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3" r:id="rId3"/>
    <p:sldId id="257" r:id="rId4"/>
    <p:sldId id="260" r:id="rId5"/>
    <p:sldId id="261" r:id="rId6"/>
    <p:sldId id="269" r:id="rId7"/>
    <p:sldId id="258" r:id="rId8"/>
    <p:sldId id="259" r:id="rId9"/>
    <p:sldId id="262" r:id="rId10"/>
    <p:sldId id="264" r:id="rId11"/>
    <p:sldId id="268" r:id="rId12"/>
    <p:sldId id="265" r:id="rId13"/>
    <p:sldId id="266" r:id="rId14"/>
    <p:sldId id="26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926" autoAdjust="0"/>
  </p:normalViewPr>
  <p:slideViewPr>
    <p:cSldViewPr>
      <p:cViewPr varScale="1">
        <p:scale>
          <a:sx n="69" d="100"/>
          <a:sy n="69" d="100"/>
        </p:scale>
        <p:origin x="-160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3ci Survey Respondents </a:t>
            </a:r>
          </a:p>
        </c:rich>
      </c:tx>
      <c:layout/>
    </c:title>
    <c:view3D>
      <c:rotX val="30"/>
      <c:perspective val="30"/>
    </c:view3D>
    <c:plotArea>
      <c:layout/>
      <c:pie3DChart>
        <c:varyColors val="1"/>
        <c:ser>
          <c:idx val="0"/>
          <c:order val="0"/>
          <c:dLbls>
            <c:showCatName val="1"/>
            <c:showPercent val="1"/>
            <c:showLeaderLines val="1"/>
          </c:dLbls>
          <c:cat>
            <c:strRef>
              <c:f>Sheet1!$B$1:$B$4</c:f>
              <c:strCache>
                <c:ptCount val="4"/>
                <c:pt idx="0">
                  <c:v>Business Sector</c:v>
                </c:pt>
                <c:pt idx="1">
                  <c:v>Social Enterprise Sector</c:v>
                </c:pt>
                <c:pt idx="2">
                  <c:v>Not for Profit Sector</c:v>
                </c:pt>
                <c:pt idx="3">
                  <c:v>Social Metrics Practioners</c:v>
                </c:pt>
              </c:strCache>
            </c:strRef>
          </c:cat>
          <c:val>
            <c:numRef>
              <c:f>Sheet1!$A$1:$A$4</c:f>
              <c:numCache>
                <c:formatCode>General</c:formatCode>
                <c:ptCount val="4"/>
                <c:pt idx="0">
                  <c:v>4</c:v>
                </c:pt>
                <c:pt idx="1">
                  <c:v>9</c:v>
                </c:pt>
                <c:pt idx="2">
                  <c:v>11</c:v>
                </c:pt>
                <c:pt idx="3">
                  <c:v>7</c:v>
                </c:pt>
              </c:numCache>
            </c:numRef>
          </c:val>
        </c:ser>
        <c:dLbls>
          <c:showCatName val="1"/>
          <c:showPercent val="1"/>
        </c:dLbls>
      </c:pie3D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C5ABE9-DC42-467B-AAE3-0473F549C68F}" type="datetimeFigureOut">
              <a:rPr lang="en-US" smtClean="0"/>
              <a:pPr/>
              <a:t>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701F1-62FA-44F6-9108-C0B6C17B488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Interviewees were roughly split on standardization of social metrics.  Roughly half were in favor with a high degree of flexibility, while the other half were against standardization.  Amount of experience was not a factor in how interviewees answered this question.  However those in the NFP sector were more cautious about standardization with 64% indicating they did not support standardization of social metrics.  The other sub-groups tended to be evenly split on the issue.</a:t>
            </a:r>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Overwhelmingly interviewees want government to play a role in developing social metrics in Canada.  However none of the interviewees wanted to see government play a leadership role, but rather a facilitator and partnership role.  Social Enterprise and NFP interviewees indicated that government had a role to play as a funder of this activity.  Business sector interviewees did not identify this as government’s role and were more split on whether government should be involved or not.    </a:t>
            </a:r>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86A704-7846-4A0C-9AB1-A80F2AD465EE}" type="slidenum">
              <a:rPr lang="en-CA" smtClean="0"/>
              <a:pPr/>
              <a:t>16</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Most interviewees agreed with this definition, though several suggested that environmental outcomes should also be explicitly included in the definition.</a:t>
            </a:r>
            <a:endParaRPr lang="en-US" dirty="0" smtClean="0"/>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They use social metrics to demonstrate the value of the organization beyond simply financial reporting.</a:t>
            </a:r>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 true for all sub-groups except for Practitioners where the majority raised </a:t>
            </a:r>
            <a:r>
              <a:rPr lang="en-CA" dirty="0" smtClean="0"/>
              <a:t>the lack of consistency in the field and limited agreement on what impact is and how to measure it as the major barrier, followed by lack of resources.  This response may </a:t>
            </a:r>
            <a:r>
              <a:rPr lang="en-US" dirty="0" smtClean="0"/>
              <a:t>reflect their advisory role in social metrics rather than the implementation of social metrics within their own organizations.</a:t>
            </a:r>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tools ranged from tracking volunteers to sustainability reporting.  There was no consistent pattern in each of the four sub-groups as to what social metrics indicators they used.  Greater experience with social metrics resulted in more specificity in how the interviewee responded to how they use social metrics and which types of social metrics are used.</a:t>
            </a:r>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These tools ranged from tracking volunteers to sustainability reporting.  There was no consistent pattern in each of the four sub-groups as to what social metrics indicators they used.  Greater experience with social metrics resulted in more specificity in how the interviewee responded to how they use social metrics and which types of social metrics are used.</a:t>
            </a:r>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Of the four sub-groups, only Business interviewees talked about social metrics contributing to greater differentiation in the market-place.</a:t>
            </a:r>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thought that the metrics they used are useful, but do not adequately capture the full impact of their organization. “All metrics are inaccurate by themselves, but some are very useful” was how one interviewee expressed this.  “The key issue is that you have to have something more than just a metric – you need the context of specific questions of what impacts you are trying to create” said one interviewee.  “There is a disconnect between a measurement of an indicator and the impact that indicator is said to have, there is a causal disconnect between outputs and outcomes and the resources and expertise required to make these connections are not available” said another social metrics user.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Social Enterprise and NFP sector interviewees identified a mix of internal and external stakeholders, including funders, as key stakeholders interested in their social metrics.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Internal stakeholders are primarily interested in social metrics for planning and priorities of the organization, while external stakeholders have an interest in the measurement of the organization’s impacts against the dollars invested in the organization.</a:t>
            </a:r>
          </a:p>
          <a:p>
            <a:endParaRPr lang="en-US" dirty="0"/>
          </a:p>
        </p:txBody>
      </p:sp>
      <p:sp>
        <p:nvSpPr>
          <p:cNvPr id="4" name="Slide Number Placeholder 3"/>
          <p:cNvSpPr>
            <a:spLocks noGrp="1"/>
          </p:cNvSpPr>
          <p:nvPr>
            <p:ph type="sldNum" sz="quarter" idx="10"/>
          </p:nvPr>
        </p:nvSpPr>
        <p:spPr/>
        <p:txBody>
          <a:bodyPr/>
          <a:lstStyle/>
          <a:p>
            <a:fld id="{D5D701F1-62FA-44F6-9108-C0B6C17B4883}"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642C01B-AE29-4C73-A9D7-098D299A395D}" type="datetimeFigureOut">
              <a:rPr lang="en-US" smtClean="0"/>
              <a:pPr/>
              <a:t>2/6/2013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8606D3A-496D-4846-AA39-509449B744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642C01B-AE29-4C73-A9D7-098D299A395D}" type="datetimeFigureOut">
              <a:rPr lang="en-US" smtClean="0"/>
              <a:pPr/>
              <a:t>2/6/2013</a:t>
            </a:fld>
            <a:endParaRPr lang="en-US" dirty="0"/>
          </a:p>
        </p:txBody>
      </p:sp>
      <p:sp>
        <p:nvSpPr>
          <p:cNvPr id="27" name="Slide Number Placeholder 26"/>
          <p:cNvSpPr>
            <a:spLocks noGrp="1"/>
          </p:cNvSpPr>
          <p:nvPr>
            <p:ph type="sldNum" sz="quarter" idx="11"/>
          </p:nvPr>
        </p:nvSpPr>
        <p:spPr/>
        <p:txBody>
          <a:bodyPr rtlCol="0"/>
          <a:lstStyle/>
          <a:p>
            <a:fld id="{E8606D3A-496D-4846-AA39-509449B74493}"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642C01B-AE29-4C73-A9D7-098D299A395D}" type="datetimeFigureOut">
              <a:rPr lang="en-US" smtClean="0"/>
              <a:pPr/>
              <a:t>2/6/2013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E8606D3A-496D-4846-AA39-509449B744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42C01B-AE29-4C73-A9D7-098D299A395D}" type="datetimeFigureOut">
              <a:rPr lang="en-US" smtClean="0"/>
              <a:pPr/>
              <a:t>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06D3A-496D-4846-AA39-509449B744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642C01B-AE29-4C73-A9D7-098D299A395D}" type="datetimeFigureOut">
              <a:rPr lang="en-US" smtClean="0"/>
              <a:pPr/>
              <a:t>2/6/2013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8606D3A-496D-4846-AA39-509449B7449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mailto:tessa_hebb@carleton.ca" TargetMode="External"/><Relationship Id="rId7" Type="http://schemas.openxmlformats.org/officeDocument/2006/relationships/hyperlink" Target="http://www.amazon.ca/Next-Generation-Responsible-Investing/dp/9400723474/ref=sr_1_1?ie=UTF8&amp;qid=1321909368&amp;sr=8-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2.jpeg"/><Relationship Id="rId4" Type="http://schemas.openxmlformats.org/officeDocument/2006/relationships/hyperlink" Target="http://www.carleton.ca/3c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495800"/>
            <a:ext cx="4953000" cy="1752600"/>
          </a:xfrm>
        </p:spPr>
        <p:txBody>
          <a:bodyPr>
            <a:normAutofit fontScale="85000" lnSpcReduction="20000"/>
          </a:bodyPr>
          <a:lstStyle/>
          <a:p>
            <a:r>
              <a:rPr lang="en-US" dirty="0" smtClean="0"/>
              <a:t>Dr. Tessa Hebb, 3ci, Carleton University</a:t>
            </a:r>
          </a:p>
          <a:p>
            <a:r>
              <a:rPr lang="en-US" dirty="0" smtClean="0"/>
              <a:t>Social Finance Connects: Social Metrics, Outcome Evaluation and Social Return on Investment </a:t>
            </a:r>
          </a:p>
          <a:p>
            <a:r>
              <a:rPr lang="en-US" dirty="0" smtClean="0"/>
              <a:t>HRSDC  &amp; Socialfinance.ca Webinar</a:t>
            </a:r>
          </a:p>
          <a:p>
            <a:r>
              <a:rPr lang="en-US" dirty="0" smtClean="0"/>
              <a:t>January 31</a:t>
            </a:r>
            <a:r>
              <a:rPr lang="en-US" baseline="30000" dirty="0" smtClean="0"/>
              <a:t>st</a:t>
            </a:r>
            <a:r>
              <a:rPr lang="en-US" dirty="0" smtClean="0"/>
              <a:t> 2013</a:t>
            </a:r>
            <a:endParaRPr lang="en-US" dirty="0"/>
          </a:p>
        </p:txBody>
      </p:sp>
      <p:sp>
        <p:nvSpPr>
          <p:cNvPr id="2" name="Title 1"/>
          <p:cNvSpPr>
            <a:spLocks noGrp="1"/>
          </p:cNvSpPr>
          <p:nvPr>
            <p:ph type="ctrTitle"/>
          </p:nvPr>
        </p:nvSpPr>
        <p:spPr>
          <a:xfrm>
            <a:off x="457200" y="2133600"/>
            <a:ext cx="8458200" cy="1470025"/>
          </a:xfrm>
        </p:spPr>
        <p:txBody>
          <a:bodyPr>
            <a:normAutofit fontScale="90000"/>
          </a:bodyPr>
          <a:lstStyle/>
          <a:p>
            <a:r>
              <a:rPr lang="en-CA" b="1" dirty="0" smtClean="0"/>
              <a:t>Carleton Centre for Community Innovation</a:t>
            </a:r>
            <a:br>
              <a:rPr lang="en-CA" b="1" dirty="0" smtClean="0"/>
            </a:br>
            <a:r>
              <a:rPr lang="en-CA" b="1" dirty="0" smtClean="0"/>
              <a:t/>
            </a:r>
            <a:br>
              <a:rPr lang="en-CA" b="1" dirty="0" smtClean="0"/>
            </a:br>
            <a:r>
              <a:rPr lang="en-CA" b="1" dirty="0" smtClean="0"/>
              <a:t> Report on Social Metrics</a:t>
            </a:r>
            <a:r>
              <a:rPr lang="en-US" dirty="0" smtClean="0"/>
              <a:t/>
            </a:r>
            <a:br>
              <a:rPr lang="en-US" dirty="0" smtClean="0"/>
            </a:br>
            <a:r>
              <a:rPr lang="en-US" b="1" dirty="0" smtClean="0"/>
              <a:t> Key Informant Interviews</a:t>
            </a:r>
            <a:endParaRPr lang="en-US" dirty="0"/>
          </a:p>
        </p:txBody>
      </p:sp>
      <p:pic>
        <p:nvPicPr>
          <p:cNvPr id="4" name="Picture 3" descr="3cilogowithtext.jpg"/>
          <p:cNvPicPr>
            <a:picLocks noChangeAspect="1"/>
          </p:cNvPicPr>
          <p:nvPr/>
        </p:nvPicPr>
        <p:blipFill>
          <a:blip r:embed="rId3" cstate="print"/>
          <a:stretch>
            <a:fillRect/>
          </a:stretch>
        </p:blipFill>
        <p:spPr>
          <a:xfrm>
            <a:off x="3352800" y="6096000"/>
            <a:ext cx="2143140" cy="5810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Why use social metrics?</a:t>
            </a:r>
            <a:endParaRPr lang="en-US" dirty="0"/>
          </a:p>
        </p:txBody>
      </p:sp>
      <p:sp>
        <p:nvSpPr>
          <p:cNvPr id="3" name="Content Placeholder 2"/>
          <p:cNvSpPr>
            <a:spLocks noGrp="1"/>
          </p:cNvSpPr>
          <p:nvPr>
            <p:ph idx="1"/>
          </p:nvPr>
        </p:nvSpPr>
        <p:spPr/>
        <p:txBody>
          <a:bodyPr/>
          <a:lstStyle/>
          <a:p>
            <a:pPr lvl="0"/>
            <a:endParaRPr lang="en-US" dirty="0" smtClean="0"/>
          </a:p>
          <a:p>
            <a:pPr lvl="0">
              <a:buNone/>
            </a:pPr>
            <a:r>
              <a:rPr lang="en-US" dirty="0" smtClean="0"/>
              <a:t>Most organizations feel that social metrics allows them to ‘tell their story’ more effectively.  </a:t>
            </a:r>
            <a:endParaRPr lang="en-US" dirty="0"/>
          </a:p>
        </p:txBody>
      </p:sp>
      <p:pic>
        <p:nvPicPr>
          <p:cNvPr id="2050" name="Picture 2" descr="C:\Users\Admin\AppData\Local\Microsoft\Windows\Temporary Internet Files\Content.IE5\0M4FXRRK\MC900390996[1].wmf"/>
          <p:cNvPicPr>
            <a:picLocks noChangeAspect="1" noChangeArrowheads="1"/>
          </p:cNvPicPr>
          <p:nvPr/>
        </p:nvPicPr>
        <p:blipFill>
          <a:blip r:embed="rId3" cstate="print"/>
          <a:srcRect/>
          <a:stretch>
            <a:fillRect/>
          </a:stretch>
        </p:blipFill>
        <p:spPr bwMode="auto">
          <a:xfrm>
            <a:off x="1600200" y="4038600"/>
            <a:ext cx="1813713" cy="15544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066800"/>
          </a:xfrm>
        </p:spPr>
        <p:txBody>
          <a:bodyPr>
            <a:normAutofit fontScale="90000"/>
          </a:bodyPr>
          <a:lstStyle/>
          <a:p>
            <a:r>
              <a:rPr lang="en-US" dirty="0" smtClean="0"/>
              <a:t>Social metrics are used for such purposes as: </a:t>
            </a:r>
            <a:br>
              <a:rPr lang="en-US" dirty="0" smtClean="0"/>
            </a:br>
            <a:endParaRPr lang="en-US" dirty="0"/>
          </a:p>
        </p:txBody>
      </p:sp>
      <p:sp>
        <p:nvSpPr>
          <p:cNvPr id="3" name="Content Placeholder 2"/>
          <p:cNvSpPr>
            <a:spLocks noGrp="1"/>
          </p:cNvSpPr>
          <p:nvPr>
            <p:ph idx="1"/>
          </p:nvPr>
        </p:nvSpPr>
        <p:spPr>
          <a:xfrm>
            <a:off x="457200" y="1752600"/>
            <a:ext cx="8229600" cy="4325112"/>
          </a:xfrm>
        </p:spPr>
        <p:txBody>
          <a:bodyPr>
            <a:normAutofit/>
          </a:bodyPr>
          <a:lstStyle/>
          <a:p>
            <a:pPr lvl="0"/>
            <a:endParaRPr lang="en-US" dirty="0" smtClean="0"/>
          </a:p>
          <a:p>
            <a:pPr lvl="0"/>
            <a:r>
              <a:rPr lang="en-US" dirty="0" smtClean="0"/>
              <a:t>identifying where the organization is effective in addressing social needs in the community, </a:t>
            </a:r>
          </a:p>
          <a:p>
            <a:pPr lvl="0">
              <a:buNone/>
            </a:pPr>
            <a:endParaRPr lang="en-US" dirty="0" smtClean="0"/>
          </a:p>
          <a:p>
            <a:pPr lvl="0"/>
            <a:r>
              <a:rPr lang="en-US" dirty="0" smtClean="0"/>
              <a:t>finding cost savings for the organization, </a:t>
            </a:r>
          </a:p>
          <a:p>
            <a:pPr lvl="0"/>
            <a:endParaRPr lang="en-US" dirty="0" smtClean="0"/>
          </a:p>
          <a:p>
            <a:pPr lvl="0"/>
            <a:r>
              <a:rPr lang="en-US" dirty="0" smtClean="0"/>
              <a:t>the interest of funders and investors, </a:t>
            </a:r>
          </a:p>
          <a:p>
            <a:pPr lvl="0"/>
            <a:endParaRPr lang="en-US" dirty="0" smtClean="0"/>
          </a:p>
          <a:p>
            <a:pPr lvl="0"/>
            <a:r>
              <a:rPr lang="en-US" dirty="0" smtClean="0"/>
              <a:t>savings for government.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cares about social metrics?</a:t>
            </a:r>
            <a:endParaRPr lang="en-US" dirty="0"/>
          </a:p>
        </p:txBody>
      </p:sp>
      <p:sp>
        <p:nvSpPr>
          <p:cNvPr id="3" name="Content Placeholder 2"/>
          <p:cNvSpPr>
            <a:spLocks noGrp="1"/>
          </p:cNvSpPr>
          <p:nvPr>
            <p:ph idx="1"/>
          </p:nvPr>
        </p:nvSpPr>
        <p:spPr>
          <a:xfrm>
            <a:off x="457200" y="2057400"/>
            <a:ext cx="8229600" cy="4325112"/>
          </a:xfrm>
        </p:spPr>
        <p:txBody>
          <a:bodyPr>
            <a:normAutofit/>
          </a:bodyPr>
          <a:lstStyle/>
          <a:p>
            <a:r>
              <a:rPr lang="en-US" dirty="0" smtClean="0"/>
              <a:t>Stakeholders identified in the survey:</a:t>
            </a:r>
          </a:p>
          <a:p>
            <a:pPr lvl="1"/>
            <a:r>
              <a:rPr lang="en-CA" dirty="0" smtClean="0">
                <a:solidFill>
                  <a:schemeClr val="tx1"/>
                </a:solidFill>
              </a:rPr>
              <a:t>Funders </a:t>
            </a:r>
            <a:endParaRPr lang="en-US" dirty="0" smtClean="0">
              <a:solidFill>
                <a:schemeClr val="tx1"/>
              </a:solidFill>
            </a:endParaRPr>
          </a:p>
          <a:p>
            <a:pPr lvl="1"/>
            <a:r>
              <a:rPr lang="en-CA" dirty="0" smtClean="0">
                <a:solidFill>
                  <a:schemeClr val="tx1"/>
                </a:solidFill>
              </a:rPr>
              <a:t>Organization’s members</a:t>
            </a:r>
            <a:endParaRPr lang="en-US" dirty="0" smtClean="0">
              <a:solidFill>
                <a:schemeClr val="tx1"/>
              </a:solidFill>
            </a:endParaRPr>
          </a:p>
          <a:p>
            <a:pPr lvl="1"/>
            <a:r>
              <a:rPr lang="en-CA" dirty="0" smtClean="0">
                <a:solidFill>
                  <a:schemeClr val="tx1"/>
                </a:solidFill>
              </a:rPr>
              <a:t>Employees </a:t>
            </a:r>
          </a:p>
          <a:p>
            <a:pPr lvl="0"/>
            <a:endParaRPr lang="en-US" dirty="0" smtClean="0"/>
          </a:p>
          <a:p>
            <a:pPr lvl="0"/>
            <a:r>
              <a:rPr lang="en-US" dirty="0" smtClean="0"/>
              <a:t>The Business sector group identified internal stakeholders as those most interested in the social metrics of the organization.  Most often these are employees.  </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Standardizing social metrics</a:t>
            </a:r>
            <a:endParaRPr lang="en-US" dirty="0"/>
          </a:p>
        </p:txBody>
      </p:sp>
      <p:pic>
        <p:nvPicPr>
          <p:cNvPr id="4" name="Chart 3"/>
          <p:cNvPicPr>
            <a:picLocks noGrp="1"/>
          </p:cNvPicPr>
          <p:nvPr>
            <p:ph idx="1"/>
          </p:nvPr>
        </p:nvPicPr>
        <p:blipFill>
          <a:blip r:embed="rId3" cstate="print"/>
          <a:srcRect/>
          <a:stretch>
            <a:fillRect/>
          </a:stretch>
        </p:blipFill>
        <p:spPr bwMode="auto">
          <a:xfrm>
            <a:off x="2133600" y="2667000"/>
            <a:ext cx="4590686" cy="27495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Government in social metrics</a:t>
            </a:r>
            <a:endParaRPr lang="en-US" dirty="0"/>
          </a:p>
        </p:txBody>
      </p:sp>
      <p:sp>
        <p:nvSpPr>
          <p:cNvPr id="3" name="Content Placeholder 2"/>
          <p:cNvSpPr>
            <a:spLocks noGrp="1"/>
          </p:cNvSpPr>
          <p:nvPr>
            <p:ph idx="1"/>
          </p:nvPr>
        </p:nvSpPr>
        <p:spPr/>
        <p:txBody>
          <a:bodyPr>
            <a:normAutofit/>
          </a:bodyPr>
          <a:lstStyle/>
          <a:p>
            <a:r>
              <a:rPr lang="en-US" dirty="0" smtClean="0"/>
              <a:t>Government is seen as a funder in the development of social metrics rather than having a legislative role.  </a:t>
            </a:r>
          </a:p>
          <a:p>
            <a:endParaRPr lang="en-US" dirty="0" smtClean="0"/>
          </a:p>
          <a:p>
            <a:r>
              <a:rPr lang="en-US" dirty="0" smtClean="0"/>
              <a:t>Government is seen as partner with a role to play in creating opportunities for facilitating discussion, particularly across the country and for cooperative action between government bodies and the field as a whole.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survey provides a snap shot into how organizations in Canada understand and use social metrics.</a:t>
            </a:r>
          </a:p>
          <a:p>
            <a:r>
              <a:rPr lang="en-US" dirty="0" smtClean="0"/>
              <a:t>Still a new and emerging field.</a:t>
            </a:r>
          </a:p>
          <a:p>
            <a:r>
              <a:rPr lang="en-US" dirty="0" smtClean="0"/>
              <a:t>Often seen as ‘being required by funder rather than fully integrated into the organization’s planning cycle.</a:t>
            </a:r>
          </a:p>
          <a:p>
            <a:r>
              <a:rPr lang="en-US" dirty="0" smtClean="0"/>
              <a:t>No consensus on whether social metrics should be standardized.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algn="ctr">
              <a:buNone/>
            </a:pPr>
            <a:endParaRPr lang="en-US" dirty="0" smtClean="0"/>
          </a:p>
          <a:p>
            <a:pPr algn="ctr">
              <a:buNone/>
            </a:pPr>
            <a:endParaRPr lang="en-US" dirty="0" smtClean="0"/>
          </a:p>
          <a:p>
            <a:pPr algn="ctr">
              <a:buNone/>
            </a:pPr>
            <a:r>
              <a:rPr lang="en-US" sz="2400" dirty="0" smtClean="0"/>
              <a:t>Dr. Tessa Hebb</a:t>
            </a:r>
          </a:p>
          <a:p>
            <a:pPr algn="ctr">
              <a:buNone/>
            </a:pPr>
            <a:r>
              <a:rPr lang="en-US" sz="2400" dirty="0" smtClean="0">
                <a:hlinkClick r:id="rId3"/>
              </a:rPr>
              <a:t>tessa_hebb@carleton.ca</a:t>
            </a:r>
            <a:endParaRPr lang="en-US" sz="2400" dirty="0" smtClean="0"/>
          </a:p>
          <a:p>
            <a:pPr algn="ctr">
              <a:buNone/>
            </a:pPr>
            <a:r>
              <a:rPr lang="en-US" sz="2400" dirty="0" smtClean="0"/>
              <a:t>Director, </a:t>
            </a:r>
          </a:p>
          <a:p>
            <a:pPr algn="ctr">
              <a:buNone/>
            </a:pPr>
            <a:r>
              <a:rPr lang="en-US" sz="2400" dirty="0" smtClean="0"/>
              <a:t>Carleton Centre for Community Innovation</a:t>
            </a:r>
          </a:p>
          <a:p>
            <a:pPr algn="ctr">
              <a:buNone/>
            </a:pPr>
            <a:r>
              <a:rPr lang="en-US" sz="2400" dirty="0" smtClean="0">
                <a:hlinkClick r:id="rId4"/>
              </a:rPr>
              <a:t>www.carleton.ca/3ci</a:t>
            </a:r>
            <a:endParaRPr lang="en-US" sz="2400" dirty="0" smtClean="0"/>
          </a:p>
          <a:p>
            <a:pPr algn="ctr">
              <a:buNone/>
            </a:pPr>
            <a:endParaRPr lang="en-US" sz="2400" dirty="0" smtClean="0"/>
          </a:p>
          <a:p>
            <a:pPr algn="ctr">
              <a:buNone/>
            </a:pPr>
            <a:endParaRPr lang="en-US" dirty="0" smtClean="0"/>
          </a:p>
          <a:p>
            <a:pPr algn="ctr">
              <a:buNone/>
            </a:pPr>
            <a:endParaRPr lang="en-CA" dirty="0"/>
          </a:p>
        </p:txBody>
      </p:sp>
      <p:sp>
        <p:nvSpPr>
          <p:cNvPr id="2" name="Title 1"/>
          <p:cNvSpPr>
            <a:spLocks noGrp="1"/>
          </p:cNvSpPr>
          <p:nvPr>
            <p:ph type="title"/>
          </p:nvPr>
        </p:nvSpPr>
        <p:spPr/>
        <p:txBody>
          <a:bodyPr/>
          <a:lstStyle/>
          <a:p>
            <a:r>
              <a:rPr lang="en-CA" dirty="0" smtClean="0"/>
              <a:t>                   Contact</a:t>
            </a:r>
            <a:endParaRPr lang="en-CA" dirty="0"/>
          </a:p>
        </p:txBody>
      </p:sp>
      <p:pic>
        <p:nvPicPr>
          <p:cNvPr id="4" name="Picture 3" descr="3cilogowithtext.jpg"/>
          <p:cNvPicPr>
            <a:picLocks noChangeAspect="1"/>
          </p:cNvPicPr>
          <p:nvPr/>
        </p:nvPicPr>
        <p:blipFill>
          <a:blip r:embed="rId5" cstate="print"/>
          <a:stretch>
            <a:fillRect/>
          </a:stretch>
        </p:blipFill>
        <p:spPr>
          <a:xfrm>
            <a:off x="3635897" y="5589242"/>
            <a:ext cx="2143140" cy="581025"/>
          </a:xfrm>
          <a:prstGeom prst="rect">
            <a:avLst/>
          </a:prstGeom>
        </p:spPr>
      </p:pic>
      <p:pic>
        <p:nvPicPr>
          <p:cNvPr id="5" name="Picture 4" descr="image002"/>
          <p:cNvPicPr>
            <a:picLocks noChangeAspect="1" noChangeArrowheads="1"/>
          </p:cNvPicPr>
          <p:nvPr/>
        </p:nvPicPr>
        <p:blipFill>
          <a:blip r:embed="rId6" cstate="print"/>
          <a:srcRect/>
          <a:stretch>
            <a:fillRect/>
          </a:stretch>
        </p:blipFill>
        <p:spPr bwMode="auto">
          <a:xfrm>
            <a:off x="6444208" y="4365104"/>
            <a:ext cx="2520950" cy="2286000"/>
          </a:xfrm>
          <a:prstGeom prst="rect">
            <a:avLst/>
          </a:prstGeom>
          <a:noFill/>
        </p:spPr>
      </p:pic>
      <p:pic>
        <p:nvPicPr>
          <p:cNvPr id="1028" name="Picture 4" descr="http://www3.carleton.ca/3ci/3ci_files/images/Next%20generation%20cover.jpg">
            <a:hlinkClick r:id="rId7"/>
          </p:cNvPr>
          <p:cNvPicPr>
            <a:picLocks noChangeAspect="1" noChangeArrowheads="1"/>
          </p:cNvPicPr>
          <p:nvPr/>
        </p:nvPicPr>
        <p:blipFill>
          <a:blip r:embed="rId8" cstate="print"/>
          <a:srcRect/>
          <a:stretch>
            <a:fillRect/>
          </a:stretch>
        </p:blipFill>
        <p:spPr bwMode="auto">
          <a:xfrm>
            <a:off x="539555" y="692706"/>
            <a:ext cx="1714500" cy="22479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r>
              <a:rPr lang="en-US" dirty="0" smtClean="0"/>
              <a:t>3ci survey</a:t>
            </a:r>
          </a:p>
          <a:p>
            <a:r>
              <a:rPr lang="en-US" dirty="0" smtClean="0"/>
              <a:t>Understanding social metrics</a:t>
            </a:r>
          </a:p>
          <a:p>
            <a:r>
              <a:rPr lang="en-US" dirty="0" smtClean="0"/>
              <a:t>What social metric tools are used </a:t>
            </a:r>
          </a:p>
          <a:p>
            <a:r>
              <a:rPr lang="en-US" dirty="0" smtClean="0"/>
              <a:t>Common barriers to using social metrics</a:t>
            </a:r>
          </a:p>
          <a:p>
            <a:r>
              <a:rPr lang="en-US" dirty="0" smtClean="0"/>
              <a:t>Stakeholders in the process</a:t>
            </a:r>
          </a:p>
          <a:p>
            <a:r>
              <a:rPr lang="en-US" dirty="0" smtClean="0"/>
              <a:t>Standardization and the role of government in social metrics development.</a:t>
            </a:r>
          </a:p>
          <a:p>
            <a:endParaRPr lang="en-US" dirty="0"/>
          </a:p>
        </p:txBody>
      </p:sp>
      <p:pic>
        <p:nvPicPr>
          <p:cNvPr id="4" name="Picture 3" descr="3cilogowithtext.jpg"/>
          <p:cNvPicPr>
            <a:picLocks noChangeAspect="1"/>
          </p:cNvPicPr>
          <p:nvPr/>
        </p:nvPicPr>
        <p:blipFill>
          <a:blip r:embed="rId2" cstate="print"/>
          <a:stretch>
            <a:fillRect/>
          </a:stretch>
        </p:blipFill>
        <p:spPr>
          <a:xfrm>
            <a:off x="3635897" y="6088335"/>
            <a:ext cx="2143140" cy="5810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3ci Survey </a:t>
            </a:r>
            <a:endParaRPr lang="en-US" dirty="0"/>
          </a:p>
        </p:txBody>
      </p:sp>
      <p:sp>
        <p:nvSpPr>
          <p:cNvPr id="3" name="Content Placeholder 2"/>
          <p:cNvSpPr>
            <a:spLocks noGrp="1"/>
          </p:cNvSpPr>
          <p:nvPr>
            <p:ph sz="half" idx="1"/>
          </p:nvPr>
        </p:nvSpPr>
        <p:spPr/>
        <p:txBody>
          <a:bodyPr/>
          <a:lstStyle/>
          <a:p>
            <a:pPr lvl="0"/>
            <a:r>
              <a:rPr lang="en-US" sz="2400" dirty="0" smtClean="0"/>
              <a:t>Thirty one organizations in the survey drawn from business sector, social enterprise sector, not for profit (NFP) Sector, and social metrics practitioners.</a:t>
            </a:r>
          </a:p>
          <a:p>
            <a:endParaRPr lang="en-US" dirty="0"/>
          </a:p>
        </p:txBody>
      </p:sp>
      <p:graphicFrame>
        <p:nvGraphicFramePr>
          <p:cNvPr id="5" name="Content Placeholder 4"/>
          <p:cNvGraphicFramePr>
            <a:graphicFrameLocks noGrp="1"/>
          </p:cNvGraphicFramePr>
          <p:nvPr>
            <p:ph sz="half" idx="2"/>
          </p:nvPr>
        </p:nvGraphicFramePr>
        <p:xfrm>
          <a:off x="4267200" y="1905000"/>
          <a:ext cx="441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social metrics?</a:t>
            </a:r>
            <a:endParaRPr lang="en-US" dirty="0"/>
          </a:p>
        </p:txBody>
      </p:sp>
      <p:sp>
        <p:nvSpPr>
          <p:cNvPr id="3" name="Content Placeholder 2"/>
          <p:cNvSpPr>
            <a:spLocks noGrp="1"/>
          </p:cNvSpPr>
          <p:nvPr>
            <p:ph idx="1"/>
          </p:nvPr>
        </p:nvSpPr>
        <p:spPr/>
        <p:txBody>
          <a:bodyPr/>
          <a:lstStyle/>
          <a:p>
            <a:pPr lvl="0">
              <a:buNone/>
            </a:pPr>
            <a:r>
              <a:rPr lang="en-CA" dirty="0" smtClean="0"/>
              <a:t>"Social metrics are measurement tools that can be used to define and articulate social value, social outcomes and the results generated by investment and activities in the social sector."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1066800"/>
          </a:xfrm>
        </p:spPr>
        <p:txBody>
          <a:bodyPr/>
          <a:lstStyle/>
          <a:p>
            <a:r>
              <a:rPr lang="en-US" dirty="0" smtClean="0"/>
              <a:t>Measuring what matters</a:t>
            </a:r>
            <a:endParaRPr lang="en-US" dirty="0"/>
          </a:p>
        </p:txBody>
      </p:sp>
      <p:sp>
        <p:nvSpPr>
          <p:cNvPr id="5" name="Content Placeholder 4"/>
          <p:cNvSpPr>
            <a:spLocks noGrp="1"/>
          </p:cNvSpPr>
          <p:nvPr>
            <p:ph sz="half" idx="1"/>
          </p:nvPr>
        </p:nvSpPr>
        <p:spPr/>
        <p:txBody>
          <a:bodyPr/>
          <a:lstStyle/>
          <a:p>
            <a:pPr lvl="0"/>
            <a:r>
              <a:rPr lang="en-US" sz="2400" dirty="0" smtClean="0"/>
              <a:t>Organizations use social metrics to measure the inputs, outputs, outcomes and impacts of their organization. </a:t>
            </a:r>
          </a:p>
          <a:p>
            <a:pPr lvl="0">
              <a:buNone/>
            </a:pPr>
            <a:endParaRPr lang="en-US" sz="2400" dirty="0" smtClean="0"/>
          </a:p>
          <a:p>
            <a:pPr lvl="0"/>
            <a:r>
              <a:rPr lang="en-US" sz="2400" dirty="0" smtClean="0"/>
              <a:t>These components are linked to their mission through their theory of change.</a:t>
            </a:r>
            <a:endParaRPr lang="en-US" sz="2400" dirty="0"/>
          </a:p>
        </p:txBody>
      </p:sp>
      <p:pic>
        <p:nvPicPr>
          <p:cNvPr id="7" name="Content Placeholder 5" descr="Theory of Change.jpg"/>
          <p:cNvPicPr>
            <a:picLocks noGrp="1" noChangeAspect="1"/>
          </p:cNvPicPr>
          <p:nvPr>
            <p:ph sz="half" idx="2"/>
          </p:nvPr>
        </p:nvPicPr>
        <p:blipFill>
          <a:blip r:embed="rId3" cstate="print"/>
          <a:stretch>
            <a:fillRect/>
          </a:stretch>
        </p:blipFill>
        <p:spPr>
          <a:xfrm>
            <a:off x="5000328" y="2249488"/>
            <a:ext cx="3334344" cy="452596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066800"/>
          </a:xfrm>
        </p:spPr>
        <p:txBody>
          <a:bodyPr>
            <a:normAutofit fontScale="90000"/>
          </a:bodyPr>
          <a:lstStyle/>
          <a:p>
            <a:r>
              <a:rPr lang="en-US" dirty="0" smtClean="0"/>
              <a:t>For many using social metrics is new</a:t>
            </a:r>
            <a:endParaRPr lang="en-US" dirty="0"/>
          </a:p>
        </p:txBody>
      </p:sp>
      <p:pic>
        <p:nvPicPr>
          <p:cNvPr id="4" name="Chart 2"/>
          <p:cNvPicPr>
            <a:picLocks noGrp="1"/>
          </p:cNvPicPr>
          <p:nvPr>
            <p:ph idx="1"/>
          </p:nvPr>
        </p:nvPicPr>
        <p:blipFill>
          <a:blip r:embed="rId2" cstate="print"/>
          <a:srcRect/>
          <a:stretch>
            <a:fillRect/>
          </a:stretch>
        </p:blipFill>
        <p:spPr bwMode="auto">
          <a:xfrm>
            <a:off x="2276657" y="3036896"/>
            <a:ext cx="4590686" cy="27495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Social Metrics Barriers </a:t>
            </a:r>
            <a:endParaRPr lang="en-US" dirty="0"/>
          </a:p>
        </p:txBody>
      </p:sp>
      <p:sp>
        <p:nvSpPr>
          <p:cNvPr id="3" name="Content Placeholder 2"/>
          <p:cNvSpPr>
            <a:spLocks noGrp="1"/>
          </p:cNvSpPr>
          <p:nvPr>
            <p:ph idx="1"/>
          </p:nvPr>
        </p:nvSpPr>
        <p:spPr/>
        <p:txBody>
          <a:bodyPr>
            <a:normAutofit/>
          </a:bodyPr>
          <a:lstStyle/>
          <a:p>
            <a:pPr lvl="0"/>
            <a:r>
              <a:rPr lang="en-US" dirty="0" smtClean="0"/>
              <a:t>Time </a:t>
            </a:r>
          </a:p>
          <a:p>
            <a:pPr lvl="0"/>
            <a:endParaRPr lang="en-US" dirty="0" smtClean="0"/>
          </a:p>
          <a:p>
            <a:pPr lvl="0"/>
            <a:endParaRPr lang="en-US" dirty="0" smtClean="0"/>
          </a:p>
          <a:p>
            <a:pPr lvl="0"/>
            <a:r>
              <a:rPr lang="en-US" dirty="0" smtClean="0"/>
              <a:t>Costs</a:t>
            </a:r>
          </a:p>
          <a:p>
            <a:pPr lvl="0"/>
            <a:endParaRPr lang="en-US" dirty="0" smtClean="0"/>
          </a:p>
          <a:p>
            <a:pPr lvl="0"/>
            <a:r>
              <a:rPr lang="en-US" dirty="0" smtClean="0"/>
              <a:t> </a:t>
            </a:r>
          </a:p>
          <a:p>
            <a:pPr lvl="0"/>
            <a:r>
              <a:rPr lang="en-US" dirty="0" smtClean="0"/>
              <a:t>Lack of resources</a:t>
            </a:r>
            <a:endParaRPr lang="en-CA" dirty="0" smtClean="0"/>
          </a:p>
          <a:p>
            <a:endParaRPr lang="en-US" dirty="0"/>
          </a:p>
        </p:txBody>
      </p:sp>
      <p:pic>
        <p:nvPicPr>
          <p:cNvPr id="1026" name="Picture 2" descr="C:\Users\Admin\AppData\Local\Microsoft\Windows\Temporary Internet Files\Content.IE5\0M4FXRRK\MC900412772[1].wmf"/>
          <p:cNvPicPr>
            <a:picLocks noChangeAspect="1" noChangeArrowheads="1"/>
          </p:cNvPicPr>
          <p:nvPr/>
        </p:nvPicPr>
        <p:blipFill>
          <a:blip r:embed="rId3" cstate="print"/>
          <a:srcRect/>
          <a:stretch>
            <a:fillRect/>
          </a:stretch>
        </p:blipFill>
        <p:spPr bwMode="auto">
          <a:xfrm>
            <a:off x="1981200" y="1981200"/>
            <a:ext cx="1524000" cy="1447800"/>
          </a:xfrm>
          <a:prstGeom prst="rect">
            <a:avLst/>
          </a:prstGeom>
          <a:noFill/>
        </p:spPr>
      </p:pic>
      <p:pic>
        <p:nvPicPr>
          <p:cNvPr id="1027" name="Picture 3" descr="C:\Users\Admin\AppData\Local\Microsoft\Windows\Temporary Internet Files\Content.IE5\MOJV19YL\MC900433808[1].png"/>
          <p:cNvPicPr>
            <a:picLocks noChangeAspect="1" noChangeArrowheads="1"/>
          </p:cNvPicPr>
          <p:nvPr/>
        </p:nvPicPr>
        <p:blipFill>
          <a:blip r:embed="rId4" cstate="print"/>
          <a:srcRect/>
          <a:stretch>
            <a:fillRect/>
          </a:stretch>
        </p:blipFill>
        <p:spPr bwMode="auto">
          <a:xfrm>
            <a:off x="1981200" y="3505200"/>
            <a:ext cx="1523857" cy="1447800"/>
          </a:xfrm>
          <a:prstGeom prst="rect">
            <a:avLst/>
          </a:prstGeom>
          <a:noFill/>
        </p:spPr>
      </p:pic>
      <p:pic>
        <p:nvPicPr>
          <p:cNvPr id="1028" name="Picture 4" descr="C:\Users\Admin\AppData\Local\Microsoft\Windows\Temporary Internet Files\Content.IE5\MOJV19YL\MC900435233[2].png"/>
          <p:cNvPicPr>
            <a:picLocks noChangeAspect="1" noChangeArrowheads="1"/>
          </p:cNvPicPr>
          <p:nvPr/>
        </p:nvPicPr>
        <p:blipFill>
          <a:blip r:embed="rId5" cstate="print"/>
          <a:srcRect/>
          <a:stretch>
            <a:fillRect/>
          </a:stretch>
        </p:blipFill>
        <p:spPr bwMode="auto">
          <a:xfrm>
            <a:off x="3581400" y="4989062"/>
            <a:ext cx="3657600" cy="18689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ox(in)">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box(in)">
                                      <p:cBhvr>
                                        <p:cTn id="1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social metrics tools are used</a:t>
            </a:r>
            <a:endParaRPr lang="en-US" dirty="0"/>
          </a:p>
        </p:txBody>
      </p:sp>
      <p:sp>
        <p:nvSpPr>
          <p:cNvPr id="3" name="Content Placeholder 2"/>
          <p:cNvSpPr>
            <a:spLocks noGrp="1"/>
          </p:cNvSpPr>
          <p:nvPr>
            <p:ph idx="1"/>
          </p:nvPr>
        </p:nvSpPr>
        <p:spPr/>
        <p:txBody>
          <a:bodyPr>
            <a:normAutofit fontScale="92500" lnSpcReduction="10000"/>
          </a:bodyPr>
          <a:lstStyle/>
          <a:p>
            <a:pPr lvl="0"/>
            <a:endParaRPr lang="en-US" dirty="0" smtClean="0"/>
          </a:p>
          <a:p>
            <a:pPr lvl="0"/>
            <a:endParaRPr lang="en-US" dirty="0" smtClean="0"/>
          </a:p>
          <a:p>
            <a:pPr lvl="0">
              <a:buNone/>
            </a:pPr>
            <a:r>
              <a:rPr lang="en-US" dirty="0" smtClean="0"/>
              <a:t>17 different social metrics tools are used across the 28 organizations in the study. Including:</a:t>
            </a:r>
          </a:p>
          <a:p>
            <a:pPr lvl="1"/>
            <a:r>
              <a:rPr lang="en-US" dirty="0" smtClean="0">
                <a:solidFill>
                  <a:schemeClr val="tx1"/>
                </a:solidFill>
              </a:rPr>
              <a:t>Asset Mapping </a:t>
            </a:r>
            <a:endParaRPr lang="en-CA" dirty="0" smtClean="0">
              <a:solidFill>
                <a:schemeClr val="tx1"/>
              </a:solidFill>
            </a:endParaRPr>
          </a:p>
          <a:p>
            <a:pPr lvl="1"/>
            <a:r>
              <a:rPr lang="en-US" dirty="0" smtClean="0">
                <a:solidFill>
                  <a:schemeClr val="tx1"/>
                </a:solidFill>
              </a:rPr>
              <a:t>Charity Intelligence </a:t>
            </a:r>
            <a:endParaRPr lang="en-CA" dirty="0" smtClean="0">
              <a:solidFill>
                <a:schemeClr val="tx1"/>
              </a:solidFill>
            </a:endParaRPr>
          </a:p>
          <a:p>
            <a:pPr lvl="1"/>
            <a:r>
              <a:rPr lang="en-US" dirty="0" smtClean="0">
                <a:solidFill>
                  <a:schemeClr val="tx1"/>
                </a:solidFill>
              </a:rPr>
              <a:t>Demonstrating Value (2 respondents)</a:t>
            </a:r>
            <a:endParaRPr lang="en-CA" dirty="0" smtClean="0">
              <a:solidFill>
                <a:schemeClr val="tx1"/>
              </a:solidFill>
            </a:endParaRPr>
          </a:p>
          <a:p>
            <a:pPr lvl="1"/>
            <a:r>
              <a:rPr lang="en-US" dirty="0" smtClean="0">
                <a:solidFill>
                  <a:schemeClr val="tx1"/>
                </a:solidFill>
              </a:rPr>
              <a:t>Developmental Assets</a:t>
            </a:r>
            <a:endParaRPr lang="en-CA" dirty="0" smtClean="0">
              <a:solidFill>
                <a:schemeClr val="tx1"/>
              </a:solidFill>
            </a:endParaRPr>
          </a:p>
          <a:p>
            <a:pPr lvl="1"/>
            <a:r>
              <a:rPr lang="en-US" dirty="0" smtClean="0">
                <a:solidFill>
                  <a:schemeClr val="tx1"/>
                </a:solidFill>
              </a:rPr>
              <a:t>Development Wheel</a:t>
            </a:r>
            <a:endParaRPr lang="en-CA" dirty="0" smtClean="0">
              <a:solidFill>
                <a:schemeClr val="tx1"/>
              </a:solidFill>
            </a:endParaRPr>
          </a:p>
          <a:p>
            <a:pPr lvl="1"/>
            <a:r>
              <a:rPr lang="en-US" dirty="0" smtClean="0">
                <a:solidFill>
                  <a:schemeClr val="tx1"/>
                </a:solidFill>
              </a:rPr>
              <a:t>GIIRS </a:t>
            </a:r>
            <a:endParaRPr lang="en-CA" dirty="0" smtClean="0">
              <a:solidFill>
                <a:schemeClr val="tx1"/>
              </a:solidFill>
            </a:endParaRPr>
          </a:p>
          <a:p>
            <a:pPr lvl="1"/>
            <a:r>
              <a:rPr lang="en-US" dirty="0" smtClean="0">
                <a:solidFill>
                  <a:schemeClr val="tx1"/>
                </a:solidFill>
              </a:rPr>
              <a:t>Google Analytics</a:t>
            </a:r>
            <a:endParaRPr lang="en-CA" dirty="0" smtClean="0">
              <a:solidFill>
                <a:schemeClr val="tx1"/>
              </a:solidFill>
            </a:endParaRP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social metrics tools used ….. </a:t>
            </a:r>
            <a:endParaRPr lang="en-CA" dirty="0"/>
          </a:p>
        </p:txBody>
      </p:sp>
      <p:sp>
        <p:nvSpPr>
          <p:cNvPr id="3" name="Content Placeholder 2"/>
          <p:cNvSpPr>
            <a:spLocks noGrp="1"/>
          </p:cNvSpPr>
          <p:nvPr>
            <p:ph idx="1"/>
          </p:nvPr>
        </p:nvSpPr>
        <p:spPr>
          <a:xfrm>
            <a:off x="457200" y="1981200"/>
            <a:ext cx="8229600" cy="4325112"/>
          </a:xfrm>
        </p:spPr>
        <p:txBody>
          <a:bodyPr>
            <a:normAutofit/>
          </a:bodyPr>
          <a:lstStyle/>
          <a:p>
            <a:pPr marL="365760" lvl="1" indent="-256032">
              <a:buClr>
                <a:schemeClr val="accent3"/>
              </a:buClr>
              <a:buFont typeface="Georgia"/>
              <a:buChar char="•"/>
            </a:pPr>
            <a:r>
              <a:rPr lang="en-US" dirty="0" smtClean="0">
                <a:solidFill>
                  <a:schemeClr val="tx1"/>
                </a:solidFill>
              </a:rPr>
              <a:t>IRIS (Impact Reporting and Investing Standards)</a:t>
            </a:r>
            <a:endParaRPr lang="en-CA" dirty="0" smtClean="0">
              <a:solidFill>
                <a:schemeClr val="tx1"/>
              </a:solidFill>
            </a:endParaRPr>
          </a:p>
          <a:p>
            <a:r>
              <a:rPr lang="en-US" dirty="0" smtClean="0"/>
              <a:t>Measuring Community Impact (2 respondents)</a:t>
            </a:r>
            <a:endParaRPr lang="en-CA" dirty="0" smtClean="0"/>
          </a:p>
          <a:p>
            <a:r>
              <a:rPr lang="en-US" dirty="0" smtClean="0"/>
              <a:t>Results Based Management </a:t>
            </a:r>
            <a:endParaRPr lang="en-CA" dirty="0" smtClean="0"/>
          </a:p>
          <a:p>
            <a:r>
              <a:rPr lang="en-US" dirty="0" smtClean="0"/>
              <a:t>Social Return on Investment (SROI) (3 respondents)</a:t>
            </a:r>
            <a:endParaRPr lang="en-CA" dirty="0" smtClean="0"/>
          </a:p>
          <a:p>
            <a:r>
              <a:rPr lang="en-US" dirty="0" smtClean="0"/>
              <a:t>Sustainability Reporting</a:t>
            </a:r>
            <a:endParaRPr lang="en-CA" dirty="0" smtClean="0"/>
          </a:p>
          <a:p>
            <a:r>
              <a:rPr lang="en-US" dirty="0" smtClean="0"/>
              <a:t>Sustainable Livelihoods (3 respondents)</a:t>
            </a:r>
            <a:endParaRPr lang="en-CA" dirty="0" smtClean="0"/>
          </a:p>
          <a:p>
            <a:r>
              <a:rPr lang="en-US" dirty="0" smtClean="0"/>
              <a:t>Tracking volunteer hours</a:t>
            </a:r>
            <a:endParaRPr lang="en-CA" dirty="0" smtClean="0"/>
          </a:p>
          <a:p>
            <a:r>
              <a:rPr lang="en-US" dirty="0" smtClean="0"/>
              <a:t>Vital Signs (2 respondents)</a:t>
            </a:r>
            <a:endParaRPr lang="en-CA" dirty="0" smtClean="0"/>
          </a:p>
          <a:p>
            <a:pPr>
              <a:buNone/>
            </a:pPr>
            <a:endParaRPr lang="en-CA"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1254</TotalTime>
  <Words>1126</Words>
  <Application>Microsoft Office PowerPoint</Application>
  <PresentationFormat>On-screen Show (4:3)</PresentationFormat>
  <Paragraphs>112</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Carleton Centre for Community Innovation   Report on Social Metrics  Key Informant Interviews</vt:lpstr>
      <vt:lpstr>Presentation Overview</vt:lpstr>
      <vt:lpstr>The 3ci Survey </vt:lpstr>
      <vt:lpstr>What are social metrics?</vt:lpstr>
      <vt:lpstr>Measuring what matters</vt:lpstr>
      <vt:lpstr>For many using social metrics is new</vt:lpstr>
      <vt:lpstr>Social Metrics Barriers </vt:lpstr>
      <vt:lpstr>What social metrics tools are used</vt:lpstr>
      <vt:lpstr>More social metrics tools used ….. </vt:lpstr>
      <vt:lpstr>  Why use social metrics?</vt:lpstr>
      <vt:lpstr>Social metrics are used for such purposes as:  </vt:lpstr>
      <vt:lpstr>Who cares about social metrics?</vt:lpstr>
      <vt:lpstr>Standardizing social metrics</vt:lpstr>
      <vt:lpstr>Role of Government in social metrics</vt:lpstr>
      <vt:lpstr>Conclusion</vt:lpstr>
      <vt:lpstr>                   Contact</vt:lpstr>
    </vt:vector>
  </TitlesOfParts>
  <Company>Carleton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Carleton University</dc:creator>
  <cp:lastModifiedBy>Carleton University</cp:lastModifiedBy>
  <cp:revision>9</cp:revision>
  <dcterms:created xsi:type="dcterms:W3CDTF">2013-01-20T16:22:47Z</dcterms:created>
  <dcterms:modified xsi:type="dcterms:W3CDTF">2013-02-06T19:49:25Z</dcterms:modified>
</cp:coreProperties>
</file>