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86" r:id="rId2"/>
    <p:sldId id="287" r:id="rId3"/>
    <p:sldId id="270" r:id="rId4"/>
    <p:sldId id="290" r:id="rId5"/>
    <p:sldId id="304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06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11" autoAdjust="0"/>
  </p:normalViewPr>
  <p:slideViewPr>
    <p:cSldViewPr snapToGrid="0" snapToObjects="1">
      <p:cViewPr varScale="1">
        <p:scale>
          <a:sx n="76" d="100"/>
          <a:sy n="76" d="100"/>
        </p:scale>
        <p:origin x="-9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C8F4A3-B9A8-7349-A93E-54D617EA2AB5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0D3993-2D69-0947-8555-E18C9C4E4A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80323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4353CB-1F35-F347-8D18-EC7CE14BE74C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4BC951-B98F-854D-BA93-15D9EC913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68796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D889-046E-644D-A0D4-045363E3258D}" type="datetime1">
              <a:rPr lang="en-CA" smtClean="0"/>
              <a:pPr/>
              <a:t>15/01/2013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FABF-F02C-1E43-9BFC-1C9E0335CC67}" type="datetime1">
              <a:rPr lang="en-CA" smtClean="0"/>
              <a:pPr/>
              <a:t>15/01/2013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F829-BE95-1F4D-A25E-C633F2A4AC9B}" type="datetime1">
              <a:rPr lang="en-CA" smtClean="0"/>
              <a:pPr/>
              <a:t>15/01/2013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2FF4-B43E-964E-9419-B799318C4157}" type="datetime1">
              <a:rPr lang="en-CA" smtClean="0"/>
              <a:pPr/>
              <a:t>15/01/2013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DA9B-1E5A-B44C-8D05-3AE9FD466F8C}" type="datetime1">
              <a:rPr lang="en-CA" smtClean="0"/>
              <a:pPr/>
              <a:t>15/01/2013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3F5BF-F516-9A4D-9925-CF8CF8AC75CC}" type="datetime1">
              <a:rPr lang="en-CA" smtClean="0"/>
              <a:pPr/>
              <a:t>15/01/2013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8878-FE7B-9B40-BEB7-F99608747CA0}" type="datetime1">
              <a:rPr lang="en-CA" smtClean="0"/>
              <a:pPr/>
              <a:t>15/01/2013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2F54-5754-844D-85B5-107E60A70C56}" type="datetime1">
              <a:rPr lang="en-CA" smtClean="0"/>
              <a:pPr/>
              <a:t>15/01/2013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259-2860-BC4A-AFE9-EF6B60AD6717}" type="datetime1">
              <a:rPr lang="en-CA" smtClean="0"/>
              <a:pPr/>
              <a:t>15/01/2013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5713-D1BD-C94F-BE2C-3FD508436872}" type="datetime1">
              <a:rPr lang="en-CA" smtClean="0"/>
              <a:pPr/>
              <a:t>15/01/2013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CA89-6840-2E43-BE67-185653C634FF}" type="datetime1">
              <a:rPr lang="en-CA" smtClean="0"/>
              <a:pPr/>
              <a:t>15/01/2013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80329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14FDF81-FEB0-2D4A-B88A-1BAA517EAA39}" type="datetime1">
              <a:rPr lang="en-CA" smtClean="0"/>
              <a:pPr/>
              <a:t>15/01/2013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88536" y="6250164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CD36543-9609-8542-8D27-938FD95561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Universities as Impact Investors:  Strategies, Allies, Choices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879599"/>
          </a:xfrm>
        </p:spPr>
        <p:txBody>
          <a:bodyPr>
            <a:noAutofit/>
          </a:bodyPr>
          <a:lstStyle/>
          <a:p>
            <a:r>
              <a:rPr lang="en-US" dirty="0" smtClean="0"/>
              <a:t>Edward T. Jackson, </a:t>
            </a:r>
            <a:r>
              <a:rPr lang="en-US" dirty="0" smtClean="0"/>
              <a:t>Carleton University</a:t>
            </a:r>
          </a:p>
          <a:p>
            <a:endParaRPr lang="en-US" dirty="0" smtClean="0"/>
          </a:p>
          <a:p>
            <a:r>
              <a:rPr lang="en-US" dirty="0" smtClean="0"/>
              <a:t>Meeting on Investing in Change for a Better Tomorrow, Responsible Investment Committee, University of Toronto, Hart House, January 15,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001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Other impact investors (</a:t>
            </a:r>
            <a:r>
              <a:rPr lang="en-US" dirty="0" err="1" smtClean="0"/>
              <a:t>eg</a:t>
            </a:r>
            <a:r>
              <a:rPr lang="en-US" dirty="0" smtClean="0"/>
              <a:t>. RBC, T-D, MARS II Centre, Social Capital Partners, </a:t>
            </a:r>
            <a:r>
              <a:rPr lang="en-US" dirty="0" err="1" smtClean="0"/>
              <a:t>Alterna</a:t>
            </a:r>
            <a:r>
              <a:rPr lang="en-US" dirty="0" smtClean="0"/>
              <a:t> Credit Union)</a:t>
            </a:r>
          </a:p>
          <a:p>
            <a:r>
              <a:rPr lang="en-US" dirty="0" smtClean="0"/>
              <a:t>Canada Mortgage and Housing Corporation</a:t>
            </a:r>
          </a:p>
          <a:p>
            <a:r>
              <a:rPr lang="en-US" dirty="0" smtClean="0"/>
              <a:t>Other federal agencies: Business Development Bank of Canada, </a:t>
            </a:r>
            <a:r>
              <a:rPr lang="en-US" dirty="0" err="1" smtClean="0"/>
              <a:t>FedDev</a:t>
            </a:r>
            <a:r>
              <a:rPr lang="en-US" dirty="0" smtClean="0"/>
              <a:t> Ontario</a:t>
            </a:r>
          </a:p>
          <a:p>
            <a:r>
              <a:rPr lang="en-US" dirty="0" smtClean="0"/>
              <a:t>Provincial agencies:  Employment Ontario, Jobs Fund, etc.</a:t>
            </a:r>
          </a:p>
          <a:p>
            <a:r>
              <a:rPr lang="en-US" dirty="0" smtClean="0"/>
              <a:t>Municipal agencies:  Toronto Community Housing, others</a:t>
            </a:r>
          </a:p>
          <a:p>
            <a:r>
              <a:rPr lang="en-US" dirty="0" smtClean="0"/>
              <a:t>Foundations:  Ontario Trillium Foundation, Toronto Community Foundation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Informed by its broader institutional strategy, intention must drive the decision of a university to become an impact investor.  Trade-offs must be made, regulations respected and risks managed.  But it is possible.  And the benefits not only to the community, but to the university itself, will be very significant.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Impact investing Network   thegiin.org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MaRS</a:t>
            </a:r>
            <a:r>
              <a:rPr lang="en-US" dirty="0" smtClean="0"/>
              <a:t> Centre for Impact Investing  impactinvesting.marsdd.com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Purpose Capital  purposecap.com 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More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29146"/>
            <a:ext cx="7408333" cy="40186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Edward Jackson</a:t>
            </a:r>
          </a:p>
          <a:p>
            <a:pPr marL="0" indent="0">
              <a:buNone/>
            </a:pPr>
            <a:r>
              <a:rPr lang="en-US" sz="1900" dirty="0" smtClean="0"/>
              <a:t>Carleton University</a:t>
            </a:r>
          </a:p>
          <a:p>
            <a:pPr marL="0" indent="0">
              <a:buNone/>
            </a:pPr>
            <a:r>
              <a:rPr lang="en-US" sz="1900" dirty="0" smtClean="0"/>
              <a:t>Edward_jackson@carleton.ca</a:t>
            </a:r>
            <a:endParaRPr lang="en-US" sz="1900" dirty="0"/>
          </a:p>
          <a:p>
            <a:pPr marL="0" indent="0">
              <a:buNone/>
            </a:pPr>
            <a:endParaRPr lang="en-US" sz="1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890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211" y="133608"/>
            <a:ext cx="8707151" cy="1252728"/>
          </a:xfrm>
        </p:spPr>
        <p:txBody>
          <a:bodyPr>
            <a:normAutofit/>
          </a:bodyPr>
          <a:lstStyle/>
          <a:p>
            <a:r>
              <a:rPr lang="en-US" sz="2200" dirty="0"/>
              <a:t>Investments intended to create positive impact beyond financial return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211" y="1800890"/>
            <a:ext cx="405348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Provide </a:t>
            </a:r>
            <a:r>
              <a:rPr lang="en-US" b="1" u="sng" dirty="0" smtClean="0"/>
              <a:t>capital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Transactions currently tend to be private debt or equity investments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We expect more publicly traded investment opportunities will emerge as the market matures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210" y="3664841"/>
            <a:ext cx="44761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Businesses designed with </a:t>
            </a:r>
            <a:r>
              <a:rPr lang="en-US" b="1" u="sng" dirty="0" smtClean="0"/>
              <a:t>intent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business (fund manager of company) into which the investment is made should be designed with intent to make a positive impact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This differentiates impact investments from investments that have unintentional positive social or environmental consequences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72282" y="3925258"/>
            <a:ext cx="35497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… to generate positive </a:t>
            </a:r>
            <a:r>
              <a:rPr lang="en-US" b="1" u="sng" dirty="0" smtClean="0"/>
              <a:t>social and/or environmental benefit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Positive social and/or environmental impact should be part of the stated business strategy and should be measured as part of the success of the investment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72282" y="2026497"/>
            <a:ext cx="397808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Expect </a:t>
            </a:r>
            <a:r>
              <a:rPr lang="en-US" b="1" u="sng" dirty="0" smtClean="0"/>
              <a:t>financial returns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investment should be expected to return at least nominal principal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Donations are excluded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Market-rate or market-beating returns are within scope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83675" y="1040268"/>
            <a:ext cx="310768" cy="7606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16200000" flipV="1">
            <a:off x="3432149" y="2580408"/>
            <a:ext cx="3080271" cy="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rot="16200000" flipV="1">
            <a:off x="2080969" y="1675141"/>
            <a:ext cx="2850603" cy="1580861"/>
          </a:xfrm>
          <a:prstGeom prst="bentConnector3">
            <a:avLst>
              <a:gd name="adj1" fmla="val 75592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5400000" flipH="1" flipV="1">
            <a:off x="7249074" y="1479325"/>
            <a:ext cx="1242913" cy="364809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0" y="6522001"/>
            <a:ext cx="4580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JP Morgan, Rockefeller Foundation and GIIN, 2010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22992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2-04-26 at 11.19.49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5722" y="202279"/>
            <a:ext cx="8986837" cy="598802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50223"/>
            <a:ext cx="2117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Root Capital, 2011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61294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5215" y="3669268"/>
            <a:ext cx="3048000" cy="259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b="1" dirty="0" smtClean="0">
                <a:solidFill>
                  <a:prstClr val="black"/>
                </a:solidFill>
              </a:rPr>
              <a:t>Low Impact</a:t>
            </a:r>
          </a:p>
          <a:p>
            <a:pPr algn="ctr" defTabSz="914400"/>
            <a:r>
              <a:rPr lang="en-US" b="1" dirty="0" smtClean="0">
                <a:solidFill>
                  <a:prstClr val="black"/>
                </a:solidFill>
              </a:rPr>
              <a:t>and</a:t>
            </a:r>
          </a:p>
          <a:p>
            <a:pPr algn="ctr" defTabSz="914400"/>
            <a:r>
              <a:rPr lang="en-US" b="1" dirty="0" smtClean="0">
                <a:solidFill>
                  <a:prstClr val="black"/>
                </a:solidFill>
              </a:rPr>
              <a:t>Low Financial Returns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93215" y="3669268"/>
            <a:ext cx="3048000" cy="2590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b="1" dirty="0" smtClean="0">
                <a:solidFill>
                  <a:prstClr val="black"/>
                </a:solidFill>
              </a:rPr>
              <a:t>Philanthropy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3923" y="6412468"/>
            <a:ext cx="1532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b="1" dirty="0" smtClean="0">
                <a:solidFill>
                  <a:prstClr val="black"/>
                </a:solidFill>
              </a:rPr>
              <a:t>Social Returns</a:t>
            </a:r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69215" y="6412468"/>
            <a:ext cx="2895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3251537"/>
            <a:ext cx="1029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b="1" dirty="0" smtClean="0">
                <a:solidFill>
                  <a:prstClr val="black"/>
                </a:solidFill>
              </a:rPr>
              <a:t>Financial</a:t>
            </a:r>
          </a:p>
          <a:p>
            <a:pPr algn="ctr" defTabSz="914400"/>
            <a:r>
              <a:rPr lang="en-US" b="1" dirty="0" smtClean="0">
                <a:solidFill>
                  <a:prstClr val="black"/>
                </a:solidFill>
              </a:rPr>
              <a:t>Returns</a:t>
            </a:r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316615" y="2297668"/>
            <a:ext cx="0" cy="2514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593215" y="1078468"/>
            <a:ext cx="3048000" cy="2590800"/>
            <a:chOff x="4495800" y="609600"/>
            <a:chExt cx="3048000" cy="2590800"/>
          </a:xfrm>
        </p:grpSpPr>
        <p:sp>
          <p:nvSpPr>
            <p:cNvPr id="19" name="Right Triangle 18"/>
            <p:cNvSpPr/>
            <p:nvPr/>
          </p:nvSpPr>
          <p:spPr>
            <a:xfrm rot="16200000">
              <a:off x="4724400" y="381000"/>
              <a:ext cx="2590800" cy="3048000"/>
            </a:xfrm>
            <a:prstGeom prst="rtTriangle">
              <a:avLst/>
            </a:prstGeom>
            <a:pattFill prst="lgCheck">
              <a:fgClr>
                <a:schemeClr val="accent3">
                  <a:lumMod val="40000"/>
                  <a:lumOff val="60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96979" y="2448580"/>
              <a:ext cx="694421" cy="5232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400" i="1" dirty="0" smtClean="0">
                  <a:solidFill>
                    <a:prstClr val="black"/>
                  </a:solidFill>
                </a:rPr>
                <a:t>Impact</a:t>
              </a:r>
            </a:p>
            <a:p>
              <a:pPr algn="ctr" defTabSz="914400"/>
              <a:r>
                <a:rPr lang="en-US" sz="1400" i="1" dirty="0" smtClean="0">
                  <a:solidFill>
                    <a:prstClr val="black"/>
                  </a:solidFill>
                </a:rPr>
                <a:t>First</a:t>
              </a:r>
              <a:endParaRPr lang="en-US" sz="1400" i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93215" y="1078468"/>
            <a:ext cx="3048000" cy="2590800"/>
            <a:chOff x="4495800" y="457200"/>
            <a:chExt cx="3048000" cy="2590800"/>
          </a:xfrm>
        </p:grpSpPr>
        <p:sp>
          <p:nvSpPr>
            <p:cNvPr id="18" name="Right Triangle 17"/>
            <p:cNvSpPr/>
            <p:nvPr/>
          </p:nvSpPr>
          <p:spPr>
            <a:xfrm rot="5400000">
              <a:off x="4724400" y="228600"/>
              <a:ext cx="2590800" cy="3048000"/>
            </a:xfrm>
            <a:prstGeom prst="rtTriangle">
              <a:avLst/>
            </a:prstGeom>
            <a:pattFill prst="diagBrick">
              <a:fgClr>
                <a:schemeClr val="accent3">
                  <a:lumMod val="40000"/>
                  <a:lumOff val="60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en-US" dirty="0" smtClean="0">
                  <a:solidFill>
                    <a:prstClr val="white"/>
                  </a:solidFill>
                </a:rPr>
                <a:t>i</a:t>
              </a: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99808" y="838200"/>
              <a:ext cx="878767" cy="5232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1400" i="1" dirty="0" smtClean="0">
                  <a:solidFill>
                    <a:prstClr val="black"/>
                  </a:solidFill>
                </a:rPr>
                <a:t>Financial </a:t>
              </a:r>
            </a:p>
            <a:p>
              <a:pPr algn="ctr" defTabSz="914400"/>
              <a:r>
                <a:rPr lang="en-US" sz="1400" i="1" dirty="0" smtClean="0">
                  <a:solidFill>
                    <a:prstClr val="black"/>
                  </a:solidFill>
                </a:rPr>
                <a:t>First</a:t>
              </a:r>
              <a:endParaRPr lang="en-US" sz="1400" i="1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88015" y="6271736"/>
            <a:ext cx="588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 smtClean="0">
                <a:solidFill>
                  <a:prstClr val="black"/>
                </a:solidFill>
              </a:rPr>
              <a:t>Low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33665" y="6271736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 smtClean="0">
                <a:solidFill>
                  <a:prstClr val="black"/>
                </a:solidFill>
              </a:rPr>
              <a:t>High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5615" y="773668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 smtClean="0">
                <a:solidFill>
                  <a:prstClr val="black"/>
                </a:solidFill>
              </a:rPr>
              <a:t>High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69415" y="4047291"/>
            <a:ext cx="2099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 defTabSz="914400">
              <a:buClr>
                <a:srgbClr val="FF0000"/>
              </a:buClr>
              <a:buSzPct val="200000"/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Subsidized  Investments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23631" y="5799891"/>
            <a:ext cx="841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 defTabSz="914400">
              <a:buClr>
                <a:srgbClr val="FF0000"/>
              </a:buClr>
              <a:buSzPct val="200000"/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Grants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1878" y="4974848"/>
            <a:ext cx="713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sz="1400" i="1" dirty="0" smtClean="0">
                <a:solidFill>
                  <a:prstClr val="black"/>
                </a:solidFill>
              </a:rPr>
              <a:t>Below</a:t>
            </a:r>
          </a:p>
          <a:p>
            <a:pPr algn="ctr" defTabSz="914400"/>
            <a:r>
              <a:rPr lang="en-US" sz="1400" i="1" dirty="0" smtClean="0">
                <a:solidFill>
                  <a:prstClr val="black"/>
                </a:solidFill>
              </a:rPr>
              <a:t>Market</a:t>
            </a:r>
            <a:endParaRPr lang="en-US" sz="1400" i="1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9372" y="1622048"/>
            <a:ext cx="735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sz="1400" i="1" dirty="0" smtClean="0">
                <a:solidFill>
                  <a:prstClr val="black"/>
                </a:solidFill>
              </a:rPr>
              <a:t>Market</a:t>
            </a:r>
          </a:p>
          <a:p>
            <a:pPr algn="ctr" defTabSz="914400"/>
            <a:r>
              <a:rPr lang="en-US" sz="1400" i="1" dirty="0" smtClean="0">
                <a:solidFill>
                  <a:prstClr val="black"/>
                </a:solidFill>
              </a:rPr>
              <a:t>Related</a:t>
            </a:r>
            <a:endParaRPr lang="en-US" sz="140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5215" y="1078468"/>
            <a:ext cx="3048000" cy="2590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b="1" dirty="0" smtClean="0">
                <a:solidFill>
                  <a:prstClr val="black"/>
                </a:solidFill>
              </a:rPr>
              <a:t>Traditional </a:t>
            </a:r>
          </a:p>
          <a:p>
            <a:pPr algn="ctr" defTabSz="914400"/>
            <a:r>
              <a:rPr lang="en-US" b="1" dirty="0" smtClean="0">
                <a:solidFill>
                  <a:prstClr val="black"/>
                </a:solidFill>
              </a:rPr>
              <a:t>Investments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85703" y="3056691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defTabSz="914400">
              <a:buClr>
                <a:srgbClr val="FF0000"/>
              </a:buClr>
              <a:buSzPct val="200000"/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SRI </a:t>
            </a:r>
          </a:p>
          <a:p>
            <a:pPr defTabSz="914400">
              <a:buClr>
                <a:srgbClr val="FF0000"/>
              </a:buClr>
              <a:buSzPct val="200000"/>
            </a:pPr>
            <a:r>
              <a:rPr lang="en-US" sz="1400" dirty="0" smtClean="0">
                <a:solidFill>
                  <a:prstClr val="black"/>
                </a:solidFill>
              </a:rPr>
              <a:t>(“Do No Harm”) </a:t>
            </a:r>
            <a:endParaRPr lang="en-US" sz="1400" dirty="0">
              <a:solidFill>
                <a:prstClr val="black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593215" y="1078467"/>
            <a:ext cx="3048000" cy="2590801"/>
            <a:chOff x="6019800" y="609599"/>
            <a:chExt cx="3048000" cy="2590801"/>
          </a:xfrm>
        </p:grpSpPr>
        <p:sp>
          <p:nvSpPr>
            <p:cNvPr id="36" name="Rectangle 35"/>
            <p:cNvSpPr/>
            <p:nvPr/>
          </p:nvSpPr>
          <p:spPr>
            <a:xfrm>
              <a:off x="6019800" y="609599"/>
              <a:ext cx="3048000" cy="259080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10400" y="1600199"/>
              <a:ext cx="1352806" cy="64633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b="1" dirty="0" smtClean="0">
                  <a:solidFill>
                    <a:prstClr val="black"/>
                  </a:solidFill>
                </a:rPr>
                <a:t>Impact </a:t>
              </a:r>
            </a:p>
            <a:p>
              <a:pPr algn="ctr" defTabSz="914400"/>
              <a:r>
                <a:rPr lang="en-US" b="1" dirty="0" smtClean="0">
                  <a:solidFill>
                    <a:prstClr val="black"/>
                  </a:solidFill>
                </a:rPr>
                <a:t>Investments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488038" y="219670"/>
            <a:ext cx="621035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sz="2400" b="1" dirty="0" smtClean="0">
                <a:solidFill>
                  <a:schemeClr val="bg1"/>
                </a:solidFill>
              </a:rPr>
              <a:t>Impact Investing:  Mapping Returns</a:t>
            </a:r>
          </a:p>
          <a:p>
            <a:pPr defTabSz="914400"/>
            <a:r>
              <a:rPr lang="en-US" sz="1400" b="1" dirty="0" smtClean="0">
                <a:solidFill>
                  <a:schemeClr val="bg1"/>
                </a:solidFill>
              </a:rPr>
              <a:t>Source: adapted from Monitor Institute 2009, via Rockefeller Foundation , 2011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0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7" grpId="0"/>
      <p:bldP spid="28" grpId="0"/>
      <p:bldP spid="4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6580" y="33832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en-US" dirty="0"/>
              <a:t>Actors in the Impact Investing Industry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32782" y="1591056"/>
            <a:ext cx="8896326" cy="475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0792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82472"/>
          </a:xfrm>
        </p:spPr>
        <p:txBody>
          <a:bodyPr>
            <a:noAutofit/>
          </a:bodyPr>
          <a:lstStyle/>
          <a:p>
            <a:r>
              <a:rPr lang="en-US" sz="2800" dirty="0" smtClean="0"/>
              <a:t>Accelerating Impact: Achievements, Challenges and What’s Next in Building the Impact Investing Industry</a:t>
            </a:r>
            <a:endParaRPr lang="en-CA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25450" y="5791376"/>
            <a:ext cx="8718550" cy="458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600" dirty="0"/>
              <a:t>http://</a:t>
            </a:r>
            <a:r>
              <a:rPr lang="en-CA" sz="1600" dirty="0" err="1"/>
              <a:t>www.rockefellerfoundation.org</a:t>
            </a:r>
            <a:r>
              <a:rPr lang="en-CA" sz="1600" dirty="0"/>
              <a:t>/news/publications/accelerating-impact-achievements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2848420" y="1365668"/>
            <a:ext cx="3357984" cy="430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47011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 inequality is growing</a:t>
            </a:r>
          </a:p>
          <a:p>
            <a:r>
              <a:rPr lang="en-US" dirty="0" smtClean="0"/>
              <a:t>Poverty, homelessness, unemployment are “wicked” problems that require the efforts of all institutions</a:t>
            </a:r>
          </a:p>
          <a:p>
            <a:r>
              <a:rPr lang="en-US" dirty="0" smtClean="0"/>
              <a:t>Enterprises and facilities for marginalized groups are undercapitalized</a:t>
            </a:r>
          </a:p>
          <a:p>
            <a:r>
              <a:rPr lang="en-US" dirty="0" smtClean="0"/>
              <a:t>Universities should contribute to the regions in which they are based</a:t>
            </a:r>
          </a:p>
          <a:p>
            <a:r>
              <a:rPr lang="en-US" dirty="0" smtClean="0"/>
              <a:t>Strengthens the case for public funding of PSE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Universities as Impact Investors: Why?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Creating mechanisms and partnerships that help to:</a:t>
            </a:r>
          </a:p>
          <a:p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Mobilize capital to scale </a:t>
            </a:r>
            <a:r>
              <a:rPr lang="en-US" b="1" dirty="0" smtClean="0"/>
              <a:t>social enterprises </a:t>
            </a: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. renovation, maintenance, food, courier, printing) 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Mobilize capital to expand </a:t>
            </a:r>
            <a:r>
              <a:rPr lang="en-US" b="1" dirty="0" smtClean="0"/>
              <a:t>social infrastructure</a:t>
            </a:r>
            <a:r>
              <a:rPr lang="en-US" dirty="0" smtClean="0"/>
              <a:t> (affordable housing, women’s shelters, hospices, seniors’ facilities, day care </a:t>
            </a:r>
            <a:r>
              <a:rPr lang="en-US" dirty="0" err="1" smtClean="0"/>
              <a:t>centres</a:t>
            </a:r>
            <a:r>
              <a:rPr lang="en-US" dirty="0" smtClean="0"/>
              <a:t>, non-profit offices)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Universities as Impact Investors: How?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Operating funds: </a:t>
            </a:r>
            <a:r>
              <a:rPr lang="en-US" dirty="0" smtClean="0"/>
              <a:t>to investments in individual projects enterprise or real estate</a:t>
            </a:r>
          </a:p>
          <a:p>
            <a:r>
              <a:rPr lang="en-US" i="1" dirty="0" smtClean="0"/>
              <a:t>Operating funds:  </a:t>
            </a:r>
            <a:r>
              <a:rPr lang="en-US" dirty="0" smtClean="0"/>
              <a:t>through a joint investment vehicle (</a:t>
            </a:r>
            <a:r>
              <a:rPr lang="en-US" dirty="0" err="1" smtClean="0"/>
              <a:t>eg</a:t>
            </a:r>
            <a:r>
              <a:rPr lang="en-US" dirty="0" smtClean="0"/>
              <a:t>.  targeted investment fund or syndication) in enterprise or real estate</a:t>
            </a:r>
          </a:p>
          <a:p>
            <a:r>
              <a:rPr lang="en-US" i="1" dirty="0" smtClean="0"/>
              <a:t>Pension funds:  </a:t>
            </a:r>
            <a:r>
              <a:rPr lang="en-US" dirty="0" smtClean="0"/>
              <a:t>through joint or syndicated instruments (</a:t>
            </a:r>
            <a:r>
              <a:rPr lang="en-US" dirty="0" err="1" smtClean="0"/>
              <a:t>eg</a:t>
            </a:r>
            <a:r>
              <a:rPr lang="en-US" dirty="0" smtClean="0"/>
              <a:t>. model of Concert Properties) in real estate</a:t>
            </a:r>
          </a:p>
          <a:p>
            <a:r>
              <a:rPr lang="en-US" i="1" dirty="0" smtClean="0"/>
              <a:t>Endowment funds</a:t>
            </a:r>
            <a:r>
              <a:rPr lang="en-US" dirty="0" smtClean="0"/>
              <a:t>: through program-related loans or guarantees in real estate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543-9609-8542-8D27-938FD95561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2136</TotalTime>
  <Words>611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Universities as Impact Investors:  Strategies, Allies, Choices</vt:lpstr>
      <vt:lpstr>Investments intended to create positive impact beyond financial return</vt:lpstr>
      <vt:lpstr>Slide 3</vt:lpstr>
      <vt:lpstr>Slide 4</vt:lpstr>
      <vt:lpstr>Actors in the Impact Investing Industry </vt:lpstr>
      <vt:lpstr>Accelerating Impact: Achievements, Challenges and What’s Next in Building the Impact Investing Industry</vt:lpstr>
      <vt:lpstr>Universities as Impact Investors: Why?</vt:lpstr>
      <vt:lpstr>Universities as Impact Investors: How?</vt:lpstr>
      <vt:lpstr>Strategies</vt:lpstr>
      <vt:lpstr>Allies</vt:lpstr>
      <vt:lpstr>Choices</vt:lpstr>
      <vt:lpstr>Learn More</vt:lpstr>
      <vt:lpstr>Contact Information</vt:lpstr>
    </vt:vector>
  </TitlesOfParts>
  <Company>Venture Deli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Best</dc:creator>
  <cp:lastModifiedBy>Edward Jackson</cp:lastModifiedBy>
  <cp:revision>111</cp:revision>
  <cp:lastPrinted>2012-09-24T19:41:23Z</cp:lastPrinted>
  <dcterms:created xsi:type="dcterms:W3CDTF">2012-04-27T18:34:52Z</dcterms:created>
  <dcterms:modified xsi:type="dcterms:W3CDTF">2013-01-15T14:17:48Z</dcterms:modified>
</cp:coreProperties>
</file>