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448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744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169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105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971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73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04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995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077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277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493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17E32-E3B2-4CAA-B969-DEEF931072AF}" type="datetimeFigureOut">
              <a:rPr lang="en-CA" smtClean="0"/>
              <a:t>2016-09-26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AB0D9-18E6-4B5B-B9E0-8ED75854A5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174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BIDkW2_FnQ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carleton.ca/africanstudies/ias-study-abroad-course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820472" cy="1470025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AFRI 3100/5100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9144000" cy="4608512"/>
          </a:xfrm>
        </p:spPr>
        <p:txBody>
          <a:bodyPr>
            <a:normAutofit/>
          </a:bodyPr>
          <a:lstStyle/>
          <a:p>
            <a:r>
              <a:rPr lang="en-CA" sz="4400" b="1" dirty="0" smtClean="0">
                <a:solidFill>
                  <a:srgbClr val="FFFF00"/>
                </a:solidFill>
              </a:rPr>
              <a:t>African Studies Abroad:</a:t>
            </a:r>
            <a:br>
              <a:rPr lang="en-CA" sz="4400" b="1" dirty="0" smtClean="0">
                <a:solidFill>
                  <a:srgbClr val="FFFF00"/>
                </a:solidFill>
              </a:rPr>
            </a:br>
            <a:r>
              <a:rPr lang="en-CA" sz="4400" b="1" dirty="0" smtClean="0">
                <a:solidFill>
                  <a:srgbClr val="FFFF00"/>
                </a:solidFill>
              </a:rPr>
              <a:t/>
            </a:r>
            <a:br>
              <a:rPr lang="en-CA" sz="4400" b="1" dirty="0" smtClean="0">
                <a:solidFill>
                  <a:srgbClr val="FFFF00"/>
                </a:solidFill>
              </a:rPr>
            </a:br>
            <a:r>
              <a:rPr lang="en-CA" sz="4400" b="1" dirty="0" smtClean="0">
                <a:solidFill>
                  <a:srgbClr val="FFFF00"/>
                </a:solidFill>
              </a:rPr>
              <a:t>Migration Lives and Livelihoods in</a:t>
            </a:r>
            <a:br>
              <a:rPr lang="en-CA" sz="4400" b="1" dirty="0" smtClean="0">
                <a:solidFill>
                  <a:srgbClr val="FFFF00"/>
                </a:solidFill>
              </a:rPr>
            </a:br>
            <a:r>
              <a:rPr lang="en-CA" sz="4400" b="1" dirty="0" smtClean="0">
                <a:solidFill>
                  <a:srgbClr val="FFFF00"/>
                </a:solidFill>
              </a:rPr>
              <a:t>SOUTH AFRICA</a:t>
            </a:r>
            <a:br>
              <a:rPr lang="en-CA" sz="4400" b="1" dirty="0" smtClean="0">
                <a:solidFill>
                  <a:srgbClr val="FFFF00"/>
                </a:solidFill>
              </a:rPr>
            </a:br>
            <a:r>
              <a:rPr lang="en-CA" sz="4400" b="1" dirty="0" smtClean="0">
                <a:solidFill>
                  <a:srgbClr val="FFFF00"/>
                </a:solidFill>
              </a:rPr>
              <a:t/>
            </a:r>
            <a:br>
              <a:rPr lang="en-CA" sz="4400" b="1" dirty="0" smtClean="0">
                <a:solidFill>
                  <a:srgbClr val="FFFF00"/>
                </a:solidFill>
              </a:rPr>
            </a:br>
            <a:r>
              <a:rPr lang="en-CA" b="1" dirty="0" smtClean="0">
                <a:solidFill>
                  <a:srgbClr val="FFFF00"/>
                </a:solidFill>
              </a:rPr>
              <a:t>Blair Rutherford,</a:t>
            </a:r>
            <a:br>
              <a:rPr lang="en-CA" b="1" dirty="0" smtClean="0">
                <a:solidFill>
                  <a:srgbClr val="FFFF00"/>
                </a:solidFill>
              </a:rPr>
            </a:br>
            <a:r>
              <a:rPr lang="en-CA" b="1" dirty="0" smtClean="0">
                <a:solidFill>
                  <a:srgbClr val="FFFF00"/>
                </a:solidFill>
              </a:rPr>
              <a:t>Sociology/Anthropology &amp; African Studies</a:t>
            </a:r>
            <a:endParaRPr lang="en-CA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21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Outline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8784976" cy="5229200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South Africa – context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Preliminary course outline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Course requirements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Logistics and Budget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Application Process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Past experience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Questions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28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South Africa - Context</a:t>
            </a:r>
            <a:endParaRPr lang="en-CA" b="1" dirty="0"/>
          </a:p>
        </p:txBody>
      </p:sp>
      <p:pic>
        <p:nvPicPr>
          <p:cNvPr id="4" name="Content Placeholder 3" descr="Image result for south africa map africa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115677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 result for south africa 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76872"/>
            <a:ext cx="4286250" cy="364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1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bantu migrations to south africa ma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42" y="265820"/>
            <a:ext cx="3024336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Image result for early east india company map cape colon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5" y="260648"/>
            <a:ext cx="27453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75656" y="134372"/>
            <a:ext cx="6408712" cy="2574547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  </a:t>
            </a:r>
            <a:r>
              <a:rPr lang="en-CA" b="1" dirty="0" smtClean="0"/>
              <a:t>Migrations:</a:t>
            </a:r>
            <a:br>
              <a:rPr lang="en-CA" b="1" dirty="0" smtClean="0"/>
            </a:br>
            <a:r>
              <a:rPr lang="en-CA" b="1" dirty="0" smtClean="0"/>
              <a:t>histories,</a:t>
            </a:r>
            <a:br>
              <a:rPr lang="en-CA" b="1" dirty="0" smtClean="0"/>
            </a:br>
            <a:r>
              <a:rPr lang="en-CA" b="1" dirty="0" smtClean="0"/>
              <a:t> </a:t>
            </a:r>
            <a:r>
              <a:rPr lang="en-CA" b="1" dirty="0" err="1" smtClean="0"/>
              <a:t>ethnogenisis</a:t>
            </a:r>
            <a:r>
              <a:rPr lang="en-CA" b="1" dirty="0" smtClean="0"/>
              <a:t>,</a:t>
            </a:r>
            <a:br>
              <a:rPr lang="en-CA" b="1" dirty="0" smtClean="0"/>
            </a:br>
            <a:r>
              <a:rPr lang="en-CA" b="1" dirty="0" smtClean="0"/>
              <a:t>politics</a:t>
            </a:r>
            <a:endParaRPr lang="en-CA" b="1" dirty="0"/>
          </a:p>
        </p:txBody>
      </p:sp>
      <p:pic>
        <p:nvPicPr>
          <p:cNvPr id="2052" name="Picture 4" descr="Image result for great trek ma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708" y="4005064"/>
            <a:ext cx="3149292" cy="269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fecane ma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4256365"/>
            <a:ext cx="3288017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media.web.britannica.com/eb-media/67/129967-004-ABF3A3EE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857" y="2708920"/>
            <a:ext cx="3824809" cy="35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7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migrant labour to mines in south afr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56" y="260648"/>
            <a:ext cx="4456769" cy="258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indian migration to south africa indentured servants sugar na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313" y="116632"/>
            <a:ext cx="3515687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ost-apartheid migration to south afr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8" y="3761289"/>
            <a:ext cx="4512216" cy="298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post-apartheid migration to south afri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4530626"/>
            <a:ext cx="446449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post-apartheid migration to south africa xenophobi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2666507"/>
            <a:ext cx="2568324" cy="172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2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cBIDkW2_FnQ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23728" y="3356992"/>
            <a:ext cx="5919037" cy="3329459"/>
          </a:xfrm>
          <a:prstGeom prst="rect">
            <a:avLst/>
          </a:prstGeom>
        </p:spPr>
      </p:pic>
      <p:pic>
        <p:nvPicPr>
          <p:cNvPr id="4098" name="Picture 2" descr="Image result for zapiro on xenophob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1" y="0"/>
            <a:ext cx="4908293" cy="327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7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Course Outline – Key Themes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256584"/>
          </a:xfrm>
        </p:spPr>
        <p:txBody>
          <a:bodyPr/>
          <a:lstStyle/>
          <a:p>
            <a:r>
              <a:rPr lang="en-CA" dirty="0" smtClean="0"/>
              <a:t>Gendered migration histories of the gold mines</a:t>
            </a:r>
          </a:p>
          <a:p>
            <a:r>
              <a:rPr lang="en-CA" dirty="0" smtClean="0"/>
              <a:t>Migrant livelihoods</a:t>
            </a:r>
          </a:p>
          <a:p>
            <a:r>
              <a:rPr lang="en-CA" dirty="0"/>
              <a:t>P</a:t>
            </a:r>
            <a:r>
              <a:rPr lang="en-CA" dirty="0" smtClean="0"/>
              <a:t>olitics of belonging</a:t>
            </a:r>
          </a:p>
          <a:p>
            <a:r>
              <a:rPr lang="en-CA" dirty="0" smtClean="0"/>
              <a:t>Diasporas &amp; the “rainbow </a:t>
            </a:r>
            <a:br>
              <a:rPr lang="en-CA" dirty="0" smtClean="0"/>
            </a:br>
            <a:r>
              <a:rPr lang="en-CA" dirty="0" smtClean="0"/>
              <a:t>nation”</a:t>
            </a:r>
          </a:p>
          <a:p>
            <a:r>
              <a:rPr lang="en-CA" dirty="0" smtClean="0"/>
              <a:t>Immigration and refugee policies and laws</a:t>
            </a:r>
            <a:endParaRPr lang="en-CA" dirty="0"/>
          </a:p>
        </p:txBody>
      </p:sp>
      <p:pic>
        <p:nvPicPr>
          <p:cNvPr id="5122" name="Picture 2" descr="Image result for somali migrants in southa fr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93082"/>
            <a:ext cx="3960440" cy="222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lindela migrants in south afr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34773"/>
            <a:ext cx="4139952" cy="232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migrant hostels  in johannesbur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93083"/>
            <a:ext cx="3600400" cy="2052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62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94122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Course components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Course readings </a:t>
            </a:r>
            <a:r>
              <a:rPr lang="en-CA" dirty="0" smtClean="0"/>
              <a:t>will be available on </a:t>
            </a:r>
            <a:r>
              <a:rPr lang="en-CA" dirty="0" err="1" smtClean="0"/>
              <a:t>cuLearn</a:t>
            </a:r>
            <a:endParaRPr lang="en-CA" dirty="0" smtClean="0"/>
          </a:p>
          <a:p>
            <a:r>
              <a:rPr lang="en-CA" dirty="0" smtClean="0"/>
              <a:t>Coordinated with the </a:t>
            </a:r>
            <a:r>
              <a:rPr lang="en-CA" b="1" dirty="0" smtClean="0">
                <a:solidFill>
                  <a:srgbClr val="FF0000"/>
                </a:solidFill>
              </a:rPr>
              <a:t>African Centre for Migration &amp; Society</a:t>
            </a:r>
            <a:r>
              <a:rPr lang="en-CA" dirty="0" smtClean="0"/>
              <a:t>, </a:t>
            </a:r>
            <a:r>
              <a:rPr lang="en-CA" b="1" dirty="0" smtClean="0"/>
              <a:t>University of the Witwatersrand</a:t>
            </a:r>
            <a:r>
              <a:rPr lang="en-CA" dirty="0" smtClean="0"/>
              <a:t>, and</a:t>
            </a:r>
            <a:br>
              <a:rPr lang="en-CA" dirty="0" smtClean="0"/>
            </a:br>
            <a:r>
              <a:rPr lang="en-CA" dirty="0" smtClean="0"/>
              <a:t>its</a:t>
            </a:r>
            <a:br>
              <a:rPr lang="en-CA" dirty="0" smtClean="0"/>
            </a:br>
            <a:r>
              <a:rPr lang="en-CA" dirty="0" smtClean="0"/>
              <a:t>MA</a:t>
            </a:r>
            <a:br>
              <a:rPr lang="en-CA" dirty="0" smtClean="0"/>
            </a:br>
            <a:r>
              <a:rPr lang="en-CA" dirty="0" smtClean="0"/>
              <a:t>class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 smtClean="0"/>
          </a:p>
          <a:p>
            <a:r>
              <a:rPr lang="en-CA" dirty="0" smtClean="0"/>
              <a:t>Assignments will be a mixture of </a:t>
            </a:r>
            <a:r>
              <a:rPr lang="en-CA" b="1" dirty="0" smtClean="0">
                <a:solidFill>
                  <a:srgbClr val="FF0000"/>
                </a:solidFill>
              </a:rPr>
              <a:t>reflection pieces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and </a:t>
            </a:r>
            <a:r>
              <a:rPr lang="en-CA" b="1" dirty="0" smtClean="0">
                <a:solidFill>
                  <a:srgbClr val="FF0000"/>
                </a:solidFill>
              </a:rPr>
              <a:t>group assignment</a:t>
            </a:r>
            <a:r>
              <a:rPr lang="en-CA" dirty="0" smtClean="0"/>
              <a:t> with Wits </a:t>
            </a:r>
            <a:r>
              <a:rPr lang="en-CA" dirty="0" smtClean="0"/>
              <a:t>students</a:t>
            </a:r>
          </a:p>
          <a:p>
            <a:r>
              <a:rPr lang="en-CA" dirty="0" smtClean="0"/>
              <a:t>AFRI 5100 requirements are different than 3100’s</a:t>
            </a:r>
            <a:endParaRPr lang="en-CA" dirty="0"/>
          </a:p>
        </p:txBody>
      </p:sp>
      <p:pic>
        <p:nvPicPr>
          <p:cNvPr id="4" name="Picture 3" descr="Image result for university of the witwatersrand south afric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5695950" cy="2352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85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Experiential Learning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6084058"/>
          </a:xfrm>
        </p:spPr>
        <p:txBody>
          <a:bodyPr>
            <a:normAutofit fontScale="92500" lnSpcReduction="10000"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Guest lectures</a:t>
            </a:r>
            <a:r>
              <a:rPr lang="en-CA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>by South African (-based) scholars, policy-makers, activists, artists, NGO officials, and community-based representatives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Site visits/tours</a:t>
            </a:r>
            <a:r>
              <a:rPr lang="en-CA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>of important current and historical areas of migration &amp; </a:t>
            </a:r>
            <a:br>
              <a:rPr lang="en-CA" dirty="0" smtClean="0"/>
            </a:br>
            <a:r>
              <a:rPr lang="en-CA" dirty="0" smtClean="0"/>
              <a:t>&amp; migrants (workplaces, </a:t>
            </a:r>
            <a:br>
              <a:rPr lang="en-CA" dirty="0" smtClean="0"/>
            </a:br>
            <a:r>
              <a:rPr lang="en-CA" dirty="0" smtClean="0"/>
              <a:t>neighbourhoods, meeting </a:t>
            </a:r>
            <a:br>
              <a:rPr lang="en-CA" dirty="0" smtClean="0"/>
            </a:br>
            <a:r>
              <a:rPr lang="en-CA" dirty="0" smtClean="0"/>
              <a:t>centres, borders, etc.)</a:t>
            </a:r>
          </a:p>
          <a:p>
            <a:r>
              <a:rPr lang="en-CA" dirty="0" smtClean="0"/>
              <a:t>Planned </a:t>
            </a:r>
            <a:r>
              <a:rPr lang="en-CA" b="1" dirty="0" smtClean="0">
                <a:solidFill>
                  <a:srgbClr val="FF0000"/>
                </a:solidFill>
              </a:rPr>
              <a:t>trips</a:t>
            </a:r>
            <a:r>
              <a:rPr lang="en-CA" dirty="0" smtClean="0"/>
              <a:t> to </a:t>
            </a:r>
            <a:br>
              <a:rPr lang="en-CA" dirty="0" smtClean="0"/>
            </a:br>
            <a:r>
              <a:rPr lang="en-CA" b="1" dirty="0" smtClean="0">
                <a:solidFill>
                  <a:srgbClr val="FF0000"/>
                </a:solidFill>
              </a:rPr>
              <a:t>Bushbuckridge</a:t>
            </a:r>
            <a:r>
              <a:rPr lang="en-CA" dirty="0" smtClean="0"/>
              <a:t> and</a:t>
            </a:r>
            <a:br>
              <a:rPr lang="en-CA" dirty="0" smtClean="0"/>
            </a:br>
            <a:r>
              <a:rPr lang="en-CA" b="1" dirty="0" err="1" smtClean="0">
                <a:solidFill>
                  <a:srgbClr val="FF0000"/>
                </a:solidFill>
              </a:rPr>
              <a:t>Musina</a:t>
            </a:r>
            <a:r>
              <a:rPr lang="en-CA" dirty="0" smtClean="0"/>
              <a:t> near Mozambique</a:t>
            </a:r>
            <a:br>
              <a:rPr lang="en-CA" dirty="0" smtClean="0"/>
            </a:br>
            <a:r>
              <a:rPr lang="en-CA" dirty="0" smtClean="0"/>
              <a:t>and Zimbabwe</a:t>
            </a:r>
          </a:p>
          <a:p>
            <a:r>
              <a:rPr lang="en-CA" dirty="0" smtClean="0"/>
              <a:t>Possible </a:t>
            </a:r>
            <a:r>
              <a:rPr lang="en-CA" b="1" dirty="0" smtClean="0">
                <a:solidFill>
                  <a:srgbClr val="FF0000"/>
                </a:solidFill>
              </a:rPr>
              <a:t>placement course</a:t>
            </a:r>
            <a:endParaRPr lang="en-CA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Image result for map limpopo mpumalanga   south 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869" y="2780929"/>
            <a:ext cx="4490131" cy="407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2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Logistics &amp; Budget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Course dates</a:t>
            </a:r>
            <a:r>
              <a:rPr lang="en-CA" dirty="0" smtClean="0"/>
              <a:t>: Monday May 8</a:t>
            </a:r>
            <a:r>
              <a:rPr lang="en-CA" baseline="30000" dirty="0" smtClean="0"/>
              <a:t>th</a:t>
            </a:r>
            <a:r>
              <a:rPr lang="en-CA" dirty="0" smtClean="0"/>
              <a:t> to Friday May 26</a:t>
            </a:r>
            <a:r>
              <a:rPr lang="en-CA" baseline="30000" dirty="0" smtClean="0"/>
              <a:t>th</a:t>
            </a:r>
            <a:endParaRPr lang="en-CA" dirty="0" smtClean="0"/>
          </a:p>
          <a:p>
            <a:r>
              <a:rPr lang="en-CA" dirty="0" smtClean="0"/>
              <a:t>Aim to arrive no later than May 7</a:t>
            </a:r>
            <a:r>
              <a:rPr lang="en-CA" baseline="30000" dirty="0" smtClean="0"/>
              <a:t>th</a:t>
            </a:r>
            <a:r>
              <a:rPr lang="en-CA" dirty="0" smtClean="0"/>
              <a:t> and depart any time from May 27</a:t>
            </a:r>
            <a:r>
              <a:rPr lang="en-CA" baseline="30000" dirty="0" smtClean="0"/>
              <a:t>th</a:t>
            </a:r>
            <a:r>
              <a:rPr lang="en-CA" dirty="0" smtClean="0"/>
              <a:t> – </a:t>
            </a:r>
            <a:r>
              <a:rPr lang="en-CA" b="1" dirty="0" smtClean="0">
                <a:solidFill>
                  <a:srgbClr val="FF0000"/>
                </a:solidFill>
              </a:rPr>
              <a:t>students arrange own flights</a:t>
            </a:r>
            <a:r>
              <a:rPr lang="en-CA" b="1" dirty="0" smtClean="0"/>
              <a:t> </a:t>
            </a:r>
            <a:endParaRPr lang="en-CA" dirty="0" smtClean="0"/>
          </a:p>
          <a:p>
            <a:r>
              <a:rPr lang="en-CA" dirty="0" smtClean="0"/>
              <a:t>Normally, lecture/visit in am, </a:t>
            </a:r>
            <a:br>
              <a:rPr lang="en-CA" dirty="0" smtClean="0"/>
            </a:br>
            <a:r>
              <a:rPr lang="en-CA" dirty="0" smtClean="0"/>
              <a:t>free pm &amp; weekends</a:t>
            </a:r>
          </a:p>
          <a:p>
            <a:r>
              <a:rPr lang="en-CA" dirty="0" smtClean="0"/>
              <a:t>Weather should be dry &amp; sunny: </a:t>
            </a:r>
            <a:br>
              <a:rPr lang="en-CA" dirty="0" smtClean="0"/>
            </a:br>
            <a:r>
              <a:rPr lang="en-CA" dirty="0" smtClean="0"/>
              <a:t> cool-temperate in </a:t>
            </a:r>
            <a:r>
              <a:rPr lang="en-CA" dirty="0" err="1" smtClean="0"/>
              <a:t>Jo’burg</a:t>
            </a:r>
            <a:r>
              <a:rPr lang="en-CA" dirty="0" smtClean="0"/>
              <a:t> </a:t>
            </a:r>
            <a:br>
              <a:rPr lang="en-CA" dirty="0" smtClean="0"/>
            </a:br>
            <a:r>
              <a:rPr lang="en-CA" dirty="0" smtClean="0"/>
              <a:t>                               (10-23⁰ C. day, </a:t>
            </a:r>
            <a:br>
              <a:rPr lang="en-CA" dirty="0" smtClean="0"/>
            </a:br>
            <a:r>
              <a:rPr lang="en-CA" dirty="0" smtClean="0"/>
              <a:t>                               3-11⁰ C. at night) and warmer </a:t>
            </a:r>
            <a:br>
              <a:rPr lang="en-CA" dirty="0" smtClean="0"/>
            </a:br>
            <a:r>
              <a:rPr lang="en-CA" dirty="0" smtClean="0"/>
              <a:t>                               in the north</a:t>
            </a:r>
          </a:p>
          <a:p>
            <a:pPr marL="0" indent="0">
              <a:buNone/>
            </a:pPr>
            <a:r>
              <a:rPr lang="en-CA" b="1" dirty="0" smtClean="0">
                <a:solidFill>
                  <a:srgbClr val="FF0000"/>
                </a:solidFill>
              </a:rPr>
              <a:t>                                   Safety</a:t>
            </a:r>
            <a:r>
              <a:rPr lang="en-CA" dirty="0" smtClean="0">
                <a:solidFill>
                  <a:srgbClr val="FF0000"/>
                </a:solidFill>
              </a:rPr>
              <a:t> </a:t>
            </a:r>
            <a:r>
              <a:rPr lang="en-CA" dirty="0" smtClean="0"/>
              <a:t>concerns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pic>
        <p:nvPicPr>
          <p:cNvPr id="7170" name="Picture 2" descr="F:\SA photos\Meza and Cousin by fen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417" y="2826505"/>
            <a:ext cx="3240583" cy="216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F:\SA photos\P10100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4850"/>
            <a:ext cx="3232974" cy="2343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580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Budget ideas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36496" cy="5141168"/>
          </a:xfrm>
        </p:spPr>
        <p:txBody>
          <a:bodyPr>
            <a:normAutofit lnSpcReduction="10000"/>
          </a:bodyPr>
          <a:lstStyle/>
          <a:p>
            <a:r>
              <a:rPr lang="en-CA" sz="2800" dirty="0" smtClean="0">
                <a:solidFill>
                  <a:srgbClr val="FF0000"/>
                </a:solidFill>
              </a:rPr>
              <a:t>Carleton will cover </a:t>
            </a:r>
            <a:r>
              <a:rPr lang="en-CA" sz="2800" dirty="0" smtClean="0"/>
              <a:t>in-country ground transport and most/all accommodation for Carleton students;</a:t>
            </a:r>
            <a:br>
              <a:rPr lang="en-CA" sz="2800" dirty="0" smtClean="0"/>
            </a:br>
            <a:r>
              <a:rPr lang="en-CA" sz="2800" dirty="0" smtClean="0"/>
              <a:t>shared rooms: near Wits; Wits rural facility in Bushbuckridge</a:t>
            </a:r>
            <a:r>
              <a:rPr lang="en-CA" sz="2800" dirty="0"/>
              <a:t>;</a:t>
            </a:r>
            <a:r>
              <a:rPr lang="en-CA" sz="2800" dirty="0" smtClean="0"/>
              <a:t> lodge in/near </a:t>
            </a:r>
            <a:r>
              <a:rPr lang="en-CA" sz="2800" dirty="0" err="1" smtClean="0"/>
              <a:t>Musina</a:t>
            </a:r>
            <a:endParaRPr lang="en-CA" sz="2800" dirty="0" smtClean="0"/>
          </a:p>
          <a:p>
            <a:r>
              <a:rPr lang="en-CA" sz="2800" dirty="0" smtClean="0">
                <a:solidFill>
                  <a:srgbClr val="FF0000"/>
                </a:solidFill>
              </a:rPr>
              <a:t>Students responsible </a:t>
            </a:r>
            <a:r>
              <a:rPr lang="en-CA" sz="2800" dirty="0" smtClean="0"/>
              <a:t>for (estimated figures):</a:t>
            </a:r>
          </a:p>
          <a:p>
            <a:pPr marL="0" indent="0">
              <a:buNone/>
            </a:pPr>
            <a:r>
              <a:rPr lang="en-CA" sz="2800" dirty="0"/>
              <a:t> </a:t>
            </a:r>
            <a:r>
              <a:rPr lang="en-CA" sz="2800" dirty="0" smtClean="0"/>
              <a:t>	-air travel ($1100-1800)</a:t>
            </a:r>
            <a:br>
              <a:rPr lang="en-CA" sz="2800" dirty="0" smtClean="0"/>
            </a:br>
            <a:r>
              <a:rPr lang="en-CA" sz="2800" dirty="0" smtClean="0"/>
              <a:t> 	-tuition ($700)</a:t>
            </a:r>
            <a:br>
              <a:rPr lang="en-CA" sz="2800" dirty="0" smtClean="0"/>
            </a:br>
            <a:r>
              <a:rPr lang="en-CA" sz="2800" dirty="0" smtClean="0"/>
              <a:t> 	-food ($25/day)</a:t>
            </a:r>
            <a:br>
              <a:rPr lang="en-CA" sz="2800" dirty="0" smtClean="0"/>
            </a:br>
            <a:r>
              <a:rPr lang="en-CA" sz="2800" dirty="0" smtClean="0"/>
              <a:t> 	-vaccination (depends)</a:t>
            </a:r>
            <a:br>
              <a:rPr lang="en-CA" sz="2800" dirty="0" smtClean="0"/>
            </a:br>
            <a:r>
              <a:rPr lang="en-CA" sz="2800" dirty="0" smtClean="0"/>
              <a:t>           -no visa fee for Canadian citizens</a:t>
            </a:r>
            <a:br>
              <a:rPr lang="en-CA" sz="2800" dirty="0" smtClean="0"/>
            </a:br>
            <a:r>
              <a:rPr lang="en-CA" sz="2800" dirty="0" smtClean="0"/>
              <a:t>           -Park fee in, e.g., </a:t>
            </a:r>
            <a:r>
              <a:rPr lang="en-CA" sz="2800" dirty="0" err="1" smtClean="0"/>
              <a:t>Mapungubwe</a:t>
            </a:r>
            <a:r>
              <a:rPr lang="en-CA" sz="2800" dirty="0" smtClean="0"/>
              <a:t> ($20)</a:t>
            </a:r>
          </a:p>
          <a:p>
            <a:r>
              <a:rPr lang="en-CA" sz="2800" dirty="0" smtClean="0"/>
              <a:t>ATMs are widely available (but bank fees)</a:t>
            </a:r>
          </a:p>
          <a:p>
            <a:endParaRPr lang="en-CA" sz="2800" dirty="0"/>
          </a:p>
        </p:txBody>
      </p:sp>
      <p:pic>
        <p:nvPicPr>
          <p:cNvPr id="4" name="Picture 3" descr="Image result for south african rand imag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6633"/>
            <a:ext cx="2987823" cy="129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Image result for south african rand images mandel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976" y="3645024"/>
            <a:ext cx="3816424" cy="171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Image result for south african rand image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6633"/>
            <a:ext cx="3059832" cy="1296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519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Application Process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069160"/>
          </a:xfrm>
        </p:spPr>
        <p:txBody>
          <a:bodyPr/>
          <a:lstStyle/>
          <a:p>
            <a:endParaRPr lang="en-CA" dirty="0" smtClean="0"/>
          </a:p>
          <a:p>
            <a:endParaRPr lang="en-CA" dirty="0"/>
          </a:p>
          <a:p>
            <a:r>
              <a:rPr lang="en-CA" dirty="0" smtClean="0">
                <a:solidFill>
                  <a:srgbClr val="FF0000"/>
                </a:solidFill>
              </a:rPr>
              <a:t>Application form </a:t>
            </a:r>
            <a:r>
              <a:rPr lang="en-CA" dirty="0" smtClean="0"/>
              <a:t>available on IAS site - </a:t>
            </a:r>
            <a:r>
              <a:rPr lang="en-CA" dirty="0" smtClean="0">
                <a:hlinkClick r:id="rId2"/>
              </a:rPr>
              <a:t>http://carleton.ca/africanstudies/ias-study-abroad-course/</a:t>
            </a:r>
            <a:r>
              <a:rPr lang="en-CA" dirty="0" smtClean="0"/>
              <a:t> 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Minimum of 3</a:t>
            </a:r>
            <a:r>
              <a:rPr lang="en-CA" baseline="30000" dirty="0" smtClean="0">
                <a:solidFill>
                  <a:srgbClr val="FF0000"/>
                </a:solidFill>
              </a:rPr>
              <a:t>rd</a:t>
            </a:r>
            <a:r>
              <a:rPr lang="en-CA" dirty="0" smtClean="0">
                <a:solidFill>
                  <a:srgbClr val="FF0000"/>
                </a:solidFill>
              </a:rPr>
              <a:t> Year standing </a:t>
            </a:r>
            <a:r>
              <a:rPr lang="en-CA" dirty="0" smtClean="0"/>
              <a:t>or permission of instructor</a:t>
            </a:r>
          </a:p>
          <a:p>
            <a:r>
              <a:rPr lang="en-CA" dirty="0" smtClean="0">
                <a:solidFill>
                  <a:srgbClr val="FF0000"/>
                </a:solidFill>
              </a:rPr>
              <a:t>Application deadline</a:t>
            </a:r>
            <a:r>
              <a:rPr lang="en-CA" dirty="0" smtClean="0"/>
              <a:t>: 31 October 2016</a:t>
            </a: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008" y="1052736"/>
            <a:ext cx="6264696" cy="162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59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38138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Past Experience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328592"/>
          </a:xfrm>
        </p:spPr>
        <p:txBody>
          <a:bodyPr/>
          <a:lstStyle/>
          <a:p>
            <a:pPr marL="0" indent="0">
              <a:buNone/>
            </a:pPr>
            <a:r>
              <a:rPr lang="en-CA" b="1" dirty="0" smtClean="0">
                <a:solidFill>
                  <a:srgbClr val="FF0000"/>
                </a:solidFill>
              </a:rPr>
              <a:t/>
            </a:r>
            <a:br>
              <a:rPr lang="en-CA" b="1" dirty="0" smtClean="0">
                <a:solidFill>
                  <a:srgbClr val="FF0000"/>
                </a:solidFill>
              </a:rPr>
            </a:br>
            <a:r>
              <a:rPr lang="en-CA" b="1" dirty="0" smtClean="0">
                <a:solidFill>
                  <a:srgbClr val="FF0000"/>
                </a:solidFill>
              </a:rPr>
              <a:t> 		Aileen Fry</a:t>
            </a:r>
            <a:r>
              <a:rPr lang="en-CA" dirty="0" smtClean="0"/>
              <a:t>, Malawi, May 2016</a:t>
            </a:r>
            <a:endParaRPr lang="en-CA" dirty="0"/>
          </a:p>
        </p:txBody>
      </p:sp>
      <p:pic>
        <p:nvPicPr>
          <p:cNvPr id="4" name="Picture 3" descr="https://carleton.ca/africanstudies/wp-content/uploads/Malawi-400x19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941" y="2924944"/>
            <a:ext cx="5688632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23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964488" cy="6480720"/>
          </a:xfrm>
        </p:spPr>
        <p:txBody>
          <a:bodyPr/>
          <a:lstStyle/>
          <a:p>
            <a:r>
              <a:rPr lang="en-CA" sz="2800" b="1" dirty="0" smtClean="0">
                <a:solidFill>
                  <a:srgbClr val="FF0000"/>
                </a:solidFill>
              </a:rPr>
              <a:t>Thank you</a:t>
            </a: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Ngiyabonga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Ndi</a:t>
            </a:r>
            <a:r>
              <a:rPr lang="en-CA" sz="2800" b="1" dirty="0" smtClean="0">
                <a:solidFill>
                  <a:srgbClr val="FF0000"/>
                </a:solidFill>
              </a:rPr>
              <a:t> a </a:t>
            </a:r>
            <a:r>
              <a:rPr lang="en-CA" sz="2800" b="1" dirty="0" err="1" smtClean="0">
                <a:solidFill>
                  <a:srgbClr val="FF0000"/>
                </a:solidFill>
              </a:rPr>
              <a:t>livhuha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Ke</a:t>
            </a:r>
            <a:r>
              <a:rPr lang="en-CA" sz="2800" b="1" dirty="0" smtClean="0">
                <a:solidFill>
                  <a:srgbClr val="FF0000"/>
                </a:solidFill>
              </a:rPr>
              <a:t> a </a:t>
            </a:r>
            <a:r>
              <a:rPr lang="en-CA" sz="2800" b="1" dirty="0" err="1" smtClean="0">
                <a:solidFill>
                  <a:srgbClr val="FF0000"/>
                </a:solidFill>
              </a:rPr>
              <a:t>leboga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Enkosi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Dankie</a:t>
            </a:r>
            <a:endParaRPr lang="en-CA" sz="2800" b="1" dirty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Ngiyathokoza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Ke</a:t>
            </a:r>
            <a:r>
              <a:rPr lang="en-CA" sz="2800" b="1" dirty="0" smtClean="0">
                <a:solidFill>
                  <a:srgbClr val="FF0000"/>
                </a:solidFill>
              </a:rPr>
              <a:t> a </a:t>
            </a:r>
            <a:r>
              <a:rPr lang="en-CA" sz="2800" b="1" dirty="0" err="1" smtClean="0">
                <a:solidFill>
                  <a:srgbClr val="FF0000"/>
                </a:solidFill>
              </a:rPr>
              <a:t>leboha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Ndza</a:t>
            </a:r>
            <a:r>
              <a:rPr lang="en-CA" sz="2800" b="1" dirty="0" smtClean="0">
                <a:solidFill>
                  <a:srgbClr val="FF0000"/>
                </a:solidFill>
              </a:rPr>
              <a:t> </a:t>
            </a:r>
            <a:r>
              <a:rPr lang="en-CA" sz="2800" b="1" dirty="0" err="1" smtClean="0">
                <a:solidFill>
                  <a:srgbClr val="FF0000"/>
                </a:solidFill>
              </a:rPr>
              <a:t>khensa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Tatenda</a:t>
            </a:r>
            <a:endParaRPr lang="en-CA" sz="2800" b="1" dirty="0">
              <a:solidFill>
                <a:srgbClr val="FF0000"/>
              </a:solidFill>
            </a:endParaRPr>
          </a:p>
          <a:p>
            <a:r>
              <a:rPr lang="en-CA" sz="2800" b="1" dirty="0" err="1" smtClean="0">
                <a:solidFill>
                  <a:srgbClr val="FF0000"/>
                </a:solidFill>
              </a:rPr>
              <a:t>Mahadsanid</a:t>
            </a:r>
            <a:endParaRPr lang="en-CA" sz="2800" b="1" dirty="0" smtClean="0">
              <a:solidFill>
                <a:srgbClr val="FF0000"/>
              </a:solidFill>
            </a:endParaRPr>
          </a:p>
          <a:p>
            <a:r>
              <a:rPr lang="en-CA" sz="2800" b="1" dirty="0" smtClean="0">
                <a:solidFill>
                  <a:srgbClr val="FF0000"/>
                </a:solidFill>
              </a:rPr>
              <a:t>Asante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9084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7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7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7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0"/>
                            </p:stCondLst>
                            <p:childTnLst>
                              <p:par>
                                <p:cTn id="80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81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8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4000"/>
                            </p:stCondLst>
                            <p:childTnLst>
                              <p:par>
                                <p:cTn id="86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8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0"/>
                            </p:stCondLst>
                            <p:childTnLst>
                              <p:par>
                                <p:cTn id="89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90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2000"/>
                            </p:stCondLst>
                            <p:childTnLst>
                              <p:par>
                                <p:cTn id="92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93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6000"/>
                            </p:stCondLst>
                            <p:childTnLst>
                              <p:par>
                                <p:cTn id="95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96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0"/>
                            </p:stCondLst>
                            <p:childTnLst>
                              <p:par>
                                <p:cTn id="98" presetID="26" presetClass="path" presetSubtype="0" repeatCount="indefinite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99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217</Words>
  <Application>Microsoft Office PowerPoint</Application>
  <PresentationFormat>On-screen Show (4:3)</PresentationFormat>
  <Paragraphs>59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AFRI 3100/5100</vt:lpstr>
      <vt:lpstr>Outline</vt:lpstr>
      <vt:lpstr>South Africa - Context</vt:lpstr>
      <vt:lpstr>  Migrations: histories,  ethnogenisis, politics</vt:lpstr>
      <vt:lpstr>PowerPoint Presentation</vt:lpstr>
      <vt:lpstr>PowerPoint Presentation</vt:lpstr>
      <vt:lpstr>Course Outline – Key Themes</vt:lpstr>
      <vt:lpstr>Course components</vt:lpstr>
      <vt:lpstr>Experiential Learning</vt:lpstr>
      <vt:lpstr>Logistics &amp; Budget</vt:lpstr>
      <vt:lpstr>Budget ideas</vt:lpstr>
      <vt:lpstr>Application Process</vt:lpstr>
      <vt:lpstr>Past Experience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 3100/5100</dc:title>
  <dc:creator>BAR</dc:creator>
  <cp:lastModifiedBy>Blair Rutherford</cp:lastModifiedBy>
  <cp:revision>26</cp:revision>
  <dcterms:created xsi:type="dcterms:W3CDTF">2016-09-25T12:42:33Z</dcterms:created>
  <dcterms:modified xsi:type="dcterms:W3CDTF">2016-09-26T20:41:28Z</dcterms:modified>
</cp:coreProperties>
</file>