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332" r:id="rId3"/>
    <p:sldId id="392" r:id="rId4"/>
    <p:sldId id="402" r:id="rId5"/>
    <p:sldId id="333" r:id="rId6"/>
    <p:sldId id="425" r:id="rId7"/>
    <p:sldId id="394" r:id="rId8"/>
    <p:sldId id="395" r:id="rId9"/>
    <p:sldId id="334" r:id="rId10"/>
    <p:sldId id="414" r:id="rId11"/>
    <p:sldId id="412" r:id="rId12"/>
    <p:sldId id="413" r:id="rId13"/>
    <p:sldId id="336" r:id="rId14"/>
    <p:sldId id="406" r:id="rId15"/>
    <p:sldId id="417" r:id="rId16"/>
    <p:sldId id="418" r:id="rId17"/>
    <p:sldId id="410" r:id="rId18"/>
    <p:sldId id="426" r:id="rId19"/>
    <p:sldId id="422" r:id="rId20"/>
    <p:sldId id="423" r:id="rId21"/>
    <p:sldId id="427" r:id="rId22"/>
    <p:sldId id="408" r:id="rId23"/>
    <p:sldId id="372" r:id="rId24"/>
    <p:sldId id="390" r:id="rId25"/>
    <p:sldId id="401" r:id="rId26"/>
    <p:sldId id="4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67939" autoAdjust="0"/>
  </p:normalViewPr>
  <p:slideViewPr>
    <p:cSldViewPr snapToGrid="0">
      <p:cViewPr varScale="1">
        <p:scale>
          <a:sx n="58" d="100"/>
          <a:sy n="58" d="100"/>
        </p:scale>
        <p:origin x="-240"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15-12-01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15-12-01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unhcr.org/cgi-bin/texis/vtx/search?page=search&amp;docid=3ae69ee64&amp;query=UNHCR%20Statute%23hit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661490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 Over the past few years there has been a significant amount of Court litigation whereby asylum seekers challenged transfers to other Member States under the Dublin system, both for protection concerns and due to inadequate reception conditions, at the national level and at the European level.</a:t>
            </a:r>
          </a:p>
          <a:p>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-2. When there is a significant risk of absconding, Member States may detain the person concerned in order to secure transfer procedures in accordance with this Regulation, on the basis of an individual assessment and only in so far as detention is proportional and other less coercive alternative measures cannot be applied effectively.</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http://</a:t>
            </a:r>
            <a:r>
              <a:rPr lang="en-CA" sz="1200" kern="1200" dirty="0" err="1" smtClean="0">
                <a:solidFill>
                  <a:schemeClr val="tx1"/>
                </a:solidFill>
                <a:effectLst/>
                <a:latin typeface="+mn-lt"/>
                <a:ea typeface="+mn-ea"/>
                <a:cs typeface="+mn-cs"/>
              </a:rPr>
              <a:t>eur-lex.europa.eu</a:t>
            </a:r>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LexUriServ</a:t>
            </a:r>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LexUriServ.do?uri</a:t>
            </a:r>
            <a:r>
              <a:rPr lang="en-CA" sz="1200" kern="1200" dirty="0" smtClean="0">
                <a:solidFill>
                  <a:schemeClr val="tx1"/>
                </a:solidFill>
                <a:effectLst/>
                <a:latin typeface="+mn-lt"/>
                <a:ea typeface="+mn-ea"/>
                <a:cs typeface="+mn-cs"/>
              </a:rPr>
              <a:t>=OJ:L:2013:180:0031:0059:EN:PDF</a:t>
            </a:r>
          </a:p>
          <a:p>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308207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dirty="0" smtClean="0"/>
              <a:t>http://data.unhcr.org/syrianrefugees/</a:t>
            </a:r>
            <a:r>
              <a:rPr lang="en-US" altLang="en-US" dirty="0" err="1" smtClean="0"/>
              <a:t>regional.php</a:t>
            </a:r>
            <a:endParaRPr lang="en-US" altLang="en-US" dirty="0" smtClean="0"/>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Turkey ratified the 1951 Refugee Convention, but with a geographical limitation that only recognizes as refugees people fleeing Europe. However, under customary international refugee law and international human rights law, Turkey must respect the principle of </a:t>
            </a:r>
            <a:r>
              <a:rPr lang="en-CA" sz="1200" kern="1200" dirty="0" err="1" smtClean="0">
                <a:solidFill>
                  <a:schemeClr val="tx1"/>
                </a:solidFill>
                <a:effectLst/>
                <a:latin typeface="+mn-lt"/>
                <a:ea typeface="+mn-ea"/>
                <a:cs typeface="+mn-cs"/>
              </a:rPr>
              <a:t>nonrefoulement</a:t>
            </a:r>
            <a:r>
              <a:rPr lang="en-CA" sz="1200" kern="1200" dirty="0" smtClean="0">
                <a:solidFill>
                  <a:schemeClr val="tx1"/>
                </a:solidFill>
                <a:effectLst/>
                <a:latin typeface="+mn-lt"/>
                <a:ea typeface="+mn-ea"/>
                <a:cs typeface="+mn-cs"/>
              </a:rPr>
              <a:t>, which prohibits countries from returning anyone to a place where they face a real risk of persecution, torture, or inhuman and degrading treatment or punishment. </a:t>
            </a:r>
            <a:r>
              <a:rPr lang="en-CA" sz="1200" kern="1200" dirty="0" err="1" smtClean="0">
                <a:solidFill>
                  <a:schemeClr val="tx1"/>
                </a:solidFill>
                <a:effectLst/>
                <a:latin typeface="+mn-lt"/>
                <a:ea typeface="+mn-ea"/>
                <a:cs typeface="+mn-cs"/>
              </a:rPr>
              <a:t>Nonrefoulement</a:t>
            </a:r>
            <a:r>
              <a:rPr lang="en-CA" sz="1200" kern="1200" smtClean="0">
                <a:solidFill>
                  <a:schemeClr val="tx1"/>
                </a:solidFill>
                <a:effectLst/>
                <a:latin typeface="+mn-lt"/>
                <a:ea typeface="+mn-ea"/>
                <a:cs typeface="+mn-cs"/>
              </a:rPr>
              <a:t> also prohibits rejection of asylum seekers at borders that would expose them to such threats.</a:t>
            </a:r>
          </a:p>
          <a:p>
            <a:endParaRPr lang="en-US" altLang="en-US" dirty="0" smtClean="0"/>
          </a:p>
          <a:p>
            <a:endParaRPr lang="en-US" altLang="en-US" dirty="0" smtClean="0"/>
          </a:p>
          <a:p>
            <a:endParaRPr lang="en-US" altLang="en-US" dirty="0" smtClean="0"/>
          </a:p>
          <a:p>
            <a:endParaRPr lang="en-US" altLang="en-US" dirty="0" smtClean="0"/>
          </a:p>
        </p:txBody>
      </p:sp>
      <p:sp>
        <p:nvSpPr>
          <p:cNvPr id="1095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7C8839-C0DF-4A42-B05E-4CE581EEB15A}" type="slidenum">
              <a:rPr lang="en-CA" altLang="en-US" smtClean="0"/>
              <a:pPr>
                <a:spcBef>
                  <a:spcPct val="0"/>
                </a:spcBef>
              </a:pPr>
              <a:t>12</a:t>
            </a:fld>
            <a:endParaRPr lang="en-CA" altLang="en-US" smtClean="0"/>
          </a:p>
        </p:txBody>
      </p:sp>
    </p:spTree>
    <p:extLst>
      <p:ext uri="{BB962C8B-B14F-4D97-AF65-F5344CB8AC3E}">
        <p14:creationId xmlns:p14="http://schemas.microsoft.com/office/powerpoint/2010/main" val="382187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wing government. Victor </a:t>
            </a:r>
            <a:r>
              <a:rPr lang="en-US" dirty="0" err="1" smtClean="0"/>
              <a:t>Orban</a:t>
            </a:r>
            <a:r>
              <a:rPr lang="en-US" dirty="0" smtClean="0"/>
              <a:t> PM “Those arriving have been raised in another </a:t>
            </a:r>
            <a:r>
              <a:rPr lang="en-US" dirty="0" err="1" smtClean="0"/>
              <a:t>relgiions</a:t>
            </a:r>
            <a:r>
              <a:rPr lang="en-US" dirty="0" smtClean="0"/>
              <a:t> and represent a radically different culture. Most of them</a:t>
            </a:r>
            <a:r>
              <a:rPr lang="en-US" baseline="0" dirty="0" smtClean="0"/>
              <a:t> are not Christians, but Muslims” “This is an </a:t>
            </a:r>
            <a:r>
              <a:rPr lang="en-US" baseline="0" dirty="0" err="1" smtClean="0"/>
              <a:t>improtant</a:t>
            </a:r>
            <a:r>
              <a:rPr lang="en-US" baseline="0" dirty="0" smtClean="0"/>
              <a:t> question because Europe and European identity if rooted in </a:t>
            </a:r>
            <a:r>
              <a:rPr lang="en-US" baseline="0" dirty="0" err="1" smtClean="0"/>
              <a:t>Christinity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220380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He said that under the plan Hungary would need to take in 2,000 people seeking refuge in two years, but because of rules that allow families to be reunited, the number could rise, he said according to </a:t>
            </a:r>
            <a:r>
              <a:rPr lang="en-CA" sz="1200" kern="1200" dirty="0" err="1" smtClean="0">
                <a:solidFill>
                  <a:schemeClr val="tx1"/>
                </a:solidFill>
                <a:effectLst/>
                <a:latin typeface="+mn-lt"/>
                <a:ea typeface="+mn-ea"/>
                <a:cs typeface="+mn-cs"/>
              </a:rPr>
              <a:t>Origo</a:t>
            </a:r>
            <a:r>
              <a:rPr lang="en-CA" sz="1200" kern="1200" dirty="0" smtClean="0">
                <a:solidFill>
                  <a:schemeClr val="tx1"/>
                </a:solidFill>
                <a:effectLst/>
                <a:latin typeface="+mn-lt"/>
                <a:ea typeface="+mn-ea"/>
                <a:cs typeface="+mn-cs"/>
              </a:rPr>
              <a:t> news portal.</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plan is to relocate120,000 asylum seekers from Italy and Greece across the EU to help share the burden of the EU states where most migrants and refugees first arrive to the continent.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Hunagry</a:t>
            </a:r>
            <a:r>
              <a:rPr lang="en-CA" sz="1200" kern="1200" dirty="0" smtClean="0">
                <a:solidFill>
                  <a:schemeClr val="tx1"/>
                </a:solidFill>
                <a:effectLst/>
                <a:latin typeface="+mn-lt"/>
                <a:ea typeface="+mn-ea"/>
                <a:cs typeface="+mn-cs"/>
              </a:rPr>
              <a:t>, Czech</a:t>
            </a:r>
            <a:r>
              <a:rPr lang="en-CA" sz="1200" kern="1200" baseline="0" dirty="0" smtClean="0">
                <a:solidFill>
                  <a:schemeClr val="tx1"/>
                </a:solidFill>
                <a:effectLst/>
                <a:latin typeface="+mn-lt"/>
                <a:ea typeface="+mn-ea"/>
                <a:cs typeface="+mn-cs"/>
              </a:rPr>
              <a:t> and Slovakia voted against obligatory mechanisms.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219175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-Builds on existing</a:t>
            </a:r>
            <a:r>
              <a:rPr lang="en-CA" sz="1200" kern="1200" baseline="0" dirty="0" smtClean="0">
                <a:solidFill>
                  <a:schemeClr val="tx1"/>
                </a:solidFill>
                <a:effectLst/>
                <a:latin typeface="+mn-lt"/>
                <a:ea typeface="+mn-ea"/>
                <a:cs typeface="+mn-cs"/>
              </a:rPr>
              <a:t> cooperation between the EU and Africa, </a:t>
            </a:r>
            <a:r>
              <a:rPr lang="en-CA" sz="1200" kern="1200" baseline="0" dirty="0" err="1" smtClean="0">
                <a:solidFill>
                  <a:schemeClr val="tx1"/>
                </a:solidFill>
                <a:effectLst/>
                <a:latin typeface="+mn-lt"/>
                <a:ea typeface="+mn-ea"/>
                <a:cs typeface="+mn-cs"/>
              </a:rPr>
              <a:t>partiuclarly</a:t>
            </a:r>
            <a:r>
              <a:rPr lang="en-CA" sz="1200" kern="1200" baseline="0" dirty="0" smtClean="0">
                <a:solidFill>
                  <a:schemeClr val="tx1"/>
                </a:solidFill>
                <a:effectLst/>
                <a:latin typeface="+mn-lt"/>
                <a:ea typeface="+mn-ea"/>
                <a:cs typeface="+mn-cs"/>
              </a:rPr>
              <a:t> on regional policy dialogues</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EU Emergency Trust Fund for stability and addressing root causes of irregular migration and displaced persons in Africa was also formally launched at the occasion of the Valletta summit. Development aid, job opportunities, food and </a:t>
            </a:r>
            <a:r>
              <a:rPr lang="en-CA" sz="1200" kern="1200" dirty="0" err="1" smtClean="0">
                <a:solidFill>
                  <a:schemeClr val="tx1"/>
                </a:solidFill>
                <a:effectLst/>
                <a:latin typeface="+mn-lt"/>
                <a:ea typeface="+mn-ea"/>
                <a:cs typeface="+mn-cs"/>
              </a:rPr>
              <a:t>nutrities</a:t>
            </a:r>
            <a:r>
              <a:rPr lang="en-CA" sz="1200" kern="1200" baseline="0" dirty="0" smtClean="0">
                <a:solidFill>
                  <a:schemeClr val="tx1"/>
                </a:solidFill>
                <a:effectLst/>
                <a:latin typeface="+mn-lt"/>
                <a:ea typeface="+mn-ea"/>
                <a:cs typeface="+mn-cs"/>
              </a:rPr>
              <a:t> etc.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-Horn of Africa, North Africa and Sahel Region and Lake Chad.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30595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www.consilium.europa.eu</a:t>
            </a:r>
            <a:r>
              <a:rPr lang="en-US" dirty="0" smtClean="0"/>
              <a:t>/en/meetings/international-summit/2015/11/11-12/</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EU Emergency Trust Fund for stability and addressing root causes of irregular migration and displaced persons in Africa was also formally launched at the occasion of the Valletta summit. Development aid, job opportunities, food and </a:t>
            </a:r>
            <a:r>
              <a:rPr lang="en-CA" sz="1200" kern="1200" dirty="0" err="1" smtClean="0">
                <a:solidFill>
                  <a:schemeClr val="tx1"/>
                </a:solidFill>
                <a:effectLst/>
                <a:latin typeface="+mn-lt"/>
                <a:ea typeface="+mn-ea"/>
                <a:cs typeface="+mn-cs"/>
              </a:rPr>
              <a:t>nutrities</a:t>
            </a:r>
            <a:r>
              <a:rPr lang="en-CA" sz="1200" kern="1200" baseline="0" dirty="0" smtClean="0">
                <a:solidFill>
                  <a:schemeClr val="tx1"/>
                </a:solidFill>
                <a:effectLst/>
                <a:latin typeface="+mn-lt"/>
                <a:ea typeface="+mn-ea"/>
                <a:cs typeface="+mn-cs"/>
              </a:rPr>
              <a:t> etc.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-Horn of Africa, North Africa and Sahel Region and Lake Chad.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398204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a:t>
            </a:r>
            <a:r>
              <a:rPr lang="en-US" dirty="0" err="1" smtClean="0"/>
              <a:t>Eu</a:t>
            </a:r>
            <a:r>
              <a:rPr lang="en-US" baseline="0" dirty="0" smtClean="0"/>
              <a:t> and Turkey made a deal that Turks get easier access but Syrians will be prevented from moving through Greece-a bribe </a:t>
            </a:r>
          </a:p>
          <a:p>
            <a:r>
              <a:rPr lang="en-US" baseline="0" dirty="0" smtClean="0"/>
              <a:t>Quick fix response with uncertain outcomes for refugees. </a:t>
            </a:r>
          </a:p>
          <a:p>
            <a:r>
              <a:rPr lang="en-US" baseline="0" dirty="0" smtClean="0"/>
              <a:t>Increase smuggling</a:t>
            </a:r>
          </a:p>
          <a:p>
            <a:r>
              <a:rPr lang="en-US" dirty="0" smtClean="0"/>
              <a:t>http://</a:t>
            </a:r>
            <a:r>
              <a:rPr lang="en-US" dirty="0" err="1" smtClean="0"/>
              <a:t>www.consilium.europa.eu</a:t>
            </a:r>
            <a:r>
              <a:rPr lang="en-US" dirty="0" smtClean="0"/>
              <a:t>/en/press/press-releases/2015/11/29-eu-turkey-meeting-statement/</a:t>
            </a:r>
          </a:p>
          <a:p>
            <a:endParaRPr lang="en-US" dirty="0" smtClean="0"/>
          </a:p>
          <a:p>
            <a:r>
              <a:rPr lang="en-US" dirty="0" smtClean="0"/>
              <a:t>-Containing refugees</a:t>
            </a:r>
            <a:r>
              <a:rPr lang="en-US" baseline="0" dirty="0" smtClean="0"/>
              <a:t> in Turkey will hardly lead to the regions stability. </a:t>
            </a:r>
          </a:p>
          <a:p>
            <a:r>
              <a:rPr lang="en-US" baseline="0" dirty="0" smtClean="0"/>
              <a:t>-Returns of irregular migrants to COO</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89200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72C62"/>
                </a:solidFill>
              </a:rPr>
              <a:t>Resettlement: the selection and transfer of refugees from a State in which they have sought protection to a third State which has agreed to admit them – as refugees – with permanent residence status.</a:t>
            </a:r>
            <a:endParaRPr lang="en-US" smtClean="0">
              <a:solidFill>
                <a:srgbClr val="072C62"/>
              </a:solidFill>
            </a:endParaRP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92328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Times" charset="0"/>
                <a:ea typeface="Arial" charset="0"/>
                <a:cs typeface="Arial" charset="0"/>
              </a:rPr>
              <a:t>To have their case submitted to a resettlement country, refugees must meet the requirements for submission under one or more of the </a:t>
            </a:r>
            <a:r>
              <a:rPr lang="en-US" sz="1200" b="0" kern="1200" baseline="0" dirty="0" smtClean="0">
                <a:solidFill>
                  <a:schemeClr val="tx1"/>
                </a:solidFill>
                <a:latin typeface="Times" charset="0"/>
                <a:ea typeface="Arial" charset="0"/>
                <a:cs typeface="Arial" charset="0"/>
              </a:rPr>
              <a:t>resettlement submission categories.</a:t>
            </a:r>
          </a:p>
          <a:p>
            <a:endParaRPr lang="en-US" sz="1200" b="1" kern="1200" baseline="0" dirty="0" smtClean="0">
              <a:solidFill>
                <a:schemeClr val="tx1"/>
              </a:solidFill>
              <a:latin typeface="Times" charset="0"/>
              <a:ea typeface="Arial" charset="0"/>
              <a:cs typeface="Arial" charset="0"/>
            </a:endParaRPr>
          </a:p>
          <a:p>
            <a:pPr>
              <a:lnSpc>
                <a:spcPct val="150000"/>
              </a:lnSpc>
            </a:pPr>
            <a:r>
              <a:rPr lang="en-US" sz="1200" b="1" kern="1200" baseline="0" dirty="0" smtClean="0">
                <a:solidFill>
                  <a:schemeClr val="tx1"/>
                </a:solidFill>
                <a:latin typeface="Times" charset="0"/>
                <a:ea typeface="Arial" charset="0"/>
                <a:cs typeface="Arial" charset="0"/>
              </a:rPr>
              <a:t>Legal and/or Physical Protection Needs </a:t>
            </a:r>
            <a:r>
              <a:rPr lang="en-US" sz="1200" b="0" kern="1200" baseline="0" dirty="0" smtClean="0">
                <a:solidFill>
                  <a:schemeClr val="tx1"/>
                </a:solidFill>
                <a:latin typeface="Times" charset="0"/>
                <a:ea typeface="Arial" charset="0"/>
                <a:cs typeface="Arial" charset="0"/>
              </a:rPr>
              <a:t>of the refugee in the country of refuge (this includes a threat of </a:t>
            </a:r>
            <a:r>
              <a:rPr lang="en-US" sz="1200" b="0" i="1" kern="1200" baseline="0" dirty="0" err="1" smtClean="0">
                <a:solidFill>
                  <a:schemeClr val="tx1"/>
                </a:solidFill>
                <a:latin typeface="Times" charset="0"/>
                <a:ea typeface="Arial" charset="0"/>
                <a:cs typeface="Arial" charset="0"/>
              </a:rPr>
              <a:t>refoulement</a:t>
            </a:r>
            <a:r>
              <a:rPr lang="en-US" sz="1200" b="0" i="1" kern="1200" baseline="0" dirty="0" smtClean="0">
                <a:solidFill>
                  <a:schemeClr val="tx1"/>
                </a:solidFill>
                <a:latin typeface="Times" charset="0"/>
                <a:ea typeface="Arial" charset="0"/>
                <a:cs typeface="Arial" charset="0"/>
              </a:rPr>
              <a:t>); </a:t>
            </a:r>
          </a:p>
          <a:p>
            <a:pPr>
              <a:lnSpc>
                <a:spcPct val="150000"/>
              </a:lnSpc>
            </a:pPr>
            <a:r>
              <a:rPr lang="en-US" sz="1200" b="1" kern="1200" baseline="0" dirty="0" smtClean="0">
                <a:solidFill>
                  <a:schemeClr val="tx1"/>
                </a:solidFill>
                <a:latin typeface="Times" charset="0"/>
                <a:ea typeface="Arial" charset="0"/>
                <a:cs typeface="Arial" charset="0"/>
              </a:rPr>
              <a:t>Survivors of Violence and/or Torture</a:t>
            </a:r>
            <a:r>
              <a:rPr lang="en-US" sz="1200" b="0" kern="1200" baseline="0" dirty="0" smtClean="0">
                <a:solidFill>
                  <a:schemeClr val="tx1"/>
                </a:solidFill>
                <a:latin typeface="Times" charset="0"/>
                <a:ea typeface="Arial" charset="0"/>
                <a:cs typeface="Arial" charset="0"/>
              </a:rPr>
              <a:t>, where repatriation or the conditions of asylum could result in further traumatization and/or heightened risk; or where appropriate treatment is not available; </a:t>
            </a:r>
          </a:p>
          <a:p>
            <a:pPr>
              <a:lnSpc>
                <a:spcPct val="150000"/>
              </a:lnSpc>
            </a:pPr>
            <a:r>
              <a:rPr lang="en-US" sz="1200" b="1" kern="1200" baseline="0" dirty="0" smtClean="0">
                <a:solidFill>
                  <a:schemeClr val="tx1"/>
                </a:solidFill>
                <a:latin typeface="Times" charset="0"/>
                <a:ea typeface="Arial" charset="0"/>
                <a:cs typeface="Arial" charset="0"/>
              </a:rPr>
              <a:t>Medical Needs</a:t>
            </a:r>
            <a:r>
              <a:rPr lang="en-US" sz="1200" b="0" kern="1200" baseline="0" dirty="0" smtClean="0">
                <a:solidFill>
                  <a:schemeClr val="tx1"/>
                </a:solidFill>
                <a:latin typeface="Times" charset="0"/>
                <a:ea typeface="Arial" charset="0"/>
                <a:cs typeface="Arial" charset="0"/>
              </a:rPr>
              <a:t>, in particular life-saving treatment that is unavailable in the country of refuge; </a:t>
            </a:r>
          </a:p>
          <a:p>
            <a:pPr>
              <a:lnSpc>
                <a:spcPct val="150000"/>
              </a:lnSpc>
            </a:pPr>
            <a:r>
              <a:rPr lang="en-US" sz="1200" b="1" kern="1200" baseline="0" dirty="0" smtClean="0">
                <a:solidFill>
                  <a:schemeClr val="tx1"/>
                </a:solidFill>
                <a:latin typeface="Times" charset="0"/>
                <a:ea typeface="Arial" charset="0"/>
                <a:cs typeface="Arial" charset="0"/>
              </a:rPr>
              <a:t>Women and Girls at Risk</a:t>
            </a:r>
            <a:r>
              <a:rPr lang="en-US" sz="1200" b="0" kern="1200" baseline="0" dirty="0" smtClean="0">
                <a:solidFill>
                  <a:schemeClr val="tx1"/>
                </a:solidFill>
                <a:latin typeface="Times" charset="0"/>
                <a:ea typeface="Arial" charset="0"/>
                <a:cs typeface="Arial" charset="0"/>
              </a:rPr>
              <a:t>, who have protection problems particular to their gender; </a:t>
            </a:r>
          </a:p>
          <a:p>
            <a:pPr>
              <a:lnSpc>
                <a:spcPct val="150000"/>
              </a:lnSpc>
            </a:pPr>
            <a:r>
              <a:rPr lang="en-US" sz="1200" b="1" kern="1200" baseline="0" dirty="0" smtClean="0">
                <a:solidFill>
                  <a:schemeClr val="tx1"/>
                </a:solidFill>
                <a:latin typeface="Times" charset="0"/>
                <a:ea typeface="Arial" charset="0"/>
                <a:cs typeface="Arial" charset="0"/>
              </a:rPr>
              <a:t>Family Reunification</a:t>
            </a:r>
            <a:r>
              <a:rPr lang="en-US" sz="1200" b="0" kern="1200" baseline="0" dirty="0" smtClean="0">
                <a:solidFill>
                  <a:schemeClr val="tx1"/>
                </a:solidFill>
                <a:latin typeface="Times" charset="0"/>
                <a:ea typeface="Arial" charset="0"/>
                <a:cs typeface="Arial" charset="0"/>
              </a:rPr>
              <a:t>, when resettlement is the only means to reunite refugee family members who, owing to refugee flight or displacement, are separated by borders or entire continents; </a:t>
            </a:r>
          </a:p>
          <a:p>
            <a:pPr>
              <a:lnSpc>
                <a:spcPct val="150000"/>
              </a:lnSpc>
            </a:pPr>
            <a:r>
              <a:rPr lang="en-US" sz="1200" b="1" kern="1200" baseline="0" dirty="0" smtClean="0">
                <a:solidFill>
                  <a:schemeClr val="tx1"/>
                </a:solidFill>
                <a:latin typeface="Times" charset="0"/>
                <a:ea typeface="Arial" charset="0"/>
                <a:cs typeface="Arial" charset="0"/>
              </a:rPr>
              <a:t>Children and Adolescents at Risk</a:t>
            </a:r>
            <a:r>
              <a:rPr lang="en-US" sz="1200" b="0" kern="1200" baseline="0" dirty="0" smtClean="0">
                <a:solidFill>
                  <a:schemeClr val="tx1"/>
                </a:solidFill>
                <a:latin typeface="Times" charset="0"/>
                <a:ea typeface="Arial" charset="0"/>
                <a:cs typeface="Arial" charset="0"/>
              </a:rPr>
              <a:t>, where a best interests determination supports resettlement; </a:t>
            </a:r>
          </a:p>
          <a:p>
            <a:pPr>
              <a:lnSpc>
                <a:spcPct val="150000"/>
              </a:lnSpc>
            </a:pPr>
            <a:r>
              <a:rPr lang="en-US" sz="1200" b="1" kern="1200" baseline="0" dirty="0" smtClean="0">
                <a:solidFill>
                  <a:schemeClr val="tx1"/>
                </a:solidFill>
                <a:latin typeface="Times" charset="0"/>
                <a:ea typeface="Arial" charset="0"/>
                <a:cs typeface="Arial" charset="0"/>
              </a:rPr>
              <a:t>Lack of Foreseeable Alternative Durable Solutions</a:t>
            </a:r>
            <a:r>
              <a:rPr lang="en-US" sz="1200" b="0" kern="1200" baseline="0" dirty="0" smtClean="0">
                <a:solidFill>
                  <a:schemeClr val="tx1"/>
                </a:solidFill>
                <a:latin typeface="Times" charset="0"/>
                <a:ea typeface="Arial" charset="0"/>
                <a:cs typeface="Arial" charset="0"/>
              </a:rPr>
              <a:t>, which generally is relevant only when other solutions are not feasible in the foreseeable future, when resettlement can be used strategically, and/or when it can open possibilities for comprehensive solutions. </a:t>
            </a:r>
          </a:p>
          <a:p>
            <a:pPr>
              <a:lnSpc>
                <a:spcPct val="150000"/>
              </a:lnSpc>
            </a:pPr>
            <a:endParaRPr lang="en-US" sz="1200" b="0" kern="1200" baseline="0" dirty="0" smtClean="0">
              <a:solidFill>
                <a:schemeClr val="tx1"/>
              </a:solidFill>
              <a:latin typeface="Times" charset="0"/>
              <a:ea typeface="Arial" charset="0"/>
              <a:cs typeface="Arial" charset="0"/>
            </a:endParaRPr>
          </a:p>
          <a:p>
            <a:pPr>
              <a:lnSpc>
                <a:spcPct val="150000"/>
              </a:lnSpc>
            </a:pPr>
            <a:r>
              <a:rPr lang="en-US" sz="1200" b="0" kern="1200" baseline="0" dirty="0" smtClean="0">
                <a:solidFill>
                  <a:schemeClr val="tx1"/>
                </a:solidFill>
                <a:latin typeface="Times" charset="0"/>
                <a:ea typeface="Arial" charset="0"/>
                <a:cs typeface="Arial" charset="0"/>
              </a:rPr>
              <a:t>(Note: For more information on these categories, see the presentation “</a:t>
            </a:r>
            <a:r>
              <a:rPr lang="en-US" sz="1200" b="1" kern="1200" baseline="0" dirty="0" smtClean="0">
                <a:solidFill>
                  <a:schemeClr val="tx1"/>
                </a:solidFill>
                <a:latin typeface="Times" charset="0"/>
                <a:ea typeface="Arial" charset="0"/>
                <a:cs typeface="Arial" charset="0"/>
              </a:rPr>
              <a:t>UNHCR Resettlement Submission Categories”</a:t>
            </a:r>
            <a:r>
              <a:rPr lang="en-US" sz="1200" b="0" kern="1200" baseline="0" dirty="0" smtClean="0">
                <a:solidFill>
                  <a:schemeClr val="tx1"/>
                </a:solidFill>
                <a:latin typeface="Times" charset="0"/>
                <a:ea typeface="Arial" charset="0"/>
                <a:cs typeface="Arial" charset="0"/>
              </a:rPr>
              <a:t>.)</a:t>
            </a:r>
          </a:p>
          <a:p>
            <a:pPr>
              <a:lnSpc>
                <a:spcPct val="150000"/>
              </a:lnSpc>
            </a:pPr>
            <a:endParaRPr lang="en-US" sz="1200" b="0" kern="1200" baseline="0" dirty="0" smtClean="0">
              <a:solidFill>
                <a:schemeClr val="tx1"/>
              </a:solidFill>
              <a:latin typeface="Times" charset="0"/>
              <a:ea typeface="Arial" charset="0"/>
              <a:cs typeface="Arial" charset="0"/>
            </a:endParaRPr>
          </a:p>
          <a:p>
            <a:pPr>
              <a:lnSpc>
                <a:spcPct val="150000"/>
              </a:lnSpc>
            </a:pPr>
            <a:r>
              <a:rPr lang="en-US" sz="1200" b="0" kern="1200" baseline="0" dirty="0" smtClean="0">
                <a:solidFill>
                  <a:schemeClr val="tx1"/>
                </a:solidFill>
                <a:latin typeface="Times" charset="0"/>
                <a:ea typeface="Arial" charset="0"/>
                <a:cs typeface="Arial" charset="0"/>
              </a:rPr>
              <a:t>Canada is also really good at accepting refugees who are sexual minorities-particularly trans-refugees. </a:t>
            </a:r>
            <a:endParaRPr lang="en-US" b="0" dirty="0" smtClean="0"/>
          </a:p>
          <a:p>
            <a:endParaRPr lang="en-GB"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1182905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-Fear of an infiltration of communism.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As the Vietnam War came to a chaotic end in the late 1970’s, hundreds of thousands refugees fled the new Communist regime, embarking on risky journeys in overcrowded boats in search of sanctuary. Thousands perished, and those who survived overcame starvation, bad weather, and piracy, only to end up stranded in refugee camps in Thailand, Malaysia, Indonesia and Hong Kong.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rgbClr val="FFFF00"/>
                </a:solidFill>
                <a:effectLst/>
                <a:latin typeface="+mn-lt"/>
                <a:ea typeface="+mn-ea"/>
                <a:cs typeface="+mn-cs"/>
              </a:rPr>
              <a:t>Between 1975 and 1978, Canada welcomed 7708 refugees from Vietnam and Cambodia and between 1978 and 1994 an additional 136, 951 Indochinese refugees were calling Canada their home</a:t>
            </a:r>
            <a:r>
              <a:rPr lang="en-CA" sz="1200" kern="1200" dirty="0" smtClean="0">
                <a:solidFill>
                  <a:schemeClr val="tx1"/>
                </a:solidFill>
                <a:effectLst/>
                <a:latin typeface="+mn-lt"/>
                <a:ea typeface="+mn-ea"/>
                <a:cs typeface="+mn-cs"/>
              </a:rPr>
              <a:t>. In collaboration with the government and the general public, Canada resettled over 202,178 Vietnamese, Laotian, and Cambodian refugees between 1975 and 1997.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baseline="0" dirty="0" smtClean="0"/>
          </a:p>
          <a:p>
            <a:r>
              <a:rPr lang="en-US" baseline="0" dirty="0" smtClean="0"/>
              <a:t>-Refugees613, </a:t>
            </a:r>
            <a:r>
              <a:rPr lang="en-US" baseline="0" dirty="0" err="1" smtClean="0"/>
              <a:t>RefugeesWelcome</a:t>
            </a:r>
            <a:r>
              <a:rPr lang="en-US" baseline="0" dirty="0" smtClean="0"/>
              <a:t>, Catholic Centre for Immigrants always looking for volunteers!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269963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Convention</a:t>
            </a:r>
            <a:r>
              <a:rPr lang="en-US" baseline="0" dirty="0" smtClean="0"/>
              <a:t> refugee is “someone who is unable or unwilling to return to their country of origin owing to well-founded fear od being </a:t>
            </a:r>
            <a:r>
              <a:rPr lang="en-US" baseline="0" dirty="0" err="1" smtClean="0"/>
              <a:t>persecutied</a:t>
            </a:r>
            <a:r>
              <a:rPr lang="en-US" baseline="0" dirty="0" smtClean="0"/>
              <a:t> for reasons of race, religions, nationality, membership of a particular social group, or political opinion.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Convention Refugee is given status by a state-Europe and North</a:t>
            </a:r>
            <a:r>
              <a:rPr lang="en-US" baseline="0" dirty="0" smtClean="0"/>
              <a:t> America-usually given permanent residence or subsidiary protection that has to be renewed every couple of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Mandate Refugee is given status by the UNHCR-usually have to stay in a refugee camp, denied certain rights to work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Stateless Person does is not considered the citizen of any state -no citizenship-Palestinians or or those who were never registered.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definition of refugees was intended to exclude internally displaced persons, economic migrants, victims of natural disasters, or persons fleeing violent conflict but not subject to discriminatory persecution.1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320503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all Ambassadors of Rationality in out communities. Engage in difficult discussions and debates. You as</a:t>
            </a:r>
            <a:r>
              <a:rPr lang="en-US" baseline="0" dirty="0" smtClean="0"/>
              <a:t> teachers have the power to bring up these conversation in safe spaces in the classroom where students can ask these difficult questions and you can begin to start to break down stereotypical and ill informed beliefs. There are a lot of tenacious individuals who stand firm to their convictions and it’s these types of </a:t>
            </a:r>
            <a:r>
              <a:rPr lang="en-US" baseline="0" dirty="0" err="1" smtClean="0"/>
              <a:t>indiviualls</a:t>
            </a:r>
            <a:r>
              <a:rPr lang="en-US" baseline="0" dirty="0" smtClean="0"/>
              <a:t> who need to be confronted.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20046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http://www.unhcr.org/556725e69.html</a:t>
            </a:r>
            <a:endParaRPr lang="en-GB"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a:p>
        </p:txBody>
      </p:sp>
    </p:spTree>
    <p:extLst>
      <p:ext uri="{BB962C8B-B14F-4D97-AF65-F5344CB8AC3E}">
        <p14:creationId xmlns:p14="http://schemas.microsoft.com/office/powerpoint/2010/main" val="296271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2015</a:t>
            </a:r>
          </a:p>
          <a:p>
            <a:r>
              <a:rPr lang="en-GB" dirty="0" smtClean="0"/>
              <a:t>Emergency Situations</a:t>
            </a:r>
          </a:p>
          <a:p>
            <a:pPr>
              <a:defRPr/>
            </a:pPr>
            <a:r>
              <a:rPr lang="en-US" sz="3200" b="1" dirty="0" smtClean="0">
                <a:solidFill>
                  <a:schemeClr val="tx2"/>
                </a:solidFill>
              </a:rPr>
              <a:t>Mali</a:t>
            </a:r>
          </a:p>
          <a:p>
            <a:pPr lvl="1">
              <a:defRPr/>
            </a:pPr>
            <a:r>
              <a:rPr lang="en-US" sz="3000" dirty="0" smtClean="0">
                <a:solidFill>
                  <a:schemeClr val="tx2"/>
                </a:solidFill>
              </a:rPr>
              <a:t>IDPs in Mali: 128, 866</a:t>
            </a:r>
          </a:p>
          <a:p>
            <a:pPr lvl="1">
              <a:defRPr/>
            </a:pPr>
            <a:r>
              <a:rPr lang="en-US" sz="3000" dirty="0" smtClean="0">
                <a:solidFill>
                  <a:schemeClr val="tx2"/>
                </a:solidFill>
              </a:rPr>
              <a:t>Refugees from Mali: 147, 685</a:t>
            </a:r>
          </a:p>
          <a:p>
            <a:pPr marL="411163" lvl="1" indent="0">
              <a:buNone/>
              <a:defRPr/>
            </a:pPr>
            <a:endParaRPr lang="en-US" sz="1300" dirty="0" smtClean="0">
              <a:solidFill>
                <a:schemeClr val="tx2"/>
              </a:solidFill>
            </a:endParaRPr>
          </a:p>
          <a:p>
            <a:pPr>
              <a:defRPr/>
            </a:pPr>
            <a:r>
              <a:rPr lang="en-US" sz="3200" b="1" dirty="0" smtClean="0">
                <a:solidFill>
                  <a:schemeClr val="tx2"/>
                </a:solidFill>
              </a:rPr>
              <a:t>Democratic Republic of Congo (DRC</a:t>
            </a:r>
            <a:r>
              <a:rPr lang="en-US" sz="3200" dirty="0" smtClean="0">
                <a:solidFill>
                  <a:schemeClr val="tx2"/>
                </a:solidFill>
              </a:rPr>
              <a:t>)</a:t>
            </a:r>
          </a:p>
          <a:p>
            <a:pPr lvl="1">
              <a:defRPr/>
            </a:pPr>
            <a:r>
              <a:rPr lang="en-US" sz="3000" dirty="0" smtClean="0">
                <a:solidFill>
                  <a:schemeClr val="tx2"/>
                </a:solidFill>
              </a:rPr>
              <a:t>IDPs in DRC: 2, 611, 558</a:t>
            </a:r>
          </a:p>
          <a:p>
            <a:pPr lvl="1">
              <a:defRPr/>
            </a:pPr>
            <a:r>
              <a:rPr lang="en-US" sz="3000" dirty="0" smtClean="0">
                <a:solidFill>
                  <a:schemeClr val="tx2"/>
                </a:solidFill>
              </a:rPr>
              <a:t>Refugees from DRC: 493, 500</a:t>
            </a:r>
          </a:p>
          <a:p>
            <a:pPr>
              <a:defRPr/>
            </a:pPr>
            <a:r>
              <a:rPr lang="en-US" sz="3200" b="1" dirty="0" smtClean="0">
                <a:solidFill>
                  <a:srgbClr val="242852"/>
                </a:solidFill>
              </a:rPr>
              <a:t>Central African Republic (CAR)</a:t>
            </a:r>
          </a:p>
          <a:p>
            <a:pPr lvl="1">
              <a:defRPr/>
            </a:pPr>
            <a:r>
              <a:rPr lang="en-US" sz="3000" dirty="0" smtClean="0">
                <a:solidFill>
                  <a:srgbClr val="242852"/>
                </a:solidFill>
              </a:rPr>
              <a:t>IDPs in CAR: 437, 395</a:t>
            </a:r>
          </a:p>
          <a:p>
            <a:pPr lvl="1">
              <a:defRPr/>
            </a:pPr>
            <a:r>
              <a:rPr lang="en-US" sz="3000" dirty="0" smtClean="0">
                <a:solidFill>
                  <a:srgbClr val="242852"/>
                </a:solidFill>
              </a:rPr>
              <a:t>Refugees from CAR: 424, 707</a:t>
            </a:r>
          </a:p>
          <a:p>
            <a:pPr lvl="1">
              <a:defRPr/>
            </a:pPr>
            <a:endParaRPr lang="en-US" sz="1200" dirty="0" smtClean="0">
              <a:solidFill>
                <a:srgbClr val="242852"/>
              </a:solidFill>
            </a:endParaRPr>
          </a:p>
          <a:p>
            <a:pPr>
              <a:defRPr/>
            </a:pPr>
            <a:r>
              <a:rPr lang="en-US" sz="3200" b="1" dirty="0" smtClean="0">
                <a:solidFill>
                  <a:srgbClr val="242852"/>
                </a:solidFill>
              </a:rPr>
              <a:t>South Sudan</a:t>
            </a:r>
          </a:p>
          <a:p>
            <a:pPr lvl="1">
              <a:defRPr/>
            </a:pPr>
            <a:r>
              <a:rPr lang="en-US" sz="3000" dirty="0" smtClean="0">
                <a:solidFill>
                  <a:srgbClr val="242852"/>
                </a:solidFill>
              </a:rPr>
              <a:t>IDPs in South Sudan: 1, 440, 000</a:t>
            </a:r>
          </a:p>
          <a:p>
            <a:pPr lvl="1">
              <a:defRPr/>
            </a:pPr>
            <a:r>
              <a:rPr lang="en-US" sz="3000" dirty="0" smtClean="0">
                <a:solidFill>
                  <a:srgbClr val="242852"/>
                </a:solidFill>
              </a:rPr>
              <a:t>Refugees from South Sudan: 622, 133</a:t>
            </a:r>
          </a:p>
          <a:p>
            <a:pPr lvl="1">
              <a:defRPr/>
            </a:pPr>
            <a:endParaRPr lang="en-US" sz="3000"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318047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WW2</a:t>
            </a:r>
            <a:r>
              <a:rPr lang="en-US" altLang="en-US" baseline="0" dirty="0" smtClean="0"/>
              <a:t> </a:t>
            </a:r>
            <a:endParaRPr lang="en-US" altLang="en-US" dirty="0" smtClean="0"/>
          </a:p>
          <a:p>
            <a:endParaRPr lang="en-US" altLang="en-US" dirty="0" smtClean="0"/>
          </a:p>
          <a:p>
            <a:r>
              <a:rPr lang="en-US" altLang="en-US" dirty="0" smtClean="0"/>
              <a:t>1951 Refugee Convention:</a:t>
            </a:r>
          </a:p>
          <a:p>
            <a:r>
              <a:rPr lang="en-US" altLang="en-US" dirty="0" smtClean="0"/>
              <a:t>Prepared between 1947 and 1950</a:t>
            </a:r>
          </a:p>
          <a:p>
            <a:r>
              <a:rPr lang="en-US" altLang="en-US" dirty="0" smtClean="0"/>
              <a:t>Major achievement in international refugee law since it: </a:t>
            </a:r>
          </a:p>
          <a:p>
            <a:r>
              <a:rPr lang="en-US" altLang="en-US" dirty="0" smtClean="0"/>
              <a:t>defined “refugee”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Embodied the principle of non-</a:t>
            </a:r>
            <a:r>
              <a:rPr lang="en-US" altLang="en-US" dirty="0" err="1" smtClean="0"/>
              <a:t>refoulement</a:t>
            </a:r>
            <a:r>
              <a:rPr lang="en-US" altLang="en-US" dirty="0" smtClean="0"/>
              <a:t>-</a:t>
            </a:r>
            <a:r>
              <a:rPr lang="en-CA" sz="1200" kern="1200" dirty="0" smtClean="0">
                <a:solidFill>
                  <a:schemeClr val="tx1"/>
                </a:solidFill>
                <a:effectLst/>
                <a:latin typeface="+mn-lt"/>
                <a:ea typeface="+mn-ea"/>
                <a:cs typeface="+mn-cs"/>
              </a:rPr>
              <a:t>'no Contracting State shall expel or return (</a:t>
            </a:r>
            <a:r>
              <a:rPr lang="en-CA" sz="1200" kern="1200" dirty="0" err="1" smtClean="0">
                <a:solidFill>
                  <a:schemeClr val="tx1"/>
                </a:solidFill>
                <a:effectLst/>
                <a:latin typeface="+mn-lt"/>
                <a:ea typeface="+mn-ea"/>
                <a:cs typeface="+mn-cs"/>
              </a:rPr>
              <a:t>refouler</a:t>
            </a:r>
            <a:r>
              <a:rPr lang="en-CA" sz="1200" kern="1200" dirty="0" smtClean="0">
                <a:solidFill>
                  <a:schemeClr val="tx1"/>
                </a:solidFill>
                <a:effectLst/>
                <a:latin typeface="+mn-lt"/>
                <a:ea typeface="+mn-ea"/>
                <a:cs typeface="+mn-cs"/>
              </a:rPr>
              <a:t>) a refugee in any manner whatsoever to the frontiers of territories where his life or freedom would be threatened on account of his race, religion, nationality, membership of a particular social group or political opinion.</a:t>
            </a:r>
          </a:p>
          <a:p>
            <a:endParaRPr lang="en-US" altLang="en-US" dirty="0" smtClean="0"/>
          </a:p>
          <a:p>
            <a:r>
              <a:rPr lang="en-US" altLang="en-US" dirty="0" smtClean="0"/>
              <a:t>Set the minimum standard of treatment for refugees</a:t>
            </a:r>
          </a:p>
          <a:p>
            <a:r>
              <a:rPr lang="en-GB" altLang="en-US" dirty="0" smtClean="0"/>
              <a:t>Provided for juridical status, gainful employment and welfare</a:t>
            </a:r>
            <a:endParaRPr lang="en-US" altLang="en-US" dirty="0" smtClean="0"/>
          </a:p>
          <a:p>
            <a:r>
              <a:rPr lang="en-GB" altLang="en-US" dirty="0" smtClean="0"/>
              <a:t>Provided for identity and travel documents, naturalization, etc.</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110528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330548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Chapter 1 General Provisions:</a:t>
            </a:r>
            <a:r>
              <a:rPr lang="en-US" u="sng" baseline="0" dirty="0" smtClean="0"/>
              <a:t> </a:t>
            </a:r>
          </a:p>
          <a:p>
            <a:r>
              <a:rPr lang="en-GB" sz="1200" b="0" i="0" kern="1200" dirty="0" smtClean="0">
                <a:solidFill>
                  <a:schemeClr val="tx1"/>
                </a:solidFill>
                <a:effectLst/>
                <a:latin typeface="+mn-lt"/>
                <a:ea typeface="+mn-ea"/>
                <a:cs typeface="+mn-cs"/>
              </a:rPr>
              <a:t>The United Nations High Commissioner for Refugees, acting under the authority of the General Assembly, shall assume the function of providing international protection, under the auspices of the United Nations, to refugees who fall within the scope of the present </a:t>
            </a:r>
            <a:r>
              <a:rPr lang="en-GB" sz="1200" b="0" i="0" u="sng" kern="1200" dirty="0" smtClean="0">
                <a:solidFill>
                  <a:schemeClr val="tx1"/>
                </a:solidFill>
                <a:effectLst/>
                <a:latin typeface="+mn-lt"/>
                <a:ea typeface="+mn-ea"/>
                <a:cs typeface="+mn-cs"/>
                <a:hlinkClick r:id="rId3"/>
              </a:rPr>
              <a:t>Statute</a:t>
            </a:r>
            <a:r>
              <a:rPr lang="en-GB" sz="1200" b="0" i="0" kern="1200" dirty="0" smtClean="0">
                <a:solidFill>
                  <a:schemeClr val="tx1"/>
                </a:solidFill>
                <a:effectLst/>
                <a:latin typeface="+mn-lt"/>
                <a:ea typeface="+mn-ea"/>
                <a:cs typeface="+mn-cs"/>
              </a:rPr>
              <a:t> and of seeking permanent solutions for the problem of refugees by assisting governments and, subject to the approval of the governments concerned, private organizations to facilitate the voluntary repatriation of such refugees, or their assimilation within new national communities.</a:t>
            </a:r>
          </a:p>
          <a:p>
            <a:r>
              <a:rPr lang="en-GB" dirty="0" smtClean="0"/>
              <a:t>http://www.unhcr.org/cgi-bin/texis/vtx/search?page=search&amp;docid=3ae69ee64&amp;query=UNHCR%20Statute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243929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smtClean="0"/>
              <a:t>Implementation of Directives</a:t>
            </a:r>
            <a:r>
              <a:rPr lang="en-US" baseline="0" dirty="0" smtClean="0"/>
              <a:t> is a slow and incomplete </a:t>
            </a:r>
            <a:r>
              <a:rPr lang="en-US" baseline="0" dirty="0" err="1" smtClean="0"/>
              <a:t>endeavour</a:t>
            </a:r>
            <a:r>
              <a:rPr lang="en-US" baseline="0" dirty="0" smtClean="0"/>
              <a:t>. Directives are something that MS must achieve a result without dictating the means of achieving that result.  </a:t>
            </a:r>
          </a:p>
          <a:p>
            <a:endParaRPr lang="en-US" baseline="0" dirty="0" smtClean="0"/>
          </a:p>
          <a:p>
            <a:r>
              <a:rPr lang="en-US" baseline="0" dirty="0" err="1" smtClean="0"/>
              <a:t>Receptuon</a:t>
            </a:r>
            <a:r>
              <a:rPr lang="en-US" baseline="0" dirty="0" smtClean="0"/>
              <a:t>: Minimum standards of reception (housing, food, pocket money or vouchers) There are a lot of </a:t>
            </a:r>
            <a:r>
              <a:rPr lang="en-US" baseline="0" dirty="0" err="1" smtClean="0"/>
              <a:t>contradicitons</a:t>
            </a:r>
            <a:r>
              <a:rPr lang="en-US" baseline="0" dirty="0" smtClean="0"/>
              <a:t> within is, Article 7 states that Asylum seekers shall have freedom of movement within the territory of the host MS for Article 7b states that MS can decide on the residence of the applicant for reasons of public interest. </a:t>
            </a:r>
          </a:p>
          <a:p>
            <a:r>
              <a:rPr lang="en-US" baseline="0" dirty="0" smtClean="0"/>
              <a:t>Article 8 states that detention should be used as a last resort, but most asylum-seekers in Italy are in these quasi detention </a:t>
            </a:r>
            <a:r>
              <a:rPr lang="en-US" baseline="0" dirty="0" err="1" smtClean="0"/>
              <a:t>centrs</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EURODAC and sharing of biometrics (fingerprints and photographs)</a:t>
            </a:r>
            <a:r>
              <a:rPr lang="en-CA" sz="1200" kern="1200" dirty="0" smtClean="0">
                <a:solidFill>
                  <a:schemeClr val="tx1"/>
                </a:solidFill>
                <a:effectLst/>
                <a:latin typeface="+mn-lt"/>
                <a:ea typeface="+mn-ea"/>
                <a:cs typeface="+mn-cs"/>
              </a:rPr>
              <a:t> will allow law enforcement access to the EU database of the fingerprints of asylum seekers under strictly limited circumstances in order to prevent, detect or investigate the most serious crimes, such as murder, and terrorism.</a:t>
            </a:r>
          </a:p>
          <a:p>
            <a:endParaRPr lang="en-US" baseline="0" dirty="0" smtClean="0"/>
          </a:p>
          <a:p>
            <a:endParaRPr lang="en-US" baseline="0" dirty="0" smtClean="0"/>
          </a:p>
          <a:p>
            <a:endParaRPr lang="en-GB" dirty="0" smtClean="0"/>
          </a:p>
          <a:p>
            <a:r>
              <a:rPr lang="en-GB" altLang="en-US" sz="1200" dirty="0" smtClean="0">
                <a:solidFill>
                  <a:srgbClr val="242852"/>
                </a:solidFill>
              </a:rPr>
              <a:t>Africa: </a:t>
            </a:r>
            <a:r>
              <a:rPr lang="en-GB" altLang="en-US" sz="1200" i="1" dirty="0" smtClean="0">
                <a:solidFill>
                  <a:srgbClr val="242852"/>
                </a:solidFill>
              </a:rPr>
              <a:t>The OAU Convention Governing the Specific Aspects of Refugee Problems in Africa</a:t>
            </a:r>
            <a:r>
              <a:rPr lang="en-GB" altLang="en-US" sz="1200" dirty="0" smtClean="0">
                <a:solidFill>
                  <a:srgbClr val="242852"/>
                </a:solidFill>
              </a:rPr>
              <a:t>, adopted in </a:t>
            </a:r>
            <a:r>
              <a:rPr lang="en-GB" altLang="en-US" sz="1200" dirty="0" smtClean="0">
                <a:solidFill>
                  <a:srgbClr val="242852"/>
                </a:solidFill>
              </a:rPr>
              <a:t>1969</a:t>
            </a:r>
            <a:r>
              <a:rPr lang="en-GB" altLang="en-US" sz="1200" baseline="0" dirty="0" smtClean="0">
                <a:solidFill>
                  <a:srgbClr val="242852"/>
                </a:solidFill>
              </a:rPr>
              <a:t> </a:t>
            </a:r>
            <a:r>
              <a:rPr lang="en-GB" altLang="en-US" sz="1200" dirty="0" smtClean="0">
                <a:solidFill>
                  <a:srgbClr val="242852"/>
                </a:solidFill>
              </a:rPr>
              <a:t>Latin </a:t>
            </a:r>
            <a:r>
              <a:rPr lang="en-GB" altLang="en-US" sz="1200" dirty="0" smtClean="0">
                <a:solidFill>
                  <a:srgbClr val="242852"/>
                </a:solidFill>
              </a:rPr>
              <a:t>America: </a:t>
            </a:r>
            <a:r>
              <a:rPr lang="en-GB" altLang="en-US" sz="1200" i="1" dirty="0" smtClean="0">
                <a:solidFill>
                  <a:srgbClr val="242852"/>
                </a:solidFill>
              </a:rPr>
              <a:t>Cartagena Declaration </a:t>
            </a:r>
            <a:r>
              <a:rPr lang="en-GB" altLang="en-US" sz="1200" dirty="0" smtClean="0">
                <a:solidFill>
                  <a:srgbClr val="242852"/>
                </a:solidFill>
              </a:rPr>
              <a:t>1984</a:t>
            </a:r>
          </a:p>
          <a:p>
            <a:endParaRPr lang="en-GB" altLang="en-US" sz="1200" dirty="0" smtClean="0">
              <a:solidFill>
                <a:srgbClr val="24285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GB" altLang="en-US" sz="1200" dirty="0" smtClean="0">
              <a:solidFill>
                <a:srgbClr val="242852"/>
              </a:solidFill>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383263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in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15650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15-12-01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15-12-01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15-12-01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15-12-01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15-12-01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smtClean="0"/>
              <a:t>Click icon to add picture</a:t>
            </a:r>
            <a:endParaRPr lang="en-US"/>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15-12-01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15-12-01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15-12-01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15-12-01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15-12-01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15-12-01</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189" y="2108889"/>
            <a:ext cx="6133514" cy="2039814"/>
          </a:xfrm>
        </p:spPr>
        <p:txBody>
          <a:bodyPr>
            <a:normAutofit/>
          </a:bodyPr>
          <a:lstStyle/>
          <a:p>
            <a:r>
              <a:rPr lang="en-US" dirty="0" smtClean="0">
                <a:solidFill>
                  <a:schemeClr val="bg2">
                    <a:lumMod val="25000"/>
                  </a:schemeClr>
                </a:solidFill>
              </a:rPr>
              <a:t>The Global Refugee Crisis: Responses From the EU and Canada</a:t>
            </a:r>
            <a:endParaRPr lang="en-GB" i="1" dirty="0">
              <a:solidFill>
                <a:schemeClr val="bg2">
                  <a:lumMod val="25000"/>
                </a:schemeClr>
              </a:solidFill>
            </a:endParaRPr>
          </a:p>
        </p:txBody>
      </p:sp>
      <p:sp>
        <p:nvSpPr>
          <p:cNvPr id="3" name="Subtitle 2"/>
          <p:cNvSpPr>
            <a:spLocks noGrp="1"/>
          </p:cNvSpPr>
          <p:nvPr>
            <p:ph type="subTitle" idx="1"/>
          </p:nvPr>
        </p:nvSpPr>
        <p:spPr>
          <a:xfrm>
            <a:off x="638956" y="4554839"/>
            <a:ext cx="5965875" cy="1463040"/>
          </a:xfrm>
        </p:spPr>
        <p:txBody>
          <a:bodyPr>
            <a:normAutofit/>
          </a:bodyPr>
          <a:lstStyle/>
          <a:p>
            <a:pPr>
              <a:spcBef>
                <a:spcPts val="0"/>
              </a:spcBef>
            </a:pPr>
            <a:endParaRPr lang="en-US" dirty="0" smtClean="0">
              <a:solidFill>
                <a:srgbClr val="072C62"/>
              </a:solidFill>
            </a:endParaRPr>
          </a:p>
          <a:p>
            <a:pPr>
              <a:spcBef>
                <a:spcPts val="0"/>
              </a:spcBef>
            </a:pPr>
            <a:r>
              <a:rPr lang="en-US" dirty="0" smtClean="0">
                <a:solidFill>
                  <a:srgbClr val="072C62"/>
                </a:solidFill>
              </a:rPr>
              <a:t>Krystyna </a:t>
            </a:r>
            <a:r>
              <a:rPr lang="en-US" dirty="0" err="1" smtClean="0">
                <a:solidFill>
                  <a:srgbClr val="072C62"/>
                </a:solidFill>
              </a:rPr>
              <a:t>Wojnarowicz</a:t>
            </a:r>
            <a:endParaRPr lang="en-US" dirty="0" smtClean="0">
              <a:solidFill>
                <a:srgbClr val="072C62"/>
              </a:solidFill>
            </a:endParaRPr>
          </a:p>
          <a:p>
            <a:pPr>
              <a:spcBef>
                <a:spcPts val="0"/>
              </a:spcBef>
            </a:pPr>
            <a:r>
              <a:rPr lang="en-US" dirty="0" smtClean="0">
                <a:solidFill>
                  <a:srgbClr val="072C62"/>
                </a:solidFill>
              </a:rPr>
              <a:t>MA Candidate, Political Science</a:t>
            </a:r>
          </a:p>
          <a:p>
            <a:pPr>
              <a:spcBef>
                <a:spcPts val="0"/>
              </a:spcBef>
            </a:pPr>
            <a:r>
              <a:rPr lang="en-US" dirty="0" smtClean="0">
                <a:solidFill>
                  <a:srgbClr val="072C62"/>
                </a:solidFill>
              </a:rPr>
              <a:t>Dec. 3</a:t>
            </a:r>
            <a:r>
              <a:rPr lang="en-US" baseline="30000" dirty="0" smtClean="0">
                <a:solidFill>
                  <a:srgbClr val="072C62"/>
                </a:solidFill>
              </a:rPr>
              <a:t>rd</a:t>
            </a:r>
            <a:r>
              <a:rPr lang="en-US" dirty="0" smtClean="0">
                <a:solidFill>
                  <a:srgbClr val="072C62"/>
                </a:solidFill>
              </a:rPr>
              <a:t> 2015</a:t>
            </a:r>
            <a:endParaRPr lang="en-GB" dirty="0">
              <a:solidFill>
                <a:srgbClr val="072C62"/>
              </a:solidFill>
            </a:endParaRPr>
          </a:p>
        </p:txBody>
      </p:sp>
      <p:pic>
        <p:nvPicPr>
          <p:cNvPr id="11" name="Picture Placeholder 10" descr="African-migrants-boat-to-Europe-620x412.jpg"/>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6743700" y="0"/>
            <a:ext cx="5448300" cy="6858000"/>
          </a:xfrm>
        </p:spPr>
      </p:pic>
    </p:spTree>
    <p:extLst>
      <p:ext uri="{BB962C8B-B14F-4D97-AF65-F5344CB8AC3E}">
        <p14:creationId xmlns:p14="http://schemas.microsoft.com/office/powerpoint/2010/main" val="28148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Schengen Area</a:t>
            </a:r>
            <a:endParaRPr lang="en-US" dirty="0"/>
          </a:p>
        </p:txBody>
      </p:sp>
      <p:pic>
        <p:nvPicPr>
          <p:cNvPr id="4" name="Content Placeholder 3" descr="schengen-map.jpg"/>
          <p:cNvPicPr>
            <a:picLocks noGrp="1" noChangeAspect="1"/>
          </p:cNvPicPr>
          <p:nvPr>
            <p:ph idx="1"/>
          </p:nvPr>
        </p:nvPicPr>
        <p:blipFill>
          <a:blip r:embed="rId3">
            <a:extLst>
              <a:ext uri="{28A0092B-C50C-407E-A947-70E740481C1C}">
                <a14:useLocalDpi xmlns:a14="http://schemas.microsoft.com/office/drawing/2010/main" val="0"/>
              </a:ext>
            </a:extLst>
          </a:blip>
          <a:srcRect l="-57522" r="-57522"/>
          <a:stretch>
            <a:fillRect/>
          </a:stretch>
        </p:blipFill>
        <p:spPr>
          <a:xfrm>
            <a:off x="3786664" y="1524000"/>
            <a:ext cx="11185227" cy="5334000"/>
          </a:xfrm>
        </p:spPr>
      </p:pic>
      <p:sp>
        <p:nvSpPr>
          <p:cNvPr id="5" name="TextBox 4"/>
          <p:cNvSpPr txBox="1"/>
          <p:nvPr/>
        </p:nvSpPr>
        <p:spPr>
          <a:xfrm>
            <a:off x="245065" y="2495844"/>
            <a:ext cx="6363957" cy="1938992"/>
          </a:xfrm>
          <a:prstGeom prst="rect">
            <a:avLst/>
          </a:prstGeom>
          <a:noFill/>
        </p:spPr>
        <p:txBody>
          <a:bodyPr wrap="square" rtlCol="0">
            <a:spAutoFit/>
          </a:bodyPr>
          <a:lstStyle/>
          <a:p>
            <a:pPr marL="285750" indent="-285750">
              <a:buFont typeface="Arial"/>
              <a:buChar char="•"/>
            </a:pPr>
            <a:r>
              <a:rPr lang="en-US" sz="2400" dirty="0" smtClean="0">
                <a:solidFill>
                  <a:srgbClr val="242852"/>
                </a:solidFill>
              </a:rPr>
              <a:t>Established 1995</a:t>
            </a:r>
          </a:p>
          <a:p>
            <a:pPr marL="285750" indent="-285750">
              <a:buFont typeface="Arial"/>
              <a:buChar char="•"/>
            </a:pPr>
            <a:r>
              <a:rPr lang="en-US" sz="2400" dirty="0" smtClean="0">
                <a:solidFill>
                  <a:srgbClr val="242852"/>
                </a:solidFill>
              </a:rPr>
              <a:t>Designed to help facilitates free travel of EU citizens (accompanies Eurozone and free trade of goods, services and capital)</a:t>
            </a:r>
          </a:p>
          <a:p>
            <a:pPr marL="285750" indent="-285750">
              <a:buFont typeface="Arial"/>
              <a:buChar char="•"/>
            </a:pPr>
            <a:r>
              <a:rPr lang="en-US" sz="2400" dirty="0" smtClean="0">
                <a:solidFill>
                  <a:srgbClr val="242852"/>
                </a:solidFill>
              </a:rPr>
              <a:t>Privilege not for refugees and migrants</a:t>
            </a:r>
            <a:endParaRPr lang="en-US" sz="2400" dirty="0">
              <a:solidFill>
                <a:srgbClr val="242852"/>
              </a:solidFill>
            </a:endParaRPr>
          </a:p>
        </p:txBody>
      </p:sp>
    </p:spTree>
    <p:extLst>
      <p:ext uri="{BB962C8B-B14F-4D97-AF65-F5344CB8AC3E}">
        <p14:creationId xmlns:p14="http://schemas.microsoft.com/office/powerpoint/2010/main" val="18159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Dublin Regulations (1997)</a:t>
            </a:r>
            <a:endParaRPr lang="en-US" dirty="0"/>
          </a:p>
        </p:txBody>
      </p:sp>
      <p:sp>
        <p:nvSpPr>
          <p:cNvPr id="5" name="Text Placeholder 4"/>
          <p:cNvSpPr>
            <a:spLocks noGrp="1"/>
          </p:cNvSpPr>
          <p:nvPr>
            <p:ph type="body" idx="1"/>
          </p:nvPr>
        </p:nvSpPr>
        <p:spPr/>
        <p:txBody>
          <a:bodyPr/>
          <a:lstStyle/>
          <a:p>
            <a:pPr algn="ctr"/>
            <a:r>
              <a:rPr lang="en-US" b="1" dirty="0" smtClean="0"/>
              <a:t>What is it?</a:t>
            </a:r>
            <a:endParaRPr lang="en-US" b="1" dirty="0"/>
          </a:p>
        </p:txBody>
      </p:sp>
      <p:sp>
        <p:nvSpPr>
          <p:cNvPr id="3" name="Content Placeholder 2"/>
          <p:cNvSpPr>
            <a:spLocks noGrp="1"/>
          </p:cNvSpPr>
          <p:nvPr>
            <p:ph sz="half" idx="2"/>
          </p:nvPr>
        </p:nvSpPr>
        <p:spPr/>
        <p:txBody>
          <a:bodyPr>
            <a:normAutofit lnSpcReduction="10000"/>
          </a:bodyPr>
          <a:lstStyle/>
          <a:p>
            <a:r>
              <a:rPr lang="en-US" sz="2600" dirty="0" smtClean="0">
                <a:solidFill>
                  <a:srgbClr val="242852"/>
                </a:solidFill>
              </a:rPr>
              <a:t>Ensures that one MS is responsible for an asylum procedure. </a:t>
            </a:r>
          </a:p>
          <a:p>
            <a:r>
              <a:rPr lang="en-US" sz="2600" dirty="0" smtClean="0">
                <a:solidFill>
                  <a:srgbClr val="242852"/>
                </a:solidFill>
              </a:rPr>
              <a:t>The first country an asylum-seekers enters is responsible for their RSD procedure. </a:t>
            </a:r>
          </a:p>
          <a:p>
            <a:r>
              <a:rPr lang="en-US" sz="2600" dirty="0" smtClean="0">
                <a:solidFill>
                  <a:srgbClr val="242852"/>
                </a:solidFill>
              </a:rPr>
              <a:t>Prevents “asylum shopping”</a:t>
            </a:r>
          </a:p>
          <a:p>
            <a:endParaRPr lang="en-US" dirty="0"/>
          </a:p>
        </p:txBody>
      </p:sp>
      <p:sp>
        <p:nvSpPr>
          <p:cNvPr id="6" name="Text Placeholder 5"/>
          <p:cNvSpPr>
            <a:spLocks noGrp="1"/>
          </p:cNvSpPr>
          <p:nvPr>
            <p:ph type="body" sz="quarter" idx="3"/>
          </p:nvPr>
        </p:nvSpPr>
        <p:spPr/>
        <p:txBody>
          <a:bodyPr/>
          <a:lstStyle/>
          <a:p>
            <a:pPr algn="ctr"/>
            <a:r>
              <a:rPr lang="en-US" b="1" dirty="0" smtClean="0"/>
              <a:t>In Practice</a:t>
            </a:r>
            <a:endParaRPr lang="en-US" b="1" dirty="0"/>
          </a:p>
        </p:txBody>
      </p:sp>
      <p:sp>
        <p:nvSpPr>
          <p:cNvPr id="4" name="TextBox 3"/>
          <p:cNvSpPr txBox="1"/>
          <p:nvPr/>
        </p:nvSpPr>
        <p:spPr>
          <a:xfrm>
            <a:off x="6380052" y="2846032"/>
            <a:ext cx="4710094" cy="3046988"/>
          </a:xfrm>
          <a:prstGeom prst="rect">
            <a:avLst/>
          </a:prstGeom>
          <a:noFill/>
        </p:spPr>
        <p:txBody>
          <a:bodyPr wrap="square" rtlCol="0">
            <a:spAutoFit/>
          </a:bodyPr>
          <a:lstStyle/>
          <a:p>
            <a:pPr marL="285750" indent="-285750">
              <a:buFont typeface="Arial"/>
              <a:buChar char="•"/>
            </a:pPr>
            <a:r>
              <a:rPr lang="en-US" sz="2400" dirty="0" smtClean="0">
                <a:solidFill>
                  <a:srgbClr val="242852"/>
                </a:solidFill>
              </a:rPr>
              <a:t>Causes delays in applications</a:t>
            </a:r>
          </a:p>
          <a:p>
            <a:pPr marL="285750" indent="-285750">
              <a:buFont typeface="Arial"/>
              <a:buChar char="•"/>
            </a:pPr>
            <a:r>
              <a:rPr lang="en-US" sz="2400" dirty="0" smtClean="0">
                <a:solidFill>
                  <a:srgbClr val="242852"/>
                </a:solidFill>
              </a:rPr>
              <a:t>Excessive use of detention</a:t>
            </a:r>
          </a:p>
          <a:p>
            <a:pPr marL="285750" indent="-285750">
              <a:buFont typeface="Arial"/>
              <a:buChar char="•"/>
            </a:pPr>
            <a:r>
              <a:rPr lang="en-US" sz="2400" dirty="0" smtClean="0">
                <a:solidFill>
                  <a:srgbClr val="242852"/>
                </a:solidFill>
              </a:rPr>
              <a:t>Separates families</a:t>
            </a:r>
          </a:p>
          <a:p>
            <a:pPr marL="285750" indent="-285750">
              <a:buFont typeface="Arial"/>
              <a:buChar char="•"/>
            </a:pPr>
            <a:r>
              <a:rPr lang="en-US" sz="2400" dirty="0" smtClean="0">
                <a:solidFill>
                  <a:srgbClr val="242852"/>
                </a:solidFill>
              </a:rPr>
              <a:t>Limited opportunities to appeal transfers</a:t>
            </a:r>
          </a:p>
          <a:p>
            <a:pPr marL="285750" indent="-285750">
              <a:buFont typeface="Arial"/>
              <a:buChar char="•"/>
            </a:pPr>
            <a:r>
              <a:rPr lang="en-US" sz="2400" dirty="0" smtClean="0">
                <a:solidFill>
                  <a:srgbClr val="242852"/>
                </a:solidFill>
              </a:rPr>
              <a:t>Impedes integration</a:t>
            </a:r>
          </a:p>
          <a:p>
            <a:pPr marL="285750" indent="-285750">
              <a:buFont typeface="Arial"/>
              <a:buChar char="•"/>
            </a:pPr>
            <a:r>
              <a:rPr lang="en-US" sz="2400" dirty="0" smtClean="0">
                <a:solidFill>
                  <a:srgbClr val="242852"/>
                </a:solidFill>
              </a:rPr>
              <a:t>Denies refugee agency</a:t>
            </a:r>
          </a:p>
          <a:p>
            <a:pPr marL="285750" indent="-285750">
              <a:buFont typeface="Arial"/>
              <a:buChar char="•"/>
            </a:pPr>
            <a:r>
              <a:rPr lang="en-US" sz="2400" dirty="0" smtClean="0">
                <a:solidFill>
                  <a:srgbClr val="242852"/>
                </a:solidFill>
              </a:rPr>
              <a:t>Pressure on external borders</a:t>
            </a:r>
            <a:endParaRPr lang="en-US" sz="2400" dirty="0">
              <a:solidFill>
                <a:srgbClr val="242852"/>
              </a:solidFill>
            </a:endParaRPr>
          </a:p>
        </p:txBody>
      </p:sp>
    </p:spTree>
    <p:extLst>
      <p:ext uri="{BB962C8B-B14F-4D97-AF65-F5344CB8AC3E}">
        <p14:creationId xmlns:p14="http://schemas.microsoft.com/office/powerpoint/2010/main" val="396842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altLang="en-US" smtClean="0"/>
              <a:t>Syria</a:t>
            </a:r>
          </a:p>
        </p:txBody>
      </p:sp>
      <p:pic>
        <p:nvPicPr>
          <p:cNvPr id="10854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5"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461771" y="145809"/>
            <a:ext cx="2390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flipV="1">
            <a:off x="3857223" y="3033629"/>
            <a:ext cx="583017" cy="61127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107115" y="2379836"/>
            <a:ext cx="232296" cy="170195"/>
          </a:xfrm>
          <a:prstGeom prst="line">
            <a:avLst/>
          </a:prstGeom>
        </p:spPr>
        <p:style>
          <a:lnRef idx="1">
            <a:schemeClr val="dk1"/>
          </a:lnRef>
          <a:fillRef idx="0">
            <a:schemeClr val="dk1"/>
          </a:fillRef>
          <a:effectRef idx="0">
            <a:schemeClr val="dk1"/>
          </a:effectRef>
          <a:fontRef idx="minor">
            <a:schemeClr val="tx1"/>
          </a:fontRef>
        </p:style>
      </p:cxnSp>
      <p:sp>
        <p:nvSpPr>
          <p:cNvPr id="2" name="Oval 1"/>
          <p:cNvSpPr/>
          <p:nvPr/>
        </p:nvSpPr>
        <p:spPr>
          <a:xfrm>
            <a:off x="119271" y="79050"/>
            <a:ext cx="3055882" cy="281348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Turkey </a:t>
            </a:r>
          </a:p>
          <a:p>
            <a:pPr algn="ctr"/>
            <a:r>
              <a:rPr lang="en-US" dirty="0" smtClean="0">
                <a:solidFill>
                  <a:schemeClr val="bg1"/>
                </a:solidFill>
              </a:rPr>
              <a:t>2,181,293</a:t>
            </a:r>
            <a:endParaRPr lang="en-GB" dirty="0">
              <a:solidFill>
                <a:schemeClr val="bg1"/>
              </a:solidFill>
            </a:endParaRPr>
          </a:p>
        </p:txBody>
      </p:sp>
      <p:sp>
        <p:nvSpPr>
          <p:cNvPr id="3" name="Oval 2"/>
          <p:cNvSpPr/>
          <p:nvPr/>
        </p:nvSpPr>
        <p:spPr>
          <a:xfrm>
            <a:off x="3316270" y="282199"/>
            <a:ext cx="2257887" cy="211648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Lebanon</a:t>
            </a:r>
          </a:p>
          <a:p>
            <a:pPr algn="ctr"/>
            <a:r>
              <a:rPr lang="en-GB" dirty="0" smtClean="0"/>
              <a:t>1,075,637</a:t>
            </a:r>
            <a:endParaRPr lang="en-GB" dirty="0"/>
          </a:p>
        </p:txBody>
      </p:sp>
      <p:sp>
        <p:nvSpPr>
          <p:cNvPr id="4" name="Oval 3"/>
          <p:cNvSpPr/>
          <p:nvPr/>
        </p:nvSpPr>
        <p:spPr>
          <a:xfrm>
            <a:off x="1295399" y="3633457"/>
            <a:ext cx="1030705" cy="88306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Egypt</a:t>
            </a:r>
          </a:p>
          <a:p>
            <a:pPr algn="ctr"/>
            <a:r>
              <a:rPr lang="en-US" sz="1200" dirty="0" smtClean="0"/>
              <a:t>127,681</a:t>
            </a:r>
            <a:endParaRPr lang="en-GB" sz="1200" dirty="0"/>
          </a:p>
        </p:txBody>
      </p:sp>
      <p:sp>
        <p:nvSpPr>
          <p:cNvPr id="5" name="Oval 4"/>
          <p:cNvSpPr/>
          <p:nvPr/>
        </p:nvSpPr>
        <p:spPr>
          <a:xfrm>
            <a:off x="3998341" y="3268794"/>
            <a:ext cx="1840985" cy="170425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Jordan</a:t>
            </a:r>
          </a:p>
          <a:p>
            <a:pPr algn="ctr"/>
            <a:r>
              <a:rPr lang="en-US" dirty="0" smtClean="0">
                <a:solidFill>
                  <a:schemeClr val="bg1"/>
                </a:solidFill>
              </a:rPr>
              <a:t>633,644</a:t>
            </a:r>
            <a:endParaRPr lang="en-GB" dirty="0">
              <a:solidFill>
                <a:schemeClr val="bg1"/>
              </a:solidFill>
            </a:endParaRPr>
          </a:p>
        </p:txBody>
      </p:sp>
      <p:sp>
        <p:nvSpPr>
          <p:cNvPr id="6" name="Oval 5"/>
          <p:cNvSpPr/>
          <p:nvPr/>
        </p:nvSpPr>
        <p:spPr>
          <a:xfrm>
            <a:off x="5374105" y="2123124"/>
            <a:ext cx="1204538" cy="115406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Iraq</a:t>
            </a:r>
          </a:p>
          <a:p>
            <a:pPr algn="ctr"/>
            <a:r>
              <a:rPr lang="en-US" sz="1600" dirty="0" smtClean="0"/>
              <a:t>244,765</a:t>
            </a:r>
            <a:endParaRPr lang="en-GB" sz="1600" dirty="0"/>
          </a:p>
        </p:txBody>
      </p:sp>
      <p:sp>
        <p:nvSpPr>
          <p:cNvPr id="11" name="TextBox 10"/>
          <p:cNvSpPr txBox="1"/>
          <p:nvPr/>
        </p:nvSpPr>
        <p:spPr>
          <a:xfrm>
            <a:off x="6444385" y="5197314"/>
            <a:ext cx="5856549" cy="646331"/>
          </a:xfrm>
          <a:prstGeom prst="rect">
            <a:avLst/>
          </a:prstGeom>
          <a:noFill/>
        </p:spPr>
        <p:txBody>
          <a:bodyPr wrap="square" rtlCol="0">
            <a:spAutoFit/>
          </a:bodyPr>
          <a:lstStyle/>
          <a:p>
            <a:r>
              <a:rPr lang="en-US" sz="3600" b="1" dirty="0" smtClean="0">
                <a:solidFill>
                  <a:srgbClr val="002060"/>
                </a:solidFill>
              </a:rPr>
              <a:t>4,289,792 million refugees</a:t>
            </a:r>
            <a:endParaRPr lang="en-GB" sz="3600" b="1" dirty="0">
              <a:solidFill>
                <a:srgbClr val="002060"/>
              </a:solidFill>
            </a:endParaRPr>
          </a:p>
        </p:txBody>
      </p:sp>
      <p:sp>
        <p:nvSpPr>
          <p:cNvPr id="12" name="TextBox 11"/>
          <p:cNvSpPr txBox="1"/>
          <p:nvPr/>
        </p:nvSpPr>
        <p:spPr>
          <a:xfrm>
            <a:off x="7287920" y="5902670"/>
            <a:ext cx="3608680" cy="646331"/>
          </a:xfrm>
          <a:prstGeom prst="rect">
            <a:avLst/>
          </a:prstGeom>
          <a:noFill/>
        </p:spPr>
        <p:txBody>
          <a:bodyPr wrap="none" rtlCol="0">
            <a:spAutoFit/>
          </a:bodyPr>
          <a:lstStyle/>
          <a:p>
            <a:r>
              <a:rPr lang="en-US" sz="3600" b="1" dirty="0" smtClean="0">
                <a:solidFill>
                  <a:srgbClr val="002060"/>
                </a:solidFill>
              </a:rPr>
              <a:t>7.6 million IDPs</a:t>
            </a:r>
            <a:endParaRPr lang="en-GB" sz="3600" b="1" dirty="0">
              <a:solidFill>
                <a:srgbClr val="002060"/>
              </a:solidFill>
            </a:endParaRPr>
          </a:p>
        </p:txBody>
      </p:sp>
      <p:sp>
        <p:nvSpPr>
          <p:cNvPr id="7" name="TextBox 6"/>
          <p:cNvSpPr txBox="1"/>
          <p:nvPr/>
        </p:nvSpPr>
        <p:spPr>
          <a:xfrm>
            <a:off x="7855564" y="2445716"/>
            <a:ext cx="3880743" cy="923330"/>
          </a:xfrm>
          <a:prstGeom prst="rect">
            <a:avLst/>
          </a:prstGeom>
          <a:noFill/>
        </p:spPr>
        <p:txBody>
          <a:bodyPr wrap="square" rtlCol="0">
            <a:spAutoFit/>
          </a:bodyPr>
          <a:lstStyle/>
          <a:p>
            <a:r>
              <a:rPr lang="en-US" dirty="0">
                <a:solidFill>
                  <a:srgbClr val="002060"/>
                </a:solidFill>
              </a:rPr>
              <a:t>The war in Syria entered into its 5</a:t>
            </a:r>
            <a:r>
              <a:rPr lang="en-US" baseline="30000" dirty="0">
                <a:solidFill>
                  <a:srgbClr val="002060"/>
                </a:solidFill>
              </a:rPr>
              <a:t>th</a:t>
            </a:r>
            <a:r>
              <a:rPr lang="en-US" dirty="0">
                <a:solidFill>
                  <a:srgbClr val="002060"/>
                </a:solidFill>
              </a:rPr>
              <a:t> year in 2015. </a:t>
            </a:r>
          </a:p>
          <a:p>
            <a:endParaRPr lang="en-US" dirty="0"/>
          </a:p>
        </p:txBody>
      </p:sp>
    </p:spTree>
    <p:extLst>
      <p:ext uri="{BB962C8B-B14F-4D97-AF65-F5344CB8AC3E}">
        <p14:creationId xmlns:p14="http://schemas.microsoft.com/office/powerpoint/2010/main" val="274816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9175" b="3525"/>
          <a:stretch/>
        </p:blipFill>
        <p:spPr bwMode="auto">
          <a:xfrm>
            <a:off x="-235197" y="2"/>
            <a:ext cx="12653575" cy="6857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02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767" y="233611"/>
            <a:ext cx="9601200" cy="1036850"/>
          </a:xfrm>
        </p:spPr>
        <p:txBody>
          <a:bodyPr/>
          <a:lstStyle/>
          <a:p>
            <a:r>
              <a:rPr lang="en-US" dirty="0" smtClean="0"/>
              <a:t>Germany Welcoming Refugees</a:t>
            </a:r>
            <a:endParaRPr lang="en-US" dirty="0"/>
          </a:p>
        </p:txBody>
      </p:sp>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18884" r="-18884"/>
          <a:stretch>
            <a:fillRect/>
          </a:stretch>
        </p:blipFill>
        <p:spPr>
          <a:xfrm>
            <a:off x="6431395" y="1523794"/>
            <a:ext cx="6697758" cy="3029938"/>
          </a:xfrm>
        </p:spPr>
      </p:pic>
      <p:pic>
        <p:nvPicPr>
          <p:cNvPr id="5" name="Picture 4" descr="dt.common.streams.StreamSer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213" y="3987529"/>
            <a:ext cx="3945787" cy="2870471"/>
          </a:xfrm>
          <a:prstGeom prst="rect">
            <a:avLst/>
          </a:prstGeom>
        </p:spPr>
      </p:pic>
      <p:sp>
        <p:nvSpPr>
          <p:cNvPr id="6" name="TextBox 5"/>
          <p:cNvSpPr txBox="1"/>
          <p:nvPr/>
        </p:nvSpPr>
        <p:spPr>
          <a:xfrm>
            <a:off x="286749" y="2048693"/>
            <a:ext cx="6795427" cy="3693319"/>
          </a:xfrm>
          <a:prstGeom prst="rect">
            <a:avLst/>
          </a:prstGeom>
          <a:noFill/>
        </p:spPr>
        <p:txBody>
          <a:bodyPr wrap="square" rtlCol="0">
            <a:spAutoFit/>
          </a:bodyPr>
          <a:lstStyle/>
          <a:p>
            <a:pPr marL="342900" indent="-342900">
              <a:buFont typeface="Arial"/>
              <a:buChar char="•"/>
            </a:pPr>
            <a:r>
              <a:rPr lang="en-US" sz="2400" dirty="0" smtClean="0">
                <a:solidFill>
                  <a:srgbClr val="242852"/>
                </a:solidFill>
              </a:rPr>
              <a:t>800,000 to 1 million refugees</a:t>
            </a:r>
          </a:p>
          <a:p>
            <a:pPr marL="342900" indent="-342900">
              <a:buFont typeface="Arial"/>
              <a:buChar char="•"/>
            </a:pPr>
            <a:r>
              <a:rPr lang="en-US" sz="2400" dirty="0" smtClean="0">
                <a:solidFill>
                  <a:srgbClr val="242852"/>
                </a:solidFill>
              </a:rPr>
              <a:t>Suspended Dublin Regulation for Syrian refugees</a:t>
            </a:r>
          </a:p>
          <a:p>
            <a:pPr marL="342900" indent="-342900">
              <a:buFont typeface="Arial"/>
              <a:buChar char="•"/>
            </a:pPr>
            <a:r>
              <a:rPr lang="en-US" sz="2400" dirty="0">
                <a:solidFill>
                  <a:srgbClr val="242852"/>
                </a:solidFill>
              </a:rPr>
              <a:t>History: Germany wants to be seen as progressive and not excluding or oppressing minorities. </a:t>
            </a:r>
            <a:endParaRPr lang="en-US" sz="2400" dirty="0" smtClean="0">
              <a:solidFill>
                <a:srgbClr val="242852"/>
              </a:solidFill>
            </a:endParaRPr>
          </a:p>
          <a:p>
            <a:pPr marL="342900" indent="-342900">
              <a:buFont typeface="Arial"/>
              <a:buChar char="•"/>
            </a:pPr>
            <a:r>
              <a:rPr lang="en-US" sz="2400" dirty="0" smtClean="0">
                <a:solidFill>
                  <a:srgbClr val="242852"/>
                </a:solidFill>
              </a:rPr>
              <a:t>Family Reunification</a:t>
            </a:r>
          </a:p>
          <a:p>
            <a:pPr marL="342900" indent="-342900">
              <a:buFont typeface="Arial"/>
              <a:buChar char="•"/>
            </a:pPr>
            <a:r>
              <a:rPr lang="en-US" sz="2400" dirty="0" smtClean="0">
                <a:solidFill>
                  <a:srgbClr val="242852"/>
                </a:solidFill>
              </a:rPr>
              <a:t>Generous reception and welfare benefits</a:t>
            </a:r>
          </a:p>
          <a:p>
            <a:pPr marL="342900" indent="-342900">
              <a:buFont typeface="Arial"/>
              <a:buChar char="•"/>
            </a:pPr>
            <a:r>
              <a:rPr lang="en-US" sz="2400" dirty="0" smtClean="0">
                <a:solidFill>
                  <a:srgbClr val="242852"/>
                </a:solidFill>
              </a:rPr>
              <a:t>Jobs</a:t>
            </a:r>
          </a:p>
          <a:p>
            <a:endParaRPr lang="en-US" dirty="0"/>
          </a:p>
        </p:txBody>
      </p:sp>
    </p:spTree>
    <p:extLst>
      <p:ext uri="{BB962C8B-B14F-4D97-AF65-F5344CB8AC3E}">
        <p14:creationId xmlns:p14="http://schemas.microsoft.com/office/powerpoint/2010/main" val="219496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81" y="180421"/>
            <a:ext cx="9601200" cy="1036850"/>
          </a:xfrm>
        </p:spPr>
        <p:txBody>
          <a:bodyPr/>
          <a:lstStyle/>
          <a:p>
            <a:r>
              <a:rPr lang="en-US" dirty="0" smtClean="0"/>
              <a:t>Hungary</a:t>
            </a:r>
            <a:r>
              <a:rPr lang="en-US" dirty="0" smtClean="0"/>
              <a:t>-</a:t>
            </a:r>
            <a:r>
              <a:rPr lang="en-US" dirty="0" smtClean="0"/>
              <a:t>Fences and Barriers</a:t>
            </a:r>
            <a:endParaRPr lang="en-US" dirty="0"/>
          </a:p>
        </p:txBody>
      </p:sp>
      <p:sp>
        <p:nvSpPr>
          <p:cNvPr id="3" name="Content Placeholder 2"/>
          <p:cNvSpPr>
            <a:spLocks noGrp="1"/>
          </p:cNvSpPr>
          <p:nvPr>
            <p:ph idx="1"/>
          </p:nvPr>
        </p:nvSpPr>
        <p:spPr>
          <a:xfrm>
            <a:off x="322896" y="1828800"/>
            <a:ext cx="7670225" cy="4343400"/>
          </a:xfrm>
        </p:spPr>
        <p:txBody>
          <a:bodyPr/>
          <a:lstStyle/>
          <a:p>
            <a:r>
              <a:rPr lang="en-US" dirty="0" smtClean="0">
                <a:solidFill>
                  <a:srgbClr val="242852"/>
                </a:solidFill>
              </a:rPr>
              <a:t>Hungary signed the Convention and Protocol in March 1989.</a:t>
            </a:r>
          </a:p>
          <a:p>
            <a:r>
              <a:rPr lang="en-US" dirty="0" smtClean="0">
                <a:solidFill>
                  <a:srgbClr val="242852"/>
                </a:solidFill>
              </a:rPr>
              <a:t>De facto closure of border with Serbia since Sep 15 2015</a:t>
            </a:r>
          </a:p>
          <a:p>
            <a:r>
              <a:rPr lang="en-US" dirty="0" smtClean="0">
                <a:solidFill>
                  <a:srgbClr val="242852"/>
                </a:solidFill>
              </a:rPr>
              <a:t>Criminalizing irregular entry from Serbia</a:t>
            </a:r>
            <a:endParaRPr lang="en-US" dirty="0" smtClean="0">
              <a:solidFill>
                <a:srgbClr val="242852"/>
              </a:solidFill>
            </a:endParaRPr>
          </a:p>
          <a:p>
            <a:r>
              <a:rPr lang="en-US" dirty="0" smtClean="0">
                <a:solidFill>
                  <a:srgbClr val="242852"/>
                </a:solidFill>
              </a:rPr>
              <a:t>Asylum detention</a:t>
            </a:r>
          </a:p>
          <a:p>
            <a:r>
              <a:rPr lang="en-US" dirty="0" smtClean="0">
                <a:solidFill>
                  <a:srgbClr val="242852"/>
                </a:solidFill>
              </a:rPr>
              <a:t>Deportation to Serbia</a:t>
            </a:r>
            <a:endParaRPr lang="en-US" dirty="0" smtClean="0">
              <a:solidFill>
                <a:srgbClr val="242852"/>
              </a:solidFill>
            </a:endParaRPr>
          </a:p>
          <a:p>
            <a:r>
              <a:rPr lang="en-US" dirty="0" smtClean="0">
                <a:solidFill>
                  <a:srgbClr val="242852"/>
                </a:solidFill>
              </a:rPr>
              <a:t>As of Nov. 10</a:t>
            </a:r>
            <a:r>
              <a:rPr lang="en-US" baseline="30000" dirty="0" smtClean="0">
                <a:solidFill>
                  <a:srgbClr val="242852"/>
                </a:solidFill>
              </a:rPr>
              <a:t>th</a:t>
            </a:r>
            <a:r>
              <a:rPr lang="en-US" dirty="0" smtClean="0">
                <a:solidFill>
                  <a:srgbClr val="242852"/>
                </a:solidFill>
              </a:rPr>
              <a:t> 700 refugees sentenced to expulsion for crossing fence</a:t>
            </a:r>
            <a:endParaRPr lang="en-US" dirty="0">
              <a:solidFill>
                <a:srgbClr val="242852"/>
              </a:solidFill>
            </a:endParaRPr>
          </a:p>
        </p:txBody>
      </p:sp>
      <p:pic>
        <p:nvPicPr>
          <p:cNvPr id="4" name="Picture 3" descr="_j5a05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442" y="844167"/>
            <a:ext cx="4485558" cy="2991952"/>
          </a:xfrm>
          <a:prstGeom prst="rect">
            <a:avLst/>
          </a:prstGeom>
        </p:spPr>
      </p:pic>
      <p:pic>
        <p:nvPicPr>
          <p:cNvPr id="6" name="Picture 5" descr="6554954-3x2-940x62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950" y="3810346"/>
            <a:ext cx="4569050" cy="3047654"/>
          </a:xfrm>
          <a:prstGeom prst="rect">
            <a:avLst/>
          </a:prstGeom>
        </p:spPr>
      </p:pic>
    </p:spTree>
    <p:extLst>
      <p:ext uri="{BB962C8B-B14F-4D97-AF65-F5344CB8AC3E}">
        <p14:creationId xmlns:p14="http://schemas.microsoft.com/office/powerpoint/2010/main" val="342318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1.vox-cdn.com/thumbor/IHBacZFzO8kUQa2ueTtl5ePNkKY=/cdn0.vox-cdn.com/uploads/chorus_asset/file/4097392/refugees-fpo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310" y="0"/>
            <a:ext cx="58210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2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95613"/>
            <a:ext cx="5770563" cy="1036637"/>
          </a:xfrm>
        </p:spPr>
        <p:txBody>
          <a:bodyPr/>
          <a:lstStyle/>
          <a:p>
            <a:r>
              <a:rPr lang="en-US" dirty="0" smtClean="0">
                <a:solidFill>
                  <a:srgbClr val="242852"/>
                </a:solidFill>
              </a:rPr>
              <a:t>EU Mandatory Refugee Quota Plan</a:t>
            </a:r>
            <a:endParaRPr lang="en-US" dirty="0">
              <a:solidFill>
                <a:srgbClr val="242852"/>
              </a:solidFill>
            </a:endParaRPr>
          </a:p>
        </p:txBody>
      </p:sp>
      <p:pic>
        <p:nvPicPr>
          <p:cNvPr id="3" name="Picture 2" descr="_85445644_european_commission_quotas-01_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805" y="0"/>
            <a:ext cx="5798634" cy="6858000"/>
          </a:xfrm>
          <a:prstGeom prst="rect">
            <a:avLst/>
          </a:prstGeom>
        </p:spPr>
      </p:pic>
    </p:spTree>
    <p:extLst>
      <p:ext uri="{BB962C8B-B14F-4D97-AF65-F5344CB8AC3E}">
        <p14:creationId xmlns:p14="http://schemas.microsoft.com/office/powerpoint/2010/main" val="332799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Valetta Summit 11</a:t>
            </a:r>
            <a:r>
              <a:rPr lang="en-US" baseline="30000" dirty="0" smtClean="0"/>
              <a:t>th</a:t>
            </a:r>
            <a:r>
              <a:rPr lang="en-US" dirty="0" smtClean="0"/>
              <a:t>-12</a:t>
            </a:r>
            <a:r>
              <a:rPr lang="en-US" baseline="30000" dirty="0" smtClean="0"/>
              <a:t>th</a:t>
            </a:r>
            <a:r>
              <a:rPr lang="en-US" dirty="0" smtClean="0"/>
              <a:t> November</a:t>
            </a:r>
            <a:endParaRPr lang="en-US" dirty="0"/>
          </a:p>
        </p:txBody>
      </p:sp>
      <p:sp>
        <p:nvSpPr>
          <p:cNvPr id="3" name="Content Placeholder 2"/>
          <p:cNvSpPr>
            <a:spLocks noGrp="1"/>
          </p:cNvSpPr>
          <p:nvPr>
            <p:ph idx="1"/>
          </p:nvPr>
        </p:nvSpPr>
        <p:spPr>
          <a:xfrm>
            <a:off x="235198" y="1505056"/>
            <a:ext cx="7173494" cy="5352944"/>
          </a:xfrm>
        </p:spPr>
        <p:txBody>
          <a:bodyPr>
            <a:normAutofit fontScale="92500" lnSpcReduction="10000"/>
          </a:bodyPr>
          <a:lstStyle/>
          <a:p>
            <a:r>
              <a:rPr lang="en-US" sz="2800" dirty="0" smtClean="0"/>
              <a:t>Migration a shared responsibility of countries of origin, transit and destination. </a:t>
            </a:r>
          </a:p>
          <a:p>
            <a:r>
              <a:rPr lang="en-CA" sz="2800" dirty="0" smtClean="0"/>
              <a:t>Political declaration </a:t>
            </a:r>
            <a:r>
              <a:rPr lang="en-CA" sz="2800" dirty="0"/>
              <a:t>and an action plan designed to:</a:t>
            </a:r>
          </a:p>
          <a:p>
            <a:pPr lvl="1"/>
            <a:r>
              <a:rPr lang="en-CA" sz="2400" dirty="0"/>
              <a:t>address the </a:t>
            </a:r>
            <a:r>
              <a:rPr lang="en-CA" sz="2400" b="1" dirty="0"/>
              <a:t>root causes</a:t>
            </a:r>
            <a:r>
              <a:rPr lang="en-CA" sz="2400" dirty="0"/>
              <a:t> of irregular migration and forced displacement</a:t>
            </a:r>
          </a:p>
          <a:p>
            <a:pPr lvl="1"/>
            <a:r>
              <a:rPr lang="en-CA" sz="2400" dirty="0"/>
              <a:t>enhance cooperation on </a:t>
            </a:r>
            <a:r>
              <a:rPr lang="en-CA" sz="2400" b="1" dirty="0"/>
              <a:t>legal migration and mobility</a:t>
            </a:r>
            <a:endParaRPr lang="en-CA" sz="2400" dirty="0"/>
          </a:p>
          <a:p>
            <a:pPr lvl="1"/>
            <a:r>
              <a:rPr lang="en-CA" sz="2400" dirty="0"/>
              <a:t>reinforce the </a:t>
            </a:r>
            <a:r>
              <a:rPr lang="en-CA" sz="2400" b="1" dirty="0"/>
              <a:t>protection of migrants and asylum seekers</a:t>
            </a:r>
            <a:endParaRPr lang="en-CA" sz="2400" dirty="0"/>
          </a:p>
          <a:p>
            <a:pPr lvl="1"/>
            <a:r>
              <a:rPr lang="en-CA" sz="2400" dirty="0"/>
              <a:t>prevent and fight irregular migration, migrant </a:t>
            </a:r>
            <a:r>
              <a:rPr lang="en-CA" sz="2400" b="1" dirty="0"/>
              <a:t>smuggling</a:t>
            </a:r>
            <a:r>
              <a:rPr lang="en-CA" sz="2400" dirty="0"/>
              <a:t> and </a:t>
            </a:r>
            <a:r>
              <a:rPr lang="en-CA" sz="2400" b="1" dirty="0"/>
              <a:t>trafficking</a:t>
            </a:r>
            <a:r>
              <a:rPr lang="en-CA" sz="2400" dirty="0"/>
              <a:t> in human beings </a:t>
            </a:r>
          </a:p>
          <a:p>
            <a:pPr lvl="1"/>
            <a:r>
              <a:rPr lang="en-CA" sz="2400" dirty="0"/>
              <a:t>work more closely to improve </a:t>
            </a:r>
            <a:r>
              <a:rPr lang="en-CA" sz="2400" b="1" dirty="0"/>
              <a:t>cooperation on return, readmission and reintegration</a:t>
            </a:r>
            <a:endParaRPr lang="en-CA" sz="2400" dirty="0"/>
          </a:p>
          <a:p>
            <a:endParaRPr lang="en-US" dirty="0" smtClean="0"/>
          </a:p>
          <a:p>
            <a:endParaRPr lang="en-US" dirty="0"/>
          </a:p>
        </p:txBody>
      </p:sp>
      <p:pic>
        <p:nvPicPr>
          <p:cNvPr id="4" name="Picture 3" descr="121115_valletta-summit-family-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170" y="1740220"/>
            <a:ext cx="4459073" cy="2972715"/>
          </a:xfrm>
          <a:prstGeom prst="rect">
            <a:avLst/>
          </a:prstGeom>
        </p:spPr>
      </p:pic>
      <p:sp>
        <p:nvSpPr>
          <p:cNvPr id="5" name="TextBox 4"/>
          <p:cNvSpPr txBox="1"/>
          <p:nvPr/>
        </p:nvSpPr>
        <p:spPr>
          <a:xfrm>
            <a:off x="6961817" y="5949675"/>
            <a:ext cx="4955203" cy="461665"/>
          </a:xfrm>
          <a:prstGeom prst="rect">
            <a:avLst/>
          </a:prstGeom>
          <a:noFill/>
        </p:spPr>
        <p:txBody>
          <a:bodyPr wrap="none" rtlCol="0">
            <a:spAutoFit/>
          </a:bodyPr>
          <a:lstStyle/>
          <a:p>
            <a:pPr marL="285750" indent="-285750">
              <a:buFont typeface="Arial"/>
              <a:buChar char="•"/>
            </a:pPr>
            <a:r>
              <a:rPr lang="en-US" sz="2400" dirty="0" smtClean="0"/>
              <a:t>Emergency Trust Fund for Africa</a:t>
            </a:r>
            <a:endParaRPr lang="en-US" sz="2400" dirty="0"/>
          </a:p>
        </p:txBody>
      </p:sp>
    </p:spTree>
    <p:extLst>
      <p:ext uri="{BB962C8B-B14F-4D97-AF65-F5344CB8AC3E}">
        <p14:creationId xmlns:p14="http://schemas.microsoft.com/office/powerpoint/2010/main" val="6979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26449" t="15625" r="46035" b="13342"/>
          <a:stretch/>
        </p:blipFill>
        <p:spPr bwMode="auto">
          <a:xfrm>
            <a:off x="3893374" y="191019"/>
            <a:ext cx="4132935" cy="66669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73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Plan</a:t>
            </a:r>
            <a:endParaRPr lang="en-US" dirty="0"/>
          </a:p>
        </p:txBody>
      </p:sp>
      <p:sp>
        <p:nvSpPr>
          <p:cNvPr id="3" name="Content Placeholder 2"/>
          <p:cNvSpPr>
            <a:spLocks noGrp="1"/>
          </p:cNvSpPr>
          <p:nvPr>
            <p:ph idx="1"/>
          </p:nvPr>
        </p:nvSpPr>
        <p:spPr/>
        <p:txBody>
          <a:bodyPr/>
          <a:lstStyle/>
          <a:p>
            <a:r>
              <a:rPr lang="en-US" dirty="0" smtClean="0"/>
              <a:t>Types of Migrants</a:t>
            </a:r>
          </a:p>
          <a:p>
            <a:r>
              <a:rPr lang="en-US" dirty="0" smtClean="0"/>
              <a:t>Contextualize </a:t>
            </a:r>
            <a:r>
              <a:rPr lang="en-US" dirty="0" smtClean="0"/>
              <a:t>the crisis</a:t>
            </a:r>
          </a:p>
          <a:p>
            <a:r>
              <a:rPr lang="en-US" dirty="0" smtClean="0"/>
              <a:t>International </a:t>
            </a:r>
            <a:r>
              <a:rPr lang="en-US" dirty="0" smtClean="0"/>
              <a:t>Norms </a:t>
            </a:r>
            <a:endParaRPr lang="en-US" dirty="0" smtClean="0"/>
          </a:p>
          <a:p>
            <a:r>
              <a:rPr lang="en-US" dirty="0" smtClean="0"/>
              <a:t>EU Law </a:t>
            </a:r>
          </a:p>
          <a:p>
            <a:r>
              <a:rPr lang="en-US" dirty="0" smtClean="0"/>
              <a:t>Refugee Crisis </a:t>
            </a:r>
            <a:endParaRPr lang="en-US" dirty="0" smtClean="0"/>
          </a:p>
          <a:p>
            <a:r>
              <a:rPr lang="en-US" dirty="0" smtClean="0"/>
              <a:t>Member State Differences</a:t>
            </a:r>
          </a:p>
          <a:p>
            <a:r>
              <a:rPr lang="en-US" dirty="0" smtClean="0"/>
              <a:t>Canada’s </a:t>
            </a:r>
            <a:r>
              <a:rPr lang="en-US" dirty="0" smtClean="0"/>
              <a:t>Response and Responsibilit</a:t>
            </a:r>
            <a:r>
              <a:rPr lang="en-US" dirty="0" smtClean="0"/>
              <a:t>y Sharing</a:t>
            </a:r>
            <a:endParaRPr lang="en-US" dirty="0" smtClean="0"/>
          </a:p>
        </p:txBody>
      </p:sp>
    </p:spTree>
    <p:extLst>
      <p:ext uri="{BB962C8B-B14F-4D97-AF65-F5344CB8AC3E}">
        <p14:creationId xmlns:p14="http://schemas.microsoft.com/office/powerpoint/2010/main" val="23441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197" y="199112"/>
            <a:ext cx="9601200" cy="1036850"/>
          </a:xfrm>
        </p:spPr>
        <p:txBody>
          <a:bodyPr/>
          <a:lstStyle/>
          <a:p>
            <a:r>
              <a:rPr lang="en-US" dirty="0" smtClean="0"/>
              <a:t>EU Heads of State Meeting with Turkey</a:t>
            </a:r>
            <a:endParaRPr lang="en-US" dirty="0"/>
          </a:p>
        </p:txBody>
      </p:sp>
      <p:sp>
        <p:nvSpPr>
          <p:cNvPr id="3" name="Content Placeholder 2"/>
          <p:cNvSpPr>
            <a:spLocks noGrp="1"/>
          </p:cNvSpPr>
          <p:nvPr>
            <p:ph idx="1"/>
          </p:nvPr>
        </p:nvSpPr>
        <p:spPr>
          <a:xfrm>
            <a:off x="243580" y="1828799"/>
            <a:ext cx="6576634" cy="4763097"/>
          </a:xfrm>
        </p:spPr>
        <p:txBody>
          <a:bodyPr>
            <a:normAutofit lnSpcReduction="10000"/>
          </a:bodyPr>
          <a:lstStyle/>
          <a:p>
            <a:r>
              <a:rPr lang="en-US" dirty="0" smtClean="0"/>
              <a:t>Turkey not a signatory to the Protocol</a:t>
            </a:r>
          </a:p>
          <a:p>
            <a:r>
              <a:rPr lang="en-US" dirty="0" smtClean="0"/>
              <a:t>Temporary</a:t>
            </a:r>
            <a:r>
              <a:rPr lang="en-US" i="1" dirty="0" smtClean="0"/>
              <a:t> </a:t>
            </a:r>
            <a:r>
              <a:rPr lang="en-US" dirty="0" smtClean="0"/>
              <a:t>Protection </a:t>
            </a:r>
          </a:p>
          <a:p>
            <a:r>
              <a:rPr lang="en-US" dirty="0" smtClean="0"/>
              <a:t>Joint Action Plan to stem movement of </a:t>
            </a:r>
            <a:r>
              <a:rPr lang="en-US" i="1" dirty="0" smtClean="0"/>
              <a:t>irregular</a:t>
            </a:r>
            <a:r>
              <a:rPr lang="en-US" dirty="0" smtClean="0"/>
              <a:t> migration-preventing travel to Turkey and to the EU</a:t>
            </a:r>
          </a:p>
          <a:p>
            <a:r>
              <a:rPr lang="en-US" u="sng" dirty="0" smtClean="0"/>
              <a:t>Incentives:</a:t>
            </a:r>
          </a:p>
          <a:p>
            <a:r>
              <a:rPr lang="en-US" dirty="0" smtClean="0"/>
              <a:t>An initial 3 billion EUR</a:t>
            </a:r>
          </a:p>
          <a:p>
            <a:r>
              <a:rPr lang="en-US" dirty="0" smtClean="0"/>
              <a:t>Easing of visa restrictions for Turks</a:t>
            </a:r>
          </a:p>
          <a:p>
            <a:r>
              <a:rPr lang="en-US" dirty="0" smtClean="0"/>
              <a:t>Renewed talks on Turkish accession to EU</a:t>
            </a:r>
          </a:p>
          <a:p>
            <a:pPr lvl="1"/>
            <a:r>
              <a:rPr lang="en-US" dirty="0" smtClean="0"/>
              <a:t>Turkey has been in accession talks since October 2005</a:t>
            </a:r>
          </a:p>
          <a:p>
            <a:pPr lvl="1"/>
            <a:endParaRPr lang="en-US" dirty="0"/>
          </a:p>
        </p:txBody>
      </p:sp>
      <p:pic>
        <p:nvPicPr>
          <p:cNvPr id="4" name="Picture 3" descr="565b4a4dc36188b4508b456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830" y="2464958"/>
            <a:ext cx="5211170" cy="2889304"/>
          </a:xfrm>
          <a:prstGeom prst="rect">
            <a:avLst/>
          </a:prstGeom>
        </p:spPr>
      </p:pic>
    </p:spTree>
    <p:extLst>
      <p:ext uri="{BB962C8B-B14F-4D97-AF65-F5344CB8AC3E}">
        <p14:creationId xmlns:p14="http://schemas.microsoft.com/office/powerpoint/2010/main" val="13797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795" y="470331"/>
            <a:ext cx="7973162" cy="1410990"/>
          </a:xfrm>
        </p:spPr>
        <p:txBody>
          <a:bodyPr>
            <a:normAutofit fontScale="90000"/>
          </a:bodyPr>
          <a:lstStyle/>
          <a:p>
            <a:r>
              <a:rPr lang="en-US" dirty="0" smtClean="0">
                <a:solidFill>
                  <a:schemeClr val="tx2"/>
                </a:solidFill>
              </a:rPr>
              <a:t>Canada and Refugee Resettlement: </a:t>
            </a:r>
            <a:r>
              <a:rPr lang="en-US" i="1" dirty="0">
                <a:solidFill>
                  <a:schemeClr val="tx2"/>
                </a:solidFill>
              </a:rPr>
              <a:t>Responsibility Sharing</a:t>
            </a:r>
          </a:p>
        </p:txBody>
      </p:sp>
      <p:pic>
        <p:nvPicPr>
          <p:cNvPr id="5" name="Picture 4" descr="Screen Shot 2015-11-19 at 8.36.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1" y="2499989"/>
            <a:ext cx="6491424" cy="1721049"/>
          </a:xfrm>
          <a:prstGeom prst="rect">
            <a:avLst/>
          </a:prstGeom>
        </p:spPr>
      </p:pic>
      <p:pic>
        <p:nvPicPr>
          <p:cNvPr id="6" name="Picture 5" descr="Screen Shot 2015-11-19 at 8.36.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2" y="4795091"/>
            <a:ext cx="6665249" cy="1710162"/>
          </a:xfrm>
          <a:prstGeom prst="rect">
            <a:avLst/>
          </a:prstGeom>
        </p:spPr>
      </p:pic>
    </p:spTree>
    <p:extLst>
      <p:ext uri="{BB962C8B-B14F-4D97-AF65-F5344CB8AC3E}">
        <p14:creationId xmlns:p14="http://schemas.microsoft.com/office/powerpoint/2010/main" val="30296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Resettlement Categories</a:t>
            </a:r>
            <a:endParaRPr lang="en-GB" dirty="0"/>
          </a:p>
        </p:txBody>
      </p:sp>
      <p:sp>
        <p:nvSpPr>
          <p:cNvPr id="3" name="Content Placeholder 2"/>
          <p:cNvSpPr>
            <a:spLocks noGrp="1"/>
          </p:cNvSpPr>
          <p:nvPr>
            <p:ph idx="1"/>
          </p:nvPr>
        </p:nvSpPr>
        <p:spPr>
          <a:xfrm>
            <a:off x="737461" y="1937288"/>
            <a:ext cx="9601200" cy="4343400"/>
          </a:xfrm>
        </p:spPr>
        <p:txBody>
          <a:bodyPr>
            <a:normAutofit lnSpcReduction="10000"/>
          </a:bodyPr>
          <a:lstStyle/>
          <a:p>
            <a:pPr marL="623888" indent="-623888">
              <a:lnSpc>
                <a:spcPct val="115000"/>
              </a:lnSpc>
              <a:buClr>
                <a:schemeClr val="tx2"/>
              </a:buClr>
              <a:buFont typeface="Wingdings" charset="2"/>
              <a:buChar char="§"/>
            </a:pPr>
            <a:r>
              <a:rPr lang="en-GB" dirty="0">
                <a:solidFill>
                  <a:schemeClr val="tx2"/>
                </a:solidFill>
              </a:rPr>
              <a:t>Legal and/or physical protection needs</a:t>
            </a:r>
          </a:p>
          <a:p>
            <a:pPr marL="623888" indent="-623888">
              <a:lnSpc>
                <a:spcPct val="115000"/>
              </a:lnSpc>
              <a:buClr>
                <a:schemeClr val="tx2"/>
              </a:buClr>
              <a:buFont typeface="Wingdings" charset="2"/>
              <a:buChar char="§"/>
            </a:pPr>
            <a:r>
              <a:rPr lang="en-GB" dirty="0">
                <a:solidFill>
                  <a:schemeClr val="tx2"/>
                </a:solidFill>
              </a:rPr>
              <a:t>Survivors of violence and/or torture</a:t>
            </a:r>
          </a:p>
          <a:p>
            <a:pPr marL="623888" indent="-623888">
              <a:lnSpc>
                <a:spcPct val="115000"/>
              </a:lnSpc>
              <a:buClr>
                <a:schemeClr val="tx2"/>
              </a:buClr>
              <a:buFont typeface="Wingdings" charset="2"/>
              <a:buChar char="§"/>
            </a:pPr>
            <a:r>
              <a:rPr lang="en-GB" dirty="0">
                <a:solidFill>
                  <a:schemeClr val="tx2"/>
                </a:solidFill>
              </a:rPr>
              <a:t>Medical needs</a:t>
            </a:r>
          </a:p>
          <a:p>
            <a:pPr marL="623888" indent="-623888">
              <a:lnSpc>
                <a:spcPct val="115000"/>
              </a:lnSpc>
              <a:buClr>
                <a:schemeClr val="tx2"/>
              </a:buClr>
              <a:buFont typeface="Wingdings" charset="2"/>
              <a:buChar char="§"/>
            </a:pPr>
            <a:r>
              <a:rPr lang="en-GB" dirty="0">
                <a:solidFill>
                  <a:schemeClr val="tx2"/>
                </a:solidFill>
              </a:rPr>
              <a:t>Women and girls at risk</a:t>
            </a:r>
          </a:p>
          <a:p>
            <a:pPr marL="623888" indent="-623888">
              <a:lnSpc>
                <a:spcPct val="115000"/>
              </a:lnSpc>
              <a:buClr>
                <a:schemeClr val="tx2"/>
              </a:buClr>
              <a:buFont typeface="Wingdings" charset="2"/>
              <a:buChar char="§"/>
            </a:pPr>
            <a:r>
              <a:rPr lang="en-GB" dirty="0">
                <a:solidFill>
                  <a:schemeClr val="tx2"/>
                </a:solidFill>
              </a:rPr>
              <a:t>Family reunification</a:t>
            </a:r>
          </a:p>
          <a:p>
            <a:pPr marL="623888" indent="-623888">
              <a:lnSpc>
                <a:spcPct val="115000"/>
              </a:lnSpc>
              <a:buClr>
                <a:schemeClr val="tx2"/>
              </a:buClr>
              <a:buFont typeface="Wingdings" charset="2"/>
              <a:buChar char="§"/>
            </a:pPr>
            <a:r>
              <a:rPr lang="en-GB" dirty="0">
                <a:solidFill>
                  <a:schemeClr val="tx2"/>
                </a:solidFill>
              </a:rPr>
              <a:t>Children and adolescents at risk</a:t>
            </a:r>
          </a:p>
          <a:p>
            <a:pPr marL="623888" indent="-623888">
              <a:lnSpc>
                <a:spcPct val="115000"/>
              </a:lnSpc>
              <a:buClr>
                <a:schemeClr val="tx2"/>
              </a:buClr>
              <a:buFont typeface="Wingdings" charset="2"/>
              <a:buChar char="§"/>
            </a:pPr>
            <a:r>
              <a:rPr lang="en-GB" dirty="0">
                <a:solidFill>
                  <a:srgbClr val="002060"/>
                </a:solidFill>
              </a:rPr>
              <a:t>Lack of foreseeable alternative durable solutions</a:t>
            </a:r>
            <a:endParaRPr lang="en-US" dirty="0">
              <a:solidFill>
                <a:srgbClr val="002060"/>
              </a:solidFill>
            </a:endParaRPr>
          </a:p>
          <a:p>
            <a:endParaRPr lang="en-GB" dirty="0"/>
          </a:p>
        </p:txBody>
      </p:sp>
    </p:spTree>
    <p:extLst>
      <p:ext uri="{BB962C8B-B14F-4D97-AF65-F5344CB8AC3E}">
        <p14:creationId xmlns:p14="http://schemas.microsoft.com/office/powerpoint/2010/main" val="117653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a:ext>
            </a:extLst>
          </a:blip>
          <a:srcRect/>
          <a:stretch/>
        </p:blipFill>
        <p:spPr bwMode="auto">
          <a:xfrm>
            <a:off x="400165" y="208741"/>
            <a:ext cx="11587402" cy="64013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7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487" y="0"/>
            <a:ext cx="9601200" cy="1036850"/>
          </a:xfrm>
        </p:spPr>
        <p:txBody>
          <a:bodyPr/>
          <a:lstStyle/>
          <a:p>
            <a:r>
              <a:rPr lang="en-US" dirty="0" smtClean="0"/>
              <a:t>Canada and Resettlement</a:t>
            </a:r>
            <a:endParaRPr lang="en-US" dirty="0"/>
          </a:p>
        </p:txBody>
      </p:sp>
      <p:sp>
        <p:nvSpPr>
          <p:cNvPr id="3" name="Content Placeholder 2"/>
          <p:cNvSpPr>
            <a:spLocks noGrp="1"/>
          </p:cNvSpPr>
          <p:nvPr>
            <p:ph idx="1"/>
          </p:nvPr>
        </p:nvSpPr>
        <p:spPr>
          <a:xfrm>
            <a:off x="282236" y="2281100"/>
            <a:ext cx="6609022" cy="3891099"/>
          </a:xfrm>
        </p:spPr>
        <p:txBody>
          <a:bodyPr>
            <a:normAutofit lnSpcReduction="10000"/>
          </a:bodyPr>
          <a:lstStyle/>
          <a:p>
            <a:r>
              <a:rPr lang="en-US" dirty="0" smtClean="0">
                <a:solidFill>
                  <a:srgbClr val="242852"/>
                </a:solidFill>
              </a:rPr>
              <a:t>Canada is second largest resettlement country in terms of referrals made by UNHCR (USA is the first). </a:t>
            </a:r>
          </a:p>
          <a:p>
            <a:r>
              <a:rPr lang="en-US" dirty="0" smtClean="0">
                <a:solidFill>
                  <a:srgbClr val="242852"/>
                </a:solidFill>
              </a:rPr>
              <a:t>Indochinese refugees</a:t>
            </a:r>
          </a:p>
          <a:p>
            <a:r>
              <a:rPr lang="en-US" dirty="0" smtClean="0">
                <a:solidFill>
                  <a:srgbClr val="242852"/>
                </a:solidFill>
              </a:rPr>
              <a:t>People of Canada awarded Nansen Medal in 1986 for their role in PSR and GSR. </a:t>
            </a:r>
          </a:p>
          <a:p>
            <a:r>
              <a:rPr lang="en-US" dirty="0" smtClean="0">
                <a:solidFill>
                  <a:srgbClr val="242852"/>
                </a:solidFill>
              </a:rPr>
              <a:t>Politicization of Resettlement under Harper</a:t>
            </a:r>
          </a:p>
          <a:p>
            <a:r>
              <a:rPr lang="en-US" dirty="0" smtClean="0">
                <a:solidFill>
                  <a:srgbClr val="242852"/>
                </a:solidFill>
              </a:rPr>
              <a:t>Commitment to resettling 25,000 Syrian refugees by the end of the year. </a:t>
            </a:r>
            <a:endParaRPr lang="en-US" dirty="0">
              <a:solidFill>
                <a:srgbClr val="242852"/>
              </a:solidFill>
            </a:endParaRPr>
          </a:p>
        </p:txBody>
      </p:sp>
      <p:pic>
        <p:nvPicPr>
          <p:cNvPr id="4" name="Picture 3" descr="refuge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79414" y="2137212"/>
            <a:ext cx="4816075" cy="3793845"/>
          </a:xfrm>
          <a:prstGeom prst="rect">
            <a:avLst/>
          </a:prstGeom>
        </p:spPr>
      </p:pic>
    </p:spTree>
    <p:extLst>
      <p:ext uri="{BB962C8B-B14F-4D97-AF65-F5344CB8AC3E}">
        <p14:creationId xmlns:p14="http://schemas.microsoft.com/office/powerpoint/2010/main" val="1925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solidFill>
                  <a:schemeClr val="tx2"/>
                </a:solidFill>
              </a:rPr>
              <a:t>Ambassadors of Rationality in our Communities!!!</a:t>
            </a:r>
          </a:p>
          <a:p>
            <a:r>
              <a:rPr lang="en-US" dirty="0" smtClean="0">
                <a:solidFill>
                  <a:schemeClr val="tx2"/>
                </a:solidFill>
              </a:rPr>
              <a:t>What we can do to help:</a:t>
            </a:r>
          </a:p>
          <a:p>
            <a:pPr lvl="1"/>
            <a:r>
              <a:rPr lang="en-US" dirty="0" smtClean="0">
                <a:solidFill>
                  <a:schemeClr val="tx2"/>
                </a:solidFill>
              </a:rPr>
              <a:t>Refugees613</a:t>
            </a:r>
          </a:p>
          <a:p>
            <a:pPr lvl="1"/>
            <a:r>
              <a:rPr lang="en-US" dirty="0" smtClean="0">
                <a:solidFill>
                  <a:schemeClr val="tx2"/>
                </a:solidFill>
              </a:rPr>
              <a:t>Catholic Centre for Immigrants </a:t>
            </a:r>
          </a:p>
          <a:p>
            <a:pPr lvl="1"/>
            <a:r>
              <a:rPr lang="en-US" dirty="0" err="1" smtClean="0">
                <a:solidFill>
                  <a:schemeClr val="tx2"/>
                </a:solidFill>
              </a:rPr>
              <a:t>RefugeesWelcome</a:t>
            </a:r>
            <a:endParaRPr lang="en-US" dirty="0" smtClean="0">
              <a:solidFill>
                <a:schemeClr val="tx2"/>
              </a:solidFill>
            </a:endParaRPr>
          </a:p>
          <a:p>
            <a:pPr lvl="1"/>
            <a:r>
              <a:rPr lang="en-US" dirty="0" smtClean="0">
                <a:solidFill>
                  <a:schemeClr val="tx2"/>
                </a:solidFill>
              </a:rPr>
              <a:t>SAH’s and Private Sponsorship</a:t>
            </a:r>
          </a:p>
          <a:p>
            <a:pPr marL="0" indent="0" algn="ctr">
              <a:buNone/>
            </a:pPr>
            <a:r>
              <a:rPr lang="en-US" u="sng" dirty="0" smtClean="0">
                <a:solidFill>
                  <a:schemeClr val="tx2"/>
                </a:solidFill>
              </a:rPr>
              <a:t>Contact</a:t>
            </a:r>
            <a:endParaRPr lang="en-US" u="sng" dirty="0">
              <a:solidFill>
                <a:schemeClr val="tx2"/>
              </a:solidFill>
            </a:endParaRPr>
          </a:p>
          <a:p>
            <a:pPr marL="0" indent="0" algn="ctr">
              <a:buNone/>
            </a:pPr>
            <a:r>
              <a:rPr lang="en-US" dirty="0" err="1" smtClean="0">
                <a:solidFill>
                  <a:schemeClr val="tx2"/>
                </a:solidFill>
              </a:rPr>
              <a:t>Krystynawojnarowicz@cmail.carleton.ca</a:t>
            </a:r>
            <a:endParaRPr lang="en-US" dirty="0">
              <a:solidFill>
                <a:schemeClr val="tx2"/>
              </a:solidFill>
            </a:endParaRPr>
          </a:p>
        </p:txBody>
      </p:sp>
    </p:spTree>
    <p:extLst>
      <p:ext uri="{BB962C8B-B14F-4D97-AF65-F5344CB8AC3E}">
        <p14:creationId xmlns:p14="http://schemas.microsoft.com/office/powerpoint/2010/main" val="227233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Migrants</a:t>
            </a:r>
            <a:endParaRPr lang="en-US" dirty="0"/>
          </a:p>
        </p:txBody>
      </p:sp>
      <p:sp>
        <p:nvSpPr>
          <p:cNvPr id="3" name="Content Placeholder 2"/>
          <p:cNvSpPr>
            <a:spLocks noGrp="1"/>
          </p:cNvSpPr>
          <p:nvPr>
            <p:ph idx="1"/>
          </p:nvPr>
        </p:nvSpPr>
        <p:spPr>
          <a:xfrm>
            <a:off x="1295400" y="1828799"/>
            <a:ext cx="9601200" cy="4722791"/>
          </a:xfrm>
        </p:spPr>
        <p:txBody>
          <a:bodyPr>
            <a:normAutofit lnSpcReduction="10000"/>
          </a:bodyPr>
          <a:lstStyle/>
          <a:p>
            <a:r>
              <a:rPr lang="en-US" dirty="0" smtClean="0">
                <a:solidFill>
                  <a:srgbClr val="242852"/>
                </a:solidFill>
              </a:rPr>
              <a:t>Migrant</a:t>
            </a:r>
          </a:p>
          <a:p>
            <a:r>
              <a:rPr lang="en-US" dirty="0" smtClean="0">
                <a:solidFill>
                  <a:srgbClr val="242852"/>
                </a:solidFill>
              </a:rPr>
              <a:t>Economic Migrant</a:t>
            </a:r>
          </a:p>
          <a:p>
            <a:r>
              <a:rPr lang="en-US" dirty="0" smtClean="0">
                <a:solidFill>
                  <a:srgbClr val="242852"/>
                </a:solidFill>
              </a:rPr>
              <a:t>Refugee (Convention or Mandate)</a:t>
            </a:r>
          </a:p>
          <a:p>
            <a:pPr marL="0" indent="0">
              <a:buNone/>
            </a:pPr>
            <a:r>
              <a:rPr lang="en-US" dirty="0"/>
              <a:t>“someone who is unable or unwilling to return to their country of origin owing to well-founded fear </a:t>
            </a:r>
            <a:r>
              <a:rPr lang="en-US" dirty="0" smtClean="0"/>
              <a:t>of </a:t>
            </a:r>
            <a:r>
              <a:rPr lang="en-US" dirty="0"/>
              <a:t>being</a:t>
            </a:r>
            <a:r>
              <a:rPr lang="en-US" dirty="0">
                <a:solidFill>
                  <a:srgbClr val="800000"/>
                </a:solidFill>
              </a:rPr>
              <a:t> </a:t>
            </a:r>
            <a:r>
              <a:rPr lang="en-US" i="1" dirty="0" smtClean="0">
                <a:solidFill>
                  <a:srgbClr val="800000"/>
                </a:solidFill>
              </a:rPr>
              <a:t>persecuted</a:t>
            </a:r>
            <a:r>
              <a:rPr lang="en-US" dirty="0" smtClean="0">
                <a:solidFill>
                  <a:srgbClr val="800000"/>
                </a:solidFill>
              </a:rPr>
              <a:t> </a:t>
            </a:r>
            <a:r>
              <a:rPr lang="en-US" dirty="0"/>
              <a:t>for reasons of race, </a:t>
            </a:r>
            <a:r>
              <a:rPr lang="en-US" dirty="0" smtClean="0"/>
              <a:t>religion, </a:t>
            </a:r>
            <a:r>
              <a:rPr lang="en-US" dirty="0"/>
              <a:t>nationality, membership of a particular social group, or political </a:t>
            </a:r>
            <a:r>
              <a:rPr lang="en-US" dirty="0" smtClean="0"/>
              <a:t>opinion</a:t>
            </a:r>
            <a:r>
              <a:rPr lang="en-US" dirty="0"/>
              <a:t> </a:t>
            </a:r>
            <a:r>
              <a:rPr lang="en-US" dirty="0" smtClean="0"/>
              <a:t>(UNHCR</a:t>
            </a:r>
            <a:r>
              <a:rPr lang="en-US" dirty="0" smtClean="0"/>
              <a:t>)</a:t>
            </a:r>
          </a:p>
          <a:p>
            <a:r>
              <a:rPr lang="en-US" dirty="0" smtClean="0">
                <a:solidFill>
                  <a:srgbClr val="242852"/>
                </a:solidFill>
              </a:rPr>
              <a:t>Asylum Seeker</a:t>
            </a:r>
            <a:endParaRPr lang="en-US" dirty="0">
              <a:solidFill>
                <a:srgbClr val="242852"/>
              </a:solidFill>
            </a:endParaRPr>
          </a:p>
          <a:p>
            <a:r>
              <a:rPr lang="en-US" dirty="0" smtClean="0">
                <a:solidFill>
                  <a:srgbClr val="242852"/>
                </a:solidFill>
              </a:rPr>
              <a:t>Internally Displaced Person (IDP)</a:t>
            </a:r>
          </a:p>
          <a:p>
            <a:r>
              <a:rPr lang="en-US" dirty="0" smtClean="0">
                <a:solidFill>
                  <a:srgbClr val="242852"/>
                </a:solidFill>
              </a:rPr>
              <a:t>Stateless Person</a:t>
            </a:r>
            <a:endParaRPr lang="en-US" dirty="0">
              <a:solidFill>
                <a:srgbClr val="242852"/>
              </a:solidFill>
            </a:endParaRPr>
          </a:p>
        </p:txBody>
      </p:sp>
    </p:spTree>
    <p:extLst>
      <p:ext uri="{BB962C8B-B14F-4D97-AF65-F5344CB8AC3E}">
        <p14:creationId xmlns:p14="http://schemas.microsoft.com/office/powerpoint/2010/main" val="347653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167564"/>
            <a:ext cx="9601200" cy="1036850"/>
          </a:xfrm>
        </p:spPr>
        <p:txBody>
          <a:bodyPr/>
          <a:lstStyle/>
          <a:p>
            <a:r>
              <a:rPr lang="en-GB" altLang="en-US" dirty="0" smtClean="0"/>
              <a:t>Displacement Worldwide</a:t>
            </a:r>
            <a:endParaRPr lang="en-GB" dirty="0"/>
          </a:p>
        </p:txBody>
      </p:sp>
      <p:sp>
        <p:nvSpPr>
          <p:cNvPr id="3" name="Content Placeholder 2"/>
          <p:cNvSpPr>
            <a:spLocks noGrp="1"/>
          </p:cNvSpPr>
          <p:nvPr>
            <p:ph idx="1"/>
          </p:nvPr>
        </p:nvSpPr>
        <p:spPr>
          <a:xfrm>
            <a:off x="209550" y="1828800"/>
            <a:ext cx="10687050" cy="4343400"/>
          </a:xfrm>
        </p:spPr>
        <p:txBody>
          <a:bodyPr>
            <a:normAutofit lnSpcReduction="10000"/>
          </a:bodyPr>
          <a:lstStyle/>
          <a:p>
            <a:pPr marL="0" indent="0" algn="ctr">
              <a:buNone/>
            </a:pPr>
            <a:r>
              <a:rPr lang="en-GB" sz="3200" b="1" dirty="0" smtClean="0">
                <a:solidFill>
                  <a:schemeClr val="tx2"/>
                </a:solidFill>
                <a:effectLst>
                  <a:outerShdw blurRad="38100" dist="38100" dir="2700000" algn="tl">
                    <a:srgbClr val="000000"/>
                  </a:outerShdw>
                </a:effectLst>
                <a:latin typeface="Arial" charset="0"/>
                <a:cs typeface="Arial" charset="0"/>
              </a:rPr>
              <a:t>2014</a:t>
            </a:r>
            <a:r>
              <a:rPr lang="en-GB" sz="3200" b="1" dirty="0">
                <a:solidFill>
                  <a:schemeClr val="tx2"/>
                </a:solidFill>
                <a:effectLst>
                  <a:outerShdw blurRad="38100" dist="38100" dir="2700000" algn="tl">
                    <a:srgbClr val="000000"/>
                  </a:outerShdw>
                </a:effectLst>
                <a:latin typeface="Arial" charset="0"/>
                <a:cs typeface="Arial" charset="0"/>
              </a:rPr>
              <a:t>:</a:t>
            </a:r>
            <a:r>
              <a:rPr lang="en-GB" sz="3200" b="1" dirty="0" smtClean="0">
                <a:solidFill>
                  <a:schemeClr val="tx2"/>
                </a:solidFill>
                <a:effectLst>
                  <a:outerShdw blurRad="38100" dist="38100" dir="2700000" algn="tl">
                    <a:srgbClr val="000000"/>
                  </a:outerShdw>
                </a:effectLst>
                <a:latin typeface="Arial" charset="0"/>
                <a:cs typeface="Arial" charset="0"/>
              </a:rPr>
              <a:t>  59.5 </a:t>
            </a:r>
            <a:r>
              <a:rPr lang="en-GB" sz="3200" b="1" dirty="0">
                <a:solidFill>
                  <a:schemeClr val="tx2"/>
                </a:solidFill>
                <a:effectLst>
                  <a:outerShdw blurRad="38100" dist="38100" dir="2700000" algn="tl">
                    <a:srgbClr val="000000"/>
                  </a:outerShdw>
                </a:effectLst>
                <a:latin typeface="Arial" charset="0"/>
                <a:cs typeface="Arial" charset="0"/>
              </a:rPr>
              <a:t>million persons of concern</a:t>
            </a:r>
            <a:endParaRPr lang="en-US" sz="3200" b="1" dirty="0">
              <a:solidFill>
                <a:schemeClr val="tx2"/>
              </a:solidFill>
              <a:effectLst>
                <a:outerShdw blurRad="38100" dist="38100" dir="2700000" algn="tl">
                  <a:srgbClr val="000000"/>
                </a:outerShdw>
              </a:effectLst>
              <a:latin typeface="Arial" charset="0"/>
              <a:cs typeface="Arial" charset="0"/>
            </a:endParaRPr>
          </a:p>
          <a:p>
            <a:pPr marL="0">
              <a:lnSpc>
                <a:spcPct val="100000"/>
              </a:lnSpc>
              <a:spcBef>
                <a:spcPts val="0"/>
              </a:spcBef>
              <a:defRPr/>
            </a:pPr>
            <a:endParaRPr lang="en-GB" dirty="0" smtClean="0">
              <a:solidFill>
                <a:schemeClr val="tx2"/>
              </a:solidFill>
            </a:endParaRPr>
          </a:p>
          <a:p>
            <a:pPr marL="0">
              <a:lnSpc>
                <a:spcPct val="100000"/>
              </a:lnSpc>
              <a:spcBef>
                <a:spcPts val="0"/>
              </a:spcBef>
              <a:defRPr/>
            </a:pPr>
            <a:r>
              <a:rPr lang="en-GB" dirty="0" smtClean="0">
                <a:solidFill>
                  <a:schemeClr val="tx2"/>
                </a:solidFill>
              </a:rPr>
              <a:t>Including </a:t>
            </a:r>
            <a:r>
              <a:rPr lang="en-GB" dirty="0">
                <a:solidFill>
                  <a:schemeClr val="tx2"/>
                </a:solidFill>
              </a:rPr>
              <a:t>refugees, </a:t>
            </a:r>
            <a:r>
              <a:rPr lang="en-GB" dirty="0" smtClean="0">
                <a:solidFill>
                  <a:schemeClr val="tx2"/>
                </a:solidFill>
              </a:rPr>
              <a:t>internally displaced persons (IDPs),</a:t>
            </a:r>
          </a:p>
          <a:p>
            <a:pPr marL="274320" lvl="1" indent="0">
              <a:lnSpc>
                <a:spcPct val="100000"/>
              </a:lnSpc>
              <a:spcBef>
                <a:spcPts val="0"/>
              </a:spcBef>
              <a:buNone/>
              <a:defRPr/>
            </a:pPr>
            <a:r>
              <a:rPr lang="en-GB" sz="2400" dirty="0" smtClean="0">
                <a:solidFill>
                  <a:schemeClr val="tx2"/>
                </a:solidFill>
              </a:rPr>
              <a:t>stateless, and </a:t>
            </a:r>
            <a:r>
              <a:rPr lang="en-GB" sz="2400" dirty="0">
                <a:solidFill>
                  <a:schemeClr val="tx2"/>
                </a:solidFill>
              </a:rPr>
              <a:t>those in “refugee like” situations. </a:t>
            </a:r>
          </a:p>
          <a:p>
            <a:pPr marL="0" indent="0">
              <a:buNone/>
              <a:defRPr/>
            </a:pPr>
            <a:endParaRPr lang="en-GB" dirty="0">
              <a:solidFill>
                <a:srgbClr val="F0F4FE"/>
              </a:solidFill>
            </a:endParaRPr>
          </a:p>
          <a:p>
            <a:pPr lvl="1">
              <a:defRPr/>
            </a:pPr>
            <a:r>
              <a:rPr lang="en-US" sz="2400" dirty="0" smtClean="0">
                <a:solidFill>
                  <a:schemeClr val="tx2"/>
                </a:solidFill>
              </a:rPr>
              <a:t>19.5 </a:t>
            </a:r>
            <a:r>
              <a:rPr lang="en-US" sz="2400" dirty="0">
                <a:solidFill>
                  <a:schemeClr val="tx2"/>
                </a:solidFill>
              </a:rPr>
              <a:t>million refugees </a:t>
            </a:r>
            <a:endParaRPr lang="en-US" sz="2400" dirty="0" smtClean="0">
              <a:solidFill>
                <a:schemeClr val="tx2"/>
              </a:solidFill>
            </a:endParaRPr>
          </a:p>
          <a:p>
            <a:pPr lvl="2">
              <a:defRPr/>
            </a:pPr>
            <a:r>
              <a:rPr lang="en-US" sz="2200" dirty="0" smtClean="0">
                <a:solidFill>
                  <a:schemeClr val="tx2"/>
                </a:solidFill>
              </a:rPr>
              <a:t>14.1 million under UNHCR’s mandate</a:t>
            </a:r>
          </a:p>
          <a:p>
            <a:pPr lvl="2">
              <a:defRPr/>
            </a:pPr>
            <a:r>
              <a:rPr lang="en-US" sz="2200" dirty="0" smtClean="0">
                <a:solidFill>
                  <a:schemeClr val="tx2"/>
                </a:solidFill>
              </a:rPr>
              <a:t>5.1 million Palestinian refugees-UNRWA</a:t>
            </a:r>
            <a:endParaRPr lang="en-US" sz="2200" dirty="0">
              <a:solidFill>
                <a:schemeClr val="tx2"/>
              </a:solidFill>
            </a:endParaRPr>
          </a:p>
          <a:p>
            <a:pPr lvl="1">
              <a:defRPr/>
            </a:pPr>
            <a:r>
              <a:rPr lang="en-US" sz="2400" dirty="0" smtClean="0">
                <a:solidFill>
                  <a:schemeClr val="tx2"/>
                </a:solidFill>
              </a:rPr>
              <a:t>38.2 </a:t>
            </a:r>
            <a:r>
              <a:rPr lang="en-US" sz="2400" dirty="0">
                <a:solidFill>
                  <a:schemeClr val="tx2"/>
                </a:solidFill>
              </a:rPr>
              <a:t>million IDPS</a:t>
            </a:r>
          </a:p>
          <a:p>
            <a:pPr lvl="1">
              <a:defRPr/>
            </a:pPr>
            <a:r>
              <a:rPr lang="en-US" sz="2400" dirty="0" smtClean="0">
                <a:solidFill>
                  <a:schemeClr val="tx2"/>
                </a:solidFill>
              </a:rPr>
              <a:t>1.8 million </a:t>
            </a:r>
            <a:r>
              <a:rPr lang="en-US" sz="2400" dirty="0">
                <a:solidFill>
                  <a:schemeClr val="tx2"/>
                </a:solidFill>
              </a:rPr>
              <a:t>asylum seekers</a:t>
            </a:r>
            <a:endParaRPr lang="en-US" dirty="0">
              <a:solidFill>
                <a:schemeClr val="tx2"/>
              </a:solidFill>
            </a:endParaRPr>
          </a:p>
          <a:p>
            <a:endParaRPr lang="en-GB" dirty="0"/>
          </a:p>
        </p:txBody>
      </p:sp>
      <p:pic>
        <p:nvPicPr>
          <p:cNvPr id="4" name="Picture 3"/>
          <p:cNvPicPr>
            <a:picLocks noChangeAspect="1"/>
          </p:cNvPicPr>
          <p:nvPr/>
        </p:nvPicPr>
        <p:blipFill>
          <a:blip r:embed="rId3"/>
          <a:stretch>
            <a:fillRect/>
          </a:stretch>
        </p:blipFill>
        <p:spPr>
          <a:xfrm>
            <a:off x="7662672" y="3077573"/>
            <a:ext cx="4383024" cy="3290579"/>
          </a:xfrm>
          <a:prstGeom prst="rect">
            <a:avLst/>
          </a:prstGeom>
        </p:spPr>
      </p:pic>
    </p:spTree>
    <p:extLst>
      <p:ext uri="{BB962C8B-B14F-4D97-AF65-F5344CB8AC3E}">
        <p14:creationId xmlns:p14="http://schemas.microsoft.com/office/powerpoint/2010/main" val="40158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a:ext>
            </a:extLst>
          </a:blip>
          <a:srcRect/>
          <a:stretch/>
        </p:blipFill>
        <p:spPr bwMode="auto">
          <a:xfrm>
            <a:off x="483978" y="550403"/>
            <a:ext cx="12079705" cy="4989095"/>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4" cstate="print">
            <a:extLst>
              <a:ext uri="{28A0092B-C50C-407E-A947-70E740481C1C}">
                <a14:useLocalDpi xmlns:a14="http://schemas.microsoft.com/office/drawing/2010/main"/>
              </a:ext>
            </a:extLst>
          </a:blip>
          <a:srcRect/>
          <a:stretch/>
        </p:blipFill>
        <p:spPr bwMode="auto">
          <a:xfrm>
            <a:off x="446403" y="4598523"/>
            <a:ext cx="2149776" cy="13737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1951 Refugee Convention (Geneva Convention)</a:t>
            </a:r>
            <a:endParaRPr lang="en-GB" dirty="0"/>
          </a:p>
        </p:txBody>
      </p:sp>
      <p:sp>
        <p:nvSpPr>
          <p:cNvPr id="4" name="Content Placeholder 3"/>
          <p:cNvSpPr>
            <a:spLocks noGrp="1"/>
          </p:cNvSpPr>
          <p:nvPr>
            <p:ph sz="half" idx="2"/>
          </p:nvPr>
        </p:nvSpPr>
        <p:spPr>
          <a:xfrm>
            <a:off x="668359" y="1604471"/>
            <a:ext cx="5792453" cy="5013973"/>
          </a:xfrm>
        </p:spPr>
        <p:txBody>
          <a:bodyPr>
            <a:normAutofit lnSpcReduction="10000"/>
          </a:bodyPr>
          <a:lstStyle/>
          <a:p>
            <a:r>
              <a:rPr lang="en-GB" altLang="en-US" dirty="0">
                <a:solidFill>
                  <a:schemeClr val="tx2"/>
                </a:solidFill>
              </a:rPr>
              <a:t>First comprehensive international instrument on </a:t>
            </a:r>
            <a:r>
              <a:rPr lang="en-GB" altLang="en-US" dirty="0" smtClean="0">
                <a:solidFill>
                  <a:schemeClr val="tx2"/>
                </a:solidFill>
              </a:rPr>
              <a:t>refugees</a:t>
            </a:r>
            <a:endParaRPr lang="en-GB" altLang="en-US" dirty="0">
              <a:solidFill>
                <a:schemeClr val="tx2"/>
              </a:solidFill>
            </a:endParaRPr>
          </a:p>
          <a:p>
            <a:r>
              <a:rPr lang="en-GB" altLang="en-US" dirty="0">
                <a:solidFill>
                  <a:schemeClr val="tx2"/>
                </a:solidFill>
              </a:rPr>
              <a:t>It contains the universal definition of refugee and the principle </a:t>
            </a:r>
            <a:r>
              <a:rPr lang="en-GB" altLang="en-US" i="1" dirty="0">
                <a:solidFill>
                  <a:schemeClr val="tx2"/>
                </a:solidFill>
              </a:rPr>
              <a:t>of non-</a:t>
            </a:r>
            <a:r>
              <a:rPr lang="en-GB" altLang="en-US" i="1" dirty="0" err="1" smtClean="0">
                <a:solidFill>
                  <a:schemeClr val="tx2"/>
                </a:solidFill>
              </a:rPr>
              <a:t>refoulement</a:t>
            </a:r>
            <a:endParaRPr lang="en-GB" altLang="en-US" i="1" dirty="0">
              <a:solidFill>
                <a:schemeClr val="tx2"/>
              </a:solidFill>
            </a:endParaRPr>
          </a:p>
          <a:p>
            <a:r>
              <a:rPr lang="en-GB" altLang="en-US" dirty="0">
                <a:solidFill>
                  <a:schemeClr val="tx2"/>
                </a:solidFill>
              </a:rPr>
              <a:t>It lists rights and obligations </a:t>
            </a:r>
            <a:r>
              <a:rPr lang="en-GB" altLang="en-US" dirty="0" smtClean="0">
                <a:solidFill>
                  <a:schemeClr val="tx2"/>
                </a:solidFill>
              </a:rPr>
              <a:t>:</a:t>
            </a:r>
            <a:endParaRPr lang="en-GB" altLang="en-US" dirty="0">
              <a:solidFill>
                <a:schemeClr val="tx2"/>
              </a:solidFill>
            </a:endParaRPr>
          </a:p>
          <a:p>
            <a:r>
              <a:rPr lang="en-GB" altLang="en-US" dirty="0">
                <a:solidFill>
                  <a:schemeClr val="tx2"/>
                </a:solidFill>
              </a:rPr>
              <a:t>It requires States to co-operate with </a:t>
            </a:r>
            <a:r>
              <a:rPr lang="en-GB" altLang="en-US" dirty="0" smtClean="0">
                <a:solidFill>
                  <a:schemeClr val="tx2"/>
                </a:solidFill>
              </a:rPr>
              <a:t>UNHCR</a:t>
            </a:r>
          </a:p>
          <a:p>
            <a:r>
              <a:rPr lang="en-GB" altLang="en-US" dirty="0">
                <a:solidFill>
                  <a:srgbClr val="002060"/>
                </a:solidFill>
              </a:rPr>
              <a:t>Suspension of penalties for illegal entry</a:t>
            </a:r>
          </a:p>
          <a:p>
            <a:r>
              <a:rPr lang="en-GB" altLang="en-US" dirty="0">
                <a:solidFill>
                  <a:srgbClr val="002060"/>
                </a:solidFill>
              </a:rPr>
              <a:t>Minimum standard of treatment, e.g. education, PHC</a:t>
            </a:r>
          </a:p>
          <a:p>
            <a:r>
              <a:rPr lang="en-GB" altLang="en-US" dirty="0">
                <a:solidFill>
                  <a:srgbClr val="002060"/>
                </a:solidFill>
              </a:rPr>
              <a:t>Facilitation of access to legal counsel</a:t>
            </a:r>
            <a:endParaRPr lang="en-US" altLang="en-US" dirty="0">
              <a:solidFill>
                <a:srgbClr val="002060"/>
              </a:solidFill>
            </a:endParaRPr>
          </a:p>
          <a:p>
            <a:endParaRPr lang="en-US" altLang="en-US" dirty="0">
              <a:solidFill>
                <a:schemeClr val="tx2"/>
              </a:solidFill>
            </a:endParaRPr>
          </a:p>
          <a:p>
            <a:endParaRPr lang="en-GB" dirty="0"/>
          </a:p>
        </p:txBody>
      </p:sp>
      <p:pic>
        <p:nvPicPr>
          <p:cNvPr id="7" name="Content Placeholder 6"/>
          <p:cNvPicPr>
            <a:picLocks noGrp="1" noChangeAspect="1"/>
          </p:cNvPicPr>
          <p:nvPr>
            <p:ph sz="quarter" idx="4"/>
          </p:nvPr>
        </p:nvPicPr>
        <p:blipFill>
          <a:blip r:embed="rId3"/>
          <a:stretch>
            <a:fillRect/>
          </a:stretch>
        </p:blipFill>
        <p:spPr>
          <a:xfrm>
            <a:off x="7418781" y="2234946"/>
            <a:ext cx="3782619" cy="3406338"/>
          </a:xfrm>
          <a:prstGeom prst="rect">
            <a:avLst/>
          </a:prstGeom>
        </p:spPr>
      </p:pic>
    </p:spTree>
    <p:extLst>
      <p:ext uri="{BB962C8B-B14F-4D97-AF65-F5344CB8AC3E}">
        <p14:creationId xmlns:p14="http://schemas.microsoft.com/office/powerpoint/2010/main" val="39359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1967 Protocol to the Refugee Convention</a:t>
            </a:r>
            <a:endParaRPr lang="en-GB" dirty="0"/>
          </a:p>
        </p:txBody>
      </p:sp>
      <p:sp>
        <p:nvSpPr>
          <p:cNvPr id="3" name="Text Placeholder 2"/>
          <p:cNvSpPr>
            <a:spLocks noGrp="1"/>
          </p:cNvSpPr>
          <p:nvPr>
            <p:ph type="body" idx="1"/>
          </p:nvPr>
        </p:nvSpPr>
        <p:spPr>
          <a:xfrm>
            <a:off x="1295400" y="1828800"/>
            <a:ext cx="9601200" cy="850392"/>
          </a:xfrm>
        </p:spPr>
        <p:txBody>
          <a:bodyPr/>
          <a:lstStyle/>
          <a:p>
            <a:r>
              <a:rPr lang="en-US" dirty="0" smtClean="0">
                <a:solidFill>
                  <a:srgbClr val="242852"/>
                </a:solidFill>
              </a:rPr>
              <a:t>Addressed two limitation to the Convention: </a:t>
            </a:r>
            <a:endParaRPr lang="en-GB" dirty="0">
              <a:solidFill>
                <a:srgbClr val="242852"/>
              </a:solidFill>
            </a:endParaRPr>
          </a:p>
        </p:txBody>
      </p:sp>
      <p:sp>
        <p:nvSpPr>
          <p:cNvPr id="4" name="Content Placeholder 3"/>
          <p:cNvSpPr>
            <a:spLocks noGrp="1"/>
          </p:cNvSpPr>
          <p:nvPr>
            <p:ph sz="half" idx="2"/>
          </p:nvPr>
        </p:nvSpPr>
        <p:spPr>
          <a:xfrm>
            <a:off x="1295400" y="2705100"/>
            <a:ext cx="9601200" cy="3467100"/>
          </a:xfrm>
        </p:spPr>
        <p:txBody>
          <a:bodyPr/>
          <a:lstStyle/>
          <a:p>
            <a:pPr marL="777240" lvl="1" indent="-457200">
              <a:buFont typeface="+mj-lt"/>
              <a:buAutoNum type="arabicPeriod"/>
            </a:pPr>
            <a:r>
              <a:rPr lang="en-GB" altLang="en-US" sz="2400" dirty="0">
                <a:solidFill>
                  <a:srgbClr val="242852"/>
                </a:solidFill>
              </a:rPr>
              <a:t>1951 dateline, which limited the benefits of the Convention to persons who became refugees prior to 1 January 1951</a:t>
            </a:r>
          </a:p>
          <a:p>
            <a:pPr marL="777240" lvl="1" indent="-457200">
              <a:buFont typeface="+mj-lt"/>
              <a:buAutoNum type="arabicPeriod"/>
            </a:pPr>
            <a:r>
              <a:rPr lang="en-GB" altLang="en-US" sz="2400" dirty="0">
                <a:solidFill>
                  <a:srgbClr val="242852"/>
                </a:solidFill>
              </a:rPr>
              <a:t>Geographical limitation, to the Continent of Europe</a:t>
            </a:r>
          </a:p>
          <a:p>
            <a:pPr marL="457200" indent="-457200">
              <a:buFont typeface="+mj-lt"/>
              <a:buAutoNum type="arabicPeriod"/>
            </a:pPr>
            <a:endParaRPr lang="en-GB" dirty="0"/>
          </a:p>
        </p:txBody>
      </p:sp>
    </p:spTree>
    <p:extLst>
      <p:ext uri="{BB962C8B-B14F-4D97-AF65-F5344CB8AC3E}">
        <p14:creationId xmlns:p14="http://schemas.microsoft.com/office/powerpoint/2010/main" val="12276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782" y="0"/>
            <a:ext cx="9601200" cy="1036850"/>
          </a:xfrm>
        </p:spPr>
        <p:txBody>
          <a:bodyPr/>
          <a:lstStyle/>
          <a:p>
            <a:pPr algn="ctr"/>
            <a:r>
              <a:rPr lang="en-US" dirty="0" smtClean="0"/>
              <a:t>Who is responsible for the protection of refugees?</a:t>
            </a:r>
            <a:endParaRPr lang="en-US" dirty="0"/>
          </a:p>
        </p:txBody>
      </p:sp>
      <p:sp>
        <p:nvSpPr>
          <p:cNvPr id="6" name="Content Placeholder 5"/>
          <p:cNvSpPr>
            <a:spLocks noGrp="1"/>
          </p:cNvSpPr>
          <p:nvPr>
            <p:ph sz="quarter" idx="4"/>
          </p:nvPr>
        </p:nvSpPr>
        <p:spPr>
          <a:xfrm>
            <a:off x="1295400" y="1678675"/>
            <a:ext cx="9601200" cy="5179325"/>
          </a:xfrm>
        </p:spPr>
        <p:txBody>
          <a:bodyPr anchor="ctr">
            <a:normAutofit lnSpcReduction="10000"/>
          </a:bodyPr>
          <a:lstStyle/>
          <a:p>
            <a:pPr marL="457200" indent="-457200">
              <a:buFont typeface="+mj-lt"/>
              <a:buAutoNum type="arabicPeriod"/>
            </a:pPr>
            <a:r>
              <a:rPr lang="en-US" sz="3200" dirty="0" smtClean="0">
                <a:solidFill>
                  <a:schemeClr val="tx2"/>
                </a:solidFill>
              </a:rPr>
              <a:t>Primarily it is the responsibility of States to provide national protection and to conduct eligibility procedures. </a:t>
            </a:r>
          </a:p>
          <a:p>
            <a:pPr marL="457200" indent="-457200">
              <a:buFont typeface="+mj-lt"/>
              <a:buAutoNum type="arabicPeriod"/>
            </a:pPr>
            <a:r>
              <a:rPr lang="en-US" sz="3200" dirty="0" smtClean="0">
                <a:solidFill>
                  <a:schemeClr val="tx2"/>
                </a:solidFill>
              </a:rPr>
              <a:t>When States do not meet this responsibility, the Statute of UNHCR contains mechanisms for ensuring protection of refugees.</a:t>
            </a:r>
          </a:p>
          <a:p>
            <a:pPr marL="274320" lvl="1" indent="0" algn="just">
              <a:buNone/>
            </a:pPr>
            <a:r>
              <a:rPr lang="en-GB" sz="2200" i="1" dirty="0" smtClean="0"/>
              <a:t>“The </a:t>
            </a:r>
            <a:r>
              <a:rPr lang="en-GB" sz="2200" i="1" dirty="0"/>
              <a:t>United Nations High Commissioner for Refugees, acting under the authority of the General Assembly, shall assume the function of providing international protection, under the auspices of the United Nations, to refugees who fall within the scope of the </a:t>
            </a:r>
            <a:r>
              <a:rPr lang="en-GB" sz="2200" i="1" dirty="0" smtClean="0"/>
              <a:t>present Statute and </a:t>
            </a:r>
            <a:r>
              <a:rPr lang="en-GB" sz="2200" i="1" dirty="0"/>
              <a:t>of seeking permanent solutions for the problem of refugees by assisting governments and, subject to the approval of the governments concerned, private organizations to facilitate the voluntary repatriation of such refugees, or their assimilation within new national communities</a:t>
            </a:r>
            <a:r>
              <a:rPr lang="en-GB" sz="2200" dirty="0" smtClean="0"/>
              <a:t>.” </a:t>
            </a:r>
            <a:r>
              <a:rPr lang="en-GB" sz="1800" dirty="0" smtClean="0"/>
              <a:t>Chapter 1, General Provisions</a:t>
            </a:r>
            <a:endParaRPr lang="en-GB" sz="1800" dirty="0"/>
          </a:p>
          <a:p>
            <a:pPr marL="274320" lvl="1" indent="0">
              <a:buNone/>
            </a:pPr>
            <a:endParaRPr lang="en-US" sz="2800" dirty="0">
              <a:solidFill>
                <a:schemeClr val="tx2"/>
              </a:solidFill>
            </a:endParaRPr>
          </a:p>
        </p:txBody>
      </p:sp>
    </p:spTree>
    <p:extLst>
      <p:ext uri="{BB962C8B-B14F-4D97-AF65-F5344CB8AC3E}">
        <p14:creationId xmlns:p14="http://schemas.microsoft.com/office/powerpoint/2010/main" val="33832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321" y="255134"/>
            <a:ext cx="9601200" cy="1036850"/>
          </a:xfrm>
        </p:spPr>
        <p:txBody>
          <a:bodyPr/>
          <a:lstStyle/>
          <a:p>
            <a:r>
              <a:rPr lang="en-US" dirty="0" smtClean="0"/>
              <a:t>Common European </a:t>
            </a:r>
            <a:r>
              <a:rPr lang="en-US" dirty="0" smtClean="0"/>
              <a:t>Asylum </a:t>
            </a:r>
            <a:r>
              <a:rPr lang="en-US" dirty="0" smtClean="0"/>
              <a:t>System (CEAS)</a:t>
            </a:r>
            <a:endParaRPr lang="en-US" dirty="0"/>
          </a:p>
        </p:txBody>
      </p:sp>
      <p:sp>
        <p:nvSpPr>
          <p:cNvPr id="3" name="Content Placeholder 2"/>
          <p:cNvSpPr>
            <a:spLocks noGrp="1"/>
          </p:cNvSpPr>
          <p:nvPr>
            <p:ph idx="1"/>
          </p:nvPr>
        </p:nvSpPr>
        <p:spPr>
          <a:xfrm>
            <a:off x="635031" y="1828800"/>
            <a:ext cx="10261569" cy="4343400"/>
          </a:xfrm>
        </p:spPr>
        <p:txBody>
          <a:bodyPr>
            <a:normAutofit/>
          </a:bodyPr>
          <a:lstStyle/>
          <a:p>
            <a:pPr marL="0" indent="0">
              <a:buNone/>
            </a:pPr>
            <a:r>
              <a:rPr lang="en-US" sz="2800" dirty="0" smtClean="0">
                <a:solidFill>
                  <a:srgbClr val="242852"/>
                </a:solidFill>
              </a:rPr>
              <a:t>Developed in 1999 to harmonize common minimum standards for asylum and reception. </a:t>
            </a:r>
          </a:p>
          <a:p>
            <a:pPr lvl="1"/>
            <a:r>
              <a:rPr lang="en-US" sz="2800" dirty="0" smtClean="0">
                <a:solidFill>
                  <a:srgbClr val="242852"/>
                </a:solidFill>
              </a:rPr>
              <a:t>Asylum Procedures Directive</a:t>
            </a:r>
          </a:p>
          <a:p>
            <a:pPr lvl="1"/>
            <a:r>
              <a:rPr lang="en-US" sz="2800" dirty="0" smtClean="0">
                <a:solidFill>
                  <a:srgbClr val="242852"/>
                </a:solidFill>
              </a:rPr>
              <a:t>Reception Conditions Directive</a:t>
            </a:r>
          </a:p>
          <a:p>
            <a:pPr lvl="1"/>
            <a:r>
              <a:rPr lang="en-US" sz="2800" dirty="0" smtClean="0">
                <a:solidFill>
                  <a:srgbClr val="242852"/>
                </a:solidFill>
              </a:rPr>
              <a:t>Qualification Directive</a:t>
            </a:r>
          </a:p>
          <a:p>
            <a:pPr lvl="1"/>
            <a:r>
              <a:rPr lang="en-US" sz="2800" dirty="0" smtClean="0">
                <a:solidFill>
                  <a:srgbClr val="242852"/>
                </a:solidFill>
              </a:rPr>
              <a:t>EURODAC</a:t>
            </a:r>
          </a:p>
          <a:p>
            <a:pPr lvl="1"/>
            <a:r>
              <a:rPr lang="en-US" sz="2800" dirty="0" smtClean="0">
                <a:solidFill>
                  <a:srgbClr val="242852"/>
                </a:solidFill>
              </a:rPr>
              <a:t>European Refugee Fund</a:t>
            </a:r>
            <a:endParaRPr lang="en-US" sz="2800" dirty="0" smtClean="0">
              <a:solidFill>
                <a:srgbClr val="242852"/>
              </a:solidFill>
            </a:endParaRPr>
          </a:p>
          <a:p>
            <a:endParaRPr lang="en-US" dirty="0">
              <a:solidFill>
                <a:srgbClr val="242852"/>
              </a:solidFill>
            </a:endParaRPr>
          </a:p>
          <a:p>
            <a:pPr marL="0" indent="0">
              <a:buNone/>
            </a:pPr>
            <a:endParaRPr lang="en-US" dirty="0"/>
          </a:p>
        </p:txBody>
      </p:sp>
    </p:spTree>
    <p:extLst>
      <p:ext uri="{BB962C8B-B14F-4D97-AF65-F5344CB8AC3E}">
        <p14:creationId xmlns:p14="http://schemas.microsoft.com/office/powerpoint/2010/main" val="35619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ales Direction 16X9">
  <a:themeElements>
    <a:clrScheme name="Custom 4">
      <a:dk1>
        <a:srgbClr val="7F7F7F"/>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2500</Words>
  <Application>Microsoft Macintosh PowerPoint</Application>
  <PresentationFormat>Custom</PresentationFormat>
  <Paragraphs>272</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Sales Direction 16X9</vt:lpstr>
      <vt:lpstr>The Global Refugee Crisis: Responses From the EU and Canada</vt:lpstr>
      <vt:lpstr>Today’s Plan</vt:lpstr>
      <vt:lpstr>Types of Migrants</vt:lpstr>
      <vt:lpstr>Displacement Worldwide</vt:lpstr>
      <vt:lpstr>PowerPoint Presentation</vt:lpstr>
      <vt:lpstr>1951 Refugee Convention (Geneva Convention)</vt:lpstr>
      <vt:lpstr>1967 Protocol to the Refugee Convention</vt:lpstr>
      <vt:lpstr>Who is responsible for the protection of refugees?</vt:lpstr>
      <vt:lpstr>Common European Asylum System (CEAS)</vt:lpstr>
      <vt:lpstr>Schengen Area</vt:lpstr>
      <vt:lpstr>Dublin Regulations (1997)</vt:lpstr>
      <vt:lpstr>Syria</vt:lpstr>
      <vt:lpstr>PowerPoint Presentation</vt:lpstr>
      <vt:lpstr>Germany Welcoming Refugees</vt:lpstr>
      <vt:lpstr>Hungary-Fences and Barriers</vt:lpstr>
      <vt:lpstr>PowerPoint Presentation</vt:lpstr>
      <vt:lpstr>EU Mandatory Refugee Quota Plan</vt:lpstr>
      <vt:lpstr>Valetta Summit 11th-12th November</vt:lpstr>
      <vt:lpstr>PowerPoint Presentation</vt:lpstr>
      <vt:lpstr>EU Heads of State Meeting with Turkey</vt:lpstr>
      <vt:lpstr>Canada and Refugee Resettlement: Responsibility Sharing</vt:lpstr>
      <vt:lpstr>Resettlement Categories</vt:lpstr>
      <vt:lpstr>PowerPoint Presentation</vt:lpstr>
      <vt:lpstr>Canada and Resettlement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2015-04-05T16:26:27Z</dcterms:created>
  <dcterms:modified xsi:type="dcterms:W3CDTF">2015-12-01T21:19:34Z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