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89" r:id="rId4"/>
    <p:sldId id="275" r:id="rId5"/>
    <p:sldId id="280" r:id="rId6"/>
    <p:sldId id="281" r:id="rId7"/>
    <p:sldId id="282" r:id="rId8"/>
    <p:sldId id="283" r:id="rId9"/>
    <p:sldId id="287" r:id="rId10"/>
    <p:sldId id="284" r:id="rId11"/>
    <p:sldId id="258" r:id="rId12"/>
    <p:sldId id="290" r:id="rId13"/>
    <p:sldId id="285" r:id="rId14"/>
    <p:sldId id="286" r:id="rId15"/>
    <p:sldId id="260" r:id="rId16"/>
    <p:sldId id="268" r:id="rId17"/>
    <p:sldId id="306" r:id="rId18"/>
    <p:sldId id="291" r:id="rId19"/>
    <p:sldId id="293" r:id="rId20"/>
    <p:sldId id="292" r:id="rId21"/>
    <p:sldId id="317" r:id="rId22"/>
    <p:sldId id="311" r:id="rId23"/>
    <p:sldId id="300" r:id="rId24"/>
    <p:sldId id="310" r:id="rId25"/>
    <p:sldId id="307" r:id="rId26"/>
    <p:sldId id="308" r:id="rId27"/>
    <p:sldId id="312" r:id="rId28"/>
    <p:sldId id="315" r:id="rId29"/>
    <p:sldId id="316" r:id="rId30"/>
    <p:sldId id="313" r:id="rId31"/>
    <p:sldId id="314" r:id="rId32"/>
    <p:sldId id="31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65" autoAdjust="0"/>
  </p:normalViewPr>
  <p:slideViewPr>
    <p:cSldViewPr>
      <p:cViewPr>
        <p:scale>
          <a:sx n="76" d="100"/>
          <a:sy n="76" d="100"/>
        </p:scale>
        <p:origin x="-1794"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CBD5C0-5064-460E-B42D-AC3D3FE16284}" type="datetimeFigureOut">
              <a:rPr lang="en-CA" smtClean="0"/>
              <a:pPr/>
              <a:t>20/11/2014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625C73-59C3-4F44-B79C-9B41CF96D732}" type="slidenum">
              <a:rPr lang="en-CA" smtClean="0"/>
              <a:pPr/>
              <a:t>‹#›</a:t>
            </a:fld>
            <a:endParaRPr lang="en-CA"/>
          </a:p>
        </p:txBody>
      </p:sp>
    </p:spTree>
    <p:extLst>
      <p:ext uri="{BB962C8B-B14F-4D97-AF65-F5344CB8AC3E}">
        <p14:creationId xmlns:p14="http://schemas.microsoft.com/office/powerpoint/2010/main" val="371648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90D8C19E-15DF-4B50-A6FC-46118CD499F0}" type="slidenum">
              <a:rPr lang="fr-FR" altLang="en-US"/>
              <a:pPr>
                <a:spcBef>
                  <a:spcPct val="0"/>
                </a:spcBef>
              </a:pPr>
              <a:t>4</a:t>
            </a:fld>
            <a:endParaRPr lang="fr-FR"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Us share decreased from 87% to 74% between 2002 and 2011</a:t>
            </a:r>
            <a:endParaRPr lang="en-CA" dirty="0"/>
          </a:p>
        </p:txBody>
      </p:sp>
      <p:sp>
        <p:nvSpPr>
          <p:cNvPr id="4" name="Slide Number Placeholder 3"/>
          <p:cNvSpPr>
            <a:spLocks noGrp="1"/>
          </p:cNvSpPr>
          <p:nvPr>
            <p:ph type="sldNum" sz="quarter" idx="10"/>
          </p:nvPr>
        </p:nvSpPr>
        <p:spPr/>
        <p:txBody>
          <a:bodyPr/>
          <a:lstStyle/>
          <a:p>
            <a:fld id="{87625C73-59C3-4F44-B79C-9B41CF96D732}" type="slidenum">
              <a:rPr lang="en-CA" smtClean="0"/>
              <a:pPr/>
              <a:t>18</a:t>
            </a:fld>
            <a:endParaRPr lang="en-CA"/>
          </a:p>
        </p:txBody>
      </p:sp>
    </p:spTree>
    <p:extLst>
      <p:ext uri="{BB962C8B-B14F-4D97-AF65-F5344CB8AC3E}">
        <p14:creationId xmlns:p14="http://schemas.microsoft.com/office/powerpoint/2010/main" val="223903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Joint Cooperation Committee: a form of regulatory cooperation.</a:t>
            </a:r>
          </a:p>
          <a:p>
            <a:r>
              <a:rPr lang="en-US" altLang="en-US" smtClean="0"/>
              <a:t>The absence of mutual recognition agreements in many sectors means that industries must often comply with two different regulatory systems. Enhancing mutual recognition could cut the costs of regulatory compliance. For example, if mutual recognition were extended to conformity assessment of regulated products, producers would need only to have the product tested in the country of origin prior to export. </a:t>
            </a:r>
          </a:p>
          <a:p>
            <a:pPr eaLnBrk="1" hangingPunct="1"/>
            <a:r>
              <a:rPr lang="en-US" altLang="en-US" smtClean="0"/>
              <a:t>All these initiatives mainly recognize equivalence of some product standards or product conformity assessment procedures. Regulatory cooperation is limited to joint committees with consultative functions that meet at the request of one party. </a:t>
            </a:r>
          </a:p>
          <a:p>
            <a:r>
              <a:rPr lang="en-US" altLang="en-US" smtClean="0"/>
              <a:t>in April 2005, Canada and the EU agreed to recognize the equivalence of their respective domestic food safety measures for pork and animal health measures for bovine semen. This agreement—negotiated under the 1999 Canada–EU Veterinary Agreement—is intended to improve the ability of Canadian companies to become eligible to export pork to the EU.</a:t>
            </a:r>
          </a:p>
          <a:p>
            <a:pPr eaLnBrk="1" hangingPunct="1"/>
            <a:r>
              <a:rPr lang="en-US" altLang="en-US" smtClean="0"/>
              <a:t>TIEA: efforts toward a stronger regulatory cooperation, but held back by the EU’s desire to include the Canadian provinces in any agreement as various barriers to market access to public procurement and regulatory cooperation were at the provincial level. The EU suspended TIEA in May 2006. </a:t>
            </a:r>
          </a:p>
          <a:p>
            <a:r>
              <a:rPr lang="en-US" altLang="en-US" smtClean="0"/>
              <a:t>The TIEA framework provides for the development of a voluntary mechanism for regulatory cooperation, noting scope for coordination between the EU’s Better Regulation Package and Canada’s Smart Regulation Initiative. This mechanism resulted in the December 2004 adoption of the Framework for Regulatory Cooperation, which aims to facilitate exchanges between regulators trying to reduce bilateral barriers to trade.</a:t>
            </a:r>
          </a:p>
          <a:p>
            <a:endParaRPr lang="en-US" altLang="en-US" smtClean="0"/>
          </a:p>
          <a:p>
            <a:r>
              <a:rPr lang="en-US" altLang="en-US" smtClean="0"/>
              <a:t>Currently,</a:t>
            </a:r>
          </a:p>
          <a:p>
            <a:r>
              <a:rPr lang="en-US" altLang="en-US" smtClean="0"/>
              <a:t>officials are identifying initial projects to pursue under</a:t>
            </a:r>
          </a:p>
          <a:p>
            <a:r>
              <a:rPr lang="en-US" altLang="en-US" smtClean="0"/>
              <a:t>the Framework. </a:t>
            </a:r>
          </a:p>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strategic direction for stronger future relations and collaboration between Canada and EU member states at the bilateral and multilateral levels.</a:t>
            </a:r>
          </a:p>
          <a:p>
            <a:r>
              <a:rPr lang="en-US" dirty="0" smtClean="0"/>
              <a:t>The SPA touches on a number of mutual priority areas, including energy, security, innovation, sustainable development and the promotion of human rights. </a:t>
            </a:r>
          </a:p>
          <a:p>
            <a:endParaRPr lang="en-CA" dirty="0"/>
          </a:p>
        </p:txBody>
      </p:sp>
      <p:sp>
        <p:nvSpPr>
          <p:cNvPr id="4" name="Slide Number Placeholder 3"/>
          <p:cNvSpPr>
            <a:spLocks noGrp="1"/>
          </p:cNvSpPr>
          <p:nvPr>
            <p:ph type="sldNum" sz="quarter" idx="10"/>
          </p:nvPr>
        </p:nvSpPr>
        <p:spPr/>
        <p:txBody>
          <a:bodyPr/>
          <a:lstStyle/>
          <a:p>
            <a:fld id="{87625C73-59C3-4F44-B79C-9B41CF96D732}" type="slidenum">
              <a:rPr lang="en-CA" smtClean="0"/>
              <a:pPr/>
              <a:t>22</a:t>
            </a:fld>
            <a:endParaRPr lang="en-CA"/>
          </a:p>
        </p:txBody>
      </p:sp>
    </p:spTree>
    <p:extLst>
      <p:ext uri="{BB962C8B-B14F-4D97-AF65-F5344CB8AC3E}">
        <p14:creationId xmlns:p14="http://schemas.microsoft.com/office/powerpoint/2010/main" val="350841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2CE80DB7-6BB6-4D8E-854A-1FDB53A9E308}" type="slidenum">
              <a:rPr lang="en-CA" altLang="en-US" smtClean="0"/>
              <a:pPr eaLnBrk="1" hangingPunct="1"/>
              <a:t>25</a:t>
            </a:fld>
            <a:endParaRPr lang="en-CA"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E76F4D51-FAAD-491A-BDEC-1D0C70A9AFB9}" type="slidenum">
              <a:rPr lang="en-CA" altLang="en-US" smtClean="0"/>
              <a:pPr eaLnBrk="1" hangingPunct="1"/>
              <a:t>26</a:t>
            </a:fld>
            <a:endParaRPr lang="en-CA"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CB8031B-32EA-4619-B8EC-BF4E539C5997}" type="datetimeFigureOut">
              <a:rPr lang="en-CA" smtClean="0"/>
              <a:pPr/>
              <a:t>20/11/2014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8CD1084-F7AF-445E-8837-31436DCE5CFB}" type="slidenum">
              <a:rPr lang="en-CA" smtClean="0"/>
              <a:pPr/>
              <a:t>‹#›</a:t>
            </a:fld>
            <a:endParaRPr lang="en-CA"/>
          </a:p>
        </p:txBody>
      </p:sp>
    </p:spTree>
    <p:extLst>
      <p:ext uri="{BB962C8B-B14F-4D97-AF65-F5344CB8AC3E}">
        <p14:creationId xmlns:p14="http://schemas.microsoft.com/office/powerpoint/2010/main" val="208799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B8031B-32EA-4619-B8EC-BF4E539C5997}" type="datetimeFigureOut">
              <a:rPr lang="en-CA" smtClean="0"/>
              <a:pPr/>
              <a:t>20/11/2014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8CD1084-F7AF-445E-8837-31436DCE5CFB}" type="slidenum">
              <a:rPr lang="en-CA" smtClean="0"/>
              <a:pPr/>
              <a:t>‹#›</a:t>
            </a:fld>
            <a:endParaRPr lang="en-CA"/>
          </a:p>
        </p:txBody>
      </p:sp>
    </p:spTree>
    <p:extLst>
      <p:ext uri="{BB962C8B-B14F-4D97-AF65-F5344CB8AC3E}">
        <p14:creationId xmlns:p14="http://schemas.microsoft.com/office/powerpoint/2010/main" val="385770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B8031B-32EA-4619-B8EC-BF4E539C5997}" type="datetimeFigureOut">
              <a:rPr lang="en-CA" smtClean="0"/>
              <a:pPr/>
              <a:t>20/11/2014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8CD1084-F7AF-445E-8837-31436DCE5CFB}" type="slidenum">
              <a:rPr lang="en-CA" smtClean="0"/>
              <a:pPr/>
              <a:t>‹#›</a:t>
            </a:fld>
            <a:endParaRPr lang="en-CA"/>
          </a:p>
        </p:txBody>
      </p:sp>
    </p:spTree>
    <p:extLst>
      <p:ext uri="{BB962C8B-B14F-4D97-AF65-F5344CB8AC3E}">
        <p14:creationId xmlns:p14="http://schemas.microsoft.com/office/powerpoint/2010/main" val="82069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B8031B-32EA-4619-B8EC-BF4E539C5997}" type="datetimeFigureOut">
              <a:rPr lang="en-CA" smtClean="0"/>
              <a:pPr/>
              <a:t>20/11/2014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8CD1084-F7AF-445E-8837-31436DCE5CFB}" type="slidenum">
              <a:rPr lang="en-CA" smtClean="0"/>
              <a:pPr/>
              <a:t>‹#›</a:t>
            </a:fld>
            <a:endParaRPr lang="en-CA"/>
          </a:p>
        </p:txBody>
      </p:sp>
    </p:spTree>
    <p:extLst>
      <p:ext uri="{BB962C8B-B14F-4D97-AF65-F5344CB8AC3E}">
        <p14:creationId xmlns:p14="http://schemas.microsoft.com/office/powerpoint/2010/main" val="30959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B8031B-32EA-4619-B8EC-BF4E539C5997}" type="datetimeFigureOut">
              <a:rPr lang="en-CA" smtClean="0"/>
              <a:pPr/>
              <a:t>20/11/2014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8CD1084-F7AF-445E-8837-31436DCE5CFB}" type="slidenum">
              <a:rPr lang="en-CA" smtClean="0"/>
              <a:pPr/>
              <a:t>‹#›</a:t>
            </a:fld>
            <a:endParaRPr lang="en-CA"/>
          </a:p>
        </p:txBody>
      </p:sp>
    </p:spTree>
    <p:extLst>
      <p:ext uri="{BB962C8B-B14F-4D97-AF65-F5344CB8AC3E}">
        <p14:creationId xmlns:p14="http://schemas.microsoft.com/office/powerpoint/2010/main" val="201187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CB8031B-32EA-4619-B8EC-BF4E539C5997}" type="datetimeFigureOut">
              <a:rPr lang="en-CA" smtClean="0"/>
              <a:pPr/>
              <a:t>20/11/2014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8CD1084-F7AF-445E-8837-31436DCE5CFB}" type="slidenum">
              <a:rPr lang="en-CA" smtClean="0"/>
              <a:pPr/>
              <a:t>‹#›</a:t>
            </a:fld>
            <a:endParaRPr lang="en-CA"/>
          </a:p>
        </p:txBody>
      </p:sp>
    </p:spTree>
    <p:extLst>
      <p:ext uri="{BB962C8B-B14F-4D97-AF65-F5344CB8AC3E}">
        <p14:creationId xmlns:p14="http://schemas.microsoft.com/office/powerpoint/2010/main" val="164512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CB8031B-32EA-4619-B8EC-BF4E539C5997}" type="datetimeFigureOut">
              <a:rPr lang="en-CA" smtClean="0"/>
              <a:pPr/>
              <a:t>20/11/2014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8CD1084-F7AF-445E-8837-31436DCE5CFB}" type="slidenum">
              <a:rPr lang="en-CA" smtClean="0"/>
              <a:pPr/>
              <a:t>‹#›</a:t>
            </a:fld>
            <a:endParaRPr lang="en-CA"/>
          </a:p>
        </p:txBody>
      </p:sp>
    </p:spTree>
    <p:extLst>
      <p:ext uri="{BB962C8B-B14F-4D97-AF65-F5344CB8AC3E}">
        <p14:creationId xmlns:p14="http://schemas.microsoft.com/office/powerpoint/2010/main" val="118509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CB8031B-32EA-4619-B8EC-BF4E539C5997}" type="datetimeFigureOut">
              <a:rPr lang="en-CA" smtClean="0"/>
              <a:pPr/>
              <a:t>20/11/2014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8CD1084-F7AF-445E-8837-31436DCE5CFB}" type="slidenum">
              <a:rPr lang="en-CA" smtClean="0"/>
              <a:pPr/>
              <a:t>‹#›</a:t>
            </a:fld>
            <a:endParaRPr lang="en-CA"/>
          </a:p>
        </p:txBody>
      </p:sp>
    </p:spTree>
    <p:extLst>
      <p:ext uri="{BB962C8B-B14F-4D97-AF65-F5344CB8AC3E}">
        <p14:creationId xmlns:p14="http://schemas.microsoft.com/office/powerpoint/2010/main" val="155297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8031B-32EA-4619-B8EC-BF4E539C5997}" type="datetimeFigureOut">
              <a:rPr lang="en-CA" smtClean="0"/>
              <a:pPr/>
              <a:t>20/11/2014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8CD1084-F7AF-445E-8837-31436DCE5CFB}" type="slidenum">
              <a:rPr lang="en-CA" smtClean="0"/>
              <a:pPr/>
              <a:t>‹#›</a:t>
            </a:fld>
            <a:endParaRPr lang="en-CA"/>
          </a:p>
        </p:txBody>
      </p:sp>
    </p:spTree>
    <p:extLst>
      <p:ext uri="{BB962C8B-B14F-4D97-AF65-F5344CB8AC3E}">
        <p14:creationId xmlns:p14="http://schemas.microsoft.com/office/powerpoint/2010/main" val="132658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B8031B-32EA-4619-B8EC-BF4E539C5997}" type="datetimeFigureOut">
              <a:rPr lang="en-CA" smtClean="0"/>
              <a:pPr/>
              <a:t>20/11/2014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8CD1084-F7AF-445E-8837-31436DCE5CFB}" type="slidenum">
              <a:rPr lang="en-CA" smtClean="0"/>
              <a:pPr/>
              <a:t>‹#›</a:t>
            </a:fld>
            <a:endParaRPr lang="en-CA"/>
          </a:p>
        </p:txBody>
      </p:sp>
    </p:spTree>
    <p:extLst>
      <p:ext uri="{BB962C8B-B14F-4D97-AF65-F5344CB8AC3E}">
        <p14:creationId xmlns:p14="http://schemas.microsoft.com/office/powerpoint/2010/main" val="111341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B8031B-32EA-4619-B8EC-BF4E539C5997}" type="datetimeFigureOut">
              <a:rPr lang="en-CA" smtClean="0"/>
              <a:pPr/>
              <a:t>20/11/2014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8CD1084-F7AF-445E-8837-31436DCE5CFB}" type="slidenum">
              <a:rPr lang="en-CA" smtClean="0"/>
              <a:pPr/>
              <a:t>‹#›</a:t>
            </a:fld>
            <a:endParaRPr lang="en-CA"/>
          </a:p>
        </p:txBody>
      </p:sp>
    </p:spTree>
    <p:extLst>
      <p:ext uri="{BB962C8B-B14F-4D97-AF65-F5344CB8AC3E}">
        <p14:creationId xmlns:p14="http://schemas.microsoft.com/office/powerpoint/2010/main" val="17485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8031B-32EA-4619-B8EC-BF4E539C5997}" type="datetimeFigureOut">
              <a:rPr lang="en-CA" smtClean="0"/>
              <a:pPr/>
              <a:t>20/11/2014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D1084-F7AF-445E-8837-31436DCE5CFB}" type="slidenum">
              <a:rPr lang="en-CA" smtClean="0"/>
              <a:pPr/>
              <a:t>‹#›</a:t>
            </a:fld>
            <a:endParaRPr lang="en-CA"/>
          </a:p>
        </p:txBody>
      </p:sp>
    </p:spTree>
    <p:extLst>
      <p:ext uri="{BB962C8B-B14F-4D97-AF65-F5344CB8AC3E}">
        <p14:creationId xmlns:p14="http://schemas.microsoft.com/office/powerpoint/2010/main" val="1433409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Mexico" TargetMode="External"/><Relationship Id="rId13" Type="http://schemas.openxmlformats.org/officeDocument/2006/relationships/hyperlink" Target="http://en.wikipedia.org/wiki/Vietnam" TargetMode="External"/><Relationship Id="rId3" Type="http://schemas.openxmlformats.org/officeDocument/2006/relationships/hyperlink" Target="http://en.wikipedia.org/wiki/Brunei" TargetMode="External"/><Relationship Id="rId7" Type="http://schemas.openxmlformats.org/officeDocument/2006/relationships/hyperlink" Target="http://en.wikipedia.org/wiki/Malaysia" TargetMode="External"/><Relationship Id="rId12" Type="http://schemas.openxmlformats.org/officeDocument/2006/relationships/hyperlink" Target="http://en.wikipedia.org/wiki/United_States" TargetMode="External"/><Relationship Id="rId2" Type="http://schemas.openxmlformats.org/officeDocument/2006/relationships/hyperlink" Target="http://en.wikipedia.org/wiki/Australia" TargetMode="External"/><Relationship Id="rId1" Type="http://schemas.openxmlformats.org/officeDocument/2006/relationships/slideLayout" Target="../slideLayouts/slideLayout2.xml"/><Relationship Id="rId6" Type="http://schemas.openxmlformats.org/officeDocument/2006/relationships/hyperlink" Target="http://en.wikipedia.org/wiki/Japan" TargetMode="External"/><Relationship Id="rId11" Type="http://schemas.openxmlformats.org/officeDocument/2006/relationships/hyperlink" Target="http://en.wikipedia.org/wiki/Singapore" TargetMode="External"/><Relationship Id="rId5" Type="http://schemas.openxmlformats.org/officeDocument/2006/relationships/hyperlink" Target="http://en.wikipedia.org/wiki/Canada" TargetMode="External"/><Relationship Id="rId10" Type="http://schemas.openxmlformats.org/officeDocument/2006/relationships/hyperlink" Target="http://en.wikipedia.org/wiki/Peru" TargetMode="External"/><Relationship Id="rId4" Type="http://schemas.openxmlformats.org/officeDocument/2006/relationships/hyperlink" Target="http://en.wikipedia.org/wiki/Chile" TargetMode="External"/><Relationship Id="rId9" Type="http://schemas.openxmlformats.org/officeDocument/2006/relationships/hyperlink" Target="http://en.wikipedia.org/wiki/New_Zealand" TargetMode="External"/><Relationship Id="rId1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watch?v=IiOC5XG2I5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420888"/>
            <a:ext cx="8568952" cy="1470025"/>
          </a:xfrm>
        </p:spPr>
        <p:txBody>
          <a:bodyPr>
            <a:noAutofit/>
          </a:bodyPr>
          <a:lstStyle/>
          <a:p>
            <a:r>
              <a:rPr lang="en-CA" sz="7200" b="1" dirty="0" smtClean="0">
                <a:solidFill>
                  <a:srgbClr val="FFC000"/>
                </a:solidFill>
                <a:latin typeface="Times New Roman" panose="02020603050405020304" pitchFamily="18" charset="0"/>
                <a:cs typeface="Times New Roman" panose="02020603050405020304" pitchFamily="18" charset="0"/>
              </a:rPr>
              <a:t>EU Trade Policy </a:t>
            </a:r>
            <a:br>
              <a:rPr lang="en-CA" sz="7200" b="1" dirty="0" smtClean="0">
                <a:solidFill>
                  <a:srgbClr val="FFC000"/>
                </a:solidFill>
                <a:latin typeface="Times New Roman" panose="02020603050405020304" pitchFamily="18" charset="0"/>
                <a:cs typeface="Times New Roman" panose="02020603050405020304" pitchFamily="18" charset="0"/>
              </a:rPr>
            </a:br>
            <a:r>
              <a:rPr lang="en-CA" sz="7200" b="1" dirty="0" smtClean="0">
                <a:solidFill>
                  <a:srgbClr val="FFC000"/>
                </a:solidFill>
                <a:latin typeface="Times New Roman" panose="02020603050405020304" pitchFamily="18" charset="0"/>
                <a:cs typeface="Times New Roman" panose="02020603050405020304" pitchFamily="18" charset="0"/>
              </a:rPr>
              <a:t>EU-Canada relations</a:t>
            </a:r>
            <a:endParaRPr lang="en-CA" sz="72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471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CA" b="1" dirty="0" smtClean="0">
                <a:latin typeface="Times New Roman" panose="02020603050405020304" pitchFamily="18" charset="0"/>
                <a:cs typeface="Times New Roman" panose="02020603050405020304" pitchFamily="18" charset="0"/>
              </a:rPr>
              <a:t>EU trade policy:</a:t>
            </a:r>
            <a:br>
              <a:rPr lang="en-CA" b="1" dirty="0" smtClean="0">
                <a:latin typeface="Times New Roman" panose="02020603050405020304" pitchFamily="18" charset="0"/>
                <a:cs typeface="Times New Roman" panose="02020603050405020304" pitchFamily="18" charset="0"/>
              </a:rPr>
            </a:br>
            <a:r>
              <a:rPr lang="en-CA" b="1" dirty="0" smtClean="0">
                <a:latin typeface="Times New Roman" panose="02020603050405020304" pitchFamily="18" charset="0"/>
                <a:cs typeface="Times New Roman" panose="02020603050405020304" pitchFamily="18" charset="0"/>
              </a:rPr>
              <a:t>Institutional framework</a:t>
            </a:r>
            <a:endParaRPr lang="en-CA" b="1"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63" y="1412776"/>
            <a:ext cx="8829675"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6093296"/>
            <a:ext cx="3600400" cy="369332"/>
          </a:xfrm>
          <a:prstGeom prst="rect">
            <a:avLst/>
          </a:prstGeom>
          <a:noFill/>
        </p:spPr>
        <p:txBody>
          <a:bodyPr wrap="square" rtlCol="0">
            <a:spAutoFit/>
          </a:bodyPr>
          <a:lstStyle/>
          <a:p>
            <a:r>
              <a:rPr lang="en-CA" dirty="0" smtClean="0">
                <a:latin typeface="Times New Roman" panose="02020603050405020304" pitchFamily="18" charset="0"/>
                <a:cs typeface="Times New Roman" panose="02020603050405020304" pitchFamily="18" charset="0"/>
              </a:rPr>
              <a:t>European Commission, 2013</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0348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CA" b="1" dirty="0" smtClean="0">
                <a:latin typeface="Times New Roman" pitchFamily="18" charset="0"/>
                <a:cs typeface="Times New Roman" pitchFamily="18" charset="0"/>
              </a:rPr>
              <a:t>New EU trade policy</a:t>
            </a:r>
            <a:endParaRPr lang="en-CA"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24744"/>
            <a:ext cx="8229600" cy="5733256"/>
          </a:xfrm>
        </p:spPr>
        <p:txBody>
          <a:bodyPr>
            <a:normAutofit fontScale="92500" lnSpcReduction="10000"/>
          </a:bodyPr>
          <a:lstStyle/>
          <a:p>
            <a:r>
              <a:rPr lang="en-CA" b="1" dirty="0" smtClean="0">
                <a:latin typeface="Times New Roman" pitchFamily="18" charset="0"/>
                <a:cs typeface="Times New Roman" pitchFamily="18" charset="0"/>
              </a:rPr>
              <a:t>Global Europe Strategy, 2006:</a:t>
            </a:r>
          </a:p>
          <a:p>
            <a:pPr lvl="1"/>
            <a:r>
              <a:rPr lang="en-CA" dirty="0" smtClean="0">
                <a:latin typeface="Times New Roman" pitchFamily="18" charset="0"/>
                <a:cs typeface="Times New Roman" pitchFamily="18" charset="0"/>
              </a:rPr>
              <a:t>“an integrated approach to trade policy, linking the internal and external aspects of the EU’s competitiveness” (EC);</a:t>
            </a:r>
          </a:p>
          <a:p>
            <a:pPr lvl="1"/>
            <a:r>
              <a:rPr lang="en-CA" dirty="0" smtClean="0">
                <a:latin typeface="Times New Roman" pitchFamily="18" charset="0"/>
                <a:cs typeface="Times New Roman" pitchFamily="18" charset="0"/>
              </a:rPr>
              <a:t>Increased market access (tariffs, NTBs);</a:t>
            </a:r>
          </a:p>
          <a:p>
            <a:pPr lvl="1"/>
            <a:r>
              <a:rPr lang="en-CA" dirty="0" smtClean="0">
                <a:latin typeface="Times New Roman" pitchFamily="18" charset="0"/>
                <a:cs typeface="Times New Roman" pitchFamily="18" charset="0"/>
              </a:rPr>
              <a:t>New generation of trade agreements.</a:t>
            </a:r>
          </a:p>
          <a:p>
            <a:r>
              <a:rPr lang="en-CA" b="1" dirty="0" smtClean="0">
                <a:latin typeface="Times New Roman" pitchFamily="18" charset="0"/>
                <a:cs typeface="Times New Roman" pitchFamily="18" charset="0"/>
              </a:rPr>
              <a:t>Europe 2020, 2010:</a:t>
            </a:r>
          </a:p>
          <a:p>
            <a:pPr marL="1009650" lvl="1" indent="-609600">
              <a:lnSpc>
                <a:spcPct val="90000"/>
              </a:lnSpc>
            </a:pPr>
            <a:r>
              <a:rPr lang="en-GB" dirty="0" smtClean="0">
                <a:latin typeface="Times New Roman" pitchFamily="18" charset="0"/>
                <a:cs typeface="Times New Roman" pitchFamily="18" charset="0"/>
              </a:rPr>
              <a:t>Completion of current negotiating agenda;</a:t>
            </a:r>
          </a:p>
          <a:p>
            <a:pPr marL="1009650" lvl="1" indent="-609600">
              <a:lnSpc>
                <a:spcPct val="90000"/>
              </a:lnSpc>
            </a:pPr>
            <a:r>
              <a:rPr lang="en-GB" dirty="0" smtClean="0">
                <a:latin typeface="Times New Roman" pitchFamily="18" charset="0"/>
                <a:cs typeface="Times New Roman" pitchFamily="18" charset="0"/>
              </a:rPr>
              <a:t>Deepen trade relations with other strategic partners;</a:t>
            </a:r>
          </a:p>
          <a:p>
            <a:pPr marL="1009650" lvl="1" indent="-609600">
              <a:lnSpc>
                <a:spcPct val="90000"/>
              </a:lnSpc>
            </a:pPr>
            <a:r>
              <a:rPr lang="en-GB" dirty="0" smtClean="0">
                <a:latin typeface="Times New Roman" pitchFamily="18" charset="0"/>
                <a:cs typeface="Times New Roman" pitchFamily="18" charset="0"/>
              </a:rPr>
              <a:t>Help European businesses access global markets;</a:t>
            </a:r>
          </a:p>
          <a:p>
            <a:pPr marL="1009650" lvl="1" indent="-609600">
              <a:lnSpc>
                <a:spcPct val="90000"/>
              </a:lnSpc>
            </a:pPr>
            <a:r>
              <a:rPr lang="en-GB" dirty="0" smtClean="0">
                <a:latin typeface="Times New Roman" pitchFamily="18" charset="0"/>
                <a:cs typeface="Times New Roman" pitchFamily="18" charset="0"/>
              </a:rPr>
              <a:t>Create opportunities for investors;</a:t>
            </a:r>
          </a:p>
          <a:p>
            <a:pPr marL="1009650" lvl="1" indent="-609600">
              <a:lnSpc>
                <a:spcPct val="90000"/>
              </a:lnSpc>
            </a:pPr>
            <a:r>
              <a:rPr lang="en-GB" dirty="0" smtClean="0">
                <a:latin typeface="Times New Roman" pitchFamily="18" charset="0"/>
                <a:cs typeface="Times New Roman" pitchFamily="18" charset="0"/>
              </a:rPr>
              <a:t>More assertive approach to enforcement;</a:t>
            </a:r>
          </a:p>
          <a:p>
            <a:pPr marL="1009650" lvl="1" indent="-609600">
              <a:lnSpc>
                <a:spcPct val="90000"/>
              </a:lnSpc>
            </a:pPr>
            <a:r>
              <a:rPr lang="en-GB" dirty="0" smtClean="0">
                <a:latin typeface="Times New Roman" pitchFamily="18" charset="0"/>
                <a:cs typeface="Times New Roman" pitchFamily="18" charset="0"/>
              </a:rPr>
              <a:t>Share the benefits of the global economy.</a:t>
            </a:r>
          </a:p>
        </p:txBody>
      </p:sp>
      <p:pic>
        <p:nvPicPr>
          <p:cNvPr id="26626" name="Picture 2" descr="C:\Users\Crina\Desktop\ImageVaultHandler.aspx.jpg"/>
          <p:cNvPicPr>
            <a:picLocks noChangeAspect="1" noChangeArrowheads="1"/>
          </p:cNvPicPr>
          <p:nvPr/>
        </p:nvPicPr>
        <p:blipFill>
          <a:blip r:embed="rId2" cstate="print"/>
          <a:srcRect/>
          <a:stretch>
            <a:fillRect/>
          </a:stretch>
        </p:blipFill>
        <p:spPr bwMode="auto">
          <a:xfrm>
            <a:off x="6809234" y="0"/>
            <a:ext cx="2334766" cy="1167383"/>
          </a:xfrm>
          <a:prstGeom prst="rect">
            <a:avLst/>
          </a:prstGeom>
          <a:noFill/>
        </p:spPr>
      </p:pic>
    </p:spTree>
    <p:extLst>
      <p:ext uri="{BB962C8B-B14F-4D97-AF65-F5344CB8AC3E}">
        <p14:creationId xmlns:p14="http://schemas.microsoft.com/office/powerpoint/2010/main" val="2178385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1143000"/>
          </a:xfrm>
        </p:spPr>
        <p:txBody>
          <a:bodyPr/>
          <a:lstStyle/>
          <a:p>
            <a:r>
              <a:rPr lang="en-CA" b="1" dirty="0" smtClean="0">
                <a:latin typeface="Times New Roman" pitchFamily="18" charset="0"/>
                <a:cs typeface="Times New Roman" pitchFamily="18" charset="0"/>
              </a:rPr>
              <a:t>Why a new trade policy?</a:t>
            </a:r>
            <a:endParaRPr lang="en-CA"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2564904"/>
            <a:ext cx="8229600" cy="3921299"/>
          </a:xfrm>
        </p:spPr>
        <p:txBody>
          <a:bodyPr/>
          <a:lstStyle/>
          <a:p>
            <a:r>
              <a:rPr lang="en-CA" dirty="0" smtClean="0">
                <a:latin typeface="Times New Roman" pitchFamily="18" charset="0"/>
                <a:cs typeface="Times New Roman" pitchFamily="18" charset="0"/>
              </a:rPr>
              <a:t>Globalisation;</a:t>
            </a:r>
          </a:p>
          <a:p>
            <a:r>
              <a:rPr lang="en-CA" dirty="0" smtClean="0">
                <a:latin typeface="Times New Roman" pitchFamily="18" charset="0"/>
                <a:cs typeface="Times New Roman" pitchFamily="18" charset="0"/>
              </a:rPr>
              <a:t>Loss of competitiveness;</a:t>
            </a:r>
          </a:p>
          <a:p>
            <a:r>
              <a:rPr lang="en-CA" dirty="0" smtClean="0">
                <a:latin typeface="Times New Roman" pitchFamily="18" charset="0"/>
                <a:cs typeface="Times New Roman" pitchFamily="18" charset="0"/>
              </a:rPr>
              <a:t>Shift in global powers;</a:t>
            </a:r>
          </a:p>
          <a:p>
            <a:r>
              <a:rPr lang="en-CA" dirty="0" smtClean="0">
                <a:latin typeface="Times New Roman" pitchFamily="18" charset="0"/>
                <a:cs typeface="Times New Roman" pitchFamily="18" charset="0"/>
              </a:rPr>
              <a:t>Economic crisis.</a:t>
            </a:r>
          </a:p>
          <a:p>
            <a:endParaRPr lang="en-CA" dirty="0" smtClean="0"/>
          </a:p>
          <a:p>
            <a:endParaRPr lang="en-CA" dirty="0"/>
          </a:p>
        </p:txBody>
      </p:sp>
      <p:pic>
        <p:nvPicPr>
          <p:cNvPr id="27650" name="Picture 2" descr="C:\Users\Crina\Desktop\ImageVaultHandler.aspx.jpg"/>
          <p:cNvPicPr>
            <a:picLocks noChangeAspect="1" noChangeArrowheads="1"/>
          </p:cNvPicPr>
          <p:nvPr/>
        </p:nvPicPr>
        <p:blipFill>
          <a:blip r:embed="rId2" cstate="print"/>
          <a:srcRect/>
          <a:stretch>
            <a:fillRect/>
          </a:stretch>
        </p:blipFill>
        <p:spPr bwMode="auto">
          <a:xfrm>
            <a:off x="6089154" y="0"/>
            <a:ext cx="3054846" cy="1527423"/>
          </a:xfrm>
          <a:prstGeom prst="rect">
            <a:avLst/>
          </a:prstGeom>
          <a:noFill/>
        </p:spPr>
      </p:pic>
    </p:spTree>
    <p:extLst>
      <p:ext uri="{BB962C8B-B14F-4D97-AF65-F5344CB8AC3E}">
        <p14:creationId xmlns:p14="http://schemas.microsoft.com/office/powerpoint/2010/main" val="621214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196" y="20618"/>
            <a:ext cx="8229600" cy="1143000"/>
          </a:xfrm>
        </p:spPr>
        <p:txBody>
          <a:bodyPr/>
          <a:lstStyle/>
          <a:p>
            <a:r>
              <a:rPr lang="en-CA" b="1" dirty="0" smtClean="0">
                <a:latin typeface="Times New Roman" panose="02020603050405020304" pitchFamily="18" charset="0"/>
                <a:cs typeface="Times New Roman" panose="02020603050405020304" pitchFamily="18" charset="0"/>
              </a:rPr>
              <a:t>Bilateral agreements</a:t>
            </a:r>
            <a:endParaRPr lang="en-CA" b="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80728"/>
            <a:ext cx="839152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7584" y="6237312"/>
            <a:ext cx="4032448" cy="369332"/>
          </a:xfrm>
          <a:prstGeom prst="rect">
            <a:avLst/>
          </a:prstGeom>
          <a:noFill/>
        </p:spPr>
        <p:txBody>
          <a:bodyPr wrap="square" rtlCol="0">
            <a:spAutoFit/>
          </a:bodyPr>
          <a:lstStyle/>
          <a:p>
            <a:r>
              <a:rPr lang="en-CA" dirty="0" smtClean="0">
                <a:latin typeface="Times New Roman" panose="02020603050405020304" pitchFamily="18" charset="0"/>
                <a:cs typeface="Times New Roman" panose="02020603050405020304" pitchFamily="18" charset="0"/>
              </a:rPr>
              <a:t>European Commission, 2013</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201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9228"/>
            <a:ext cx="8229600" cy="1143000"/>
          </a:xfrm>
        </p:spPr>
        <p:txBody>
          <a:bodyPr/>
          <a:lstStyle/>
          <a:p>
            <a:r>
              <a:rPr lang="en-CA" b="1" dirty="0" smtClean="0">
                <a:latin typeface="Times New Roman" panose="02020603050405020304" pitchFamily="18" charset="0"/>
                <a:cs typeface="Times New Roman" panose="02020603050405020304" pitchFamily="18" charset="0"/>
              </a:rPr>
              <a:t>Bilateral agreements</a:t>
            </a:r>
            <a:endParaRPr lang="en-CA" b="1"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68" y="1196752"/>
            <a:ext cx="892492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6348973"/>
            <a:ext cx="3312368" cy="369332"/>
          </a:xfrm>
          <a:prstGeom prst="rect">
            <a:avLst/>
          </a:prstGeom>
          <a:noFill/>
        </p:spPr>
        <p:txBody>
          <a:bodyPr wrap="square" rtlCol="0">
            <a:spAutoFit/>
          </a:bodyPr>
          <a:lstStyle/>
          <a:p>
            <a:r>
              <a:rPr lang="en-CA" dirty="0" smtClean="0">
                <a:latin typeface="Times New Roman" panose="02020603050405020304" pitchFamily="18" charset="0"/>
                <a:cs typeface="Times New Roman" panose="02020603050405020304" pitchFamily="18" charset="0"/>
              </a:rPr>
              <a:t>European Commission, 2013</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318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6082972"/>
            <a:ext cx="4896544" cy="369332"/>
          </a:xfrm>
          <a:prstGeom prst="rect">
            <a:avLst/>
          </a:prstGeom>
          <a:noFill/>
        </p:spPr>
        <p:txBody>
          <a:bodyPr wrap="square" rtlCol="0">
            <a:spAutoFit/>
          </a:bodyPr>
          <a:lstStyle/>
          <a:p>
            <a:r>
              <a:rPr lang="en-CA" dirty="0" smtClean="0">
                <a:latin typeface="Times New Roman" pitchFamily="18" charset="0"/>
                <a:cs typeface="Times New Roman" pitchFamily="18" charset="0"/>
              </a:rPr>
              <a:t>European Commission, 2013</a:t>
            </a:r>
            <a:endParaRPr lang="en-CA"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267" y="1023938"/>
            <a:ext cx="9384086" cy="542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66471" y="208202"/>
            <a:ext cx="7830071" cy="707886"/>
          </a:xfrm>
          <a:prstGeom prst="rect">
            <a:avLst/>
          </a:prstGeom>
          <a:noFill/>
        </p:spPr>
        <p:txBody>
          <a:bodyPr wrap="square" rtlCol="0">
            <a:spAutoFit/>
          </a:bodyPr>
          <a:lstStyle/>
          <a:p>
            <a:r>
              <a:rPr lang="en-CA" sz="4000" b="1" dirty="0" smtClean="0">
                <a:latin typeface="Times New Roman" panose="02020603050405020304" pitchFamily="18" charset="0"/>
                <a:cs typeface="Times New Roman" panose="02020603050405020304" pitchFamily="18" charset="0"/>
              </a:rPr>
              <a:t>FTA partners and trade in goods</a:t>
            </a:r>
            <a:endParaRPr lang="en-CA"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333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6322" name="Picture 2"/>
          <p:cNvPicPr>
            <a:picLocks noChangeAspect="1" noChangeArrowheads="1"/>
          </p:cNvPicPr>
          <p:nvPr/>
        </p:nvPicPr>
        <p:blipFill>
          <a:blip r:embed="rId2" cstate="print"/>
          <a:srcRect/>
          <a:stretch>
            <a:fillRect/>
          </a:stretch>
        </p:blipFill>
        <p:spPr bwMode="auto">
          <a:xfrm>
            <a:off x="0" y="692696"/>
            <a:ext cx="9061387" cy="5013176"/>
          </a:xfrm>
          <a:prstGeom prst="rect">
            <a:avLst/>
          </a:prstGeom>
          <a:noFill/>
          <a:ln w="9525">
            <a:noFill/>
            <a:miter lim="800000"/>
            <a:headEnd/>
            <a:tailEnd/>
          </a:ln>
        </p:spPr>
      </p:pic>
      <p:sp>
        <p:nvSpPr>
          <p:cNvPr id="5" name="TextBox 4"/>
          <p:cNvSpPr txBox="1"/>
          <p:nvPr/>
        </p:nvSpPr>
        <p:spPr>
          <a:xfrm>
            <a:off x="251520" y="6021288"/>
            <a:ext cx="6264696" cy="369332"/>
          </a:xfrm>
          <a:prstGeom prst="rect">
            <a:avLst/>
          </a:prstGeom>
          <a:noFill/>
        </p:spPr>
        <p:txBody>
          <a:bodyPr wrap="square" rtlCol="0">
            <a:spAutoFit/>
          </a:bodyPr>
          <a:lstStyle/>
          <a:p>
            <a:r>
              <a:rPr lang="en-CA" dirty="0" smtClean="0">
                <a:latin typeface="Times New Roman" pitchFamily="18" charset="0"/>
                <a:cs typeface="Times New Roman" pitchFamily="18" charset="0"/>
              </a:rPr>
              <a:t>Source: European Commission (July 2012)</a:t>
            </a:r>
            <a:endParaRPr lang="en-CA" dirty="0">
              <a:latin typeface="Times New Roman" pitchFamily="18" charset="0"/>
              <a:cs typeface="Times New Roman" pitchFamily="18" charset="0"/>
            </a:endParaRPr>
          </a:p>
        </p:txBody>
      </p:sp>
    </p:spTree>
    <p:extLst>
      <p:ext uri="{BB962C8B-B14F-4D97-AF65-F5344CB8AC3E}">
        <p14:creationId xmlns:p14="http://schemas.microsoft.com/office/powerpoint/2010/main" val="404691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0" y="0"/>
            <a:ext cx="6660232" cy="1143000"/>
          </a:xfrm>
        </p:spPr>
        <p:txBody>
          <a:bodyPr/>
          <a:lstStyle/>
          <a:p>
            <a:r>
              <a:rPr lang="en-CA" b="1" dirty="0" smtClean="0">
                <a:latin typeface="Times New Roman" panose="02020603050405020304" pitchFamily="18" charset="0"/>
                <a:cs typeface="Times New Roman" panose="02020603050405020304" pitchFamily="18" charset="0"/>
              </a:rPr>
              <a:t>Canada’s trade policy</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2" y="1268760"/>
            <a:ext cx="8856984" cy="5256584"/>
          </a:xfrm>
        </p:spPr>
        <p:txBody>
          <a:bodyPr>
            <a:normAutofit fontScale="92500" lnSpcReduction="10000"/>
          </a:bodyPr>
          <a:lstStyle/>
          <a:p>
            <a:r>
              <a:rPr lang="en-CA" dirty="0" smtClean="0">
                <a:latin typeface="Times New Roman" panose="02020603050405020304" pitchFamily="18" charset="0"/>
                <a:cs typeface="Times New Roman" panose="02020603050405020304" pitchFamily="18" charset="0"/>
              </a:rPr>
              <a:t>Run by the Federal Government</a:t>
            </a:r>
          </a:p>
          <a:p>
            <a:r>
              <a:rPr lang="en-CA" dirty="0" smtClean="0">
                <a:latin typeface="Times New Roman" panose="02020603050405020304" pitchFamily="18" charset="0"/>
                <a:cs typeface="Times New Roman" panose="02020603050405020304" pitchFamily="18" charset="0"/>
              </a:rPr>
              <a:t>Canada’s Global Commerce Strategy (2007); Action Plan (2012):</a:t>
            </a:r>
          </a:p>
          <a:p>
            <a:pPr lvl="1"/>
            <a:r>
              <a:rPr lang="en-CA" dirty="0" smtClean="0">
                <a:latin typeface="Times New Roman" panose="02020603050405020304" pitchFamily="18" charset="0"/>
                <a:cs typeface="Times New Roman" panose="02020603050405020304" pitchFamily="18" charset="0"/>
              </a:rPr>
              <a:t>Pro-trade (since 2006):</a:t>
            </a:r>
          </a:p>
          <a:p>
            <a:pPr lvl="2"/>
            <a:r>
              <a:rPr lang="en-CA" dirty="0" smtClean="0">
                <a:latin typeface="Times New Roman" panose="02020603050405020304" pitchFamily="18" charset="0"/>
                <a:cs typeface="Times New Roman" panose="02020603050405020304" pitchFamily="18" charset="0"/>
              </a:rPr>
              <a:t>9 free trade agreements in force: Panama, Jordan, Colombia, Peru, Honduras, European Free Trade Association (Norway, Switzerland, Iceland, Lichtenstein). </a:t>
            </a:r>
          </a:p>
          <a:p>
            <a:pPr lvl="2"/>
            <a:r>
              <a:rPr lang="en-CA" dirty="0" smtClean="0">
                <a:latin typeface="Times New Roman" panose="02020603050405020304" pitchFamily="18" charset="0"/>
                <a:cs typeface="Times New Roman" panose="02020603050405020304" pitchFamily="18" charset="0"/>
              </a:rPr>
              <a:t>1 free trade agreement signed: South Korea (2014)</a:t>
            </a:r>
          </a:p>
          <a:p>
            <a:pPr lvl="2"/>
            <a:r>
              <a:rPr lang="en-CA" dirty="0" smtClean="0">
                <a:latin typeface="Times New Roman" panose="02020603050405020304" pitchFamily="18" charset="0"/>
                <a:cs typeface="Times New Roman" panose="02020603050405020304" pitchFamily="18" charset="0"/>
              </a:rPr>
              <a:t>1 deep economic and trade agreement concluded: EU;</a:t>
            </a:r>
          </a:p>
          <a:p>
            <a:pPr lvl="2"/>
            <a:r>
              <a:rPr lang="en-CA" dirty="0" smtClean="0">
                <a:latin typeface="Times New Roman" panose="02020603050405020304" pitchFamily="18" charset="0"/>
                <a:cs typeface="Times New Roman" panose="02020603050405020304" pitchFamily="18" charset="0"/>
              </a:rPr>
              <a:t>11 free trade agreements under negotiations: including Japan and India;</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Trans-Pacific Partnership  (TPP): </a:t>
            </a:r>
            <a:r>
              <a:rPr lang="en-CA" dirty="0">
                <a:latin typeface="Times New Roman" panose="02020603050405020304" pitchFamily="18" charset="0"/>
                <a:cs typeface="Times New Roman" panose="02020603050405020304" pitchFamily="18" charset="0"/>
                <a:hlinkClick r:id="rId2" tooltip="Australia"/>
              </a:rPr>
              <a:t>Australia</a:t>
            </a:r>
            <a:r>
              <a:rPr lang="en-CA"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hlinkClick r:id="rId3" tooltip="Brunei"/>
              </a:rPr>
              <a:t>Brunei</a:t>
            </a:r>
            <a:r>
              <a:rPr lang="en-CA"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hlinkClick r:id="rId4" tooltip="Chile"/>
              </a:rPr>
              <a:t>Chile</a:t>
            </a:r>
            <a:r>
              <a:rPr lang="en-CA"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hlinkClick r:id="rId5" tooltip="Canada"/>
              </a:rPr>
              <a:t>Canada</a:t>
            </a:r>
            <a:r>
              <a:rPr lang="en-CA"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hlinkClick r:id="rId6" tooltip="Japan"/>
              </a:rPr>
              <a:t>Japan</a:t>
            </a:r>
            <a:r>
              <a:rPr lang="en-CA"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hlinkClick r:id="rId7" tooltip="Malaysia"/>
              </a:rPr>
              <a:t>Malaysia</a:t>
            </a:r>
            <a:r>
              <a:rPr lang="en-CA"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hlinkClick r:id="rId8" tooltip="Mexico"/>
              </a:rPr>
              <a:t>Mexico</a:t>
            </a:r>
            <a:r>
              <a:rPr lang="en-CA"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hlinkClick r:id="rId9" tooltip="New Zealand"/>
              </a:rPr>
              <a:t>New Zealand</a:t>
            </a:r>
            <a:r>
              <a:rPr lang="en-CA"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hlinkClick r:id="rId10" tooltip="Peru"/>
              </a:rPr>
              <a:t>Peru</a:t>
            </a:r>
            <a:r>
              <a:rPr lang="en-CA"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hlinkClick r:id="rId11" tooltip="Singapore"/>
              </a:rPr>
              <a:t>Singapore</a:t>
            </a:r>
            <a:r>
              <a:rPr lang="en-CA" dirty="0">
                <a:latin typeface="Times New Roman" panose="02020603050405020304" pitchFamily="18" charset="0"/>
                <a:cs typeface="Times New Roman" panose="02020603050405020304" pitchFamily="18" charset="0"/>
              </a:rPr>
              <a:t>, the </a:t>
            </a:r>
            <a:r>
              <a:rPr lang="en-CA" dirty="0">
                <a:latin typeface="Times New Roman" panose="02020603050405020304" pitchFamily="18" charset="0"/>
                <a:cs typeface="Times New Roman" panose="02020603050405020304" pitchFamily="18" charset="0"/>
                <a:hlinkClick r:id="rId12" tooltip="United States"/>
              </a:rPr>
              <a:t>United States</a:t>
            </a:r>
            <a:r>
              <a:rPr lang="en-CA" dirty="0">
                <a:latin typeface="Times New Roman" panose="02020603050405020304" pitchFamily="18" charset="0"/>
                <a:cs typeface="Times New Roman" panose="02020603050405020304" pitchFamily="18" charset="0"/>
              </a:rPr>
              <a:t>, and </a:t>
            </a:r>
            <a:r>
              <a:rPr lang="en-CA" dirty="0">
                <a:latin typeface="Times New Roman" panose="02020603050405020304" pitchFamily="18" charset="0"/>
                <a:cs typeface="Times New Roman" panose="02020603050405020304" pitchFamily="18" charset="0"/>
                <a:hlinkClick r:id="rId13" tooltip="Vietnam"/>
              </a:rPr>
              <a:t>Vietnam</a:t>
            </a:r>
            <a:r>
              <a:rPr lang="en-CA" dirty="0" smtClean="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p:txBody>
      </p:sp>
      <p:pic>
        <p:nvPicPr>
          <p:cNvPr id="49154" name="Picture 2" descr="http://images.wikia.com/althistory/images/d/d7/Canadian-Flag.jpg"/>
          <p:cNvPicPr>
            <a:picLocks noChangeAspect="1" noChangeArrowheads="1"/>
          </p:cNvPicPr>
          <p:nvPr/>
        </p:nvPicPr>
        <p:blipFill>
          <a:blip r:embed="rId14" cstate="print"/>
          <a:srcRect/>
          <a:stretch>
            <a:fillRect/>
          </a:stretch>
        </p:blipFill>
        <p:spPr bwMode="auto">
          <a:xfrm>
            <a:off x="6070045" y="0"/>
            <a:ext cx="3073955" cy="1728192"/>
          </a:xfrm>
          <a:prstGeom prst="rect">
            <a:avLst/>
          </a:prstGeom>
          <a:noFill/>
        </p:spPr>
      </p:pic>
    </p:spTree>
    <p:extLst>
      <p:ext uri="{BB962C8B-B14F-4D97-AF65-F5344CB8AC3E}">
        <p14:creationId xmlns:p14="http://schemas.microsoft.com/office/powerpoint/2010/main" val="2309635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1"/>
            <a:ext cx="9144000" cy="907379"/>
          </a:xfrm>
        </p:spPr>
        <p:txBody>
          <a:bodyPr>
            <a:noAutofit/>
          </a:bodyPr>
          <a:lstStyle/>
          <a:p>
            <a:r>
              <a:rPr lang="en-CA" sz="3400" b="1" dirty="0" smtClean="0">
                <a:latin typeface="Times New Roman" panose="02020603050405020304" pitchFamily="18" charset="0"/>
                <a:cs typeface="Times New Roman" panose="02020603050405020304" pitchFamily="18" charset="0"/>
              </a:rPr>
              <a:t>Canada’s top export destinations (goods) 2012</a:t>
            </a:r>
            <a:endParaRPr lang="en-CA" sz="3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5229200"/>
            <a:ext cx="1728192" cy="307777"/>
          </a:xfrm>
          <a:prstGeom prst="rect">
            <a:avLst/>
          </a:prstGeom>
          <a:noFill/>
        </p:spPr>
        <p:txBody>
          <a:bodyPr wrap="square" rtlCol="0">
            <a:spAutoFit/>
          </a:bodyPr>
          <a:lstStyle/>
          <a:p>
            <a:r>
              <a:rPr lang="en-CA" sz="1400" dirty="0" smtClean="0">
                <a:latin typeface="Times New Roman" panose="02020603050405020304" pitchFamily="18" charset="0"/>
                <a:cs typeface="Times New Roman" panose="02020603050405020304" pitchFamily="18" charset="0"/>
              </a:rPr>
              <a:t>EU, DG Trade 2013</a:t>
            </a:r>
            <a:endParaRPr lang="en-CA" sz="1400" dirty="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008732"/>
            <a:ext cx="5969522" cy="5732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6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CA" b="1" dirty="0" smtClean="0">
                <a:latin typeface="Times New Roman" panose="02020603050405020304" pitchFamily="18" charset="0"/>
                <a:cs typeface="Times New Roman" panose="02020603050405020304" pitchFamily="18" charset="0"/>
              </a:rPr>
              <a:t>Canada’s top export commodities (2010)</a:t>
            </a:r>
            <a:endParaRPr lang="en-CA" b="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82621779"/>
              </p:ext>
            </p:extLst>
          </p:nvPr>
        </p:nvGraphicFramePr>
        <p:xfrm>
          <a:off x="179511" y="1760059"/>
          <a:ext cx="8784978" cy="4693278"/>
        </p:xfrm>
        <a:graphic>
          <a:graphicData uri="http://schemas.openxmlformats.org/drawingml/2006/table">
            <a:tbl>
              <a:tblPr/>
              <a:tblGrid>
                <a:gridCol w="2928326"/>
                <a:gridCol w="2928326"/>
                <a:gridCol w="2928326"/>
              </a:tblGrid>
              <a:tr h="408111">
                <a:tc>
                  <a:txBody>
                    <a:bodyPr/>
                    <a:lstStyle/>
                    <a:p>
                      <a:r>
                        <a:rPr lang="en-CA" dirty="0">
                          <a:latin typeface="Times New Roman" panose="02020603050405020304" pitchFamily="18" charset="0"/>
                          <a:cs typeface="Times New Roman" panose="02020603050405020304" pitchFamily="18" charset="0"/>
                        </a:rPr>
                        <a:t> </a:t>
                      </a:r>
                    </a:p>
                  </a:txBody>
                  <a:tcPr anchor="ctr">
                    <a:lnL>
                      <a:noFill/>
                    </a:lnL>
                    <a:lnR>
                      <a:noFill/>
                    </a:lnR>
                    <a:lnT>
                      <a:noFill/>
                    </a:lnT>
                    <a:lnB>
                      <a:noFill/>
                    </a:lnB>
                  </a:tcPr>
                </a:tc>
                <a:tc>
                  <a:txBody>
                    <a:bodyPr/>
                    <a:lstStyle/>
                    <a:p>
                      <a:r>
                        <a:rPr lang="en-CA" dirty="0">
                          <a:latin typeface="Times New Roman" panose="02020603050405020304" pitchFamily="18" charset="0"/>
                          <a:cs typeface="Times New Roman" panose="02020603050405020304" pitchFamily="18" charset="0"/>
                        </a:rPr>
                        <a:t>$ millions</a:t>
                      </a:r>
                    </a:p>
                  </a:txBody>
                  <a:tcPr anchor="ctr">
                    <a:lnL>
                      <a:noFill/>
                    </a:lnL>
                    <a:lnR>
                      <a:noFill/>
                    </a:lnR>
                    <a:lnT>
                      <a:noFill/>
                    </a:lnT>
                    <a:lnB>
                      <a:noFill/>
                    </a:lnB>
                  </a:tcPr>
                </a:tc>
                <a:tc>
                  <a:txBody>
                    <a:bodyPr/>
                    <a:lstStyle/>
                    <a:p>
                      <a:r>
                        <a:rPr lang="en-CA">
                          <a:latin typeface="Times New Roman" panose="02020603050405020304" pitchFamily="18" charset="0"/>
                          <a:cs typeface="Times New Roman" panose="02020603050405020304" pitchFamily="18" charset="0"/>
                        </a:rPr>
                        <a:t>%</a:t>
                      </a:r>
                    </a:p>
                  </a:txBody>
                  <a:tcPr anchor="ctr">
                    <a:lnL>
                      <a:noFill/>
                    </a:lnL>
                    <a:lnR>
                      <a:noFill/>
                    </a:lnR>
                    <a:lnT>
                      <a:noFill/>
                    </a:lnT>
                    <a:lnB>
                      <a:noFill/>
                    </a:lnB>
                  </a:tcPr>
                </a:tc>
              </a:tr>
              <a:tr h="408111">
                <a:tc>
                  <a:txBody>
                    <a:bodyPr/>
                    <a:lstStyle/>
                    <a:p>
                      <a:r>
                        <a:rPr lang="en-CA">
                          <a:latin typeface="Times New Roman" panose="02020603050405020304" pitchFamily="18" charset="0"/>
                          <a:cs typeface="Times New Roman" panose="02020603050405020304" pitchFamily="18" charset="0"/>
                        </a:rPr>
                        <a:t>Exports</a:t>
                      </a:r>
                    </a:p>
                  </a:txBody>
                  <a:tcPr anchor="ctr">
                    <a:lnL>
                      <a:noFill/>
                    </a:lnL>
                    <a:lnR>
                      <a:noFill/>
                    </a:lnR>
                    <a:lnT>
                      <a:noFill/>
                    </a:lnT>
                    <a:lnB>
                      <a:noFill/>
                    </a:lnB>
                    <a:solidFill>
                      <a:srgbClr val="FFFFFF"/>
                    </a:solidFill>
                  </a:tcPr>
                </a:tc>
                <a:tc>
                  <a:txBody>
                    <a:bodyPr/>
                    <a:lstStyle/>
                    <a:p>
                      <a:r>
                        <a:rPr lang="en-CA" dirty="0">
                          <a:latin typeface="Times New Roman" panose="02020603050405020304" pitchFamily="18" charset="0"/>
                          <a:cs typeface="Times New Roman" panose="02020603050405020304" pitchFamily="18" charset="0"/>
                        </a:rPr>
                        <a:t>404,834</a:t>
                      </a:r>
                    </a:p>
                  </a:txBody>
                  <a:tcPr anchor="ctr">
                    <a:lnL>
                      <a:noFill/>
                    </a:lnL>
                    <a:lnR>
                      <a:noFill/>
                    </a:lnR>
                    <a:lnT>
                      <a:noFill/>
                    </a:lnT>
                    <a:lnB>
                      <a:noFill/>
                    </a:lnB>
                    <a:solidFill>
                      <a:srgbClr val="FFFFFF"/>
                    </a:solidFill>
                  </a:tcPr>
                </a:tc>
                <a:tc>
                  <a:txBody>
                    <a:bodyPr/>
                    <a:lstStyle/>
                    <a:p>
                      <a:r>
                        <a:rPr lang="en-CA">
                          <a:latin typeface="Times New Roman" panose="02020603050405020304" pitchFamily="18" charset="0"/>
                          <a:cs typeface="Times New Roman" panose="02020603050405020304" pitchFamily="18" charset="0"/>
                        </a:rPr>
                        <a:t>100.0</a:t>
                      </a:r>
                    </a:p>
                  </a:txBody>
                  <a:tcPr anchor="ctr">
                    <a:lnL>
                      <a:noFill/>
                    </a:lnL>
                    <a:lnR>
                      <a:noFill/>
                    </a:lnR>
                    <a:lnT>
                      <a:noFill/>
                    </a:lnT>
                    <a:lnB>
                      <a:noFill/>
                    </a:lnB>
                    <a:solidFill>
                      <a:srgbClr val="FFFFFF"/>
                    </a:solidFill>
                  </a:tcPr>
                </a:tc>
              </a:tr>
              <a:tr h="714195">
                <a:tc>
                  <a:txBody>
                    <a:bodyPr/>
                    <a:lstStyle/>
                    <a:p>
                      <a:r>
                        <a:rPr lang="en-CA">
                          <a:latin typeface="Times New Roman" panose="02020603050405020304" pitchFamily="18" charset="0"/>
                          <a:cs typeface="Times New Roman" panose="02020603050405020304" pitchFamily="18" charset="0"/>
                        </a:rPr>
                        <a:t>Agricultural and fishing products</a:t>
                      </a:r>
                    </a:p>
                  </a:txBody>
                  <a:tcPr anchor="ctr">
                    <a:lnL>
                      <a:noFill/>
                    </a:lnL>
                    <a:lnR>
                      <a:noFill/>
                    </a:lnR>
                    <a:lnT>
                      <a:noFill/>
                    </a:lnT>
                    <a:lnB>
                      <a:noFill/>
                    </a:lnB>
                    <a:solidFill>
                      <a:srgbClr val="FFFFFF"/>
                    </a:solidFill>
                  </a:tcPr>
                </a:tc>
                <a:tc>
                  <a:txBody>
                    <a:bodyPr/>
                    <a:lstStyle/>
                    <a:p>
                      <a:r>
                        <a:rPr lang="en-CA" dirty="0">
                          <a:latin typeface="Times New Roman" panose="02020603050405020304" pitchFamily="18" charset="0"/>
                          <a:cs typeface="Times New Roman" panose="02020603050405020304" pitchFamily="18" charset="0"/>
                        </a:rPr>
                        <a:t>36,938</a:t>
                      </a:r>
                    </a:p>
                  </a:txBody>
                  <a:tcPr anchor="ctr">
                    <a:lnL>
                      <a:noFill/>
                    </a:lnL>
                    <a:lnR>
                      <a:noFill/>
                    </a:lnR>
                    <a:lnT>
                      <a:noFill/>
                    </a:lnT>
                    <a:lnB>
                      <a:noFill/>
                    </a:lnB>
                    <a:solidFill>
                      <a:srgbClr val="FFFFFF"/>
                    </a:solidFill>
                  </a:tcPr>
                </a:tc>
                <a:tc>
                  <a:txBody>
                    <a:bodyPr/>
                    <a:lstStyle/>
                    <a:p>
                      <a:r>
                        <a:rPr lang="en-CA">
                          <a:latin typeface="Times New Roman" panose="02020603050405020304" pitchFamily="18" charset="0"/>
                          <a:cs typeface="Times New Roman" panose="02020603050405020304" pitchFamily="18" charset="0"/>
                        </a:rPr>
                        <a:t>9.1</a:t>
                      </a:r>
                    </a:p>
                  </a:txBody>
                  <a:tcPr anchor="ctr">
                    <a:lnL>
                      <a:noFill/>
                    </a:lnL>
                    <a:lnR>
                      <a:noFill/>
                    </a:lnR>
                    <a:lnT>
                      <a:noFill/>
                    </a:lnT>
                    <a:lnB>
                      <a:noFill/>
                    </a:lnB>
                    <a:solidFill>
                      <a:srgbClr val="FFFFFF"/>
                    </a:solidFill>
                  </a:tcPr>
                </a:tc>
              </a:tr>
              <a:tr h="408111">
                <a:tc>
                  <a:txBody>
                    <a:bodyPr/>
                    <a:lstStyle/>
                    <a:p>
                      <a:r>
                        <a:rPr lang="en-CA">
                          <a:latin typeface="Times New Roman" panose="02020603050405020304" pitchFamily="18" charset="0"/>
                          <a:cs typeface="Times New Roman" panose="02020603050405020304" pitchFamily="18" charset="0"/>
                        </a:rPr>
                        <a:t>Forestry products</a:t>
                      </a:r>
                    </a:p>
                  </a:txBody>
                  <a:tcPr anchor="ctr">
                    <a:lnL>
                      <a:noFill/>
                    </a:lnL>
                    <a:lnR>
                      <a:noFill/>
                    </a:lnR>
                    <a:lnT>
                      <a:noFill/>
                    </a:lnT>
                    <a:lnB>
                      <a:noFill/>
                    </a:lnB>
                    <a:solidFill>
                      <a:srgbClr val="FFFFFF"/>
                    </a:solidFill>
                  </a:tcPr>
                </a:tc>
                <a:tc>
                  <a:txBody>
                    <a:bodyPr/>
                    <a:lstStyle/>
                    <a:p>
                      <a:r>
                        <a:rPr lang="en-CA" dirty="0">
                          <a:latin typeface="Times New Roman" panose="02020603050405020304" pitchFamily="18" charset="0"/>
                          <a:cs typeface="Times New Roman" panose="02020603050405020304" pitchFamily="18" charset="0"/>
                        </a:rPr>
                        <a:t>21,851</a:t>
                      </a:r>
                    </a:p>
                  </a:txBody>
                  <a:tcPr anchor="ctr">
                    <a:lnL>
                      <a:noFill/>
                    </a:lnL>
                    <a:lnR>
                      <a:noFill/>
                    </a:lnR>
                    <a:lnT>
                      <a:noFill/>
                    </a:lnT>
                    <a:lnB>
                      <a:noFill/>
                    </a:lnB>
                    <a:solidFill>
                      <a:srgbClr val="FFFFFF"/>
                    </a:solidFill>
                  </a:tcPr>
                </a:tc>
                <a:tc>
                  <a:txBody>
                    <a:bodyPr/>
                    <a:lstStyle/>
                    <a:p>
                      <a:r>
                        <a:rPr lang="en-CA">
                          <a:latin typeface="Times New Roman" panose="02020603050405020304" pitchFamily="18" charset="0"/>
                          <a:cs typeface="Times New Roman" panose="02020603050405020304" pitchFamily="18" charset="0"/>
                        </a:rPr>
                        <a:t>5.4</a:t>
                      </a:r>
                    </a:p>
                  </a:txBody>
                  <a:tcPr anchor="ctr">
                    <a:lnL>
                      <a:noFill/>
                    </a:lnL>
                    <a:lnR>
                      <a:noFill/>
                    </a:lnR>
                    <a:lnT>
                      <a:noFill/>
                    </a:lnT>
                    <a:lnB>
                      <a:noFill/>
                    </a:lnB>
                    <a:solidFill>
                      <a:srgbClr val="FFFFFF"/>
                    </a:solidFill>
                  </a:tcPr>
                </a:tc>
              </a:tr>
              <a:tr h="408111">
                <a:tc>
                  <a:txBody>
                    <a:bodyPr/>
                    <a:lstStyle/>
                    <a:p>
                      <a:r>
                        <a:rPr lang="en-CA">
                          <a:latin typeface="Times New Roman" panose="02020603050405020304" pitchFamily="18" charset="0"/>
                          <a:cs typeface="Times New Roman" panose="02020603050405020304" pitchFamily="18" charset="0"/>
                        </a:rPr>
                        <a:t>Energy products</a:t>
                      </a:r>
                    </a:p>
                  </a:txBody>
                  <a:tcPr anchor="ctr">
                    <a:lnL>
                      <a:noFill/>
                    </a:lnL>
                    <a:lnR>
                      <a:noFill/>
                    </a:lnR>
                    <a:lnT>
                      <a:noFill/>
                    </a:lnT>
                    <a:lnB>
                      <a:noFill/>
                    </a:lnB>
                    <a:solidFill>
                      <a:srgbClr val="FFFFFF"/>
                    </a:solidFill>
                  </a:tcPr>
                </a:tc>
                <a:tc>
                  <a:txBody>
                    <a:bodyPr/>
                    <a:lstStyle/>
                    <a:p>
                      <a:r>
                        <a:rPr lang="en-CA" dirty="0">
                          <a:latin typeface="Times New Roman" panose="02020603050405020304" pitchFamily="18" charset="0"/>
                          <a:cs typeface="Times New Roman" panose="02020603050405020304" pitchFamily="18" charset="0"/>
                        </a:rPr>
                        <a:t>90,886</a:t>
                      </a:r>
                    </a:p>
                  </a:txBody>
                  <a:tcPr anchor="ctr">
                    <a:lnL>
                      <a:noFill/>
                    </a:lnL>
                    <a:lnR>
                      <a:noFill/>
                    </a:lnR>
                    <a:lnT>
                      <a:noFill/>
                    </a:lnT>
                    <a:lnB>
                      <a:noFill/>
                    </a:lnB>
                    <a:solidFill>
                      <a:srgbClr val="FFFFFF"/>
                    </a:solidFill>
                  </a:tcPr>
                </a:tc>
                <a:tc>
                  <a:txBody>
                    <a:bodyPr/>
                    <a:lstStyle/>
                    <a:p>
                      <a:r>
                        <a:rPr lang="en-CA" dirty="0">
                          <a:latin typeface="Times New Roman" panose="02020603050405020304" pitchFamily="18" charset="0"/>
                          <a:cs typeface="Times New Roman" panose="02020603050405020304" pitchFamily="18" charset="0"/>
                        </a:rPr>
                        <a:t>22.5</a:t>
                      </a:r>
                    </a:p>
                  </a:txBody>
                  <a:tcPr anchor="ctr">
                    <a:lnL>
                      <a:noFill/>
                    </a:lnL>
                    <a:lnR>
                      <a:noFill/>
                    </a:lnR>
                    <a:lnT>
                      <a:noFill/>
                    </a:lnT>
                    <a:lnB>
                      <a:noFill/>
                    </a:lnB>
                    <a:solidFill>
                      <a:srgbClr val="FFFFFF"/>
                    </a:solidFill>
                  </a:tcPr>
                </a:tc>
              </a:tr>
              <a:tr h="714195">
                <a:tc>
                  <a:txBody>
                    <a:bodyPr/>
                    <a:lstStyle/>
                    <a:p>
                      <a:r>
                        <a:rPr lang="en-CA">
                          <a:latin typeface="Times New Roman" panose="02020603050405020304" pitchFamily="18" charset="0"/>
                          <a:cs typeface="Times New Roman" panose="02020603050405020304" pitchFamily="18" charset="0"/>
                        </a:rPr>
                        <a:t>Industrial goods and materials</a:t>
                      </a:r>
                    </a:p>
                  </a:txBody>
                  <a:tcPr anchor="ctr">
                    <a:lnL>
                      <a:noFill/>
                    </a:lnL>
                    <a:lnR>
                      <a:noFill/>
                    </a:lnR>
                    <a:lnT>
                      <a:noFill/>
                    </a:lnT>
                    <a:lnB>
                      <a:noFill/>
                    </a:lnB>
                    <a:solidFill>
                      <a:srgbClr val="FFFFFF"/>
                    </a:solidFill>
                  </a:tcPr>
                </a:tc>
                <a:tc>
                  <a:txBody>
                    <a:bodyPr/>
                    <a:lstStyle/>
                    <a:p>
                      <a:r>
                        <a:rPr lang="en-CA">
                          <a:latin typeface="Times New Roman" panose="02020603050405020304" pitchFamily="18" charset="0"/>
                          <a:cs typeface="Times New Roman" panose="02020603050405020304" pitchFamily="18" charset="0"/>
                        </a:rPr>
                        <a:t>96,489</a:t>
                      </a:r>
                    </a:p>
                  </a:txBody>
                  <a:tcPr anchor="ctr">
                    <a:lnL>
                      <a:noFill/>
                    </a:lnL>
                    <a:lnR>
                      <a:noFill/>
                    </a:lnR>
                    <a:lnT>
                      <a:noFill/>
                    </a:lnT>
                    <a:lnB>
                      <a:noFill/>
                    </a:lnB>
                    <a:solidFill>
                      <a:srgbClr val="FFFFFF"/>
                    </a:solidFill>
                  </a:tcPr>
                </a:tc>
                <a:tc>
                  <a:txBody>
                    <a:bodyPr/>
                    <a:lstStyle/>
                    <a:p>
                      <a:r>
                        <a:rPr lang="en-CA" dirty="0">
                          <a:latin typeface="Times New Roman" panose="02020603050405020304" pitchFamily="18" charset="0"/>
                          <a:cs typeface="Times New Roman" panose="02020603050405020304" pitchFamily="18" charset="0"/>
                        </a:rPr>
                        <a:t>23.8</a:t>
                      </a:r>
                    </a:p>
                  </a:txBody>
                  <a:tcPr anchor="ctr">
                    <a:lnL>
                      <a:noFill/>
                    </a:lnL>
                    <a:lnR>
                      <a:noFill/>
                    </a:lnR>
                    <a:lnT>
                      <a:noFill/>
                    </a:lnT>
                    <a:lnB>
                      <a:noFill/>
                    </a:lnB>
                    <a:solidFill>
                      <a:srgbClr val="FFFFFF"/>
                    </a:solidFill>
                  </a:tcPr>
                </a:tc>
              </a:tr>
              <a:tr h="408111">
                <a:tc>
                  <a:txBody>
                    <a:bodyPr/>
                    <a:lstStyle/>
                    <a:p>
                      <a:r>
                        <a:rPr lang="en-CA">
                          <a:latin typeface="Times New Roman" panose="02020603050405020304" pitchFamily="18" charset="0"/>
                          <a:cs typeface="Times New Roman" panose="02020603050405020304" pitchFamily="18" charset="0"/>
                        </a:rPr>
                        <a:t>Machinery and equipment</a:t>
                      </a:r>
                    </a:p>
                  </a:txBody>
                  <a:tcPr anchor="ctr">
                    <a:lnL>
                      <a:noFill/>
                    </a:lnL>
                    <a:lnR>
                      <a:noFill/>
                    </a:lnR>
                    <a:lnT>
                      <a:noFill/>
                    </a:lnT>
                    <a:lnB>
                      <a:noFill/>
                    </a:lnB>
                    <a:solidFill>
                      <a:srgbClr val="FFFFFF"/>
                    </a:solidFill>
                  </a:tcPr>
                </a:tc>
                <a:tc>
                  <a:txBody>
                    <a:bodyPr/>
                    <a:lstStyle/>
                    <a:p>
                      <a:r>
                        <a:rPr lang="en-CA">
                          <a:latin typeface="Times New Roman" panose="02020603050405020304" pitchFamily="18" charset="0"/>
                          <a:cs typeface="Times New Roman" panose="02020603050405020304" pitchFamily="18" charset="0"/>
                        </a:rPr>
                        <a:t>76,095</a:t>
                      </a:r>
                    </a:p>
                  </a:txBody>
                  <a:tcPr anchor="ctr">
                    <a:lnL>
                      <a:noFill/>
                    </a:lnL>
                    <a:lnR>
                      <a:noFill/>
                    </a:lnR>
                    <a:lnT>
                      <a:noFill/>
                    </a:lnT>
                    <a:lnB>
                      <a:noFill/>
                    </a:lnB>
                    <a:solidFill>
                      <a:srgbClr val="FFFFFF"/>
                    </a:solidFill>
                  </a:tcPr>
                </a:tc>
                <a:tc>
                  <a:txBody>
                    <a:bodyPr/>
                    <a:lstStyle/>
                    <a:p>
                      <a:r>
                        <a:rPr lang="en-CA" dirty="0">
                          <a:latin typeface="Times New Roman" panose="02020603050405020304" pitchFamily="18" charset="0"/>
                          <a:cs typeface="Times New Roman" panose="02020603050405020304" pitchFamily="18" charset="0"/>
                        </a:rPr>
                        <a:t>18.8</a:t>
                      </a:r>
                    </a:p>
                  </a:txBody>
                  <a:tcPr anchor="ctr">
                    <a:lnL>
                      <a:noFill/>
                    </a:lnL>
                    <a:lnR>
                      <a:noFill/>
                    </a:lnR>
                    <a:lnT>
                      <a:noFill/>
                    </a:lnT>
                    <a:lnB>
                      <a:noFill/>
                    </a:lnB>
                    <a:solidFill>
                      <a:srgbClr val="FFFFFF"/>
                    </a:solidFill>
                  </a:tcPr>
                </a:tc>
              </a:tr>
              <a:tr h="408111">
                <a:tc>
                  <a:txBody>
                    <a:bodyPr/>
                    <a:lstStyle/>
                    <a:p>
                      <a:r>
                        <a:rPr lang="en-CA">
                          <a:latin typeface="Times New Roman" panose="02020603050405020304" pitchFamily="18" charset="0"/>
                          <a:cs typeface="Times New Roman" panose="02020603050405020304" pitchFamily="18" charset="0"/>
                        </a:rPr>
                        <a:t>Automotive products</a:t>
                      </a:r>
                    </a:p>
                  </a:txBody>
                  <a:tcPr anchor="ctr">
                    <a:lnL>
                      <a:noFill/>
                    </a:lnL>
                    <a:lnR>
                      <a:noFill/>
                    </a:lnR>
                    <a:lnT>
                      <a:noFill/>
                    </a:lnT>
                    <a:lnB>
                      <a:noFill/>
                    </a:lnB>
                    <a:solidFill>
                      <a:srgbClr val="FFFFFF"/>
                    </a:solidFill>
                  </a:tcPr>
                </a:tc>
                <a:tc>
                  <a:txBody>
                    <a:bodyPr/>
                    <a:lstStyle/>
                    <a:p>
                      <a:r>
                        <a:rPr lang="en-CA">
                          <a:latin typeface="Times New Roman" panose="02020603050405020304" pitchFamily="18" charset="0"/>
                          <a:cs typeface="Times New Roman" panose="02020603050405020304" pitchFamily="18" charset="0"/>
                        </a:rPr>
                        <a:t>56,783</a:t>
                      </a:r>
                    </a:p>
                  </a:txBody>
                  <a:tcPr anchor="ctr">
                    <a:lnL>
                      <a:noFill/>
                    </a:lnL>
                    <a:lnR>
                      <a:noFill/>
                    </a:lnR>
                    <a:lnT>
                      <a:noFill/>
                    </a:lnT>
                    <a:lnB>
                      <a:noFill/>
                    </a:lnB>
                    <a:solidFill>
                      <a:srgbClr val="FFFFFF"/>
                    </a:solidFill>
                  </a:tcPr>
                </a:tc>
                <a:tc>
                  <a:txBody>
                    <a:bodyPr/>
                    <a:lstStyle/>
                    <a:p>
                      <a:r>
                        <a:rPr lang="en-CA" dirty="0">
                          <a:latin typeface="Times New Roman" panose="02020603050405020304" pitchFamily="18" charset="0"/>
                          <a:cs typeface="Times New Roman" panose="02020603050405020304" pitchFamily="18" charset="0"/>
                        </a:rPr>
                        <a:t>14.0</a:t>
                      </a:r>
                    </a:p>
                  </a:txBody>
                  <a:tcPr anchor="ctr">
                    <a:lnL>
                      <a:noFill/>
                    </a:lnL>
                    <a:lnR>
                      <a:noFill/>
                    </a:lnR>
                    <a:lnT>
                      <a:noFill/>
                    </a:lnT>
                    <a:lnB>
                      <a:noFill/>
                    </a:lnB>
                    <a:solidFill>
                      <a:srgbClr val="FFFFFF"/>
                    </a:solidFill>
                  </a:tcPr>
                </a:tc>
              </a:tr>
              <a:tr h="408111">
                <a:tc>
                  <a:txBody>
                    <a:bodyPr/>
                    <a:lstStyle/>
                    <a:p>
                      <a:r>
                        <a:rPr lang="en-CA">
                          <a:latin typeface="Times New Roman" panose="02020603050405020304" pitchFamily="18" charset="0"/>
                          <a:cs typeface="Times New Roman" panose="02020603050405020304" pitchFamily="18" charset="0"/>
                        </a:rPr>
                        <a:t>Other consumer goods</a:t>
                      </a:r>
                    </a:p>
                  </a:txBody>
                  <a:tcPr anchor="ctr">
                    <a:lnL>
                      <a:noFill/>
                    </a:lnL>
                    <a:lnR>
                      <a:noFill/>
                    </a:lnR>
                    <a:lnT>
                      <a:noFill/>
                    </a:lnT>
                    <a:lnB>
                      <a:noFill/>
                    </a:lnB>
                    <a:solidFill>
                      <a:srgbClr val="FFFFFF"/>
                    </a:solidFill>
                  </a:tcPr>
                </a:tc>
                <a:tc>
                  <a:txBody>
                    <a:bodyPr/>
                    <a:lstStyle/>
                    <a:p>
                      <a:r>
                        <a:rPr lang="en-CA">
                          <a:latin typeface="Times New Roman" panose="02020603050405020304" pitchFamily="18" charset="0"/>
                          <a:cs typeface="Times New Roman" panose="02020603050405020304" pitchFamily="18" charset="0"/>
                        </a:rPr>
                        <a:t>16,428</a:t>
                      </a:r>
                    </a:p>
                  </a:txBody>
                  <a:tcPr anchor="ctr">
                    <a:lnL>
                      <a:noFill/>
                    </a:lnL>
                    <a:lnR>
                      <a:noFill/>
                    </a:lnR>
                    <a:lnT>
                      <a:noFill/>
                    </a:lnT>
                    <a:lnB>
                      <a:noFill/>
                    </a:lnB>
                    <a:solidFill>
                      <a:srgbClr val="FFFFFF"/>
                    </a:solidFill>
                  </a:tcPr>
                </a:tc>
                <a:tc>
                  <a:txBody>
                    <a:bodyPr/>
                    <a:lstStyle/>
                    <a:p>
                      <a:r>
                        <a:rPr lang="en-CA" dirty="0">
                          <a:latin typeface="Times New Roman" panose="02020603050405020304" pitchFamily="18" charset="0"/>
                          <a:cs typeface="Times New Roman" panose="02020603050405020304" pitchFamily="18" charset="0"/>
                        </a:rPr>
                        <a:t>4.1</a:t>
                      </a:r>
                    </a:p>
                  </a:txBody>
                  <a:tcPr anchor="ctr">
                    <a:lnL>
                      <a:noFill/>
                    </a:lnL>
                    <a:lnR>
                      <a:noFill/>
                    </a:lnR>
                    <a:lnT>
                      <a:noFill/>
                    </a:lnT>
                    <a:lnB>
                      <a:noFill/>
                    </a:lnB>
                    <a:solidFill>
                      <a:srgbClr val="FFFFFF"/>
                    </a:solidFill>
                  </a:tcPr>
                </a:tc>
              </a:tr>
              <a:tr h="408111">
                <a:tc>
                  <a:txBody>
                    <a:bodyPr/>
                    <a:lstStyle/>
                    <a:p>
                      <a:r>
                        <a:rPr lang="en-CA">
                          <a:latin typeface="Times New Roman" panose="02020603050405020304" pitchFamily="18" charset="0"/>
                          <a:cs typeface="Times New Roman" panose="02020603050405020304" pitchFamily="18" charset="0"/>
                        </a:rPr>
                        <a:t>Other</a:t>
                      </a:r>
                    </a:p>
                  </a:txBody>
                  <a:tcPr anchor="ctr">
                    <a:lnL>
                      <a:noFill/>
                    </a:lnL>
                    <a:lnR>
                      <a:noFill/>
                    </a:lnR>
                    <a:lnT>
                      <a:noFill/>
                    </a:lnT>
                    <a:lnB>
                      <a:noFill/>
                    </a:lnB>
                    <a:solidFill>
                      <a:srgbClr val="FFFFFF"/>
                    </a:solidFill>
                  </a:tcPr>
                </a:tc>
                <a:tc>
                  <a:txBody>
                    <a:bodyPr/>
                    <a:lstStyle/>
                    <a:p>
                      <a:r>
                        <a:rPr lang="en-CA">
                          <a:latin typeface="Times New Roman" panose="02020603050405020304" pitchFamily="18" charset="0"/>
                          <a:cs typeface="Times New Roman" panose="02020603050405020304" pitchFamily="18" charset="0"/>
                        </a:rPr>
                        <a:t>9,364</a:t>
                      </a:r>
                    </a:p>
                  </a:txBody>
                  <a:tcPr anchor="ctr">
                    <a:lnL>
                      <a:noFill/>
                    </a:lnL>
                    <a:lnR>
                      <a:noFill/>
                    </a:lnR>
                    <a:lnT>
                      <a:noFill/>
                    </a:lnT>
                    <a:lnB>
                      <a:noFill/>
                    </a:lnB>
                    <a:solidFill>
                      <a:srgbClr val="FFFFFF"/>
                    </a:solidFill>
                  </a:tcPr>
                </a:tc>
                <a:tc>
                  <a:txBody>
                    <a:bodyPr/>
                    <a:lstStyle/>
                    <a:p>
                      <a:r>
                        <a:rPr lang="en-CA" dirty="0">
                          <a:latin typeface="Times New Roman" panose="02020603050405020304" pitchFamily="18" charset="0"/>
                          <a:cs typeface="Times New Roman" panose="02020603050405020304" pitchFamily="18" charset="0"/>
                        </a:rPr>
                        <a:t>2.3</a:t>
                      </a:r>
                    </a:p>
                  </a:txBody>
                  <a:tcPr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97263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348880"/>
            <a:ext cx="8712968" cy="3777283"/>
          </a:xfrm>
        </p:spPr>
        <p:txBody>
          <a:bodyPr/>
          <a:lstStyle/>
          <a:p>
            <a:r>
              <a:rPr lang="en-US" u="sng" dirty="0">
                <a:latin typeface="Times New Roman" panose="02020603050405020304" pitchFamily="18" charset="0"/>
                <a:cs typeface="Times New Roman" panose="02020603050405020304" pitchFamily="18" charset="0"/>
                <a:hlinkClick r:id="rId2"/>
              </a:rPr>
              <a:t>http://www.youtube.com/watch?v=IiOC5XG2I5Y</a:t>
            </a:r>
            <a:endParaRPr lang="en-CA" dirty="0">
              <a:latin typeface="Times New Roman" panose="02020603050405020304" pitchFamily="18" charset="0"/>
              <a:cs typeface="Times New Roman" panose="02020603050405020304" pitchFamily="18" charset="0"/>
            </a:endParaRPr>
          </a:p>
          <a:p>
            <a:endParaRPr lang="en-CA" dirty="0"/>
          </a:p>
        </p:txBody>
      </p:sp>
      <p:pic>
        <p:nvPicPr>
          <p:cNvPr id="11265" name="Picture 1" descr="C:\Users\Crina\Desktop\ImageVaultHandler.aspx.jpg"/>
          <p:cNvPicPr>
            <a:picLocks noChangeAspect="1" noChangeArrowheads="1"/>
          </p:cNvPicPr>
          <p:nvPr/>
        </p:nvPicPr>
        <p:blipFill>
          <a:blip r:embed="rId3" cstate="print"/>
          <a:srcRect/>
          <a:stretch>
            <a:fillRect/>
          </a:stretch>
        </p:blipFill>
        <p:spPr bwMode="auto">
          <a:xfrm>
            <a:off x="2483768" y="3861048"/>
            <a:ext cx="4381500" cy="2190750"/>
          </a:xfrm>
          <a:prstGeom prst="rect">
            <a:avLst/>
          </a:prstGeom>
          <a:noFill/>
        </p:spPr>
      </p:pic>
    </p:spTree>
    <p:extLst>
      <p:ext uri="{BB962C8B-B14F-4D97-AF65-F5344CB8AC3E}">
        <p14:creationId xmlns:p14="http://schemas.microsoft.com/office/powerpoint/2010/main" val="971425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CA" sz="3800" b="1" dirty="0" smtClean="0">
                <a:latin typeface="Times New Roman" panose="02020603050405020304" pitchFamily="18" charset="0"/>
                <a:cs typeface="Times New Roman" panose="02020603050405020304" pitchFamily="18" charset="0"/>
              </a:rPr>
              <a:t>Canada’s top import sources (goods) 2012</a:t>
            </a:r>
            <a:endParaRPr lang="en-CA" sz="3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23528" y="4581128"/>
            <a:ext cx="1152128" cy="523220"/>
          </a:xfrm>
          <a:prstGeom prst="rect">
            <a:avLst/>
          </a:prstGeom>
          <a:noFill/>
        </p:spPr>
        <p:txBody>
          <a:bodyPr wrap="square" rtlCol="0">
            <a:spAutoFit/>
          </a:bodyPr>
          <a:lstStyle/>
          <a:p>
            <a:r>
              <a:rPr lang="en-CA" sz="1400" dirty="0" smtClean="0">
                <a:latin typeface="Times New Roman" panose="02020603050405020304" pitchFamily="18" charset="0"/>
                <a:cs typeface="Times New Roman" panose="02020603050405020304" pitchFamily="18" charset="0"/>
              </a:rPr>
              <a:t>EU, DG Trade, 2013</a:t>
            </a:r>
            <a:endParaRPr lang="en-CA" sz="1400" dirty="0">
              <a:latin typeface="Times New Roman" panose="02020603050405020304" pitchFamily="18" charset="0"/>
              <a:cs typeface="Times New Roman" panose="02020603050405020304" pitchFamily="18" charset="0"/>
            </a:endParaRPr>
          </a:p>
        </p:txBody>
      </p:sp>
      <p:pic>
        <p:nvPicPr>
          <p:cNvPr id="1126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2886" y="836712"/>
            <a:ext cx="7592692"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8061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0" y="0"/>
            <a:ext cx="6588224" cy="548680"/>
          </a:xfrm>
        </p:spPr>
        <p:txBody>
          <a:bodyPr>
            <a:noAutofit/>
          </a:bodyPr>
          <a:lstStyle/>
          <a:p>
            <a:pPr eaLnBrk="1" fontAlgn="auto" hangingPunct="1">
              <a:spcAft>
                <a:spcPts val="0"/>
              </a:spcAft>
              <a:defRPr/>
            </a:pPr>
            <a:r>
              <a:rPr lang="en-US" sz="4000" b="1" dirty="0" smtClean="0">
                <a:latin typeface="Times New Roman" panose="02020603050405020304" pitchFamily="18" charset="0"/>
                <a:cs typeface="Times New Roman" panose="02020603050405020304" pitchFamily="18" charset="0"/>
              </a:rPr>
              <a:t>EU - Canada Relations</a:t>
            </a:r>
          </a:p>
        </p:txBody>
      </p:sp>
      <p:sp>
        <p:nvSpPr>
          <p:cNvPr id="3" name="Content Placeholder 2"/>
          <p:cNvSpPr>
            <a:spLocks noGrp="1"/>
          </p:cNvSpPr>
          <p:nvPr>
            <p:ph idx="4294967295"/>
          </p:nvPr>
        </p:nvSpPr>
        <p:spPr>
          <a:xfrm>
            <a:off x="0" y="980728"/>
            <a:ext cx="9144000" cy="5661864"/>
          </a:xfrm>
          <a:ln>
            <a:noFill/>
          </a:ln>
        </p:spPr>
        <p:style>
          <a:lnRef idx="2">
            <a:schemeClr val="dk1"/>
          </a:lnRef>
          <a:fillRef idx="1">
            <a:schemeClr val="lt1"/>
          </a:fillRef>
          <a:effectRef idx="0">
            <a:schemeClr val="dk1"/>
          </a:effectRef>
          <a:fontRef idx="minor">
            <a:schemeClr val="dk1"/>
          </a:fontRef>
        </p:style>
        <p:txBody>
          <a:bodyPr>
            <a:normAutofit fontScale="70000" lnSpcReduction="20000"/>
          </a:bodyPr>
          <a:lstStyle/>
          <a:p>
            <a:pPr eaLnBrk="1" fontAlgn="auto" hangingPunct="1">
              <a:spcAft>
                <a:spcPts val="0"/>
              </a:spcAft>
              <a:defRPr/>
            </a:pPr>
            <a:r>
              <a:rPr lang="en-US" dirty="0" smtClean="0">
                <a:latin typeface="Times New Roman" panose="02020603050405020304" pitchFamily="18" charset="0"/>
                <a:cs typeface="Times New Roman" panose="02020603050405020304" pitchFamily="18" charset="0"/>
              </a:rPr>
              <a:t>1976:</a:t>
            </a:r>
          </a:p>
          <a:p>
            <a:pPr marL="850392" lvl="1" indent="-457200"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Bilateral </a:t>
            </a:r>
            <a:r>
              <a:rPr lang="en-US" dirty="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ramework Agreement for Commercial and Economic Cooperation: Joint Cooperation Committee</a:t>
            </a:r>
          </a:p>
          <a:p>
            <a:pPr eaLnBrk="1" fontAlgn="auto" hangingPunct="1">
              <a:spcAft>
                <a:spcPts val="0"/>
              </a:spcAft>
              <a:defRPr/>
            </a:pPr>
            <a:r>
              <a:rPr lang="en-US" dirty="0" smtClean="0">
                <a:latin typeface="Times New Roman" panose="02020603050405020304" pitchFamily="18" charset="0"/>
                <a:cs typeface="Times New Roman" panose="02020603050405020304" pitchFamily="18" charset="0"/>
              </a:rPr>
              <a:t>Bilateral agreements for various trade issues, </a:t>
            </a:r>
            <a:r>
              <a:rPr lang="en-US" dirty="0" err="1" smtClean="0">
                <a:latin typeface="Times New Roman" panose="02020603050405020304" pitchFamily="18" charset="0"/>
                <a:cs typeface="Times New Roman" panose="02020603050405020304" pitchFamily="18" charset="0"/>
              </a:rPr>
              <a:t>sectoral</a:t>
            </a:r>
            <a:r>
              <a:rPr lang="en-US" dirty="0" smtClean="0">
                <a:latin typeface="Times New Roman" panose="02020603050405020304" pitchFamily="18" charset="0"/>
                <a:cs typeface="Times New Roman" panose="02020603050405020304" pitchFamily="18" charset="0"/>
              </a:rPr>
              <a:t> agreements and bilateral “consultations” or “dialogues” for various sectors:</a:t>
            </a:r>
          </a:p>
          <a:p>
            <a:pPr marL="850392" lvl="1" indent="-457200"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1997: cooperation between customs administrators;</a:t>
            </a:r>
          </a:p>
          <a:p>
            <a:pPr marL="850392" lvl="1" indent="-457200"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1998: Mutual Recognition Agreement (MRA):</a:t>
            </a:r>
          </a:p>
          <a:p>
            <a:pPr lvl="2">
              <a:defRPr/>
            </a:pPr>
            <a:r>
              <a:rPr lang="en-US" dirty="0">
                <a:latin typeface="Times New Roman" panose="02020603050405020304" pitchFamily="18" charset="0"/>
                <a:cs typeface="Times New Roman" panose="02020603050405020304" pitchFamily="18" charset="0"/>
              </a:rPr>
              <a:t>good </a:t>
            </a:r>
            <a:r>
              <a:rPr lang="en-US" dirty="0" smtClean="0">
                <a:latin typeface="Times New Roman" panose="02020603050405020304" pitchFamily="18" charset="0"/>
                <a:cs typeface="Times New Roman" panose="02020603050405020304" pitchFamily="18" charset="0"/>
              </a:rPr>
              <a:t>manufacturing practices </a:t>
            </a:r>
            <a:r>
              <a:rPr lang="en-US" dirty="0">
                <a:latin typeface="Times New Roman" panose="02020603050405020304" pitchFamily="18" charset="0"/>
                <a:cs typeface="Times New Roman" panose="02020603050405020304" pitchFamily="18" charset="0"/>
              </a:rPr>
              <a:t>for pharmaceuticals and mandatory </a:t>
            </a:r>
            <a:r>
              <a:rPr lang="en-US" dirty="0" smtClean="0">
                <a:latin typeface="Times New Roman" panose="02020603050405020304" pitchFamily="18" charset="0"/>
                <a:cs typeface="Times New Roman" panose="02020603050405020304" pitchFamily="18" charset="0"/>
              </a:rPr>
              <a:t>conformity procedures </a:t>
            </a:r>
            <a:r>
              <a:rPr lang="en-US" dirty="0">
                <a:latin typeface="Times New Roman" panose="02020603050405020304" pitchFamily="18" charset="0"/>
                <a:cs typeface="Times New Roman" panose="02020603050405020304" pitchFamily="18" charset="0"/>
              </a:rPr>
              <a:t>in the following sectors: medical devices, </a:t>
            </a:r>
            <a:r>
              <a:rPr lang="en-US" dirty="0" smtClean="0">
                <a:latin typeface="Times New Roman" panose="02020603050405020304" pitchFamily="18" charset="0"/>
                <a:cs typeface="Times New Roman" panose="02020603050405020304" pitchFamily="18" charset="0"/>
              </a:rPr>
              <a:t>tele-communications, terminal </a:t>
            </a:r>
            <a:r>
              <a:rPr lang="en-US" dirty="0">
                <a:latin typeface="Times New Roman" panose="02020603050405020304" pitchFamily="18" charset="0"/>
                <a:cs typeface="Times New Roman" panose="02020603050405020304" pitchFamily="18" charset="0"/>
              </a:rPr>
              <a:t>equipment, information </a:t>
            </a:r>
            <a:r>
              <a:rPr lang="en-US" dirty="0" smtClean="0">
                <a:latin typeface="Times New Roman" panose="02020603050405020304" pitchFamily="18" charset="0"/>
                <a:cs typeface="Times New Roman" panose="02020603050405020304" pitchFamily="18" charset="0"/>
              </a:rPr>
              <a:t>technology </a:t>
            </a:r>
            <a:r>
              <a:rPr lang="en-US" dirty="0">
                <a:latin typeface="Times New Roman" panose="02020603050405020304" pitchFamily="18" charset="0"/>
                <a:cs typeface="Times New Roman" panose="02020603050405020304" pitchFamily="18" charset="0"/>
              </a:rPr>
              <a:t>equipment and radio transmitters, electrical </a:t>
            </a:r>
            <a:r>
              <a:rPr lang="en-US" dirty="0" smtClean="0">
                <a:latin typeface="Times New Roman" panose="02020603050405020304" pitchFamily="18" charset="0"/>
                <a:cs typeface="Times New Roman" panose="02020603050405020304" pitchFamily="18" charset="0"/>
              </a:rPr>
              <a:t>safety, electromagnetic </a:t>
            </a:r>
            <a:r>
              <a:rPr lang="en-US" dirty="0">
                <a:latin typeface="Times New Roman" panose="02020603050405020304" pitchFamily="18" charset="0"/>
                <a:cs typeface="Times New Roman" panose="02020603050405020304" pitchFamily="18" charset="0"/>
              </a:rPr>
              <a:t>compatibility and recreational </a:t>
            </a:r>
            <a:r>
              <a:rPr lang="en-US" dirty="0" smtClean="0">
                <a:latin typeface="Times New Roman" panose="02020603050405020304" pitchFamily="18" charset="0"/>
                <a:cs typeface="Times New Roman" panose="02020603050405020304" pitchFamily="18" charset="0"/>
              </a:rPr>
              <a:t>craft.</a:t>
            </a:r>
            <a:endParaRPr lang="en-US" dirty="0">
              <a:latin typeface="Times New Roman" panose="02020603050405020304" pitchFamily="18" charset="0"/>
              <a:cs typeface="Times New Roman" panose="02020603050405020304" pitchFamily="18" charset="0"/>
            </a:endParaRPr>
          </a:p>
          <a:p>
            <a:pPr marL="850392" lvl="1" indent="-457200"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1999: competition agreement (cooperation between Competition Bureau Canada and the European Commission);</a:t>
            </a:r>
          </a:p>
          <a:p>
            <a:pPr marL="850392" lvl="1" indent="-457200"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1999: Veterinary Agreement;</a:t>
            </a:r>
          </a:p>
          <a:p>
            <a:pPr marL="850392" lvl="1" indent="-457200"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2003: Wine and Spirits Agreement;</a:t>
            </a:r>
          </a:p>
          <a:p>
            <a:pPr marL="850392" lvl="1" indent="-457200"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2009: Civil Aviation Safety Agreement;</a:t>
            </a:r>
          </a:p>
          <a:p>
            <a:pPr marL="850392" lvl="1" indent="-457200"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2009: Comprehensive Air Services Agreement;</a:t>
            </a:r>
          </a:p>
          <a:p>
            <a:pPr marL="850392" lvl="1" indent="-457200"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2005: negotiations on a Trade and Investment Enhancement Agreement (TIEA):</a:t>
            </a:r>
          </a:p>
          <a:p>
            <a:pPr marL="1010729" lvl="2" indent="-342900" eaLnBrk="1" fontAlgn="auto" hangingPunct="1">
              <a:spcAft>
                <a:spcPts val="0"/>
              </a:spcAft>
              <a:defRPr/>
            </a:pPr>
            <a:r>
              <a:rPr lang="en-US" dirty="0" smtClean="0">
                <a:latin typeface="Times New Roman" panose="02020603050405020304" pitchFamily="18" charset="0"/>
                <a:cs typeface="Times New Roman" panose="02020603050405020304" pitchFamily="18" charset="0"/>
              </a:rPr>
              <a:t>Regulatory cooperation, gov. procurement, financial services, IPR</a:t>
            </a:r>
          </a:p>
        </p:txBody>
      </p:sp>
      <p:pic>
        <p:nvPicPr>
          <p:cNvPr id="4" name="Picture 1" descr="C:\Users\Crina\Desktop\ceta.jpeg"/>
          <p:cNvPicPr>
            <a:picLocks noChangeAspect="1" noChangeArrowheads="1"/>
          </p:cNvPicPr>
          <p:nvPr/>
        </p:nvPicPr>
        <p:blipFill>
          <a:blip r:embed="rId3" cstate="print"/>
          <a:srcRect/>
          <a:stretch>
            <a:fillRect/>
          </a:stretch>
        </p:blipFill>
        <p:spPr bwMode="auto">
          <a:xfrm>
            <a:off x="6084168" y="0"/>
            <a:ext cx="3059832" cy="1196752"/>
          </a:xfrm>
          <a:prstGeom prst="rect">
            <a:avLst/>
          </a:prstGeom>
          <a:noFill/>
        </p:spPr>
      </p:pic>
    </p:spTree>
    <p:extLst>
      <p:ext uri="{BB962C8B-B14F-4D97-AF65-F5344CB8AC3E}">
        <p14:creationId xmlns:p14="http://schemas.microsoft.com/office/powerpoint/2010/main" val="270446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8" y="134888"/>
            <a:ext cx="5395236" cy="1143000"/>
          </a:xfrm>
        </p:spPr>
        <p:txBody>
          <a:bodyPr>
            <a:normAutofit fontScale="90000"/>
          </a:bodyPr>
          <a:lstStyle/>
          <a:p>
            <a:r>
              <a:rPr lang="en-CA" b="1" dirty="0" smtClean="0">
                <a:latin typeface="Times New Roman" panose="02020603050405020304" pitchFamily="18" charset="0"/>
                <a:cs typeface="Times New Roman" panose="02020603050405020304" pitchFamily="18" charset="0"/>
              </a:rPr>
              <a:t>EU – Canada relations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2060848"/>
            <a:ext cx="8229600" cy="4525963"/>
          </a:xfrm>
        </p:spPr>
        <p:txBody>
          <a:bodyPr/>
          <a:lstStyle/>
          <a:p>
            <a:r>
              <a:rPr lang="en-CA" dirty="0" smtClean="0">
                <a:latin typeface="Times New Roman" panose="02020603050405020304" pitchFamily="18" charset="0"/>
                <a:cs typeface="Times New Roman" panose="02020603050405020304" pitchFamily="18" charset="0"/>
              </a:rPr>
              <a:t>September 26, 2014 – Canada-EU Summit in Ottawa:</a:t>
            </a:r>
          </a:p>
          <a:p>
            <a:pPr lvl="1"/>
            <a:r>
              <a:rPr lang="en-CA" dirty="0" smtClean="0">
                <a:latin typeface="Times New Roman" panose="02020603050405020304" pitchFamily="18" charset="0"/>
                <a:cs typeface="Times New Roman" panose="02020603050405020304" pitchFamily="18" charset="0"/>
              </a:rPr>
              <a:t>Conclusion of negotiations for Canada-EU Comprehensive Economic and Trade Agreement (CETA)</a:t>
            </a:r>
          </a:p>
          <a:p>
            <a:pPr lvl="1"/>
            <a:r>
              <a:rPr lang="en-CA" dirty="0" smtClean="0">
                <a:latin typeface="Times New Roman" panose="02020603050405020304" pitchFamily="18" charset="0"/>
                <a:cs typeface="Times New Roman" panose="02020603050405020304" pitchFamily="18" charset="0"/>
              </a:rPr>
              <a:t>Conclusion of negotiations for Canada-EU Strategic Partnership Agreement</a:t>
            </a:r>
          </a:p>
          <a:p>
            <a:pPr lvl="2"/>
            <a:endParaRPr lang="en-CA" dirty="0"/>
          </a:p>
        </p:txBody>
      </p:sp>
      <p:pic>
        <p:nvPicPr>
          <p:cNvPr id="4" name="Picture 1" descr="C:\Users\Crina\Desktop\ceta.jpeg"/>
          <p:cNvPicPr>
            <a:picLocks noChangeAspect="1" noChangeArrowheads="1"/>
          </p:cNvPicPr>
          <p:nvPr/>
        </p:nvPicPr>
        <p:blipFill>
          <a:blip r:embed="rId3" cstate="print"/>
          <a:srcRect/>
          <a:stretch>
            <a:fillRect/>
          </a:stretch>
        </p:blipFill>
        <p:spPr bwMode="auto">
          <a:xfrm>
            <a:off x="5220072" y="0"/>
            <a:ext cx="3923928" cy="1412776"/>
          </a:xfrm>
          <a:prstGeom prst="rect">
            <a:avLst/>
          </a:prstGeom>
          <a:noFill/>
        </p:spPr>
      </p:pic>
    </p:spTree>
    <p:extLst>
      <p:ext uri="{BB962C8B-B14F-4D97-AF65-F5344CB8AC3E}">
        <p14:creationId xmlns:p14="http://schemas.microsoft.com/office/powerpoint/2010/main" val="12922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56176" cy="1143000"/>
          </a:xfrm>
        </p:spPr>
        <p:txBody>
          <a:bodyPr/>
          <a:lstStyle/>
          <a:p>
            <a:r>
              <a:rPr lang="en-CA" b="1" dirty="0" smtClean="0">
                <a:latin typeface="Times New Roman" panose="02020603050405020304" pitchFamily="18" charset="0"/>
                <a:cs typeface="Times New Roman" panose="02020603050405020304" pitchFamily="18" charset="0"/>
              </a:rPr>
              <a:t>EU – Canada relations</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781128"/>
          </a:xfrm>
        </p:spPr>
        <p:txBody>
          <a:bodyPr/>
          <a:lstStyle/>
          <a:p>
            <a:r>
              <a:rPr lang="en-CA" dirty="0" smtClean="0">
                <a:latin typeface="Times New Roman" panose="02020603050405020304" pitchFamily="18" charset="0"/>
                <a:cs typeface="Times New Roman" panose="02020603050405020304" pitchFamily="18" charset="0"/>
              </a:rPr>
              <a:t>2013: </a:t>
            </a:r>
          </a:p>
          <a:p>
            <a:pPr lvl="1"/>
            <a:r>
              <a:rPr lang="en-CA" dirty="0" smtClean="0">
                <a:latin typeface="Times New Roman" panose="02020603050405020304" pitchFamily="18" charset="0"/>
                <a:cs typeface="Times New Roman" panose="02020603050405020304" pitchFamily="18" charset="0"/>
              </a:rPr>
              <a:t>Canada – the 12</a:t>
            </a:r>
            <a:r>
              <a:rPr lang="en-CA" baseline="30000" dirty="0" smtClean="0">
                <a:latin typeface="Times New Roman" panose="02020603050405020304" pitchFamily="18" charset="0"/>
                <a:cs typeface="Times New Roman" panose="02020603050405020304" pitchFamily="18" charset="0"/>
              </a:rPr>
              <a:t>th</a:t>
            </a:r>
            <a:r>
              <a:rPr lang="en-CA" dirty="0" smtClean="0">
                <a:latin typeface="Times New Roman" panose="02020603050405020304" pitchFamily="18" charset="0"/>
                <a:cs typeface="Times New Roman" panose="02020603050405020304" pitchFamily="18" charset="0"/>
              </a:rPr>
              <a:t> most important trading partner for the EU (1.7% of EU external trade in goods)</a:t>
            </a:r>
          </a:p>
          <a:p>
            <a:pPr lvl="1"/>
            <a:r>
              <a:rPr lang="en-CA" dirty="0" smtClean="0">
                <a:latin typeface="Times New Roman" panose="02020603050405020304" pitchFamily="18" charset="0"/>
                <a:cs typeface="Times New Roman" panose="02020603050405020304" pitchFamily="18" charset="0"/>
              </a:rPr>
              <a:t>EU – the 2</a:t>
            </a:r>
            <a:r>
              <a:rPr lang="en-CA" baseline="30000" dirty="0" smtClean="0">
                <a:latin typeface="Times New Roman" panose="02020603050405020304" pitchFamily="18" charset="0"/>
                <a:cs typeface="Times New Roman" panose="02020603050405020304" pitchFamily="18" charset="0"/>
              </a:rPr>
              <a:t>nd</a:t>
            </a:r>
            <a:r>
              <a:rPr lang="en-CA" dirty="0" smtClean="0">
                <a:latin typeface="Times New Roman" panose="02020603050405020304" pitchFamily="18" charset="0"/>
                <a:cs typeface="Times New Roman" panose="02020603050405020304" pitchFamily="18" charset="0"/>
              </a:rPr>
              <a:t> most important trading partner for Canada (9.8% of Canada external trade in goods)</a:t>
            </a:r>
          </a:p>
          <a:p>
            <a:r>
              <a:rPr lang="en-CA" dirty="0" smtClean="0">
                <a:latin typeface="Times New Roman" panose="02020603050405020304" pitchFamily="18" charset="0"/>
                <a:cs typeface="Times New Roman" panose="02020603050405020304" pitchFamily="18" charset="0"/>
              </a:rPr>
              <a:t>Important trading partners in services</a:t>
            </a:r>
          </a:p>
          <a:p>
            <a:r>
              <a:rPr lang="en-CA" dirty="0" smtClean="0">
                <a:latin typeface="Times New Roman" panose="02020603050405020304" pitchFamily="18" charset="0"/>
                <a:cs typeface="Times New Roman" panose="02020603050405020304" pitchFamily="18" charset="0"/>
              </a:rPr>
              <a:t>EU is Canada’s fourth largest source and destination of investment (2011)</a:t>
            </a:r>
          </a:p>
          <a:p>
            <a:pPr lvl="1"/>
            <a:endParaRPr lang="en-CA" dirty="0"/>
          </a:p>
        </p:txBody>
      </p:sp>
      <p:pic>
        <p:nvPicPr>
          <p:cNvPr id="38913" name="Picture 1" descr="C:\Users\Crina\Desktop\ceta.jpeg"/>
          <p:cNvPicPr>
            <a:picLocks noChangeAspect="1" noChangeArrowheads="1"/>
          </p:cNvPicPr>
          <p:nvPr/>
        </p:nvPicPr>
        <p:blipFill>
          <a:blip r:embed="rId2" cstate="print"/>
          <a:srcRect/>
          <a:stretch>
            <a:fillRect/>
          </a:stretch>
        </p:blipFill>
        <p:spPr bwMode="auto">
          <a:xfrm>
            <a:off x="6566011" y="0"/>
            <a:ext cx="2577989" cy="1736973"/>
          </a:xfrm>
          <a:prstGeom prst="rect">
            <a:avLst/>
          </a:prstGeom>
          <a:noFill/>
        </p:spPr>
      </p:pic>
    </p:spTree>
    <p:extLst>
      <p:ext uri="{BB962C8B-B14F-4D97-AF65-F5344CB8AC3E}">
        <p14:creationId xmlns:p14="http://schemas.microsoft.com/office/powerpoint/2010/main" val="3159054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8376"/>
            <a:ext cx="6192688" cy="1143000"/>
          </a:xfrm>
        </p:spPr>
        <p:txBody>
          <a:bodyPr>
            <a:normAutofit fontScale="90000"/>
          </a:bodyPr>
          <a:lstStyle/>
          <a:p>
            <a:r>
              <a:rPr lang="en-CA" b="1" dirty="0" smtClean="0">
                <a:latin typeface="Times New Roman" pitchFamily="18" charset="0"/>
                <a:cs typeface="Times New Roman" pitchFamily="18" charset="0"/>
              </a:rPr>
              <a:t>Comprehensive Economic and Trade Agreement (CETA)</a:t>
            </a:r>
            <a:endParaRPr lang="en-CA" b="1" dirty="0">
              <a:latin typeface="Times New Roman" pitchFamily="18" charset="0"/>
              <a:cs typeface="Times New Roman" pitchFamily="18" charset="0"/>
            </a:endParaRPr>
          </a:p>
        </p:txBody>
      </p:sp>
      <p:sp>
        <p:nvSpPr>
          <p:cNvPr id="3" name="Content Placeholder 2"/>
          <p:cNvSpPr>
            <a:spLocks noGrp="1"/>
          </p:cNvSpPr>
          <p:nvPr>
            <p:ph idx="1"/>
          </p:nvPr>
        </p:nvSpPr>
        <p:spPr>
          <a:xfrm>
            <a:off x="323528" y="2204864"/>
            <a:ext cx="8229600" cy="4525963"/>
          </a:xfrm>
        </p:spPr>
        <p:txBody>
          <a:bodyPr>
            <a:normAutofit/>
          </a:bodyPr>
          <a:lstStyle/>
          <a:p>
            <a:r>
              <a:rPr lang="en-CA" dirty="0" smtClean="0">
                <a:latin typeface="Times New Roman" pitchFamily="18" charset="0"/>
                <a:cs typeface="Times New Roman" pitchFamily="18" charset="0"/>
              </a:rPr>
              <a:t>October 2008: Joint Study, Assessing the Costs and Benefits of a Closer EU-Canada Economic Partnership:</a:t>
            </a:r>
          </a:p>
          <a:p>
            <a:pPr lvl="1"/>
            <a:r>
              <a:rPr lang="en-CA" dirty="0" smtClean="0">
                <a:latin typeface="Times New Roman" pitchFamily="18" charset="0"/>
                <a:cs typeface="Times New Roman" pitchFamily="18" charset="0"/>
              </a:rPr>
              <a:t>EU GDP increase by 0.08%;</a:t>
            </a:r>
          </a:p>
          <a:p>
            <a:pPr lvl="1"/>
            <a:r>
              <a:rPr lang="en-CA" dirty="0" smtClean="0">
                <a:latin typeface="Times New Roman" pitchFamily="18" charset="0"/>
                <a:cs typeface="Times New Roman" pitchFamily="18" charset="0"/>
              </a:rPr>
              <a:t>Canada GDP increase by 0.77% ($12 billion benefit);</a:t>
            </a:r>
          </a:p>
          <a:p>
            <a:r>
              <a:rPr lang="en-CA" dirty="0" smtClean="0">
                <a:latin typeface="Times New Roman" pitchFamily="18" charset="0"/>
                <a:cs typeface="Times New Roman" pitchFamily="18" charset="0"/>
              </a:rPr>
              <a:t>May 2009: Launch of CETA negotiations;</a:t>
            </a:r>
          </a:p>
          <a:p>
            <a:r>
              <a:rPr lang="en-CA" dirty="0" smtClean="0">
                <a:latin typeface="Times New Roman" pitchFamily="18" charset="0"/>
                <a:cs typeface="Times New Roman" pitchFamily="18" charset="0"/>
              </a:rPr>
              <a:t>September 2014: end of CETA negotiations.</a:t>
            </a:r>
          </a:p>
          <a:p>
            <a:pPr lvl="1"/>
            <a:endParaRPr lang="en-CA" dirty="0" smtClean="0"/>
          </a:p>
          <a:p>
            <a:endParaRPr lang="en-CA" dirty="0"/>
          </a:p>
        </p:txBody>
      </p:sp>
      <p:pic>
        <p:nvPicPr>
          <p:cNvPr id="4" name="Picture 1" descr="C:\Users\Crina\Desktop\ceta.jpeg"/>
          <p:cNvPicPr>
            <a:picLocks noChangeAspect="1" noChangeArrowheads="1"/>
          </p:cNvPicPr>
          <p:nvPr/>
        </p:nvPicPr>
        <p:blipFill>
          <a:blip r:embed="rId2" cstate="print"/>
          <a:srcRect/>
          <a:stretch>
            <a:fillRect/>
          </a:stretch>
        </p:blipFill>
        <p:spPr bwMode="auto">
          <a:xfrm>
            <a:off x="5927459" y="0"/>
            <a:ext cx="3275856" cy="119675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1"/>
          <p:cNvSpPr>
            <a:spLocks noGrp="1"/>
          </p:cNvSpPr>
          <p:nvPr>
            <p:ph type="title"/>
          </p:nvPr>
        </p:nvSpPr>
        <p:spPr>
          <a:xfrm>
            <a:off x="251520" y="1052736"/>
            <a:ext cx="5328592" cy="1143000"/>
          </a:xfrm>
        </p:spPr>
        <p:txBody>
          <a:bodyPr>
            <a:normAutofit fontScale="90000"/>
          </a:bodyPr>
          <a:lstStyle/>
          <a:p>
            <a:r>
              <a:rPr lang="en-CA" b="1" dirty="0" smtClean="0">
                <a:latin typeface="Times New Roman" panose="02020603050405020304" pitchFamily="18" charset="0"/>
                <a:cs typeface="Times New Roman" panose="02020603050405020304" pitchFamily="18" charset="0"/>
              </a:rPr>
              <a:t>Comprehensive </a:t>
            </a:r>
            <a:r>
              <a:rPr lang="en-CA" b="1" dirty="0">
                <a:latin typeface="Times New Roman" panose="02020603050405020304" pitchFamily="18" charset="0"/>
                <a:cs typeface="Times New Roman" panose="02020603050405020304" pitchFamily="18" charset="0"/>
              </a:rPr>
              <a:t>Economic and Trade Agreement (CETA</a:t>
            </a:r>
            <a:r>
              <a:rPr lang="en-CA" b="1"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ea typeface="Droid Sans" pitchFamily="34" charset="0"/>
                <a:cs typeface="Times New Roman" panose="02020603050405020304" pitchFamily="18" charset="0"/>
              </a:rPr>
              <a:t>Scope</a:t>
            </a:r>
            <a:r>
              <a:rPr lang="en-CA" altLang="en-US" dirty="0" smtClean="0"/>
              <a:t/>
            </a:r>
            <a:br>
              <a:rPr lang="en-CA" altLang="en-US" dirty="0" smtClean="0"/>
            </a:br>
            <a:endParaRPr lang="en-US" altLang="en-US" dirty="0" smtClean="0"/>
          </a:p>
        </p:txBody>
      </p:sp>
      <p:sp>
        <p:nvSpPr>
          <p:cNvPr id="9219" name="Subtitle 12"/>
          <p:cNvSpPr>
            <a:spLocks noGrp="1"/>
          </p:cNvSpPr>
          <p:nvPr>
            <p:ph idx="1"/>
          </p:nvPr>
        </p:nvSpPr>
        <p:spPr>
          <a:xfrm>
            <a:off x="467544" y="2780928"/>
            <a:ext cx="8229600" cy="3805883"/>
          </a:xfrm>
        </p:spPr>
        <p:txBody>
          <a:bodyPr/>
          <a:lstStyle/>
          <a:p>
            <a:pPr eaLnBrk="1" hangingPunct="1"/>
            <a:r>
              <a:rPr lang="en-US" altLang="en-US" sz="2600" dirty="0">
                <a:latin typeface="Times New Roman" panose="02020603050405020304" pitchFamily="18" charset="0"/>
                <a:cs typeface="Times New Roman" panose="02020603050405020304" pitchFamily="18" charset="0"/>
              </a:rPr>
              <a:t>T</a:t>
            </a:r>
            <a:r>
              <a:rPr lang="en-US" altLang="en-US" sz="2600" dirty="0" smtClean="0">
                <a:latin typeface="Times New Roman" panose="02020603050405020304" pitchFamily="18" charset="0"/>
                <a:cs typeface="Times New Roman" panose="02020603050405020304" pitchFamily="18" charset="0"/>
              </a:rPr>
              <a:t>rade in goods: non-agricultural and agricultural</a:t>
            </a:r>
            <a:endParaRPr lang="en-CA" altLang="en-US" sz="2600" dirty="0" smtClean="0">
              <a:latin typeface="Times New Roman" panose="02020603050405020304" pitchFamily="18" charset="0"/>
              <a:cs typeface="Times New Roman" panose="02020603050405020304" pitchFamily="18" charset="0"/>
            </a:endParaRPr>
          </a:p>
          <a:p>
            <a:pPr eaLnBrk="1" hangingPunct="1"/>
            <a:r>
              <a:rPr lang="en-US" altLang="en-US" sz="2600" dirty="0" smtClean="0">
                <a:latin typeface="Times New Roman" panose="02020603050405020304" pitchFamily="18" charset="0"/>
                <a:cs typeface="Times New Roman" panose="02020603050405020304" pitchFamily="18" charset="0"/>
              </a:rPr>
              <a:t>Regulatory measures: sanitary and </a:t>
            </a:r>
            <a:r>
              <a:rPr lang="en-US" altLang="en-US" sz="2600" dirty="0" err="1" smtClean="0">
                <a:latin typeface="Times New Roman" panose="02020603050405020304" pitchFamily="18" charset="0"/>
                <a:cs typeface="Times New Roman" panose="02020603050405020304" pitchFamily="18" charset="0"/>
              </a:rPr>
              <a:t>phytosanitary</a:t>
            </a:r>
            <a:r>
              <a:rPr lang="en-US" altLang="en-US" sz="2600" dirty="0" smtClean="0">
                <a:latin typeface="Times New Roman" panose="02020603050405020304" pitchFamily="18" charset="0"/>
                <a:cs typeface="Times New Roman" panose="02020603050405020304" pitchFamily="18" charset="0"/>
              </a:rPr>
              <a:t> issues; technical barriers to trade</a:t>
            </a:r>
            <a:endParaRPr lang="en-CA" altLang="en-US" sz="2600" dirty="0" smtClean="0">
              <a:latin typeface="Times New Roman" panose="02020603050405020304" pitchFamily="18" charset="0"/>
              <a:cs typeface="Times New Roman" panose="02020603050405020304" pitchFamily="18" charset="0"/>
            </a:endParaRPr>
          </a:p>
          <a:p>
            <a:pPr eaLnBrk="1" hangingPunct="1"/>
            <a:r>
              <a:rPr lang="en-US" altLang="en-US" sz="2600" dirty="0">
                <a:latin typeface="Times New Roman" panose="02020603050405020304" pitchFamily="18" charset="0"/>
                <a:cs typeface="Times New Roman" panose="02020603050405020304" pitchFamily="18" charset="0"/>
              </a:rPr>
              <a:t>C</a:t>
            </a:r>
            <a:r>
              <a:rPr lang="en-US" altLang="en-US" sz="2600" dirty="0" smtClean="0">
                <a:latin typeface="Times New Roman" panose="02020603050405020304" pitchFamily="18" charset="0"/>
                <a:cs typeface="Times New Roman" panose="02020603050405020304" pitchFamily="18" charset="0"/>
              </a:rPr>
              <a:t>ustoms procedures and rules of origin</a:t>
            </a:r>
            <a:endParaRPr lang="en-CA" altLang="en-US" sz="2600" dirty="0" smtClean="0">
              <a:latin typeface="Times New Roman" panose="02020603050405020304" pitchFamily="18" charset="0"/>
              <a:cs typeface="Times New Roman" panose="02020603050405020304" pitchFamily="18" charset="0"/>
            </a:endParaRPr>
          </a:p>
          <a:p>
            <a:pPr eaLnBrk="1" hangingPunct="1"/>
            <a:r>
              <a:rPr lang="en-US" altLang="en-US" sz="2600" dirty="0">
                <a:latin typeface="Times New Roman" panose="02020603050405020304" pitchFamily="18" charset="0"/>
                <a:cs typeface="Times New Roman" panose="02020603050405020304" pitchFamily="18" charset="0"/>
              </a:rPr>
              <a:t>C</a:t>
            </a:r>
            <a:r>
              <a:rPr lang="en-US" altLang="en-US" sz="2600" dirty="0" smtClean="0">
                <a:latin typeface="Times New Roman" panose="02020603050405020304" pitchFamily="18" charset="0"/>
                <a:cs typeface="Times New Roman" panose="02020603050405020304" pitchFamily="18" charset="0"/>
              </a:rPr>
              <a:t>ross-border trade in services, including mutual recognition of professional qualifications</a:t>
            </a:r>
            <a:endParaRPr lang="en-CA" altLang="en-US" sz="2600" dirty="0" smtClean="0">
              <a:latin typeface="Times New Roman" panose="02020603050405020304" pitchFamily="18" charset="0"/>
              <a:cs typeface="Times New Roman" panose="02020603050405020304" pitchFamily="18" charset="0"/>
            </a:endParaRPr>
          </a:p>
          <a:p>
            <a:pPr eaLnBrk="1" hangingPunct="1"/>
            <a:r>
              <a:rPr lang="en-US" altLang="en-US" sz="2600" dirty="0">
                <a:latin typeface="Times New Roman" panose="02020603050405020304" pitchFamily="18" charset="0"/>
                <a:cs typeface="Times New Roman" panose="02020603050405020304" pitchFamily="18" charset="0"/>
              </a:rPr>
              <a:t>I</a:t>
            </a:r>
            <a:r>
              <a:rPr lang="en-US" altLang="en-US" sz="2600" dirty="0" smtClean="0">
                <a:latin typeface="Times New Roman" panose="02020603050405020304" pitchFamily="18" charset="0"/>
                <a:cs typeface="Times New Roman" panose="02020603050405020304" pitchFamily="18" charset="0"/>
              </a:rPr>
              <a:t>nvestment</a:t>
            </a:r>
            <a:endParaRPr lang="en-CA" altLang="en-US" sz="2600" dirty="0" smtClean="0">
              <a:latin typeface="Times New Roman" panose="02020603050405020304" pitchFamily="18" charset="0"/>
              <a:cs typeface="Times New Roman" panose="02020603050405020304" pitchFamily="18" charset="0"/>
            </a:endParaRPr>
          </a:p>
          <a:p>
            <a:pPr eaLnBrk="1" hangingPunct="1"/>
            <a:endParaRPr lang="en-CA" altLang="en-US" sz="2400" dirty="0" smtClean="0"/>
          </a:p>
        </p:txBody>
      </p:sp>
      <p:pic>
        <p:nvPicPr>
          <p:cNvPr id="32769" name="Picture 1" descr="C:\Users\Crina\Desktop\ceta.jpeg"/>
          <p:cNvPicPr>
            <a:picLocks noChangeAspect="1" noChangeArrowheads="1"/>
          </p:cNvPicPr>
          <p:nvPr/>
        </p:nvPicPr>
        <p:blipFill>
          <a:blip r:embed="rId3" cstate="print"/>
          <a:srcRect/>
          <a:stretch>
            <a:fillRect/>
          </a:stretch>
        </p:blipFill>
        <p:spPr bwMode="auto">
          <a:xfrm>
            <a:off x="5239427" y="-3665"/>
            <a:ext cx="3923928" cy="1224136"/>
          </a:xfrm>
          <a:prstGeom prst="rect">
            <a:avLst/>
          </a:prstGeom>
          <a:noFill/>
        </p:spPr>
      </p:pic>
    </p:spTree>
    <p:extLst>
      <p:ext uri="{BB962C8B-B14F-4D97-AF65-F5344CB8AC3E}">
        <p14:creationId xmlns:p14="http://schemas.microsoft.com/office/powerpoint/2010/main" val="718878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ubtitle 12"/>
          <p:cNvSpPr>
            <a:spLocks noGrp="1"/>
          </p:cNvSpPr>
          <p:nvPr>
            <p:ph idx="1"/>
          </p:nvPr>
        </p:nvSpPr>
        <p:spPr>
          <a:xfrm>
            <a:off x="395536" y="2370934"/>
            <a:ext cx="8229600" cy="4005064"/>
          </a:xfrm>
        </p:spPr>
        <p:txBody>
          <a:bodyPr/>
          <a:lstStyle/>
          <a:p>
            <a:pPr eaLnBrk="1" hangingPunct="1"/>
            <a:r>
              <a:rPr lang="en-US" altLang="en-US" sz="2600" dirty="0">
                <a:latin typeface="Times New Roman" panose="02020603050405020304" pitchFamily="18" charset="0"/>
                <a:cs typeface="Times New Roman" panose="02020603050405020304" pitchFamily="18" charset="0"/>
              </a:rPr>
              <a:t>C</a:t>
            </a:r>
            <a:r>
              <a:rPr lang="en-US" altLang="en-US" sz="2600" dirty="0" smtClean="0">
                <a:latin typeface="Times New Roman" panose="02020603050405020304" pitchFamily="18" charset="0"/>
                <a:cs typeface="Times New Roman" panose="02020603050405020304" pitchFamily="18" charset="0"/>
              </a:rPr>
              <a:t>entral and sub-central government procurement</a:t>
            </a:r>
            <a:endParaRPr lang="en-CA" altLang="en-US" sz="2600" dirty="0" smtClean="0">
              <a:latin typeface="Times New Roman" panose="02020603050405020304" pitchFamily="18" charset="0"/>
              <a:cs typeface="Times New Roman" panose="02020603050405020304" pitchFamily="18" charset="0"/>
            </a:endParaRPr>
          </a:p>
          <a:p>
            <a:pPr eaLnBrk="1" hangingPunct="1"/>
            <a:r>
              <a:rPr lang="en-US" altLang="en-US" sz="2600" dirty="0">
                <a:latin typeface="Times New Roman" panose="02020603050405020304" pitchFamily="18" charset="0"/>
                <a:cs typeface="Times New Roman" panose="02020603050405020304" pitchFamily="18" charset="0"/>
              </a:rPr>
              <a:t>R</a:t>
            </a:r>
            <a:r>
              <a:rPr lang="en-US" altLang="en-US" sz="2600" dirty="0" smtClean="0">
                <a:latin typeface="Times New Roman" panose="02020603050405020304" pitchFamily="18" charset="0"/>
                <a:cs typeface="Times New Roman" panose="02020603050405020304" pitchFamily="18" charset="0"/>
              </a:rPr>
              <a:t>egulatory cooperation (laws and procedures)</a:t>
            </a:r>
            <a:endParaRPr lang="en-CA" altLang="en-US" sz="2600" dirty="0" smtClean="0">
              <a:latin typeface="Times New Roman" panose="02020603050405020304" pitchFamily="18" charset="0"/>
              <a:cs typeface="Times New Roman" panose="02020603050405020304" pitchFamily="18" charset="0"/>
            </a:endParaRPr>
          </a:p>
          <a:p>
            <a:pPr eaLnBrk="1" hangingPunct="1"/>
            <a:r>
              <a:rPr lang="en-US" altLang="en-US" sz="2600" dirty="0" smtClean="0">
                <a:latin typeface="Times New Roman" panose="02020603050405020304" pitchFamily="18" charset="0"/>
                <a:cs typeface="Times New Roman" panose="02020603050405020304" pitchFamily="18" charset="0"/>
              </a:rPr>
              <a:t>Intellectual property</a:t>
            </a:r>
            <a:endParaRPr lang="en-CA" altLang="en-US" sz="2600" dirty="0" smtClean="0">
              <a:latin typeface="Times New Roman" panose="02020603050405020304" pitchFamily="18" charset="0"/>
              <a:cs typeface="Times New Roman" panose="02020603050405020304" pitchFamily="18" charset="0"/>
            </a:endParaRPr>
          </a:p>
          <a:p>
            <a:pPr eaLnBrk="1" hangingPunct="1"/>
            <a:r>
              <a:rPr lang="en-US" altLang="en-US" sz="2600" dirty="0">
                <a:latin typeface="Times New Roman" panose="02020603050405020304" pitchFamily="18" charset="0"/>
                <a:cs typeface="Times New Roman" panose="02020603050405020304" pitchFamily="18" charset="0"/>
              </a:rPr>
              <a:t>T</a:t>
            </a:r>
            <a:r>
              <a:rPr lang="en-US" altLang="en-US" sz="2600" dirty="0" smtClean="0">
                <a:latin typeface="Times New Roman" panose="02020603050405020304" pitchFamily="18" charset="0"/>
                <a:cs typeface="Times New Roman" panose="02020603050405020304" pitchFamily="18" charset="0"/>
              </a:rPr>
              <a:t>emporary movement of business persons</a:t>
            </a:r>
            <a:endParaRPr lang="en-CA" altLang="en-US" sz="2600" dirty="0" smtClean="0">
              <a:latin typeface="Times New Roman" panose="02020603050405020304" pitchFamily="18" charset="0"/>
              <a:cs typeface="Times New Roman" panose="02020603050405020304" pitchFamily="18" charset="0"/>
            </a:endParaRPr>
          </a:p>
          <a:p>
            <a:pPr eaLnBrk="1" hangingPunct="1"/>
            <a:r>
              <a:rPr lang="en-US" altLang="en-US" sz="2600" dirty="0">
                <a:latin typeface="Times New Roman" panose="02020603050405020304" pitchFamily="18" charset="0"/>
                <a:cs typeface="Times New Roman" panose="02020603050405020304" pitchFamily="18" charset="0"/>
              </a:rPr>
              <a:t>C</a:t>
            </a:r>
            <a:r>
              <a:rPr lang="en-US" altLang="en-US" sz="2600" dirty="0" smtClean="0">
                <a:latin typeface="Times New Roman" panose="02020603050405020304" pitchFamily="18" charset="0"/>
                <a:cs typeface="Times New Roman" panose="02020603050405020304" pitchFamily="18" charset="0"/>
              </a:rPr>
              <a:t>ompetition policy and related matters (monopolies and state enterprises)</a:t>
            </a:r>
            <a:endParaRPr lang="en-CA" altLang="en-US" sz="2600" dirty="0" smtClean="0">
              <a:latin typeface="Times New Roman" panose="02020603050405020304" pitchFamily="18" charset="0"/>
              <a:cs typeface="Times New Roman" panose="02020603050405020304" pitchFamily="18" charset="0"/>
            </a:endParaRPr>
          </a:p>
          <a:p>
            <a:pPr eaLnBrk="1" hangingPunct="1"/>
            <a:r>
              <a:rPr lang="en-US" altLang="en-US" sz="2600" dirty="0" smtClean="0">
                <a:latin typeface="Times New Roman" panose="02020603050405020304" pitchFamily="18" charset="0"/>
                <a:cs typeface="Times New Roman" panose="02020603050405020304" pitchFamily="18" charset="0"/>
              </a:rPr>
              <a:t>Institutional arrangements and dispute settlement </a:t>
            </a:r>
            <a:endParaRPr lang="en-CA" altLang="en-US" sz="2600" dirty="0" smtClean="0">
              <a:latin typeface="Times New Roman" panose="02020603050405020304" pitchFamily="18" charset="0"/>
              <a:cs typeface="Times New Roman" panose="02020603050405020304" pitchFamily="18" charset="0"/>
            </a:endParaRPr>
          </a:p>
          <a:p>
            <a:pPr eaLnBrk="1" hangingPunct="1"/>
            <a:r>
              <a:rPr lang="en-US" altLang="en-US" sz="2600" dirty="0">
                <a:latin typeface="Times New Roman" panose="02020603050405020304" pitchFamily="18" charset="0"/>
                <a:cs typeface="Times New Roman" panose="02020603050405020304" pitchFamily="18" charset="0"/>
              </a:rPr>
              <a:t>S</a:t>
            </a:r>
            <a:r>
              <a:rPr lang="en-US" altLang="en-US" sz="2600" dirty="0" smtClean="0">
                <a:latin typeface="Times New Roman" panose="02020603050405020304" pitchFamily="18" charset="0"/>
                <a:cs typeface="Times New Roman" panose="02020603050405020304" pitchFamily="18" charset="0"/>
              </a:rPr>
              <a:t>ustainable development</a:t>
            </a:r>
            <a:endParaRPr lang="en-CA" altLang="en-US" sz="2600" dirty="0" smtClean="0">
              <a:latin typeface="Times New Roman" panose="02020603050405020304" pitchFamily="18" charset="0"/>
              <a:cs typeface="Times New Roman" panose="02020603050405020304" pitchFamily="18" charset="0"/>
            </a:endParaRPr>
          </a:p>
          <a:p>
            <a:pPr eaLnBrk="1" hangingPunct="1"/>
            <a:endParaRPr lang="en-CA" altLang="en-US" sz="2400" dirty="0" smtClean="0"/>
          </a:p>
        </p:txBody>
      </p:sp>
      <p:sp>
        <p:nvSpPr>
          <p:cNvPr id="7" name="Title 11"/>
          <p:cNvSpPr txBox="1">
            <a:spLocks/>
          </p:cNvSpPr>
          <p:nvPr/>
        </p:nvSpPr>
        <p:spPr>
          <a:xfrm>
            <a:off x="251520" y="274638"/>
            <a:ext cx="5184576" cy="2074242"/>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3300" b="1" dirty="0" smtClean="0">
                <a:latin typeface="Times New Roman" panose="02020603050405020304" pitchFamily="18" charset="0"/>
                <a:cs typeface="Times New Roman" panose="02020603050405020304" pitchFamily="18" charset="0"/>
              </a:rPr>
              <a:t>Comprehensive Economic and Trade Agreement (CETA): </a:t>
            </a:r>
            <a:r>
              <a:rPr lang="en-US" altLang="en-US" sz="13300" b="1" dirty="0" smtClean="0">
                <a:latin typeface="Times New Roman" panose="02020603050405020304" pitchFamily="18" charset="0"/>
                <a:ea typeface="Droid Sans" pitchFamily="34" charset="0"/>
                <a:cs typeface="Times New Roman" panose="02020603050405020304" pitchFamily="18" charset="0"/>
              </a:rPr>
              <a:t>Scope</a:t>
            </a:r>
            <a:r>
              <a:rPr lang="en-CA" altLang="en-US" dirty="0" smtClean="0"/>
              <a:t/>
            </a:r>
            <a:br>
              <a:rPr lang="en-CA" altLang="en-US" dirty="0" smtClean="0"/>
            </a:br>
            <a:endParaRPr lang="en-US" altLang="en-US" dirty="0" smtClean="0"/>
          </a:p>
        </p:txBody>
      </p:sp>
      <p:pic>
        <p:nvPicPr>
          <p:cNvPr id="30721" name="Picture 1" descr="C:\Users\Crina\Desktop\ceta.jpeg"/>
          <p:cNvPicPr>
            <a:picLocks noChangeAspect="1" noChangeArrowheads="1"/>
          </p:cNvPicPr>
          <p:nvPr/>
        </p:nvPicPr>
        <p:blipFill>
          <a:blip r:embed="rId3" cstate="print"/>
          <a:srcRect/>
          <a:stretch>
            <a:fillRect/>
          </a:stretch>
        </p:blipFill>
        <p:spPr bwMode="auto">
          <a:xfrm>
            <a:off x="5508104" y="0"/>
            <a:ext cx="3635896" cy="1484784"/>
          </a:xfrm>
          <a:prstGeom prst="rect">
            <a:avLst/>
          </a:prstGeom>
          <a:noFill/>
        </p:spPr>
      </p:pic>
    </p:spTree>
    <p:extLst>
      <p:ext uri="{BB962C8B-B14F-4D97-AF65-F5344CB8AC3E}">
        <p14:creationId xmlns:p14="http://schemas.microsoft.com/office/powerpoint/2010/main" val="3305740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7" y="-8828"/>
            <a:ext cx="9172467" cy="980728"/>
          </a:xfrm>
        </p:spPr>
        <p:txBody>
          <a:bodyPr>
            <a:normAutofit fontScale="90000"/>
          </a:bodyPr>
          <a:lstStyle/>
          <a:p>
            <a:r>
              <a:rPr lang="en-CA" sz="3200" b="1" dirty="0">
                <a:latin typeface="Times New Roman" panose="02020603050405020304" pitchFamily="18" charset="0"/>
                <a:cs typeface="Times New Roman" panose="02020603050405020304" pitchFamily="18" charset="0"/>
              </a:rPr>
              <a:t>Comprehensive Economic and Trade Agreement (CETA): </a:t>
            </a:r>
            <a:r>
              <a:rPr lang="en-US" sz="3200" b="1" dirty="0" smtClean="0">
                <a:latin typeface="Times New Roman" panose="02020603050405020304" pitchFamily="18" charset="0"/>
                <a:cs typeface="Times New Roman" panose="02020603050405020304" pitchFamily="18" charset="0"/>
              </a:rPr>
              <a:t>Achievements</a:t>
            </a:r>
            <a:endParaRPr lang="en-CA" sz="3200" dirty="0"/>
          </a:p>
        </p:txBody>
      </p:sp>
      <p:sp>
        <p:nvSpPr>
          <p:cNvPr id="3" name="Content Placeholder 2"/>
          <p:cNvSpPr>
            <a:spLocks noGrp="1"/>
          </p:cNvSpPr>
          <p:nvPr>
            <p:ph idx="1"/>
          </p:nvPr>
        </p:nvSpPr>
        <p:spPr>
          <a:xfrm>
            <a:off x="0" y="980728"/>
            <a:ext cx="9144000" cy="5877272"/>
          </a:xfrm>
        </p:spPr>
        <p:txBody>
          <a:bodyPr>
            <a:normAutofit fontScale="85000" lnSpcReduction="10000"/>
          </a:bodyPr>
          <a:lstStyle/>
          <a:p>
            <a:r>
              <a:rPr lang="en-CA" b="1" dirty="0" smtClean="0">
                <a:latin typeface="Times New Roman" panose="02020603050405020304" pitchFamily="18" charset="0"/>
                <a:cs typeface="Times New Roman" panose="02020603050405020304" pitchFamily="18" charset="0"/>
              </a:rPr>
              <a:t>Tariffs:</a:t>
            </a:r>
          </a:p>
          <a:p>
            <a:pPr lvl="1"/>
            <a:r>
              <a:rPr lang="en-CA" i="1" dirty="0" smtClean="0">
                <a:latin typeface="Times New Roman" panose="02020603050405020304" pitchFamily="18" charset="0"/>
                <a:cs typeface="Times New Roman" panose="02020603050405020304" pitchFamily="18" charset="0"/>
              </a:rPr>
              <a:t>Industrial goods:</a:t>
            </a:r>
          </a:p>
          <a:p>
            <a:pPr lvl="2"/>
            <a:r>
              <a:rPr lang="en-CA" dirty="0" smtClean="0">
                <a:latin typeface="Times New Roman" panose="02020603050405020304" pitchFamily="18" charset="0"/>
                <a:cs typeface="Times New Roman" panose="02020603050405020304" pitchFamily="18" charset="0"/>
              </a:rPr>
              <a:t>99.3% (EU); 99.6% (Canada) at 0% at entry into force;</a:t>
            </a:r>
          </a:p>
          <a:p>
            <a:pPr lvl="2"/>
            <a:r>
              <a:rPr lang="en-CA" dirty="0" smtClean="0">
                <a:latin typeface="Times New Roman" panose="02020603050405020304" pitchFamily="18" charset="0"/>
                <a:cs typeface="Times New Roman" panose="02020603050405020304" pitchFamily="18" charset="0"/>
              </a:rPr>
              <a:t>Autos: rule of origin: 50% limit on non-originating materials for 7 years</a:t>
            </a:r>
          </a:p>
          <a:p>
            <a:pPr lvl="3"/>
            <a:r>
              <a:rPr lang="en-CA" dirty="0" smtClean="0">
                <a:latin typeface="Times New Roman" panose="02020603050405020304" pitchFamily="18" charset="0"/>
                <a:cs typeface="Times New Roman" panose="02020603050405020304" pitchFamily="18" charset="0"/>
              </a:rPr>
              <a:t>100,000 vehicles: 70% transaction value or 80% net cost for non-originating materials;</a:t>
            </a:r>
          </a:p>
          <a:p>
            <a:pPr lvl="3"/>
            <a:r>
              <a:rPr lang="en-CA" dirty="0" err="1" smtClean="0">
                <a:latin typeface="Times New Roman" panose="02020603050405020304" pitchFamily="18" charset="0"/>
                <a:cs typeface="Times New Roman" panose="02020603050405020304" pitchFamily="18" charset="0"/>
              </a:rPr>
              <a:t>Cumulation</a:t>
            </a:r>
            <a:r>
              <a:rPr lang="en-CA" dirty="0" smtClean="0">
                <a:latin typeface="Times New Roman" panose="02020603050405020304" pitchFamily="18" charset="0"/>
                <a:cs typeface="Times New Roman" panose="02020603050405020304" pitchFamily="18" charset="0"/>
              </a:rPr>
              <a:t> provision in case of EU-US FTA.</a:t>
            </a:r>
          </a:p>
          <a:p>
            <a:pPr lvl="1"/>
            <a:r>
              <a:rPr lang="en-CA" i="1" dirty="0" smtClean="0">
                <a:latin typeface="Times New Roman" panose="02020603050405020304" pitchFamily="18" charset="0"/>
                <a:cs typeface="Times New Roman" panose="02020603050405020304" pitchFamily="18" charset="0"/>
              </a:rPr>
              <a:t>Agricultural goods:</a:t>
            </a:r>
          </a:p>
          <a:p>
            <a:pPr lvl="2"/>
            <a:r>
              <a:rPr lang="en-CA" dirty="0" smtClean="0">
                <a:latin typeface="Times New Roman" panose="02020603050405020304" pitchFamily="18" charset="0"/>
                <a:cs typeface="Times New Roman" panose="02020603050405020304" pitchFamily="18" charset="0"/>
              </a:rPr>
              <a:t>93.6% (EU); 92% (Canada) at 0% at entry into force;</a:t>
            </a:r>
          </a:p>
          <a:p>
            <a:pPr lvl="2"/>
            <a:r>
              <a:rPr lang="en-CA" dirty="0" smtClean="0">
                <a:latin typeface="Times New Roman" panose="02020603050405020304" pitchFamily="18" charset="0"/>
                <a:cs typeface="Times New Roman" panose="02020603050405020304" pitchFamily="18" charset="0"/>
              </a:rPr>
              <a:t>EU meat markets:</a:t>
            </a:r>
          </a:p>
          <a:p>
            <a:pPr lvl="3"/>
            <a:r>
              <a:rPr lang="en-CA" dirty="0">
                <a:latin typeface="Times New Roman" panose="02020603050405020304" pitchFamily="18" charset="0"/>
                <a:cs typeface="Times New Roman" panose="02020603050405020304" pitchFamily="18" charset="0"/>
              </a:rPr>
              <a:t>B</a:t>
            </a:r>
            <a:r>
              <a:rPr lang="en-CA" dirty="0" smtClean="0">
                <a:latin typeface="Times New Roman" panose="02020603050405020304" pitchFamily="18" charset="0"/>
                <a:cs typeface="Times New Roman" panose="02020603050405020304" pitchFamily="18" charset="0"/>
              </a:rPr>
              <a:t>eef and veal market: 50,000 tonnes duty-free in-quota hormone-free; 11,500 tonnes duty-free in-quota of high-quality beef;</a:t>
            </a:r>
          </a:p>
          <a:p>
            <a:pPr lvl="3"/>
            <a:r>
              <a:rPr lang="en-CA" dirty="0" smtClean="0">
                <a:latin typeface="Times New Roman" panose="02020603050405020304" pitchFamily="18" charset="0"/>
                <a:cs typeface="Times New Roman" panose="02020603050405020304" pitchFamily="18" charset="0"/>
              </a:rPr>
              <a:t>Bison: 3,000 tonnes duty-free in-quota;</a:t>
            </a:r>
          </a:p>
          <a:p>
            <a:pPr lvl="3"/>
            <a:r>
              <a:rPr lang="en-CA" dirty="0" smtClean="0">
                <a:latin typeface="Times New Roman" panose="02020603050405020304" pitchFamily="18" charset="0"/>
                <a:cs typeface="Times New Roman" panose="02020603050405020304" pitchFamily="18" charset="0"/>
              </a:rPr>
              <a:t>Pork: 81,011 tonnes duty-free in-quota;</a:t>
            </a:r>
          </a:p>
          <a:p>
            <a:pPr lvl="2"/>
            <a:r>
              <a:rPr lang="en-CA" dirty="0" smtClean="0">
                <a:latin typeface="Times New Roman" panose="02020603050405020304" pitchFamily="18" charset="0"/>
                <a:cs typeface="Times New Roman" panose="02020603050405020304" pitchFamily="18" charset="0"/>
              </a:rPr>
              <a:t>Canada supply-managed products:</a:t>
            </a:r>
          </a:p>
          <a:p>
            <a:pPr lvl="3"/>
            <a:r>
              <a:rPr lang="en-CA" dirty="0" smtClean="0">
                <a:latin typeface="Times New Roman" panose="02020603050405020304" pitchFamily="18" charset="0"/>
                <a:cs typeface="Times New Roman" panose="02020603050405020304" pitchFamily="18" charset="0"/>
              </a:rPr>
              <a:t>Poultry and eggs excluded;</a:t>
            </a:r>
          </a:p>
          <a:p>
            <a:pPr lvl="3"/>
            <a:r>
              <a:rPr lang="en-CA" dirty="0" smtClean="0">
                <a:latin typeface="Times New Roman" panose="02020603050405020304" pitchFamily="18" charset="0"/>
                <a:cs typeface="Times New Roman" panose="02020603050405020304" pitchFamily="18" charset="0"/>
              </a:rPr>
              <a:t>Cheese: 16,800 tonnes (16,000 tonnes new market access plus 800 tonnes from current WTO quota for new member states); 1,700 tonnes for industrial-use cheese.</a:t>
            </a:r>
          </a:p>
          <a:p>
            <a:pPr lvl="3"/>
            <a:endParaRPr lang="en-CA" dirty="0" smtClean="0"/>
          </a:p>
          <a:p>
            <a:pPr lvl="2"/>
            <a:endParaRPr lang="en-CA" dirty="0"/>
          </a:p>
        </p:txBody>
      </p:sp>
    </p:spTree>
    <p:extLst>
      <p:ext uri="{BB962C8B-B14F-4D97-AF65-F5344CB8AC3E}">
        <p14:creationId xmlns:p14="http://schemas.microsoft.com/office/powerpoint/2010/main" val="664389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5877272"/>
          </a:xfrm>
        </p:spPr>
        <p:txBody>
          <a:bodyPr>
            <a:normAutofit fontScale="85000" lnSpcReduction="20000"/>
          </a:bodyPr>
          <a:lstStyle/>
          <a:p>
            <a:r>
              <a:rPr lang="en-CA" b="1" dirty="0" smtClean="0">
                <a:latin typeface="Times New Roman" panose="02020603050405020304" pitchFamily="18" charset="0"/>
                <a:cs typeface="Times New Roman" panose="02020603050405020304" pitchFamily="18" charset="0"/>
              </a:rPr>
              <a:t>Services and investment:</a:t>
            </a:r>
          </a:p>
          <a:p>
            <a:pPr lvl="1"/>
            <a:r>
              <a:rPr lang="en-CA" dirty="0" smtClean="0">
                <a:latin typeface="Times New Roman" panose="02020603050405020304" pitchFamily="18" charset="0"/>
                <a:cs typeface="Times New Roman" panose="02020603050405020304" pitchFamily="18" charset="0"/>
              </a:rPr>
              <a:t>Health care, public education, cultural and other social services excluded;</a:t>
            </a:r>
          </a:p>
          <a:p>
            <a:pPr lvl="1"/>
            <a:r>
              <a:rPr lang="en-CA" i="1" dirty="0" smtClean="0">
                <a:latin typeface="Times New Roman" panose="02020603050405020304" pitchFamily="18" charset="0"/>
                <a:cs typeface="Times New Roman" panose="02020603050405020304" pitchFamily="18" charset="0"/>
              </a:rPr>
              <a:t>Labour mobility:</a:t>
            </a:r>
          </a:p>
          <a:p>
            <a:pPr lvl="2"/>
            <a:r>
              <a:rPr lang="en-CA" dirty="0" smtClean="0">
                <a:latin typeface="Times New Roman" panose="02020603050405020304" pitchFamily="18" charset="0"/>
                <a:cs typeface="Times New Roman" panose="02020603050405020304" pitchFamily="18" charset="0"/>
              </a:rPr>
              <a:t>Process of recognizing foreign qualifications streamlined;</a:t>
            </a:r>
          </a:p>
          <a:p>
            <a:pPr lvl="2"/>
            <a:r>
              <a:rPr lang="en-CA" dirty="0" smtClean="0">
                <a:latin typeface="Times New Roman" panose="02020603050405020304" pitchFamily="18" charset="0"/>
                <a:cs typeface="Times New Roman" panose="02020603050405020304" pitchFamily="18" charset="0"/>
              </a:rPr>
              <a:t>Minimize barriers to temporary entry;</a:t>
            </a:r>
          </a:p>
          <a:p>
            <a:pPr lvl="1"/>
            <a:r>
              <a:rPr lang="en-CA" i="1" dirty="0" smtClean="0">
                <a:latin typeface="Times New Roman" panose="02020603050405020304" pitchFamily="18" charset="0"/>
                <a:cs typeface="Times New Roman" panose="02020603050405020304" pitchFamily="18" charset="0"/>
              </a:rPr>
              <a:t>Investment:</a:t>
            </a:r>
          </a:p>
          <a:p>
            <a:pPr lvl="2"/>
            <a:r>
              <a:rPr lang="en-CA" dirty="0" smtClean="0">
                <a:latin typeface="Times New Roman" panose="02020603050405020304" pitchFamily="18" charset="0"/>
                <a:cs typeface="Times New Roman" panose="02020603050405020304" pitchFamily="18" charset="0"/>
              </a:rPr>
              <a:t>Investor-state dispute settlement:</a:t>
            </a:r>
          </a:p>
          <a:p>
            <a:pPr lvl="3"/>
            <a:r>
              <a:rPr lang="en-CA" dirty="0" smtClean="0">
                <a:latin typeface="Times New Roman" panose="02020603050405020304" pitchFamily="18" charset="0"/>
                <a:cs typeface="Times New Roman" panose="02020603050405020304" pitchFamily="18" charset="0"/>
              </a:rPr>
              <a:t>Clear investor protection standards such as rules followed by arbitration tribunals;</a:t>
            </a:r>
          </a:p>
          <a:p>
            <a:pPr lvl="3"/>
            <a:r>
              <a:rPr lang="en-CA" dirty="0" smtClean="0">
                <a:latin typeface="Times New Roman" panose="02020603050405020304" pitchFamily="18" charset="0"/>
                <a:cs typeface="Times New Roman" panose="02020603050405020304" pitchFamily="18" charset="0"/>
              </a:rPr>
              <a:t>Clear rules on the conduct of procedures in arbitration tribunals;</a:t>
            </a:r>
          </a:p>
          <a:p>
            <a:pPr lvl="3"/>
            <a:r>
              <a:rPr lang="en-CA" dirty="0" smtClean="0">
                <a:latin typeface="Times New Roman" panose="02020603050405020304" pitchFamily="18" charset="0"/>
                <a:cs typeface="Times New Roman" panose="02020603050405020304" pitchFamily="18" charset="0"/>
              </a:rPr>
              <a:t>Transparent process.</a:t>
            </a:r>
          </a:p>
          <a:p>
            <a:pPr lvl="3"/>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breach of the fair and equitable treatment obligation can only arise </a:t>
            </a:r>
            <a:r>
              <a:rPr lang="en-US" dirty="0" smtClean="0">
                <a:latin typeface="Times New Roman" panose="02020603050405020304" pitchFamily="18" charset="0"/>
                <a:cs typeface="Times New Roman" panose="02020603050405020304" pitchFamily="18" charset="0"/>
              </a:rPr>
              <a:t>when there </a:t>
            </a:r>
            <a:r>
              <a:rPr lang="en-US" dirty="0">
                <a:latin typeface="Times New Roman" panose="02020603050405020304" pitchFamily="18" charset="0"/>
                <a:cs typeface="Times New Roman" panose="02020603050405020304" pitchFamily="18" charset="0"/>
              </a:rPr>
              <a:t>is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4"/>
            <a:r>
              <a:rPr lang="en-US" dirty="0" smtClean="0">
                <a:latin typeface="Times New Roman" panose="02020603050405020304" pitchFamily="18" charset="0"/>
                <a:cs typeface="Times New Roman" panose="02020603050405020304" pitchFamily="18" charset="0"/>
              </a:rPr>
              <a:t>Denial </a:t>
            </a:r>
            <a:r>
              <a:rPr lang="en-US" dirty="0">
                <a:latin typeface="Times New Roman" panose="02020603050405020304" pitchFamily="18" charset="0"/>
                <a:cs typeface="Times New Roman" panose="02020603050405020304" pitchFamily="18" charset="0"/>
              </a:rPr>
              <a:t>of justice in criminal, civil or administrative proceedings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4"/>
            <a:r>
              <a:rPr lang="en-US" dirty="0">
                <a:latin typeface="Times New Roman" panose="02020603050405020304" pitchFamily="18" charset="0"/>
                <a:cs typeface="Times New Roman" panose="02020603050405020304" pitchFamily="18" charset="0"/>
              </a:rPr>
              <a:t>A fundamental breach of due process, including a fundamental breach </a:t>
            </a:r>
            <a:r>
              <a:rPr lang="en-US" dirty="0" smtClean="0">
                <a:latin typeface="Times New Roman" panose="02020603050405020304" pitchFamily="18" charset="0"/>
                <a:cs typeface="Times New Roman" panose="02020603050405020304" pitchFamily="18" charset="0"/>
              </a:rPr>
              <a:t>of transparency</a:t>
            </a:r>
            <a:r>
              <a:rPr lang="en-US" dirty="0">
                <a:latin typeface="Times New Roman" panose="02020603050405020304" pitchFamily="18" charset="0"/>
                <a:cs typeface="Times New Roman" panose="02020603050405020304" pitchFamily="18" charset="0"/>
              </a:rPr>
              <a:t>, in judicial and administrative proceedings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4"/>
            <a:r>
              <a:rPr lang="en-US" dirty="0">
                <a:latin typeface="Times New Roman" panose="02020603050405020304" pitchFamily="18" charset="0"/>
                <a:cs typeface="Times New Roman" panose="02020603050405020304" pitchFamily="18" charset="0"/>
              </a:rPr>
              <a:t>Manifest arbitrariness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4"/>
            <a:r>
              <a:rPr lang="en-US" dirty="0" smtClean="0">
                <a:latin typeface="Times New Roman" panose="02020603050405020304" pitchFamily="18" charset="0"/>
                <a:cs typeface="Times New Roman" panose="02020603050405020304" pitchFamily="18" charset="0"/>
              </a:rPr>
              <a:t>Targeted </a:t>
            </a:r>
            <a:r>
              <a:rPr lang="en-US" dirty="0">
                <a:latin typeface="Times New Roman" panose="02020603050405020304" pitchFamily="18" charset="0"/>
                <a:cs typeface="Times New Roman" panose="02020603050405020304" pitchFamily="18" charset="0"/>
              </a:rPr>
              <a:t>discrimination on </a:t>
            </a:r>
            <a:r>
              <a:rPr lang="en-US" dirty="0" smtClean="0">
                <a:latin typeface="Times New Roman" panose="02020603050405020304" pitchFamily="18" charset="0"/>
                <a:cs typeface="Times New Roman" panose="02020603050405020304" pitchFamily="18" charset="0"/>
              </a:rPr>
              <a:t>manifestly </a:t>
            </a:r>
            <a:r>
              <a:rPr lang="en-US" dirty="0">
                <a:latin typeface="Times New Roman" panose="02020603050405020304" pitchFamily="18" charset="0"/>
                <a:cs typeface="Times New Roman" panose="02020603050405020304" pitchFamily="18" charset="0"/>
              </a:rPr>
              <a:t>wrongful grounds, such as gender, </a:t>
            </a:r>
            <a:r>
              <a:rPr lang="en-US" dirty="0" smtClean="0">
                <a:latin typeface="Times New Roman" panose="02020603050405020304" pitchFamily="18" charset="0"/>
                <a:cs typeface="Times New Roman" panose="02020603050405020304" pitchFamily="18" charset="0"/>
              </a:rPr>
              <a:t>race </a:t>
            </a:r>
            <a:r>
              <a:rPr lang="en-US" dirty="0">
                <a:latin typeface="Times New Roman" panose="02020603050405020304" pitchFamily="18" charset="0"/>
                <a:cs typeface="Times New Roman" panose="02020603050405020304" pitchFamily="18" charset="0"/>
              </a:rPr>
              <a:t>or religious belief</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4"/>
            <a:r>
              <a:rPr lang="en-US" dirty="0">
                <a:latin typeface="Times New Roman" panose="02020603050405020304" pitchFamily="18" charset="0"/>
                <a:cs typeface="Times New Roman" panose="02020603050405020304" pitchFamily="18" charset="0"/>
              </a:rPr>
              <a:t>Abusive treatment of investors, such as coercion, duress and harassment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3"/>
            <a:endParaRPr lang="en-CA" dirty="0" smtClean="0"/>
          </a:p>
          <a:p>
            <a:pPr lvl="1"/>
            <a:endParaRPr lang="en-CA" dirty="0"/>
          </a:p>
        </p:txBody>
      </p:sp>
      <p:sp>
        <p:nvSpPr>
          <p:cNvPr id="4" name="Title 1"/>
          <p:cNvSpPr>
            <a:spLocks noGrp="1"/>
          </p:cNvSpPr>
          <p:nvPr>
            <p:ph type="title"/>
          </p:nvPr>
        </p:nvSpPr>
        <p:spPr>
          <a:xfrm>
            <a:off x="467544" y="0"/>
            <a:ext cx="8229600" cy="980728"/>
          </a:xfrm>
        </p:spPr>
        <p:txBody>
          <a:bodyPr>
            <a:normAutofit fontScale="90000"/>
          </a:bodyPr>
          <a:lstStyle/>
          <a:p>
            <a:r>
              <a:rPr lang="en-CA" sz="3200" b="1" dirty="0">
                <a:latin typeface="Times New Roman" panose="02020603050405020304" pitchFamily="18" charset="0"/>
                <a:cs typeface="Times New Roman" panose="02020603050405020304" pitchFamily="18" charset="0"/>
              </a:rPr>
              <a:t>Comprehensive Economic and Trade Agreement (CETA): </a:t>
            </a:r>
            <a:r>
              <a:rPr lang="en-US" sz="3200" b="1" dirty="0" smtClean="0">
                <a:latin typeface="Times New Roman" panose="02020603050405020304" pitchFamily="18" charset="0"/>
                <a:cs typeface="Times New Roman" panose="02020603050405020304" pitchFamily="18" charset="0"/>
              </a:rPr>
              <a:t>Achievements</a:t>
            </a:r>
            <a:endParaRPr lang="en-CA" sz="3200" dirty="0"/>
          </a:p>
        </p:txBody>
      </p:sp>
    </p:spTree>
    <p:extLst>
      <p:ext uri="{BB962C8B-B14F-4D97-AF65-F5344CB8AC3E}">
        <p14:creationId xmlns:p14="http://schemas.microsoft.com/office/powerpoint/2010/main" val="3729934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5877272"/>
          </a:xfrm>
        </p:spPr>
        <p:txBody>
          <a:bodyPr>
            <a:normAutofit fontScale="85000" lnSpcReduction="10000"/>
          </a:bodyPr>
          <a:lstStyle/>
          <a:p>
            <a:r>
              <a:rPr lang="en-CA" b="1" dirty="0" smtClean="0">
                <a:latin typeface="Times New Roman" panose="02020603050405020304" pitchFamily="18" charset="0"/>
                <a:cs typeface="Times New Roman" panose="02020603050405020304" pitchFamily="18" charset="0"/>
              </a:rPr>
              <a:t>Government procurement:</a:t>
            </a:r>
          </a:p>
          <a:p>
            <a:pPr lvl="1"/>
            <a:r>
              <a:rPr lang="en-CA" dirty="0" smtClean="0">
                <a:latin typeface="Times New Roman" panose="02020603050405020304" pitchFamily="18" charset="0"/>
                <a:cs typeface="Times New Roman" panose="02020603050405020304" pitchFamily="18" charset="0"/>
              </a:rPr>
              <a:t>Established thresholds;</a:t>
            </a:r>
          </a:p>
          <a:p>
            <a:pPr lvl="1"/>
            <a:r>
              <a:rPr lang="en-CA" dirty="0" smtClean="0">
                <a:latin typeface="Times New Roman" panose="02020603050405020304" pitchFamily="18" charset="0"/>
                <a:cs typeface="Times New Roman" panose="02020603050405020304" pitchFamily="18" charset="0"/>
              </a:rPr>
              <a:t>Negative list.</a:t>
            </a:r>
          </a:p>
          <a:p>
            <a:r>
              <a:rPr lang="en-CA" b="1" dirty="0" smtClean="0">
                <a:latin typeface="Times New Roman" panose="02020603050405020304" pitchFamily="18" charset="0"/>
                <a:cs typeface="Times New Roman" panose="02020603050405020304" pitchFamily="18" charset="0"/>
              </a:rPr>
              <a:t>Intellectual property:</a:t>
            </a:r>
          </a:p>
          <a:p>
            <a:pPr lvl="1"/>
            <a:r>
              <a:rPr lang="en-CA" dirty="0" smtClean="0">
                <a:latin typeface="Times New Roman" panose="02020603050405020304" pitchFamily="18" charset="0"/>
                <a:cs typeface="Times New Roman" panose="02020603050405020304" pitchFamily="18" charset="0"/>
              </a:rPr>
              <a:t>Pharmaceutical:</a:t>
            </a:r>
          </a:p>
          <a:p>
            <a:pPr lvl="2"/>
            <a:r>
              <a:rPr lang="en-CA" dirty="0" smtClean="0">
                <a:latin typeface="Times New Roman" panose="02020603050405020304" pitchFamily="18" charset="0"/>
                <a:cs typeface="Times New Roman" panose="02020603050405020304" pitchFamily="18" charset="0"/>
              </a:rPr>
              <a:t>Additional protection for pharmaceutical products never more than 2 years;</a:t>
            </a:r>
          </a:p>
          <a:p>
            <a:pPr lvl="2"/>
            <a:r>
              <a:rPr lang="en-CA" dirty="0" smtClean="0">
                <a:latin typeface="Times New Roman" panose="02020603050405020304" pitchFamily="18" charset="0"/>
                <a:cs typeface="Times New Roman" panose="02020603050405020304" pitchFamily="18" charset="0"/>
              </a:rPr>
              <a:t>Canadian generics able to be exported during the additional protection period.</a:t>
            </a:r>
          </a:p>
          <a:p>
            <a:pPr lvl="1"/>
            <a:r>
              <a:rPr lang="en-CA" dirty="0" smtClean="0">
                <a:latin typeface="Times New Roman" panose="02020603050405020304" pitchFamily="18" charset="0"/>
                <a:cs typeface="Times New Roman" panose="02020603050405020304" pitchFamily="18" charset="0"/>
              </a:rPr>
              <a:t>Geographical Indicators (GIs):</a:t>
            </a:r>
          </a:p>
          <a:p>
            <a:pPr lvl="2"/>
            <a:r>
              <a:rPr lang="en-CA" dirty="0" smtClean="0">
                <a:latin typeface="Times New Roman" panose="02020603050405020304" pitchFamily="18" charset="0"/>
                <a:cs typeface="Times New Roman" panose="02020603050405020304" pitchFamily="18" charset="0"/>
              </a:rPr>
              <a:t>Various ways of addressing 179 terms covering foods and beer:</a:t>
            </a:r>
          </a:p>
          <a:p>
            <a:pPr lvl="3"/>
            <a:r>
              <a:rPr lang="en-CA" dirty="0" smtClean="0">
                <a:latin typeface="Times New Roman" panose="02020603050405020304" pitchFamily="18" charset="0"/>
                <a:cs typeface="Times New Roman" panose="02020603050405020304" pitchFamily="18" charset="0"/>
              </a:rPr>
              <a:t>Keep the validity of existing Canadian trademarks;</a:t>
            </a:r>
          </a:p>
          <a:p>
            <a:pPr lvl="3"/>
            <a:r>
              <a:rPr lang="en-CA" dirty="0" smtClean="0">
                <a:latin typeface="Times New Roman" panose="02020603050405020304" pitchFamily="18" charset="0"/>
                <a:cs typeface="Times New Roman" panose="02020603050405020304" pitchFamily="18" charset="0"/>
              </a:rPr>
              <a:t>Ability to use specified English and French language terms commonly employed in Canada;</a:t>
            </a:r>
          </a:p>
          <a:p>
            <a:pPr lvl="3"/>
            <a:r>
              <a:rPr lang="en-CA" dirty="0" smtClean="0">
                <a:latin typeface="Times New Roman" panose="02020603050405020304" pitchFamily="18" charset="0"/>
                <a:cs typeface="Times New Roman" panose="02020603050405020304" pitchFamily="18" charset="0"/>
              </a:rPr>
              <a:t>Limited GI rights on: </a:t>
            </a:r>
            <a:r>
              <a:rPr lang="en-CA" dirty="0" err="1" smtClean="0">
                <a:latin typeface="Times New Roman" panose="02020603050405020304" pitchFamily="18" charset="0"/>
                <a:cs typeface="Times New Roman" panose="02020603050405020304" pitchFamily="18" charset="0"/>
              </a:rPr>
              <a:t>Asiago</a:t>
            </a:r>
            <a:r>
              <a:rPr lang="en-CA" dirty="0" smtClean="0">
                <a:latin typeface="Times New Roman" panose="02020603050405020304" pitchFamily="18" charset="0"/>
                <a:cs typeface="Times New Roman" panose="02020603050405020304" pitchFamily="18" charset="0"/>
              </a:rPr>
              <a:t>, Feta, </a:t>
            </a:r>
            <a:r>
              <a:rPr lang="en-CA" dirty="0" err="1" smtClean="0">
                <a:latin typeface="Times New Roman" panose="02020603050405020304" pitchFamily="18" charset="0"/>
                <a:cs typeface="Times New Roman" panose="02020603050405020304" pitchFamily="18" charset="0"/>
              </a:rPr>
              <a:t>Fontina</a:t>
            </a:r>
            <a:r>
              <a:rPr lang="en-CA" dirty="0" smtClean="0">
                <a:latin typeface="Times New Roman" panose="02020603050405020304" pitchFamily="18" charset="0"/>
                <a:cs typeface="Times New Roman" panose="02020603050405020304" pitchFamily="18" charset="0"/>
              </a:rPr>
              <a:t>, Gorgonzola and Munster (future users accompany them by expressions such as “kind”, “type”, “style”, “imitation”;</a:t>
            </a:r>
          </a:p>
          <a:p>
            <a:pPr lvl="3"/>
            <a:r>
              <a:rPr lang="en-CA" dirty="0" smtClean="0">
                <a:latin typeface="Times New Roman" panose="02020603050405020304" pitchFamily="18" charset="0"/>
                <a:cs typeface="Times New Roman" panose="02020603050405020304" pitchFamily="18" charset="0"/>
              </a:rPr>
              <a:t>Ability to use components of multi-terms.</a:t>
            </a:r>
          </a:p>
          <a:p>
            <a:r>
              <a:rPr lang="en-CA" b="1" dirty="0" smtClean="0">
                <a:latin typeface="Times New Roman" panose="02020603050405020304" pitchFamily="18" charset="0"/>
                <a:cs typeface="Times New Roman" panose="02020603050405020304" pitchFamily="18" charset="0"/>
              </a:rPr>
              <a:t>State-to-state dispute settlement.</a:t>
            </a:r>
          </a:p>
          <a:p>
            <a:endParaRPr lang="en-CA" dirty="0" smtClean="0"/>
          </a:p>
          <a:p>
            <a:pPr lvl="1"/>
            <a:endParaRPr lang="en-CA" dirty="0" smtClean="0"/>
          </a:p>
          <a:p>
            <a:pPr lvl="3"/>
            <a:endParaRPr lang="en-CA" dirty="0" smtClean="0"/>
          </a:p>
          <a:p>
            <a:pPr lvl="3"/>
            <a:endParaRPr lang="en-CA" dirty="0" smtClean="0"/>
          </a:p>
          <a:p>
            <a:pPr lvl="3"/>
            <a:endParaRPr lang="en-CA" dirty="0" smtClean="0"/>
          </a:p>
          <a:p>
            <a:pPr lvl="2"/>
            <a:endParaRPr lang="en-CA" dirty="0"/>
          </a:p>
        </p:txBody>
      </p:sp>
      <p:sp>
        <p:nvSpPr>
          <p:cNvPr id="4" name="Title 1"/>
          <p:cNvSpPr>
            <a:spLocks noGrp="1"/>
          </p:cNvSpPr>
          <p:nvPr>
            <p:ph type="title"/>
          </p:nvPr>
        </p:nvSpPr>
        <p:spPr>
          <a:xfrm>
            <a:off x="467544" y="0"/>
            <a:ext cx="8229600" cy="980728"/>
          </a:xfrm>
        </p:spPr>
        <p:txBody>
          <a:bodyPr>
            <a:normAutofit fontScale="90000"/>
          </a:bodyPr>
          <a:lstStyle/>
          <a:p>
            <a:r>
              <a:rPr lang="en-CA" sz="3200" b="1" dirty="0">
                <a:latin typeface="Times New Roman" panose="02020603050405020304" pitchFamily="18" charset="0"/>
                <a:cs typeface="Times New Roman" panose="02020603050405020304" pitchFamily="18" charset="0"/>
              </a:rPr>
              <a:t>Comprehensive Economic and Trade Agreement (CETA): </a:t>
            </a:r>
            <a:r>
              <a:rPr lang="en-US" sz="3200" b="1" dirty="0" smtClean="0">
                <a:latin typeface="Times New Roman" panose="02020603050405020304" pitchFamily="18" charset="0"/>
                <a:cs typeface="Times New Roman" panose="02020603050405020304" pitchFamily="18" charset="0"/>
              </a:rPr>
              <a:t>Achievements</a:t>
            </a:r>
            <a:endParaRPr lang="en-CA" sz="3200" dirty="0"/>
          </a:p>
        </p:txBody>
      </p:sp>
    </p:spTree>
    <p:extLst>
      <p:ext uri="{BB962C8B-B14F-4D97-AF65-F5344CB8AC3E}">
        <p14:creationId xmlns:p14="http://schemas.microsoft.com/office/powerpoint/2010/main" val="1050072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The EU – a major trading power</a:t>
            </a:r>
            <a:endParaRPr lang="en-CA" b="1"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88" y="1252538"/>
            <a:ext cx="8963025"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5949279"/>
            <a:ext cx="4176464" cy="307777"/>
          </a:xfrm>
          <a:prstGeom prst="rect">
            <a:avLst/>
          </a:prstGeom>
          <a:noFill/>
        </p:spPr>
        <p:txBody>
          <a:bodyPr wrap="square" rtlCol="0">
            <a:spAutoFit/>
          </a:bodyPr>
          <a:lstStyle/>
          <a:p>
            <a:r>
              <a:rPr lang="en-CA" sz="1400" dirty="0" smtClean="0">
                <a:latin typeface="Times New Roman" panose="02020603050405020304" pitchFamily="18" charset="0"/>
                <a:cs typeface="Times New Roman" panose="02020603050405020304" pitchFamily="18" charset="0"/>
              </a:rPr>
              <a:t>European Commission, 2013</a:t>
            </a:r>
            <a:endParaRPr lang="en-C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016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107504" y="1169205"/>
            <a:ext cx="8839200" cy="5688795"/>
          </a:xfrm>
        </p:spPr>
        <p:txBody>
          <a:bodyPr>
            <a:normAutofit fontScale="85000" lnSpcReduction="10000"/>
          </a:bodyPr>
          <a:lstStyle/>
          <a:p>
            <a:r>
              <a:rPr lang="en-CA" altLang="en-US" dirty="0" smtClean="0">
                <a:latin typeface="Times New Roman" panose="02020603050405020304" pitchFamily="18" charset="0"/>
                <a:cs typeface="Times New Roman" panose="02020603050405020304" pitchFamily="18" charset="0"/>
              </a:rPr>
              <a:t>Regulatory cooperation activities on a voluntary basis;</a:t>
            </a:r>
          </a:p>
          <a:p>
            <a:pPr lvl="1"/>
            <a:r>
              <a:rPr lang="en-CA" altLang="en-US" dirty="0" smtClean="0">
                <a:latin typeface="Times New Roman" panose="02020603050405020304" pitchFamily="18" charset="0"/>
                <a:cs typeface="Times New Roman" panose="02020603050405020304" pitchFamily="18" charset="0"/>
              </a:rPr>
              <a:t>“recognizing the right of each Party to determine their desired level of health, safety, environment, and consumer”;</a:t>
            </a:r>
          </a:p>
          <a:p>
            <a:pPr lvl="1"/>
            <a:r>
              <a:rPr lang="en-CA" altLang="en-US" dirty="0" smtClean="0">
                <a:latin typeface="Times New Roman" panose="02020603050405020304" pitchFamily="18" charset="0"/>
                <a:cs typeface="Times New Roman" panose="02020603050405020304" pitchFamily="18" charset="0"/>
              </a:rPr>
              <a:t>Explain why no initiation or withdrawal from cooperation;</a:t>
            </a:r>
          </a:p>
          <a:p>
            <a:r>
              <a:rPr lang="en-CA" altLang="en-US" dirty="0" smtClean="0">
                <a:latin typeface="Times New Roman" panose="02020603050405020304" pitchFamily="18" charset="0"/>
                <a:cs typeface="Times New Roman" panose="02020603050405020304" pitchFamily="18" charset="0"/>
              </a:rPr>
              <a:t>Ongoing bilateral discussions on regulatory governance;</a:t>
            </a:r>
          </a:p>
          <a:p>
            <a:pPr lvl="1"/>
            <a:r>
              <a:rPr lang="en-CA" altLang="en-US" dirty="0" smtClean="0">
                <a:latin typeface="Times New Roman" panose="02020603050405020304" pitchFamily="18" charset="0"/>
                <a:cs typeface="Times New Roman" panose="02020603050405020304" pitchFamily="18" charset="0"/>
              </a:rPr>
              <a:t>Sharing information, consult, sharing proposed regulations that might have an impact on the other party at an early stage;</a:t>
            </a:r>
          </a:p>
          <a:p>
            <a:r>
              <a:rPr lang="en-CA" altLang="en-US" dirty="0" smtClean="0">
                <a:latin typeface="Times New Roman" panose="02020603050405020304" pitchFamily="18" charset="0"/>
                <a:cs typeface="Times New Roman" panose="02020603050405020304" pitchFamily="18" charset="0"/>
              </a:rPr>
              <a:t>Regulatory Cooperation Forum:</a:t>
            </a:r>
          </a:p>
          <a:p>
            <a:pPr lvl="1"/>
            <a:r>
              <a:rPr lang="en-CA" altLang="en-US" dirty="0" smtClean="0">
                <a:latin typeface="Times New Roman" panose="02020603050405020304" pitchFamily="18" charset="0"/>
                <a:cs typeface="Times New Roman" panose="02020603050405020304" pitchFamily="18" charset="0"/>
              </a:rPr>
              <a:t>Setting for discussion, assist individual regulators, review initiatives, encourage bilateral cooperation;</a:t>
            </a:r>
          </a:p>
          <a:p>
            <a:r>
              <a:rPr lang="en-CA" altLang="en-US" dirty="0" smtClean="0">
                <a:latin typeface="Times New Roman" panose="02020603050405020304" pitchFamily="18" charset="0"/>
                <a:cs typeface="Times New Roman" panose="02020603050405020304" pitchFamily="18" charset="0"/>
              </a:rPr>
              <a:t>Outside bodies to conduct assessments on product standards:</a:t>
            </a:r>
          </a:p>
          <a:p>
            <a:pPr lvl="1"/>
            <a:r>
              <a:rPr lang="en-CA" altLang="en-US" dirty="0" smtClean="0">
                <a:latin typeface="Times New Roman" panose="02020603050405020304" pitchFamily="18" charset="0"/>
                <a:cs typeface="Times New Roman" panose="02020603050405020304" pitchFamily="18" charset="0"/>
              </a:rPr>
              <a:t>Parties have to accept decisions.</a:t>
            </a:r>
          </a:p>
          <a:p>
            <a:pPr lvl="1"/>
            <a:endParaRPr lang="en-CA" altLang="en-US" dirty="0" smtClean="0"/>
          </a:p>
          <a:p>
            <a:endParaRPr lang="en-CA" altLang="en-US" dirty="0" smtClean="0"/>
          </a:p>
        </p:txBody>
      </p:sp>
      <p:sp>
        <p:nvSpPr>
          <p:cNvPr id="5" name="Title 1"/>
          <p:cNvSpPr txBox="1">
            <a:spLocks/>
          </p:cNvSpPr>
          <p:nvPr/>
        </p:nvSpPr>
        <p:spPr>
          <a:xfrm>
            <a:off x="621926" y="26205"/>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b="1" dirty="0" smtClean="0">
                <a:latin typeface="Times New Roman" panose="02020603050405020304" pitchFamily="18" charset="0"/>
                <a:cs typeface="Times New Roman" panose="02020603050405020304" pitchFamily="18" charset="0"/>
              </a:rPr>
              <a:t>Comprehensive Economic and Trade Agreement (CETA): </a:t>
            </a:r>
            <a:r>
              <a:rPr lang="en-US" sz="3600" b="1" dirty="0" smtClean="0">
                <a:latin typeface="Times New Roman" panose="02020603050405020304" pitchFamily="18" charset="0"/>
                <a:cs typeface="Times New Roman" panose="02020603050405020304" pitchFamily="18" charset="0"/>
              </a:rPr>
              <a:t>Achievements</a:t>
            </a:r>
            <a:endParaRPr lang="en-CA" sz="3600" dirty="0"/>
          </a:p>
        </p:txBody>
      </p:sp>
    </p:spTree>
    <p:extLst>
      <p:ext uri="{BB962C8B-B14F-4D97-AF65-F5344CB8AC3E}">
        <p14:creationId xmlns:p14="http://schemas.microsoft.com/office/powerpoint/2010/main" val="2574955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395536" y="1124744"/>
            <a:ext cx="8229600" cy="5598368"/>
          </a:xfrm>
        </p:spPr>
        <p:txBody>
          <a:bodyPr>
            <a:normAutofit fontScale="92500" lnSpcReduction="20000"/>
          </a:bodyPr>
          <a:lstStyle/>
          <a:p>
            <a:r>
              <a:rPr lang="en-CA" altLang="en-US" dirty="0" smtClean="0">
                <a:latin typeface="Times New Roman" panose="02020603050405020304" pitchFamily="18" charset="0"/>
                <a:cs typeface="Times New Roman" panose="02020603050405020304" pitchFamily="18" charset="0"/>
              </a:rPr>
              <a:t>Cooperation in motor vehicles regulations:</a:t>
            </a:r>
          </a:p>
          <a:p>
            <a:pPr lvl="1"/>
            <a:r>
              <a:rPr lang="en-CA" altLang="en-US" dirty="0" smtClean="0">
                <a:latin typeface="Times New Roman" panose="02020603050405020304" pitchFamily="18" charset="0"/>
                <a:cs typeface="Times New Roman" panose="02020603050405020304" pitchFamily="18" charset="0"/>
              </a:rPr>
              <a:t>International standards: on a voluntary basis;</a:t>
            </a:r>
          </a:p>
          <a:p>
            <a:r>
              <a:rPr lang="en-CA" altLang="en-US" dirty="0" smtClean="0">
                <a:latin typeface="Times New Roman" panose="02020603050405020304" pitchFamily="18" charset="0"/>
                <a:cs typeface="Times New Roman" panose="02020603050405020304" pitchFamily="18" charset="0"/>
              </a:rPr>
              <a:t>Cooperation in biotechnology:</a:t>
            </a:r>
          </a:p>
          <a:p>
            <a:pPr lvl="1"/>
            <a:r>
              <a:rPr lang="en-CA" altLang="en-US" dirty="0" smtClean="0">
                <a:latin typeface="Times New Roman" panose="02020603050405020304" pitchFamily="18" charset="0"/>
                <a:cs typeface="Times New Roman" panose="02020603050405020304" pitchFamily="18" charset="0"/>
              </a:rPr>
              <a:t>Shared objectives:</a:t>
            </a:r>
          </a:p>
          <a:p>
            <a:pPr lvl="2"/>
            <a:r>
              <a:rPr lang="en-CA" altLang="en-US" dirty="0" smtClean="0">
                <a:latin typeface="Times New Roman" panose="02020603050405020304" pitchFamily="18" charset="0"/>
                <a:cs typeface="Times New Roman" panose="02020603050405020304" pitchFamily="18" charset="0"/>
              </a:rPr>
              <a:t>Exchanging information on policies, regulations and risk assessment processes; promoting science-based approval process; low level presence of GMOs; minimize adverse trade impacts of regulatory practices.</a:t>
            </a:r>
          </a:p>
          <a:p>
            <a:r>
              <a:rPr lang="en-CA" altLang="en-US" dirty="0">
                <a:latin typeface="Times New Roman" panose="02020603050405020304" pitchFamily="18" charset="0"/>
                <a:cs typeface="Times New Roman" panose="02020603050405020304" pitchFamily="18" charset="0"/>
              </a:rPr>
              <a:t>CETA results in substantial progress by establishing various institutional channels through which sector-specific NTBs can be addressed over time;</a:t>
            </a:r>
          </a:p>
          <a:p>
            <a:r>
              <a:rPr lang="en-CA" altLang="en-US" dirty="0">
                <a:latin typeface="Times New Roman" panose="02020603050405020304" pitchFamily="18" charset="0"/>
                <a:cs typeface="Times New Roman" panose="02020603050405020304" pitchFamily="18" charset="0"/>
              </a:rPr>
              <a:t>Elimination of small regulatory differences, double testing, inspection </a:t>
            </a:r>
            <a:r>
              <a:rPr lang="en-CA" altLang="en-US" dirty="0" smtClean="0">
                <a:latin typeface="Times New Roman" panose="02020603050405020304" pitchFamily="18" charset="0"/>
                <a:cs typeface="Times New Roman" panose="02020603050405020304" pitchFamily="18" charset="0"/>
              </a:rPr>
              <a:t>procedures (conformity assessment).</a:t>
            </a:r>
            <a:endParaRPr lang="en-CA" altLang="en-US"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467544" y="750"/>
            <a:ext cx="8229600" cy="1143000"/>
          </a:xfrm>
        </p:spPr>
        <p:txBody>
          <a:bodyPr>
            <a:noAutofit/>
          </a:bodyPr>
          <a:lstStyle/>
          <a:p>
            <a:r>
              <a:rPr lang="en-CA" sz="3600" b="1" dirty="0">
                <a:latin typeface="Times New Roman" panose="02020603050405020304" pitchFamily="18" charset="0"/>
                <a:cs typeface="Times New Roman" panose="02020603050405020304" pitchFamily="18" charset="0"/>
              </a:rPr>
              <a:t>Comprehensive Economic and Trade Agreement (CETA): </a:t>
            </a:r>
            <a:r>
              <a:rPr lang="en-US" sz="3600" b="1" dirty="0" smtClean="0">
                <a:latin typeface="Times New Roman" panose="02020603050405020304" pitchFamily="18" charset="0"/>
                <a:cs typeface="Times New Roman" panose="02020603050405020304" pitchFamily="18" charset="0"/>
              </a:rPr>
              <a:t>Achievements</a:t>
            </a:r>
            <a:endParaRPr lang="en-CA" sz="3600" dirty="0"/>
          </a:p>
        </p:txBody>
      </p:sp>
    </p:spTree>
    <p:extLst>
      <p:ext uri="{BB962C8B-B14F-4D97-AF65-F5344CB8AC3E}">
        <p14:creationId xmlns:p14="http://schemas.microsoft.com/office/powerpoint/2010/main" val="3024162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68760"/>
            <a:ext cx="9036496" cy="5040560"/>
          </a:xfrm>
        </p:spPr>
        <p:txBody>
          <a:bodyPr>
            <a:normAutofit fontScale="90000"/>
          </a:bodyPr>
          <a:lstStyle/>
          <a:p>
            <a:r>
              <a:rPr lang="en-CA" b="1" dirty="0" smtClean="0">
                <a:latin typeface="Times New Roman" panose="02020603050405020304" pitchFamily="18" charset="0"/>
                <a:cs typeface="Times New Roman" panose="02020603050405020304" pitchFamily="18" charset="0"/>
              </a:rPr>
              <a:t/>
            </a:r>
            <a:br>
              <a:rPr lang="en-CA" b="1" dirty="0" smtClean="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r>
              <a:rPr lang="en-CA" b="1" dirty="0" smtClean="0">
                <a:latin typeface="Times New Roman" panose="02020603050405020304" pitchFamily="18" charset="0"/>
                <a:cs typeface="Times New Roman" panose="02020603050405020304" pitchFamily="18" charset="0"/>
              </a:rPr>
              <a:t/>
            </a:r>
            <a:br>
              <a:rPr lang="en-CA" b="1" dirty="0" smtClean="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r>
              <a:rPr lang="en-CA" b="1" dirty="0" smtClean="0">
                <a:latin typeface="Times New Roman" panose="02020603050405020304" pitchFamily="18" charset="0"/>
                <a:cs typeface="Times New Roman" panose="02020603050405020304" pitchFamily="18" charset="0"/>
              </a:rPr>
              <a:t/>
            </a:r>
            <a:br>
              <a:rPr lang="en-CA" b="1" dirty="0" smtClean="0">
                <a:latin typeface="Times New Roman" panose="02020603050405020304" pitchFamily="18" charset="0"/>
                <a:cs typeface="Times New Roman" panose="02020603050405020304" pitchFamily="18" charset="0"/>
              </a:rPr>
            </a:br>
            <a:r>
              <a:rPr lang="en-CA" b="1" dirty="0" smtClean="0">
                <a:latin typeface="Times New Roman" panose="02020603050405020304" pitchFamily="18" charset="0"/>
                <a:cs typeface="Times New Roman" panose="02020603050405020304" pitchFamily="18" charset="0"/>
              </a:rPr>
              <a:t/>
            </a:r>
            <a:br>
              <a:rPr lang="en-CA" b="1" dirty="0" smtClean="0">
                <a:latin typeface="Times New Roman" panose="02020603050405020304" pitchFamily="18" charset="0"/>
                <a:cs typeface="Times New Roman" panose="02020603050405020304" pitchFamily="18" charset="0"/>
              </a:rPr>
            </a:br>
            <a:r>
              <a:rPr lang="en-CA" b="1" dirty="0" smtClean="0">
                <a:latin typeface="Times New Roman" panose="02020603050405020304" pitchFamily="18" charset="0"/>
                <a:cs typeface="Times New Roman" panose="02020603050405020304" pitchFamily="18" charset="0"/>
              </a:rPr>
              <a:t>Thank you!</a:t>
            </a:r>
            <a:br>
              <a:rPr lang="en-CA" b="1" dirty="0" smtClean="0">
                <a:latin typeface="Times New Roman" panose="02020603050405020304" pitchFamily="18" charset="0"/>
                <a:cs typeface="Times New Roman" panose="02020603050405020304" pitchFamily="18" charset="0"/>
              </a:rPr>
            </a:br>
            <a:r>
              <a:rPr lang="en-CA" b="1" dirty="0" smtClean="0">
                <a:latin typeface="Times New Roman" panose="02020603050405020304" pitchFamily="18" charset="0"/>
                <a:cs typeface="Times New Roman" panose="02020603050405020304" pitchFamily="18" charset="0"/>
              </a:rPr>
              <a:t/>
            </a:r>
            <a:br>
              <a:rPr lang="en-CA" b="1" dirty="0" smtClean="0">
                <a:latin typeface="Times New Roman" panose="02020603050405020304" pitchFamily="18" charset="0"/>
                <a:cs typeface="Times New Roman" panose="02020603050405020304" pitchFamily="18" charset="0"/>
              </a:rPr>
            </a:br>
            <a:r>
              <a:rPr lang="en-CA" b="1" dirty="0" smtClean="0">
                <a:latin typeface="Times New Roman" panose="02020603050405020304" pitchFamily="18" charset="0"/>
                <a:cs typeface="Times New Roman" panose="02020603050405020304" pitchFamily="18" charset="0"/>
              </a:rPr>
              <a:t/>
            </a:r>
            <a:br>
              <a:rPr lang="en-CA" b="1" dirty="0" smtClean="0">
                <a:latin typeface="Times New Roman" panose="02020603050405020304" pitchFamily="18" charset="0"/>
                <a:cs typeface="Times New Roman" panose="02020603050405020304" pitchFamily="18" charset="0"/>
              </a:rPr>
            </a:br>
            <a:r>
              <a:rPr lang="en-CA" b="1" dirty="0" smtClean="0">
                <a:latin typeface="Times New Roman" panose="02020603050405020304" pitchFamily="18" charset="0"/>
                <a:cs typeface="Times New Roman" panose="02020603050405020304" pitchFamily="18" charset="0"/>
              </a:rPr>
              <a:t>Questions?</a:t>
            </a:r>
            <a:br>
              <a:rPr lang="en-CA" b="1" dirty="0" smtClean="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r>
              <a:rPr lang="en-CA" b="1" dirty="0" smtClean="0">
                <a:latin typeface="Times New Roman" panose="02020603050405020304" pitchFamily="18" charset="0"/>
                <a:cs typeface="Times New Roman" panose="02020603050405020304" pitchFamily="18" charset="0"/>
              </a:rPr>
              <a:t/>
            </a:r>
            <a:br>
              <a:rPr lang="en-CA" b="1" dirty="0" smtClean="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r>
              <a:rPr lang="en-CA" sz="3600" dirty="0" smtClean="0">
                <a:latin typeface="Times New Roman" panose="02020603050405020304" pitchFamily="18" charset="0"/>
                <a:cs typeface="Times New Roman" panose="02020603050405020304" pitchFamily="18" charset="0"/>
              </a:rPr>
              <a:t>Crina Viju: crina.viju@carleton.ca</a:t>
            </a:r>
            <a:br>
              <a:rPr lang="en-CA" sz="3600" dirty="0" smtClean="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r>
              <a:rPr lang="en-CA" b="1" dirty="0" smtClean="0">
                <a:latin typeface="Times New Roman" panose="02020603050405020304" pitchFamily="18" charset="0"/>
                <a:cs typeface="Times New Roman" panose="02020603050405020304" pitchFamily="18" charset="0"/>
              </a:rPr>
              <a:t/>
            </a:r>
            <a:br>
              <a:rPr lang="en-CA" b="1" dirty="0" smtClean="0">
                <a:latin typeface="Times New Roman" panose="02020603050405020304" pitchFamily="18" charset="0"/>
                <a:cs typeface="Times New Roman" panose="02020603050405020304" pitchFamily="18" charset="0"/>
              </a:rPr>
            </a:b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endParaRPr lang="en-CA" b="1" dirty="0">
              <a:latin typeface="Times New Roman" panose="02020603050405020304" pitchFamily="18" charset="0"/>
              <a:cs typeface="Times New Roman" panose="02020603050405020304" pitchFamily="18" charset="0"/>
            </a:endParaRPr>
          </a:p>
        </p:txBody>
      </p:sp>
      <p:pic>
        <p:nvPicPr>
          <p:cNvPr id="4" name="Picture 1" descr="C:\Users\Crina\Desktop\ceta.jpeg"/>
          <p:cNvPicPr>
            <a:picLocks noChangeAspect="1" noChangeArrowheads="1"/>
          </p:cNvPicPr>
          <p:nvPr/>
        </p:nvPicPr>
        <p:blipFill>
          <a:blip r:embed="rId2" cstate="print"/>
          <a:srcRect/>
          <a:stretch>
            <a:fillRect/>
          </a:stretch>
        </p:blipFill>
        <p:spPr bwMode="auto">
          <a:xfrm>
            <a:off x="0" y="0"/>
            <a:ext cx="9144000" cy="1412776"/>
          </a:xfrm>
          <a:prstGeom prst="rect">
            <a:avLst/>
          </a:prstGeom>
          <a:noFill/>
        </p:spPr>
      </p:pic>
    </p:spTree>
    <p:extLst>
      <p:ext uri="{BB962C8B-B14F-4D97-AF65-F5344CB8AC3E}">
        <p14:creationId xmlns:p14="http://schemas.microsoft.com/office/powerpoint/2010/main" val="204304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128712" y="128906"/>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4000" dirty="0">
                <a:latin typeface="Times New Roman" panose="02020603050405020304" pitchFamily="18" charset="0"/>
                <a:cs typeface="Times New Roman" panose="02020603050405020304" pitchFamily="18" charset="0"/>
              </a:rPr>
              <a:t>The EU – a major trading power</a:t>
            </a:r>
            <a:endParaRPr lang="en-US" altLang="en-US" sz="4000" dirty="0">
              <a:latin typeface="Times New Roman" panose="02020603050405020304" pitchFamily="18" charset="0"/>
              <a:cs typeface="Times New Roman" panose="02020603050405020304" pitchFamily="18" charset="0"/>
            </a:endParaRPr>
          </a:p>
        </p:txBody>
      </p:sp>
      <p:sp>
        <p:nvSpPr>
          <p:cNvPr id="4099" name="Text Box 9"/>
          <p:cNvSpPr txBox="1">
            <a:spLocks noChangeArrowheads="1"/>
          </p:cNvSpPr>
          <p:nvPr/>
        </p:nvSpPr>
        <p:spPr bwMode="auto">
          <a:xfrm>
            <a:off x="1316038" y="1928813"/>
            <a:ext cx="2438400" cy="707886"/>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fr-FR" altLang="en-US" sz="2000" dirty="0">
                <a:solidFill>
                  <a:srgbClr val="3154A3"/>
                </a:solidFill>
                <a:latin typeface="Times New Roman" panose="02020603050405020304" pitchFamily="18" charset="0"/>
                <a:cs typeface="Times New Roman" panose="02020603050405020304" pitchFamily="18" charset="0"/>
              </a:rPr>
              <a:t>% of global exports, </a:t>
            </a:r>
            <a:r>
              <a:rPr lang="fr-FR" altLang="en-US" sz="2000" dirty="0" err="1">
                <a:solidFill>
                  <a:srgbClr val="3154A3"/>
                </a:solidFill>
                <a:latin typeface="Times New Roman" panose="02020603050405020304" pitchFamily="18" charset="0"/>
                <a:cs typeface="Times New Roman" panose="02020603050405020304" pitchFamily="18" charset="0"/>
              </a:rPr>
              <a:t>goods</a:t>
            </a:r>
            <a:r>
              <a:rPr lang="fr-FR" altLang="en-US" sz="2000" dirty="0">
                <a:solidFill>
                  <a:srgbClr val="3154A3"/>
                </a:solidFill>
                <a:latin typeface="Times New Roman" panose="02020603050405020304" pitchFamily="18" charset="0"/>
                <a:cs typeface="Times New Roman" panose="02020603050405020304" pitchFamily="18" charset="0"/>
              </a:rPr>
              <a:t>, 2012</a:t>
            </a:r>
          </a:p>
        </p:txBody>
      </p:sp>
      <p:graphicFrame>
        <p:nvGraphicFramePr>
          <p:cNvPr id="4100" name="Chart 4"/>
          <p:cNvGraphicFramePr>
            <a:graphicFrameLocks/>
          </p:cNvGraphicFramePr>
          <p:nvPr/>
        </p:nvGraphicFramePr>
        <p:xfrm>
          <a:off x="860425" y="3071813"/>
          <a:ext cx="3351213" cy="2268537"/>
        </p:xfrm>
        <a:graphic>
          <a:graphicData uri="http://schemas.openxmlformats.org/presentationml/2006/ole">
            <mc:AlternateContent xmlns:mc="http://schemas.openxmlformats.org/markup-compatibility/2006">
              <mc:Choice xmlns:v="urn:schemas-microsoft-com:vml" Requires="v">
                <p:oleObj spid="_x0000_s9262" name="Chart" r:id="rId5" imgW="3353091" imgH="2280102" progId="Excel.Sheet.8">
                  <p:embed/>
                </p:oleObj>
              </mc:Choice>
              <mc:Fallback>
                <p:oleObj name="Chart" r:id="rId5" imgW="3353091" imgH="2280102" progId="Excel.Sheet.8">
                  <p:embed/>
                  <p:pic>
                    <p:nvPicPr>
                      <p:cNvPr id="0" name="Picture 2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425" y="3071813"/>
                        <a:ext cx="3351213" cy="226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Box 18"/>
          <p:cNvSpPr txBox="1">
            <a:spLocks noChangeArrowheads="1"/>
          </p:cNvSpPr>
          <p:nvPr/>
        </p:nvSpPr>
        <p:spPr bwMode="auto">
          <a:xfrm>
            <a:off x="871344" y="4221163"/>
            <a:ext cx="663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fr-BE" altLang="en-US" sz="1400" b="0">
                <a:solidFill>
                  <a:srgbClr val="3154A3"/>
                </a:solidFill>
                <a:latin typeface="Times New Roman" panose="02020603050405020304" pitchFamily="18" charset="0"/>
                <a:cs typeface="Times New Roman" panose="02020603050405020304" pitchFamily="18" charset="0"/>
              </a:rPr>
              <a:t>Others</a:t>
            </a:r>
          </a:p>
          <a:p>
            <a:pPr algn="ctr" eaLnBrk="1" hangingPunct="1">
              <a:spcBef>
                <a:spcPct val="0"/>
              </a:spcBef>
              <a:buFontTx/>
              <a:buNone/>
            </a:pPr>
            <a:r>
              <a:rPr lang="fr-BE" altLang="en-US" sz="1400" b="0">
                <a:solidFill>
                  <a:srgbClr val="3154A3"/>
                </a:solidFill>
                <a:latin typeface="Times New Roman" panose="02020603050405020304" pitchFamily="18" charset="0"/>
                <a:cs typeface="Times New Roman" panose="02020603050405020304" pitchFamily="18" charset="0"/>
              </a:rPr>
              <a:t>55%</a:t>
            </a:r>
            <a:endParaRPr lang="en-US" altLang="en-US" sz="1400" b="0">
              <a:solidFill>
                <a:srgbClr val="3154A3"/>
              </a:solidFill>
              <a:latin typeface="Times New Roman" panose="02020603050405020304" pitchFamily="18" charset="0"/>
              <a:cs typeface="Times New Roman" panose="02020603050405020304" pitchFamily="18" charset="0"/>
            </a:endParaRPr>
          </a:p>
        </p:txBody>
      </p:sp>
      <p:sp>
        <p:nvSpPr>
          <p:cNvPr id="4102" name="TextBox 19"/>
          <p:cNvSpPr txBox="1">
            <a:spLocks noChangeArrowheads="1"/>
          </p:cNvSpPr>
          <p:nvPr/>
        </p:nvSpPr>
        <p:spPr bwMode="auto">
          <a:xfrm>
            <a:off x="2948521" y="2924175"/>
            <a:ext cx="513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fr-BE" altLang="en-US" sz="1400" b="0">
                <a:solidFill>
                  <a:srgbClr val="3154A3"/>
                </a:solidFill>
                <a:latin typeface="Times New Roman" panose="02020603050405020304" pitchFamily="18" charset="0"/>
                <a:cs typeface="Times New Roman" panose="02020603050405020304" pitchFamily="18" charset="0"/>
              </a:rPr>
              <a:t>EU</a:t>
            </a:r>
          </a:p>
          <a:p>
            <a:pPr algn="ctr" eaLnBrk="1" hangingPunct="1">
              <a:spcBef>
                <a:spcPct val="0"/>
              </a:spcBef>
              <a:buFontTx/>
              <a:buNone/>
            </a:pPr>
            <a:r>
              <a:rPr lang="fr-BE" altLang="en-US" sz="1400" b="0">
                <a:solidFill>
                  <a:srgbClr val="3154A3"/>
                </a:solidFill>
                <a:latin typeface="Times New Roman" panose="02020603050405020304" pitchFamily="18" charset="0"/>
                <a:cs typeface="Times New Roman" panose="02020603050405020304" pitchFamily="18" charset="0"/>
              </a:rPr>
              <a:t>15%</a:t>
            </a:r>
          </a:p>
        </p:txBody>
      </p:sp>
      <p:sp>
        <p:nvSpPr>
          <p:cNvPr id="4103" name="TextBox 20"/>
          <p:cNvSpPr txBox="1">
            <a:spLocks noChangeArrowheads="1"/>
          </p:cNvSpPr>
          <p:nvPr/>
        </p:nvSpPr>
        <p:spPr bwMode="auto">
          <a:xfrm>
            <a:off x="3380427" y="3667125"/>
            <a:ext cx="1148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fr-BE" altLang="en-US" sz="1400" b="0" dirty="0">
                <a:solidFill>
                  <a:srgbClr val="3154A3"/>
                </a:solidFill>
                <a:latin typeface="Times New Roman" panose="02020603050405020304" pitchFamily="18" charset="0"/>
                <a:cs typeface="Times New Roman" panose="02020603050405020304" pitchFamily="18" charset="0"/>
              </a:rPr>
              <a:t>United States</a:t>
            </a:r>
          </a:p>
          <a:p>
            <a:pPr algn="ctr" eaLnBrk="1" hangingPunct="1">
              <a:spcBef>
                <a:spcPct val="0"/>
              </a:spcBef>
              <a:buFontTx/>
              <a:buNone/>
            </a:pPr>
            <a:r>
              <a:rPr lang="fr-BE" altLang="en-US" sz="1400" b="0" dirty="0">
                <a:solidFill>
                  <a:srgbClr val="3154A3"/>
                </a:solidFill>
                <a:latin typeface="Times New Roman" panose="02020603050405020304" pitchFamily="18" charset="0"/>
                <a:cs typeface="Times New Roman" panose="02020603050405020304" pitchFamily="18" charset="0"/>
              </a:rPr>
              <a:t>11%</a:t>
            </a:r>
          </a:p>
        </p:txBody>
      </p:sp>
      <p:sp>
        <p:nvSpPr>
          <p:cNvPr id="4104" name="TextBox 21"/>
          <p:cNvSpPr txBox="1">
            <a:spLocks noChangeArrowheads="1"/>
          </p:cNvSpPr>
          <p:nvPr/>
        </p:nvSpPr>
        <p:spPr bwMode="auto">
          <a:xfrm>
            <a:off x="3466445" y="4256088"/>
            <a:ext cx="5950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fr-BE" altLang="en-US" sz="1400" b="0" dirty="0" err="1">
                <a:solidFill>
                  <a:srgbClr val="3154A3"/>
                </a:solidFill>
                <a:latin typeface="Times New Roman" panose="02020603050405020304" pitchFamily="18" charset="0"/>
                <a:cs typeface="Times New Roman" panose="02020603050405020304" pitchFamily="18" charset="0"/>
              </a:rPr>
              <a:t>Japan</a:t>
            </a:r>
            <a:endParaRPr lang="fr-BE" altLang="en-US" sz="1400" b="0" dirty="0">
              <a:solidFill>
                <a:srgbClr val="3154A3"/>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fr-BE" altLang="en-US" sz="1400" b="0" dirty="0">
                <a:solidFill>
                  <a:srgbClr val="3154A3"/>
                </a:solidFill>
                <a:latin typeface="Times New Roman" panose="02020603050405020304" pitchFamily="18" charset="0"/>
                <a:cs typeface="Times New Roman" panose="02020603050405020304" pitchFamily="18" charset="0"/>
              </a:rPr>
              <a:t>5%</a:t>
            </a:r>
          </a:p>
        </p:txBody>
      </p:sp>
      <p:sp>
        <p:nvSpPr>
          <p:cNvPr id="4105" name="TextBox 22"/>
          <p:cNvSpPr txBox="1">
            <a:spLocks noChangeArrowheads="1"/>
          </p:cNvSpPr>
          <p:nvPr/>
        </p:nvSpPr>
        <p:spPr bwMode="auto">
          <a:xfrm>
            <a:off x="3132183" y="4879975"/>
            <a:ext cx="614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fr-BE" altLang="en-US" sz="1400" b="0" dirty="0">
                <a:solidFill>
                  <a:srgbClr val="3154A3"/>
                </a:solidFill>
                <a:latin typeface="Times New Roman" panose="02020603050405020304" pitchFamily="18" charset="0"/>
                <a:cs typeface="Times New Roman" panose="02020603050405020304" pitchFamily="18" charset="0"/>
              </a:rPr>
              <a:t>China</a:t>
            </a:r>
          </a:p>
          <a:p>
            <a:pPr algn="ctr" eaLnBrk="1" hangingPunct="1">
              <a:spcBef>
                <a:spcPct val="0"/>
              </a:spcBef>
              <a:buFontTx/>
              <a:buNone/>
            </a:pPr>
            <a:r>
              <a:rPr lang="fr-BE" altLang="en-US" sz="1400" b="0" dirty="0">
                <a:solidFill>
                  <a:srgbClr val="3154A3"/>
                </a:solidFill>
                <a:latin typeface="Times New Roman" panose="02020603050405020304" pitchFamily="18" charset="0"/>
                <a:cs typeface="Times New Roman" panose="02020603050405020304" pitchFamily="18" charset="0"/>
              </a:rPr>
              <a:t>14%</a:t>
            </a:r>
          </a:p>
        </p:txBody>
      </p:sp>
      <p:graphicFrame>
        <p:nvGraphicFramePr>
          <p:cNvPr id="4106" name="Chart 20"/>
          <p:cNvGraphicFramePr>
            <a:graphicFrameLocks/>
          </p:cNvGraphicFramePr>
          <p:nvPr/>
        </p:nvGraphicFramePr>
        <p:xfrm>
          <a:off x="5045075" y="3068638"/>
          <a:ext cx="3165475" cy="2330450"/>
        </p:xfrm>
        <a:graphic>
          <a:graphicData uri="http://schemas.openxmlformats.org/presentationml/2006/ole">
            <mc:AlternateContent xmlns:mc="http://schemas.openxmlformats.org/markup-compatibility/2006">
              <mc:Choice xmlns:v="urn:schemas-microsoft-com:vml" Requires="v">
                <p:oleObj spid="_x0000_s9263" name="Chart" r:id="rId8" imgW="3170195" imgH="2334970" progId="Excel.Sheet.8">
                  <p:embed/>
                </p:oleObj>
              </mc:Choice>
              <mc:Fallback>
                <p:oleObj name="Chart" r:id="rId8" imgW="3170195" imgH="2334970" progId="Excel.Sheet.8">
                  <p:embed/>
                  <p:pic>
                    <p:nvPicPr>
                      <p:cNvPr id="0" name="Picture 2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5075" y="3068638"/>
                        <a:ext cx="3165475" cy="233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7" name="Text Box 9"/>
          <p:cNvSpPr txBox="1">
            <a:spLocks noChangeArrowheads="1"/>
          </p:cNvSpPr>
          <p:nvPr/>
        </p:nvSpPr>
        <p:spPr bwMode="auto">
          <a:xfrm>
            <a:off x="5503863" y="1928813"/>
            <a:ext cx="2438400" cy="707886"/>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fr-FR" altLang="en-US" sz="2000">
                <a:solidFill>
                  <a:srgbClr val="3154A3"/>
                </a:solidFill>
                <a:latin typeface="Times New Roman" panose="02020603050405020304" pitchFamily="18" charset="0"/>
                <a:cs typeface="Times New Roman" panose="02020603050405020304" pitchFamily="18" charset="0"/>
              </a:rPr>
              <a:t>% of global exports, services, 2012</a:t>
            </a:r>
          </a:p>
        </p:txBody>
      </p:sp>
      <p:sp>
        <p:nvSpPr>
          <p:cNvPr id="4108" name="TextBox 23"/>
          <p:cNvSpPr txBox="1">
            <a:spLocks noChangeArrowheads="1"/>
          </p:cNvSpPr>
          <p:nvPr/>
        </p:nvSpPr>
        <p:spPr bwMode="auto">
          <a:xfrm>
            <a:off x="5047262" y="3697288"/>
            <a:ext cx="663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fr-BE" altLang="en-US" sz="1400" b="0" dirty="0" err="1">
                <a:solidFill>
                  <a:srgbClr val="3154A3"/>
                </a:solidFill>
                <a:latin typeface="Times New Roman" panose="02020603050405020304" pitchFamily="18" charset="0"/>
                <a:cs typeface="Times New Roman" panose="02020603050405020304" pitchFamily="18" charset="0"/>
              </a:rPr>
              <a:t>Others</a:t>
            </a:r>
            <a:endParaRPr lang="fr-BE" altLang="en-US" sz="1400" b="0" dirty="0">
              <a:solidFill>
                <a:srgbClr val="3154A3"/>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fr-BE" altLang="en-US" sz="1400" b="0" dirty="0">
                <a:solidFill>
                  <a:srgbClr val="3154A3"/>
                </a:solidFill>
                <a:latin typeface="Times New Roman" panose="02020603050405020304" pitchFamily="18" charset="0"/>
                <a:cs typeface="Times New Roman" panose="02020603050405020304" pitchFamily="18" charset="0"/>
              </a:rPr>
              <a:t>42%</a:t>
            </a:r>
            <a:endParaRPr lang="en-US" altLang="en-US" sz="1400" b="0" dirty="0">
              <a:solidFill>
                <a:srgbClr val="3154A3"/>
              </a:solidFill>
              <a:latin typeface="Times New Roman" panose="02020603050405020304" pitchFamily="18" charset="0"/>
              <a:cs typeface="Times New Roman" panose="02020603050405020304" pitchFamily="18" charset="0"/>
            </a:endParaRPr>
          </a:p>
        </p:txBody>
      </p:sp>
      <p:sp>
        <p:nvSpPr>
          <p:cNvPr id="4109" name="TextBox 24"/>
          <p:cNvSpPr txBox="1">
            <a:spLocks noChangeArrowheads="1"/>
          </p:cNvSpPr>
          <p:nvPr/>
        </p:nvSpPr>
        <p:spPr bwMode="auto">
          <a:xfrm>
            <a:off x="7352246" y="3155950"/>
            <a:ext cx="513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fr-BE" altLang="en-US" sz="1400" b="0">
                <a:solidFill>
                  <a:srgbClr val="3154A3"/>
                </a:solidFill>
                <a:latin typeface="Times New Roman" panose="02020603050405020304" pitchFamily="18" charset="0"/>
                <a:cs typeface="Times New Roman" panose="02020603050405020304" pitchFamily="18" charset="0"/>
              </a:rPr>
              <a:t>EU</a:t>
            </a:r>
          </a:p>
          <a:p>
            <a:pPr algn="ctr" eaLnBrk="1" hangingPunct="1">
              <a:spcBef>
                <a:spcPct val="0"/>
              </a:spcBef>
              <a:buFontTx/>
              <a:buNone/>
            </a:pPr>
            <a:r>
              <a:rPr lang="fr-BE" altLang="en-US" sz="1400" b="0">
                <a:solidFill>
                  <a:srgbClr val="3154A3"/>
                </a:solidFill>
                <a:latin typeface="Times New Roman" panose="02020603050405020304" pitchFamily="18" charset="0"/>
                <a:cs typeface="Times New Roman" panose="02020603050405020304" pitchFamily="18" charset="0"/>
              </a:rPr>
              <a:t>25%</a:t>
            </a:r>
          </a:p>
        </p:txBody>
      </p:sp>
      <p:sp>
        <p:nvSpPr>
          <p:cNvPr id="4110" name="TextBox 25"/>
          <p:cNvSpPr txBox="1">
            <a:spLocks noChangeArrowheads="1"/>
          </p:cNvSpPr>
          <p:nvPr/>
        </p:nvSpPr>
        <p:spPr bwMode="auto">
          <a:xfrm>
            <a:off x="7466652" y="4651375"/>
            <a:ext cx="1148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fr-BE" altLang="en-US" sz="1400" b="0">
                <a:solidFill>
                  <a:srgbClr val="3154A3"/>
                </a:solidFill>
                <a:latin typeface="Times New Roman" panose="02020603050405020304" pitchFamily="18" charset="0"/>
                <a:cs typeface="Times New Roman" panose="02020603050405020304" pitchFamily="18" charset="0"/>
              </a:rPr>
              <a:t>United States</a:t>
            </a:r>
          </a:p>
          <a:p>
            <a:pPr algn="ctr" eaLnBrk="1" hangingPunct="1">
              <a:spcBef>
                <a:spcPct val="0"/>
              </a:spcBef>
              <a:buFontTx/>
              <a:buNone/>
            </a:pPr>
            <a:r>
              <a:rPr lang="fr-BE" altLang="en-US" sz="1400" b="0">
                <a:solidFill>
                  <a:srgbClr val="3154A3"/>
                </a:solidFill>
                <a:latin typeface="Times New Roman" panose="02020603050405020304" pitchFamily="18" charset="0"/>
                <a:cs typeface="Times New Roman" panose="02020603050405020304" pitchFamily="18" charset="0"/>
              </a:rPr>
              <a:t>18%</a:t>
            </a:r>
          </a:p>
        </p:txBody>
      </p:sp>
      <p:sp>
        <p:nvSpPr>
          <p:cNvPr id="4111" name="TextBox 26"/>
          <p:cNvSpPr txBox="1">
            <a:spLocks noChangeArrowheads="1"/>
          </p:cNvSpPr>
          <p:nvPr/>
        </p:nvSpPr>
        <p:spPr bwMode="auto">
          <a:xfrm>
            <a:off x="6794639" y="5256213"/>
            <a:ext cx="5950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fr-BE" altLang="en-US" sz="1400" b="0">
                <a:solidFill>
                  <a:srgbClr val="3154A3"/>
                </a:solidFill>
                <a:latin typeface="Times New Roman" panose="02020603050405020304" pitchFamily="18" charset="0"/>
                <a:cs typeface="Times New Roman" panose="02020603050405020304" pitchFamily="18" charset="0"/>
              </a:rPr>
              <a:t>Japan</a:t>
            </a:r>
          </a:p>
          <a:p>
            <a:pPr algn="ctr" eaLnBrk="1" hangingPunct="1">
              <a:spcBef>
                <a:spcPct val="0"/>
              </a:spcBef>
              <a:buFontTx/>
              <a:buNone/>
            </a:pPr>
            <a:r>
              <a:rPr lang="fr-BE" altLang="en-US" sz="1400" b="0">
                <a:solidFill>
                  <a:srgbClr val="3154A3"/>
                </a:solidFill>
                <a:latin typeface="Times New Roman" panose="02020603050405020304" pitchFamily="18" charset="0"/>
                <a:cs typeface="Times New Roman" panose="02020603050405020304" pitchFamily="18" charset="0"/>
              </a:rPr>
              <a:t>4%</a:t>
            </a:r>
          </a:p>
        </p:txBody>
      </p:sp>
      <p:sp>
        <p:nvSpPr>
          <p:cNvPr id="4112" name="TextBox 27"/>
          <p:cNvSpPr txBox="1">
            <a:spLocks noChangeArrowheads="1"/>
          </p:cNvSpPr>
          <p:nvPr/>
        </p:nvSpPr>
        <p:spPr bwMode="auto">
          <a:xfrm>
            <a:off x="6222252" y="5289550"/>
            <a:ext cx="614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fr-BE" altLang="en-US" sz="1400" b="0">
                <a:solidFill>
                  <a:srgbClr val="3154A3"/>
                </a:solidFill>
                <a:latin typeface="Times New Roman" panose="02020603050405020304" pitchFamily="18" charset="0"/>
                <a:cs typeface="Times New Roman" panose="02020603050405020304" pitchFamily="18" charset="0"/>
              </a:rPr>
              <a:t>China</a:t>
            </a:r>
          </a:p>
          <a:p>
            <a:pPr algn="ctr" eaLnBrk="1" hangingPunct="1">
              <a:spcBef>
                <a:spcPct val="0"/>
              </a:spcBef>
              <a:buFontTx/>
              <a:buNone/>
            </a:pPr>
            <a:r>
              <a:rPr lang="fr-BE" altLang="en-US" sz="1400" b="0">
                <a:solidFill>
                  <a:srgbClr val="3154A3"/>
                </a:solidFill>
                <a:latin typeface="Times New Roman" panose="02020603050405020304" pitchFamily="18" charset="0"/>
                <a:cs typeface="Times New Roman" panose="02020603050405020304" pitchFamily="18" charset="0"/>
              </a:rPr>
              <a:t>6%</a:t>
            </a:r>
          </a:p>
        </p:txBody>
      </p:sp>
      <p:sp>
        <p:nvSpPr>
          <p:cNvPr id="4113" name="TextBox 27"/>
          <p:cNvSpPr txBox="1">
            <a:spLocks noChangeArrowheads="1"/>
          </p:cNvSpPr>
          <p:nvPr/>
        </p:nvSpPr>
        <p:spPr bwMode="auto">
          <a:xfrm>
            <a:off x="5752647" y="5207000"/>
            <a:ext cx="5533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fr-BE" altLang="en-US" sz="1400" b="0">
                <a:solidFill>
                  <a:srgbClr val="3154A3"/>
                </a:solidFill>
                <a:latin typeface="Times New Roman" panose="02020603050405020304" pitchFamily="18" charset="0"/>
                <a:cs typeface="Times New Roman" panose="02020603050405020304" pitchFamily="18" charset="0"/>
              </a:rPr>
              <a:t>India</a:t>
            </a:r>
          </a:p>
          <a:p>
            <a:pPr algn="ctr" eaLnBrk="1" hangingPunct="1">
              <a:spcBef>
                <a:spcPct val="0"/>
              </a:spcBef>
              <a:buFontTx/>
              <a:buNone/>
            </a:pPr>
            <a:r>
              <a:rPr lang="fr-BE" altLang="en-US" sz="1400" b="0">
                <a:solidFill>
                  <a:srgbClr val="3154A3"/>
                </a:solidFill>
                <a:latin typeface="Times New Roman" panose="02020603050405020304" pitchFamily="18" charset="0"/>
                <a:cs typeface="Times New Roman" panose="02020603050405020304" pitchFamily="18" charset="0"/>
              </a:rPr>
              <a:t>5%</a:t>
            </a:r>
          </a:p>
        </p:txBody>
      </p:sp>
      <p:sp>
        <p:nvSpPr>
          <p:cNvPr id="2" name="TextBox 1"/>
          <p:cNvSpPr txBox="1"/>
          <p:nvPr/>
        </p:nvSpPr>
        <p:spPr>
          <a:xfrm>
            <a:off x="871344" y="6093296"/>
            <a:ext cx="4507900" cy="369332"/>
          </a:xfrm>
          <a:prstGeom prst="rect">
            <a:avLst/>
          </a:prstGeom>
          <a:noFill/>
        </p:spPr>
        <p:txBody>
          <a:bodyPr wrap="square" rtlCol="0">
            <a:spAutoFit/>
          </a:bodyPr>
          <a:lstStyle/>
          <a:p>
            <a:r>
              <a:rPr lang="en-CA" dirty="0" smtClean="0">
                <a:latin typeface="Times New Roman" panose="02020603050405020304" pitchFamily="18" charset="0"/>
                <a:cs typeface="Times New Roman" panose="02020603050405020304" pitchFamily="18" charset="0"/>
              </a:rPr>
              <a:t>Europa, 2013</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962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1143000"/>
          </a:xfrm>
        </p:spPr>
        <p:txBody>
          <a:bodyPr>
            <a:normAutofit fontScale="90000"/>
          </a:bodyPr>
          <a:lstStyle/>
          <a:p>
            <a:r>
              <a:rPr lang="en-CA" dirty="0" smtClean="0">
                <a:latin typeface="Times New Roman" pitchFamily="18" charset="0"/>
                <a:cs typeface="Times New Roman" pitchFamily="18" charset="0"/>
              </a:rPr>
              <a:t>Share of EU27 (excluding intra-EU trade), USA, Japan and China in world trade in goods (%)</a:t>
            </a:r>
            <a:endParaRPr lang="en-CA" dirty="0">
              <a:latin typeface="Times New Roman" pitchFamily="18" charset="0"/>
              <a:cs typeface="Times New Roman" pitchFamily="18" charset="0"/>
            </a:endParaRPr>
          </a:p>
        </p:txBody>
      </p:sp>
      <p:sp>
        <p:nvSpPr>
          <p:cNvPr id="5" name="TextBox 4"/>
          <p:cNvSpPr txBox="1"/>
          <p:nvPr/>
        </p:nvSpPr>
        <p:spPr>
          <a:xfrm>
            <a:off x="539552" y="6488668"/>
            <a:ext cx="7272808" cy="369332"/>
          </a:xfrm>
          <a:prstGeom prst="rect">
            <a:avLst/>
          </a:prstGeom>
          <a:noFill/>
        </p:spPr>
        <p:txBody>
          <a:bodyPr wrap="square" rtlCol="0">
            <a:spAutoFit/>
          </a:bodyPr>
          <a:lstStyle/>
          <a:p>
            <a:r>
              <a:rPr lang="en-CA" dirty="0" smtClean="0">
                <a:latin typeface="Times New Roman" pitchFamily="18" charset="0"/>
                <a:cs typeface="Times New Roman" pitchFamily="18" charset="0"/>
              </a:rPr>
              <a:t>Source: European Commission (2013)</a:t>
            </a:r>
            <a:endParaRPr lang="en-CA"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642" y="2132856"/>
            <a:ext cx="853440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970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33" y="116632"/>
            <a:ext cx="8476317" cy="1143000"/>
          </a:xfrm>
        </p:spPr>
        <p:txBody>
          <a:bodyPr>
            <a:normAutofit fontScale="90000"/>
          </a:bodyPr>
          <a:lstStyle/>
          <a:p>
            <a:r>
              <a:rPr lang="en-CA" b="1" dirty="0" smtClean="0">
                <a:latin typeface="Times New Roman" panose="02020603050405020304" pitchFamily="18" charset="0"/>
                <a:cs typeface="Times New Roman" panose="02020603050405020304" pitchFamily="18" charset="0"/>
              </a:rPr>
              <a:t>Ten major EU export partners (2012)</a:t>
            </a:r>
            <a:endParaRPr lang="en-CA"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905" y="1268760"/>
            <a:ext cx="8677275"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6196662"/>
            <a:ext cx="3312368" cy="369332"/>
          </a:xfrm>
          <a:prstGeom prst="rect">
            <a:avLst/>
          </a:prstGeom>
          <a:noFill/>
        </p:spPr>
        <p:txBody>
          <a:bodyPr wrap="square" rtlCol="0">
            <a:spAutoFit/>
          </a:bodyPr>
          <a:lstStyle/>
          <a:p>
            <a:r>
              <a:rPr lang="en-CA" dirty="0" smtClean="0">
                <a:latin typeface="Times New Roman" panose="02020603050405020304" pitchFamily="18" charset="0"/>
                <a:cs typeface="Times New Roman" panose="02020603050405020304" pitchFamily="18" charset="0"/>
              </a:rPr>
              <a:t>European Commission, 2013</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460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48" y="28620"/>
            <a:ext cx="8229600" cy="1143000"/>
          </a:xfrm>
        </p:spPr>
        <p:txBody>
          <a:bodyPr>
            <a:normAutofit fontScale="90000"/>
          </a:bodyPr>
          <a:lstStyle/>
          <a:p>
            <a:r>
              <a:rPr lang="en-CA" b="1" dirty="0" smtClean="0">
                <a:latin typeface="Times New Roman" panose="02020603050405020304" pitchFamily="18" charset="0"/>
                <a:cs typeface="Times New Roman" panose="02020603050405020304" pitchFamily="18" charset="0"/>
              </a:rPr>
              <a:t>Ten major import partners (2012)</a:t>
            </a:r>
            <a:endParaRPr lang="en-CA"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611" y="1124744"/>
            <a:ext cx="8601075"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6237312"/>
            <a:ext cx="4896544" cy="369332"/>
          </a:xfrm>
          <a:prstGeom prst="rect">
            <a:avLst/>
          </a:prstGeom>
          <a:noFill/>
        </p:spPr>
        <p:txBody>
          <a:bodyPr wrap="square" rtlCol="0">
            <a:spAutoFit/>
          </a:bodyPr>
          <a:lstStyle/>
          <a:p>
            <a:r>
              <a:rPr lang="en-CA" dirty="0" smtClean="0">
                <a:latin typeface="Times New Roman" panose="02020603050405020304" pitchFamily="18" charset="0"/>
                <a:cs typeface="Times New Roman" panose="02020603050405020304" pitchFamily="18" charset="0"/>
              </a:rPr>
              <a:t>European Commission, 2013</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375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Major investment partners (2011)</a:t>
            </a:r>
            <a:endParaRPr lang="en-CA"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99592" y="6093296"/>
            <a:ext cx="3312368" cy="369332"/>
          </a:xfrm>
          <a:prstGeom prst="rect">
            <a:avLst/>
          </a:prstGeom>
          <a:noFill/>
        </p:spPr>
        <p:txBody>
          <a:bodyPr wrap="square" rtlCol="0">
            <a:spAutoFit/>
          </a:bodyPr>
          <a:lstStyle/>
          <a:p>
            <a:r>
              <a:rPr lang="en-CA" dirty="0" smtClean="0">
                <a:latin typeface="Times New Roman" panose="02020603050405020304" pitchFamily="18" charset="0"/>
                <a:cs typeface="Times New Roman" panose="02020603050405020304" pitchFamily="18" charset="0"/>
              </a:rPr>
              <a:t>European Commission, 2013</a:t>
            </a:r>
            <a:endParaRPr lang="en-CA" dirty="0">
              <a:latin typeface="Times New Roman" panose="02020603050405020304" pitchFamily="18" charset="0"/>
              <a:cs typeface="Times New Roman" panose="02020603050405020304" pitchFamily="18" charset="0"/>
            </a:endParaRPr>
          </a:p>
        </p:txBody>
      </p:sp>
      <p:pic>
        <p:nvPicPr>
          <p:cNvPr id="10242" name="Picture 2" descr="File:Top ten countries as extra EU-27 partners for FDI positions, EU-27, end 2009-2011 (EUR 1 000 mill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9" y="1700808"/>
            <a:ext cx="8870249" cy="396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742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fontScale="90000"/>
          </a:bodyPr>
          <a:lstStyle/>
          <a:p>
            <a:r>
              <a:rPr lang="en-CA" b="1" dirty="0" smtClean="0">
                <a:latin typeface="Times New Roman" panose="02020603050405020304" pitchFamily="18" charset="0"/>
                <a:cs typeface="Times New Roman" panose="02020603050405020304" pitchFamily="18" charset="0"/>
              </a:rPr>
              <a:t>EU </a:t>
            </a:r>
            <a:r>
              <a:rPr lang="en-CA" b="1" dirty="0">
                <a:latin typeface="Times New Roman" panose="02020603050405020304" pitchFamily="18" charset="0"/>
                <a:cs typeface="Times New Roman" panose="02020603050405020304" pitchFamily="18" charset="0"/>
              </a:rPr>
              <a:t>t</a:t>
            </a:r>
            <a:r>
              <a:rPr lang="en-CA" b="1" dirty="0" smtClean="0">
                <a:latin typeface="Times New Roman" panose="02020603050405020304" pitchFamily="18" charset="0"/>
                <a:cs typeface="Times New Roman" panose="02020603050405020304" pitchFamily="18" charset="0"/>
              </a:rPr>
              <a:t>rade policy:</a:t>
            </a:r>
            <a:br>
              <a:rPr lang="en-CA" b="1" dirty="0" smtClean="0">
                <a:latin typeface="Times New Roman" panose="02020603050405020304" pitchFamily="18" charset="0"/>
                <a:cs typeface="Times New Roman" panose="02020603050405020304" pitchFamily="18" charset="0"/>
              </a:rPr>
            </a:br>
            <a:r>
              <a:rPr lang="en-CA" b="1" dirty="0" smtClean="0">
                <a:latin typeface="Times New Roman" panose="02020603050405020304" pitchFamily="18" charset="0"/>
                <a:cs typeface="Times New Roman" panose="02020603050405020304" pitchFamily="18" charset="0"/>
              </a:rPr>
              <a:t>History </a:t>
            </a:r>
            <a:endParaRPr lang="en-CA"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925144"/>
          </a:xfrm>
        </p:spPr>
        <p:txBody>
          <a:bodyPr>
            <a:normAutofit fontScale="92500" lnSpcReduction="10000"/>
          </a:bodyPr>
          <a:lstStyle/>
          <a:p>
            <a:r>
              <a:rPr lang="en-CA" dirty="0" smtClean="0">
                <a:latin typeface="Times New Roman" panose="02020603050405020304" pitchFamily="18" charset="0"/>
                <a:cs typeface="Times New Roman" panose="02020603050405020304" pitchFamily="18" charset="0"/>
              </a:rPr>
              <a:t>Treaty of Rome (1957): </a:t>
            </a:r>
            <a:r>
              <a:rPr lang="en-US" altLang="en-US" dirty="0">
                <a:latin typeface="Times New Roman" panose="02020603050405020304" pitchFamily="18" charset="0"/>
                <a:cs typeface="Times New Roman" panose="02020603050405020304" pitchFamily="18" charset="0"/>
              </a:rPr>
              <a:t>“an ever closer union among the peoples of Europe</a:t>
            </a:r>
            <a:r>
              <a:rPr lang="en-US" altLang="en-US" dirty="0" smtClean="0">
                <a:latin typeface="Times New Roman" panose="02020603050405020304" pitchFamily="18" charset="0"/>
                <a:cs typeface="Times New Roman" panose="02020603050405020304" pitchFamily="18" charset="0"/>
              </a:rPr>
              <a:t>.”</a:t>
            </a:r>
          </a:p>
          <a:p>
            <a:endParaRPr lang="en-US" altLang="en-US" dirty="0" smtClean="0">
              <a:latin typeface="Times New Roman" panose="02020603050405020304" pitchFamily="18" charset="0"/>
              <a:cs typeface="Times New Roman" panose="02020603050405020304" pitchFamily="18" charset="0"/>
            </a:endParaRPr>
          </a:p>
          <a:p>
            <a:pPr lvl="1"/>
            <a:r>
              <a:rPr lang="en-US" altLang="en-US" sz="2400" dirty="0" smtClean="0">
                <a:latin typeface="Times New Roman" panose="02020603050405020304" pitchFamily="18" charset="0"/>
                <a:cs typeface="Times New Roman" panose="02020603050405020304" pitchFamily="18" charset="0"/>
              </a:rPr>
              <a:t>The first common policy.</a:t>
            </a:r>
            <a:endParaRPr lang="en-US" altLang="en-US" sz="2400" dirty="0">
              <a:latin typeface="Times New Roman" panose="02020603050405020304" pitchFamily="18" charset="0"/>
              <a:cs typeface="Times New Roman" panose="02020603050405020304" pitchFamily="18" charset="0"/>
            </a:endParaRPr>
          </a:p>
          <a:p>
            <a:pPr lvl="1">
              <a:lnSpc>
                <a:spcPct val="130000"/>
              </a:lnSpc>
            </a:pPr>
            <a:r>
              <a:rPr lang="en-US" altLang="en-US" sz="2400" dirty="0">
                <a:latin typeface="Times New Roman" panose="02020603050405020304" pitchFamily="18" charset="0"/>
                <a:cs typeface="Times New Roman" panose="02020603050405020304" pitchFamily="18" charset="0"/>
              </a:rPr>
              <a:t>Progressive elimination of internal tariffs by 1969- Formation of a free trade area (FTA) for the EEC with the gradual elimination of tariffs, quotas and other barriers to trade among members.</a:t>
            </a:r>
          </a:p>
          <a:p>
            <a:pPr lvl="1">
              <a:lnSpc>
                <a:spcPct val="130000"/>
              </a:lnSpc>
            </a:pPr>
            <a:r>
              <a:rPr lang="en-US" altLang="en-US" sz="2400" dirty="0" smtClean="0">
                <a:latin typeface="Times New Roman" panose="02020603050405020304" pitchFamily="18" charset="0"/>
                <a:cs typeface="Times New Roman" panose="02020603050405020304" pitchFamily="18" charset="0"/>
              </a:rPr>
              <a:t>Creation </a:t>
            </a:r>
            <a:r>
              <a:rPr lang="en-US" altLang="en-US" sz="2400" dirty="0">
                <a:latin typeface="Times New Roman" panose="02020603050405020304" pitchFamily="18" charset="0"/>
                <a:cs typeface="Times New Roman" panose="02020603050405020304" pitchFamily="18" charset="0"/>
              </a:rPr>
              <a:t>of a uniform tariff schedule applicable to the imports from the rest of the </a:t>
            </a:r>
            <a:r>
              <a:rPr lang="en-US" altLang="en-US" sz="2400" dirty="0" smtClean="0">
                <a:latin typeface="Times New Roman" panose="02020603050405020304" pitchFamily="18" charset="0"/>
                <a:cs typeface="Times New Roman" panose="02020603050405020304" pitchFamily="18" charset="0"/>
              </a:rPr>
              <a:t>world: formation of a custom union.</a:t>
            </a:r>
          </a:p>
          <a:p>
            <a:pPr lvl="1">
              <a:lnSpc>
                <a:spcPct val="130000"/>
              </a:lnSpc>
            </a:pPr>
            <a:r>
              <a:rPr lang="en-US" sz="2400" dirty="0" smtClean="0">
                <a:latin typeface="Times New Roman" panose="02020603050405020304" pitchFamily="18" charset="0"/>
                <a:cs typeface="Times New Roman" panose="02020603050405020304" pitchFamily="18" charset="0"/>
              </a:rPr>
              <a:t>Single European Act (1986): four freedoms of movement: goods, services, capital </a:t>
            </a:r>
            <a:r>
              <a:rPr lang="en-US" sz="2400" smtClean="0">
                <a:latin typeface="Times New Roman" panose="02020603050405020304" pitchFamily="18" charset="0"/>
                <a:cs typeface="Times New Roman" panose="02020603050405020304" pitchFamily="18" charset="0"/>
              </a:rPr>
              <a:t>and people.</a:t>
            </a:r>
            <a:endParaRPr lang="en-CA"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643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2008</Words>
  <Application>Microsoft Office PowerPoint</Application>
  <PresentationFormat>On-screen Show (4:3)</PresentationFormat>
  <Paragraphs>247</Paragraphs>
  <Slides>32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Chart</vt:lpstr>
      <vt:lpstr>EU Trade Policy  EU-Canada relations</vt:lpstr>
      <vt:lpstr>PowerPoint Presentation</vt:lpstr>
      <vt:lpstr>The EU – a major trading power</vt:lpstr>
      <vt:lpstr>PowerPoint Presentation</vt:lpstr>
      <vt:lpstr>Share of EU27 (excluding intra-EU trade), USA, Japan and China in world trade in goods (%)</vt:lpstr>
      <vt:lpstr>Ten major EU export partners (2012)</vt:lpstr>
      <vt:lpstr>Ten major import partners (2012)</vt:lpstr>
      <vt:lpstr>Major investment partners (2011)</vt:lpstr>
      <vt:lpstr>EU trade policy: History </vt:lpstr>
      <vt:lpstr>EU trade policy: Institutional framework</vt:lpstr>
      <vt:lpstr>New EU trade policy</vt:lpstr>
      <vt:lpstr>Why a new trade policy?</vt:lpstr>
      <vt:lpstr>Bilateral agreements</vt:lpstr>
      <vt:lpstr>Bilateral agreements</vt:lpstr>
      <vt:lpstr>PowerPoint Presentation</vt:lpstr>
      <vt:lpstr>PowerPoint Presentation</vt:lpstr>
      <vt:lpstr>Canada’s trade policy</vt:lpstr>
      <vt:lpstr>Canada’s top export destinations (goods) 2012</vt:lpstr>
      <vt:lpstr>Canada’s top export commodities (2010)</vt:lpstr>
      <vt:lpstr>Canada’s top import sources (goods) 2012</vt:lpstr>
      <vt:lpstr>EU - Canada Relations</vt:lpstr>
      <vt:lpstr>EU – Canada relations</vt:lpstr>
      <vt:lpstr>EU – Canada relations</vt:lpstr>
      <vt:lpstr>Comprehensive Economic and Trade Agreement (CETA)</vt:lpstr>
      <vt:lpstr>Comprehensive Economic and Trade Agreement (CETA): Scope </vt:lpstr>
      <vt:lpstr>PowerPoint Presentation</vt:lpstr>
      <vt:lpstr>Comprehensive Economic and Trade Agreement (CETA): Achievements</vt:lpstr>
      <vt:lpstr>Comprehensive Economic and Trade Agreement (CETA): Achievements</vt:lpstr>
      <vt:lpstr>Comprehensive Economic and Trade Agreement (CETA): Achievements</vt:lpstr>
      <vt:lpstr>PowerPoint Presentation</vt:lpstr>
      <vt:lpstr>Comprehensive Economic and Trade Agreement (CETA): Achievements</vt:lpstr>
      <vt:lpstr>      Thank you!   Questions?    Crina Viju: crina.viju@carleton.ca    </vt:lpstr>
    </vt:vector>
  </TitlesOfParts>
  <Company>Carleton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Trade Policy and CETA</dc:title>
  <dc:creator>Carleton University</dc:creator>
  <cp:lastModifiedBy>Carleton University</cp:lastModifiedBy>
  <cp:revision>49</cp:revision>
  <dcterms:created xsi:type="dcterms:W3CDTF">2013-11-20T00:06:01Z</dcterms:created>
  <dcterms:modified xsi:type="dcterms:W3CDTF">2014-11-20T21:42:24Z</dcterms:modified>
</cp:coreProperties>
</file>