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4" r:id="rId10"/>
    <p:sldId id="267" r:id="rId11"/>
    <p:sldId id="265" r:id="rId12"/>
    <p:sldId id="266" r:id="rId13"/>
    <p:sldId id="268" r:id="rId14"/>
    <p:sldId id="270" r:id="rId15"/>
    <p:sldId id="269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b\Desktop\figures%20for%20Ca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b\Desktop\figures%20for%20Ca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/>
            </a:pPr>
            <a:r>
              <a:rPr lang="en-CA" sz="1400"/>
              <a:t>Do you think Catalonia</a:t>
            </a:r>
            <a:r>
              <a:rPr lang="en-CA" sz="1400" baseline="0"/>
              <a:t> has achieved...?</a:t>
            </a:r>
            <a:endParaRPr lang="en-CA" sz="14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Sheet1!$A$3:$B$3</c:f>
              <c:strCache>
                <c:ptCount val="1"/>
                <c:pt idx="0">
                  <c:v>Too much autonomy</c:v>
                </c:pt>
              </c:strCache>
            </c:strRef>
          </c:tx>
          <c:marker>
            <c:symbol val="none"/>
          </c:marker>
          <c:cat>
            <c:numRef>
              <c:f>Sheet1!$C$2:$M$2</c:f>
              <c:numCache>
                <c:formatCode>mmm\-yy</c:formatCode>
                <c:ptCount val="11"/>
                <c:pt idx="0">
                  <c:v>40179</c:v>
                </c:pt>
                <c:pt idx="1">
                  <c:v>40452</c:v>
                </c:pt>
                <c:pt idx="2">
                  <c:v>40544</c:v>
                </c:pt>
                <c:pt idx="3">
                  <c:v>40817</c:v>
                </c:pt>
                <c:pt idx="4">
                  <c:v>40940</c:v>
                </c:pt>
                <c:pt idx="5">
                  <c:v>41183</c:v>
                </c:pt>
                <c:pt idx="6">
                  <c:v>41306</c:v>
                </c:pt>
                <c:pt idx="7">
                  <c:v>41579</c:v>
                </c:pt>
                <c:pt idx="8">
                  <c:v>41699</c:v>
                </c:pt>
                <c:pt idx="9">
                  <c:v>41913</c:v>
                </c:pt>
                <c:pt idx="10">
                  <c:v>41974</c:v>
                </c:pt>
              </c:numCache>
            </c:numRef>
          </c:cat>
          <c:val>
            <c:numRef>
              <c:f>Sheet1!$C$3:$M$3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3</c:v>
                </c:pt>
                <c:pt idx="10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Sheet1!$A$4:$B$4</c:f>
              <c:strCache>
                <c:ptCount val="1"/>
                <c:pt idx="0">
                  <c:v>Sufficient level of autonomy</c:v>
                </c:pt>
              </c:strCache>
            </c:strRef>
          </c:tx>
          <c:marker>
            <c:symbol val="none"/>
          </c:marker>
          <c:cat>
            <c:numRef>
              <c:f>Sheet1!$C$2:$M$2</c:f>
              <c:numCache>
                <c:formatCode>mmm\-yy</c:formatCode>
                <c:ptCount val="11"/>
                <c:pt idx="0">
                  <c:v>40179</c:v>
                </c:pt>
                <c:pt idx="1">
                  <c:v>40452</c:v>
                </c:pt>
                <c:pt idx="2">
                  <c:v>40544</c:v>
                </c:pt>
                <c:pt idx="3">
                  <c:v>40817</c:v>
                </c:pt>
                <c:pt idx="4">
                  <c:v>40940</c:v>
                </c:pt>
                <c:pt idx="5">
                  <c:v>41183</c:v>
                </c:pt>
                <c:pt idx="6">
                  <c:v>41306</c:v>
                </c:pt>
                <c:pt idx="7">
                  <c:v>41579</c:v>
                </c:pt>
                <c:pt idx="8">
                  <c:v>41699</c:v>
                </c:pt>
                <c:pt idx="9">
                  <c:v>41913</c:v>
                </c:pt>
                <c:pt idx="10">
                  <c:v>41974</c:v>
                </c:pt>
              </c:numCache>
            </c:numRef>
          </c:cat>
          <c:val>
            <c:numRef>
              <c:f>Sheet1!$C$4:$M$4</c:f>
              <c:numCache>
                <c:formatCode>General</c:formatCode>
                <c:ptCount val="11"/>
                <c:pt idx="0">
                  <c:v>31</c:v>
                </c:pt>
                <c:pt idx="1">
                  <c:v>27</c:v>
                </c:pt>
                <c:pt idx="2">
                  <c:v>28</c:v>
                </c:pt>
                <c:pt idx="3">
                  <c:v>26</c:v>
                </c:pt>
                <c:pt idx="4">
                  <c:v>24</c:v>
                </c:pt>
                <c:pt idx="5">
                  <c:v>19</c:v>
                </c:pt>
                <c:pt idx="6">
                  <c:v>19</c:v>
                </c:pt>
                <c:pt idx="7">
                  <c:v>21</c:v>
                </c:pt>
                <c:pt idx="8">
                  <c:v>24</c:v>
                </c:pt>
                <c:pt idx="9">
                  <c:v>22</c:v>
                </c:pt>
                <c:pt idx="10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Sheet1!$A$5:$B$5</c:f>
              <c:strCache>
                <c:ptCount val="1"/>
                <c:pt idx="0">
                  <c:v>Insufficient level of autonomy</c:v>
                </c:pt>
              </c:strCache>
            </c:strRef>
          </c:tx>
          <c:marker>
            <c:symbol val="none"/>
          </c:marker>
          <c:cat>
            <c:numRef>
              <c:f>Sheet1!$C$2:$M$2</c:f>
              <c:numCache>
                <c:formatCode>mmm\-yy</c:formatCode>
                <c:ptCount val="11"/>
                <c:pt idx="0">
                  <c:v>40179</c:v>
                </c:pt>
                <c:pt idx="1">
                  <c:v>40452</c:v>
                </c:pt>
                <c:pt idx="2">
                  <c:v>40544</c:v>
                </c:pt>
                <c:pt idx="3">
                  <c:v>40817</c:v>
                </c:pt>
                <c:pt idx="4">
                  <c:v>40940</c:v>
                </c:pt>
                <c:pt idx="5">
                  <c:v>41183</c:v>
                </c:pt>
                <c:pt idx="6">
                  <c:v>41306</c:v>
                </c:pt>
                <c:pt idx="7">
                  <c:v>41579</c:v>
                </c:pt>
                <c:pt idx="8">
                  <c:v>41699</c:v>
                </c:pt>
                <c:pt idx="9">
                  <c:v>41913</c:v>
                </c:pt>
                <c:pt idx="10">
                  <c:v>41974</c:v>
                </c:pt>
              </c:numCache>
            </c:numRef>
          </c:cat>
          <c:val>
            <c:numRef>
              <c:f>Sheet1!$C$5:$M$5</c:f>
              <c:numCache>
                <c:formatCode>General</c:formatCode>
                <c:ptCount val="11"/>
                <c:pt idx="0">
                  <c:v>59</c:v>
                </c:pt>
                <c:pt idx="1">
                  <c:v>66</c:v>
                </c:pt>
                <c:pt idx="2">
                  <c:v>62</c:v>
                </c:pt>
                <c:pt idx="3">
                  <c:v>65</c:v>
                </c:pt>
                <c:pt idx="4">
                  <c:v>66</c:v>
                </c:pt>
                <c:pt idx="5">
                  <c:v>72</c:v>
                </c:pt>
                <c:pt idx="6">
                  <c:v>71</c:v>
                </c:pt>
                <c:pt idx="7">
                  <c:v>70</c:v>
                </c:pt>
                <c:pt idx="8">
                  <c:v>67</c:v>
                </c:pt>
                <c:pt idx="9">
                  <c:v>69</c:v>
                </c:pt>
                <c:pt idx="10">
                  <c:v>64</c:v>
                </c:pt>
              </c:numCache>
            </c:numRef>
          </c:val>
        </c:ser>
        <c:marker val="1"/>
        <c:axId val="74247552"/>
        <c:axId val="40309888"/>
      </c:lineChart>
      <c:dateAx>
        <c:axId val="74247552"/>
        <c:scaling>
          <c:orientation val="minMax"/>
        </c:scaling>
        <c:axPos val="b"/>
        <c:numFmt formatCode="mmm\-yy" sourceLinked="1"/>
        <c:majorTickMark val="none"/>
        <c:tickLblPos val="nextTo"/>
        <c:crossAx val="40309888"/>
        <c:crosses val="autoZero"/>
        <c:auto val="1"/>
        <c:lblOffset val="100"/>
      </c:dateAx>
      <c:valAx>
        <c:axId val="403098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74247552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CA"/>
  <c:chart>
    <c:title>
      <c:tx>
        <c:rich>
          <a:bodyPr anchor="t" anchorCtr="0"/>
          <a:lstStyle/>
          <a:p>
            <a:pPr algn="l">
              <a:defRPr/>
            </a:pPr>
            <a:r>
              <a:rPr lang="en-US" sz="1400"/>
              <a:t>Do you believe that Catalonia should be...?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Sheet1!$A$14:$B$14</c:f>
              <c:strCache>
                <c:ptCount val="1"/>
                <c:pt idx="0">
                  <c:v>Region</c:v>
                </c:pt>
              </c:strCache>
            </c:strRef>
          </c:tx>
          <c:marker>
            <c:symbol val="none"/>
          </c:marker>
          <c:cat>
            <c:numRef>
              <c:f>Sheet1!$C$13:$M$13</c:f>
              <c:numCache>
                <c:formatCode>mmm\-yy</c:formatCode>
                <c:ptCount val="11"/>
                <c:pt idx="0">
                  <c:v>40179</c:v>
                </c:pt>
                <c:pt idx="1">
                  <c:v>40452</c:v>
                </c:pt>
                <c:pt idx="2">
                  <c:v>40544</c:v>
                </c:pt>
                <c:pt idx="3">
                  <c:v>40817</c:v>
                </c:pt>
                <c:pt idx="4">
                  <c:v>40940</c:v>
                </c:pt>
                <c:pt idx="5">
                  <c:v>41183</c:v>
                </c:pt>
                <c:pt idx="6">
                  <c:v>41306</c:v>
                </c:pt>
                <c:pt idx="7">
                  <c:v>41579</c:v>
                </c:pt>
                <c:pt idx="8">
                  <c:v>41699</c:v>
                </c:pt>
                <c:pt idx="9">
                  <c:v>41913</c:v>
                </c:pt>
                <c:pt idx="10">
                  <c:v>41974</c:v>
                </c:pt>
              </c:numCache>
            </c:numRef>
          </c:cat>
          <c:val>
            <c:numRef>
              <c:f>Sheet1!$C$14:$M$14</c:f>
              <c:numCache>
                <c:formatCode>General</c:formatCode>
                <c:ptCount val="11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3</c:v>
                </c:pt>
                <c:pt idx="9">
                  <c:v>2</c:v>
                </c:pt>
                <c:pt idx="10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Sheet1!$A$15:$B$15</c:f>
              <c:strCache>
                <c:ptCount val="1"/>
                <c:pt idx="0">
                  <c:v>Autonomous Community</c:v>
                </c:pt>
              </c:strCache>
            </c:strRef>
          </c:tx>
          <c:marker>
            <c:symbol val="none"/>
          </c:marker>
          <c:cat>
            <c:numRef>
              <c:f>Sheet1!$C$13:$M$13</c:f>
              <c:numCache>
                <c:formatCode>mmm\-yy</c:formatCode>
                <c:ptCount val="11"/>
                <c:pt idx="0">
                  <c:v>40179</c:v>
                </c:pt>
                <c:pt idx="1">
                  <c:v>40452</c:v>
                </c:pt>
                <c:pt idx="2">
                  <c:v>40544</c:v>
                </c:pt>
                <c:pt idx="3">
                  <c:v>40817</c:v>
                </c:pt>
                <c:pt idx="4">
                  <c:v>40940</c:v>
                </c:pt>
                <c:pt idx="5">
                  <c:v>41183</c:v>
                </c:pt>
                <c:pt idx="6">
                  <c:v>41306</c:v>
                </c:pt>
                <c:pt idx="7">
                  <c:v>41579</c:v>
                </c:pt>
                <c:pt idx="8">
                  <c:v>41699</c:v>
                </c:pt>
                <c:pt idx="9">
                  <c:v>41913</c:v>
                </c:pt>
                <c:pt idx="10">
                  <c:v>41974</c:v>
                </c:pt>
              </c:numCache>
            </c:numRef>
          </c:cat>
          <c:val>
            <c:numRef>
              <c:f>Sheet1!$C$15:$M$15</c:f>
              <c:numCache>
                <c:formatCode>General</c:formatCode>
                <c:ptCount val="11"/>
                <c:pt idx="0">
                  <c:v>38</c:v>
                </c:pt>
                <c:pt idx="1">
                  <c:v>35</c:v>
                </c:pt>
                <c:pt idx="2">
                  <c:v>33</c:v>
                </c:pt>
                <c:pt idx="3">
                  <c:v>32</c:v>
                </c:pt>
                <c:pt idx="4">
                  <c:v>28</c:v>
                </c:pt>
                <c:pt idx="5">
                  <c:v>19</c:v>
                </c:pt>
                <c:pt idx="6">
                  <c:v>21</c:v>
                </c:pt>
                <c:pt idx="7">
                  <c:v>19</c:v>
                </c:pt>
                <c:pt idx="8">
                  <c:v>23</c:v>
                </c:pt>
                <c:pt idx="9">
                  <c:v>23</c:v>
                </c:pt>
                <c:pt idx="10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Sheet1!$A$16:$B$16</c:f>
              <c:strCache>
                <c:ptCount val="1"/>
                <c:pt idx="0">
                  <c:v>A State in Federal Spain</c:v>
                </c:pt>
              </c:strCache>
            </c:strRef>
          </c:tx>
          <c:marker>
            <c:symbol val="none"/>
          </c:marker>
          <c:cat>
            <c:numRef>
              <c:f>Sheet1!$C$13:$M$13</c:f>
              <c:numCache>
                <c:formatCode>mmm\-yy</c:formatCode>
                <c:ptCount val="11"/>
                <c:pt idx="0">
                  <c:v>40179</c:v>
                </c:pt>
                <c:pt idx="1">
                  <c:v>40452</c:v>
                </c:pt>
                <c:pt idx="2">
                  <c:v>40544</c:v>
                </c:pt>
                <c:pt idx="3">
                  <c:v>40817</c:v>
                </c:pt>
                <c:pt idx="4">
                  <c:v>40940</c:v>
                </c:pt>
                <c:pt idx="5">
                  <c:v>41183</c:v>
                </c:pt>
                <c:pt idx="6">
                  <c:v>41306</c:v>
                </c:pt>
                <c:pt idx="7">
                  <c:v>41579</c:v>
                </c:pt>
                <c:pt idx="8">
                  <c:v>41699</c:v>
                </c:pt>
                <c:pt idx="9">
                  <c:v>41913</c:v>
                </c:pt>
                <c:pt idx="10">
                  <c:v>41974</c:v>
                </c:pt>
              </c:numCache>
            </c:numRef>
          </c:cat>
          <c:val>
            <c:numRef>
              <c:f>Sheet1!$C$16:$M$16</c:f>
              <c:numCache>
                <c:formatCode>General</c:formatCode>
                <c:ptCount val="11"/>
                <c:pt idx="0">
                  <c:v>30</c:v>
                </c:pt>
                <c:pt idx="1">
                  <c:v>31</c:v>
                </c:pt>
                <c:pt idx="2">
                  <c:v>32</c:v>
                </c:pt>
                <c:pt idx="3">
                  <c:v>30</c:v>
                </c:pt>
                <c:pt idx="4">
                  <c:v>31</c:v>
                </c:pt>
                <c:pt idx="5">
                  <c:v>26</c:v>
                </c:pt>
                <c:pt idx="6">
                  <c:v>22</c:v>
                </c:pt>
                <c:pt idx="7">
                  <c:v>21</c:v>
                </c:pt>
                <c:pt idx="8">
                  <c:v>20</c:v>
                </c:pt>
                <c:pt idx="9">
                  <c:v>22</c:v>
                </c:pt>
                <c:pt idx="10">
                  <c:v>29</c:v>
                </c:pt>
              </c:numCache>
            </c:numRef>
          </c:val>
        </c:ser>
        <c:ser>
          <c:idx val="3"/>
          <c:order val="3"/>
          <c:tx>
            <c:strRef>
              <c:f>Sheet1!$A$17:$B$17</c:f>
              <c:strCache>
                <c:ptCount val="1"/>
                <c:pt idx="0">
                  <c:v>An Independent State</c:v>
                </c:pt>
              </c:strCache>
            </c:strRef>
          </c:tx>
          <c:marker>
            <c:symbol val="none"/>
          </c:marker>
          <c:cat>
            <c:numRef>
              <c:f>Sheet1!$C$13:$M$13</c:f>
              <c:numCache>
                <c:formatCode>mmm\-yy</c:formatCode>
                <c:ptCount val="11"/>
                <c:pt idx="0">
                  <c:v>40179</c:v>
                </c:pt>
                <c:pt idx="1">
                  <c:v>40452</c:v>
                </c:pt>
                <c:pt idx="2">
                  <c:v>40544</c:v>
                </c:pt>
                <c:pt idx="3">
                  <c:v>40817</c:v>
                </c:pt>
                <c:pt idx="4">
                  <c:v>40940</c:v>
                </c:pt>
                <c:pt idx="5">
                  <c:v>41183</c:v>
                </c:pt>
                <c:pt idx="6">
                  <c:v>41306</c:v>
                </c:pt>
                <c:pt idx="7">
                  <c:v>41579</c:v>
                </c:pt>
                <c:pt idx="8">
                  <c:v>41699</c:v>
                </c:pt>
                <c:pt idx="9">
                  <c:v>41913</c:v>
                </c:pt>
                <c:pt idx="10">
                  <c:v>41974</c:v>
                </c:pt>
              </c:numCache>
            </c:numRef>
          </c:cat>
          <c:val>
            <c:numRef>
              <c:f>Sheet1!$C$17:$M$17</c:f>
              <c:numCache>
                <c:formatCode>General</c:formatCode>
                <c:ptCount val="11"/>
                <c:pt idx="0">
                  <c:v>19</c:v>
                </c:pt>
                <c:pt idx="1">
                  <c:v>25</c:v>
                </c:pt>
                <c:pt idx="2">
                  <c:v>25</c:v>
                </c:pt>
                <c:pt idx="3">
                  <c:v>28</c:v>
                </c:pt>
                <c:pt idx="4">
                  <c:v>29</c:v>
                </c:pt>
                <c:pt idx="5">
                  <c:v>44</c:v>
                </c:pt>
                <c:pt idx="6">
                  <c:v>46</c:v>
                </c:pt>
                <c:pt idx="7">
                  <c:v>48</c:v>
                </c:pt>
                <c:pt idx="8">
                  <c:v>45</c:v>
                </c:pt>
                <c:pt idx="9">
                  <c:v>45</c:v>
                </c:pt>
                <c:pt idx="10">
                  <c:v>36</c:v>
                </c:pt>
              </c:numCache>
            </c:numRef>
          </c:val>
        </c:ser>
        <c:marker val="1"/>
        <c:axId val="74579968"/>
        <c:axId val="74581504"/>
      </c:lineChart>
      <c:dateAx>
        <c:axId val="74579968"/>
        <c:scaling>
          <c:orientation val="minMax"/>
        </c:scaling>
        <c:axPos val="b"/>
        <c:numFmt formatCode="mmm\-yy" sourceLinked="1"/>
        <c:majorTickMark val="none"/>
        <c:tickLblPos val="nextTo"/>
        <c:crossAx val="74581504"/>
        <c:crosses val="autoZero"/>
        <c:auto val="1"/>
        <c:lblOffset val="100"/>
      </c:dateAx>
      <c:valAx>
        <c:axId val="745815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7457996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D2C128-F419-448D-ACC4-91B6636B1E87}" type="datetimeFigureOut">
              <a:rPr lang="en-CA" smtClean="0"/>
              <a:pPr/>
              <a:t>13/03/2015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703092-37B6-49F4-8F5A-3548023362E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1052736"/>
            <a:ext cx="6172200" cy="1894362"/>
          </a:xfrm>
        </p:spPr>
        <p:txBody>
          <a:bodyPr/>
          <a:lstStyle/>
          <a:p>
            <a:r>
              <a:rPr lang="en-CA" dirty="0" smtClean="0"/>
              <a:t>Catalonia: the difficult path towards independence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752" y="4005064"/>
            <a:ext cx="6172200" cy="1371600"/>
          </a:xfrm>
        </p:spPr>
        <p:txBody>
          <a:bodyPr>
            <a:normAutofit fontScale="85000" lnSpcReduction="20000"/>
          </a:bodyPr>
          <a:lstStyle/>
          <a:p>
            <a:pPr algn="r"/>
            <a:endParaRPr lang="en-CA" dirty="0" smtClean="0"/>
          </a:p>
          <a:p>
            <a:pPr algn="r"/>
            <a:r>
              <a:rPr lang="en-CA" dirty="0" smtClean="0"/>
              <a:t>Sebastian D. Baglioni</a:t>
            </a:r>
          </a:p>
          <a:p>
            <a:pPr algn="r"/>
            <a:r>
              <a:rPr lang="en-CA" dirty="0" smtClean="0"/>
              <a:t>Carleton University</a:t>
            </a:r>
          </a:p>
          <a:p>
            <a:endParaRPr lang="en-CA" dirty="0" smtClean="0"/>
          </a:p>
          <a:p>
            <a:r>
              <a:rPr lang="en-CA" dirty="0" smtClean="0"/>
              <a:t>March 11, 2015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“Process of Citizen Participation”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en-CA" dirty="0" smtClean="0"/>
              <a:t>Two </a:t>
            </a:r>
            <a:r>
              <a:rPr lang="en-CA" dirty="0" smtClean="0"/>
              <a:t>questions:</a:t>
            </a:r>
          </a:p>
          <a:p>
            <a:endParaRPr lang="en-CA" dirty="0" smtClean="0"/>
          </a:p>
          <a:p>
            <a:pPr marL="457200" indent="-457200">
              <a:buAutoNum type="alphaLcParenR"/>
            </a:pPr>
            <a:r>
              <a:rPr lang="en-CA" b="1" dirty="0" smtClean="0"/>
              <a:t>Do </a:t>
            </a:r>
            <a:r>
              <a:rPr lang="en-CA" b="1" dirty="0" smtClean="0"/>
              <a:t>you want Catalonia to become a State? </a:t>
            </a:r>
            <a:r>
              <a:rPr lang="en-CA" dirty="0" smtClean="0"/>
              <a:t>(Yes/No);</a:t>
            </a:r>
            <a:br>
              <a:rPr lang="en-CA" dirty="0" smtClean="0"/>
            </a:br>
            <a:endParaRPr lang="en-CA" dirty="0" smtClean="0"/>
          </a:p>
          <a:p>
            <a:pPr marL="457200" indent="-457200">
              <a:buNone/>
            </a:pPr>
            <a:endParaRPr lang="en-CA" dirty="0" smtClean="0"/>
          </a:p>
          <a:p>
            <a:pPr marL="457200" indent="-457200">
              <a:buNone/>
            </a:pPr>
            <a:r>
              <a:rPr lang="en-CA" dirty="0" smtClean="0"/>
              <a:t>If </a:t>
            </a:r>
            <a:r>
              <a:rPr lang="en-CA" dirty="0" smtClean="0"/>
              <a:t>the answer is in the affirmative:</a:t>
            </a:r>
            <a:br>
              <a:rPr lang="en-CA" dirty="0" smtClean="0"/>
            </a:br>
            <a:endParaRPr lang="en-CA" dirty="0" smtClean="0"/>
          </a:p>
          <a:p>
            <a:pPr marL="457200" indent="-457200">
              <a:buFont typeface="+mj-lt"/>
              <a:buAutoNum type="alphaLcParenR" startAt="2"/>
            </a:pPr>
            <a:endParaRPr lang="en-CA" b="1" dirty="0" smtClean="0"/>
          </a:p>
          <a:p>
            <a:pPr marL="457200" indent="-457200">
              <a:buFont typeface="+mj-lt"/>
              <a:buAutoNum type="alphaLcParenR" startAt="2"/>
            </a:pPr>
            <a:r>
              <a:rPr lang="en-CA" b="1" dirty="0" smtClean="0"/>
              <a:t>Do </a:t>
            </a:r>
            <a:r>
              <a:rPr lang="en-CA" b="1" dirty="0" smtClean="0"/>
              <a:t>you want this State to be independent? </a:t>
            </a:r>
            <a:r>
              <a:rPr lang="en-CA" dirty="0" smtClean="0"/>
              <a:t>(Yes/No).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“Process of Citizen Participation”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Non-binding consultation</a:t>
            </a:r>
          </a:p>
          <a:p>
            <a:endParaRPr lang="en-CA" dirty="0" smtClean="0"/>
          </a:p>
          <a:p>
            <a:r>
              <a:rPr lang="en-CA" dirty="0" smtClean="0"/>
              <a:t>Administration of the Process</a:t>
            </a:r>
          </a:p>
          <a:p>
            <a:endParaRPr lang="en-CA" dirty="0" smtClean="0"/>
          </a:p>
          <a:p>
            <a:r>
              <a:rPr lang="en-CA" dirty="0" smtClean="0"/>
              <a:t>Transparency</a:t>
            </a:r>
          </a:p>
          <a:p>
            <a:endParaRPr lang="en-CA" dirty="0" smtClean="0"/>
          </a:p>
          <a:p>
            <a:r>
              <a:rPr lang="en-CA" dirty="0" smtClean="0"/>
              <a:t>Legal Accusations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39552" y="2060848"/>
          <a:ext cx="7467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CA" dirty="0" smtClean="0"/>
                        <a:t>Referendum</a:t>
                      </a:r>
                      <a:r>
                        <a:rPr lang="en-CA" baseline="0" dirty="0" smtClean="0"/>
                        <a:t> Results (Definitive)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Percentage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Absolute</a:t>
                      </a:r>
                      <a:r>
                        <a:rPr lang="en-CA" baseline="0" dirty="0" smtClean="0"/>
                        <a:t> Number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YES-YES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80.91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1.897.274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YES-NO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10.02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234.848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YES-Blank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0.97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22.755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NO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4.49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105.345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Blank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0.56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13.201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Others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3.05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72.032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99592" y="5229200"/>
          <a:ext cx="4752528" cy="406524"/>
        </p:xfrm>
        <a:graphic>
          <a:graphicData uri="http://schemas.openxmlformats.org/drawingml/2006/table">
            <a:tbl>
              <a:tblPr/>
              <a:tblGrid>
                <a:gridCol w="4752528"/>
              </a:tblGrid>
              <a:tr h="40652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Source: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Generalitat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Catalunya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(gencat.cat)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- Turnout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Parliament Election 2010</a:t>
            </a:r>
          </a:p>
          <a:p>
            <a:pPr lvl="1"/>
            <a:r>
              <a:rPr lang="en-CA" dirty="0" smtClean="0"/>
              <a:t>58%</a:t>
            </a:r>
          </a:p>
          <a:p>
            <a:endParaRPr lang="en-CA" dirty="0" smtClean="0"/>
          </a:p>
          <a:p>
            <a:r>
              <a:rPr lang="en-CA" dirty="0" smtClean="0"/>
              <a:t>Parliament Election 2010</a:t>
            </a:r>
          </a:p>
          <a:p>
            <a:pPr lvl="1"/>
            <a:r>
              <a:rPr lang="en-CA" dirty="0" smtClean="0"/>
              <a:t>68%</a:t>
            </a:r>
          </a:p>
          <a:p>
            <a:endParaRPr lang="en-CA" dirty="0" smtClean="0"/>
          </a:p>
          <a:p>
            <a:r>
              <a:rPr lang="en-CA" dirty="0" smtClean="0"/>
              <a:t>Process of Citizen Participation</a:t>
            </a:r>
          </a:p>
          <a:p>
            <a:pPr lvl="1"/>
            <a:r>
              <a:rPr lang="en-CA" dirty="0" smtClean="0"/>
              <a:t>35% - 37% - 41%</a:t>
            </a:r>
          </a:p>
          <a:p>
            <a:pPr lvl="1"/>
            <a:r>
              <a:rPr lang="en-CA" dirty="0" smtClean="0"/>
              <a:t>No census, no registration</a:t>
            </a:r>
          </a:p>
          <a:p>
            <a:pPr lvl="1">
              <a:buNone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"/>
            <a:r>
              <a:rPr lang="en-CA" dirty="0" smtClean="0"/>
              <a:t>Results</a:t>
            </a:r>
            <a:endParaRPr lang="en-CA" dirty="0">
              <a:solidFill>
                <a:srgbClr val="000000"/>
              </a:solidFill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Will for</a:t>
                      </a:r>
                      <a:r>
                        <a:rPr lang="en-CA" baseline="0" dirty="0" smtClean="0"/>
                        <a:t> independence by vote intention to the Catalan Parliament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YES (44.5%)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NO (45.2%)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PP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100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err="1" smtClean="0"/>
                        <a:t>CiU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81.2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err="1" smtClean="0"/>
                        <a:t>Esquerra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90.5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5.3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PSC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11.3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86.8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ICV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27.9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60.5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err="1" smtClean="0"/>
                        <a:t>Ciutadans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98.4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CUP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85.4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4.2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err="1" smtClean="0"/>
                        <a:t>Podemos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15.7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80.4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708150" y="5492205"/>
            <a:ext cx="430401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">
              <a:spcBef>
                <a:spcPct val="0"/>
              </a:spcBef>
            </a:pPr>
            <a:r>
              <a:rPr lang="en-CA" sz="1100" cap="small" dirty="0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Source: Survey about the current political situation in Catalonia </a:t>
            </a:r>
            <a:r>
              <a:rPr lang="en-CA" sz="1100" cap="small" dirty="0" smtClean="0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2014 (December) - Centre </a:t>
            </a:r>
            <a:r>
              <a:rPr lang="en-CA" sz="1100" cap="small" dirty="0" err="1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d'Estudis</a:t>
            </a:r>
            <a:r>
              <a:rPr lang="en-CA" sz="1100" cap="small" dirty="0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 </a:t>
            </a:r>
            <a:r>
              <a:rPr lang="en-CA" sz="1100" cap="small" dirty="0" err="1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d'Opinio</a:t>
            </a:r>
            <a:r>
              <a:rPr lang="en-CA" sz="1100" cap="small" dirty="0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 - </a:t>
            </a:r>
            <a:r>
              <a:rPr lang="en-CA" sz="1100" cap="small" dirty="0" err="1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Generalitat</a:t>
            </a:r>
            <a:r>
              <a:rPr lang="en-CA" sz="1100" cap="small" dirty="0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 de </a:t>
            </a:r>
            <a:r>
              <a:rPr lang="en-CA" sz="1100" cap="small" dirty="0" err="1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Catalunya</a:t>
            </a:r>
            <a:endParaRPr lang="en-CA" sz="1100" cap="small" dirty="0">
              <a:solidFill>
                <a:srgbClr val="000000"/>
              </a:solidFill>
              <a:latin typeface="Calibri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Political Responsibilities and Alternatives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err="1" smtClean="0"/>
              <a:t>Plebiscitarian</a:t>
            </a:r>
            <a:r>
              <a:rPr lang="en-CA" dirty="0" smtClean="0"/>
              <a:t> Elections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Judicial </a:t>
            </a:r>
            <a:r>
              <a:rPr lang="en-CA" dirty="0" smtClean="0"/>
              <a:t>Activism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Political Gridlock </a:t>
            </a:r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4" name="Picture 3" descr="Rajoy_Ma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980728"/>
            <a:ext cx="3243971" cy="4509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Political Responsibilities and Alternatives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Building political dialogue</a:t>
            </a:r>
          </a:p>
          <a:p>
            <a:endParaRPr lang="en-CA" dirty="0" smtClean="0"/>
          </a:p>
          <a:p>
            <a:r>
              <a:rPr lang="en-CA" dirty="0" smtClean="0"/>
              <a:t>Harmonizing democracy and legality</a:t>
            </a:r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Constitutional reform ?</a:t>
            </a:r>
          </a:p>
          <a:p>
            <a:pPr lvl="1"/>
            <a:r>
              <a:rPr lang="en-CA" dirty="0" smtClean="0"/>
              <a:t>Reform of Title VIII</a:t>
            </a:r>
          </a:p>
          <a:p>
            <a:pPr lvl="1"/>
            <a:r>
              <a:rPr lang="en-CA" dirty="0" smtClean="0"/>
              <a:t>Federalism (asymmetry)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Background and Context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Catalan Political Parties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Spanish Political Parties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Sociological Factors and Independence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 “Referendum for Independence” and the Spanish Constitutional Court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 “Process of Citizen Participation”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Results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Political Responsibilities and Alternatives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Background and Context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CA" dirty="0" smtClean="0"/>
              <a:t>The Spanish Constitution: the system of </a:t>
            </a:r>
            <a:r>
              <a:rPr lang="en-CA" dirty="0" smtClean="0"/>
              <a:t>Autonomous </a:t>
            </a:r>
            <a:r>
              <a:rPr lang="en-CA" dirty="0" smtClean="0"/>
              <a:t>Regions</a:t>
            </a:r>
          </a:p>
          <a:p>
            <a:endParaRPr lang="en-CA" dirty="0" smtClean="0"/>
          </a:p>
          <a:p>
            <a:r>
              <a:rPr lang="en-CA" dirty="0" smtClean="0"/>
              <a:t>Catalonia</a:t>
            </a:r>
            <a:r>
              <a:rPr lang="en-CA" sz="2600" dirty="0" smtClean="0"/>
              <a:t>:</a:t>
            </a:r>
          </a:p>
          <a:p>
            <a:pPr lvl="1"/>
            <a:r>
              <a:rPr lang="en-CA" dirty="0" smtClean="0"/>
              <a:t>self-government </a:t>
            </a:r>
            <a:r>
              <a:rPr lang="en-CA" dirty="0" smtClean="0"/>
              <a:t>and shared </a:t>
            </a:r>
            <a:r>
              <a:rPr lang="en-CA" dirty="0" smtClean="0"/>
              <a:t>government</a:t>
            </a:r>
          </a:p>
          <a:p>
            <a:pPr lvl="1"/>
            <a:r>
              <a:rPr lang="en-CA" dirty="0" smtClean="0"/>
              <a:t>autonomy </a:t>
            </a:r>
            <a:r>
              <a:rPr lang="en-CA" dirty="0" smtClean="0"/>
              <a:t>and asymmetry  </a:t>
            </a:r>
          </a:p>
          <a:p>
            <a:endParaRPr lang="en-CA" dirty="0" smtClean="0"/>
          </a:p>
          <a:p>
            <a:r>
              <a:rPr lang="en-CA" dirty="0" err="1" smtClean="0"/>
              <a:t>L’Estatut</a:t>
            </a:r>
            <a:r>
              <a:rPr lang="en-CA" dirty="0" smtClean="0"/>
              <a:t> de </a:t>
            </a:r>
            <a:r>
              <a:rPr lang="en-CA" dirty="0" err="1" smtClean="0"/>
              <a:t>Catalunya</a:t>
            </a:r>
            <a:r>
              <a:rPr lang="en-CA" dirty="0" smtClean="0"/>
              <a:t> 2006</a:t>
            </a:r>
          </a:p>
          <a:p>
            <a:pPr lvl="1"/>
            <a:r>
              <a:rPr lang="en-CA" dirty="0" smtClean="0"/>
              <a:t>Identity and Symbols</a:t>
            </a:r>
          </a:p>
          <a:p>
            <a:pPr lvl="1"/>
            <a:r>
              <a:rPr lang="en-CA" dirty="0" smtClean="0"/>
              <a:t>Clarification and Separation of Powers</a:t>
            </a:r>
          </a:p>
          <a:p>
            <a:pPr lvl="1"/>
            <a:r>
              <a:rPr lang="en-CA" dirty="0" smtClean="0"/>
              <a:t>Funding</a:t>
            </a:r>
          </a:p>
          <a:p>
            <a:endParaRPr lang="en-CA" dirty="0" smtClean="0"/>
          </a:p>
          <a:p>
            <a:r>
              <a:rPr lang="en-CA" dirty="0" smtClean="0"/>
              <a:t>The Spanish Constitutional Court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Catalan Nationalist Political Parties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err="1" smtClean="0"/>
              <a:t>Convergencia</a:t>
            </a:r>
            <a:r>
              <a:rPr lang="en-CA" dirty="0" smtClean="0"/>
              <a:t> </a:t>
            </a:r>
            <a:r>
              <a:rPr lang="en-CA" dirty="0" err="1" smtClean="0"/>
              <a:t>i</a:t>
            </a:r>
            <a:r>
              <a:rPr lang="en-CA" dirty="0" smtClean="0"/>
              <a:t> </a:t>
            </a:r>
            <a:r>
              <a:rPr lang="en-CA" dirty="0" err="1" smtClean="0"/>
              <a:t>Unio</a:t>
            </a:r>
            <a:r>
              <a:rPr lang="en-CA" dirty="0" smtClean="0"/>
              <a:t> – </a:t>
            </a:r>
            <a:r>
              <a:rPr lang="en-CA" dirty="0" err="1" smtClean="0"/>
              <a:t>Unio</a:t>
            </a:r>
            <a:r>
              <a:rPr lang="en-CA" dirty="0" smtClean="0"/>
              <a:t> </a:t>
            </a:r>
            <a:r>
              <a:rPr lang="en-CA" dirty="0" err="1" smtClean="0"/>
              <a:t>Democratica</a:t>
            </a:r>
            <a:r>
              <a:rPr lang="en-CA" dirty="0" smtClean="0"/>
              <a:t> de </a:t>
            </a:r>
            <a:r>
              <a:rPr lang="en-CA" dirty="0" err="1" smtClean="0"/>
              <a:t>Catalunya</a:t>
            </a:r>
            <a:r>
              <a:rPr lang="en-CA" dirty="0" smtClean="0"/>
              <a:t> (</a:t>
            </a:r>
            <a:r>
              <a:rPr lang="en-CA" dirty="0" err="1" smtClean="0"/>
              <a:t>CiU</a:t>
            </a:r>
            <a:r>
              <a:rPr lang="en-CA" dirty="0" smtClean="0"/>
              <a:t>), centre-right – 30.7%</a:t>
            </a:r>
          </a:p>
          <a:p>
            <a:pPr lvl="1"/>
            <a:r>
              <a:rPr lang="en-CA" dirty="0" smtClean="0"/>
              <a:t>Nationalism and autonomism</a:t>
            </a:r>
          </a:p>
          <a:p>
            <a:pPr lvl="1"/>
            <a:r>
              <a:rPr lang="en-CA" dirty="0" smtClean="0"/>
              <a:t>Pro-independence</a:t>
            </a:r>
          </a:p>
          <a:p>
            <a:pPr lvl="1"/>
            <a:endParaRPr lang="en-CA" dirty="0" smtClean="0"/>
          </a:p>
          <a:p>
            <a:r>
              <a:rPr lang="en-CA" dirty="0" err="1" smtClean="0"/>
              <a:t>Esquerra</a:t>
            </a:r>
            <a:r>
              <a:rPr lang="en-CA" dirty="0" smtClean="0"/>
              <a:t> </a:t>
            </a:r>
            <a:r>
              <a:rPr lang="en-CA" dirty="0" err="1" smtClean="0"/>
              <a:t>Republicana</a:t>
            </a:r>
            <a:r>
              <a:rPr lang="en-CA" dirty="0" smtClean="0"/>
              <a:t> de </a:t>
            </a:r>
            <a:r>
              <a:rPr lang="en-CA" dirty="0" err="1" smtClean="0"/>
              <a:t>Catalunya</a:t>
            </a:r>
            <a:r>
              <a:rPr lang="en-CA" dirty="0" smtClean="0"/>
              <a:t> (ERC), left – 13.7%</a:t>
            </a:r>
          </a:p>
          <a:p>
            <a:pPr lvl="1"/>
            <a:r>
              <a:rPr lang="en-CA" dirty="0" smtClean="0"/>
              <a:t>Pro-independence</a:t>
            </a:r>
          </a:p>
          <a:p>
            <a:endParaRPr lang="en-CA" dirty="0" smtClean="0"/>
          </a:p>
          <a:p>
            <a:r>
              <a:rPr lang="en-CA" dirty="0" err="1" smtClean="0"/>
              <a:t>Iniciative</a:t>
            </a:r>
            <a:r>
              <a:rPr lang="en-CA" dirty="0" smtClean="0"/>
              <a:t> per </a:t>
            </a:r>
            <a:r>
              <a:rPr lang="en-CA" dirty="0" err="1" smtClean="0"/>
              <a:t>Catalunya</a:t>
            </a:r>
            <a:r>
              <a:rPr lang="en-CA" dirty="0" smtClean="0"/>
              <a:t> </a:t>
            </a:r>
            <a:r>
              <a:rPr lang="en-CA" dirty="0" err="1" smtClean="0"/>
              <a:t>Verds</a:t>
            </a:r>
            <a:r>
              <a:rPr lang="en-CA" dirty="0" smtClean="0"/>
              <a:t> (ICV), green-left – 9.9</a:t>
            </a:r>
            <a:r>
              <a:rPr lang="en-CA" dirty="0" smtClean="0"/>
              <a:t>%*</a:t>
            </a:r>
            <a:endParaRPr lang="en-CA" dirty="0" smtClean="0"/>
          </a:p>
          <a:p>
            <a:pPr lvl="1"/>
            <a:r>
              <a:rPr lang="en-CA" dirty="0" smtClean="0"/>
              <a:t>Catalan nationalism, federalism</a:t>
            </a:r>
          </a:p>
          <a:p>
            <a:endParaRPr lang="en-CA" dirty="0" smtClean="0"/>
          </a:p>
          <a:p>
            <a:r>
              <a:rPr lang="en-CA" dirty="0" err="1" smtClean="0"/>
              <a:t>Esquerra</a:t>
            </a:r>
            <a:r>
              <a:rPr lang="en-CA" dirty="0" smtClean="0"/>
              <a:t> </a:t>
            </a:r>
            <a:r>
              <a:rPr lang="en-CA" dirty="0" err="1" smtClean="0"/>
              <a:t>Unida</a:t>
            </a:r>
            <a:r>
              <a:rPr lang="en-CA" dirty="0" smtClean="0"/>
              <a:t> </a:t>
            </a:r>
            <a:r>
              <a:rPr lang="en-CA" dirty="0" err="1" smtClean="0"/>
              <a:t>i</a:t>
            </a:r>
            <a:r>
              <a:rPr lang="en-CA" dirty="0" smtClean="0"/>
              <a:t> </a:t>
            </a:r>
            <a:r>
              <a:rPr lang="en-CA" dirty="0" err="1" smtClean="0"/>
              <a:t>Alternativa</a:t>
            </a:r>
            <a:r>
              <a:rPr lang="en-CA" dirty="0" smtClean="0"/>
              <a:t> (</a:t>
            </a:r>
            <a:r>
              <a:rPr lang="en-CA" dirty="0" err="1" smtClean="0"/>
              <a:t>EUiA</a:t>
            </a:r>
            <a:r>
              <a:rPr lang="en-CA" dirty="0" smtClean="0"/>
              <a:t>), left – 9,9</a:t>
            </a:r>
            <a:r>
              <a:rPr lang="en-CA" dirty="0" smtClean="0"/>
              <a:t>%*</a:t>
            </a:r>
            <a:endParaRPr lang="en-CA" dirty="0" smtClean="0"/>
          </a:p>
          <a:p>
            <a:pPr lvl="1"/>
            <a:r>
              <a:rPr lang="en-CA" dirty="0" smtClean="0"/>
              <a:t>Pro-independence</a:t>
            </a:r>
          </a:p>
          <a:p>
            <a:pPr lvl="1"/>
            <a:endParaRPr lang="en-CA" dirty="0" smtClean="0"/>
          </a:p>
          <a:p>
            <a:pPr lvl="1">
              <a:buNone/>
            </a:pPr>
            <a:r>
              <a:rPr lang="en-CA" sz="1500" dirty="0" smtClean="0"/>
              <a:t>* In coalition</a:t>
            </a:r>
            <a:endParaRPr lang="en-CA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Spanish Political Parties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endParaRPr lang="en-CA" dirty="0" smtClean="0"/>
          </a:p>
          <a:p>
            <a:r>
              <a:rPr lang="en-CA" dirty="0" err="1" smtClean="0"/>
              <a:t>Partido</a:t>
            </a:r>
            <a:r>
              <a:rPr lang="en-CA" dirty="0" smtClean="0"/>
              <a:t> </a:t>
            </a:r>
            <a:r>
              <a:rPr lang="en-CA" dirty="0" smtClean="0"/>
              <a:t>Popular (PP) – conservatives</a:t>
            </a:r>
          </a:p>
          <a:p>
            <a:pPr lvl="1"/>
            <a:r>
              <a:rPr lang="en-CA" dirty="0" smtClean="0"/>
              <a:t>Spanish Nationalism</a:t>
            </a:r>
          </a:p>
          <a:p>
            <a:pPr lvl="1"/>
            <a:r>
              <a:rPr lang="en-CA" dirty="0" smtClean="0"/>
              <a:t>Autonomy</a:t>
            </a:r>
          </a:p>
          <a:p>
            <a:endParaRPr lang="en-CA" dirty="0" smtClean="0"/>
          </a:p>
          <a:p>
            <a:r>
              <a:rPr lang="en-CA" dirty="0" err="1" smtClean="0"/>
              <a:t>Partido</a:t>
            </a:r>
            <a:r>
              <a:rPr lang="en-CA" dirty="0" smtClean="0"/>
              <a:t> </a:t>
            </a:r>
            <a:r>
              <a:rPr lang="en-CA" dirty="0" err="1" smtClean="0"/>
              <a:t>Socialista</a:t>
            </a:r>
            <a:r>
              <a:rPr lang="en-CA" dirty="0" smtClean="0"/>
              <a:t> </a:t>
            </a:r>
            <a:r>
              <a:rPr lang="en-CA" dirty="0" err="1" smtClean="0"/>
              <a:t>Obrero</a:t>
            </a:r>
            <a:r>
              <a:rPr lang="en-CA" dirty="0" smtClean="0"/>
              <a:t> </a:t>
            </a:r>
            <a:r>
              <a:rPr lang="es-ES" dirty="0" smtClean="0"/>
              <a:t>Español</a:t>
            </a:r>
            <a:r>
              <a:rPr lang="en-CA" dirty="0" smtClean="0"/>
              <a:t> (PSOE) – socialist</a:t>
            </a:r>
          </a:p>
          <a:p>
            <a:pPr lvl="1"/>
            <a:r>
              <a:rPr lang="en-CA" dirty="0" smtClean="0"/>
              <a:t>Federalism – asymmetric federalism</a:t>
            </a:r>
          </a:p>
          <a:p>
            <a:pPr lvl="1"/>
            <a:r>
              <a:rPr lang="en-CA" dirty="0" smtClean="0"/>
              <a:t>“Plural Spain”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Sociological factors and independence</a:t>
            </a:r>
            <a:endParaRPr lang="en-CA" dirty="0"/>
          </a:p>
        </p:txBody>
      </p:sp>
      <p:pic>
        <p:nvPicPr>
          <p:cNvPr id="37890" name="Picture 2" descr="C:\Users\Seb\Desktop\Catalonia\catalan demonstratio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0625" y="2274887"/>
            <a:ext cx="6000750" cy="3524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Sociological Factors and Independence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67544" y="1340768"/>
          <a:ext cx="7931224" cy="4251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71600" y="5805264"/>
          <a:ext cx="4267200" cy="406524"/>
        </p:xfrm>
        <a:graphic>
          <a:graphicData uri="http://schemas.openxmlformats.org/drawingml/2006/table">
            <a:tbl>
              <a:tblPr/>
              <a:tblGrid>
                <a:gridCol w="3656236"/>
                <a:gridCol w="610964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Source: Survey about the current political situation in Catalonia 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Centre </a:t>
                      </a:r>
                      <a:r>
                        <a:rPr lang="en-CA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d'Estudis</a:t>
                      </a:r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CA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d'Opinio</a:t>
                      </a:r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en-CA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Generalitat</a:t>
                      </a:r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CA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Catalunya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Sociological Factors and Independence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755576" y="1484784"/>
          <a:ext cx="7211144" cy="4412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55576" y="6021288"/>
          <a:ext cx="4267200" cy="406524"/>
        </p:xfrm>
        <a:graphic>
          <a:graphicData uri="http://schemas.openxmlformats.org/drawingml/2006/table">
            <a:tbl>
              <a:tblPr/>
              <a:tblGrid>
                <a:gridCol w="3656236"/>
                <a:gridCol w="610964"/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Source: Survey about the current political situation in Catalonia 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Centre </a:t>
                      </a:r>
                      <a:r>
                        <a:rPr lang="en-CA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d'Estudis</a:t>
                      </a:r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CA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d'Opinio</a:t>
                      </a:r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en-CA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Generalitat</a:t>
                      </a:r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CA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Catalunya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“Referendum for Independence” and the Spanish Constitutional Court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Political Disputes and Constitutional Arguments</a:t>
            </a:r>
          </a:p>
          <a:p>
            <a:endParaRPr lang="en-CA" dirty="0" smtClean="0"/>
          </a:p>
          <a:p>
            <a:r>
              <a:rPr lang="en-CA" dirty="0" smtClean="0"/>
              <a:t>Illegal status and political inaction</a:t>
            </a:r>
          </a:p>
          <a:p>
            <a:endParaRPr lang="en-CA" dirty="0" smtClean="0"/>
          </a:p>
          <a:p>
            <a:r>
              <a:rPr lang="en-CA" dirty="0" smtClean="0"/>
              <a:t>Blur line between democracy and legality</a:t>
            </a:r>
          </a:p>
          <a:p>
            <a:endParaRPr lang="en-CA" dirty="0" smtClean="0"/>
          </a:p>
          <a:p>
            <a:r>
              <a:rPr lang="en-CA" dirty="0" smtClean="0"/>
              <a:t>From a democratically binding referendum to a non-binding illegal consultation process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258</TotalTime>
  <Words>488</Words>
  <Application>Microsoft Office PowerPoint</Application>
  <PresentationFormat>On-screen Show (4:3)</PresentationFormat>
  <Paragraphs>168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Catalonia: the difficult path towards independence</vt:lpstr>
      <vt:lpstr>Outline</vt:lpstr>
      <vt:lpstr>Background and Context</vt:lpstr>
      <vt:lpstr>Catalan Nationalist Political Parties</vt:lpstr>
      <vt:lpstr>Spanish Political Parties</vt:lpstr>
      <vt:lpstr>Sociological factors and independence</vt:lpstr>
      <vt:lpstr>Sociological Factors and Independence</vt:lpstr>
      <vt:lpstr>Sociological Factors and Independence</vt:lpstr>
      <vt:lpstr>The “Referendum for Independence” and the Spanish Constitutional Court</vt:lpstr>
      <vt:lpstr>The “Process of Citizen Participation”</vt:lpstr>
      <vt:lpstr>The “Process of Citizen Participation”</vt:lpstr>
      <vt:lpstr>Results</vt:lpstr>
      <vt:lpstr>Results - Turnout</vt:lpstr>
      <vt:lpstr>Results</vt:lpstr>
      <vt:lpstr>Political Responsibilities and Alternatives</vt:lpstr>
      <vt:lpstr>Political Responsibilities and Alternatives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Catalonia: the difficult path towards independence</dc:title>
  <dc:creator>Seb</dc:creator>
  <cp:lastModifiedBy>Seb</cp:lastModifiedBy>
  <cp:revision>24</cp:revision>
  <dcterms:created xsi:type="dcterms:W3CDTF">2015-03-11T14:53:05Z</dcterms:created>
  <dcterms:modified xsi:type="dcterms:W3CDTF">2015-03-13T12:21:00Z</dcterms:modified>
</cp:coreProperties>
</file>