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325" r:id="rId5"/>
    <p:sldId id="329" r:id="rId6"/>
    <p:sldId id="331" r:id="rId7"/>
    <p:sldId id="316" r:id="rId8"/>
    <p:sldId id="313" r:id="rId9"/>
    <p:sldId id="314" r:id="rId10"/>
    <p:sldId id="317" r:id="rId11"/>
    <p:sldId id="323" r:id="rId12"/>
    <p:sldId id="318" r:id="rId13"/>
    <p:sldId id="319" r:id="rId14"/>
    <p:sldId id="296" r:id="rId15"/>
    <p:sldId id="327" r:id="rId16"/>
    <p:sldId id="332" r:id="rId17"/>
    <p:sldId id="328" r:id="rId18"/>
    <p:sldId id="310" r:id="rId1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2A7E54"/>
    <a:srgbClr val="3737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9429" autoAdjust="0"/>
  </p:normalViewPr>
  <p:slideViewPr>
    <p:cSldViewPr snapToObjects="1">
      <p:cViewPr>
        <p:scale>
          <a:sx n="100" d="100"/>
          <a:sy n="100" d="100"/>
        </p:scale>
        <p:origin x="-220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3" d="100"/>
          <a:sy n="63" d="100"/>
        </p:scale>
        <p:origin x="-2654" y="-62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85E17-B00E-4E99-AEA6-82188407B1E5}" type="datetimeFigureOut">
              <a:rPr lang="de-DE" smtClean="0"/>
              <a:pPr/>
              <a:t>25.09.2015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130B6-BE36-4071-A1EE-BD3E77F9EE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B07771-67F3-4AD1-891D-F659A057E14B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07771-67F3-4AD1-891D-F659A057E14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Hope some food for thought! </a:t>
            </a:r>
          </a:p>
          <a:p>
            <a:r>
              <a:rPr lang="en-GB" dirty="0" smtClean="0"/>
              <a:t>Thank you very much for your attention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DF0E3-0A37-4AAC-B9C2-3FFFE9C2E605}" type="slidenum">
              <a:rPr lang="de-DE"/>
              <a:pPr/>
              <a:t>2</a:t>
            </a:fld>
            <a:endParaRPr lang="de-DE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52018" y="9428587"/>
            <a:ext cx="29440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2E817D-3DED-46FD-80CD-1E861B369A2E}" type="slidenum">
              <a:rPr lang="de-DE" sz="1200"/>
              <a:pPr algn="r"/>
              <a:t>2</a:t>
            </a:fld>
            <a:endParaRPr lang="de-DE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56175" cy="3717925"/>
          </a:xfrm>
          <a:ln/>
        </p:spPr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9768" y="4718602"/>
            <a:ext cx="5438140" cy="446354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3942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79" rIns="90959" bIns="45479"/>
          <a:lstStyle/>
          <a:p>
            <a:endParaRPr lang="de-DE" smtClean="0"/>
          </a:p>
        </p:txBody>
      </p:sp>
      <p:sp>
        <p:nvSpPr>
          <p:cNvPr id="394244" name="Foliennummernplatzhalter 3"/>
          <p:cNvSpPr txBox="1">
            <a:spLocks noGrp="1"/>
          </p:cNvSpPr>
          <p:nvPr/>
        </p:nvSpPr>
        <p:spPr bwMode="auto">
          <a:xfrm>
            <a:off x="3851283" y="9429752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79" rIns="90959" bIns="45479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013" indent="-282575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1888" indent="-227013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325" indent="-225425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6763" indent="-225425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3963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1163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8363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5563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8C19FA5-DBA5-47F9-94BD-7068D453FA5A}" type="slidenum">
              <a:rPr lang="de-DE" sz="1200"/>
              <a:pPr algn="r" eaLnBrk="1" hangingPunct="1"/>
              <a:t>3</a:t>
            </a:fld>
            <a:endParaRPr lang="de-DE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0448" y="9428584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8" tIns="45795" rIns="91588" bIns="4579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496691D-80F4-479D-BA4E-3B0591665607}" type="slidenum">
              <a:rPr lang="de-DE" sz="1200">
                <a:latin typeface="Calibri" pitchFamily="34" charset="0"/>
              </a:rPr>
              <a:pPr algn="r"/>
              <a:t>4</a:t>
            </a:fld>
            <a:endParaRPr lang="de-DE" sz="1200" dirty="0">
              <a:latin typeface="Calibri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50448" y="9430311"/>
            <a:ext cx="2945659" cy="49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83" tIns="48045" rIns="96083" bIns="48045" anchor="b"/>
          <a:lstStyle>
            <a:lvl1pPr defTabSz="958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8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8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8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8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B9E9D99-F32B-48C5-A23A-3F44B34C2434}" type="slidenum">
              <a:rPr lang="de-DE" sz="1400">
                <a:latin typeface="Calibri" pitchFamily="34" charset="0"/>
              </a:rPr>
              <a:pPr algn="r"/>
              <a:t>4</a:t>
            </a:fld>
            <a:endParaRPr lang="de-DE" sz="1400" dirty="0">
              <a:latin typeface="Calibri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4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9" y="4715156"/>
            <a:ext cx="5438140" cy="446526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083" tIns="48045" rIns="96083" bIns="4804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07771-67F3-4AD1-891D-F659A057E14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07771-67F3-4AD1-891D-F659A057E14B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4500" indent="-444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6600"/>
              </a:buClr>
              <a:buSzPct val="130000"/>
              <a:buFont typeface="Wingdings" pitchFamily="2" charset="2"/>
              <a:buChar char="§"/>
              <a:defRPr/>
            </a:pPr>
            <a:endParaRPr lang="de-DE" sz="1200" kern="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18855-FC26-477D-A451-F1456D4C7145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4C619-F76B-4AEF-8BE8-9FE7BA0FB583}" type="slidenum">
              <a:rPr lang="de-DE"/>
              <a:pPr/>
              <a:t>15</a:t>
            </a:fld>
            <a:endParaRPr lang="de-DE"/>
          </a:p>
        </p:txBody>
      </p:sp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4538"/>
            <a:ext cx="4964112" cy="3722687"/>
          </a:xfrm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18601"/>
            <a:ext cx="5438140" cy="4463540"/>
          </a:xfrm>
        </p:spPr>
        <p:txBody>
          <a:bodyPr/>
          <a:lstStyle/>
          <a:p>
            <a:endParaRPr lang="de-DE"/>
          </a:p>
        </p:txBody>
      </p:sp>
      <p:sp>
        <p:nvSpPr>
          <p:cNvPr id="36868" name="Foliennummernplatzhalter 3"/>
          <p:cNvSpPr txBox="1">
            <a:spLocks noGrp="1"/>
          </p:cNvSpPr>
          <p:nvPr/>
        </p:nvSpPr>
        <p:spPr bwMode="auto">
          <a:xfrm>
            <a:off x="3852017" y="9428583"/>
            <a:ext cx="29440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E26BCED8-6BB0-4CC4-A61E-F027FEBFF4EB}" type="slidenum">
              <a:rPr lang="de-DE" sz="1200"/>
              <a:pPr algn="r"/>
              <a:t>15</a:t>
            </a:fld>
            <a:endParaRPr lang="de-D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4C619-F76B-4AEF-8BE8-9FE7BA0FB583}" type="slidenum">
              <a:rPr lang="de-DE"/>
              <a:pPr/>
              <a:t>16</a:t>
            </a:fld>
            <a:endParaRPr lang="de-DE"/>
          </a:p>
        </p:txBody>
      </p:sp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4538"/>
            <a:ext cx="4964112" cy="3722687"/>
          </a:xfrm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18601"/>
            <a:ext cx="5438140" cy="4463540"/>
          </a:xfrm>
        </p:spPr>
        <p:txBody>
          <a:bodyPr/>
          <a:lstStyle/>
          <a:p>
            <a:endParaRPr lang="de-DE"/>
          </a:p>
        </p:txBody>
      </p:sp>
      <p:sp>
        <p:nvSpPr>
          <p:cNvPr id="36868" name="Foliennummernplatzhalter 3"/>
          <p:cNvSpPr txBox="1">
            <a:spLocks noGrp="1"/>
          </p:cNvSpPr>
          <p:nvPr/>
        </p:nvSpPr>
        <p:spPr bwMode="auto">
          <a:xfrm>
            <a:off x="3852017" y="9428583"/>
            <a:ext cx="29440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E26BCED8-6BB0-4CC4-A61E-F027FEBFF4EB}" type="slidenum">
              <a:rPr lang="de-DE" sz="1200"/>
              <a:pPr algn="r"/>
              <a:t>16</a:t>
            </a:fld>
            <a:endParaRPr 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63AC46-C6AB-4866-807B-6FEFCF5D77CB}" type="slidenum">
              <a:rPr lang="de-DE"/>
              <a:pPr/>
              <a:t>‹Nr.›</a:t>
            </a:fld>
            <a:endParaRPr lang="de-DE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395288" y="0"/>
            <a:ext cx="8353425" cy="1068388"/>
            <a:chOff x="249" y="0"/>
            <a:chExt cx="5262" cy="673"/>
          </a:xfrm>
        </p:grpSpPr>
        <p:pic>
          <p:nvPicPr>
            <p:cNvPr id="17416" name="Picture 8" descr="sru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1" y="0"/>
              <a:ext cx="790" cy="673"/>
            </a:xfrm>
            <a:prstGeom prst="rect">
              <a:avLst/>
            </a:prstGeom>
            <a:noFill/>
          </p:spPr>
        </p:pic>
        <p:sp>
          <p:nvSpPr>
            <p:cNvPr id="17417" name="Line 9"/>
            <p:cNvSpPr>
              <a:spLocks noChangeShapeType="1"/>
            </p:cNvSpPr>
            <p:nvPr userDrawn="1"/>
          </p:nvSpPr>
          <p:spPr bwMode="auto">
            <a:xfrm flipH="1">
              <a:off x="249" y="391"/>
              <a:ext cx="5019" cy="0"/>
            </a:xfrm>
            <a:prstGeom prst="line">
              <a:avLst/>
            </a:prstGeom>
            <a:noFill/>
            <a:ln w="22225">
              <a:solidFill>
                <a:srgbClr val="2A7E5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419" name="Rectangle 2"/>
          <p:cNvSpPr>
            <a:spLocks noChangeArrowheads="1"/>
          </p:cNvSpPr>
          <p:nvPr/>
        </p:nvSpPr>
        <p:spPr bwMode="auto">
          <a:xfrm>
            <a:off x="2124075" y="0"/>
            <a:ext cx="5327650" cy="62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de-DE" sz="2000" b="1"/>
              <a:t>Veranstaltungsort</a:t>
            </a:r>
          </a:p>
          <a:p>
            <a:pPr algn="ctr"/>
            <a:r>
              <a:rPr lang="de-DE" sz="1600" b="1"/>
              <a:t>„Thema der Veranstaltung“</a:t>
            </a:r>
            <a:endParaRPr lang="de-DE" sz="1600" b="1">
              <a:solidFill>
                <a:srgbClr val="5F5F5F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66788" y="1989138"/>
            <a:ext cx="720883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25000"/>
              </a:spcAft>
            </a:pPr>
            <a:r>
              <a:rPr lang="de-DE" sz="3200" b="1">
                <a:solidFill>
                  <a:srgbClr val="0065BD"/>
                </a:solidFill>
              </a:rPr>
              <a:t>TITEL </a:t>
            </a:r>
          </a:p>
          <a:p>
            <a:pPr algn="ctr">
              <a:spcAft>
                <a:spcPct val="30000"/>
              </a:spcAft>
            </a:pPr>
            <a:r>
              <a:rPr lang="de-DE" sz="3200" b="1">
                <a:solidFill>
                  <a:srgbClr val="0065BD"/>
                </a:solidFill>
              </a:rPr>
              <a:t>des Vortrages</a:t>
            </a:r>
          </a:p>
          <a:p>
            <a:pPr algn="ctr">
              <a:spcAft>
                <a:spcPct val="30000"/>
              </a:spcAft>
            </a:pPr>
            <a:r>
              <a:rPr lang="de-DE" sz="2400" b="1">
                <a:solidFill>
                  <a:srgbClr val="0065BD"/>
                </a:solidFill>
              </a:rPr>
              <a:t>optionale dritte Gliederungsebene</a:t>
            </a:r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962025" y="4581525"/>
            <a:ext cx="72183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/>
              <a:t>Prof. Dr. </a:t>
            </a:r>
            <a:endParaRPr lang="en-GB"/>
          </a:p>
          <a:p>
            <a:pPr algn="ctr"/>
            <a:endParaRPr lang="en-GB"/>
          </a:p>
          <a:p>
            <a:pPr algn="ctr">
              <a:spcAft>
                <a:spcPct val="30000"/>
              </a:spcAft>
            </a:pPr>
            <a:r>
              <a:rPr lang="en-GB" b="1"/>
              <a:t>Sachverständigenrat für Umweltfragen, Berlin</a:t>
            </a:r>
          </a:p>
          <a:p>
            <a:pPr algn="ctr"/>
            <a:r>
              <a:rPr lang="en-GB"/>
              <a:t>Lehrstuhl</a:t>
            </a:r>
            <a:endParaRPr lang="de-DE" sz="16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FD206-1F7D-4CC6-9428-B1E6A74F746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188913"/>
            <a:ext cx="2071687" cy="5937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067425" cy="59372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7CB53-4D12-431F-85F3-182EF7020F2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ADC5-F385-44A5-B2FB-1CC60B8F3E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de-DE" sz="24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1pPr>
            <a:lvl2pPr>
              <a:buFont typeface="Wingdings" pitchFamily="2" charset="2"/>
              <a:buChar char="Ø"/>
              <a:defRPr lang="de-DE" sz="20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2pPr>
            <a:lvl3pPr>
              <a:buFont typeface="Arial" pitchFamily="34" charset="0"/>
              <a:buChar char="•"/>
              <a:defRPr lang="de-DE" sz="20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3pPr>
            <a:lvl4pPr>
              <a:buFont typeface="Courier New" pitchFamily="49" charset="0"/>
              <a:buChar char="o"/>
              <a:defRPr lang="de-DE" sz="20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b="1" kern="1200" dirty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4BE6-59B5-4DF8-BBA8-09946F93324E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 bwMode="auto">
          <a:xfrm>
            <a:off x="376709" y="567730"/>
            <a:ext cx="68405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1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323752" y="620713"/>
            <a:ext cx="6840536" cy="37881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2000" b="1" i="1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Untertitel durch Klicken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de-DE" sz="24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1pPr>
            <a:lvl2pPr>
              <a:buFont typeface="Wingdings" pitchFamily="2" charset="2"/>
              <a:buChar char="Ø"/>
              <a:defRPr lang="de-DE" sz="20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2pPr>
            <a:lvl3pPr>
              <a:buFont typeface="Arial" pitchFamily="34" charset="0"/>
              <a:buChar char="•"/>
              <a:defRPr lang="de-DE" sz="20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3pPr>
            <a:lvl4pPr>
              <a:buFont typeface="Courier New" pitchFamily="49" charset="0"/>
              <a:buChar char="o"/>
              <a:defRPr lang="de-DE" sz="20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b="1" kern="1200" dirty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4BE6-59B5-4DF8-BBA8-09946F93324E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 bwMode="auto">
          <a:xfrm>
            <a:off x="376709" y="567730"/>
            <a:ext cx="68405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1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323752" y="620713"/>
            <a:ext cx="6840536" cy="37881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2000" b="1" i="1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Untertitel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de-DE" sz="24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1pPr>
            <a:lvl2pPr>
              <a:buFont typeface="Wingdings" pitchFamily="2" charset="2"/>
              <a:buChar char="Ø"/>
              <a:defRPr lang="de-DE" sz="20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2pPr>
            <a:lvl3pPr>
              <a:buFont typeface="Arial" pitchFamily="34" charset="0"/>
              <a:buChar char="•"/>
              <a:defRPr lang="de-DE" sz="20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3pPr>
            <a:lvl4pPr>
              <a:buFont typeface="Courier New" pitchFamily="49" charset="0"/>
              <a:buChar char="o"/>
              <a:defRPr lang="de-DE" sz="2000" b="1" kern="1200" dirty="0" smtClean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de-DE" sz="2000" b="1" kern="1200" dirty="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4BE6-59B5-4DF8-BBA8-09946F93324E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 bwMode="auto">
          <a:xfrm>
            <a:off x="376709" y="567730"/>
            <a:ext cx="68405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1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323752" y="620713"/>
            <a:ext cx="6840536" cy="37881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2000" b="1" i="1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Untertitel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4BE6-59B5-4DF8-BBA8-09946F93324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EB978-D072-42C5-9B7A-BA7A679D40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02EF4-22BF-48E0-AC48-5CB410EFD9A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D993D-D837-40C5-A864-8324898D505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4D5E5-268A-4CD7-BD54-AB71ABDE118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77B8C-610B-4DFF-9568-7F0D38B895A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693A2-3641-4C7E-BB9B-04F7F5D4192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FE3AD-C5A4-42C1-A59E-5EDB7DB3EE1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68405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4166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D8E6B2-131A-49EC-8A0A-BCD43FF65818}" type="slidenum">
              <a:rPr lang="de-DE"/>
              <a:pPr/>
              <a:t>‹Nr.›</a:t>
            </a:fld>
            <a:endParaRPr lang="de-DE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95288" y="0"/>
            <a:ext cx="8353425" cy="1068388"/>
            <a:chOff x="249" y="0"/>
            <a:chExt cx="5262" cy="673"/>
          </a:xfrm>
        </p:grpSpPr>
        <p:pic>
          <p:nvPicPr>
            <p:cNvPr id="1032" name="Picture 8" descr="sru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21" y="0"/>
              <a:ext cx="790" cy="673"/>
            </a:xfrm>
            <a:prstGeom prst="rect">
              <a:avLst/>
            </a:prstGeom>
            <a:noFill/>
          </p:spPr>
        </p:pic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 flipH="1">
              <a:off x="249" y="391"/>
              <a:ext cx="5019" cy="0"/>
            </a:xfrm>
            <a:prstGeom prst="line">
              <a:avLst/>
            </a:prstGeom>
            <a:noFill/>
            <a:ln w="22225">
              <a:solidFill>
                <a:srgbClr val="2A7E5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2A7E54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95288" algn="l" rtl="0" eaLnBrk="1" fontAlgn="base" hangingPunct="1">
        <a:spcBef>
          <a:spcPct val="20000"/>
        </a:spcBef>
        <a:spcAft>
          <a:spcPct val="0"/>
        </a:spcAft>
        <a:buClr>
          <a:srgbClr val="2A7E54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211263" indent="-466725" algn="l" rtl="0" eaLnBrk="1" fontAlgn="base" hangingPunct="1">
        <a:spcBef>
          <a:spcPct val="20000"/>
        </a:spcBef>
        <a:spcAft>
          <a:spcPct val="0"/>
        </a:spcAft>
        <a:buClr>
          <a:srgbClr val="2A7E54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20838" indent="-407988" algn="l" rtl="0" eaLnBrk="1" fontAlgn="base" hangingPunct="1">
        <a:spcBef>
          <a:spcPct val="20000"/>
        </a:spcBef>
        <a:spcAft>
          <a:spcPct val="0"/>
        </a:spcAft>
        <a:buClr>
          <a:srgbClr val="2A7E54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rat.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eac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ekueppers.de/index.php?id=Mg==&amp;sgID=MXwwfDF8MQ=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251520" y="116632"/>
            <a:ext cx="7056189" cy="11024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de-DE" sz="1600" b="1" dirty="0" err="1" smtClean="0"/>
              <a:t>Climate</a:t>
            </a:r>
            <a:r>
              <a:rPr lang="de-DE" sz="1600" b="1" dirty="0" smtClean="0"/>
              <a:t> Change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Renewable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Energy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Policy</a:t>
            </a:r>
            <a:r>
              <a:rPr lang="de-DE" sz="1600" b="1" dirty="0" smtClean="0"/>
              <a:t> in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EU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Canada</a:t>
            </a:r>
          </a:p>
          <a:p>
            <a:pPr algn="ctr"/>
            <a:r>
              <a:rPr lang="de-DE" sz="1600" b="1" dirty="0" smtClean="0"/>
              <a:t> </a:t>
            </a:r>
          </a:p>
          <a:p>
            <a:pPr algn="ctr"/>
            <a:r>
              <a:rPr lang="de-DE" sz="1600" b="1" dirty="0" smtClean="0"/>
              <a:t>				        Ottawa,  </a:t>
            </a:r>
            <a:r>
              <a:rPr lang="de-DE" sz="1600" b="1" dirty="0" err="1" smtClean="0"/>
              <a:t>October</a:t>
            </a:r>
            <a:r>
              <a:rPr lang="de-DE" sz="1600" b="1" dirty="0" smtClean="0"/>
              <a:t> 1</a:t>
            </a:r>
            <a:r>
              <a:rPr lang="de-DE" sz="1600" b="1" baseline="30000" dirty="0" smtClean="0"/>
              <a:t>st</a:t>
            </a:r>
            <a:r>
              <a:rPr lang="de-DE" sz="1600" b="1" dirty="0" smtClean="0"/>
              <a:t>   2015 </a:t>
            </a:r>
            <a:endParaRPr lang="de-DE" sz="1600" b="1" dirty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966788" y="1989138"/>
            <a:ext cx="72088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25000"/>
              </a:spcAft>
            </a:pPr>
            <a:r>
              <a:rPr lang="de-DE" sz="3200" b="1" dirty="0" err="1" smtClean="0">
                <a:solidFill>
                  <a:srgbClr val="0065BD"/>
                </a:solidFill>
              </a:rPr>
              <a:t>Comparing</a:t>
            </a:r>
            <a:r>
              <a:rPr lang="de-DE" sz="3200" b="1" dirty="0" smtClean="0">
                <a:solidFill>
                  <a:srgbClr val="0065BD"/>
                </a:solidFill>
              </a:rPr>
              <a:t> EU </a:t>
            </a:r>
            <a:r>
              <a:rPr lang="de-DE" sz="3200" b="1" dirty="0" err="1" smtClean="0">
                <a:solidFill>
                  <a:srgbClr val="0065BD"/>
                </a:solidFill>
              </a:rPr>
              <a:t>Climate</a:t>
            </a:r>
            <a:r>
              <a:rPr lang="de-DE" sz="3200" b="1" dirty="0" smtClean="0">
                <a:solidFill>
                  <a:srgbClr val="0065BD"/>
                </a:solidFill>
              </a:rPr>
              <a:t> </a:t>
            </a:r>
            <a:r>
              <a:rPr lang="de-DE" sz="3200" b="1" dirty="0" err="1" smtClean="0">
                <a:solidFill>
                  <a:srgbClr val="0065BD"/>
                </a:solidFill>
              </a:rPr>
              <a:t>and</a:t>
            </a:r>
            <a:r>
              <a:rPr lang="de-DE" sz="3200" b="1" dirty="0" smtClean="0">
                <a:solidFill>
                  <a:srgbClr val="0065BD"/>
                </a:solidFill>
              </a:rPr>
              <a:t> </a:t>
            </a:r>
            <a:r>
              <a:rPr lang="de-DE" sz="3200" b="1" dirty="0" err="1" smtClean="0">
                <a:solidFill>
                  <a:srgbClr val="0065BD"/>
                </a:solidFill>
              </a:rPr>
              <a:t>Renewables</a:t>
            </a:r>
            <a:r>
              <a:rPr lang="de-DE" sz="3200" b="1" dirty="0" smtClean="0">
                <a:solidFill>
                  <a:srgbClr val="0065BD"/>
                </a:solidFill>
              </a:rPr>
              <a:t> </a:t>
            </a:r>
            <a:r>
              <a:rPr lang="de-DE" sz="3200" b="1" dirty="0" err="1" smtClean="0">
                <a:solidFill>
                  <a:srgbClr val="0065BD"/>
                </a:solidFill>
              </a:rPr>
              <a:t>Governance</a:t>
            </a:r>
            <a:r>
              <a:rPr lang="de-DE" sz="3200" b="1" dirty="0" smtClean="0">
                <a:solidFill>
                  <a:srgbClr val="0065BD"/>
                </a:solidFill>
              </a:rPr>
              <a:t> 2008 </a:t>
            </a:r>
            <a:r>
              <a:rPr lang="de-DE" sz="3200" b="1" dirty="0" err="1" smtClean="0">
                <a:solidFill>
                  <a:srgbClr val="0065BD"/>
                </a:solidFill>
              </a:rPr>
              <a:t>and</a:t>
            </a:r>
            <a:r>
              <a:rPr lang="de-DE" sz="3200" b="1" dirty="0" smtClean="0">
                <a:solidFill>
                  <a:srgbClr val="0065BD"/>
                </a:solidFill>
              </a:rPr>
              <a:t> 2014 </a:t>
            </a:r>
            <a:endParaRPr lang="de-DE" sz="3200" b="1" dirty="0">
              <a:solidFill>
                <a:srgbClr val="0065BD"/>
              </a:solidFill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962025" y="4581525"/>
            <a:ext cx="72183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 dirty="0" smtClean="0"/>
              <a:t>Dr. Christian Hey </a:t>
            </a:r>
            <a:endParaRPr lang="en-GB" dirty="0"/>
          </a:p>
          <a:p>
            <a:pPr algn="ctr"/>
            <a:endParaRPr lang="en-GB" dirty="0"/>
          </a:p>
          <a:p>
            <a:pPr algn="ctr">
              <a:spcAft>
                <a:spcPct val="30000"/>
              </a:spcAft>
            </a:pPr>
            <a:r>
              <a:rPr lang="en-GB" b="1" dirty="0" smtClean="0"/>
              <a:t>German Advisory Council on the Environment, Berlin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Drivers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Acceleration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4BE6-59B5-4DF8-BBA8-09946F93324E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963048" cy="466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B8C-610B-4DFF-9568-7F0D38B895A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288" y="188913"/>
            <a:ext cx="6840537" cy="431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de-DE" sz="2400" b="1" kern="0" dirty="0" err="1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Pre</a:t>
            </a: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 – 2008 </a:t>
            </a:r>
            <a:r>
              <a:rPr lang="de-DE" sz="2400" b="1" kern="0" dirty="0" err="1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Policy</a:t>
            </a: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 Cycle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5288" y="90872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endParaRPr lang="de-DE" sz="2400" b="1" kern="0" dirty="0" smtClean="0">
              <a:solidFill>
                <a:srgbClr val="5F5F5F"/>
              </a:solidFill>
              <a:latin typeface="Arial"/>
            </a:endParaRP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err="1" smtClean="0">
                <a:latin typeface="Arial"/>
              </a:rPr>
              <a:t>Copenhagen</a:t>
            </a:r>
            <a:r>
              <a:rPr lang="de-DE" sz="2400" kern="0" dirty="0" smtClean="0">
                <a:latin typeface="Arial"/>
              </a:rPr>
              <a:t> Conference 2009: </a:t>
            </a:r>
            <a:r>
              <a:rPr lang="de-DE" sz="2400" kern="0" dirty="0" err="1" smtClean="0">
                <a:latin typeface="Arial"/>
              </a:rPr>
              <a:t>Demonstrate</a:t>
            </a:r>
            <a:r>
              <a:rPr lang="de-DE" sz="2400" kern="0" dirty="0" smtClean="0">
                <a:latin typeface="Arial"/>
              </a:rPr>
              <a:t> European </a:t>
            </a:r>
            <a:r>
              <a:rPr lang="de-DE" sz="2400" kern="0" dirty="0" err="1" smtClean="0">
                <a:latin typeface="Arial"/>
              </a:rPr>
              <a:t>Leadership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and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Credibility</a:t>
            </a:r>
            <a:endParaRPr lang="de-DE" sz="2400" kern="0" dirty="0" smtClean="0">
              <a:latin typeface="Arial"/>
            </a:endParaRP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The 2007 Stern Report: </a:t>
            </a:r>
            <a:r>
              <a:rPr lang="de-DE" sz="2400" kern="0" dirty="0" err="1" smtClean="0">
                <a:latin typeface="Arial"/>
              </a:rPr>
              <a:t>Reframing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Climate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as</a:t>
            </a:r>
            <a:r>
              <a:rPr lang="de-DE" sz="2400" kern="0" dirty="0" smtClean="0">
                <a:latin typeface="Arial"/>
              </a:rPr>
              <a:t> an </a:t>
            </a:r>
            <a:r>
              <a:rPr lang="de-DE" sz="2400" kern="0" dirty="0" err="1" smtClean="0">
                <a:latin typeface="Arial"/>
              </a:rPr>
              <a:t>Economic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Concern</a:t>
            </a:r>
            <a:endParaRPr lang="de-DE" sz="2400" kern="0" dirty="0" smtClean="0">
              <a:latin typeface="Arial"/>
            </a:endParaRP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Extreme </a:t>
            </a:r>
            <a:r>
              <a:rPr lang="de-DE" sz="2400" kern="0" dirty="0" err="1" smtClean="0">
                <a:latin typeface="Arial"/>
              </a:rPr>
              <a:t>Weather</a:t>
            </a:r>
            <a:r>
              <a:rPr lang="de-DE" sz="2400" kern="0" dirty="0" smtClean="0">
                <a:latin typeface="Arial"/>
              </a:rPr>
              <a:t> Events: </a:t>
            </a:r>
            <a:r>
              <a:rPr lang="de-DE" sz="2400" kern="0" dirty="0" err="1" smtClean="0">
                <a:latin typeface="Arial"/>
              </a:rPr>
              <a:t>Heat</a:t>
            </a:r>
            <a:r>
              <a:rPr lang="de-DE" sz="2400" kern="0" dirty="0" smtClean="0">
                <a:latin typeface="Arial"/>
              </a:rPr>
              <a:t> Wave 2003, Catharina 2005: Early </a:t>
            </a:r>
            <a:r>
              <a:rPr lang="de-DE" sz="2400" kern="0" dirty="0" err="1" smtClean="0">
                <a:latin typeface="Arial"/>
              </a:rPr>
              <a:t>Warning</a:t>
            </a:r>
            <a:r>
              <a:rPr lang="de-DE" sz="2400" kern="0" dirty="0" smtClean="0">
                <a:latin typeface="Arial"/>
              </a:rPr>
              <a:t> Signals 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The </a:t>
            </a:r>
            <a:r>
              <a:rPr lang="de-DE" sz="2400" kern="0" dirty="0" err="1" smtClean="0">
                <a:latin typeface="Arial"/>
              </a:rPr>
              <a:t>pre-crisis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fuel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price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bubble</a:t>
            </a:r>
            <a:endParaRPr lang="de-DE" sz="2400" kern="0" dirty="0" smtClean="0">
              <a:latin typeface="Arial"/>
            </a:endParaRP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Industrial </a:t>
            </a:r>
            <a:r>
              <a:rPr lang="de-DE" sz="2400" kern="0" dirty="0" err="1" smtClean="0">
                <a:latin typeface="Arial"/>
              </a:rPr>
              <a:t>Policy</a:t>
            </a:r>
            <a:r>
              <a:rPr lang="de-DE" sz="2400" kern="0" dirty="0" smtClean="0">
                <a:latin typeface="Arial"/>
              </a:rPr>
              <a:t>: </a:t>
            </a:r>
            <a:r>
              <a:rPr lang="de-DE" sz="2400" kern="0" dirty="0" err="1" smtClean="0">
                <a:latin typeface="Arial"/>
              </a:rPr>
              <a:t>Renewables</a:t>
            </a:r>
            <a:r>
              <a:rPr lang="de-DE" sz="2400" kern="0" dirty="0" smtClean="0">
                <a:latin typeface="Arial"/>
              </a:rPr>
              <a:t> +</a:t>
            </a:r>
            <a:r>
              <a:rPr lang="de-DE" sz="2400" kern="0" dirty="0" err="1" smtClean="0">
                <a:latin typeface="Arial"/>
              </a:rPr>
              <a:t>Nuclear</a:t>
            </a:r>
            <a:r>
              <a:rPr lang="de-DE" sz="2400" kern="0" dirty="0" smtClean="0">
                <a:latin typeface="Arial"/>
              </a:rPr>
              <a:t> + CCS – </a:t>
            </a:r>
            <a:r>
              <a:rPr lang="de-DE" sz="2400" kern="0" dirty="0" err="1" smtClean="0">
                <a:latin typeface="Arial"/>
              </a:rPr>
              <a:t>as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low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carbon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technology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winners</a:t>
            </a:r>
            <a:endParaRPr lang="de-DE" sz="2400" kern="0" dirty="0" smtClean="0">
              <a:latin typeface="Arial"/>
            </a:endParaRP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A powerful pro </a:t>
            </a:r>
            <a:r>
              <a:rPr lang="de-DE" sz="2400" kern="0" dirty="0" err="1" smtClean="0">
                <a:latin typeface="Arial"/>
              </a:rPr>
              <a:t>Climate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Coalition</a:t>
            </a:r>
            <a:r>
              <a:rPr lang="de-DE" sz="2400" kern="0" dirty="0" smtClean="0">
                <a:latin typeface="Arial"/>
              </a:rPr>
              <a:t>: UK, Fr, G, </a:t>
            </a:r>
            <a:r>
              <a:rPr lang="de-DE" sz="2400" kern="0" dirty="0" err="1" smtClean="0">
                <a:latin typeface="Arial"/>
              </a:rPr>
              <a:t>the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Commission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and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the</a:t>
            </a:r>
            <a:r>
              <a:rPr lang="de-DE" sz="2400" kern="0" dirty="0" smtClean="0">
                <a:latin typeface="Arial"/>
              </a:rPr>
              <a:t> 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B8C-610B-4DFF-9568-7F0D38B895A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6875" y="220147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893763" fontAlgn="auto">
              <a:spcBef>
                <a:spcPct val="50000"/>
              </a:spcBef>
              <a:spcAft>
                <a:spcPts val="0"/>
              </a:spcAft>
              <a:tabLst>
                <a:tab pos="6569075" algn="r"/>
              </a:tabLst>
              <a:defRPr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Market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Conditions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Europe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Poor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 descr="foli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75" y="873616"/>
            <a:ext cx="711377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B8C-610B-4DFF-9568-7F0D38B895A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5" y="220147"/>
            <a:ext cx="7922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893763" fontAlgn="auto">
              <a:spcBef>
                <a:spcPct val="50000"/>
              </a:spcBef>
              <a:spcAft>
                <a:spcPts val="0"/>
              </a:spcAft>
              <a:tabLst>
                <a:tab pos="6569075" algn="r"/>
              </a:tabLst>
              <a:defRPr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Conditions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Renewables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getting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cheap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 descr="folie 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233" y="1268760"/>
            <a:ext cx="885553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/>
          <p:cNvSpPr txBox="1">
            <a:spLocks/>
          </p:cNvSpPr>
          <p:nvPr/>
        </p:nvSpPr>
        <p:spPr>
          <a:xfrm>
            <a:off x="107951" y="1269008"/>
            <a:ext cx="6840537" cy="431800"/>
          </a:xfrm>
          <a:prstGeom prst="rect">
            <a:avLst/>
          </a:prstGeom>
        </p:spPr>
        <p:txBody>
          <a:bodyPr/>
          <a:lstStyle/>
          <a:p>
            <a:pPr defTabSz="893763">
              <a:lnSpc>
                <a:spcPct val="80000"/>
              </a:lnSpc>
              <a:tabLst>
                <a:tab pos="6569075" algn="r"/>
              </a:tabLst>
            </a:pPr>
            <a:endParaRPr lang="de-DE" sz="2400" b="1" dirty="0" smtClean="0">
              <a:solidFill>
                <a:srgbClr val="5F5F5F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95288" y="112474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endParaRPr lang="de-DE" sz="2400" b="1" kern="0" dirty="0" smtClean="0">
              <a:solidFill>
                <a:srgbClr val="5F5F5F"/>
              </a:solidFill>
              <a:latin typeface="Arial"/>
            </a:endParaRP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err="1" smtClean="0">
                <a:latin typeface="Arial"/>
              </a:rPr>
              <a:t>Economic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Crisis</a:t>
            </a:r>
            <a:r>
              <a:rPr lang="de-DE" sz="2400" kern="0" dirty="0" smtClean="0">
                <a:latin typeface="Arial"/>
              </a:rPr>
              <a:t> – </a:t>
            </a:r>
            <a:r>
              <a:rPr lang="de-DE" sz="2400" kern="0" dirty="0" err="1" smtClean="0">
                <a:latin typeface="Arial"/>
              </a:rPr>
              <a:t>Competitiveness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Concerns</a:t>
            </a:r>
            <a:r>
              <a:rPr lang="de-DE" sz="2400" kern="0" dirty="0" smtClean="0">
                <a:latin typeface="Arial"/>
              </a:rPr>
              <a:t> 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err="1" smtClean="0">
                <a:latin typeface="Arial"/>
              </a:rPr>
              <a:t>Renewable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Energy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as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threat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to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incumbents</a:t>
            </a:r>
            <a:r>
              <a:rPr lang="de-DE" sz="2400" kern="0" dirty="0" smtClean="0">
                <a:latin typeface="Arial"/>
              </a:rPr>
              <a:t>  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Fuel Prices </a:t>
            </a:r>
            <a:r>
              <a:rPr lang="de-DE" sz="2400" kern="0" dirty="0" err="1" smtClean="0">
                <a:latin typeface="Arial"/>
              </a:rPr>
              <a:t>Declining</a:t>
            </a:r>
            <a:r>
              <a:rPr lang="de-DE" sz="2400" kern="0" dirty="0" smtClean="0">
                <a:latin typeface="Arial"/>
              </a:rPr>
              <a:t> 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Fragile </a:t>
            </a:r>
            <a:r>
              <a:rPr lang="de-DE" sz="2400" kern="0" dirty="0" err="1" smtClean="0">
                <a:latin typeface="Arial"/>
              </a:rPr>
              <a:t>Alliance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of</a:t>
            </a:r>
            <a:r>
              <a:rPr lang="de-DE" sz="2400" kern="0" dirty="0" smtClean="0">
                <a:latin typeface="Arial"/>
              </a:rPr>
              <a:t> Green Member States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New Market </a:t>
            </a:r>
            <a:r>
              <a:rPr lang="de-DE" sz="2400" kern="0" dirty="0" err="1" smtClean="0">
                <a:latin typeface="Arial"/>
              </a:rPr>
              <a:t>Oriented</a:t>
            </a:r>
            <a:r>
              <a:rPr lang="de-DE" sz="2400" kern="0" dirty="0" smtClean="0">
                <a:latin typeface="Arial"/>
              </a:rPr>
              <a:t> Agenda (</a:t>
            </a:r>
            <a:r>
              <a:rPr lang="de-DE" sz="2400" kern="0" dirty="0" err="1" smtClean="0">
                <a:latin typeface="Arial"/>
              </a:rPr>
              <a:t>Energy</a:t>
            </a:r>
            <a:r>
              <a:rPr lang="de-DE" sz="2400" kern="0" dirty="0" smtClean="0">
                <a:latin typeface="Arial"/>
              </a:rPr>
              <a:t> Union)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endParaRPr lang="de-DE" sz="2400" b="1" kern="0" dirty="0" smtClean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95288" y="222250"/>
            <a:ext cx="3537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2400" b="1" dirty="0" smtClean="0">
                <a:solidFill>
                  <a:srgbClr val="5F5F5F"/>
                </a:solidFill>
              </a:rPr>
              <a:t>The </a:t>
            </a:r>
            <a:r>
              <a:rPr lang="de-DE" sz="2400" b="1" dirty="0" err="1" smtClean="0">
                <a:solidFill>
                  <a:srgbClr val="5F5F5F"/>
                </a:solidFill>
              </a:rPr>
              <a:t>Constellation</a:t>
            </a:r>
            <a:r>
              <a:rPr lang="de-DE" sz="2400" b="1" dirty="0" smtClean="0">
                <a:solidFill>
                  <a:srgbClr val="5F5F5F"/>
                </a:solidFill>
              </a:rPr>
              <a:t> 2014: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B8C-610B-4DFF-9568-7F0D38B895A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agenda</a:t>
            </a:r>
            <a:r>
              <a:rPr lang="de-DE" dirty="0" smtClean="0"/>
              <a:t> 2030: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Target</a:t>
            </a:r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685-E337-4ABC-8EFA-C8574496551B}" type="slidenum">
              <a:rPr lang="de-DE"/>
              <a:pPr/>
              <a:t>15</a:t>
            </a:fld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40% </a:t>
            </a:r>
            <a:r>
              <a:rPr lang="de-DE" dirty="0" err="1" smtClean="0"/>
              <a:t>by</a:t>
            </a:r>
            <a:r>
              <a:rPr lang="de-DE" dirty="0" smtClean="0"/>
              <a:t> 2030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 smtClean="0"/>
              <a:t>later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800207" y="616515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EEA, 2014, S. 61</a:t>
            </a:r>
            <a:endParaRPr lang="de-DE" sz="1200" dirty="0"/>
          </a:p>
        </p:txBody>
      </p:sp>
      <p:pic>
        <p:nvPicPr>
          <p:cNvPr id="7" name="Grafik 6" descr="Folie 14 Entwicklung der Treibhausgasemissionen und Projektionen_en_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3" y="1149991"/>
            <a:ext cx="721564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folie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55" y="1109601"/>
            <a:ext cx="6892284" cy="5565532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40-27-27:</a:t>
            </a:r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685-E337-4ABC-8EFA-C8574496551B}" type="slidenum">
              <a:rPr lang="de-DE"/>
              <a:pPr/>
              <a:t>16</a:t>
            </a:fld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 smtClean="0"/>
              <a:t>Renewables</a:t>
            </a:r>
            <a:r>
              <a:rPr lang="de-DE" dirty="0" smtClean="0"/>
              <a:t> Target: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end</a:t>
            </a: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1331640" y="3212976"/>
            <a:ext cx="5184576" cy="180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6480212" y="317697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 smtClean="0">
                <a:solidFill>
                  <a:schemeClr val="tx1"/>
                </a:solidFill>
              </a:rPr>
              <a:t>EU still a </a:t>
            </a:r>
            <a:r>
              <a:rPr lang="de-DE" b="0" dirty="0" err="1" smtClean="0">
                <a:solidFill>
                  <a:schemeClr val="tx1"/>
                </a:solidFill>
              </a:rPr>
              <a:t>credible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and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ambitious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climate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policy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leader</a:t>
            </a:r>
            <a:endParaRPr lang="de-DE" b="0" dirty="0" smtClean="0">
              <a:solidFill>
                <a:schemeClr val="tx1"/>
              </a:solidFill>
            </a:endParaRPr>
          </a:p>
          <a:p>
            <a:r>
              <a:rPr lang="de-DE" b="0" dirty="0" smtClean="0">
                <a:solidFill>
                  <a:schemeClr val="tx1"/>
                </a:solidFill>
              </a:rPr>
              <a:t>EU </a:t>
            </a:r>
            <a:r>
              <a:rPr lang="de-DE" b="0" dirty="0" err="1" smtClean="0">
                <a:solidFill>
                  <a:schemeClr val="tx1"/>
                </a:solidFill>
              </a:rPr>
              <a:t>has</a:t>
            </a:r>
            <a:r>
              <a:rPr lang="de-DE" b="0" dirty="0" smtClean="0">
                <a:solidFill>
                  <a:schemeClr val="tx1"/>
                </a:solidFill>
              </a:rPr>
              <a:t> a </a:t>
            </a:r>
            <a:r>
              <a:rPr lang="de-DE" b="0" dirty="0" err="1" smtClean="0">
                <a:solidFill>
                  <a:schemeClr val="tx1"/>
                </a:solidFill>
              </a:rPr>
              <a:t>rich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portfolio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of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effective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climate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policy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instruments</a:t>
            </a:r>
            <a:endParaRPr lang="de-DE" b="0" dirty="0" smtClean="0">
              <a:solidFill>
                <a:schemeClr val="tx1"/>
              </a:solidFill>
            </a:endParaRPr>
          </a:p>
          <a:p>
            <a:r>
              <a:rPr lang="de-DE" b="0" dirty="0" smtClean="0">
                <a:solidFill>
                  <a:schemeClr val="tx1"/>
                </a:solidFill>
              </a:rPr>
              <a:t>EU </a:t>
            </a:r>
            <a:r>
              <a:rPr lang="de-DE" b="0" dirty="0" err="1" smtClean="0">
                <a:solidFill>
                  <a:schemeClr val="tx1"/>
                </a:solidFill>
              </a:rPr>
              <a:t>has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potentially</a:t>
            </a:r>
            <a:r>
              <a:rPr lang="de-DE" b="0" dirty="0" smtClean="0">
                <a:solidFill>
                  <a:schemeClr val="tx1"/>
                </a:solidFill>
              </a:rPr>
              <a:t> strong </a:t>
            </a:r>
            <a:r>
              <a:rPr lang="de-DE" b="0" dirty="0" err="1" smtClean="0">
                <a:solidFill>
                  <a:schemeClr val="tx1"/>
                </a:solidFill>
              </a:rPr>
              <a:t>governance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mechanisms</a:t>
            </a:r>
            <a:endParaRPr lang="de-DE" b="0" dirty="0" smtClean="0">
              <a:solidFill>
                <a:schemeClr val="tx1"/>
              </a:solidFill>
            </a:endParaRPr>
          </a:p>
          <a:p>
            <a:r>
              <a:rPr lang="de-DE" b="0" dirty="0" err="1" smtClean="0">
                <a:solidFill>
                  <a:schemeClr val="tx1"/>
                </a:solidFill>
              </a:rPr>
              <a:t>Energy</a:t>
            </a:r>
            <a:r>
              <a:rPr lang="de-DE" b="0" dirty="0" smtClean="0">
                <a:solidFill>
                  <a:schemeClr val="tx1"/>
                </a:solidFill>
              </a:rPr>
              <a:t> Transition in Europe </a:t>
            </a:r>
            <a:r>
              <a:rPr lang="de-DE" b="0" dirty="0" err="1" smtClean="0">
                <a:solidFill>
                  <a:schemeClr val="tx1"/>
                </a:solidFill>
              </a:rPr>
              <a:t>towards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renewable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energies</a:t>
            </a:r>
            <a:r>
              <a:rPr lang="de-DE" b="0" dirty="0" smtClean="0">
                <a:solidFill>
                  <a:schemeClr val="tx1"/>
                </a:solidFill>
              </a:rPr>
              <a:t> was </a:t>
            </a:r>
            <a:r>
              <a:rPr lang="de-DE" b="0" dirty="0" err="1" smtClean="0">
                <a:solidFill>
                  <a:schemeClr val="tx1"/>
                </a:solidFill>
              </a:rPr>
              <a:t>slowed</a:t>
            </a:r>
            <a:r>
              <a:rPr lang="de-DE" b="0" dirty="0" smtClean="0">
                <a:solidFill>
                  <a:schemeClr val="tx1"/>
                </a:solidFill>
              </a:rPr>
              <a:t> down, but not </a:t>
            </a:r>
            <a:r>
              <a:rPr lang="de-DE" b="0" dirty="0" err="1" smtClean="0">
                <a:solidFill>
                  <a:schemeClr val="tx1"/>
                </a:solidFill>
              </a:rPr>
              <a:t>stopped</a:t>
            </a:r>
            <a:endParaRPr lang="de-DE" b="0" dirty="0" smtClean="0">
              <a:solidFill>
                <a:schemeClr val="tx1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4BE6-59B5-4DF8-BBA8-09946F93324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Europe </a:t>
            </a:r>
            <a:r>
              <a:rPr lang="de-DE" dirty="0" err="1" smtClean="0"/>
              <a:t>is</a:t>
            </a:r>
            <a:r>
              <a:rPr lang="de-DE" dirty="0" smtClean="0"/>
              <a:t> in a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, but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feld 3"/>
          <p:cNvSpPr txBox="1">
            <a:spLocks noChangeArrowheads="1"/>
          </p:cNvSpPr>
          <p:nvPr/>
        </p:nvSpPr>
        <p:spPr bwMode="auto">
          <a:xfrm>
            <a:off x="1259632" y="1936283"/>
            <a:ext cx="600075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rgbClr val="595959"/>
                </a:solidFill>
              </a:rPr>
              <a:t>Thank you for your attention</a:t>
            </a:r>
          </a:p>
          <a:p>
            <a:endParaRPr lang="de-DE" sz="2000" b="1" dirty="0">
              <a:solidFill>
                <a:srgbClr val="595959"/>
              </a:solidFill>
            </a:endParaRPr>
          </a:p>
          <a:p>
            <a:endParaRPr lang="de-DE" dirty="0">
              <a:solidFill>
                <a:srgbClr val="595959"/>
              </a:solidFill>
            </a:endParaRPr>
          </a:p>
          <a:p>
            <a:r>
              <a:rPr lang="de-DE" dirty="0">
                <a:solidFill>
                  <a:srgbClr val="595959"/>
                </a:solidFill>
              </a:rPr>
              <a:t>Dr. Christian Hey</a:t>
            </a:r>
          </a:p>
          <a:p>
            <a:endParaRPr lang="de-DE" dirty="0">
              <a:solidFill>
                <a:srgbClr val="595959"/>
              </a:solidFill>
            </a:endParaRPr>
          </a:p>
          <a:p>
            <a:r>
              <a:rPr lang="en-GB" dirty="0" smtClean="0">
                <a:solidFill>
                  <a:srgbClr val="595959"/>
                </a:solidFill>
              </a:rPr>
              <a:t>German Advisory Council for the Environment, </a:t>
            </a:r>
            <a:r>
              <a:rPr lang="en-GB" dirty="0">
                <a:solidFill>
                  <a:srgbClr val="595959"/>
                </a:solidFill>
              </a:rPr>
              <a:t>Berlin </a:t>
            </a:r>
          </a:p>
          <a:p>
            <a:endParaRPr lang="de-DE" dirty="0" smtClean="0">
              <a:solidFill>
                <a:srgbClr val="595959"/>
              </a:solidFill>
            </a:endParaRPr>
          </a:p>
          <a:p>
            <a:r>
              <a:rPr lang="de-DE" dirty="0" smtClean="0">
                <a:solidFill>
                  <a:srgbClr val="595959"/>
                </a:solidFill>
                <a:hlinkClick r:id="rId3"/>
              </a:rPr>
              <a:t>www.umweltrat.de</a:t>
            </a:r>
            <a:endParaRPr lang="de-DE" dirty="0" smtClean="0">
              <a:solidFill>
                <a:srgbClr val="595959"/>
              </a:solidFill>
            </a:endParaRPr>
          </a:p>
          <a:p>
            <a:r>
              <a:rPr lang="de-DE" dirty="0" smtClean="0">
                <a:solidFill>
                  <a:srgbClr val="595959"/>
                </a:solidFill>
                <a:hlinkClick r:id="rId4"/>
              </a:rPr>
              <a:t>www.eeac.eu</a:t>
            </a:r>
            <a:endParaRPr lang="de-DE" dirty="0" smtClean="0">
              <a:solidFill>
                <a:srgbClr val="595959"/>
              </a:solidFill>
            </a:endParaRPr>
          </a:p>
          <a:p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D5E5-268A-4CD7-BD54-AB71ABDE1188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69F-7138-444E-A43F-9FF942E2C0B8}" type="slidenum">
              <a:rPr lang="de-DE"/>
              <a:pPr/>
              <a:t>2</a:t>
            </a:fld>
            <a:endParaRPr lang="de-DE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5288" y="222250"/>
            <a:ext cx="7011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2400" b="1" dirty="0" smtClean="0">
                <a:solidFill>
                  <a:srgbClr val="5F5F5F"/>
                </a:solidFill>
              </a:rPr>
              <a:t>German Advisory Council on </a:t>
            </a:r>
            <a:r>
              <a:rPr lang="de-DE" sz="2400" b="1" dirty="0" err="1" smtClean="0">
                <a:solidFill>
                  <a:srgbClr val="5F5F5F"/>
                </a:solidFill>
              </a:rPr>
              <a:t>the</a:t>
            </a:r>
            <a:r>
              <a:rPr lang="de-DE" sz="2400" b="1" dirty="0" smtClean="0">
                <a:solidFill>
                  <a:srgbClr val="5F5F5F"/>
                </a:solidFill>
              </a:rPr>
              <a:t> Environment </a:t>
            </a:r>
            <a:endParaRPr lang="de-DE" sz="2400" b="1" dirty="0">
              <a:solidFill>
                <a:srgbClr val="5F5F5F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95288" y="647700"/>
            <a:ext cx="2576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2000" b="1" i="1" dirty="0" smtClean="0">
                <a:solidFill>
                  <a:srgbClr val="5F5F5F"/>
                </a:solidFill>
              </a:rPr>
              <a:t>Main </a:t>
            </a:r>
            <a:r>
              <a:rPr lang="de-DE" sz="2000" b="1" i="1" dirty="0" err="1" smtClean="0">
                <a:solidFill>
                  <a:srgbClr val="5F5F5F"/>
                </a:solidFill>
              </a:rPr>
              <a:t>Characteristics</a:t>
            </a:r>
            <a:r>
              <a:rPr lang="de-DE" sz="2000" b="1" i="1" dirty="0" smtClean="0">
                <a:solidFill>
                  <a:srgbClr val="5F5F5F"/>
                </a:solidFill>
              </a:rPr>
              <a:t> </a:t>
            </a:r>
            <a:endParaRPr lang="de-DE" sz="2000" b="1" i="1" dirty="0">
              <a:solidFill>
                <a:srgbClr val="5F5F5F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5288" y="955477"/>
            <a:ext cx="528478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0" hangingPunct="0">
              <a:spcBef>
                <a:spcPct val="40000"/>
              </a:spcBef>
              <a:buClr>
                <a:srgbClr val="2A7E54"/>
              </a:buClr>
              <a:buFont typeface="Wingdings" pitchFamily="2" charset="2"/>
              <a:buChar char="§"/>
            </a:pPr>
            <a:endParaRPr lang="en-GB" sz="2000" b="1" dirty="0" smtClean="0"/>
          </a:p>
          <a:p>
            <a:pPr marL="457200" indent="-457200" eaLnBrk="0" hangingPunct="0">
              <a:spcBef>
                <a:spcPct val="40000"/>
              </a:spcBef>
              <a:buClr>
                <a:srgbClr val="2A7E54"/>
              </a:buClr>
              <a:buFont typeface="Wingdings" pitchFamily="2" charset="2"/>
              <a:buChar char="§"/>
            </a:pPr>
            <a:endParaRPr lang="en-GB" sz="2000" dirty="0" smtClean="0"/>
          </a:p>
          <a:p>
            <a:pPr marL="457200" indent="-457200" eaLnBrk="0" hangingPunct="0">
              <a:spcBef>
                <a:spcPct val="4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en-GB" sz="2200" dirty="0" smtClean="0"/>
              <a:t>Interdisciplinary, scientific and independent </a:t>
            </a:r>
          </a:p>
          <a:p>
            <a:pPr marL="457200" indent="-457200" eaLnBrk="0" hangingPunct="0">
              <a:spcBef>
                <a:spcPct val="4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en-GB" sz="2200" dirty="0" smtClean="0"/>
              <a:t>7 University Professors from different disciplines nominated by Cabinet</a:t>
            </a:r>
          </a:p>
          <a:p>
            <a:pPr marL="457200" indent="-457200" eaLnBrk="0" hangingPunct="0">
              <a:spcBef>
                <a:spcPct val="4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en-GB" sz="2200" dirty="0" smtClean="0"/>
              <a:t>Judgements on environmental issues</a:t>
            </a:r>
          </a:p>
          <a:p>
            <a:pPr marL="457200" indent="-457200" eaLnBrk="0" hangingPunct="0">
              <a:spcBef>
                <a:spcPct val="4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en-GB" sz="2200" dirty="0" smtClean="0"/>
              <a:t>Early warning function</a:t>
            </a:r>
          </a:p>
          <a:p>
            <a:pPr marL="457200" indent="-457200" eaLnBrk="0" hangingPunct="0">
              <a:spcBef>
                <a:spcPct val="4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en-GB" sz="2200" dirty="0" smtClean="0"/>
              <a:t>Ideas for sustainable transitions</a:t>
            </a:r>
          </a:p>
          <a:p>
            <a:pPr marL="457200" indent="-457200" eaLnBrk="0" hangingPunct="0">
              <a:spcBef>
                <a:spcPct val="4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en-GB" sz="2200" dirty="0" smtClean="0"/>
              <a:t>Inform stakeholders and the broader public</a:t>
            </a:r>
            <a:endParaRPr lang="en-US" sz="2200" dirty="0" smtClean="0"/>
          </a:p>
        </p:txBody>
      </p:sp>
      <p:pic>
        <p:nvPicPr>
          <p:cNvPr id="14" name="Picture 5" descr="Reichstag Berli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350" y="3169177"/>
            <a:ext cx="25193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luisenstrasse_46_polisag_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9350" y="4693177"/>
            <a:ext cx="25193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0114" y="1322587"/>
            <a:ext cx="2540368" cy="17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13"/>
          <p:cNvSpPr>
            <a:spLocks noChangeArrowheads="1"/>
          </p:cNvSpPr>
          <p:nvPr/>
        </p:nvSpPr>
        <p:spPr bwMode="auto">
          <a:xfrm>
            <a:off x="251520" y="201302"/>
            <a:ext cx="72017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de-DE" sz="2400" b="1" i="1" smtClean="0">
                <a:solidFill>
                  <a:srgbClr val="5F5F5F"/>
                </a:solidFill>
              </a:rPr>
              <a:t>  Contributions </a:t>
            </a:r>
            <a:r>
              <a:rPr lang="de-DE" sz="2400" b="1" i="1" dirty="0" err="1" smtClean="0">
                <a:solidFill>
                  <a:srgbClr val="5F5F5F"/>
                </a:solidFill>
              </a:rPr>
              <a:t>of</a:t>
            </a:r>
            <a:r>
              <a:rPr lang="de-DE" sz="2400" b="1" i="1" dirty="0" smtClean="0">
                <a:solidFill>
                  <a:srgbClr val="5F5F5F"/>
                </a:solidFill>
              </a:rPr>
              <a:t> SRU in </a:t>
            </a:r>
            <a:r>
              <a:rPr lang="de-DE" sz="2400" b="1" i="1" dirty="0" err="1" smtClean="0">
                <a:solidFill>
                  <a:srgbClr val="5F5F5F"/>
                </a:solidFill>
              </a:rPr>
              <a:t>the</a:t>
            </a:r>
            <a:r>
              <a:rPr lang="de-DE" sz="2400" b="1" i="1" dirty="0" smtClean="0">
                <a:solidFill>
                  <a:srgbClr val="5F5F5F"/>
                </a:solidFill>
              </a:rPr>
              <a:t> national </a:t>
            </a:r>
            <a:r>
              <a:rPr lang="de-DE" sz="2400" b="1" i="1" dirty="0" err="1" smtClean="0">
                <a:solidFill>
                  <a:srgbClr val="5F5F5F"/>
                </a:solidFill>
              </a:rPr>
              <a:t>debate</a:t>
            </a:r>
            <a:r>
              <a:rPr lang="de-DE" sz="2400" b="1" i="1" dirty="0" smtClean="0">
                <a:solidFill>
                  <a:srgbClr val="5F5F5F"/>
                </a:solidFill>
              </a:rPr>
              <a:t> </a:t>
            </a:r>
            <a:endParaRPr lang="de-DE" sz="2400" b="1" i="1" dirty="0">
              <a:solidFill>
                <a:srgbClr val="5F5F5F"/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926" y="2533599"/>
            <a:ext cx="1800000" cy="252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>
          <a:xfrm>
            <a:off x="6948664" y="5661248"/>
            <a:ext cx="18724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b="1" i="1" dirty="0" err="1" smtClean="0">
                <a:solidFill>
                  <a:srgbClr val="2A7E54"/>
                </a:solidFill>
                <a:latin typeface="+mn-lt"/>
              </a:rPr>
              <a:t>Summary</a:t>
            </a:r>
            <a:endParaRPr lang="de-DE" sz="1500" b="1" i="1" dirty="0" smtClean="0">
              <a:solidFill>
                <a:srgbClr val="2A7E54"/>
              </a:solidFill>
              <a:latin typeface="+mn-lt"/>
            </a:endParaRPr>
          </a:p>
          <a:p>
            <a:r>
              <a:rPr lang="de-DE" sz="1500" b="1" i="1" dirty="0" err="1" smtClean="0">
                <a:solidFill>
                  <a:srgbClr val="2A7E54"/>
                </a:solidFill>
                <a:latin typeface="+mn-lt"/>
              </a:rPr>
              <a:t>for</a:t>
            </a:r>
            <a:r>
              <a:rPr lang="de-DE" sz="1500" b="1" i="1" dirty="0" smtClean="0">
                <a:solidFill>
                  <a:srgbClr val="2A7E54"/>
                </a:solidFill>
                <a:latin typeface="+mn-lt"/>
              </a:rPr>
              <a:t> </a:t>
            </a:r>
            <a:r>
              <a:rPr lang="de-DE" sz="1500" b="1" i="1" dirty="0" err="1" smtClean="0">
                <a:solidFill>
                  <a:srgbClr val="2A7E54"/>
                </a:solidFill>
                <a:latin typeface="+mn-lt"/>
              </a:rPr>
              <a:t>policy</a:t>
            </a:r>
            <a:r>
              <a:rPr lang="de-DE" sz="1500" b="1" i="1" dirty="0" smtClean="0">
                <a:solidFill>
                  <a:srgbClr val="2A7E54"/>
                </a:solidFill>
                <a:latin typeface="+mn-lt"/>
              </a:rPr>
              <a:t> </a:t>
            </a:r>
            <a:r>
              <a:rPr lang="de-DE" sz="1500" b="1" i="1" dirty="0" err="1" smtClean="0">
                <a:solidFill>
                  <a:srgbClr val="2A7E54"/>
                </a:solidFill>
                <a:latin typeface="+mn-lt"/>
              </a:rPr>
              <a:t>makers</a:t>
            </a:r>
            <a:r>
              <a:rPr lang="de-DE" sz="1500" b="1" i="1" dirty="0" smtClean="0">
                <a:solidFill>
                  <a:srgbClr val="2A7E54"/>
                </a:solidFill>
                <a:latin typeface="+mn-lt"/>
              </a:rPr>
              <a:t>, </a:t>
            </a:r>
          </a:p>
          <a:p>
            <a:r>
              <a:rPr lang="de-DE" sz="1500" b="1" i="1" dirty="0" smtClean="0">
                <a:solidFill>
                  <a:srgbClr val="2A7E54"/>
                </a:solidFill>
                <a:latin typeface="+mn-lt"/>
              </a:rPr>
              <a:t>November 2013 </a:t>
            </a:r>
            <a:endParaRPr lang="de-DE" sz="1500" b="1" i="1" dirty="0">
              <a:solidFill>
                <a:srgbClr val="2A7E54"/>
              </a:solidFill>
              <a:latin typeface="+mn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860032" y="5180701"/>
            <a:ext cx="1728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b="1" i="1" dirty="0" smtClean="0">
                <a:solidFill>
                  <a:srgbClr val="2A7E54"/>
                </a:solidFill>
                <a:latin typeface="+mn-lt"/>
              </a:rPr>
              <a:t>Special Report,</a:t>
            </a:r>
          </a:p>
          <a:p>
            <a:r>
              <a:rPr lang="de-DE" sz="1500" b="1" i="1" dirty="0" smtClean="0">
                <a:solidFill>
                  <a:srgbClr val="2A7E54"/>
                </a:solidFill>
                <a:latin typeface="+mn-lt"/>
              </a:rPr>
              <a:t> </a:t>
            </a:r>
            <a:r>
              <a:rPr lang="de-DE" sz="1500" b="1" i="1" dirty="0" err="1" smtClean="0">
                <a:solidFill>
                  <a:srgbClr val="2A7E54"/>
                </a:solidFill>
                <a:latin typeface="+mn-lt"/>
              </a:rPr>
              <a:t>January</a:t>
            </a:r>
            <a:r>
              <a:rPr lang="de-DE" sz="1500" b="1" i="1" dirty="0" smtClean="0">
                <a:solidFill>
                  <a:srgbClr val="2A7E54"/>
                </a:solidFill>
                <a:latin typeface="+mn-lt"/>
              </a:rPr>
              <a:t> 2011</a:t>
            </a:r>
            <a:endParaRPr lang="de-DE" sz="1500" b="1" i="1" dirty="0">
              <a:solidFill>
                <a:srgbClr val="2A7E54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4064" y="1897668"/>
            <a:ext cx="1800000" cy="253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987824" y="4532629"/>
            <a:ext cx="13193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500" b="1" i="1" dirty="0" smtClean="0">
                <a:solidFill>
                  <a:srgbClr val="008000"/>
                </a:solidFill>
                <a:latin typeface="+mn-lt"/>
              </a:rPr>
              <a:t>Statement:</a:t>
            </a:r>
          </a:p>
          <a:p>
            <a:pPr eaLnBrk="1" hangingPunct="1"/>
            <a:r>
              <a:rPr lang="de-DE" sz="1500" b="1" i="1" dirty="0" smtClean="0">
                <a:solidFill>
                  <a:srgbClr val="008000"/>
                </a:solidFill>
                <a:latin typeface="+mn-lt"/>
              </a:rPr>
              <a:t>May 2010 </a:t>
            </a:r>
            <a:endParaRPr lang="de-DE" sz="1500" b="1" i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859" y="1484784"/>
            <a:ext cx="1800000" cy="25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94160" y="4255630"/>
            <a:ext cx="17556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500" b="1" i="1" dirty="0" smtClean="0">
                <a:solidFill>
                  <a:srgbClr val="008000"/>
                </a:solidFill>
                <a:latin typeface="+mn-lt"/>
              </a:rPr>
              <a:t>Position Paper:</a:t>
            </a:r>
          </a:p>
          <a:p>
            <a:pPr eaLnBrk="1" hangingPunct="1"/>
            <a:r>
              <a:rPr lang="de-DE" sz="1500" b="1" i="1" dirty="0" smtClean="0">
                <a:solidFill>
                  <a:srgbClr val="008000"/>
                </a:solidFill>
                <a:latin typeface="+mn-lt"/>
              </a:rPr>
              <a:t>May 2009 </a:t>
            </a:r>
            <a:endParaRPr lang="de-DE" sz="1500" b="1" i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664" y="2984313"/>
            <a:ext cx="1800000" cy="254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B8C-610B-4DFF-9568-7F0D38B895A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60944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800225" y="3041650"/>
            <a:ext cx="6816725" cy="493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038" rIns="92075" bIns="46038">
            <a:spAutoFit/>
          </a:bodyPr>
          <a:lstStyle/>
          <a:p>
            <a:pPr defTabSz="893763" fontAlgn="auto">
              <a:spcBef>
                <a:spcPct val="50000"/>
              </a:spcBef>
              <a:spcAft>
                <a:spcPts val="0"/>
              </a:spcAft>
              <a:tabLst>
                <a:tab pos="6569075" algn="r"/>
              </a:tabLst>
              <a:defRPr/>
            </a:pPr>
            <a:r>
              <a:rPr lang="de-DE" sz="2600" b="1" dirty="0" smtClean="0">
                <a:solidFill>
                  <a:srgbClr val="006600"/>
                </a:solidFill>
                <a:latin typeface="+mn-lt"/>
              </a:rPr>
              <a:t>Agenda 2020 </a:t>
            </a:r>
            <a:endParaRPr lang="de-DE" sz="2600" b="1" dirty="0"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15366" name="Text Box 21"/>
          <p:cNvSpPr txBox="1">
            <a:spLocks noChangeArrowheads="1"/>
          </p:cNvSpPr>
          <p:nvPr/>
        </p:nvSpPr>
        <p:spPr bwMode="auto">
          <a:xfrm>
            <a:off x="1800225" y="1782763"/>
            <a:ext cx="7056438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92075" bIns="46038">
            <a:spAutoFit/>
          </a:bodyPr>
          <a:lstStyle>
            <a:lvl1pPr defTabSz="893763">
              <a:tabLst>
                <a:tab pos="6569075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3763">
              <a:tabLst>
                <a:tab pos="6569075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3763">
              <a:tabLst>
                <a:tab pos="6569075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3763">
              <a:tabLst>
                <a:tab pos="6569075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3763">
              <a:tabLst>
                <a:tab pos="6569075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3763" fontAlgn="base">
              <a:spcBef>
                <a:spcPct val="0"/>
              </a:spcBef>
              <a:spcAft>
                <a:spcPct val="0"/>
              </a:spcAft>
              <a:tabLst>
                <a:tab pos="6569075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3763" fontAlgn="base">
              <a:spcBef>
                <a:spcPct val="0"/>
              </a:spcBef>
              <a:spcAft>
                <a:spcPct val="0"/>
              </a:spcAft>
              <a:tabLst>
                <a:tab pos="6569075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3763" fontAlgn="base">
              <a:spcBef>
                <a:spcPct val="0"/>
              </a:spcBef>
              <a:spcAft>
                <a:spcPct val="0"/>
              </a:spcAft>
              <a:tabLst>
                <a:tab pos="6569075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3763" fontAlgn="base">
              <a:spcBef>
                <a:spcPct val="0"/>
              </a:spcBef>
              <a:spcAft>
                <a:spcPct val="0"/>
              </a:spcAft>
              <a:tabLst>
                <a:tab pos="6569075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600" b="1" dirty="0" err="1" smtClean="0">
                <a:solidFill>
                  <a:srgbClr val="006600"/>
                </a:solidFill>
                <a:latin typeface="+mn-lt"/>
              </a:rPr>
              <a:t>Some</a:t>
            </a:r>
            <a:r>
              <a:rPr lang="de-DE" sz="2600" b="1" dirty="0" smtClean="0">
                <a:solidFill>
                  <a:srgbClr val="006600"/>
                </a:solidFill>
                <a:latin typeface="+mn-lt"/>
              </a:rPr>
              <a:t> Basic </a:t>
            </a:r>
            <a:r>
              <a:rPr lang="de-DE" sz="2600" b="1" dirty="0" err="1" smtClean="0">
                <a:solidFill>
                  <a:srgbClr val="006600"/>
                </a:solidFill>
                <a:latin typeface="+mn-lt"/>
              </a:rPr>
              <a:t>Characteristics</a:t>
            </a:r>
            <a:r>
              <a:rPr lang="de-DE" sz="26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600" b="1" dirty="0" err="1" smtClean="0">
                <a:solidFill>
                  <a:srgbClr val="006600"/>
                </a:solidFill>
                <a:latin typeface="+mn-lt"/>
              </a:rPr>
              <a:t>of</a:t>
            </a:r>
            <a:r>
              <a:rPr lang="de-DE" sz="26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600" b="1" dirty="0" err="1" smtClean="0">
                <a:solidFill>
                  <a:srgbClr val="006600"/>
                </a:solidFill>
                <a:latin typeface="+mn-lt"/>
              </a:rPr>
              <a:t>the</a:t>
            </a:r>
            <a:r>
              <a:rPr lang="de-DE" sz="2600" b="1" dirty="0" smtClean="0">
                <a:solidFill>
                  <a:srgbClr val="006600"/>
                </a:solidFill>
                <a:latin typeface="+mn-lt"/>
              </a:rPr>
              <a:t> EU</a:t>
            </a:r>
            <a:endParaRPr lang="de-DE" sz="26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395288" y="222250"/>
            <a:ext cx="4889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 smtClean="0">
                <a:solidFill>
                  <a:srgbClr val="5F5F5F"/>
                </a:solidFill>
              </a:rPr>
              <a:t>EU </a:t>
            </a:r>
            <a:r>
              <a:rPr lang="de-DE" sz="2400" b="1" dirty="0" err="1" smtClean="0">
                <a:solidFill>
                  <a:srgbClr val="5F5F5F"/>
                </a:solidFill>
              </a:rPr>
              <a:t>Climate</a:t>
            </a:r>
            <a:r>
              <a:rPr lang="de-DE" sz="2400" b="1" dirty="0" smtClean="0">
                <a:solidFill>
                  <a:srgbClr val="5F5F5F"/>
                </a:solidFill>
              </a:rPr>
              <a:t> </a:t>
            </a:r>
            <a:r>
              <a:rPr lang="de-DE" sz="2400" b="1" dirty="0" err="1" smtClean="0">
                <a:solidFill>
                  <a:srgbClr val="5F5F5F"/>
                </a:solidFill>
              </a:rPr>
              <a:t>and</a:t>
            </a:r>
            <a:r>
              <a:rPr lang="de-DE" sz="2400" b="1" dirty="0" smtClean="0">
                <a:solidFill>
                  <a:srgbClr val="5F5F5F"/>
                </a:solidFill>
              </a:rPr>
              <a:t> </a:t>
            </a:r>
            <a:r>
              <a:rPr lang="de-DE" sz="2400" b="1" dirty="0" err="1" smtClean="0">
                <a:solidFill>
                  <a:srgbClr val="5F5F5F"/>
                </a:solidFill>
              </a:rPr>
              <a:t>Energy</a:t>
            </a:r>
            <a:r>
              <a:rPr lang="de-DE" sz="2400" b="1" dirty="0" smtClean="0">
                <a:solidFill>
                  <a:srgbClr val="5F5F5F"/>
                </a:solidFill>
              </a:rPr>
              <a:t> </a:t>
            </a:r>
            <a:r>
              <a:rPr lang="de-DE" sz="2400" b="1" dirty="0" err="1" smtClean="0">
                <a:solidFill>
                  <a:srgbClr val="5F5F5F"/>
                </a:solidFill>
              </a:rPr>
              <a:t>Policies</a:t>
            </a:r>
            <a:r>
              <a:rPr lang="de-DE" sz="2400" b="1" dirty="0" smtClean="0">
                <a:solidFill>
                  <a:srgbClr val="5F5F5F"/>
                </a:solidFill>
              </a:rPr>
              <a:t> </a:t>
            </a:r>
            <a:endParaRPr lang="de-DE" sz="2400" b="1" dirty="0">
              <a:solidFill>
                <a:srgbClr val="5F5F5F"/>
              </a:solidFill>
            </a:endParaRPr>
          </a:p>
        </p:txBody>
      </p:sp>
      <p:sp>
        <p:nvSpPr>
          <p:cNvPr id="15369" name="Text Box 14"/>
          <p:cNvSpPr txBox="1">
            <a:spLocks noChangeArrowheads="1"/>
          </p:cNvSpPr>
          <p:nvPr/>
        </p:nvSpPr>
        <p:spPr bwMode="auto">
          <a:xfrm>
            <a:off x="395288" y="665163"/>
            <a:ext cx="1138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i="1" dirty="0" err="1" smtClean="0">
                <a:solidFill>
                  <a:srgbClr val="5F5F5F"/>
                </a:solidFill>
              </a:rPr>
              <a:t>Overview</a:t>
            </a:r>
            <a:endParaRPr lang="de-DE" sz="2000" b="1" i="1" dirty="0">
              <a:solidFill>
                <a:srgbClr val="5F5F5F"/>
              </a:solidFill>
            </a:endParaRPr>
          </a:p>
        </p:txBody>
      </p:sp>
      <p:grpSp>
        <p:nvGrpSpPr>
          <p:cNvPr id="2" name="Gruppieren 15"/>
          <p:cNvGrpSpPr/>
          <p:nvPr/>
        </p:nvGrpSpPr>
        <p:grpSpPr>
          <a:xfrm>
            <a:off x="720725" y="2881313"/>
            <a:ext cx="811212" cy="2275879"/>
            <a:chOff x="719138" y="2881313"/>
            <a:chExt cx="811212" cy="2275879"/>
          </a:xfrm>
        </p:grpSpPr>
        <p:pic>
          <p:nvPicPr>
            <p:cNvPr id="15362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024" t="1094" b="-1157"/>
            <a:stretch>
              <a:fillRect/>
            </a:stretch>
          </p:blipFill>
          <p:spPr bwMode="auto">
            <a:xfrm>
              <a:off x="719138" y="2881313"/>
              <a:ext cx="811212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0" descr="Wegweiser_Andreas_Gerlach_bi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6063"/>
            <a:stretch>
              <a:fillRect/>
            </a:stretch>
          </p:blipFill>
          <p:spPr bwMode="auto">
            <a:xfrm>
              <a:off x="720725" y="4347567"/>
              <a:ext cx="809625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800225" y="4302125"/>
            <a:ext cx="6816725" cy="493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038" rIns="92075" bIns="46038">
            <a:spAutoFit/>
          </a:bodyPr>
          <a:lstStyle/>
          <a:p>
            <a:pPr defTabSz="893763" fontAlgn="auto">
              <a:spcBef>
                <a:spcPct val="50000"/>
              </a:spcBef>
              <a:spcAft>
                <a:spcPts val="0"/>
              </a:spcAft>
              <a:tabLst>
                <a:tab pos="6569075" algn="r"/>
              </a:tabLst>
              <a:defRPr/>
            </a:pPr>
            <a:r>
              <a:rPr lang="de-DE" sz="2600" b="1" dirty="0" smtClean="0">
                <a:solidFill>
                  <a:srgbClr val="006600"/>
                </a:solidFill>
                <a:latin typeface="+mn-lt"/>
              </a:rPr>
              <a:t>Agenda 2030</a:t>
            </a:r>
            <a:endParaRPr lang="de-DE" sz="2600" b="1" dirty="0"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FADC5-F385-44A5-B2FB-1CC60B8F3E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2" name="Grafik 11" descr="flag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980" y="1734828"/>
            <a:ext cx="9144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4354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B8C-610B-4DFF-9568-7F0D38B895A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288" y="188913"/>
            <a:ext cx="6840537" cy="431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Some</a:t>
            </a: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 Basic </a:t>
            </a:r>
            <a:r>
              <a:rPr lang="de-DE" sz="2400" b="1" kern="0" dirty="0" err="1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Characteristics</a:t>
            </a: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kern="0" dirty="0" err="1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kern="0" dirty="0" err="1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 EU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5288" y="908720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endParaRPr lang="de-DE" sz="2400" b="1" kern="0" dirty="0" smtClean="0">
              <a:solidFill>
                <a:srgbClr val="5F5F5F"/>
              </a:solidFill>
              <a:latin typeface="Arial"/>
            </a:endParaRP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Different </a:t>
            </a:r>
            <a:r>
              <a:rPr lang="de-DE" sz="2400" kern="0" dirty="0" err="1" smtClean="0">
                <a:latin typeface="Arial"/>
              </a:rPr>
              <a:t>Socio-Economic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Structures</a:t>
            </a:r>
            <a:endParaRPr lang="de-DE" sz="2400" kern="0" dirty="0" smtClean="0">
              <a:latin typeface="Arial"/>
            </a:endParaRP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Diverse </a:t>
            </a:r>
            <a:r>
              <a:rPr lang="de-DE" sz="2400" kern="0" dirty="0" err="1" smtClean="0">
                <a:latin typeface="Arial"/>
              </a:rPr>
              <a:t>Energy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and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Climate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Policy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Interests</a:t>
            </a:r>
            <a:r>
              <a:rPr lang="de-DE" sz="2400" kern="0" dirty="0" smtClean="0">
                <a:latin typeface="Arial"/>
              </a:rPr>
              <a:t> 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err="1" smtClean="0">
                <a:latin typeface="Arial"/>
              </a:rPr>
              <a:t>Very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Fragmented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Institutional</a:t>
            </a:r>
            <a:r>
              <a:rPr lang="de-DE" sz="2400" kern="0" dirty="0" smtClean="0">
                <a:latin typeface="Arial"/>
              </a:rPr>
              <a:t> System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err="1" smtClean="0">
                <a:latin typeface="Arial"/>
              </a:rPr>
              <a:t>Process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Control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by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the</a:t>
            </a:r>
            <a:r>
              <a:rPr lang="de-DE" sz="2400" kern="0" dirty="0" smtClean="0">
                <a:latin typeface="Arial"/>
              </a:rPr>
              <a:t> European </a:t>
            </a:r>
            <a:r>
              <a:rPr lang="de-DE" sz="2400" kern="0" dirty="0" err="1" smtClean="0">
                <a:latin typeface="Arial"/>
              </a:rPr>
              <a:t>Commission</a:t>
            </a:r>
            <a:endParaRPr lang="de-DE" sz="2400" kern="0" dirty="0" smtClean="0">
              <a:latin typeface="Arial"/>
            </a:endParaRP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First </a:t>
            </a:r>
            <a:r>
              <a:rPr lang="de-DE" sz="2400" kern="0" dirty="0" err="1" smtClean="0">
                <a:latin typeface="Arial"/>
              </a:rPr>
              <a:t>Mover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and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Leadership</a:t>
            </a:r>
            <a:r>
              <a:rPr lang="de-DE" sz="2400" kern="0" dirty="0" smtClean="0">
                <a:latin typeface="Arial"/>
              </a:rPr>
              <a:t> Advantages (EU </a:t>
            </a:r>
            <a:r>
              <a:rPr lang="de-DE" sz="2400" kern="0" dirty="0" err="1" smtClean="0">
                <a:latin typeface="Arial"/>
              </a:rPr>
              <a:t>as</a:t>
            </a:r>
            <a:r>
              <a:rPr lang="de-DE" sz="2400" kern="0" dirty="0" smtClean="0">
                <a:latin typeface="Arial"/>
              </a:rPr>
              <a:t> „</a:t>
            </a:r>
            <a:r>
              <a:rPr lang="de-DE" sz="2400" kern="0" dirty="0" err="1" smtClean="0">
                <a:latin typeface="Arial"/>
              </a:rPr>
              <a:t>agenda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setting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paradise</a:t>
            </a:r>
            <a:r>
              <a:rPr lang="de-DE" sz="2400" kern="0" dirty="0" smtClean="0">
                <a:latin typeface="Arial"/>
              </a:rPr>
              <a:t>)  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A strong „</a:t>
            </a:r>
            <a:r>
              <a:rPr lang="de-DE" sz="2400" kern="0" dirty="0" err="1" smtClean="0">
                <a:latin typeface="Arial"/>
              </a:rPr>
              <a:t>green</a:t>
            </a:r>
            <a:r>
              <a:rPr lang="de-DE" sz="2400" kern="0" dirty="0" smtClean="0">
                <a:latin typeface="Arial"/>
              </a:rPr>
              <a:t>“ </a:t>
            </a:r>
            <a:r>
              <a:rPr lang="de-DE" sz="2400" kern="0" dirty="0" err="1" smtClean="0">
                <a:latin typeface="Arial"/>
              </a:rPr>
              <a:t>triangle</a:t>
            </a:r>
            <a:r>
              <a:rPr lang="de-DE" sz="2400" kern="0" dirty="0" smtClean="0">
                <a:latin typeface="Arial"/>
              </a:rPr>
              <a:t>: DG ENV/Environmental Council/ Environment </a:t>
            </a:r>
            <a:r>
              <a:rPr lang="de-DE" sz="2400" kern="0" dirty="0" err="1" smtClean="0">
                <a:latin typeface="Arial"/>
              </a:rPr>
              <a:t>Committee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as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institutional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core</a:t>
            </a:r>
            <a:endParaRPr lang="de-DE" sz="2400" kern="0" dirty="0" smtClean="0">
              <a:latin typeface="Arial"/>
            </a:endParaRP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smtClean="0">
                <a:latin typeface="Arial"/>
              </a:rPr>
              <a:t>Consensus </a:t>
            </a:r>
            <a:r>
              <a:rPr lang="de-DE" sz="2400" kern="0" dirty="0" err="1" smtClean="0">
                <a:latin typeface="Arial"/>
              </a:rPr>
              <a:t>and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solution-oriented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political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culture</a:t>
            </a:r>
            <a:r>
              <a:rPr lang="de-DE" sz="2400" kern="0" dirty="0" smtClean="0"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7B8C-610B-4DFF-9568-7F0D38B895A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288" y="188913"/>
            <a:ext cx="6840537" cy="431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Key </a:t>
            </a:r>
            <a:r>
              <a:rPr lang="de-DE" sz="2400" b="1" kern="0" dirty="0" err="1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Climate</a:t>
            </a: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kern="0" dirty="0" err="1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kern="0" dirty="0" err="1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Energy</a:t>
            </a: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kern="0" dirty="0" err="1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Policy</a:t>
            </a:r>
            <a:r>
              <a:rPr lang="de-DE" sz="2400" b="1" kern="0" dirty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 Instruments 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5288" y="90872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endParaRPr lang="de-DE" sz="2400" b="1" kern="0" dirty="0" smtClean="0">
              <a:solidFill>
                <a:srgbClr val="5F5F5F"/>
              </a:solidFill>
              <a:latin typeface="Arial"/>
            </a:endParaRP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err="1" smtClean="0">
                <a:latin typeface="Arial"/>
              </a:rPr>
              <a:t>Emissions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Trading</a:t>
            </a:r>
            <a:r>
              <a:rPr lang="de-DE" sz="2400" kern="0" dirty="0" smtClean="0">
                <a:latin typeface="Arial"/>
              </a:rPr>
              <a:t> System  (Market </a:t>
            </a:r>
            <a:r>
              <a:rPr lang="de-DE" sz="2400" kern="0" dirty="0" err="1" smtClean="0">
                <a:latin typeface="Arial"/>
              </a:rPr>
              <a:t>Based</a:t>
            </a:r>
            <a:r>
              <a:rPr lang="de-DE" sz="2400" kern="0" dirty="0" smtClean="0">
                <a:latin typeface="Arial"/>
              </a:rPr>
              <a:t>)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err="1" smtClean="0">
                <a:latin typeface="Arial"/>
              </a:rPr>
              <a:t>Effort</a:t>
            </a:r>
            <a:r>
              <a:rPr lang="de-DE" sz="2400" kern="0" dirty="0" smtClean="0">
                <a:latin typeface="Arial"/>
              </a:rPr>
              <a:t> Sharing </a:t>
            </a:r>
            <a:r>
              <a:rPr lang="de-DE" sz="2400" kern="0" dirty="0" err="1" smtClean="0">
                <a:latin typeface="Arial"/>
              </a:rPr>
              <a:t>Decision</a:t>
            </a:r>
            <a:r>
              <a:rPr lang="de-DE" sz="2400" kern="0" dirty="0" smtClean="0">
                <a:latin typeface="Arial"/>
              </a:rPr>
              <a:t> (National </a:t>
            </a:r>
            <a:r>
              <a:rPr lang="de-DE" sz="2400" kern="0" dirty="0" err="1" smtClean="0">
                <a:latin typeface="Arial"/>
              </a:rPr>
              <a:t>Planning</a:t>
            </a:r>
            <a:r>
              <a:rPr lang="de-DE" sz="2400" kern="0" dirty="0" smtClean="0">
                <a:latin typeface="Arial"/>
              </a:rPr>
              <a:t>) 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err="1" smtClean="0">
                <a:latin typeface="Arial"/>
              </a:rPr>
              <a:t>Renewable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Energy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Directive</a:t>
            </a:r>
            <a:r>
              <a:rPr lang="de-DE" sz="2400" kern="0" dirty="0" smtClean="0">
                <a:latin typeface="Arial"/>
              </a:rPr>
              <a:t> (National </a:t>
            </a:r>
            <a:r>
              <a:rPr lang="de-DE" sz="2400" kern="0" dirty="0" err="1" smtClean="0">
                <a:latin typeface="Arial"/>
              </a:rPr>
              <a:t>Planning</a:t>
            </a:r>
            <a:r>
              <a:rPr lang="de-DE" sz="2400" kern="0" dirty="0" smtClean="0">
                <a:latin typeface="Arial"/>
              </a:rPr>
              <a:t>)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err="1" smtClean="0">
                <a:latin typeface="Arial"/>
              </a:rPr>
              <a:t>Energy</a:t>
            </a:r>
            <a:r>
              <a:rPr lang="de-DE" sz="2400" kern="0" dirty="0" smtClean="0">
                <a:latin typeface="Arial"/>
              </a:rPr>
              <a:t> Efficiency </a:t>
            </a:r>
            <a:r>
              <a:rPr lang="de-DE" sz="2400" kern="0" dirty="0" err="1" smtClean="0">
                <a:latin typeface="Arial"/>
              </a:rPr>
              <a:t>Directive</a:t>
            </a:r>
            <a:r>
              <a:rPr lang="de-DE" sz="2400" kern="0" dirty="0" smtClean="0">
                <a:latin typeface="Arial"/>
              </a:rPr>
              <a:t> (National </a:t>
            </a:r>
            <a:r>
              <a:rPr lang="de-DE" sz="2400" kern="0" dirty="0" err="1" smtClean="0">
                <a:latin typeface="Arial"/>
              </a:rPr>
              <a:t>Planning</a:t>
            </a:r>
            <a:r>
              <a:rPr lang="de-DE" sz="2400" kern="0" dirty="0" smtClean="0">
                <a:latin typeface="Arial"/>
              </a:rPr>
              <a:t>)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r>
              <a:rPr lang="de-DE" sz="2400" kern="0" dirty="0" err="1" smtClean="0">
                <a:latin typeface="Arial"/>
              </a:rPr>
              <a:t>Ecodesign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Directive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for</a:t>
            </a:r>
            <a:r>
              <a:rPr lang="de-DE" sz="2400" kern="0" dirty="0" smtClean="0">
                <a:latin typeface="Arial"/>
              </a:rPr>
              <a:t> </a:t>
            </a:r>
            <a:r>
              <a:rPr lang="de-DE" sz="2400" kern="0" dirty="0" err="1" smtClean="0">
                <a:latin typeface="Arial"/>
              </a:rPr>
              <a:t>Energy-related</a:t>
            </a:r>
            <a:r>
              <a:rPr lang="de-DE" sz="2400" kern="0" dirty="0" smtClean="0">
                <a:latin typeface="Arial"/>
              </a:rPr>
              <a:t> Products (</a:t>
            </a:r>
            <a:r>
              <a:rPr lang="de-DE" sz="2400" kern="0" dirty="0" err="1" smtClean="0">
                <a:latin typeface="Arial"/>
              </a:rPr>
              <a:t>Regulatory</a:t>
            </a:r>
            <a:r>
              <a:rPr lang="de-DE" sz="2400" kern="0" dirty="0" smtClean="0">
                <a:latin typeface="Arial"/>
              </a:rPr>
              <a:t> Law) </a:t>
            </a:r>
          </a:p>
          <a:p>
            <a:pPr marL="342900" lvl="0" indent="-342900">
              <a:spcBef>
                <a:spcPct val="50000"/>
              </a:spcBef>
              <a:buClr>
                <a:srgbClr val="2A7E54"/>
              </a:buClr>
              <a:buFont typeface="Wingdings" pitchFamily="2" charset="2"/>
              <a:buChar char="§"/>
            </a:pPr>
            <a:endParaRPr lang="de-DE" sz="2400" kern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FADC5-F385-44A5-B2FB-1CC60B8F3E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288" y="220147"/>
            <a:ext cx="7065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de-DE" sz="2400" b="1" dirty="0" smtClean="0">
                <a:solidFill>
                  <a:srgbClr val="5F5F5F"/>
                </a:solidFill>
              </a:rPr>
              <a:t>Agenda 2020: </a:t>
            </a:r>
            <a:r>
              <a:rPr lang="de-DE" sz="2400" b="1" dirty="0" err="1" smtClean="0">
                <a:solidFill>
                  <a:srgbClr val="5F5F5F"/>
                </a:solidFill>
              </a:rPr>
              <a:t>Climate</a:t>
            </a:r>
            <a:r>
              <a:rPr lang="de-DE" sz="2400" b="1" dirty="0" smtClean="0">
                <a:solidFill>
                  <a:srgbClr val="5F5F5F"/>
                </a:solidFill>
              </a:rPr>
              <a:t> </a:t>
            </a:r>
            <a:r>
              <a:rPr lang="de-DE" sz="2400" b="1" dirty="0" err="1" smtClean="0">
                <a:solidFill>
                  <a:srgbClr val="5F5F5F"/>
                </a:solidFill>
              </a:rPr>
              <a:t>targets</a:t>
            </a:r>
            <a:r>
              <a:rPr lang="de-DE" sz="2400" b="1" dirty="0" smtClean="0">
                <a:solidFill>
                  <a:srgbClr val="5F5F5F"/>
                </a:solidFill>
              </a:rPr>
              <a:t> </a:t>
            </a:r>
            <a:r>
              <a:rPr lang="de-DE" sz="2400" b="1" dirty="0" err="1" smtClean="0">
                <a:solidFill>
                  <a:srgbClr val="5F5F5F"/>
                </a:solidFill>
              </a:rPr>
              <a:t>achieved</a:t>
            </a:r>
            <a:endParaRPr lang="de-DE" sz="2400" b="1" dirty="0">
              <a:solidFill>
                <a:srgbClr val="5F5F5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15" y="1210741"/>
            <a:ext cx="8161662" cy="541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 2020: </a:t>
            </a:r>
            <a:r>
              <a:rPr lang="de-DE" dirty="0" err="1" smtClean="0"/>
              <a:t>Renewables</a:t>
            </a:r>
            <a:r>
              <a:rPr lang="de-DE" dirty="0" smtClean="0"/>
              <a:t> on Track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4BE6-59B5-4DF8-BBA8-09946F93324E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6" name="Grafik 5" descr="foli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09" y="729203"/>
            <a:ext cx="7015858" cy="597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Efficiency Target: 20% </a:t>
            </a:r>
            <a:r>
              <a:rPr lang="de-DE" dirty="0" err="1" smtClean="0"/>
              <a:t>by</a:t>
            </a:r>
            <a:r>
              <a:rPr lang="de-DE" dirty="0" smtClean="0"/>
              <a:t> 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4BE6-59B5-4DF8-BBA8-09946F93324E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6" name="Grafik 5" descr="figur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131" y="1149874"/>
            <a:ext cx="7413658" cy="5472608"/>
          </a:xfrm>
          <a:prstGeom prst="rect">
            <a:avLst/>
          </a:prstGeom>
        </p:spPr>
      </p:pic>
      <p:sp>
        <p:nvSpPr>
          <p:cNvPr id="5" name="Inhaltsplatzhalter 15"/>
          <p:cNvSpPr>
            <a:spLocks noGrp="1"/>
          </p:cNvSpPr>
          <p:nvPr>
            <p:ph sz="quarter" idx="4294967295"/>
          </p:nvPr>
        </p:nvSpPr>
        <p:spPr>
          <a:xfrm>
            <a:off x="323752" y="620713"/>
            <a:ext cx="6840536" cy="37881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000" dirty="0" smtClean="0"/>
              <a:t>20% </a:t>
            </a:r>
            <a:r>
              <a:rPr lang="de-DE" sz="2000" dirty="0" err="1" smtClean="0"/>
              <a:t>compared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trend</a:t>
            </a:r>
            <a:r>
              <a:rPr lang="de-DE" sz="2000" dirty="0" smtClean="0"/>
              <a:t> = 13% </a:t>
            </a:r>
            <a:r>
              <a:rPr lang="de-DE" sz="2000" dirty="0" err="1" smtClean="0"/>
              <a:t>less</a:t>
            </a:r>
            <a:r>
              <a:rPr lang="de-DE" sz="2000" dirty="0" smtClean="0"/>
              <a:t> </a:t>
            </a:r>
            <a:r>
              <a:rPr lang="de-DE" sz="2000" dirty="0" err="1" smtClean="0"/>
              <a:t>compared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2005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U_2012">
  <a:themeElements>
    <a:clrScheme name="SRU_PPT_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U_PPT_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U_PPT_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U_PPT_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U_PPT_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U_PPT_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U_PPT_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U_PPT_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U_PPT_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U_PPT_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U_PPT_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U_PPT_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U_PPT_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U_PPT_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SRU_2012</Template>
  <TotalTime>0</TotalTime>
  <Words>521</Words>
  <Application>Microsoft Office PowerPoint</Application>
  <PresentationFormat>Bildschirmpräsentation (4:3)</PresentationFormat>
  <Paragraphs>122</Paragraphs>
  <Slides>18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SRU_2012</vt:lpstr>
      <vt:lpstr>Folie 1</vt:lpstr>
      <vt:lpstr>Folie 2</vt:lpstr>
      <vt:lpstr>Folie 3</vt:lpstr>
      <vt:lpstr>Folie 4</vt:lpstr>
      <vt:lpstr>Folie 5</vt:lpstr>
      <vt:lpstr>Folie 6</vt:lpstr>
      <vt:lpstr>Folie 7</vt:lpstr>
      <vt:lpstr>Agenda 2020: Renewables on Track</vt:lpstr>
      <vt:lpstr> Efficiency Target: 20% by 2020</vt:lpstr>
      <vt:lpstr>Drivers of  Policy Acceleration</vt:lpstr>
      <vt:lpstr>Folie 11</vt:lpstr>
      <vt:lpstr>Folie 12</vt:lpstr>
      <vt:lpstr>Folie 13</vt:lpstr>
      <vt:lpstr>Folie 14</vt:lpstr>
      <vt:lpstr>The agenda 2030: the Climate Target</vt:lpstr>
      <vt:lpstr>40-27-27:</vt:lpstr>
      <vt:lpstr>Some Conclusions</vt:lpstr>
      <vt:lpstr>Folie 18</vt:lpstr>
    </vt:vector>
  </TitlesOfParts>
  <Company>Umweltbundesamt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Kintzel</dc:creator>
  <cp:lastModifiedBy>hey</cp:lastModifiedBy>
  <cp:revision>388</cp:revision>
  <dcterms:created xsi:type="dcterms:W3CDTF">2013-12-09T11:57:34Z</dcterms:created>
  <dcterms:modified xsi:type="dcterms:W3CDTF">2015-09-25T13:20:26Z</dcterms:modified>
</cp:coreProperties>
</file>