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AD462-06CD-4DBE-95CE-8F99C1D9BB4D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F5A9F-1E64-4D3E-9639-2CA4EB8F3A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9624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D3FC-5D3F-4B41-9E7B-2F667A28F28D}" type="datetimeFigureOut">
              <a:rPr lang="en-US" smtClean="0"/>
              <a:t>9/28/2015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400F-F831-4F05-B786-AC20B2772DCA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D3FC-5D3F-4B41-9E7B-2F667A28F28D}" type="datetimeFigureOut">
              <a:rPr lang="en-US" smtClean="0"/>
              <a:t>9/28/2015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400F-F831-4F05-B786-AC20B2772DCA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D3FC-5D3F-4B41-9E7B-2F667A28F28D}" type="datetimeFigureOut">
              <a:rPr lang="en-US" smtClean="0"/>
              <a:t>9/28/2015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400F-F831-4F05-B786-AC20B2772DCA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D3FC-5D3F-4B41-9E7B-2F667A28F28D}" type="datetimeFigureOut">
              <a:rPr lang="en-US" smtClean="0"/>
              <a:t>9/28/2015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400F-F831-4F05-B786-AC20B2772DCA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D3FC-5D3F-4B41-9E7B-2F667A28F28D}" type="datetimeFigureOut">
              <a:rPr lang="en-US" smtClean="0"/>
              <a:t>9/28/2015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400F-F831-4F05-B786-AC20B2772DCA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D3FC-5D3F-4B41-9E7B-2F667A28F28D}" type="datetimeFigureOut">
              <a:rPr lang="en-US" smtClean="0"/>
              <a:t>9/28/2015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400F-F831-4F05-B786-AC20B2772DCA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D3FC-5D3F-4B41-9E7B-2F667A28F28D}" type="datetimeFigureOut">
              <a:rPr lang="en-US" smtClean="0"/>
              <a:t>9/28/2015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400F-F831-4F05-B786-AC20B2772DCA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D3FC-5D3F-4B41-9E7B-2F667A28F28D}" type="datetimeFigureOut">
              <a:rPr lang="en-US" smtClean="0"/>
              <a:t>9/28/2015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400F-F831-4F05-B786-AC20B2772DCA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D3FC-5D3F-4B41-9E7B-2F667A28F28D}" type="datetimeFigureOut">
              <a:rPr lang="en-US" smtClean="0"/>
              <a:t>9/28/2015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400F-F831-4F05-B786-AC20B2772DCA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D3FC-5D3F-4B41-9E7B-2F667A28F28D}" type="datetimeFigureOut">
              <a:rPr lang="en-US" smtClean="0"/>
              <a:t>9/28/2015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400F-F831-4F05-B786-AC20B2772DCA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D3FC-5D3F-4B41-9E7B-2F667A28F28D}" type="datetimeFigureOut">
              <a:rPr lang="en-US" smtClean="0"/>
              <a:t>9/28/2015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400F-F831-4F05-B786-AC20B2772DCA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BD3FC-5D3F-4B41-9E7B-2F667A28F28D}" type="datetimeFigureOut">
              <a:rPr lang="en-US" smtClean="0"/>
              <a:t>9/28/2015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D400F-F831-4F05-B786-AC20B2772DCA}" type="slidenum">
              <a:rPr lang="en-CA" smtClean="0"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Ontario renewable energy and climate change policy in the Canadian Intergovernmental and North American contexts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b="1" dirty="0" smtClean="0"/>
              <a:t>Douglas Macdonald </a:t>
            </a:r>
            <a:endParaRPr lang="en-CA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decides subnational lead or veto role?</a:t>
            </a:r>
          </a:p>
          <a:p>
            <a:r>
              <a:rPr lang="en-CA" dirty="0" smtClean="0"/>
              <a:t>Why do federated systems have to allocate reductions?</a:t>
            </a:r>
          </a:p>
          <a:p>
            <a:r>
              <a:rPr lang="en-CA" dirty="0" smtClean="0"/>
              <a:t>Ontario and Canadian national policy</a:t>
            </a:r>
          </a:p>
          <a:p>
            <a:r>
              <a:rPr lang="en-CA" dirty="0" smtClean="0"/>
              <a:t>Ontario and Canadian national climate-change policy</a:t>
            </a:r>
          </a:p>
          <a:p>
            <a:r>
              <a:rPr lang="en-CA" dirty="0" smtClean="0"/>
              <a:t>The likelihood of an Ontario lead role</a:t>
            </a:r>
          </a:p>
          <a:p>
            <a:r>
              <a:rPr lang="en-CA" dirty="0" smtClean="0"/>
              <a:t>The way forward 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Subnational lead or veto?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Environmental threat = lead, eg Sweden acid rain</a:t>
            </a:r>
          </a:p>
          <a:p>
            <a:r>
              <a:rPr lang="en-CA" dirty="0" smtClean="0"/>
              <a:t>Economic cost = veto, eg Saudi Arabia, Alberta</a:t>
            </a:r>
          </a:p>
          <a:p>
            <a:r>
              <a:rPr lang="en-CA" dirty="0" smtClean="0"/>
              <a:t>Low economic cost = lead, eg Germany 1997</a:t>
            </a:r>
          </a:p>
          <a:p>
            <a:r>
              <a:rPr lang="en-CA" dirty="0" smtClean="0"/>
              <a:t>Internal politics, government ideology also factors, may = lead role or veto</a:t>
            </a:r>
          </a:p>
          <a:p>
            <a:r>
              <a:rPr lang="en-CA" dirty="0" smtClean="0"/>
              <a:t>Desire reduce competitiveness problems, gain political cover = lead role, eg California, WCI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must federations allocate?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Climate change a global collective action problem</a:t>
            </a:r>
          </a:p>
          <a:p>
            <a:r>
              <a:rPr lang="en-CA" dirty="0" smtClean="0"/>
              <a:t>Federated countries/systems (EU) can only have one target in international regime</a:t>
            </a:r>
          </a:p>
          <a:p>
            <a:r>
              <a:rPr lang="en-CA" dirty="0" smtClean="0"/>
              <a:t>Geographically concentrated sources means cost differ geographically</a:t>
            </a:r>
          </a:p>
          <a:p>
            <a:r>
              <a:rPr lang="en-CA" dirty="0" smtClean="0"/>
              <a:t>Relevant subnational governments defend their economic interest, play veto role</a:t>
            </a:r>
          </a:p>
          <a:p>
            <a:r>
              <a:rPr lang="en-CA" dirty="0" smtClean="0"/>
              <a:t>That can only be overcome by bargaining</a:t>
            </a:r>
          </a:p>
          <a:p>
            <a:r>
              <a:rPr lang="en-CA" dirty="0" smtClean="0"/>
              <a:t>Bargaining can only happen if there is explicit recognition of the need to allocate, reach agreement on equitable cost sharing 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Ontario and Canadian national policy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1867 Canada created by the Ontario-Quebec axis; industrial heartland, agricultural hinterland</a:t>
            </a:r>
          </a:p>
          <a:p>
            <a:r>
              <a:rPr lang="en-CA" dirty="0" smtClean="0"/>
              <a:t>1960s Premier John Robarts, Ontario and Canadian interest seen as identical</a:t>
            </a:r>
          </a:p>
          <a:p>
            <a:r>
              <a:rPr lang="en-CA" dirty="0" smtClean="0"/>
              <a:t>1982 Ontario support for Trudeau repatriation constitution</a:t>
            </a:r>
          </a:p>
          <a:p>
            <a:r>
              <a:rPr lang="en-CA" dirty="0" smtClean="0"/>
              <a:t>1990s Premier Bob Rae, Ontario seen to have a separate interest</a:t>
            </a:r>
          </a:p>
          <a:p>
            <a:r>
              <a:rPr lang="en-CA" dirty="0" smtClean="0"/>
              <a:t>2015 Premier Wynne, return to Quebec alliance, no identification with national interest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Ontario and national climate-change policy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1985 federal-provincial acid rain program, Ontario resistance, then action for domestic reasons</a:t>
            </a:r>
          </a:p>
          <a:p>
            <a:r>
              <a:rPr lang="en-CA" dirty="0" smtClean="0"/>
              <a:t>1990 – 2002 feds and provinces on the climate policy highway, Ontario “on the service road”</a:t>
            </a:r>
          </a:p>
          <a:p>
            <a:r>
              <a:rPr lang="en-CA" dirty="0" smtClean="0"/>
              <a:t>2000 Ontario sabotaged NCCP Framework Agreement, burden sharing</a:t>
            </a:r>
          </a:p>
          <a:p>
            <a:r>
              <a:rPr lang="en-CA" dirty="0" smtClean="0"/>
              <a:t>2003-15 coal phase-out, renewable FIT, purely domestic, not related to national policy</a:t>
            </a:r>
          </a:p>
          <a:p>
            <a:r>
              <a:rPr lang="en-CA" dirty="0" smtClean="0"/>
              <a:t>Participant Council of Federation CES, but lead role Alberta </a:t>
            </a:r>
          </a:p>
          <a:p>
            <a:r>
              <a:rPr lang="en-CA" dirty="0" smtClean="0"/>
              <a:t>Ontario has not played a lead national role to date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likelihood of an Ontario lead role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No particular environmental threat</a:t>
            </a:r>
          </a:p>
          <a:p>
            <a:r>
              <a:rPr lang="en-CA" dirty="0" smtClean="0"/>
              <a:t>No particularly high cost</a:t>
            </a:r>
          </a:p>
          <a:p>
            <a:r>
              <a:rPr lang="en-CA" dirty="0" smtClean="0"/>
              <a:t>Internal politics, government </a:t>
            </a:r>
            <a:r>
              <a:rPr lang="en-CA" dirty="0"/>
              <a:t>i</a:t>
            </a:r>
            <a:r>
              <a:rPr lang="en-CA" dirty="0" smtClean="0"/>
              <a:t>deology only work if Liberal or NDP government</a:t>
            </a:r>
          </a:p>
          <a:p>
            <a:r>
              <a:rPr lang="en-CA" dirty="0" smtClean="0"/>
              <a:t>Reduce competitiveness, Ontario focus cross-border not just within Canada</a:t>
            </a:r>
          </a:p>
          <a:p>
            <a:r>
              <a:rPr lang="en-CA" dirty="0" smtClean="0"/>
              <a:t>As a province, lacks sticks or carrots to influence other provinces </a:t>
            </a:r>
          </a:p>
          <a:p>
            <a:r>
              <a:rPr lang="en-CA" dirty="0" smtClean="0"/>
              <a:t>Low likelihood 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way forward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Provinces are unilaterally taking lead action, </a:t>
            </a:r>
            <a:r>
              <a:rPr lang="en-CA" dirty="0" err="1" smtClean="0"/>
              <a:t>eg</a:t>
            </a:r>
            <a:r>
              <a:rPr lang="en-CA" dirty="0" smtClean="0"/>
              <a:t> BC carbon tax; but not </a:t>
            </a:r>
            <a:r>
              <a:rPr lang="en-CA" dirty="0" smtClean="0"/>
              <a:t>many “lead points” to </a:t>
            </a:r>
            <a:r>
              <a:rPr lang="en-CA" dirty="0" smtClean="0"/>
              <a:t>date on national co-ordination; </a:t>
            </a:r>
            <a:r>
              <a:rPr lang="en-CA" dirty="0" smtClean="0"/>
              <a:t>closest has been Quebec, Liberal federal governments</a:t>
            </a:r>
          </a:p>
          <a:p>
            <a:r>
              <a:rPr lang="en-CA" dirty="0" smtClean="0"/>
              <a:t>Powerful veto point, the higher per capita cost of reduction in oil provinces (geographically concentrated sources)</a:t>
            </a:r>
          </a:p>
          <a:p>
            <a:r>
              <a:rPr lang="en-CA" dirty="0" smtClean="0"/>
              <a:t>Federal government stick = threaten regulation</a:t>
            </a:r>
          </a:p>
          <a:p>
            <a:r>
              <a:rPr lang="en-CA" dirty="0" smtClean="0"/>
              <a:t>Federal government carrot = cost sharing </a:t>
            </a:r>
          </a:p>
          <a:p>
            <a:r>
              <a:rPr lang="en-CA" dirty="0" smtClean="0"/>
              <a:t>Leadership has to come from Ottawa, ideally supported by some provinces </a:t>
            </a:r>
          </a:p>
          <a:p>
            <a:r>
              <a:rPr lang="en-CA" dirty="0" smtClean="0"/>
              <a:t>First step: federal-provincial agreement on equitable sharing of reductions among provinces and sectors </a:t>
            </a:r>
          </a:p>
          <a:p>
            <a:pPr marL="0" indent="0">
              <a:buNone/>
            </a:pP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479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Ontario renewable energy and climate change policy in the Canadian Intergovernmental and North American contexts </vt:lpstr>
      <vt:lpstr>Format</vt:lpstr>
      <vt:lpstr>Subnational lead or veto?</vt:lpstr>
      <vt:lpstr>Why must federations allocate?</vt:lpstr>
      <vt:lpstr>Ontario and Canadian national policy</vt:lpstr>
      <vt:lpstr>Ontario and national climate-change policy</vt:lpstr>
      <vt:lpstr>The likelihood of an Ontario lead role</vt:lpstr>
      <vt:lpstr>The way forward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</dc:creator>
  <cp:lastModifiedBy>Douglas Macdonald</cp:lastModifiedBy>
  <cp:revision>9</cp:revision>
  <cp:lastPrinted>2015-09-28T13:39:27Z</cp:lastPrinted>
  <dcterms:created xsi:type="dcterms:W3CDTF">2015-09-27T18:48:37Z</dcterms:created>
  <dcterms:modified xsi:type="dcterms:W3CDTF">2015-09-28T20:51:10Z</dcterms:modified>
</cp:coreProperties>
</file>