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5" r:id="rId1"/>
  </p:sldMasterIdLst>
  <p:notesMasterIdLst>
    <p:notesMasterId r:id="rId23"/>
  </p:notesMasterIdLst>
  <p:handoutMasterIdLst>
    <p:handoutMasterId r:id="rId24"/>
  </p:handoutMasterIdLst>
  <p:sldIdLst>
    <p:sldId id="259" r:id="rId2"/>
    <p:sldId id="331" r:id="rId3"/>
    <p:sldId id="452" r:id="rId4"/>
    <p:sldId id="272" r:id="rId5"/>
    <p:sldId id="454" r:id="rId6"/>
    <p:sldId id="455" r:id="rId7"/>
    <p:sldId id="461" r:id="rId8"/>
    <p:sldId id="462" r:id="rId9"/>
    <p:sldId id="456" r:id="rId10"/>
    <p:sldId id="463" r:id="rId11"/>
    <p:sldId id="459" r:id="rId12"/>
    <p:sldId id="464" r:id="rId13"/>
    <p:sldId id="465" r:id="rId14"/>
    <p:sldId id="466" r:id="rId15"/>
    <p:sldId id="460" r:id="rId16"/>
    <p:sldId id="468" r:id="rId17"/>
    <p:sldId id="469" r:id="rId18"/>
    <p:sldId id="472" r:id="rId19"/>
    <p:sldId id="473" r:id="rId20"/>
    <p:sldId id="471" r:id="rId21"/>
    <p:sldId id="368" r:id="rId22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CHS" initials="C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CBE0A"/>
    <a:srgbClr val="E1D709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798" autoAdjust="0"/>
    <p:restoredTop sz="87192" autoAdjust="0"/>
  </p:normalViewPr>
  <p:slideViewPr>
    <p:cSldViewPr>
      <p:cViewPr>
        <p:scale>
          <a:sx n="66" d="100"/>
          <a:sy n="66" d="100"/>
        </p:scale>
        <p:origin x="-2040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282" y="-108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FB91A-00B8-4321-9C0A-207B0D6234A3}" type="datetimeFigureOut">
              <a:rPr lang="es-ES" smtClean="0"/>
              <a:pPr/>
              <a:t>02/10/2015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7CF00-45E1-4E84-BCC9-B8722EA844A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872453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29C77-E448-458C-A9D6-4CA1F90DAC84}" type="datetimeFigureOut">
              <a:rPr lang="es-ES" smtClean="0"/>
              <a:pPr/>
              <a:t>02/10/2015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0BC8F-582E-4AD8-B656-4A025B1BC4A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173323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ED51-0317-49F3-B578-7E8D682D34D8}" type="datetimeFigureOut">
              <a:rPr lang="es-ES" smtClean="0"/>
              <a:pPr/>
              <a:t>02/10/2015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345-EB4F-45C5-A927-9CBD111D80B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ED51-0317-49F3-B578-7E8D682D34D8}" type="datetimeFigureOut">
              <a:rPr lang="es-ES" smtClean="0"/>
              <a:pPr/>
              <a:t>02/10/2015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345-EB4F-45C5-A927-9CBD111D80B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ED51-0317-49F3-B578-7E8D682D34D8}" type="datetimeFigureOut">
              <a:rPr lang="es-ES" smtClean="0"/>
              <a:pPr/>
              <a:t>02/10/2015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345-EB4F-45C5-A927-9CBD111D80B6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ED51-0317-49F3-B578-7E8D682D34D8}" type="datetimeFigureOut">
              <a:rPr lang="es-ES" smtClean="0"/>
              <a:pPr/>
              <a:t>02/10/2015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345-EB4F-45C5-A927-9CBD111D80B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ED51-0317-49F3-B578-7E8D682D34D8}" type="datetimeFigureOut">
              <a:rPr lang="es-ES" smtClean="0"/>
              <a:pPr/>
              <a:t>02/10/2015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345-EB4F-45C5-A927-9CBD111D80B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ED51-0317-49F3-B578-7E8D682D34D8}" type="datetimeFigureOut">
              <a:rPr lang="es-ES" smtClean="0"/>
              <a:pPr/>
              <a:t>02/10/2015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345-EB4F-45C5-A927-9CBD111D80B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ED51-0317-49F3-B578-7E8D682D34D8}" type="datetimeFigureOut">
              <a:rPr lang="es-ES" smtClean="0"/>
              <a:pPr/>
              <a:t>02/10/2015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345-EB4F-45C5-A927-9CBD111D80B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ED51-0317-49F3-B578-7E8D682D34D8}" type="datetimeFigureOut">
              <a:rPr lang="es-ES" smtClean="0"/>
              <a:pPr/>
              <a:t>02/10/2015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345-EB4F-45C5-A927-9CBD111D80B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ED51-0317-49F3-B578-7E8D682D34D8}" type="datetimeFigureOut">
              <a:rPr lang="es-ES" smtClean="0"/>
              <a:pPr/>
              <a:t>02/10/2015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345-EB4F-45C5-A927-9CBD111D80B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ED51-0317-49F3-B578-7E8D682D34D8}" type="datetimeFigureOut">
              <a:rPr lang="es-ES" smtClean="0"/>
              <a:pPr/>
              <a:t>02/10/2015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345-EB4F-45C5-A927-9CBD111D80B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ED51-0317-49F3-B578-7E8D682D34D8}" type="datetimeFigureOut">
              <a:rPr lang="es-ES" smtClean="0"/>
              <a:pPr/>
              <a:t>02/10/2015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D345-EB4F-45C5-A927-9CBD111D80B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30CED51-0317-49F3-B578-7E8D682D34D8}" type="datetimeFigureOut">
              <a:rPr lang="es-ES" smtClean="0"/>
              <a:pPr/>
              <a:t>02/10/2015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EF3D345-EB4F-45C5-A927-9CBD111D80B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owards2030.eu/" TargetMode="External"/><Relationship Id="rId2" Type="http://schemas.openxmlformats.org/officeDocument/2006/relationships/hyperlink" Target="http://www.res-policy-beyond2020.e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ures.eu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hyperlink" Target="mailto:pablo.delrio@csic.e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Título"/>
          <p:cNvSpPr>
            <a:spLocks noGrp="1"/>
          </p:cNvSpPr>
          <p:nvPr>
            <p:ph type="ctrTitle"/>
          </p:nvPr>
        </p:nvSpPr>
        <p:spPr>
          <a:xfrm>
            <a:off x="500034" y="1142984"/>
            <a:ext cx="7986742" cy="1470025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Are the interactions between the EU's RES support and ETS really so negative?</a:t>
            </a:r>
            <a:endParaRPr lang="es-ES" sz="3600" b="1" dirty="0" smtClean="0"/>
          </a:p>
        </p:txBody>
      </p:sp>
      <p:sp>
        <p:nvSpPr>
          <p:cNvPr id="15362" name="2 Subtítulo"/>
          <p:cNvSpPr>
            <a:spLocks noGrp="1"/>
          </p:cNvSpPr>
          <p:nvPr>
            <p:ph type="subTitle" idx="1"/>
          </p:nvPr>
        </p:nvSpPr>
        <p:spPr>
          <a:xfrm>
            <a:off x="642938" y="3214688"/>
            <a:ext cx="7558087" cy="1752600"/>
          </a:xfrm>
        </p:spPr>
        <p:txBody>
          <a:bodyPr>
            <a:normAutofit fontScale="77500" lnSpcReduction="20000"/>
          </a:bodyPr>
          <a:lstStyle/>
          <a:p>
            <a:r>
              <a:rPr lang="es-ES" sz="2800" dirty="0" smtClean="0">
                <a:solidFill>
                  <a:schemeClr val="tx1"/>
                </a:solidFill>
              </a:rPr>
              <a:t>Pablo del Río</a:t>
            </a:r>
          </a:p>
          <a:p>
            <a:r>
              <a:rPr lang="es-ES" sz="2800" dirty="0" err="1" smtClean="0">
                <a:solidFill>
                  <a:schemeClr val="tx1"/>
                </a:solidFill>
              </a:rPr>
              <a:t>Environmental</a:t>
            </a:r>
            <a:r>
              <a:rPr lang="es-ES" sz="2800" dirty="0" smtClean="0">
                <a:solidFill>
                  <a:schemeClr val="tx1"/>
                </a:solidFill>
              </a:rPr>
              <a:t> </a:t>
            </a:r>
            <a:r>
              <a:rPr lang="es-ES" sz="2800" dirty="0" err="1" smtClean="0">
                <a:solidFill>
                  <a:schemeClr val="tx1"/>
                </a:solidFill>
              </a:rPr>
              <a:t>Economics</a:t>
            </a:r>
            <a:r>
              <a:rPr lang="es-ES" sz="2800" dirty="0" smtClean="0">
                <a:solidFill>
                  <a:schemeClr val="tx1"/>
                </a:solidFill>
              </a:rPr>
              <a:t> </a:t>
            </a:r>
            <a:r>
              <a:rPr lang="es-ES" sz="2800" dirty="0" err="1" smtClean="0">
                <a:solidFill>
                  <a:schemeClr val="tx1"/>
                </a:solidFill>
              </a:rPr>
              <a:t>group</a:t>
            </a:r>
            <a:endParaRPr lang="es-ES" sz="2800" dirty="0" smtClean="0">
              <a:solidFill>
                <a:schemeClr val="tx1"/>
              </a:solidFill>
            </a:endParaRPr>
          </a:p>
          <a:p>
            <a:r>
              <a:rPr lang="es-ES" sz="2800" dirty="0" err="1" smtClean="0">
                <a:solidFill>
                  <a:schemeClr val="tx1"/>
                </a:solidFill>
              </a:rPr>
              <a:t>Institute</a:t>
            </a:r>
            <a:r>
              <a:rPr lang="es-ES" sz="2800" dirty="0" smtClean="0">
                <a:solidFill>
                  <a:schemeClr val="tx1"/>
                </a:solidFill>
              </a:rPr>
              <a:t> of </a:t>
            </a:r>
            <a:r>
              <a:rPr lang="es-ES" sz="2800" dirty="0" err="1" smtClean="0">
                <a:solidFill>
                  <a:schemeClr val="tx1"/>
                </a:solidFill>
              </a:rPr>
              <a:t>Public</a:t>
            </a:r>
            <a:r>
              <a:rPr lang="es-ES" sz="2800" dirty="0" smtClean="0">
                <a:solidFill>
                  <a:schemeClr val="tx1"/>
                </a:solidFill>
              </a:rPr>
              <a:t> </a:t>
            </a:r>
            <a:r>
              <a:rPr lang="es-ES" sz="2800" dirty="0" err="1" smtClean="0">
                <a:solidFill>
                  <a:schemeClr val="tx1"/>
                </a:solidFill>
              </a:rPr>
              <a:t>Policies</a:t>
            </a:r>
            <a:r>
              <a:rPr lang="es-ES" sz="2800" dirty="0" smtClean="0">
                <a:solidFill>
                  <a:schemeClr val="tx1"/>
                </a:solidFill>
              </a:rPr>
              <a:t> and </a:t>
            </a:r>
            <a:r>
              <a:rPr lang="es-ES" sz="2800" dirty="0" err="1" smtClean="0">
                <a:solidFill>
                  <a:schemeClr val="tx1"/>
                </a:solidFill>
              </a:rPr>
              <a:t>Goods</a:t>
            </a:r>
            <a:r>
              <a:rPr lang="es-ES" sz="2800" dirty="0" smtClean="0">
                <a:solidFill>
                  <a:schemeClr val="tx1"/>
                </a:solidFill>
              </a:rPr>
              <a:t>, </a:t>
            </a:r>
          </a:p>
          <a:p>
            <a:r>
              <a:rPr lang="es-ES" sz="2800" dirty="0" smtClean="0">
                <a:solidFill>
                  <a:schemeClr val="tx1"/>
                </a:solidFill>
              </a:rPr>
              <a:t>Consejo Superior de Investigaciones Científicas</a:t>
            </a:r>
          </a:p>
          <a:p>
            <a:r>
              <a:rPr lang="es-ES" sz="2800" dirty="0" smtClean="0">
                <a:solidFill>
                  <a:schemeClr val="tx1"/>
                </a:solidFill>
              </a:rPr>
              <a:t>pablo.delrio@csic.es</a:t>
            </a:r>
          </a:p>
          <a:p>
            <a:endParaRPr lang="es-ES" sz="2800" dirty="0" smtClean="0">
              <a:solidFill>
                <a:schemeClr val="tx1"/>
              </a:solidFill>
            </a:endParaRPr>
          </a:p>
          <a:p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15363" name="3 Rectángulo"/>
          <p:cNvSpPr>
            <a:spLocks noChangeArrowheads="1"/>
          </p:cNvSpPr>
          <p:nvPr/>
        </p:nvSpPr>
        <p:spPr bwMode="auto">
          <a:xfrm>
            <a:off x="285720" y="5657850"/>
            <a:ext cx="8643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dirty="0" smtClean="0">
                <a:latin typeface="Calibri" pitchFamily="34" charset="0"/>
              </a:rPr>
              <a:t>Ottawa,  2nd </a:t>
            </a:r>
            <a:r>
              <a:rPr lang="es-ES" dirty="0" err="1" smtClean="0">
                <a:latin typeface="Calibri" pitchFamily="34" charset="0"/>
              </a:rPr>
              <a:t>October</a:t>
            </a:r>
            <a:r>
              <a:rPr lang="es-ES" dirty="0" smtClean="0">
                <a:latin typeface="Calibri" pitchFamily="34" charset="0"/>
              </a:rPr>
              <a:t> 2015 </a:t>
            </a:r>
            <a:endParaRPr lang="es-E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cap="all" dirty="0" err="1" smtClean="0"/>
              <a:t>The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alternative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economic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view</a:t>
            </a:r>
            <a:endParaRPr lang="es-ES" dirty="0" smtClean="0"/>
          </a:p>
        </p:txBody>
      </p:sp>
      <p:sp>
        <p:nvSpPr>
          <p:cNvPr id="31746" name="2 Marcador de contenido"/>
          <p:cNvSpPr>
            <a:spLocks noGrp="1"/>
          </p:cNvSpPr>
          <p:nvPr>
            <p:ph idx="1"/>
          </p:nvPr>
        </p:nvSpPr>
        <p:spPr>
          <a:xfrm>
            <a:off x="-180528" y="2132856"/>
            <a:ext cx="9324528" cy="4725144"/>
          </a:xfrm>
        </p:spPr>
        <p:txBody>
          <a:bodyPr>
            <a:normAutofit/>
          </a:bodyPr>
          <a:lstStyle/>
          <a:p>
            <a:pPr lvl="1"/>
            <a:r>
              <a:rPr lang="es-ES" sz="2800" b="1" dirty="0" smtClean="0"/>
              <a:t>4) </a:t>
            </a:r>
            <a:r>
              <a:rPr lang="es-ES" sz="2800" b="1" dirty="0" err="1" smtClean="0"/>
              <a:t>Beyond</a:t>
            </a:r>
            <a:r>
              <a:rPr lang="es-ES" sz="2800" b="1" dirty="0" smtClean="0"/>
              <a:t> a </a:t>
            </a:r>
            <a:r>
              <a:rPr lang="es-ES" sz="2800" b="1" dirty="0" err="1" smtClean="0"/>
              <a:t>narrow</a:t>
            </a:r>
            <a:r>
              <a:rPr lang="es-ES" sz="2800" b="1" dirty="0" smtClean="0"/>
              <a:t> and </a:t>
            </a:r>
            <a:r>
              <a:rPr lang="es-ES" sz="2800" b="1" dirty="0" err="1" smtClean="0"/>
              <a:t>static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perspective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on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efficiency</a:t>
            </a:r>
            <a:r>
              <a:rPr lang="es-ES" sz="2800" b="1" dirty="0" smtClean="0"/>
              <a:t>.</a:t>
            </a:r>
          </a:p>
          <a:p>
            <a:pPr lvl="1">
              <a:buNone/>
            </a:pPr>
            <a:r>
              <a:rPr lang="es-ES" sz="2800" b="1" dirty="0" err="1" smtClean="0"/>
              <a:t>Different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goals</a:t>
            </a:r>
            <a:r>
              <a:rPr lang="es-ES" sz="2800" b="1" dirty="0" smtClean="0"/>
              <a:t> and </a:t>
            </a:r>
            <a:r>
              <a:rPr lang="es-ES" sz="2800" b="1" dirty="0" err="1" smtClean="0"/>
              <a:t>assessment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criteria</a:t>
            </a:r>
            <a:r>
              <a:rPr lang="es-ES" sz="2800" b="1" dirty="0" smtClean="0"/>
              <a:t>.</a:t>
            </a:r>
          </a:p>
          <a:p>
            <a:pPr lvl="2"/>
            <a:r>
              <a:rPr lang="en-US" sz="2400" dirty="0" smtClean="0"/>
              <a:t>Policy makers take </a:t>
            </a:r>
            <a:r>
              <a:rPr lang="en-US" sz="2400" dirty="0" smtClean="0"/>
              <a:t>several assessment criteria </a:t>
            </a:r>
            <a:r>
              <a:rPr lang="en-US" sz="2400" dirty="0" smtClean="0"/>
              <a:t>into account when implementing energy </a:t>
            </a:r>
            <a:r>
              <a:rPr lang="en-US" sz="2400" dirty="0" smtClean="0"/>
              <a:t>policies.</a:t>
            </a:r>
          </a:p>
          <a:p>
            <a:pPr lvl="3"/>
            <a:r>
              <a:rPr lang="en-US" sz="2200" dirty="0" smtClean="0"/>
              <a:t>Combinations may be justified if a less efficient </a:t>
            </a:r>
            <a:r>
              <a:rPr lang="en-US" sz="2200" dirty="0" err="1" smtClean="0"/>
              <a:t>instruent</a:t>
            </a:r>
            <a:r>
              <a:rPr lang="en-US" sz="2200" dirty="0" smtClean="0"/>
              <a:t> is more politically feasible. </a:t>
            </a:r>
            <a:endParaRPr lang="en-US" sz="2200" dirty="0" smtClean="0"/>
          </a:p>
          <a:p>
            <a:pPr lvl="2"/>
            <a:r>
              <a:rPr lang="en-US" sz="2400" dirty="0" smtClean="0"/>
              <a:t>Policy-makers have other goals apart from CO2 mitigation.</a:t>
            </a:r>
          </a:p>
          <a:p>
            <a:pPr lvl="3"/>
            <a:r>
              <a:rPr lang="en-US" sz="2200" dirty="0" smtClean="0"/>
              <a:t>Combinations of instruments may be justified if they address different goals, which cannot be achieved with only one instrument.</a:t>
            </a:r>
          </a:p>
          <a:p>
            <a:pPr lvl="2"/>
            <a:r>
              <a:rPr lang="en-US" sz="2400" dirty="0" smtClean="0"/>
              <a:t>The combination </a:t>
            </a:r>
            <a:r>
              <a:rPr lang="en-US" sz="2400" dirty="0" smtClean="0"/>
              <a:t>: higher </a:t>
            </a:r>
            <a:r>
              <a:rPr lang="en-US" sz="2400" dirty="0" smtClean="0"/>
              <a:t>compliance costs with the CO2 target but not necessarily </a:t>
            </a:r>
            <a:r>
              <a:rPr lang="en-US" sz="2400" dirty="0" smtClean="0"/>
              <a:t>higher </a:t>
            </a:r>
            <a:r>
              <a:rPr lang="en-US" sz="2400" dirty="0" smtClean="0"/>
              <a:t>costs to reach all the goals jointly.</a:t>
            </a:r>
            <a:endParaRPr lang="es-E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cap="all" dirty="0" err="1" smtClean="0"/>
              <a:t>The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alternative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economic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view</a:t>
            </a:r>
            <a:endParaRPr lang="es-ES" dirty="0" smtClean="0"/>
          </a:p>
        </p:txBody>
      </p:sp>
      <p:sp>
        <p:nvSpPr>
          <p:cNvPr id="31746" name="2 Marcador de contenido"/>
          <p:cNvSpPr>
            <a:spLocks noGrp="1"/>
          </p:cNvSpPr>
          <p:nvPr>
            <p:ph idx="1"/>
          </p:nvPr>
        </p:nvSpPr>
        <p:spPr>
          <a:xfrm>
            <a:off x="-252536" y="1889448"/>
            <a:ext cx="9072626" cy="4968552"/>
          </a:xfrm>
        </p:spPr>
        <p:txBody>
          <a:bodyPr>
            <a:normAutofit fontScale="92500"/>
          </a:bodyPr>
          <a:lstStyle/>
          <a:p>
            <a:pPr lvl="2">
              <a:buNone/>
            </a:pPr>
            <a:r>
              <a:rPr lang="es-ES" sz="3600" b="1" dirty="0" smtClean="0"/>
              <a:t>5) </a:t>
            </a:r>
            <a:r>
              <a:rPr lang="es-ES" sz="3600" b="1" dirty="0" err="1" smtClean="0"/>
              <a:t>The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empirical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evidence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does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not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support</a:t>
            </a:r>
            <a:r>
              <a:rPr lang="es-ES" sz="3600" b="1" dirty="0" smtClean="0"/>
              <a:t> a </a:t>
            </a:r>
            <a:r>
              <a:rPr lang="es-ES" sz="3600" b="1" dirty="0" err="1" smtClean="0"/>
              <a:t>negative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interaction</a:t>
            </a:r>
            <a:r>
              <a:rPr lang="es-ES" sz="3600" b="1" dirty="0" smtClean="0"/>
              <a:t> </a:t>
            </a:r>
          </a:p>
          <a:p>
            <a:pPr lvl="2"/>
            <a:r>
              <a:rPr lang="es-ES" sz="3200" b="1" dirty="0" smtClean="0"/>
              <a:t> </a:t>
            </a:r>
            <a:r>
              <a:rPr lang="en-US" sz="3600" dirty="0" smtClean="0"/>
              <a:t>The socioeconomic benefits of adding a RES target to an ETS might compensate the additional efficiency costs.</a:t>
            </a:r>
          </a:p>
          <a:p>
            <a:pPr lvl="2"/>
            <a:r>
              <a:rPr lang="en-US" sz="3600" dirty="0" smtClean="0"/>
              <a:t> </a:t>
            </a:r>
            <a:r>
              <a:rPr lang="en-US" sz="3600" dirty="0" smtClean="0"/>
              <a:t>M</a:t>
            </a:r>
            <a:r>
              <a:rPr lang="en-US" sz="3600" dirty="0" smtClean="0"/>
              <a:t>odest </a:t>
            </a:r>
            <a:r>
              <a:rPr lang="en-US" sz="3600" dirty="0" smtClean="0"/>
              <a:t>impact </a:t>
            </a:r>
            <a:r>
              <a:rPr lang="en-US" sz="3600" dirty="0" smtClean="0"/>
              <a:t>of RES on </a:t>
            </a:r>
            <a:r>
              <a:rPr lang="en-US" sz="3600" dirty="0" smtClean="0"/>
              <a:t>the CO2 emissions reductions and low ETS prices in the last decade with respect to other factors: </a:t>
            </a:r>
            <a:r>
              <a:rPr lang="en-GB" sz="2200" dirty="0" err="1" smtClean="0"/>
              <a:t>Ellerman</a:t>
            </a:r>
            <a:r>
              <a:rPr lang="en-GB" sz="2200" dirty="0" smtClean="0"/>
              <a:t> 2013, </a:t>
            </a:r>
            <a:r>
              <a:rPr lang="en-GB" sz="2200" dirty="0" err="1" smtClean="0"/>
              <a:t>Ellerman</a:t>
            </a:r>
            <a:r>
              <a:rPr lang="en-GB" sz="2200" dirty="0" smtClean="0"/>
              <a:t> and Buchner 2008, Spencer et al 2014, </a:t>
            </a:r>
            <a:r>
              <a:rPr lang="en-US" sz="2200" dirty="0" smtClean="0"/>
              <a:t>EC 2014.</a:t>
            </a:r>
          </a:p>
          <a:p>
            <a:pPr lvl="2"/>
            <a:endParaRPr lang="es-ES" sz="3200" dirty="0" smtClean="0"/>
          </a:p>
          <a:p>
            <a:pPr lvl="2"/>
            <a:endParaRPr lang="es-E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cap="all" dirty="0" err="1" smtClean="0"/>
              <a:t>The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alternative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economic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view</a:t>
            </a:r>
            <a:endParaRPr lang="es-ES" dirty="0" smtClean="0"/>
          </a:p>
        </p:txBody>
      </p:sp>
      <p:sp>
        <p:nvSpPr>
          <p:cNvPr id="31746" name="2 Marcador de contenido"/>
          <p:cNvSpPr>
            <a:spLocks noGrp="1"/>
          </p:cNvSpPr>
          <p:nvPr>
            <p:ph idx="1"/>
          </p:nvPr>
        </p:nvSpPr>
        <p:spPr>
          <a:xfrm>
            <a:off x="-180528" y="2132856"/>
            <a:ext cx="9072626" cy="4379390"/>
          </a:xfrm>
        </p:spPr>
        <p:txBody>
          <a:bodyPr>
            <a:normAutofit/>
          </a:bodyPr>
          <a:lstStyle/>
          <a:p>
            <a:pPr lvl="1"/>
            <a:r>
              <a:rPr lang="es-ES" sz="2800" b="1" dirty="0" smtClean="0"/>
              <a:t>6) </a:t>
            </a:r>
            <a:r>
              <a:rPr lang="es-ES" sz="2800" b="1" dirty="0" err="1" smtClean="0"/>
              <a:t>The</a:t>
            </a:r>
            <a:r>
              <a:rPr lang="es-ES" sz="2800" b="1" dirty="0" smtClean="0"/>
              <a:t> role of </a:t>
            </a:r>
            <a:r>
              <a:rPr lang="es-ES" sz="2800" b="1" dirty="0" err="1" smtClean="0"/>
              <a:t>coordination</a:t>
            </a:r>
            <a:r>
              <a:rPr lang="es-ES" sz="2800" b="1" dirty="0" smtClean="0"/>
              <a:t>, </a:t>
            </a:r>
            <a:r>
              <a:rPr lang="es-ES" sz="2800" b="1" dirty="0" err="1" smtClean="0"/>
              <a:t>instrument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choice</a:t>
            </a:r>
            <a:r>
              <a:rPr lang="es-ES" sz="2800" b="1" dirty="0" smtClean="0"/>
              <a:t> and </a:t>
            </a:r>
            <a:r>
              <a:rPr lang="es-ES" sz="2800" b="1" dirty="0" err="1" smtClean="0"/>
              <a:t>design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elements</a:t>
            </a:r>
            <a:r>
              <a:rPr lang="es-ES" sz="2800" b="1" dirty="0" smtClean="0"/>
              <a:t>.</a:t>
            </a:r>
          </a:p>
          <a:p>
            <a:pPr lvl="1">
              <a:buNone/>
            </a:pPr>
            <a:r>
              <a:rPr lang="es-ES" sz="2800" b="1" dirty="0" err="1" smtClean="0"/>
              <a:t>Coordination</a:t>
            </a:r>
            <a:r>
              <a:rPr lang="es-ES" sz="2800" b="1" dirty="0" smtClean="0"/>
              <a:t>. </a:t>
            </a:r>
          </a:p>
          <a:p>
            <a:pPr lvl="1"/>
            <a:r>
              <a:rPr lang="en-GB" sz="2800" dirty="0" smtClean="0"/>
              <a:t>Ex-ante coordination: the problem </a:t>
            </a:r>
            <a:r>
              <a:rPr lang="en-GB" sz="2800" dirty="0" smtClean="0"/>
              <a:t>of reducing CO2 emissions as a result of RES-E deployment </a:t>
            </a:r>
            <a:r>
              <a:rPr lang="en-US" sz="2800" dirty="0" smtClean="0"/>
              <a:t>w</a:t>
            </a:r>
            <a:r>
              <a:rPr lang="en-US" sz="2800" dirty="0" smtClean="0"/>
              <a:t>ould </a:t>
            </a:r>
            <a:r>
              <a:rPr lang="en-US" sz="2800" dirty="0" smtClean="0"/>
              <a:t>be mitigated and a lower carbon </a:t>
            </a:r>
            <a:r>
              <a:rPr lang="en-US" sz="2800" dirty="0" smtClean="0"/>
              <a:t>price </a:t>
            </a:r>
            <a:r>
              <a:rPr lang="en-US" sz="2800" dirty="0" smtClean="0"/>
              <a:t>would not result. </a:t>
            </a:r>
          </a:p>
          <a:p>
            <a:pPr lvl="1"/>
            <a:r>
              <a:rPr lang="en-US" sz="2800" dirty="0" smtClean="0"/>
              <a:t>Have the targets been coordinated in the EU?</a:t>
            </a:r>
            <a:endParaRPr lang="es-E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cap="all" dirty="0" err="1" smtClean="0"/>
              <a:t>The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alternative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economic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view</a:t>
            </a:r>
            <a:endParaRPr lang="es-ES" dirty="0" smtClean="0"/>
          </a:p>
        </p:txBody>
      </p:sp>
      <p:sp>
        <p:nvSpPr>
          <p:cNvPr id="31746" name="2 Marcador de contenido"/>
          <p:cNvSpPr>
            <a:spLocks noGrp="1"/>
          </p:cNvSpPr>
          <p:nvPr>
            <p:ph idx="1"/>
          </p:nvPr>
        </p:nvSpPr>
        <p:spPr>
          <a:xfrm>
            <a:off x="-180528" y="2132856"/>
            <a:ext cx="9072626" cy="4379390"/>
          </a:xfrm>
        </p:spPr>
        <p:txBody>
          <a:bodyPr>
            <a:normAutofit lnSpcReduction="10000"/>
          </a:bodyPr>
          <a:lstStyle/>
          <a:p>
            <a:pPr lvl="1"/>
            <a:r>
              <a:rPr lang="es-ES" sz="2400" b="1" dirty="0" smtClean="0"/>
              <a:t>6) </a:t>
            </a:r>
            <a:r>
              <a:rPr lang="es-ES" sz="2400" b="1" dirty="0" err="1" smtClean="0"/>
              <a:t>The</a:t>
            </a:r>
            <a:r>
              <a:rPr lang="es-ES" sz="2400" b="1" dirty="0" smtClean="0"/>
              <a:t> role of </a:t>
            </a:r>
            <a:r>
              <a:rPr lang="es-ES" sz="2400" b="1" dirty="0" err="1" smtClean="0"/>
              <a:t>coordination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instrument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choice</a:t>
            </a:r>
            <a:r>
              <a:rPr lang="es-ES" sz="2400" b="1" dirty="0" smtClean="0"/>
              <a:t> and </a:t>
            </a:r>
            <a:r>
              <a:rPr lang="es-ES" sz="2400" b="1" dirty="0" err="1" smtClean="0"/>
              <a:t>design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elements</a:t>
            </a:r>
            <a:r>
              <a:rPr lang="es-ES" sz="2400" b="1" dirty="0" smtClean="0"/>
              <a:t>.</a:t>
            </a:r>
          </a:p>
          <a:p>
            <a:pPr lvl="1">
              <a:buNone/>
            </a:pPr>
            <a:r>
              <a:rPr lang="es-ES" sz="2400" b="1" dirty="0" err="1" smtClean="0"/>
              <a:t>Instrument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choice</a:t>
            </a:r>
            <a:r>
              <a:rPr lang="es-ES" sz="2400" b="1" dirty="0" smtClean="0"/>
              <a:t>. </a:t>
            </a:r>
          </a:p>
          <a:p>
            <a:pPr lvl="1"/>
            <a:r>
              <a:rPr lang="en-US" sz="2000" dirty="0" smtClean="0"/>
              <a:t>The results of the interactions depend on whether the instruments are quantity-based or price-based. </a:t>
            </a:r>
          </a:p>
          <a:p>
            <a:pPr lvl="1"/>
            <a:r>
              <a:rPr lang="en-US" sz="2000" u="sng" dirty="0" smtClean="0"/>
              <a:t>RES-E support instruments: </a:t>
            </a:r>
          </a:p>
          <a:p>
            <a:pPr lvl="2"/>
            <a:r>
              <a:rPr lang="en-US" dirty="0" smtClean="0"/>
              <a:t>The negative interaction is due to an effective reduction of the stringency of the CO2 cap as a result of RES-E generation.</a:t>
            </a:r>
          </a:p>
          <a:p>
            <a:pPr lvl="2"/>
            <a:r>
              <a:rPr lang="en-US" dirty="0" smtClean="0"/>
              <a:t>TGCs have empirically shown to be less effective than FITs </a:t>
            </a:r>
          </a:p>
          <a:p>
            <a:pPr lvl="2"/>
            <a:r>
              <a:rPr lang="en-US" dirty="0" smtClean="0"/>
              <a:t>Coordination between the RES-E and CO2 targets are easier under a quantity-based RES-E instrument than under a price-based one.</a:t>
            </a:r>
          </a:p>
          <a:p>
            <a:pPr lvl="1"/>
            <a:r>
              <a:rPr lang="en-US" sz="2000" u="sng" dirty="0" smtClean="0"/>
              <a:t>CO2 mitigation instruments:</a:t>
            </a:r>
          </a:p>
          <a:p>
            <a:pPr lvl="2"/>
            <a:r>
              <a:rPr lang="en-US" dirty="0" smtClean="0"/>
              <a:t>Negative interactions are mitigated with a carbon tax.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cap="all" dirty="0" err="1" smtClean="0"/>
              <a:t>The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alternative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economic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view</a:t>
            </a:r>
            <a:endParaRPr lang="es-ES" dirty="0" smtClean="0"/>
          </a:p>
        </p:txBody>
      </p:sp>
      <p:sp>
        <p:nvSpPr>
          <p:cNvPr id="31746" name="2 Marcador de contenido"/>
          <p:cNvSpPr>
            <a:spLocks noGrp="1"/>
          </p:cNvSpPr>
          <p:nvPr>
            <p:ph idx="1"/>
          </p:nvPr>
        </p:nvSpPr>
        <p:spPr>
          <a:xfrm>
            <a:off x="-180528" y="2132856"/>
            <a:ext cx="9072626" cy="4379390"/>
          </a:xfrm>
        </p:spPr>
        <p:txBody>
          <a:bodyPr>
            <a:normAutofit/>
          </a:bodyPr>
          <a:lstStyle/>
          <a:p>
            <a:pPr lvl="1"/>
            <a:r>
              <a:rPr lang="es-ES" sz="2800" b="1" dirty="0" smtClean="0"/>
              <a:t>6) </a:t>
            </a:r>
            <a:r>
              <a:rPr lang="es-ES" sz="2800" b="1" dirty="0" err="1" smtClean="0"/>
              <a:t>The</a:t>
            </a:r>
            <a:r>
              <a:rPr lang="es-ES" sz="2800" b="1" dirty="0" smtClean="0"/>
              <a:t> role of </a:t>
            </a:r>
            <a:r>
              <a:rPr lang="es-ES" sz="2800" b="1" dirty="0" err="1" smtClean="0"/>
              <a:t>coordination</a:t>
            </a:r>
            <a:r>
              <a:rPr lang="es-ES" sz="2800" b="1" dirty="0" smtClean="0"/>
              <a:t>, </a:t>
            </a:r>
            <a:r>
              <a:rPr lang="es-ES" sz="2800" b="1" dirty="0" err="1" smtClean="0"/>
              <a:t>instrument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choice</a:t>
            </a:r>
            <a:r>
              <a:rPr lang="es-ES" sz="2800" b="1" dirty="0" smtClean="0"/>
              <a:t> and </a:t>
            </a:r>
            <a:r>
              <a:rPr lang="es-ES" sz="2800" b="1" dirty="0" err="1" smtClean="0"/>
              <a:t>design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elements</a:t>
            </a:r>
            <a:r>
              <a:rPr lang="es-ES" sz="2800" b="1" dirty="0" smtClean="0"/>
              <a:t>.</a:t>
            </a:r>
          </a:p>
          <a:p>
            <a:pPr lvl="1">
              <a:buNone/>
            </a:pPr>
            <a:r>
              <a:rPr lang="es-ES" sz="2800" b="1" dirty="0" err="1" smtClean="0"/>
              <a:t>Design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elements</a:t>
            </a:r>
            <a:r>
              <a:rPr lang="es-ES" sz="2800" b="1" dirty="0" smtClean="0"/>
              <a:t>. </a:t>
            </a:r>
          </a:p>
          <a:p>
            <a:pPr lvl="1"/>
            <a:r>
              <a:rPr lang="en-US" sz="2800" dirty="0" smtClean="0"/>
              <a:t>The specific impacts of a RES-E support instrument are mediated by the design elements of the instruments: a remuneration cap in FIPs.</a:t>
            </a:r>
          </a:p>
          <a:p>
            <a:pPr lvl="1"/>
            <a:r>
              <a:rPr lang="en-US" sz="2800" dirty="0" smtClean="0"/>
              <a:t>ETS: a floor price.</a:t>
            </a:r>
          </a:p>
          <a:p>
            <a:pPr lvl="1"/>
            <a:endParaRPr lang="es-E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cap="all" dirty="0" smtClean="0"/>
              <a:t>CONCLUSIONS</a:t>
            </a:r>
            <a:endParaRPr lang="es-ES" dirty="0" smtClean="0"/>
          </a:p>
        </p:txBody>
      </p:sp>
      <p:sp>
        <p:nvSpPr>
          <p:cNvPr id="31746" name="2 Marcador de contenido"/>
          <p:cNvSpPr>
            <a:spLocks noGrp="1"/>
          </p:cNvSpPr>
          <p:nvPr>
            <p:ph idx="1"/>
          </p:nvPr>
        </p:nvSpPr>
        <p:spPr>
          <a:xfrm>
            <a:off x="251520" y="2143116"/>
            <a:ext cx="8283388" cy="536811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coexistence of the RES target with the EU ETS has received </a:t>
            </a:r>
            <a:r>
              <a:rPr lang="en-US" sz="3200" dirty="0" smtClean="0"/>
              <a:t>considerable criticism </a:t>
            </a:r>
            <a:r>
              <a:rPr lang="en-US" sz="3200" dirty="0" smtClean="0"/>
              <a:t>in the past. </a:t>
            </a:r>
          </a:p>
          <a:p>
            <a:r>
              <a:rPr lang="en-US" sz="3200" dirty="0" smtClean="0"/>
              <a:t>Such criticism is flawed if different approaches in the economic literature and not only a narrow, short-term perspective of static efficiency are considered.</a:t>
            </a:r>
          </a:p>
          <a:p>
            <a:r>
              <a:rPr lang="en-US" sz="3200" dirty="0" smtClean="0"/>
              <a:t>Several implications at different levels. </a:t>
            </a:r>
            <a:endParaRPr lang="es-ES" sz="3200" dirty="0" smtClean="0"/>
          </a:p>
          <a:p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cap="all" dirty="0" smtClean="0"/>
              <a:t>CONCLUSIONS</a:t>
            </a:r>
            <a:endParaRPr lang="es-ES" dirty="0" smtClean="0"/>
          </a:p>
        </p:txBody>
      </p:sp>
      <p:sp>
        <p:nvSpPr>
          <p:cNvPr id="31746" name="2 Marcador de contenido"/>
          <p:cNvSpPr>
            <a:spLocks noGrp="1"/>
          </p:cNvSpPr>
          <p:nvPr>
            <p:ph idx="1"/>
          </p:nvPr>
        </p:nvSpPr>
        <p:spPr>
          <a:xfrm>
            <a:off x="323528" y="2143116"/>
            <a:ext cx="8211380" cy="536811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At the analytical and methodological level: </a:t>
            </a:r>
          </a:p>
          <a:p>
            <a:pPr lvl="1"/>
            <a:r>
              <a:rPr lang="en-US" sz="2800" dirty="0" smtClean="0"/>
              <a:t>A plea for methodological pluralism </a:t>
            </a:r>
          </a:p>
          <a:p>
            <a:pPr lvl="2"/>
            <a:r>
              <a:rPr lang="en-US" sz="2400" dirty="0" smtClean="0"/>
              <a:t>need to combine different economic perspectives. </a:t>
            </a:r>
          </a:p>
          <a:p>
            <a:pPr lvl="1"/>
            <a:r>
              <a:rPr lang="en-US" sz="2800" dirty="0" smtClean="0"/>
              <a:t>A broader, multidisciplinary economic analysis of the climate and energy policy mix. </a:t>
            </a:r>
          </a:p>
          <a:p>
            <a:pPr lvl="2"/>
            <a:r>
              <a:rPr lang="en-US" sz="2400" dirty="0" smtClean="0"/>
              <a:t>Insights from innovation studies and political economy approaches are crucial in understanding why different policies are combined.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cap="all" dirty="0" smtClean="0"/>
              <a:t>CONCLUSIONS</a:t>
            </a:r>
            <a:endParaRPr lang="es-ES" dirty="0" smtClean="0"/>
          </a:p>
        </p:txBody>
      </p:sp>
      <p:sp>
        <p:nvSpPr>
          <p:cNvPr id="31746" name="2 Marcador de contenido"/>
          <p:cNvSpPr>
            <a:spLocks noGrp="1"/>
          </p:cNvSpPr>
          <p:nvPr>
            <p:ph idx="1"/>
          </p:nvPr>
        </p:nvSpPr>
        <p:spPr>
          <a:xfrm>
            <a:off x="251520" y="2143116"/>
            <a:ext cx="8568952" cy="536811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Regarding policy implications, </a:t>
            </a:r>
          </a:p>
          <a:p>
            <a:r>
              <a:rPr lang="en-US" sz="2800" dirty="0" smtClean="0"/>
              <a:t>1) The policy mix of an ETS and RES targets is clearly justified. The existence of different market failures, goals and assessment criteria means that combinations are required. </a:t>
            </a:r>
          </a:p>
          <a:p>
            <a:pPr lvl="1"/>
            <a:r>
              <a:rPr lang="en-US" sz="2600" dirty="0" smtClean="0"/>
              <a:t>In contrast to the mainstream view: take into account the non-CO2 benefits of RES as the main goal of its deployment and consider the CO2 emissions reductions as its side effect, adapting the CO2 cap accordingly.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cap="all" dirty="0" smtClean="0"/>
              <a:t>CONCLUSIONS</a:t>
            </a:r>
            <a:endParaRPr lang="es-ES" dirty="0" smtClean="0"/>
          </a:p>
        </p:txBody>
      </p:sp>
      <p:sp>
        <p:nvSpPr>
          <p:cNvPr id="31746" name="2 Marcador de contenido"/>
          <p:cNvSpPr>
            <a:spLocks noGrp="1"/>
          </p:cNvSpPr>
          <p:nvPr>
            <p:ph idx="1"/>
          </p:nvPr>
        </p:nvSpPr>
        <p:spPr>
          <a:xfrm>
            <a:off x="251520" y="2143116"/>
            <a:ext cx="8568952" cy="536811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Regarding policy implications</a:t>
            </a:r>
          </a:p>
          <a:p>
            <a:r>
              <a:rPr lang="en-US" sz="2800" dirty="0" smtClean="0"/>
              <a:t>2)  The mainstream view: RES deployment has a negative impact on carbon prices. </a:t>
            </a:r>
          </a:p>
          <a:p>
            <a:pPr lvl="1"/>
            <a:r>
              <a:rPr lang="en-US" sz="2600" dirty="0" smtClean="0"/>
              <a:t>However, since </a:t>
            </a:r>
            <a:r>
              <a:rPr lang="en-US" sz="2600" dirty="0" smtClean="0"/>
              <a:t>RES-E deployment has a depressing effect on the carbon price, RES-E support could make it more politically feasible to implement more stringent CO2 targets. </a:t>
            </a:r>
            <a:endParaRPr lang="es-E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cap="all" dirty="0" smtClean="0"/>
              <a:t>CONCLUSIONS</a:t>
            </a:r>
            <a:endParaRPr lang="es-ES" dirty="0" smtClean="0"/>
          </a:p>
        </p:txBody>
      </p:sp>
      <p:sp>
        <p:nvSpPr>
          <p:cNvPr id="31746" name="2 Marcador de contenido"/>
          <p:cNvSpPr>
            <a:spLocks noGrp="1"/>
          </p:cNvSpPr>
          <p:nvPr>
            <p:ph idx="1"/>
          </p:nvPr>
        </p:nvSpPr>
        <p:spPr>
          <a:xfrm>
            <a:off x="323528" y="1916832"/>
            <a:ext cx="8283388" cy="536811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Regarding policy recommendations, </a:t>
            </a:r>
          </a:p>
          <a:p>
            <a:r>
              <a:rPr lang="en-US" sz="2800" dirty="0" smtClean="0"/>
              <a:t>3) Both types of policies (an ETS and dedicated RES support) could mutually reinforce each other, rather than conflict. </a:t>
            </a:r>
          </a:p>
          <a:p>
            <a:pPr lvl="1"/>
            <a:r>
              <a:rPr lang="en-US" sz="2800" dirty="0" smtClean="0"/>
              <a:t>The carbon price in an ETS would reduce the amount of funds devoted to RES promotion in a dedicated RES policy. </a:t>
            </a:r>
          </a:p>
          <a:p>
            <a:pPr lvl="1"/>
            <a:r>
              <a:rPr lang="en-US" sz="2800" dirty="0" smtClean="0"/>
              <a:t>And dedicated RES support would put currently expensive technologies on the shelf to </a:t>
            </a:r>
            <a:r>
              <a:rPr lang="en-US" sz="2800" dirty="0" smtClean="0"/>
              <a:t>achieve substantial l/t emissions </a:t>
            </a:r>
            <a:r>
              <a:rPr lang="en-US" sz="2800" dirty="0" smtClean="0"/>
              <a:t>reductions at low </a:t>
            </a:r>
            <a:r>
              <a:rPr lang="en-US" sz="2800" dirty="0" smtClean="0"/>
              <a:t>costs.</a:t>
            </a:r>
            <a:endParaRPr lang="es-ES" sz="2800" dirty="0" smtClean="0"/>
          </a:p>
          <a:p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2000240"/>
            <a:ext cx="8358245" cy="5000659"/>
          </a:xfrm>
        </p:spPr>
        <p:txBody>
          <a:bodyPr>
            <a:normAutofit fontScale="70000" lnSpcReduction="20000"/>
          </a:bodyPr>
          <a:lstStyle/>
          <a:p>
            <a:pPr lvl="1">
              <a:buNone/>
            </a:pPr>
            <a:r>
              <a:rPr lang="es-ES" sz="3200" dirty="0" err="1" smtClean="0"/>
              <a:t>Journal</a:t>
            </a:r>
            <a:r>
              <a:rPr lang="es-ES" sz="3200" dirty="0" smtClean="0"/>
              <a:t> </a:t>
            </a:r>
            <a:r>
              <a:rPr lang="es-ES" sz="3200" dirty="0" err="1" smtClean="0"/>
              <a:t>publications</a:t>
            </a:r>
            <a:r>
              <a:rPr lang="es-ES" sz="3200" dirty="0" smtClean="0"/>
              <a:t>:</a:t>
            </a:r>
          </a:p>
          <a:p>
            <a:pPr lvl="1">
              <a:buNone/>
            </a:pPr>
            <a:endParaRPr lang="es-ES" sz="3200" dirty="0" smtClean="0"/>
          </a:p>
          <a:p>
            <a:pPr fontAlgn="base"/>
            <a:r>
              <a:rPr lang="en-US" dirty="0" smtClean="0">
                <a:solidFill>
                  <a:schemeClr val="tx1"/>
                </a:solidFill>
              </a:rPr>
              <a:t>DEL RÍO, P. (2009). </a:t>
            </a:r>
            <a:r>
              <a:rPr lang="en-GB" dirty="0" smtClean="0">
                <a:solidFill>
                  <a:schemeClr val="tx1"/>
                </a:solidFill>
              </a:rPr>
              <a:t>“Interactions between climate and energy policies: the case of Spain”. </a:t>
            </a:r>
            <a:r>
              <a:rPr lang="es-ES" i="1" dirty="0" err="1" smtClean="0">
                <a:solidFill>
                  <a:schemeClr val="tx1"/>
                </a:solidFill>
              </a:rPr>
              <a:t>Climate</a:t>
            </a:r>
            <a:r>
              <a:rPr lang="es-ES" i="1" dirty="0" smtClean="0">
                <a:solidFill>
                  <a:schemeClr val="tx1"/>
                </a:solidFill>
              </a:rPr>
              <a:t> </a:t>
            </a:r>
            <a:r>
              <a:rPr lang="es-ES" i="1" dirty="0" err="1" smtClean="0">
                <a:solidFill>
                  <a:schemeClr val="tx1"/>
                </a:solidFill>
              </a:rPr>
              <a:t>Policy</a:t>
            </a:r>
            <a:r>
              <a:rPr lang="es-ES" i="1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9(2), 119–138</a:t>
            </a:r>
          </a:p>
          <a:p>
            <a:pPr fontAlgn="base"/>
            <a:r>
              <a:rPr lang="es-ES" dirty="0" smtClean="0">
                <a:solidFill>
                  <a:schemeClr val="tx1"/>
                </a:solidFill>
              </a:rPr>
              <a:t>DEL RIO, P. (2012). </a:t>
            </a:r>
            <a:r>
              <a:rPr lang="es-ES" dirty="0" err="1" smtClean="0">
                <a:solidFill>
                  <a:schemeClr val="tx1"/>
                </a:solidFill>
              </a:rPr>
              <a:t>The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dynamic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efficiency</a:t>
            </a:r>
            <a:r>
              <a:rPr lang="es-ES" dirty="0" smtClean="0">
                <a:solidFill>
                  <a:schemeClr val="tx1"/>
                </a:solidFill>
              </a:rPr>
              <a:t> of </a:t>
            </a:r>
            <a:r>
              <a:rPr lang="es-ES" dirty="0" err="1" smtClean="0">
                <a:solidFill>
                  <a:schemeClr val="tx1"/>
                </a:solidFill>
              </a:rPr>
              <a:t>feed</a:t>
            </a:r>
            <a:r>
              <a:rPr lang="es-ES" dirty="0" smtClean="0">
                <a:solidFill>
                  <a:schemeClr val="tx1"/>
                </a:solidFill>
              </a:rPr>
              <a:t>-in </a:t>
            </a:r>
            <a:r>
              <a:rPr lang="es-ES" dirty="0" err="1" smtClean="0">
                <a:solidFill>
                  <a:schemeClr val="tx1"/>
                </a:solidFill>
              </a:rPr>
              <a:t>tariffs</a:t>
            </a:r>
            <a:r>
              <a:rPr lang="es-ES" dirty="0" smtClean="0">
                <a:solidFill>
                  <a:schemeClr val="tx1"/>
                </a:solidFill>
              </a:rPr>
              <a:t>. </a:t>
            </a:r>
            <a:r>
              <a:rPr lang="es-ES" dirty="0" err="1" smtClean="0">
                <a:solidFill>
                  <a:schemeClr val="tx1"/>
                </a:solidFill>
              </a:rPr>
              <a:t>The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impact</a:t>
            </a:r>
            <a:r>
              <a:rPr lang="es-ES" dirty="0" smtClean="0">
                <a:solidFill>
                  <a:schemeClr val="tx1"/>
                </a:solidFill>
              </a:rPr>
              <a:t> of </a:t>
            </a:r>
            <a:r>
              <a:rPr lang="es-ES" dirty="0" err="1" smtClean="0">
                <a:solidFill>
                  <a:schemeClr val="tx1"/>
                </a:solidFill>
              </a:rPr>
              <a:t>different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design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elements</a:t>
            </a:r>
            <a:r>
              <a:rPr lang="es-ES" dirty="0" smtClean="0">
                <a:solidFill>
                  <a:schemeClr val="tx1"/>
                </a:solidFill>
              </a:rPr>
              <a:t>. </a:t>
            </a:r>
            <a:r>
              <a:rPr lang="es-ES" i="1" dirty="0" err="1" smtClean="0">
                <a:solidFill>
                  <a:schemeClr val="tx1"/>
                </a:solidFill>
              </a:rPr>
              <a:t>Energy</a:t>
            </a:r>
            <a:r>
              <a:rPr lang="es-ES" i="1" dirty="0" smtClean="0">
                <a:solidFill>
                  <a:schemeClr val="tx1"/>
                </a:solidFill>
              </a:rPr>
              <a:t> </a:t>
            </a:r>
            <a:r>
              <a:rPr lang="es-ES" i="1" dirty="0" err="1" smtClean="0"/>
              <a:t>Policy</a:t>
            </a:r>
            <a:r>
              <a:rPr lang="es-ES" i="1" dirty="0" smtClean="0"/>
              <a:t> </a:t>
            </a:r>
            <a:r>
              <a:rPr lang="es-ES" dirty="0" smtClean="0"/>
              <a:t>41, 139-151.</a:t>
            </a:r>
            <a:endParaRPr lang="es-ES" cap="all" dirty="0" smtClean="0">
              <a:solidFill>
                <a:schemeClr val="tx1"/>
              </a:solidFill>
            </a:endParaRPr>
          </a:p>
          <a:p>
            <a:pPr fontAlgn="base"/>
            <a:r>
              <a:rPr lang="es-ES" cap="all" dirty="0" smtClean="0">
                <a:solidFill>
                  <a:schemeClr val="tx1"/>
                </a:solidFill>
              </a:rPr>
              <a:t>Del Río, P., </a:t>
            </a:r>
            <a:r>
              <a:rPr lang="es-ES" cap="all" dirty="0" err="1" smtClean="0">
                <a:solidFill>
                  <a:schemeClr val="tx1"/>
                </a:solidFill>
              </a:rPr>
              <a:t>Howlett</a:t>
            </a:r>
            <a:r>
              <a:rPr lang="es-ES" cap="all" dirty="0" smtClean="0">
                <a:solidFill>
                  <a:schemeClr val="tx1"/>
                </a:solidFill>
              </a:rPr>
              <a:t>, M.</a:t>
            </a:r>
            <a:r>
              <a:rPr lang="es-ES" dirty="0" smtClean="0">
                <a:solidFill>
                  <a:schemeClr val="tx1"/>
                </a:solidFill>
              </a:rPr>
              <a:t> (2013). </a:t>
            </a:r>
            <a:r>
              <a:rPr lang="en-US" dirty="0" smtClean="0">
                <a:solidFill>
                  <a:schemeClr val="tx1"/>
                </a:solidFill>
              </a:rPr>
              <a:t>Beyond the “Tinbergen Rule” in Policy Design: Matching Tools and Goals in Policy Portfolios. </a:t>
            </a:r>
            <a:r>
              <a:rPr lang="en-US" i="1" dirty="0" smtClean="0">
                <a:solidFill>
                  <a:schemeClr val="tx1"/>
                </a:solidFill>
              </a:rPr>
              <a:t>Annual Review of Policy Design </a:t>
            </a:r>
            <a:r>
              <a:rPr lang="en-US" dirty="0" smtClean="0">
                <a:solidFill>
                  <a:schemeClr val="tx1"/>
                </a:solidFill>
              </a:rPr>
              <a:t>1, 1-16.</a:t>
            </a:r>
            <a:endParaRPr lang="es-ES" dirty="0" smtClean="0">
              <a:solidFill>
                <a:schemeClr val="tx1"/>
              </a:solidFill>
            </a:endParaRPr>
          </a:p>
          <a:p>
            <a:pPr fontAlgn="base"/>
            <a:r>
              <a:rPr lang="en-US" dirty="0" smtClean="0">
                <a:solidFill>
                  <a:schemeClr val="tx1"/>
                </a:solidFill>
              </a:rPr>
              <a:t>DEL RÍO, P. (2014). On evaluating success in complex policy mixes: the case of renewable energy support schemes. </a:t>
            </a:r>
            <a:r>
              <a:rPr lang="en-US" i="1" dirty="0" smtClean="0">
                <a:solidFill>
                  <a:schemeClr val="tx1"/>
                </a:solidFill>
              </a:rPr>
              <a:t>Policy Sciences </a:t>
            </a:r>
            <a:r>
              <a:rPr lang="en-US" dirty="0" smtClean="0">
                <a:solidFill>
                  <a:schemeClr val="tx1"/>
                </a:solidFill>
              </a:rPr>
              <a:t>47(3) , 267-287</a:t>
            </a:r>
            <a:endParaRPr lang="es-ES" i="1" dirty="0" smtClean="0">
              <a:solidFill>
                <a:schemeClr val="tx1"/>
              </a:solidFill>
            </a:endParaRPr>
          </a:p>
          <a:p>
            <a:pPr fontAlgn="base"/>
            <a:r>
              <a:rPr lang="en-US" cap="all" dirty="0" err="1" smtClean="0">
                <a:solidFill>
                  <a:schemeClr val="tx1"/>
                </a:solidFill>
              </a:rPr>
              <a:t>Howlett</a:t>
            </a:r>
            <a:r>
              <a:rPr lang="en-US" cap="all" dirty="0" smtClean="0">
                <a:solidFill>
                  <a:schemeClr val="tx1"/>
                </a:solidFill>
              </a:rPr>
              <a:t>, M., </a:t>
            </a:r>
            <a:r>
              <a:rPr lang="en-US" cap="all" dirty="0" err="1" smtClean="0">
                <a:solidFill>
                  <a:schemeClr val="tx1"/>
                </a:solidFill>
              </a:rPr>
              <a:t>Pung</a:t>
            </a:r>
            <a:r>
              <a:rPr lang="en-US" cap="all" dirty="0" smtClean="0">
                <a:solidFill>
                  <a:schemeClr val="tx1"/>
                </a:solidFill>
              </a:rPr>
              <a:t> How, Y., del Rio, P</a:t>
            </a:r>
            <a:r>
              <a:rPr lang="en-US" dirty="0" smtClean="0">
                <a:solidFill>
                  <a:schemeClr val="tx1"/>
                </a:solidFill>
              </a:rPr>
              <a:t>. (2015). The parameters of policy portfolios: verticality and horizontality in design spaces and their consequences for policy mix formulation. </a:t>
            </a:r>
            <a:r>
              <a:rPr lang="en-US" i="1" dirty="0" smtClean="0">
                <a:solidFill>
                  <a:schemeClr val="tx1"/>
                </a:solidFill>
              </a:rPr>
              <a:t>Environmental and Planning C: Government and Policy (forthcoming)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1">
              <a:buNone/>
            </a:pPr>
            <a:endParaRPr lang="en-US" sz="3200" dirty="0" smtClean="0"/>
          </a:p>
          <a:p>
            <a:pPr lvl="1">
              <a:buNone/>
            </a:pPr>
            <a:r>
              <a:rPr lang="en-US" sz="3200" dirty="0" smtClean="0"/>
              <a:t>EU-funded projects:</a:t>
            </a:r>
            <a:endParaRPr lang="es-ES" sz="3200" dirty="0" smtClean="0"/>
          </a:p>
          <a:p>
            <a:pPr lvl="1"/>
            <a:r>
              <a:rPr lang="es-ES" sz="3200" dirty="0" smtClean="0"/>
              <a:t>BEYOND2020 </a:t>
            </a:r>
            <a:r>
              <a:rPr lang="es-ES" sz="3200" dirty="0" err="1" smtClean="0"/>
              <a:t>project</a:t>
            </a:r>
            <a:r>
              <a:rPr lang="es-ES" sz="3200" dirty="0" smtClean="0"/>
              <a:t>. </a:t>
            </a:r>
            <a:r>
              <a:rPr lang="es-ES" sz="3200" dirty="0" smtClean="0">
                <a:hlinkClick r:id="rId2"/>
              </a:rPr>
              <a:t>http://www.res-policy-beyond2020.eu/</a:t>
            </a:r>
            <a:endParaRPr lang="es-ES" sz="3200" dirty="0" smtClean="0"/>
          </a:p>
          <a:p>
            <a:pPr lvl="1"/>
            <a:r>
              <a:rPr lang="es-ES" sz="3200" dirty="0" smtClean="0"/>
              <a:t>TOWARDS2030 </a:t>
            </a:r>
            <a:r>
              <a:rPr lang="es-ES" sz="3200" dirty="0" err="1" smtClean="0"/>
              <a:t>project</a:t>
            </a:r>
            <a:r>
              <a:rPr lang="es-ES" sz="3200" dirty="0" smtClean="0"/>
              <a:t>. </a:t>
            </a:r>
            <a:r>
              <a:rPr lang="es-ES" sz="3200" dirty="0" smtClean="0">
                <a:hlinkClick r:id="rId3"/>
              </a:rPr>
              <a:t>http://towards2030.eu/</a:t>
            </a:r>
            <a:endParaRPr lang="es-ES" sz="3200" dirty="0" smtClean="0"/>
          </a:p>
          <a:p>
            <a:pPr lvl="1"/>
            <a:r>
              <a:rPr lang="es-ES" sz="3200" dirty="0" smtClean="0"/>
              <a:t>AURES. </a:t>
            </a:r>
            <a:r>
              <a:rPr lang="es-ES" sz="3200" dirty="0" smtClean="0">
                <a:hlinkClick r:id="rId4"/>
              </a:rPr>
              <a:t>http://aures.eu/</a:t>
            </a:r>
            <a:endParaRPr lang="es-ES" sz="3200" dirty="0" smtClean="0"/>
          </a:p>
          <a:p>
            <a:pPr lvl="1"/>
            <a:endParaRPr lang="es-ES" sz="3200" dirty="0" smtClean="0"/>
          </a:p>
          <a:p>
            <a:pPr lvl="1">
              <a:buNone/>
            </a:pP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Analysis</a:t>
            </a:r>
            <a:r>
              <a:rPr lang="es-ES" dirty="0" smtClean="0"/>
              <a:t> </a:t>
            </a:r>
            <a:r>
              <a:rPr lang="es-ES" dirty="0" err="1" smtClean="0"/>
              <a:t>based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…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cap="all" dirty="0" smtClean="0"/>
              <a:t>CONCLUSIONS</a:t>
            </a:r>
            <a:endParaRPr lang="es-ES" dirty="0" smtClean="0"/>
          </a:p>
        </p:txBody>
      </p:sp>
      <p:sp>
        <p:nvSpPr>
          <p:cNvPr id="31746" name="2 Marcador de contenido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5666402"/>
          </a:xfrm>
        </p:spPr>
        <p:txBody>
          <a:bodyPr>
            <a:normAutofit/>
          </a:bodyPr>
          <a:lstStyle/>
          <a:p>
            <a:r>
              <a:rPr lang="en-US" b="1" dirty="0" smtClean="0"/>
              <a:t>Policy combinations: not a panacea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Combinations bring problems, including regulatory capture, overlaps and interactions (conflicts). </a:t>
            </a:r>
          </a:p>
          <a:p>
            <a:r>
              <a:rPr lang="en-US" dirty="0" smtClean="0"/>
              <a:t>However, rather than restricting the discussion to a </a:t>
            </a:r>
            <a:r>
              <a:rPr lang="en-US" dirty="0" err="1" smtClean="0"/>
              <a:t>uni</a:t>
            </a:r>
            <a:r>
              <a:rPr lang="en-US" dirty="0" smtClean="0"/>
              <a:t>-dimensional problem, this calls for an integrated approach to climate and energy policy. </a:t>
            </a:r>
          </a:p>
          <a:p>
            <a:pPr lvl="1"/>
            <a:r>
              <a:rPr lang="en-US" dirty="0" smtClean="0"/>
              <a:t>Therefore, the issue is not whether targets and instruments should be combined, but rather how the policy mix should look like</a:t>
            </a:r>
          </a:p>
          <a:p>
            <a:r>
              <a:rPr lang="en-US" dirty="0" smtClean="0"/>
              <a:t>The mix: </a:t>
            </a:r>
          </a:p>
          <a:p>
            <a:pPr lvl="1"/>
            <a:r>
              <a:rPr lang="en-US" sz="2000" dirty="0" smtClean="0"/>
              <a:t>Efficient, effective, socially acceptable and politically feasible. </a:t>
            </a:r>
          </a:p>
          <a:p>
            <a:pPr lvl="1"/>
            <a:r>
              <a:rPr lang="en-US" sz="2000" dirty="0" smtClean="0"/>
              <a:t>Appropriate balance between demand pull and technology push policies and, in particular, between support for R&amp;D and deployment.</a:t>
            </a:r>
            <a:endParaRPr lang="es-ES" sz="2000" dirty="0" smtClean="0"/>
          </a:p>
          <a:p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3"/>
          <p:cNvSpPr>
            <a:spLocks noChangeArrowheads="1"/>
          </p:cNvSpPr>
          <p:nvPr/>
        </p:nvSpPr>
        <p:spPr bwMode="auto">
          <a:xfrm>
            <a:off x="4427538" y="3357563"/>
            <a:ext cx="2590800" cy="914400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_tradnl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3124200" y="4191000"/>
          <a:ext cx="1295400" cy="1966913"/>
        </p:xfrm>
        <a:graphic>
          <a:graphicData uri="http://schemas.openxmlformats.org/presentationml/2006/ole">
            <p:oleObj spid="_x0000_s48130" name="Imagen" r:id="rId3" imgW="1295640" imgH="3934080" progId="">
              <p:embed/>
            </p:oleObj>
          </a:graphicData>
        </a:graphic>
      </p:graphicFrame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5562600" y="3276600"/>
            <a:ext cx="685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6600"/>
              <a:t>?</a:t>
            </a:r>
            <a:endParaRPr lang="es-ES_tradnl" sz="3200"/>
          </a:p>
        </p:txBody>
      </p:sp>
      <p:sp>
        <p:nvSpPr>
          <p:cNvPr id="6" name="5 Rectángulo"/>
          <p:cNvSpPr/>
          <p:nvPr/>
        </p:nvSpPr>
        <p:spPr>
          <a:xfrm>
            <a:off x="611560" y="191683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/>
              <a:t>Pablo del Río</a:t>
            </a:r>
          </a:p>
          <a:p>
            <a:r>
              <a:rPr lang="es-ES" dirty="0" smtClean="0"/>
              <a:t>Instituto de Políticas y Bienes Públicos, CSIC</a:t>
            </a:r>
          </a:p>
          <a:p>
            <a:r>
              <a:rPr lang="es-ES" dirty="0" smtClean="0">
                <a:hlinkClick r:id="rId4"/>
              </a:rPr>
              <a:t>pablo.delrio@csic.es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42844" y="1785926"/>
            <a:ext cx="9215502" cy="4857760"/>
          </a:xfrm>
        </p:spPr>
        <p:txBody>
          <a:bodyPr>
            <a:normAutofit fontScale="92500" lnSpcReduction="10000"/>
          </a:bodyPr>
          <a:lstStyle/>
          <a:p>
            <a:r>
              <a:rPr lang="es-ES" b="1" cap="all" dirty="0" err="1" smtClean="0"/>
              <a:t>The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mainstream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economic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view</a:t>
            </a:r>
            <a:r>
              <a:rPr lang="es-ES" b="1" cap="all" dirty="0" smtClean="0"/>
              <a:t>: </a:t>
            </a:r>
          </a:p>
          <a:p>
            <a:pPr lvl="1"/>
            <a:r>
              <a:rPr lang="es-ES" b="1" dirty="0" smtClean="0"/>
              <a:t>1) RES targets </a:t>
            </a:r>
            <a:r>
              <a:rPr lang="es-ES" b="1" dirty="0" err="1" smtClean="0"/>
              <a:t>crowd</a:t>
            </a:r>
            <a:r>
              <a:rPr lang="es-ES" b="1" dirty="0" smtClean="0"/>
              <a:t> </a:t>
            </a:r>
            <a:r>
              <a:rPr lang="es-ES" b="1" dirty="0" err="1" smtClean="0"/>
              <a:t>out</a:t>
            </a:r>
            <a:r>
              <a:rPr lang="es-ES" b="1" dirty="0" smtClean="0"/>
              <a:t> </a:t>
            </a:r>
            <a:r>
              <a:rPr lang="es-ES" b="1" dirty="0" err="1" smtClean="0"/>
              <a:t>cheap</a:t>
            </a:r>
            <a:r>
              <a:rPr lang="es-ES" b="1" dirty="0" smtClean="0"/>
              <a:t> </a:t>
            </a:r>
            <a:r>
              <a:rPr lang="es-ES" b="1" dirty="0" err="1" smtClean="0"/>
              <a:t>mitigation</a:t>
            </a:r>
            <a:r>
              <a:rPr lang="es-ES" b="1" dirty="0" smtClean="0"/>
              <a:t> </a:t>
            </a:r>
            <a:r>
              <a:rPr lang="es-ES" b="1" dirty="0" err="1" smtClean="0"/>
              <a:t>alternatives</a:t>
            </a:r>
            <a:r>
              <a:rPr lang="es-ES" b="1" dirty="0" smtClean="0"/>
              <a:t>.</a:t>
            </a:r>
          </a:p>
          <a:p>
            <a:pPr lvl="1"/>
            <a:r>
              <a:rPr lang="es-ES" b="1" dirty="0" smtClean="0"/>
              <a:t>2) </a:t>
            </a:r>
            <a:r>
              <a:rPr lang="es-ES" b="1" dirty="0" err="1" smtClean="0"/>
              <a:t>Conflicts</a:t>
            </a:r>
            <a:r>
              <a:rPr lang="es-ES" b="1" dirty="0" smtClean="0"/>
              <a:t> </a:t>
            </a:r>
            <a:r>
              <a:rPr lang="es-ES" b="1" dirty="0" err="1" smtClean="0"/>
              <a:t>due</a:t>
            </a:r>
            <a:r>
              <a:rPr lang="es-ES" b="1" dirty="0" smtClean="0"/>
              <a:t> 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negative</a:t>
            </a:r>
            <a:r>
              <a:rPr lang="es-ES" b="1" dirty="0" smtClean="0"/>
              <a:t> </a:t>
            </a:r>
            <a:r>
              <a:rPr lang="es-ES" b="1" dirty="0" err="1" smtClean="0"/>
              <a:t>impact</a:t>
            </a:r>
            <a:r>
              <a:rPr lang="es-ES" b="1" dirty="0" smtClean="0"/>
              <a:t> </a:t>
            </a:r>
            <a:r>
              <a:rPr lang="es-ES" b="1" dirty="0" err="1" smtClean="0"/>
              <a:t>on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carbon</a:t>
            </a:r>
            <a:r>
              <a:rPr lang="es-ES" b="1" dirty="0" smtClean="0"/>
              <a:t> </a:t>
            </a:r>
            <a:r>
              <a:rPr lang="es-ES" b="1" dirty="0" err="1" smtClean="0"/>
              <a:t>price</a:t>
            </a:r>
            <a:r>
              <a:rPr lang="es-ES" b="1" dirty="0" smtClean="0"/>
              <a:t>.</a:t>
            </a:r>
          </a:p>
          <a:p>
            <a:r>
              <a:rPr lang="es-ES" b="1" cap="all" dirty="0" err="1" smtClean="0"/>
              <a:t>The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alternative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economic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view</a:t>
            </a:r>
            <a:r>
              <a:rPr lang="es-ES" b="1" cap="all" dirty="0" smtClean="0"/>
              <a:t>:</a:t>
            </a:r>
          </a:p>
          <a:p>
            <a:pPr lvl="1"/>
            <a:r>
              <a:rPr lang="es-ES" b="1" dirty="0" smtClean="0"/>
              <a:t>3) A </a:t>
            </a:r>
            <a:r>
              <a:rPr lang="es-ES" b="1" dirty="0" err="1" smtClean="0"/>
              <a:t>policy</a:t>
            </a:r>
            <a:r>
              <a:rPr lang="es-ES" b="1" dirty="0" smtClean="0"/>
              <a:t> </a:t>
            </a:r>
            <a:r>
              <a:rPr lang="es-ES" b="1" dirty="0" err="1" smtClean="0"/>
              <a:t>mix</a:t>
            </a:r>
            <a:r>
              <a:rPr lang="es-ES" b="1" dirty="0" smtClean="0"/>
              <a:t> </a:t>
            </a:r>
            <a:r>
              <a:rPr lang="es-ES" b="1" dirty="0" err="1" smtClean="0"/>
              <a:t>is</a:t>
            </a:r>
            <a:r>
              <a:rPr lang="es-ES" b="1" dirty="0" smtClean="0"/>
              <a:t> </a:t>
            </a:r>
            <a:r>
              <a:rPr lang="es-ES" b="1" dirty="0" err="1" smtClean="0"/>
              <a:t>needed</a:t>
            </a:r>
            <a:r>
              <a:rPr lang="es-ES" b="1" dirty="0" smtClean="0"/>
              <a:t> </a:t>
            </a:r>
            <a:r>
              <a:rPr lang="es-ES" b="1" dirty="0" err="1" smtClean="0"/>
              <a:t>for</a:t>
            </a:r>
            <a:r>
              <a:rPr lang="es-ES" b="1" dirty="0" smtClean="0"/>
              <a:t> </a:t>
            </a:r>
            <a:r>
              <a:rPr lang="es-ES" b="1" dirty="0" err="1" smtClean="0"/>
              <a:t>strictly</a:t>
            </a:r>
            <a:r>
              <a:rPr lang="es-ES" b="1" dirty="0" smtClean="0"/>
              <a:t> </a:t>
            </a:r>
            <a:r>
              <a:rPr lang="es-ES" b="1" dirty="0" err="1" smtClean="0"/>
              <a:t>economic</a:t>
            </a:r>
            <a:r>
              <a:rPr lang="es-ES" b="1" dirty="0" smtClean="0"/>
              <a:t> </a:t>
            </a:r>
            <a:r>
              <a:rPr lang="es-ES" b="1" dirty="0" err="1" smtClean="0"/>
              <a:t>reasons</a:t>
            </a:r>
            <a:r>
              <a:rPr lang="es-ES" b="1" dirty="0" smtClean="0"/>
              <a:t>.</a:t>
            </a:r>
          </a:p>
          <a:p>
            <a:pPr lvl="2"/>
            <a:r>
              <a:rPr lang="es-ES" b="1" dirty="0" err="1" smtClean="0"/>
              <a:t>Insights</a:t>
            </a:r>
            <a:r>
              <a:rPr lang="es-ES" b="1" dirty="0" smtClean="0"/>
              <a:t> </a:t>
            </a:r>
            <a:r>
              <a:rPr lang="es-ES" b="1" dirty="0" err="1" smtClean="0"/>
              <a:t>from</a:t>
            </a:r>
            <a:r>
              <a:rPr lang="es-ES" b="1" dirty="0" smtClean="0"/>
              <a:t> </a:t>
            </a:r>
            <a:r>
              <a:rPr lang="es-ES" b="1" dirty="0" err="1" smtClean="0"/>
              <a:t>innovation</a:t>
            </a:r>
            <a:r>
              <a:rPr lang="es-ES" b="1" dirty="0" smtClean="0"/>
              <a:t> </a:t>
            </a:r>
            <a:r>
              <a:rPr lang="es-ES" b="1" dirty="0" err="1" smtClean="0"/>
              <a:t>economics</a:t>
            </a:r>
            <a:r>
              <a:rPr lang="es-ES" b="1" dirty="0" smtClean="0"/>
              <a:t> and SI.</a:t>
            </a:r>
          </a:p>
          <a:p>
            <a:pPr lvl="2"/>
            <a:r>
              <a:rPr lang="es-ES" b="1" dirty="0" err="1" smtClean="0"/>
              <a:t>Insights</a:t>
            </a:r>
            <a:r>
              <a:rPr lang="es-ES" b="1" dirty="0" smtClean="0"/>
              <a:t> </a:t>
            </a:r>
            <a:r>
              <a:rPr lang="es-ES" b="1" dirty="0" err="1" smtClean="0"/>
              <a:t>from</a:t>
            </a:r>
            <a:r>
              <a:rPr lang="es-ES" b="1" dirty="0" smtClean="0"/>
              <a:t> </a:t>
            </a:r>
            <a:r>
              <a:rPr lang="es-ES" b="1" dirty="0" err="1" smtClean="0"/>
              <a:t>Public</a:t>
            </a:r>
            <a:r>
              <a:rPr lang="es-ES" b="1" dirty="0" smtClean="0"/>
              <a:t> </a:t>
            </a:r>
            <a:r>
              <a:rPr lang="es-ES" b="1" dirty="0" err="1" smtClean="0"/>
              <a:t>Choice</a:t>
            </a:r>
            <a:r>
              <a:rPr lang="es-ES" b="1" dirty="0" smtClean="0"/>
              <a:t> and </a:t>
            </a:r>
            <a:r>
              <a:rPr lang="es-ES" b="1" dirty="0" err="1" smtClean="0"/>
              <a:t>political</a:t>
            </a:r>
            <a:r>
              <a:rPr lang="es-ES" b="1" dirty="0" smtClean="0"/>
              <a:t> </a:t>
            </a:r>
            <a:r>
              <a:rPr lang="es-ES" b="1" dirty="0" err="1" smtClean="0"/>
              <a:t>economy</a:t>
            </a:r>
            <a:r>
              <a:rPr lang="es-ES" b="1" dirty="0" smtClean="0"/>
              <a:t>.</a:t>
            </a:r>
          </a:p>
          <a:p>
            <a:pPr lvl="2"/>
            <a:r>
              <a:rPr lang="es-ES" b="1" dirty="0" err="1" smtClean="0"/>
              <a:t>Model</a:t>
            </a:r>
            <a:r>
              <a:rPr lang="es-ES" b="1" dirty="0" smtClean="0"/>
              <a:t> </a:t>
            </a:r>
            <a:r>
              <a:rPr lang="es-ES" b="1" dirty="0" err="1" smtClean="0"/>
              <a:t>simulations</a:t>
            </a:r>
            <a:r>
              <a:rPr lang="es-ES" b="1" dirty="0" smtClean="0"/>
              <a:t>.</a:t>
            </a:r>
          </a:p>
          <a:p>
            <a:pPr lvl="1"/>
            <a:r>
              <a:rPr lang="es-ES" b="1" dirty="0" smtClean="0"/>
              <a:t>4) </a:t>
            </a:r>
            <a:r>
              <a:rPr lang="es-ES" b="1" dirty="0" err="1" smtClean="0"/>
              <a:t>Beyond</a:t>
            </a:r>
            <a:r>
              <a:rPr lang="es-ES" b="1" dirty="0" smtClean="0"/>
              <a:t> a </a:t>
            </a:r>
            <a:r>
              <a:rPr lang="es-ES" b="1" dirty="0" err="1" smtClean="0"/>
              <a:t>narrow</a:t>
            </a:r>
            <a:r>
              <a:rPr lang="es-ES" b="1" dirty="0" smtClean="0"/>
              <a:t> and </a:t>
            </a:r>
            <a:r>
              <a:rPr lang="es-ES" b="1" dirty="0" err="1" smtClean="0"/>
              <a:t>static</a:t>
            </a:r>
            <a:r>
              <a:rPr lang="es-ES" b="1" dirty="0" smtClean="0"/>
              <a:t> </a:t>
            </a:r>
            <a:r>
              <a:rPr lang="es-ES" b="1" dirty="0" err="1" smtClean="0"/>
              <a:t>perspective</a:t>
            </a:r>
            <a:r>
              <a:rPr lang="es-ES" b="1" dirty="0" smtClean="0"/>
              <a:t> </a:t>
            </a:r>
            <a:r>
              <a:rPr lang="es-ES" b="1" dirty="0" err="1" smtClean="0"/>
              <a:t>on</a:t>
            </a:r>
            <a:r>
              <a:rPr lang="es-ES" b="1" dirty="0" smtClean="0"/>
              <a:t> </a:t>
            </a:r>
            <a:r>
              <a:rPr lang="es-ES" b="1" dirty="0" err="1" smtClean="0"/>
              <a:t>efficiency</a:t>
            </a:r>
            <a:r>
              <a:rPr lang="es-ES" b="1" dirty="0" smtClean="0"/>
              <a:t>.</a:t>
            </a:r>
          </a:p>
          <a:p>
            <a:pPr lvl="2"/>
            <a:r>
              <a:rPr lang="es-ES" b="1" dirty="0" err="1" smtClean="0"/>
              <a:t>Dynamic</a:t>
            </a:r>
            <a:r>
              <a:rPr lang="es-ES" b="1" dirty="0" smtClean="0"/>
              <a:t> </a:t>
            </a:r>
            <a:r>
              <a:rPr lang="es-ES" b="1" dirty="0" err="1" smtClean="0"/>
              <a:t>efficiency</a:t>
            </a:r>
            <a:r>
              <a:rPr lang="es-ES" b="1" dirty="0" smtClean="0"/>
              <a:t>.</a:t>
            </a:r>
          </a:p>
          <a:p>
            <a:pPr lvl="2"/>
            <a:r>
              <a:rPr lang="es-ES" b="1" dirty="0" err="1" smtClean="0"/>
              <a:t>Different</a:t>
            </a:r>
            <a:r>
              <a:rPr lang="es-ES" b="1" dirty="0" smtClean="0"/>
              <a:t> </a:t>
            </a:r>
            <a:r>
              <a:rPr lang="es-ES" b="1" dirty="0" err="1" smtClean="0"/>
              <a:t>goals</a:t>
            </a:r>
            <a:r>
              <a:rPr lang="es-ES" b="1" dirty="0" smtClean="0"/>
              <a:t> and </a:t>
            </a:r>
            <a:r>
              <a:rPr lang="es-ES" b="1" dirty="0" err="1" smtClean="0"/>
              <a:t>assessment</a:t>
            </a:r>
            <a:r>
              <a:rPr lang="es-ES" b="1" dirty="0" smtClean="0"/>
              <a:t> </a:t>
            </a:r>
            <a:r>
              <a:rPr lang="es-ES" b="1" dirty="0" err="1" smtClean="0"/>
              <a:t>criteria</a:t>
            </a:r>
            <a:r>
              <a:rPr lang="es-ES" b="1" dirty="0" smtClean="0"/>
              <a:t>.</a:t>
            </a:r>
          </a:p>
          <a:p>
            <a:pPr lvl="1"/>
            <a:r>
              <a:rPr lang="es-ES" b="1" dirty="0" smtClean="0"/>
              <a:t>5)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empirical</a:t>
            </a:r>
            <a:r>
              <a:rPr lang="es-ES" b="1" dirty="0" smtClean="0"/>
              <a:t> </a:t>
            </a:r>
            <a:r>
              <a:rPr lang="es-ES" b="1" dirty="0" err="1" smtClean="0"/>
              <a:t>evidence</a:t>
            </a:r>
            <a:r>
              <a:rPr lang="es-ES" b="1" dirty="0" smtClean="0"/>
              <a:t> </a:t>
            </a:r>
            <a:r>
              <a:rPr lang="es-ES" b="1" dirty="0" err="1" smtClean="0"/>
              <a:t>does</a:t>
            </a:r>
            <a:r>
              <a:rPr lang="es-ES" b="1" dirty="0" smtClean="0"/>
              <a:t> </a:t>
            </a:r>
            <a:r>
              <a:rPr lang="es-ES" b="1" dirty="0" err="1" smtClean="0"/>
              <a:t>not</a:t>
            </a:r>
            <a:r>
              <a:rPr lang="es-ES" b="1" dirty="0" smtClean="0"/>
              <a:t> </a:t>
            </a:r>
            <a:r>
              <a:rPr lang="es-ES" b="1" dirty="0" err="1" smtClean="0"/>
              <a:t>support</a:t>
            </a:r>
            <a:r>
              <a:rPr lang="es-ES" b="1" dirty="0" smtClean="0"/>
              <a:t> a </a:t>
            </a:r>
            <a:r>
              <a:rPr lang="es-ES" b="1" dirty="0" err="1" smtClean="0"/>
              <a:t>negative</a:t>
            </a:r>
            <a:r>
              <a:rPr lang="es-ES" b="1" dirty="0" smtClean="0"/>
              <a:t> </a:t>
            </a:r>
            <a:r>
              <a:rPr lang="es-ES" b="1" dirty="0" err="1" smtClean="0"/>
              <a:t>interaction</a:t>
            </a:r>
            <a:r>
              <a:rPr lang="es-ES" b="1" dirty="0" smtClean="0"/>
              <a:t>.</a:t>
            </a:r>
          </a:p>
          <a:p>
            <a:pPr lvl="1"/>
            <a:r>
              <a:rPr lang="es-ES" b="1" dirty="0" smtClean="0"/>
              <a:t>6) </a:t>
            </a:r>
            <a:r>
              <a:rPr lang="es-ES" b="1" dirty="0" err="1" smtClean="0"/>
              <a:t>The</a:t>
            </a:r>
            <a:r>
              <a:rPr lang="es-ES" b="1" dirty="0" smtClean="0"/>
              <a:t> role of </a:t>
            </a:r>
            <a:r>
              <a:rPr lang="es-ES" b="1" dirty="0" err="1" smtClean="0"/>
              <a:t>coordination</a:t>
            </a:r>
            <a:r>
              <a:rPr lang="es-ES" b="1" dirty="0" smtClean="0"/>
              <a:t>, </a:t>
            </a:r>
            <a:r>
              <a:rPr lang="es-ES" b="1" dirty="0" err="1" smtClean="0"/>
              <a:t>instrument</a:t>
            </a:r>
            <a:r>
              <a:rPr lang="es-ES" b="1" dirty="0" smtClean="0"/>
              <a:t> </a:t>
            </a:r>
            <a:r>
              <a:rPr lang="es-ES" b="1" dirty="0" err="1" smtClean="0"/>
              <a:t>choice</a:t>
            </a:r>
            <a:r>
              <a:rPr lang="es-ES" b="1" dirty="0" smtClean="0"/>
              <a:t> and </a:t>
            </a:r>
            <a:r>
              <a:rPr lang="es-ES" b="1" dirty="0" err="1" smtClean="0"/>
              <a:t>design</a:t>
            </a:r>
            <a:r>
              <a:rPr lang="es-ES" b="1" dirty="0" smtClean="0"/>
              <a:t> </a:t>
            </a:r>
            <a:r>
              <a:rPr lang="es-ES" b="1" dirty="0" err="1" smtClean="0"/>
              <a:t>elements</a:t>
            </a:r>
            <a:r>
              <a:rPr lang="es-ES" b="1" dirty="0" smtClean="0"/>
              <a:t>.</a:t>
            </a:r>
          </a:p>
          <a:p>
            <a:r>
              <a:rPr lang="es-ES" b="1" dirty="0" smtClean="0"/>
              <a:t>CONCLUSION.</a:t>
            </a:r>
          </a:p>
          <a:p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Index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cap="all" dirty="0" err="1" smtClean="0"/>
              <a:t>The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mainstream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economic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view</a:t>
            </a:r>
            <a:endParaRPr lang="es-ES" dirty="0" smtClean="0"/>
          </a:p>
        </p:txBody>
      </p:sp>
      <p:sp>
        <p:nvSpPr>
          <p:cNvPr id="31746" name="2 Marcador de contenido"/>
          <p:cNvSpPr>
            <a:spLocks noGrp="1"/>
          </p:cNvSpPr>
          <p:nvPr>
            <p:ph idx="1"/>
          </p:nvPr>
        </p:nvSpPr>
        <p:spPr>
          <a:xfrm>
            <a:off x="-180528" y="2132856"/>
            <a:ext cx="9072626" cy="4379390"/>
          </a:xfrm>
        </p:spPr>
        <p:txBody>
          <a:bodyPr>
            <a:normAutofit fontScale="92500" lnSpcReduction="10000"/>
          </a:bodyPr>
          <a:lstStyle/>
          <a:p>
            <a:pPr lvl="2">
              <a:buNone/>
            </a:pPr>
            <a:r>
              <a:rPr lang="es-ES" sz="3200" b="1" dirty="0" smtClean="0"/>
              <a:t>1) RES targets </a:t>
            </a:r>
            <a:r>
              <a:rPr lang="es-ES" sz="3200" b="1" dirty="0" err="1" smtClean="0"/>
              <a:t>crowd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out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cheap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mitigation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alternatives</a:t>
            </a:r>
            <a:r>
              <a:rPr lang="es-ES" sz="3200" b="1" dirty="0" smtClean="0"/>
              <a:t>.</a:t>
            </a:r>
            <a:endParaRPr lang="es-ES" sz="3200" dirty="0" smtClean="0"/>
          </a:p>
          <a:p>
            <a:pPr lvl="2"/>
            <a:r>
              <a:rPr lang="es-ES" sz="3200" dirty="0" err="1" smtClean="0"/>
              <a:t>Dedicated</a:t>
            </a:r>
            <a:r>
              <a:rPr lang="es-ES" sz="3200" dirty="0" smtClean="0"/>
              <a:t> RES-E </a:t>
            </a:r>
            <a:r>
              <a:rPr lang="es-ES" sz="3200" dirty="0" err="1" smtClean="0"/>
              <a:t>policy</a:t>
            </a:r>
            <a:r>
              <a:rPr lang="es-ES" sz="3200" dirty="0" smtClean="0"/>
              <a:t> </a:t>
            </a:r>
            <a:r>
              <a:rPr lang="es-ES" sz="3200" dirty="0" err="1" smtClean="0"/>
              <a:t>should</a:t>
            </a:r>
            <a:r>
              <a:rPr lang="es-ES" sz="3200" dirty="0" smtClean="0"/>
              <a:t> </a:t>
            </a:r>
            <a:r>
              <a:rPr lang="es-ES" sz="3200" dirty="0" err="1" smtClean="0"/>
              <a:t>not</a:t>
            </a:r>
            <a:r>
              <a:rPr lang="es-ES" sz="3200" dirty="0" smtClean="0"/>
              <a:t> </a:t>
            </a:r>
            <a:r>
              <a:rPr lang="es-ES" sz="3200" dirty="0" err="1" smtClean="0"/>
              <a:t>be</a:t>
            </a:r>
            <a:r>
              <a:rPr lang="es-ES" sz="3200" dirty="0" smtClean="0"/>
              <a:t> </a:t>
            </a:r>
            <a:r>
              <a:rPr lang="es-ES" sz="3200" dirty="0" err="1" smtClean="0"/>
              <a:t>added</a:t>
            </a:r>
            <a:r>
              <a:rPr lang="es-ES" sz="3200" dirty="0" smtClean="0"/>
              <a:t> </a:t>
            </a:r>
            <a:r>
              <a:rPr lang="es-ES" sz="3200" dirty="0" err="1" smtClean="0"/>
              <a:t>to</a:t>
            </a:r>
            <a:r>
              <a:rPr lang="es-ES" sz="3200" dirty="0" smtClean="0"/>
              <a:t> </a:t>
            </a:r>
            <a:r>
              <a:rPr lang="es-ES" sz="3200" dirty="0" err="1" smtClean="0"/>
              <a:t>an</a:t>
            </a:r>
            <a:r>
              <a:rPr lang="es-ES" sz="3200" dirty="0" smtClean="0"/>
              <a:t> ETS.</a:t>
            </a:r>
          </a:p>
          <a:p>
            <a:pPr lvl="2"/>
            <a:r>
              <a:rPr lang="es-ES" sz="3200" dirty="0" err="1" smtClean="0"/>
              <a:t>Such</a:t>
            </a:r>
            <a:r>
              <a:rPr lang="es-ES" sz="3200" dirty="0" smtClean="0"/>
              <a:t> </a:t>
            </a:r>
            <a:r>
              <a:rPr lang="es-ES" sz="3200" dirty="0" err="1" smtClean="0"/>
              <a:t>combination</a:t>
            </a:r>
            <a:r>
              <a:rPr lang="es-ES" sz="3200" dirty="0" smtClean="0"/>
              <a:t> </a:t>
            </a:r>
            <a:r>
              <a:rPr lang="es-ES" sz="3200" dirty="0" err="1" smtClean="0"/>
              <a:t>is</a:t>
            </a:r>
            <a:r>
              <a:rPr lang="es-ES" sz="3200" dirty="0" smtClean="0"/>
              <a:t>: </a:t>
            </a:r>
          </a:p>
          <a:p>
            <a:pPr lvl="3"/>
            <a:r>
              <a:rPr lang="es-ES" sz="3000" dirty="0" err="1" smtClean="0"/>
              <a:t>Ineffective</a:t>
            </a:r>
            <a:r>
              <a:rPr lang="es-ES" sz="3000" dirty="0" smtClean="0"/>
              <a:t>. CO2 </a:t>
            </a:r>
            <a:r>
              <a:rPr lang="es-ES" sz="3000" dirty="0" err="1" smtClean="0"/>
              <a:t>emissions</a:t>
            </a:r>
            <a:r>
              <a:rPr lang="es-ES" sz="3000" dirty="0" smtClean="0"/>
              <a:t> </a:t>
            </a:r>
            <a:r>
              <a:rPr lang="es-ES" sz="3000" dirty="0" err="1" smtClean="0"/>
              <a:t>covered</a:t>
            </a:r>
            <a:r>
              <a:rPr lang="es-ES" sz="3000" dirty="0" smtClean="0"/>
              <a:t> </a:t>
            </a:r>
            <a:r>
              <a:rPr lang="es-ES" sz="3000" dirty="0" err="1" smtClean="0"/>
              <a:t>under</a:t>
            </a:r>
            <a:r>
              <a:rPr lang="es-ES" sz="3000" dirty="0" smtClean="0"/>
              <a:t> </a:t>
            </a:r>
            <a:r>
              <a:rPr lang="es-ES" sz="3000" dirty="0" err="1" smtClean="0"/>
              <a:t>the</a:t>
            </a:r>
            <a:r>
              <a:rPr lang="es-ES" sz="3000" dirty="0" smtClean="0"/>
              <a:t> cap.</a:t>
            </a:r>
          </a:p>
          <a:p>
            <a:pPr lvl="3"/>
            <a:r>
              <a:rPr lang="es-ES" sz="3200" dirty="0" err="1" smtClean="0"/>
              <a:t>Inefficient</a:t>
            </a:r>
            <a:r>
              <a:rPr lang="es-ES" sz="3200" dirty="0" smtClean="0"/>
              <a:t>. </a:t>
            </a:r>
            <a:r>
              <a:rPr lang="es-ES" sz="3200" dirty="0" err="1" smtClean="0"/>
              <a:t>Higher</a:t>
            </a:r>
            <a:r>
              <a:rPr lang="es-ES" sz="3200" dirty="0" smtClean="0"/>
              <a:t> </a:t>
            </a:r>
            <a:r>
              <a:rPr lang="es-ES" sz="3200" dirty="0" err="1" smtClean="0"/>
              <a:t>compliance</a:t>
            </a:r>
            <a:r>
              <a:rPr lang="es-ES" sz="3200" dirty="0" smtClean="0"/>
              <a:t> </a:t>
            </a:r>
            <a:r>
              <a:rPr lang="es-ES" sz="3200" dirty="0" err="1" smtClean="0"/>
              <a:t>costs</a:t>
            </a:r>
            <a:r>
              <a:rPr lang="es-ES" sz="3200" dirty="0" smtClean="0"/>
              <a:t>.</a:t>
            </a:r>
          </a:p>
          <a:p>
            <a:pPr lvl="2"/>
            <a:r>
              <a:rPr lang="es-ES" sz="3200" dirty="0" err="1" smtClean="0"/>
              <a:t>Picking</a:t>
            </a:r>
            <a:r>
              <a:rPr lang="es-ES" sz="3200" dirty="0" smtClean="0"/>
              <a:t> </a:t>
            </a:r>
            <a:r>
              <a:rPr lang="es-ES" sz="3200" dirty="0" err="1" smtClean="0"/>
              <a:t>winners</a:t>
            </a:r>
            <a:r>
              <a:rPr lang="es-ES" sz="3200" dirty="0" smtClean="0"/>
              <a:t>.</a:t>
            </a:r>
          </a:p>
          <a:p>
            <a:pPr lvl="2"/>
            <a:r>
              <a:rPr lang="es-ES" sz="3200" dirty="0" err="1" smtClean="0"/>
              <a:t>Technology</a:t>
            </a:r>
            <a:r>
              <a:rPr lang="es-ES" sz="3200" dirty="0" smtClean="0"/>
              <a:t> </a:t>
            </a:r>
            <a:r>
              <a:rPr lang="es-ES" sz="3200" dirty="0" err="1" smtClean="0"/>
              <a:t>neutrality</a:t>
            </a:r>
            <a:r>
              <a:rPr lang="es-ES" sz="3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cap="all" dirty="0" err="1" smtClean="0"/>
              <a:t>The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mainstream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economic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view</a:t>
            </a:r>
            <a:endParaRPr lang="es-ES" dirty="0" smtClean="0"/>
          </a:p>
        </p:txBody>
      </p:sp>
      <p:sp>
        <p:nvSpPr>
          <p:cNvPr id="31746" name="2 Marcador de contenido"/>
          <p:cNvSpPr>
            <a:spLocks noGrp="1"/>
          </p:cNvSpPr>
          <p:nvPr>
            <p:ph idx="1"/>
          </p:nvPr>
        </p:nvSpPr>
        <p:spPr>
          <a:xfrm>
            <a:off x="-180528" y="2132856"/>
            <a:ext cx="9072626" cy="4379390"/>
          </a:xfrm>
        </p:spPr>
        <p:txBody>
          <a:bodyPr>
            <a:normAutofit fontScale="92500" lnSpcReduction="20000"/>
          </a:bodyPr>
          <a:lstStyle/>
          <a:p>
            <a:pPr lvl="2">
              <a:buNone/>
            </a:pPr>
            <a:r>
              <a:rPr lang="es-ES" sz="3200" b="1" dirty="0" smtClean="0"/>
              <a:t>2) </a:t>
            </a:r>
            <a:r>
              <a:rPr lang="es-ES" sz="3200" b="1" dirty="0" err="1" smtClean="0"/>
              <a:t>Conflicts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due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to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the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negative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impact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on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the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carbon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price</a:t>
            </a:r>
            <a:r>
              <a:rPr lang="es-ES" sz="3200" b="1" dirty="0" smtClean="0"/>
              <a:t>.</a:t>
            </a:r>
          </a:p>
          <a:p>
            <a:pPr lvl="2"/>
            <a:r>
              <a:rPr lang="en-GB" sz="3200" dirty="0" smtClean="0"/>
              <a:t>“Green promotes the dirtiest” (</a:t>
            </a:r>
            <a:r>
              <a:rPr lang="en-GB" sz="3200" dirty="0" err="1" smtClean="0"/>
              <a:t>Böhringer</a:t>
            </a:r>
            <a:r>
              <a:rPr lang="en-GB" sz="3200" dirty="0" smtClean="0"/>
              <a:t> and </a:t>
            </a:r>
            <a:r>
              <a:rPr lang="en-GB" sz="3200" dirty="0" err="1" smtClean="0"/>
              <a:t>Rosendahl</a:t>
            </a:r>
            <a:r>
              <a:rPr lang="en-GB" sz="3200" dirty="0" smtClean="0"/>
              <a:t> 2009) </a:t>
            </a:r>
          </a:p>
          <a:p>
            <a:pPr lvl="2"/>
            <a:r>
              <a:rPr lang="en-GB" sz="3200" dirty="0" smtClean="0"/>
              <a:t>RES-E generation as a result of deployment policies results in lower CO2 prices which benefit </a:t>
            </a:r>
            <a:r>
              <a:rPr lang="en-GB" sz="3200" dirty="0" smtClean="0"/>
              <a:t>the most carbon-intensive </a:t>
            </a:r>
            <a:r>
              <a:rPr lang="en-GB" sz="3200" dirty="0" smtClean="0"/>
              <a:t>fossil-fuel </a:t>
            </a:r>
            <a:r>
              <a:rPr lang="en-GB" sz="3200" dirty="0" smtClean="0"/>
              <a:t>generators. </a:t>
            </a:r>
            <a:endParaRPr lang="en-GB" sz="3200" dirty="0" smtClean="0"/>
          </a:p>
          <a:p>
            <a:pPr lvl="2"/>
            <a:r>
              <a:rPr lang="en-GB" sz="3200" dirty="0" smtClean="0"/>
              <a:t>This lower price decreases investments and/or innovation efforts aimed at low emission technologies in sectors </a:t>
            </a:r>
            <a:r>
              <a:rPr lang="en-GB" sz="3200" dirty="0" smtClean="0"/>
              <a:t>covered </a:t>
            </a:r>
            <a:r>
              <a:rPr lang="en-GB" sz="3200" dirty="0" smtClean="0"/>
              <a:t>by the ETS.</a:t>
            </a:r>
            <a:endParaRPr lang="es-ES" sz="3200" dirty="0" smtClean="0"/>
          </a:p>
          <a:p>
            <a:pPr lvl="2"/>
            <a:endParaRPr lang="es-E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cap="all" dirty="0" err="1" smtClean="0"/>
              <a:t>The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alternative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economic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view</a:t>
            </a:r>
            <a:endParaRPr lang="es-ES" b="1" cap="all" dirty="0" smtClean="0"/>
          </a:p>
        </p:txBody>
      </p:sp>
      <p:sp>
        <p:nvSpPr>
          <p:cNvPr id="31746" name="2 Marcador de contenido"/>
          <p:cNvSpPr>
            <a:spLocks noGrp="1"/>
          </p:cNvSpPr>
          <p:nvPr>
            <p:ph idx="1"/>
          </p:nvPr>
        </p:nvSpPr>
        <p:spPr>
          <a:xfrm>
            <a:off x="-253170" y="1601416"/>
            <a:ext cx="9397170" cy="5256584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s-ES" sz="3600" b="1" dirty="0" smtClean="0"/>
              <a:t>3) A </a:t>
            </a:r>
            <a:r>
              <a:rPr lang="es-ES" sz="3600" b="1" dirty="0" err="1" smtClean="0"/>
              <a:t>policy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mix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is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needed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for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strictly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economic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reasons</a:t>
            </a:r>
            <a:r>
              <a:rPr lang="es-ES" sz="3600" b="1" dirty="0" smtClean="0"/>
              <a:t>.</a:t>
            </a:r>
          </a:p>
          <a:p>
            <a:pPr lvl="2">
              <a:buNone/>
            </a:pPr>
            <a:r>
              <a:rPr lang="es-ES" sz="3600" b="1" dirty="0" smtClean="0"/>
              <a:t>3.1. </a:t>
            </a:r>
            <a:r>
              <a:rPr lang="es-ES" sz="3600" b="1" dirty="0" err="1" smtClean="0"/>
              <a:t>Insights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from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innovation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economics</a:t>
            </a:r>
            <a:r>
              <a:rPr lang="es-ES" sz="3600" b="1" dirty="0" smtClean="0"/>
              <a:t> and SI.</a:t>
            </a:r>
          </a:p>
          <a:p>
            <a:pPr lvl="3"/>
            <a:r>
              <a:rPr lang="es-ES" sz="3000" dirty="0" err="1" smtClean="0"/>
              <a:t>An</a:t>
            </a:r>
            <a:r>
              <a:rPr lang="es-ES" sz="3000" dirty="0" smtClean="0"/>
              <a:t> </a:t>
            </a:r>
            <a:r>
              <a:rPr lang="es-ES" sz="3000" dirty="0" err="1" smtClean="0"/>
              <a:t>environmental</a:t>
            </a:r>
            <a:r>
              <a:rPr lang="es-ES" sz="3000" dirty="0" smtClean="0"/>
              <a:t> </a:t>
            </a:r>
            <a:r>
              <a:rPr lang="es-ES" sz="3000" dirty="0" err="1" smtClean="0"/>
              <a:t>externality</a:t>
            </a:r>
            <a:r>
              <a:rPr lang="es-ES" sz="3000" dirty="0" smtClean="0"/>
              <a:t>.</a:t>
            </a:r>
          </a:p>
          <a:p>
            <a:pPr lvl="3"/>
            <a:r>
              <a:rPr lang="es-ES" sz="3000" dirty="0" err="1" smtClean="0"/>
              <a:t>An</a:t>
            </a:r>
            <a:r>
              <a:rPr lang="es-ES" sz="3000" dirty="0" smtClean="0"/>
              <a:t> </a:t>
            </a:r>
            <a:r>
              <a:rPr lang="es-ES" sz="3000" dirty="0" err="1" smtClean="0"/>
              <a:t>innovation</a:t>
            </a:r>
            <a:r>
              <a:rPr lang="es-ES" sz="3000" dirty="0" smtClean="0"/>
              <a:t> </a:t>
            </a:r>
            <a:r>
              <a:rPr lang="es-ES" sz="3000" dirty="0" err="1" smtClean="0"/>
              <a:t>externality</a:t>
            </a:r>
            <a:r>
              <a:rPr lang="es-ES" sz="3000" dirty="0" smtClean="0"/>
              <a:t>.</a:t>
            </a:r>
          </a:p>
          <a:p>
            <a:pPr lvl="3"/>
            <a:r>
              <a:rPr lang="es-ES" sz="3000" dirty="0" smtClean="0"/>
              <a:t>A </a:t>
            </a:r>
            <a:r>
              <a:rPr lang="es-ES" sz="3000" dirty="0" err="1" smtClean="0"/>
              <a:t>diffusion</a:t>
            </a:r>
            <a:r>
              <a:rPr lang="es-ES" sz="3000" dirty="0" smtClean="0"/>
              <a:t> </a:t>
            </a:r>
            <a:r>
              <a:rPr lang="es-ES" sz="3000" dirty="0" err="1" smtClean="0"/>
              <a:t>externality</a:t>
            </a:r>
            <a:r>
              <a:rPr lang="es-ES" sz="3000" dirty="0" smtClean="0"/>
              <a:t>.</a:t>
            </a:r>
          </a:p>
          <a:p>
            <a:pPr lvl="2"/>
            <a:r>
              <a:rPr lang="en-US" sz="3000" dirty="0" smtClean="0"/>
              <a:t>Multiple </a:t>
            </a:r>
            <a:r>
              <a:rPr lang="en-US" sz="3000" dirty="0" smtClean="0"/>
              <a:t>market failures require multiple </a:t>
            </a:r>
            <a:r>
              <a:rPr lang="en-US" sz="3000" dirty="0" smtClean="0"/>
              <a:t>instruments.</a:t>
            </a:r>
            <a:endParaRPr lang="es-ES" sz="3000" dirty="0" smtClean="0"/>
          </a:p>
          <a:p>
            <a:pPr lvl="2"/>
            <a:r>
              <a:rPr lang="en-US" sz="3000" dirty="0" smtClean="0"/>
              <a:t>A</a:t>
            </a:r>
            <a:r>
              <a:rPr lang="en-US" sz="3000" dirty="0" smtClean="0"/>
              <a:t> </a:t>
            </a:r>
            <a:r>
              <a:rPr lang="en-US" sz="3000" dirty="0" smtClean="0"/>
              <a:t>policy with a CO2 price </a:t>
            </a:r>
            <a:r>
              <a:rPr lang="en-US" sz="3000" dirty="0" smtClean="0"/>
              <a:t>could </a:t>
            </a:r>
            <a:r>
              <a:rPr lang="en-US" sz="3000" dirty="0" smtClean="0"/>
              <a:t>only internalize the environmental externality</a:t>
            </a:r>
            <a:r>
              <a:rPr lang="en-US" sz="3000" dirty="0" smtClean="0"/>
              <a:t>, not </a:t>
            </a:r>
            <a:r>
              <a:rPr lang="en-US" sz="3000" dirty="0" smtClean="0"/>
              <a:t>the other two. </a:t>
            </a:r>
          </a:p>
          <a:p>
            <a:pPr lvl="2"/>
            <a:r>
              <a:rPr lang="en-US" sz="3000" dirty="0" smtClean="0"/>
              <a:t>ETS: insufficient incentive for innovation. Supply-push and demand-pull</a:t>
            </a:r>
            <a:r>
              <a:rPr lang="es-ES" b="1" dirty="0" smtClean="0"/>
              <a:t>.</a:t>
            </a:r>
            <a:endParaRPr lang="es-E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cap="all" dirty="0" err="1" smtClean="0"/>
              <a:t>The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alternative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economic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view</a:t>
            </a:r>
            <a:endParaRPr lang="es-ES" b="1" cap="all" dirty="0" smtClean="0"/>
          </a:p>
        </p:txBody>
      </p:sp>
      <p:sp>
        <p:nvSpPr>
          <p:cNvPr id="31746" name="2 Marcador de contenido"/>
          <p:cNvSpPr>
            <a:spLocks noGrp="1"/>
          </p:cNvSpPr>
          <p:nvPr>
            <p:ph idx="1"/>
          </p:nvPr>
        </p:nvSpPr>
        <p:spPr>
          <a:xfrm>
            <a:off x="-214346" y="1916832"/>
            <a:ext cx="9286972" cy="4725144"/>
          </a:xfrm>
        </p:spPr>
        <p:txBody>
          <a:bodyPr>
            <a:normAutofit/>
          </a:bodyPr>
          <a:lstStyle/>
          <a:p>
            <a:pPr lvl="1"/>
            <a:r>
              <a:rPr lang="es-ES" sz="2800" b="1" dirty="0" smtClean="0"/>
              <a:t>3) A </a:t>
            </a:r>
            <a:r>
              <a:rPr lang="es-ES" sz="2800" b="1" dirty="0" err="1" smtClean="0"/>
              <a:t>policy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mix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is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needed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for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strictly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economic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reasons</a:t>
            </a:r>
            <a:r>
              <a:rPr lang="es-ES" sz="2800" b="1" dirty="0" smtClean="0"/>
              <a:t>.</a:t>
            </a:r>
          </a:p>
          <a:p>
            <a:pPr lvl="2">
              <a:buNone/>
            </a:pPr>
            <a:r>
              <a:rPr lang="es-ES" sz="2800" b="1" dirty="0" smtClean="0"/>
              <a:t>3.2. </a:t>
            </a:r>
            <a:r>
              <a:rPr lang="es-ES" sz="2800" b="1" dirty="0" err="1" smtClean="0"/>
              <a:t>Insights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from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Public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Choice</a:t>
            </a:r>
            <a:r>
              <a:rPr lang="es-ES" sz="2800" b="1" dirty="0" smtClean="0"/>
              <a:t> and </a:t>
            </a:r>
            <a:r>
              <a:rPr lang="es-ES" sz="2800" b="1" dirty="0" err="1" smtClean="0"/>
              <a:t>political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economy</a:t>
            </a:r>
            <a:r>
              <a:rPr lang="es-ES" sz="2800" b="1" dirty="0" smtClean="0"/>
              <a:t>.</a:t>
            </a:r>
          </a:p>
          <a:p>
            <a:pPr lvl="2"/>
            <a:r>
              <a:rPr lang="en-US" sz="2800" dirty="0" smtClean="0"/>
              <a:t>Are credible carbon prices at sufficiently high </a:t>
            </a:r>
            <a:r>
              <a:rPr lang="en-US" sz="2800" dirty="0" smtClean="0"/>
              <a:t>levels </a:t>
            </a:r>
            <a:r>
              <a:rPr lang="en-US" sz="2800" dirty="0" smtClean="0"/>
              <a:t>politically feasible? </a:t>
            </a:r>
          </a:p>
          <a:p>
            <a:pPr lvl="2"/>
            <a:r>
              <a:rPr lang="en-US" sz="2800" dirty="0" smtClean="0"/>
              <a:t>Climate policy: temporal asymmetry of benefits and costs.</a:t>
            </a:r>
            <a:r>
              <a:rPr lang="en-GB" sz="2800" dirty="0" smtClean="0"/>
              <a:t> “Not-in-my-term-in-office” syndrome.</a:t>
            </a:r>
            <a:endParaRPr lang="es-ES" sz="2800" dirty="0" smtClean="0"/>
          </a:p>
          <a:p>
            <a:pPr lvl="2"/>
            <a:r>
              <a:rPr lang="es-ES" sz="2800" dirty="0" smtClean="0"/>
              <a:t> </a:t>
            </a:r>
            <a:r>
              <a:rPr lang="es-ES" sz="2800" dirty="0" err="1" smtClean="0"/>
              <a:t>Lobbyism</a:t>
            </a:r>
            <a:r>
              <a:rPr lang="es-ES" sz="2800" dirty="0" smtClean="0"/>
              <a:t>: </a:t>
            </a:r>
            <a:r>
              <a:rPr lang="es-ES" sz="2800" dirty="0" err="1" smtClean="0"/>
              <a:t>influence</a:t>
            </a:r>
            <a:r>
              <a:rPr lang="es-ES" sz="2800" dirty="0" smtClean="0"/>
              <a:t> of </a:t>
            </a:r>
            <a:r>
              <a:rPr lang="en-US" sz="2800" dirty="0" smtClean="0"/>
              <a:t>powerful interest groups (e.g., the incumbents in the energy sector).</a:t>
            </a:r>
            <a:endParaRPr lang="es-ES" sz="2800" dirty="0" smtClean="0"/>
          </a:p>
          <a:p>
            <a:pPr lvl="2">
              <a:buNone/>
            </a:pPr>
            <a:endParaRPr lang="es-E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cap="all" dirty="0" err="1" smtClean="0"/>
              <a:t>The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alternative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economic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view</a:t>
            </a:r>
            <a:endParaRPr lang="es-ES" dirty="0" smtClean="0"/>
          </a:p>
        </p:txBody>
      </p:sp>
      <p:sp>
        <p:nvSpPr>
          <p:cNvPr id="31746" name="2 Marcador de contenido"/>
          <p:cNvSpPr>
            <a:spLocks noGrp="1"/>
          </p:cNvSpPr>
          <p:nvPr>
            <p:ph idx="1"/>
          </p:nvPr>
        </p:nvSpPr>
        <p:spPr>
          <a:xfrm>
            <a:off x="0" y="1916832"/>
            <a:ext cx="9072626" cy="4725144"/>
          </a:xfrm>
        </p:spPr>
        <p:txBody>
          <a:bodyPr>
            <a:normAutofit/>
          </a:bodyPr>
          <a:lstStyle/>
          <a:p>
            <a:pPr lvl="1"/>
            <a:r>
              <a:rPr lang="es-ES" sz="2800" b="1" dirty="0" smtClean="0"/>
              <a:t>3) A </a:t>
            </a:r>
            <a:r>
              <a:rPr lang="es-ES" sz="2800" b="1" dirty="0" err="1" smtClean="0"/>
              <a:t>policy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mix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is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needed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for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strictly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economic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reasons</a:t>
            </a:r>
            <a:r>
              <a:rPr lang="es-ES" sz="2800" b="1" dirty="0" smtClean="0"/>
              <a:t>.</a:t>
            </a:r>
          </a:p>
          <a:p>
            <a:pPr lvl="1">
              <a:buNone/>
            </a:pPr>
            <a:r>
              <a:rPr lang="es-ES" sz="2800" b="1" dirty="0" smtClean="0"/>
              <a:t>3.3. </a:t>
            </a:r>
            <a:r>
              <a:rPr lang="es-ES" sz="2800" b="1" dirty="0" err="1" smtClean="0"/>
              <a:t>Model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simulations</a:t>
            </a:r>
            <a:r>
              <a:rPr lang="es-ES" sz="2800" b="1" dirty="0" smtClean="0"/>
              <a:t>.</a:t>
            </a:r>
          </a:p>
          <a:p>
            <a:pPr lvl="2"/>
            <a:r>
              <a:rPr lang="en-US" sz="2200" dirty="0" smtClean="0"/>
              <a:t>Unless meaningful/binding </a:t>
            </a:r>
            <a:r>
              <a:rPr lang="en-US" sz="2200" dirty="0" smtClean="0"/>
              <a:t>emissions reductions are agreed at a global </a:t>
            </a:r>
            <a:r>
              <a:rPr lang="en-US" sz="2200" dirty="0" smtClean="0"/>
              <a:t>level, </a:t>
            </a:r>
            <a:r>
              <a:rPr lang="en-US" sz="2200" dirty="0" smtClean="0"/>
              <a:t>a second-best strategy based on strong support for RETs will lead to lower costs than in the case of a delayed climate agreement without early deployment of RETs (Bauer et al 2012).</a:t>
            </a:r>
          </a:p>
          <a:p>
            <a:pPr lvl="2"/>
            <a:r>
              <a:rPr lang="en-US" sz="2200" dirty="0" smtClean="0"/>
              <a:t>Strong RET deployment may provide a hedge against low stabilization targets (</a:t>
            </a:r>
            <a:r>
              <a:rPr lang="en-GB" sz="2200" dirty="0" err="1" smtClean="0"/>
              <a:t>Lecuyer</a:t>
            </a:r>
            <a:r>
              <a:rPr lang="en-GB" sz="2200" dirty="0" smtClean="0"/>
              <a:t> and </a:t>
            </a:r>
            <a:r>
              <a:rPr lang="en-GB" sz="2200" dirty="0" err="1" smtClean="0"/>
              <a:t>Quirion</a:t>
            </a:r>
            <a:r>
              <a:rPr lang="en-GB" sz="2200" dirty="0" smtClean="0"/>
              <a:t> 2013).</a:t>
            </a:r>
          </a:p>
          <a:p>
            <a:pPr lvl="3"/>
            <a:r>
              <a:rPr lang="en-GB" sz="2200" dirty="0" smtClean="0"/>
              <a:t>if there is a risk that the carbon price drops to zero it can be socially beneficial to implement an additional instrument encouraging emissions reduction (RES support).</a:t>
            </a:r>
            <a:endParaRPr lang="es-ES" sz="2200" b="1" dirty="0" smtClean="0"/>
          </a:p>
          <a:p>
            <a:pPr lvl="2">
              <a:buNone/>
            </a:pPr>
            <a:endParaRPr lang="es-E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cap="all" dirty="0" err="1" smtClean="0"/>
              <a:t>The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alternative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economic</a:t>
            </a:r>
            <a:r>
              <a:rPr lang="es-ES" b="1" cap="all" dirty="0" smtClean="0"/>
              <a:t> </a:t>
            </a:r>
            <a:r>
              <a:rPr lang="es-ES" b="1" cap="all" dirty="0" err="1" smtClean="0"/>
              <a:t>view</a:t>
            </a:r>
            <a:endParaRPr lang="es-ES" dirty="0" smtClean="0"/>
          </a:p>
        </p:txBody>
      </p:sp>
      <p:sp>
        <p:nvSpPr>
          <p:cNvPr id="31746" name="2 Marcador de contenido"/>
          <p:cNvSpPr>
            <a:spLocks noGrp="1"/>
          </p:cNvSpPr>
          <p:nvPr>
            <p:ph idx="1"/>
          </p:nvPr>
        </p:nvSpPr>
        <p:spPr>
          <a:xfrm>
            <a:off x="-180528" y="2132856"/>
            <a:ext cx="9072626" cy="4725144"/>
          </a:xfrm>
        </p:spPr>
        <p:txBody>
          <a:bodyPr>
            <a:normAutofit/>
          </a:bodyPr>
          <a:lstStyle/>
          <a:p>
            <a:pPr lvl="1"/>
            <a:r>
              <a:rPr lang="es-ES" sz="2800" b="1" dirty="0" smtClean="0"/>
              <a:t>4) </a:t>
            </a:r>
            <a:r>
              <a:rPr lang="es-ES" sz="2800" b="1" dirty="0" err="1" smtClean="0"/>
              <a:t>Beyond</a:t>
            </a:r>
            <a:r>
              <a:rPr lang="es-ES" sz="2800" b="1" dirty="0" smtClean="0"/>
              <a:t> a </a:t>
            </a:r>
            <a:r>
              <a:rPr lang="es-ES" sz="2800" b="1" dirty="0" err="1" smtClean="0"/>
              <a:t>narrow</a:t>
            </a:r>
            <a:r>
              <a:rPr lang="es-ES" sz="2800" b="1" dirty="0" smtClean="0"/>
              <a:t> and </a:t>
            </a:r>
            <a:r>
              <a:rPr lang="es-ES" sz="2800" b="1" dirty="0" err="1" smtClean="0"/>
              <a:t>static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perspective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on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efficiency</a:t>
            </a:r>
            <a:r>
              <a:rPr lang="es-ES" sz="2800" b="1" dirty="0" smtClean="0"/>
              <a:t>.</a:t>
            </a:r>
          </a:p>
          <a:p>
            <a:pPr lvl="1">
              <a:buNone/>
            </a:pPr>
            <a:r>
              <a:rPr lang="es-ES" sz="2800" b="1" dirty="0" err="1" smtClean="0"/>
              <a:t>Dynamic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efficiency</a:t>
            </a:r>
            <a:r>
              <a:rPr lang="es-ES" sz="2800" b="1" dirty="0" smtClean="0"/>
              <a:t>.</a:t>
            </a:r>
          </a:p>
          <a:p>
            <a:pPr lvl="2"/>
            <a:r>
              <a:rPr lang="en-US" sz="2400" dirty="0" smtClean="0"/>
              <a:t>A </a:t>
            </a:r>
            <a:r>
              <a:rPr lang="en-US" sz="2400" dirty="0" smtClean="0"/>
              <a:t>cost-effective approach to achieve short-term targets: not necessarily the most cost-effective approach to achieve 2050 targets. </a:t>
            </a:r>
          </a:p>
          <a:p>
            <a:pPr lvl="3"/>
            <a:r>
              <a:rPr lang="en-US" sz="2200" dirty="0" smtClean="0"/>
              <a:t>Model</a:t>
            </a:r>
            <a:r>
              <a:rPr lang="en-US" sz="2200" b="1" dirty="0" smtClean="0"/>
              <a:t> </a:t>
            </a:r>
            <a:r>
              <a:rPr lang="en-GB" sz="2200" dirty="0" smtClean="0"/>
              <a:t>simulations: promoting technological changes may be costly in the short term, but cheaper in the long-term (Huber </a:t>
            </a:r>
            <a:r>
              <a:rPr lang="en-GB" sz="2200" i="1" dirty="0" smtClean="0"/>
              <a:t>et al</a:t>
            </a:r>
            <a:r>
              <a:rPr lang="en-GB" sz="2200" dirty="0" smtClean="0"/>
              <a:t> 2007).</a:t>
            </a:r>
          </a:p>
          <a:p>
            <a:pPr lvl="2"/>
            <a:r>
              <a:rPr lang="en-GB" sz="2400" dirty="0" smtClean="0"/>
              <a:t>Putting</a:t>
            </a:r>
            <a:r>
              <a:rPr lang="en-US" sz="2400" dirty="0" smtClean="0"/>
              <a:t> technologies “on the shelf” vs. taking technologies </a:t>
            </a:r>
            <a:r>
              <a:rPr lang="en-US" sz="2400" dirty="0" smtClean="0"/>
              <a:t>“from </a:t>
            </a:r>
            <a:r>
              <a:rPr lang="en-US" sz="2400" dirty="0" smtClean="0"/>
              <a:t>the </a:t>
            </a:r>
            <a:r>
              <a:rPr lang="en-US" sz="2400" dirty="0" smtClean="0"/>
              <a:t>shelf” </a:t>
            </a:r>
            <a:r>
              <a:rPr lang="en-US" sz="2400" dirty="0" smtClean="0"/>
              <a:t>(</a:t>
            </a:r>
            <a:r>
              <a:rPr lang="en-US" sz="2400" dirty="0" err="1" smtClean="0"/>
              <a:t>Azar</a:t>
            </a:r>
            <a:r>
              <a:rPr lang="en-US" sz="2400" dirty="0" smtClean="0"/>
              <a:t> and Sanden 2011)</a:t>
            </a:r>
            <a:r>
              <a:rPr lang="en-GB" sz="2400" dirty="0" smtClean="0"/>
              <a:t>.</a:t>
            </a:r>
            <a:endParaRPr lang="es-ES" sz="2400" dirty="0" smtClean="0"/>
          </a:p>
          <a:p>
            <a:pPr lvl="2"/>
            <a:endParaRPr lang="es-E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17842</TotalTime>
  <Words>1538</Words>
  <Application>Microsoft Office PowerPoint</Application>
  <PresentationFormat>Presentación en pantalla (4:3)</PresentationFormat>
  <Paragraphs>142</Paragraphs>
  <Slides>21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3" baseType="lpstr">
      <vt:lpstr>Forma de onda</vt:lpstr>
      <vt:lpstr>Imagen</vt:lpstr>
      <vt:lpstr>Are the interactions between the EU's RES support and ETS really so negative?</vt:lpstr>
      <vt:lpstr>Analysis based on…</vt:lpstr>
      <vt:lpstr>Index</vt:lpstr>
      <vt:lpstr>The mainstream economic view</vt:lpstr>
      <vt:lpstr>The mainstream economic view</vt:lpstr>
      <vt:lpstr>The alternative economic view</vt:lpstr>
      <vt:lpstr>The alternative economic view</vt:lpstr>
      <vt:lpstr>The alternative economic view</vt:lpstr>
      <vt:lpstr>The alternative economic view</vt:lpstr>
      <vt:lpstr>The alternative economic view</vt:lpstr>
      <vt:lpstr>The alternative economic view</vt:lpstr>
      <vt:lpstr>The alternative economic view</vt:lpstr>
      <vt:lpstr>The alternative economic view</vt:lpstr>
      <vt:lpstr>The alternative economic view</vt:lpstr>
      <vt:lpstr>CONCLUSIONS</vt:lpstr>
      <vt:lpstr>CONCLUSIONS</vt:lpstr>
      <vt:lpstr>CONCLUSIONS</vt:lpstr>
      <vt:lpstr>CONCLUSIONS</vt:lpstr>
      <vt:lpstr>CONCLUSIONS</vt:lpstr>
      <vt:lpstr>CONCLUSIONS</vt:lpstr>
      <vt:lpstr>Diapositiva 21</vt:lpstr>
    </vt:vector>
  </TitlesOfParts>
  <Company>CSIC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CCHS</dc:creator>
  <cp:lastModifiedBy>pablo</cp:lastModifiedBy>
  <cp:revision>848</cp:revision>
  <cp:lastPrinted>2014-01-23T08:29:53Z</cp:lastPrinted>
  <dcterms:created xsi:type="dcterms:W3CDTF">2013-03-08T09:22:36Z</dcterms:created>
  <dcterms:modified xsi:type="dcterms:W3CDTF">2015-10-01T23:25:57Z</dcterms:modified>
</cp:coreProperties>
</file>