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25"/>
  </p:notesMasterIdLst>
  <p:sldIdLst>
    <p:sldId id="256" r:id="rId2"/>
    <p:sldId id="280" r:id="rId3"/>
    <p:sldId id="258" r:id="rId4"/>
    <p:sldId id="276" r:id="rId5"/>
    <p:sldId id="265" r:id="rId6"/>
    <p:sldId id="260" r:id="rId7"/>
    <p:sldId id="261" r:id="rId8"/>
    <p:sldId id="259" r:id="rId9"/>
    <p:sldId id="271" r:id="rId10"/>
    <p:sldId id="263" r:id="rId11"/>
    <p:sldId id="277" r:id="rId12"/>
    <p:sldId id="274" r:id="rId13"/>
    <p:sldId id="275" r:id="rId14"/>
    <p:sldId id="270" r:id="rId15"/>
    <p:sldId id="262" r:id="rId16"/>
    <p:sldId id="278" r:id="rId17"/>
    <p:sldId id="269" r:id="rId18"/>
    <p:sldId id="281" r:id="rId19"/>
    <p:sldId id="267" r:id="rId20"/>
    <p:sldId id="282" r:id="rId21"/>
    <p:sldId id="283" r:id="rId22"/>
    <p:sldId id="284" r:id="rId23"/>
    <p:sldId id="27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6" d="100"/>
          <a:sy n="126" d="100"/>
        </p:scale>
        <p:origin x="-195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59C4E-35AF-7440-825A-740537EC0FD2}" type="datetimeFigureOut">
              <a:rPr lang="en-US" smtClean="0"/>
              <a:t>15-10-02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5A540-8588-F743-ADB0-2089A0DAA5B8}" type="slidenum">
              <a:rPr lang="en-US" smtClean="0"/>
              <a:t>‹#›</a:t>
            </a:fld>
            <a:endParaRPr lang="en-US"/>
          </a:p>
        </p:txBody>
      </p:sp>
    </p:spTree>
    <p:extLst>
      <p:ext uri="{BB962C8B-B14F-4D97-AF65-F5344CB8AC3E}">
        <p14:creationId xmlns:p14="http://schemas.microsoft.com/office/powerpoint/2010/main" val="7267052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Maros</a:t>
            </a:r>
            <a:r>
              <a:rPr lang="en-US" baseline="0" dirty="0" smtClean="0"/>
              <a:t> </a:t>
            </a:r>
            <a:r>
              <a:rPr lang="en-US" baseline="0" smtClean="0"/>
              <a:t>Sefcovic</a:t>
            </a:r>
            <a:endParaRPr lang="en-US"/>
          </a:p>
        </p:txBody>
      </p:sp>
      <p:sp>
        <p:nvSpPr>
          <p:cNvPr id="4" name="Slide Number Placeholder 3"/>
          <p:cNvSpPr>
            <a:spLocks noGrp="1"/>
          </p:cNvSpPr>
          <p:nvPr>
            <p:ph type="sldNum" sz="quarter" idx="10"/>
          </p:nvPr>
        </p:nvSpPr>
        <p:spPr/>
        <p:txBody>
          <a:bodyPr/>
          <a:lstStyle/>
          <a:p>
            <a:fld id="{6565A540-8588-F743-ADB0-2089A0DAA5B8}" type="slidenum">
              <a:rPr lang="en-US" smtClean="0"/>
              <a:t>4</a:t>
            </a:fld>
            <a:endParaRPr lang="en-US"/>
          </a:p>
        </p:txBody>
      </p:sp>
    </p:spTree>
    <p:extLst>
      <p:ext uri="{BB962C8B-B14F-4D97-AF65-F5344CB8AC3E}">
        <p14:creationId xmlns:p14="http://schemas.microsoft.com/office/powerpoint/2010/main" val="268145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1782DD22-AA5A-FC49-B29F-F8D37C27AB6C}" type="datetimeFigureOut">
              <a:rPr lang="en-US" smtClean="0"/>
              <a:t>15-10-02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E07EA-2CCF-9047-92F7-F1335C82FE0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82DD22-AA5A-FC49-B29F-F8D37C27AB6C}" type="datetimeFigureOut">
              <a:rPr lang="en-US" smtClean="0"/>
              <a:t>15-10-02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E07EA-2CCF-9047-92F7-F1335C82FE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82DD22-AA5A-FC49-B29F-F8D37C27AB6C}" type="datetimeFigureOut">
              <a:rPr lang="en-US" smtClean="0"/>
              <a:t>15-10-02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E07EA-2CCF-9047-92F7-F1335C82FE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82DD22-AA5A-FC49-B29F-F8D37C27AB6C}" type="datetimeFigureOut">
              <a:rPr lang="en-US" smtClean="0"/>
              <a:t>15-10-02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E07EA-2CCF-9047-92F7-F1335C82FE0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CA"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782DD22-AA5A-FC49-B29F-F8D37C27AB6C}" type="datetimeFigureOut">
              <a:rPr lang="en-US" smtClean="0"/>
              <a:t>15-10-02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E07EA-2CCF-9047-92F7-F1335C82FE0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1782DD22-AA5A-FC49-B29F-F8D37C27AB6C}" type="datetimeFigureOut">
              <a:rPr lang="en-US" smtClean="0"/>
              <a:t>15-10-02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E07EA-2CCF-9047-92F7-F1335C82FE0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782DD22-AA5A-FC49-B29F-F8D37C27AB6C}" type="datetimeFigureOut">
              <a:rPr lang="en-US" smtClean="0"/>
              <a:t>15-10-02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E07EA-2CCF-9047-92F7-F1335C82FE0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782DD22-AA5A-FC49-B29F-F8D37C27AB6C}" type="datetimeFigureOut">
              <a:rPr lang="en-US" smtClean="0"/>
              <a:t>15-10-02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BE07EA-2CCF-9047-92F7-F1335C82FE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2DD22-AA5A-FC49-B29F-F8D37C27AB6C}" type="datetimeFigureOut">
              <a:rPr lang="en-US" smtClean="0"/>
              <a:t>15-10-02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BE07EA-2CCF-9047-92F7-F1335C82FE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CA"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782DD22-AA5A-FC49-B29F-F8D37C27AB6C}" type="datetimeFigureOut">
              <a:rPr lang="en-US" smtClean="0"/>
              <a:t>15-10-02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E07EA-2CCF-9047-92F7-F1335C82FE0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CA"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8" name="Date Placeholder 7"/>
          <p:cNvSpPr>
            <a:spLocks noGrp="1"/>
          </p:cNvSpPr>
          <p:nvPr>
            <p:ph type="dt" sz="half" idx="10"/>
          </p:nvPr>
        </p:nvSpPr>
        <p:spPr/>
        <p:txBody>
          <a:bodyPr/>
          <a:lstStyle/>
          <a:p>
            <a:fld id="{1782DD22-AA5A-FC49-B29F-F8D37C27AB6C}" type="datetimeFigureOut">
              <a:rPr lang="en-US" smtClean="0"/>
              <a:t>15-10-02</a:t>
            </a:fld>
            <a:endParaRPr lang="en-US"/>
          </a:p>
        </p:txBody>
      </p:sp>
      <p:sp>
        <p:nvSpPr>
          <p:cNvPr id="9" name="Slide Number Placeholder 8"/>
          <p:cNvSpPr>
            <a:spLocks noGrp="1"/>
          </p:cNvSpPr>
          <p:nvPr>
            <p:ph type="sldNum" sz="quarter" idx="11"/>
          </p:nvPr>
        </p:nvSpPr>
        <p:spPr/>
        <p:txBody>
          <a:bodyPr/>
          <a:lstStyle/>
          <a:p>
            <a:fld id="{DEBE07EA-2CCF-9047-92F7-F1335C82FE0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EBE07EA-2CCF-9047-92F7-F1335C82FE0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782DD22-AA5A-FC49-B29F-F8D37C27AB6C}" type="datetimeFigureOut">
              <a:rPr lang="en-US" smtClean="0"/>
              <a:t>15-10-02</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The New Energy Union: Priorities and Conflicting Policy Objectives</a:t>
            </a:r>
            <a:endParaRPr lang="en-US" sz="4000" dirty="0"/>
          </a:p>
        </p:txBody>
      </p:sp>
      <p:sp>
        <p:nvSpPr>
          <p:cNvPr id="3" name="Subtitle 2"/>
          <p:cNvSpPr>
            <a:spLocks noGrp="1"/>
          </p:cNvSpPr>
          <p:nvPr>
            <p:ph type="subTitle" idx="1"/>
          </p:nvPr>
        </p:nvSpPr>
        <p:spPr/>
        <p:txBody>
          <a:bodyPr>
            <a:normAutofit lnSpcReduction="10000"/>
          </a:bodyPr>
          <a:lstStyle/>
          <a:p>
            <a:r>
              <a:rPr lang="en-US" b="1" dirty="0" smtClean="0"/>
              <a:t>Stephan Schott </a:t>
            </a:r>
          </a:p>
          <a:p>
            <a:r>
              <a:rPr lang="en-US" b="1" dirty="0" smtClean="0"/>
              <a:t>Carleton University</a:t>
            </a:r>
          </a:p>
          <a:p>
            <a:r>
              <a:rPr lang="en-US" b="1" dirty="0" smtClean="0"/>
              <a:t>School Public Policy and Admin</a:t>
            </a:r>
          </a:p>
          <a:p>
            <a:endParaRPr lang="en-US" b="1" dirty="0"/>
          </a:p>
          <a:p>
            <a:endParaRPr lang="en-US" dirty="0"/>
          </a:p>
        </p:txBody>
      </p:sp>
    </p:spTree>
    <p:extLst>
      <p:ext uri="{BB962C8B-B14F-4D97-AF65-F5344CB8AC3E}">
        <p14:creationId xmlns:p14="http://schemas.microsoft.com/office/powerpoint/2010/main" val="36625936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100" y="647700"/>
            <a:ext cx="8813800" cy="5549900"/>
          </a:xfrm>
          <a:prstGeom prst="rect">
            <a:avLst/>
          </a:prstGeom>
        </p:spPr>
      </p:pic>
    </p:spTree>
    <p:extLst>
      <p:ext uri="{BB962C8B-B14F-4D97-AF65-F5344CB8AC3E}">
        <p14:creationId xmlns:p14="http://schemas.microsoft.com/office/powerpoint/2010/main" val="14526267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Policy Conflicts</a:t>
            </a:r>
            <a:endParaRPr lang="en-US" dirty="0"/>
          </a:p>
        </p:txBody>
      </p:sp>
      <p:sp>
        <p:nvSpPr>
          <p:cNvPr id="3" name="Content Placeholder 2"/>
          <p:cNvSpPr>
            <a:spLocks noGrp="1"/>
          </p:cNvSpPr>
          <p:nvPr>
            <p:ph idx="1"/>
          </p:nvPr>
        </p:nvSpPr>
        <p:spPr/>
        <p:txBody>
          <a:bodyPr/>
          <a:lstStyle/>
          <a:p>
            <a:r>
              <a:rPr lang="en-US" dirty="0"/>
              <a:t>will require massive investments in LNG terminals and </a:t>
            </a:r>
            <a:r>
              <a:rPr lang="en-US" dirty="0" smtClean="0"/>
              <a:t>infrastructure; not </a:t>
            </a:r>
            <a:r>
              <a:rPr lang="en-US" dirty="0"/>
              <a:t>specified how the financing </a:t>
            </a:r>
            <a:r>
              <a:rPr lang="en-US" dirty="0" smtClean="0"/>
              <a:t>will </a:t>
            </a:r>
            <a:r>
              <a:rPr lang="en-US" dirty="0"/>
              <a:t>be </a:t>
            </a:r>
            <a:r>
              <a:rPr lang="en-US" dirty="0" smtClean="0"/>
              <a:t>secured</a:t>
            </a:r>
          </a:p>
          <a:p>
            <a:r>
              <a:rPr lang="en-US" dirty="0" smtClean="0"/>
              <a:t>member </a:t>
            </a:r>
            <a:r>
              <a:rPr lang="en-US" dirty="0"/>
              <a:t>states have very fragmented shale gas policies and do not agree on a common </a:t>
            </a:r>
            <a:r>
              <a:rPr lang="en-US" dirty="0" smtClean="0"/>
              <a:t>approach</a:t>
            </a:r>
          </a:p>
          <a:p>
            <a:r>
              <a:rPr lang="en-US" dirty="0"/>
              <a:t>t</a:t>
            </a:r>
            <a:r>
              <a:rPr lang="en-US" dirty="0" smtClean="0"/>
              <a:t>ax incentives and subsidies for unconventional fossil fuels in </a:t>
            </a:r>
            <a:r>
              <a:rPr lang="en-US" dirty="0"/>
              <a:t>conflict with creating a more integrated, smoother energy market </a:t>
            </a:r>
            <a:r>
              <a:rPr lang="en-US" dirty="0" smtClean="0"/>
              <a:t>and potentially with renewable energy targets</a:t>
            </a:r>
          </a:p>
          <a:p>
            <a:r>
              <a:rPr lang="en-US" dirty="0" smtClean="0"/>
              <a:t>a </a:t>
            </a:r>
            <a:r>
              <a:rPr lang="en-US" dirty="0"/>
              <a:t>suggested voluntary demand aggregation mechanism for collective purchasing of gas </a:t>
            </a:r>
            <a:r>
              <a:rPr lang="en-US" dirty="0" smtClean="0"/>
              <a:t>already rejected by a majority of member states: better to pursue antitrust proceedings against Gazprom</a:t>
            </a:r>
            <a:endParaRPr lang="en-US" dirty="0"/>
          </a:p>
        </p:txBody>
      </p:sp>
    </p:spTree>
    <p:extLst>
      <p:ext uri="{BB962C8B-B14F-4D97-AF65-F5344CB8AC3E}">
        <p14:creationId xmlns:p14="http://schemas.microsoft.com/office/powerpoint/2010/main" val="4299311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Cautious or opposed to shale gas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Germany </a:t>
            </a:r>
            <a:r>
              <a:rPr lang="en-US" dirty="0"/>
              <a:t>is taking a cautious approach to shale gas development, in line with a </a:t>
            </a:r>
            <a:r>
              <a:rPr lang="en-US" dirty="0" smtClean="0"/>
              <a:t>recent report </a:t>
            </a:r>
            <a:r>
              <a:rPr lang="en-US" dirty="0"/>
              <a:t>from the federal environment </a:t>
            </a:r>
            <a:r>
              <a:rPr lang="en-US" dirty="0" smtClean="0"/>
              <a:t>agency that specifies strict principles</a:t>
            </a:r>
          </a:p>
          <a:p>
            <a:pPr marL="0" indent="0">
              <a:buNone/>
            </a:pPr>
            <a:r>
              <a:rPr lang="en-US" b="1" dirty="0"/>
              <a:t>Netherlands: </a:t>
            </a:r>
            <a:r>
              <a:rPr lang="en-US" dirty="0"/>
              <a:t>Shale gas exploration in the Netherlands has been suspended, while </a:t>
            </a:r>
            <a:r>
              <a:rPr lang="en-US" dirty="0" smtClean="0"/>
              <a:t>a study </a:t>
            </a:r>
            <a:r>
              <a:rPr lang="en-US" dirty="0"/>
              <a:t>(to be completed in 2015) on its environmental and social effects is carried out</a:t>
            </a:r>
            <a:r>
              <a:rPr lang="en-US" dirty="0" smtClean="0"/>
              <a:t>.</a:t>
            </a:r>
            <a:endParaRPr lang="en-US" dirty="0"/>
          </a:p>
          <a:p>
            <a:pPr marL="0" indent="0">
              <a:buNone/>
            </a:pPr>
            <a:r>
              <a:rPr lang="en-US" b="1" dirty="0" smtClean="0"/>
              <a:t>France</a:t>
            </a:r>
            <a:r>
              <a:rPr lang="en-US" dirty="0" smtClean="0"/>
              <a:t> the French </a:t>
            </a:r>
            <a:r>
              <a:rPr lang="en-US" dirty="0"/>
              <a:t>government banned </a:t>
            </a:r>
            <a:r>
              <a:rPr lang="en-US" dirty="0" err="1"/>
              <a:t>fracking</a:t>
            </a:r>
            <a:r>
              <a:rPr lang="en-US" dirty="0"/>
              <a:t> in 2011 and cancelled exploration </a:t>
            </a:r>
            <a:r>
              <a:rPr lang="en-US" dirty="0" err="1"/>
              <a:t>licences</a:t>
            </a:r>
            <a:r>
              <a:rPr lang="en-US" dirty="0"/>
              <a:t>. </a:t>
            </a:r>
            <a:r>
              <a:rPr lang="en-US" dirty="0" smtClean="0"/>
              <a:t>In October </a:t>
            </a:r>
            <a:r>
              <a:rPr lang="en-US" dirty="0"/>
              <a:t>2013, France's constitutional court upheld the ban. President François </a:t>
            </a:r>
            <a:r>
              <a:rPr lang="en-US" dirty="0" err="1" smtClean="0"/>
              <a:t>Hollande</a:t>
            </a:r>
            <a:r>
              <a:rPr lang="en-US" dirty="0"/>
              <a:t> </a:t>
            </a:r>
            <a:r>
              <a:rPr lang="en-US" dirty="0" smtClean="0"/>
              <a:t>has </a:t>
            </a:r>
            <a:r>
              <a:rPr lang="en-US" dirty="0"/>
              <a:t>promised to maintain the </a:t>
            </a:r>
            <a:r>
              <a:rPr lang="en-US" dirty="0" err="1"/>
              <a:t>fracking</a:t>
            </a:r>
            <a:r>
              <a:rPr lang="en-US" dirty="0"/>
              <a:t> ban as long as he is in office.</a:t>
            </a:r>
          </a:p>
          <a:p>
            <a:pPr marL="0" indent="0">
              <a:buNone/>
            </a:pPr>
            <a:endParaRPr lang="en-US" dirty="0"/>
          </a:p>
        </p:txBody>
      </p:sp>
    </p:spTree>
    <p:extLst>
      <p:ext uri="{BB962C8B-B14F-4D97-AF65-F5344CB8AC3E}">
        <p14:creationId xmlns:p14="http://schemas.microsoft.com/office/powerpoint/2010/main" val="23316057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of </a:t>
            </a:r>
            <a:r>
              <a:rPr lang="en-US" dirty="0"/>
              <a:t>shale </a:t>
            </a:r>
            <a:r>
              <a:rPr lang="en-US" dirty="0" smtClean="0"/>
              <a:t>gas</a:t>
            </a:r>
            <a:endParaRPr lang="en-US" dirty="0"/>
          </a:p>
        </p:txBody>
      </p:sp>
      <p:sp>
        <p:nvSpPr>
          <p:cNvPr id="3" name="Content Placeholder 2"/>
          <p:cNvSpPr>
            <a:spLocks noGrp="1"/>
          </p:cNvSpPr>
          <p:nvPr>
            <p:ph idx="1"/>
          </p:nvPr>
        </p:nvSpPr>
        <p:spPr/>
        <p:txBody>
          <a:bodyPr>
            <a:noAutofit/>
          </a:bodyPr>
          <a:lstStyle/>
          <a:p>
            <a:pPr marL="0" indent="0">
              <a:buNone/>
            </a:pPr>
            <a:r>
              <a:rPr lang="en-US" sz="1800" b="1" dirty="0" smtClean="0"/>
              <a:t>Poland</a:t>
            </a:r>
            <a:r>
              <a:rPr lang="en-US" sz="1800" dirty="0" smtClean="0"/>
              <a:t>: domestic </a:t>
            </a:r>
            <a:r>
              <a:rPr lang="en-US" sz="1800" dirty="0"/>
              <a:t>shale gas extraction will be tax-free until the end of 2020, and</a:t>
            </a:r>
          </a:p>
          <a:p>
            <a:pPr marL="0" indent="0">
              <a:buNone/>
            </a:pPr>
            <a:r>
              <a:rPr lang="en-US" sz="1800" dirty="0"/>
              <a:t>taxes will not exceed 40% after that. </a:t>
            </a:r>
            <a:r>
              <a:rPr lang="en-US" sz="1800" dirty="0" smtClean="0"/>
              <a:t>The </a:t>
            </a:r>
            <a:r>
              <a:rPr lang="en-US" sz="1800" dirty="0"/>
              <a:t>European Commission opened legal proceedings </a:t>
            </a:r>
            <a:r>
              <a:rPr lang="en-US" sz="1800" dirty="0" smtClean="0"/>
              <a:t>against Poland </a:t>
            </a:r>
            <a:r>
              <a:rPr lang="en-US" sz="1800" dirty="0"/>
              <a:t>in June 2014, on the grounds that the new Geological and Mining Law </a:t>
            </a:r>
            <a:r>
              <a:rPr lang="en-US" sz="1800" dirty="0" smtClean="0"/>
              <a:t>infringes </a:t>
            </a:r>
            <a:r>
              <a:rPr lang="en-US" sz="1800" dirty="0"/>
              <a:t>the </a:t>
            </a:r>
            <a:r>
              <a:rPr lang="en-US" sz="1800" dirty="0" smtClean="0"/>
              <a:t>environmental impact </a:t>
            </a:r>
            <a:r>
              <a:rPr lang="en-US" sz="1800" dirty="0"/>
              <a:t>assessment (EIA) directive by allowing drilling at depths of up to 5 000 </a:t>
            </a:r>
            <a:r>
              <a:rPr lang="en-US" sz="1800" dirty="0" err="1" smtClean="0"/>
              <a:t>metres</a:t>
            </a:r>
            <a:r>
              <a:rPr lang="en-US" sz="1800" dirty="0"/>
              <a:t> </a:t>
            </a:r>
            <a:r>
              <a:rPr lang="en-US" sz="1800" dirty="0" smtClean="0"/>
              <a:t>without </a:t>
            </a:r>
            <a:r>
              <a:rPr lang="en-US" sz="1800" dirty="0"/>
              <a:t>having assessed the potential environmental impact. </a:t>
            </a:r>
            <a:endParaRPr lang="en-US" sz="1800" dirty="0" smtClean="0"/>
          </a:p>
          <a:p>
            <a:pPr marL="0" indent="0">
              <a:buNone/>
            </a:pPr>
            <a:r>
              <a:rPr lang="en-US" sz="1800" b="1" dirty="0" smtClean="0"/>
              <a:t>UK</a:t>
            </a:r>
            <a:r>
              <a:rPr lang="en-US" sz="1800" dirty="0"/>
              <a:t>: The current government is in </a:t>
            </a:r>
            <a:r>
              <a:rPr lang="en-US" sz="1800" dirty="0" err="1"/>
              <a:t>favour</a:t>
            </a:r>
            <a:r>
              <a:rPr lang="en-US" sz="1800" dirty="0"/>
              <a:t> of shale gas development, and has </a:t>
            </a:r>
            <a:r>
              <a:rPr lang="en-US" sz="1800" dirty="0" smtClean="0"/>
              <a:t>adopted regulations</a:t>
            </a:r>
            <a:r>
              <a:rPr lang="en-US" sz="1800" dirty="0"/>
              <a:t>. </a:t>
            </a:r>
            <a:r>
              <a:rPr lang="en-US" sz="1800" dirty="0" err="1"/>
              <a:t>Licences</a:t>
            </a:r>
            <a:r>
              <a:rPr lang="en-US" sz="1800" dirty="0"/>
              <a:t> for shale gas exploration have been issued. </a:t>
            </a:r>
            <a:endParaRPr lang="en-US" sz="1800" dirty="0" smtClean="0"/>
          </a:p>
          <a:p>
            <a:pPr marL="0" indent="0">
              <a:buNone/>
            </a:pPr>
            <a:r>
              <a:rPr lang="en-US" sz="1800" b="1" dirty="0"/>
              <a:t>Spain: </a:t>
            </a:r>
            <a:r>
              <a:rPr lang="en-US" sz="1800" dirty="0"/>
              <a:t>The Spanish government supports shale gas development. About 70 exploration permits </a:t>
            </a:r>
            <a:r>
              <a:rPr lang="en-US" sz="1800" dirty="0" smtClean="0"/>
              <a:t>have </a:t>
            </a:r>
            <a:r>
              <a:rPr lang="en-US" sz="1800" dirty="0"/>
              <a:t>been issued, and a further 75 await </a:t>
            </a:r>
            <a:r>
              <a:rPr lang="en-US" sz="1800" dirty="0" err="1" smtClean="0"/>
              <a:t>authorisation</a:t>
            </a:r>
            <a:endParaRPr lang="en-US" sz="1800" dirty="0"/>
          </a:p>
          <a:p>
            <a:pPr marL="0" indent="0">
              <a:buNone/>
            </a:pPr>
            <a:r>
              <a:rPr lang="en-US" sz="1800" dirty="0" smtClean="0"/>
              <a:t>However; most </a:t>
            </a:r>
            <a:r>
              <a:rPr lang="en-US" sz="1800" dirty="0"/>
              <a:t>shale gas reserves are located in the Basque-Cantabrian basin in the north of Spain. In 2013, the region of Cantabria banned </a:t>
            </a:r>
            <a:r>
              <a:rPr lang="en-US" sz="1800" dirty="0" err="1"/>
              <a:t>fracking</a:t>
            </a:r>
            <a:r>
              <a:rPr lang="en-US" sz="1800" dirty="0"/>
              <a:t>, but the Spanish constitutional court declared the ban unconstitutional in June 2014. </a:t>
            </a:r>
          </a:p>
          <a:p>
            <a:pPr marL="0" indent="0">
              <a:buNone/>
            </a:pPr>
            <a:endParaRPr lang="en-US" sz="1800" dirty="0"/>
          </a:p>
        </p:txBody>
      </p:sp>
    </p:spTree>
    <p:extLst>
      <p:ext uri="{BB962C8B-B14F-4D97-AF65-F5344CB8AC3E}">
        <p14:creationId xmlns:p14="http://schemas.microsoft.com/office/powerpoint/2010/main" val="28661913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Fully-integrated internal energy market</a:t>
            </a:r>
            <a:endParaRPr lang="en-US" dirty="0"/>
          </a:p>
        </p:txBody>
      </p:sp>
      <p:sp>
        <p:nvSpPr>
          <p:cNvPr id="3" name="Content Placeholder 2"/>
          <p:cNvSpPr>
            <a:spLocks noGrp="1"/>
          </p:cNvSpPr>
          <p:nvPr>
            <p:ph idx="1"/>
          </p:nvPr>
        </p:nvSpPr>
        <p:spPr/>
        <p:txBody>
          <a:bodyPr>
            <a:normAutofit/>
          </a:bodyPr>
          <a:lstStyle/>
          <a:p>
            <a:r>
              <a:rPr lang="en-US" dirty="0" smtClean="0"/>
              <a:t>Ramping up of energy </a:t>
            </a:r>
            <a:r>
              <a:rPr lang="en-US" dirty="0"/>
              <a:t>connectivity between member states. </a:t>
            </a:r>
            <a:endParaRPr lang="en-US" dirty="0" smtClean="0"/>
          </a:p>
          <a:p>
            <a:r>
              <a:rPr lang="en-US" dirty="0" smtClean="0"/>
              <a:t>a </a:t>
            </a:r>
            <a:r>
              <a:rPr lang="en-US" dirty="0"/>
              <a:t>minimum target of ten percent of existing electricity interconnections. </a:t>
            </a:r>
            <a:endParaRPr lang="en-US" dirty="0" smtClean="0"/>
          </a:p>
          <a:p>
            <a:r>
              <a:rPr lang="en-US" dirty="0" smtClean="0"/>
              <a:t>target </a:t>
            </a:r>
            <a:r>
              <a:rPr lang="en-US" dirty="0"/>
              <a:t>of 15 percent </a:t>
            </a:r>
            <a:r>
              <a:rPr lang="en-US" dirty="0" smtClean="0"/>
              <a:t>by </a:t>
            </a:r>
            <a:r>
              <a:rPr lang="en-US" dirty="0"/>
              <a:t>2030.</a:t>
            </a:r>
          </a:p>
          <a:p>
            <a:r>
              <a:rPr lang="en-US" dirty="0" smtClean="0"/>
              <a:t>Requires investment </a:t>
            </a:r>
            <a:r>
              <a:rPr lang="en-US" dirty="0"/>
              <a:t>in new pipeline and grid infrastructure across EU </a:t>
            </a:r>
            <a:r>
              <a:rPr lang="en-US" dirty="0" smtClean="0"/>
              <a:t>borders: in </a:t>
            </a:r>
            <a:r>
              <a:rPr lang="en-US" dirty="0"/>
              <a:t>the range of € 200 billion annually in the next decade.  The private sector is supposed to bear the major share of this burden </a:t>
            </a:r>
          </a:p>
          <a:p>
            <a:r>
              <a:rPr lang="en-US" dirty="0" smtClean="0"/>
              <a:t>develop new high-voltage </a:t>
            </a:r>
            <a:r>
              <a:rPr lang="en-US" dirty="0" err="1" smtClean="0"/>
              <a:t>supergrids</a:t>
            </a:r>
            <a:r>
              <a:rPr lang="en-US" dirty="0" smtClean="0"/>
              <a:t> (long distance connections) and new storage technologies. </a:t>
            </a:r>
          </a:p>
          <a:p>
            <a:r>
              <a:rPr lang="en-US" dirty="0"/>
              <a:t>The Commission will produce biennial reports on energy prices, </a:t>
            </a:r>
            <a:r>
              <a:rPr lang="en-US" dirty="0" err="1"/>
              <a:t>analyse</a:t>
            </a:r>
            <a:r>
              <a:rPr lang="en-US" dirty="0"/>
              <a:t> in depth the role of taxes, levies and subsidies and seek the phasing out of regulated prices below cost.</a:t>
            </a:r>
          </a:p>
          <a:p>
            <a:endParaRPr lang="en-US" dirty="0" smtClean="0"/>
          </a:p>
        </p:txBody>
      </p:sp>
    </p:spTree>
    <p:extLst>
      <p:ext uri="{BB962C8B-B14F-4D97-AF65-F5344CB8AC3E}">
        <p14:creationId xmlns:p14="http://schemas.microsoft.com/office/powerpoint/2010/main" val="41237573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762000"/>
            <a:ext cx="8686800" cy="5334000"/>
          </a:xfrm>
          <a:prstGeom prst="rect">
            <a:avLst/>
          </a:prstGeom>
        </p:spPr>
      </p:pic>
    </p:spTree>
    <p:extLst>
      <p:ext uri="{BB962C8B-B14F-4D97-AF65-F5344CB8AC3E}">
        <p14:creationId xmlns:p14="http://schemas.microsoft.com/office/powerpoint/2010/main" val="867239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Policy Conflicts</a:t>
            </a:r>
          </a:p>
        </p:txBody>
      </p:sp>
      <p:sp>
        <p:nvSpPr>
          <p:cNvPr id="3" name="Content Placeholder 2"/>
          <p:cNvSpPr>
            <a:spLocks noGrp="1"/>
          </p:cNvSpPr>
          <p:nvPr>
            <p:ph idx="1"/>
          </p:nvPr>
        </p:nvSpPr>
        <p:spPr/>
        <p:txBody>
          <a:bodyPr/>
          <a:lstStyle/>
          <a:p>
            <a:r>
              <a:rPr lang="en-US" dirty="0" smtClean="0"/>
              <a:t>All </a:t>
            </a:r>
            <a:r>
              <a:rPr lang="en-US" dirty="0"/>
              <a:t>of this will require major financial commitments by the member states and agreements on the magnitude, timing and location of investments. </a:t>
            </a:r>
            <a:endParaRPr lang="en-US" dirty="0" smtClean="0"/>
          </a:p>
          <a:p>
            <a:r>
              <a:rPr lang="en-US" dirty="0"/>
              <a:t>Contentious issue as Portugal is advocating for 30% but France sees threat to its nuclear </a:t>
            </a:r>
            <a:r>
              <a:rPr lang="en-US" dirty="0" smtClean="0"/>
              <a:t>industry</a:t>
            </a:r>
            <a:endParaRPr lang="en-US" dirty="0"/>
          </a:p>
          <a:p>
            <a:r>
              <a:rPr lang="en-US" dirty="0" smtClean="0"/>
              <a:t>Every member states has some kind of incentive or subsidy scheme for either renewables, shale gas or lignite reserve markets</a:t>
            </a:r>
            <a:endParaRPr lang="en-US" dirty="0"/>
          </a:p>
          <a:p>
            <a:endParaRPr lang="en-US" dirty="0"/>
          </a:p>
        </p:txBody>
      </p:sp>
    </p:spTree>
    <p:extLst>
      <p:ext uri="{BB962C8B-B14F-4D97-AF65-F5344CB8AC3E}">
        <p14:creationId xmlns:p14="http://schemas.microsoft.com/office/powerpoint/2010/main" val="2381262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Energy Efficiency</a:t>
            </a:r>
            <a:endParaRPr lang="en-US" dirty="0"/>
          </a:p>
        </p:txBody>
      </p:sp>
      <p:sp>
        <p:nvSpPr>
          <p:cNvPr id="3" name="Content Placeholder 2"/>
          <p:cNvSpPr>
            <a:spLocks noGrp="1"/>
          </p:cNvSpPr>
          <p:nvPr>
            <p:ph idx="1"/>
          </p:nvPr>
        </p:nvSpPr>
        <p:spPr/>
        <p:txBody>
          <a:bodyPr>
            <a:normAutofit/>
          </a:bodyPr>
          <a:lstStyle/>
          <a:p>
            <a:r>
              <a:rPr lang="en-US" dirty="0"/>
              <a:t>An indicative target at the EU level of at least 27% is set for improving energy efficiency </a:t>
            </a:r>
            <a:r>
              <a:rPr lang="en-US" dirty="0" smtClean="0"/>
              <a:t>in 2030</a:t>
            </a:r>
          </a:p>
          <a:p>
            <a:r>
              <a:rPr lang="en-US" dirty="0" smtClean="0"/>
              <a:t>reviewed </a:t>
            </a:r>
            <a:r>
              <a:rPr lang="en-US" dirty="0"/>
              <a:t>by 2020, </a:t>
            </a:r>
            <a:r>
              <a:rPr lang="en-US" dirty="0" smtClean="0"/>
              <a:t>having in </a:t>
            </a:r>
            <a:r>
              <a:rPr lang="en-US" dirty="0"/>
              <a:t>mind an EU level of 30</a:t>
            </a:r>
            <a:r>
              <a:rPr lang="en-US" dirty="0" smtClean="0"/>
              <a:t>%</a:t>
            </a:r>
          </a:p>
          <a:p>
            <a:r>
              <a:rPr lang="en-US" dirty="0" smtClean="0"/>
              <a:t>Commission will encourage </a:t>
            </a:r>
            <a:r>
              <a:rPr lang="en-US" dirty="0"/>
              <a:t>member </a:t>
            </a:r>
            <a:r>
              <a:rPr lang="en-US" dirty="0" smtClean="0"/>
              <a:t>states </a:t>
            </a:r>
            <a:r>
              <a:rPr lang="en-US" dirty="0"/>
              <a:t>to give energy efficiency primary consideration in their policies and through energy labeling and </a:t>
            </a:r>
            <a:r>
              <a:rPr lang="en-US" dirty="0" err="1"/>
              <a:t>ecodesign</a:t>
            </a:r>
            <a:r>
              <a:rPr lang="en-US" dirty="0"/>
              <a:t> legislation. </a:t>
            </a:r>
            <a:endParaRPr lang="en-US" dirty="0" smtClean="0"/>
          </a:p>
          <a:p>
            <a:r>
              <a:rPr lang="en-US" dirty="0"/>
              <a:t>Commission will propose a strategy to facilitate investment in heating and </a:t>
            </a:r>
            <a:r>
              <a:rPr lang="en-US" dirty="0" smtClean="0"/>
              <a:t>cooling </a:t>
            </a:r>
          </a:p>
          <a:p>
            <a:r>
              <a:rPr lang="en-US" dirty="0" smtClean="0"/>
              <a:t>Commission will review </a:t>
            </a:r>
            <a:r>
              <a:rPr lang="en-US" dirty="0"/>
              <a:t>all relevant energy efficiency legislation and will propose revisions where </a:t>
            </a:r>
            <a:r>
              <a:rPr lang="en-US" dirty="0" smtClean="0"/>
              <a:t>needed </a:t>
            </a:r>
            <a:endParaRPr lang="en-US" dirty="0"/>
          </a:p>
        </p:txBody>
      </p:sp>
    </p:spTree>
    <p:extLst>
      <p:ext uri="{BB962C8B-B14F-4D97-AF65-F5344CB8AC3E}">
        <p14:creationId xmlns:p14="http://schemas.microsoft.com/office/powerpoint/2010/main" val="25004611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Policy Conflicts</a:t>
            </a:r>
          </a:p>
        </p:txBody>
      </p:sp>
      <p:sp>
        <p:nvSpPr>
          <p:cNvPr id="3" name="Content Placeholder 2"/>
          <p:cNvSpPr>
            <a:spLocks noGrp="1"/>
          </p:cNvSpPr>
          <p:nvPr>
            <p:ph idx="1"/>
          </p:nvPr>
        </p:nvSpPr>
        <p:spPr/>
        <p:txBody>
          <a:bodyPr/>
          <a:lstStyle/>
          <a:p>
            <a:r>
              <a:rPr lang="en-US" dirty="0"/>
              <a:t>Many of the suggested policies are relatively soft and even the impacts of the European </a:t>
            </a:r>
            <a:r>
              <a:rPr lang="en-US" dirty="0" err="1"/>
              <a:t>ecolabelling</a:t>
            </a:r>
            <a:r>
              <a:rPr lang="en-US" dirty="0"/>
              <a:t> efforts are not clear. </a:t>
            </a:r>
            <a:endParaRPr lang="en-US" dirty="0" smtClean="0"/>
          </a:p>
          <a:p>
            <a:r>
              <a:rPr lang="en-US" dirty="0" smtClean="0"/>
              <a:t>Harder </a:t>
            </a:r>
            <a:r>
              <a:rPr lang="en-US" dirty="0"/>
              <a:t>measures especially in the building and transport sector are necessary to achieve the relatively ambitious targets. </a:t>
            </a:r>
            <a:endParaRPr lang="en-US" dirty="0" smtClean="0"/>
          </a:p>
          <a:p>
            <a:r>
              <a:rPr lang="en-US" dirty="0" smtClean="0"/>
              <a:t>Binding at EU level?</a:t>
            </a:r>
          </a:p>
          <a:p>
            <a:r>
              <a:rPr lang="en-US" dirty="0" smtClean="0"/>
              <a:t>Intrusion in domestic energy efficiency legislation</a:t>
            </a:r>
          </a:p>
          <a:p>
            <a:endParaRPr lang="en-US" dirty="0" smtClean="0"/>
          </a:p>
        </p:txBody>
      </p:sp>
    </p:spTree>
    <p:extLst>
      <p:ext uri="{BB962C8B-B14F-4D97-AF65-F5344CB8AC3E}">
        <p14:creationId xmlns:p14="http://schemas.microsoft.com/office/powerpoint/2010/main" val="3713272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4.Emissions Reduction</a:t>
            </a:r>
            <a:endParaRPr lang="en-US" dirty="0"/>
          </a:p>
        </p:txBody>
      </p:sp>
      <p:sp>
        <p:nvSpPr>
          <p:cNvPr id="3" name="Content Placeholder 2"/>
          <p:cNvSpPr>
            <a:spLocks noGrp="1"/>
          </p:cNvSpPr>
          <p:nvPr>
            <p:ph idx="1"/>
          </p:nvPr>
        </p:nvSpPr>
        <p:spPr/>
        <p:txBody>
          <a:bodyPr>
            <a:normAutofit/>
          </a:bodyPr>
          <a:lstStyle/>
          <a:p>
            <a:r>
              <a:rPr lang="en-US" dirty="0"/>
              <a:t>EU commitment of an at least 40% domestic reduction in greenhouse gas emissions compared to 1990. </a:t>
            </a:r>
            <a:endParaRPr lang="en-US" dirty="0" smtClean="0"/>
          </a:p>
          <a:p>
            <a:r>
              <a:rPr lang="en-US" dirty="0"/>
              <a:t>active European climate diplomacy that makes full use of trade and development instruments </a:t>
            </a:r>
            <a:endParaRPr lang="en-US" dirty="0" smtClean="0"/>
          </a:p>
          <a:p>
            <a:r>
              <a:rPr lang="en-US" dirty="0"/>
              <a:t>stimulate the uptake of renewables and other low-carbon and energy-efficient technologies through the carbon price formation in the EU ETS </a:t>
            </a:r>
            <a:endParaRPr lang="en-US" dirty="0" smtClean="0"/>
          </a:p>
        </p:txBody>
      </p:sp>
    </p:spTree>
    <p:extLst>
      <p:ext uri="{BB962C8B-B14F-4D97-AF65-F5344CB8AC3E}">
        <p14:creationId xmlns:p14="http://schemas.microsoft.com/office/powerpoint/2010/main" val="1821179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roadmap of roadmaps</a:t>
            </a:r>
            <a:endParaRPr lang="en-US" dirty="0"/>
          </a:p>
        </p:txBody>
      </p:sp>
      <p:sp>
        <p:nvSpPr>
          <p:cNvPr id="3" name="Content Placeholder 2"/>
          <p:cNvSpPr>
            <a:spLocks noGrp="1"/>
          </p:cNvSpPr>
          <p:nvPr>
            <p:ph idx="1"/>
          </p:nvPr>
        </p:nvSpPr>
        <p:spPr/>
        <p:txBody>
          <a:bodyPr/>
          <a:lstStyle/>
          <a:p>
            <a:pPr marL="114300" indent="0">
              <a:buNone/>
            </a:pPr>
            <a:r>
              <a:rPr lang="en-US" dirty="0" smtClean="0"/>
              <a:t>2011: Energy Roadmap 2050</a:t>
            </a:r>
          </a:p>
          <a:p>
            <a:pPr marL="114300" indent="0">
              <a:buNone/>
            </a:pPr>
            <a:r>
              <a:rPr lang="en-US" dirty="0" smtClean="0"/>
              <a:t>2014: European Energy Security Strategy</a:t>
            </a:r>
          </a:p>
          <a:p>
            <a:pPr marL="114300" indent="0">
              <a:buNone/>
            </a:pPr>
            <a:r>
              <a:rPr lang="en-US" dirty="0" smtClean="0"/>
              <a:t>2014: EU framework for climate and energy policies:</a:t>
            </a:r>
          </a:p>
          <a:p>
            <a:pPr marL="514350" indent="-514350">
              <a:buFont typeface="+mj-lt"/>
              <a:buAutoNum type="arabicPeriod"/>
            </a:pPr>
            <a:r>
              <a:rPr lang="en-US" dirty="0"/>
              <a:t>New GHG emission reduction targets</a:t>
            </a:r>
          </a:p>
          <a:p>
            <a:pPr marL="514350" indent="-514350">
              <a:buFont typeface="+mj-lt"/>
              <a:buAutoNum type="arabicPeriod"/>
            </a:pPr>
            <a:r>
              <a:rPr lang="en-US" dirty="0"/>
              <a:t>Reviving the Emission Trading System (ETS)</a:t>
            </a:r>
          </a:p>
          <a:p>
            <a:pPr marL="514350" indent="-514350">
              <a:buFont typeface="+mj-lt"/>
              <a:buAutoNum type="arabicPeriod"/>
            </a:pPr>
            <a:r>
              <a:rPr lang="en-US" dirty="0"/>
              <a:t>Ensure Competitiveness of EU and prevent carbon leakage</a:t>
            </a:r>
          </a:p>
          <a:p>
            <a:pPr marL="514350" indent="-514350">
              <a:buFont typeface="+mj-lt"/>
              <a:buAutoNum type="arabicPeriod"/>
            </a:pPr>
            <a:r>
              <a:rPr lang="en-US" dirty="0"/>
              <a:t>New targets on renewables and energy efficiency at EU </a:t>
            </a:r>
            <a:r>
              <a:rPr lang="en-US" u="sng" dirty="0"/>
              <a:t>not</a:t>
            </a:r>
            <a:r>
              <a:rPr lang="en-US" dirty="0"/>
              <a:t> national level</a:t>
            </a:r>
          </a:p>
          <a:p>
            <a:pPr marL="514350" indent="-514350">
              <a:buFont typeface="+mj-lt"/>
              <a:buAutoNum type="arabicPeriod"/>
            </a:pPr>
            <a:r>
              <a:rPr lang="en-US" b="1" dirty="0"/>
              <a:t>Energy integration: building the Energy Union</a:t>
            </a:r>
          </a:p>
          <a:p>
            <a:pPr marL="514350" indent="-514350">
              <a:buFont typeface="+mj-lt"/>
              <a:buAutoNum type="arabicPeriod"/>
            </a:pPr>
            <a:r>
              <a:rPr lang="en-US" dirty="0"/>
              <a:t>Energy </a:t>
            </a:r>
            <a:r>
              <a:rPr lang="en-US" dirty="0" smtClean="0"/>
              <a:t>Security</a:t>
            </a:r>
          </a:p>
          <a:p>
            <a:pPr marL="514350" indent="-514350">
              <a:buFont typeface="+mj-lt"/>
              <a:buAutoNum type="arabicPeriod" startAt="7"/>
            </a:pPr>
            <a:r>
              <a:rPr lang="en-US" dirty="0"/>
              <a:t>Equity and balanced approach within the EU</a:t>
            </a:r>
          </a:p>
          <a:p>
            <a:pPr marL="514350" indent="-514350">
              <a:buFont typeface="+mj-lt"/>
              <a:buAutoNum type="arabicPeriod" startAt="7"/>
            </a:pPr>
            <a:r>
              <a:rPr lang="en-US" dirty="0"/>
              <a:t>New commitment to clean energy investments</a:t>
            </a:r>
          </a:p>
          <a:p>
            <a:pPr marL="514350" indent="-514350">
              <a:buFont typeface="+mj-lt"/>
              <a:buAutoNum type="arabicPeriod"/>
            </a:pPr>
            <a:endParaRPr lang="en-US" dirty="0"/>
          </a:p>
          <a:p>
            <a:pPr marL="114300" indent="0">
              <a:buNone/>
            </a:pPr>
            <a:endParaRPr lang="en-US" dirty="0" smtClean="0"/>
          </a:p>
          <a:p>
            <a:pPr marL="114300" indent="0">
              <a:buNone/>
            </a:pPr>
            <a:endParaRPr lang="en-US" dirty="0" smtClean="0"/>
          </a:p>
          <a:p>
            <a:endParaRPr lang="en-US" dirty="0"/>
          </a:p>
        </p:txBody>
      </p:sp>
    </p:spTree>
    <p:extLst>
      <p:ext uri="{BB962C8B-B14F-4D97-AF65-F5344CB8AC3E}">
        <p14:creationId xmlns:p14="http://schemas.microsoft.com/office/powerpoint/2010/main" val="5436815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Policy Conflicts</a:t>
            </a:r>
          </a:p>
        </p:txBody>
      </p:sp>
      <p:sp>
        <p:nvSpPr>
          <p:cNvPr id="3" name="Content Placeholder 2"/>
          <p:cNvSpPr>
            <a:spLocks noGrp="1"/>
          </p:cNvSpPr>
          <p:nvPr>
            <p:ph idx="1"/>
          </p:nvPr>
        </p:nvSpPr>
        <p:spPr/>
        <p:txBody>
          <a:bodyPr>
            <a:normAutofit fontScale="92500"/>
          </a:bodyPr>
          <a:lstStyle/>
          <a:p>
            <a:r>
              <a:rPr lang="en-US" dirty="0"/>
              <a:t>Some critics think the 27 % </a:t>
            </a:r>
            <a:r>
              <a:rPr lang="en-US" dirty="0" smtClean="0"/>
              <a:t>renewable target will </a:t>
            </a:r>
            <a:r>
              <a:rPr lang="en-US" dirty="0"/>
              <a:t>continue to undermine the ETS mechanism and will deflate the carbon price contrary to EU view that it is compatible (Carlo </a:t>
            </a:r>
            <a:r>
              <a:rPr lang="en-US" dirty="0" err="1"/>
              <a:t>Carraro</a:t>
            </a:r>
            <a:r>
              <a:rPr lang="en-US" dirty="0"/>
              <a:t> (ICCG)</a:t>
            </a:r>
            <a:r>
              <a:rPr lang="en-US" dirty="0" smtClean="0"/>
              <a:t>)</a:t>
            </a:r>
          </a:p>
          <a:p>
            <a:r>
              <a:rPr lang="en-US" dirty="0" smtClean="0"/>
              <a:t>not </a:t>
            </a:r>
            <a:r>
              <a:rPr lang="en-US" dirty="0"/>
              <a:t>clear if </a:t>
            </a:r>
            <a:r>
              <a:rPr lang="en-US" dirty="0" smtClean="0"/>
              <a:t>active climate diplomacy </a:t>
            </a:r>
            <a:r>
              <a:rPr lang="en-US" dirty="0"/>
              <a:t>will involve import tariffs or cross border adjustments for certain </a:t>
            </a:r>
            <a:r>
              <a:rPr lang="en-US" dirty="0" smtClean="0"/>
              <a:t>goods</a:t>
            </a:r>
          </a:p>
          <a:p>
            <a:r>
              <a:rPr lang="en-US" dirty="0" smtClean="0"/>
              <a:t>consistently low carbon price below € 10</a:t>
            </a:r>
          </a:p>
          <a:p>
            <a:r>
              <a:rPr lang="en-CA" dirty="0"/>
              <a:t>EU </a:t>
            </a:r>
            <a:r>
              <a:rPr lang="en-CA" dirty="0" smtClean="0"/>
              <a:t>having difficulties </a:t>
            </a:r>
            <a:r>
              <a:rPr lang="en-CA" dirty="0"/>
              <a:t>in </a:t>
            </a:r>
            <a:r>
              <a:rPr lang="en-CA" dirty="0" smtClean="0"/>
              <a:t>agreeing </a:t>
            </a:r>
            <a:r>
              <a:rPr lang="en-CA" dirty="0"/>
              <a:t>on tighter emissions caps </a:t>
            </a:r>
            <a:r>
              <a:rPr lang="en-CA" dirty="0" smtClean="0"/>
              <a:t>and </a:t>
            </a:r>
            <a:r>
              <a:rPr lang="en-CA" dirty="0"/>
              <a:t>a price floor of emission credits that would force a higher carbon price.   </a:t>
            </a:r>
            <a:endParaRPr lang="en-CA" dirty="0" smtClean="0"/>
          </a:p>
          <a:p>
            <a:r>
              <a:rPr lang="en-CA" dirty="0" smtClean="0"/>
              <a:t>The </a:t>
            </a:r>
            <a:r>
              <a:rPr lang="en-CA" dirty="0"/>
              <a:t>renewable targets and the EU ETS price signals need to be </a:t>
            </a:r>
            <a:r>
              <a:rPr lang="en-CA" dirty="0" smtClean="0"/>
              <a:t>more in tune, </a:t>
            </a:r>
            <a:r>
              <a:rPr lang="en-CA" dirty="0"/>
              <a:t>which requires </a:t>
            </a:r>
            <a:endParaRPr lang="en-CA" dirty="0" smtClean="0"/>
          </a:p>
          <a:p>
            <a:pPr lvl="1"/>
            <a:r>
              <a:rPr lang="en-CA" dirty="0"/>
              <a:t>a</a:t>
            </a:r>
            <a:r>
              <a:rPr lang="en-CA" dirty="0" smtClean="0"/>
              <a:t> reformed market </a:t>
            </a:r>
            <a:r>
              <a:rPr lang="en-CA" dirty="0"/>
              <a:t>for emissions </a:t>
            </a:r>
            <a:r>
              <a:rPr lang="en-CA" dirty="0" smtClean="0"/>
              <a:t>trading </a:t>
            </a:r>
          </a:p>
          <a:p>
            <a:pPr lvl="1"/>
            <a:r>
              <a:rPr lang="en-CA" dirty="0"/>
              <a:t>a</a:t>
            </a:r>
            <a:r>
              <a:rPr lang="en-CA" dirty="0" smtClean="0"/>
              <a:t> market for renewable energy certificates </a:t>
            </a:r>
          </a:p>
          <a:p>
            <a:pPr lvl="1"/>
            <a:r>
              <a:rPr lang="en-CA" dirty="0" smtClean="0"/>
              <a:t>short </a:t>
            </a:r>
            <a:r>
              <a:rPr lang="en-CA" dirty="0"/>
              <a:t>and long term bidding into the electricity </a:t>
            </a:r>
            <a:r>
              <a:rPr lang="en-CA" dirty="0" smtClean="0"/>
              <a:t>system  </a:t>
            </a:r>
          </a:p>
          <a:p>
            <a:endParaRPr lang="en-US" dirty="0"/>
          </a:p>
        </p:txBody>
      </p:sp>
    </p:spTree>
    <p:extLst>
      <p:ext uri="{BB962C8B-B14F-4D97-AF65-F5344CB8AC3E}">
        <p14:creationId xmlns:p14="http://schemas.microsoft.com/office/powerpoint/2010/main" val="355815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Research and Innovation</a:t>
            </a:r>
            <a:endParaRPr lang="en-US" dirty="0"/>
          </a:p>
        </p:txBody>
      </p:sp>
      <p:sp>
        <p:nvSpPr>
          <p:cNvPr id="3" name="Content Placeholder 2"/>
          <p:cNvSpPr>
            <a:spLocks noGrp="1"/>
          </p:cNvSpPr>
          <p:nvPr>
            <p:ph idx="1"/>
          </p:nvPr>
        </p:nvSpPr>
        <p:spPr/>
        <p:txBody>
          <a:bodyPr/>
          <a:lstStyle/>
          <a:p>
            <a:r>
              <a:rPr lang="en-US" dirty="0" smtClean="0"/>
              <a:t>Being </a:t>
            </a:r>
            <a:r>
              <a:rPr lang="en-US" dirty="0"/>
              <a:t>the world leader in developing the next generation of renewable energy </a:t>
            </a:r>
            <a:r>
              <a:rPr lang="en-US" dirty="0" smtClean="0"/>
              <a:t>technologies</a:t>
            </a:r>
            <a:endParaRPr lang="en-US" dirty="0"/>
          </a:p>
          <a:p>
            <a:r>
              <a:rPr lang="en-US" dirty="0" smtClean="0"/>
              <a:t>Smart </a:t>
            </a:r>
            <a:r>
              <a:rPr lang="en-US" dirty="0"/>
              <a:t>grid and smart cities development</a:t>
            </a:r>
          </a:p>
          <a:p>
            <a:r>
              <a:rPr lang="en-US" dirty="0" smtClean="0"/>
              <a:t>Efficient </a:t>
            </a:r>
            <a:r>
              <a:rPr lang="en-US" dirty="0"/>
              <a:t>energy systems</a:t>
            </a:r>
          </a:p>
          <a:p>
            <a:r>
              <a:rPr lang="en-US" dirty="0" smtClean="0"/>
              <a:t>More </a:t>
            </a:r>
            <a:r>
              <a:rPr lang="en-US" dirty="0"/>
              <a:t>sustainable transport systems </a:t>
            </a:r>
          </a:p>
          <a:p>
            <a:pPr marL="114300" indent="0">
              <a:buNone/>
            </a:pPr>
            <a:r>
              <a:rPr lang="en-US" dirty="0"/>
              <a:t>a “forward-looking” approach to carbon capture and storage (CCS) and carbon capture and use (CCU) for the power and industrial sectors to reach the 2050 climate objectives in a cost effective way </a:t>
            </a:r>
          </a:p>
        </p:txBody>
      </p:sp>
    </p:spTree>
    <p:extLst>
      <p:ext uri="{BB962C8B-B14F-4D97-AF65-F5344CB8AC3E}">
        <p14:creationId xmlns:p14="http://schemas.microsoft.com/office/powerpoint/2010/main" val="2369450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Policy Conflicts</a:t>
            </a:r>
          </a:p>
        </p:txBody>
      </p:sp>
      <p:sp>
        <p:nvSpPr>
          <p:cNvPr id="3" name="Content Placeholder 2"/>
          <p:cNvSpPr>
            <a:spLocks noGrp="1"/>
          </p:cNvSpPr>
          <p:nvPr>
            <p:ph idx="1"/>
          </p:nvPr>
        </p:nvSpPr>
        <p:spPr/>
        <p:txBody>
          <a:bodyPr/>
          <a:lstStyle/>
          <a:p>
            <a:r>
              <a:rPr lang="en-US" dirty="0" smtClean="0"/>
              <a:t>Quite a reliance on not yet proven to be cost-effective technologies</a:t>
            </a:r>
          </a:p>
          <a:p>
            <a:r>
              <a:rPr lang="en-US" dirty="0" smtClean="0"/>
              <a:t>This </a:t>
            </a:r>
            <a:r>
              <a:rPr lang="en-US" dirty="0"/>
              <a:t>focus is in direct contrast to the ambitious and progressive development of alternative energy resources, and is more targeted to less developed areas of the EU that need to catch up to the rest of the </a:t>
            </a:r>
            <a:r>
              <a:rPr lang="en-US" dirty="0" smtClean="0"/>
              <a:t>EU  </a:t>
            </a:r>
            <a:endParaRPr lang="en-US" dirty="0"/>
          </a:p>
          <a:p>
            <a:r>
              <a:rPr lang="en-US" dirty="0" smtClean="0"/>
              <a:t>Still at quite a high policy level without explicit steps and recommendations</a:t>
            </a:r>
            <a:endParaRPr lang="en-US" dirty="0"/>
          </a:p>
        </p:txBody>
      </p:sp>
    </p:spTree>
    <p:extLst>
      <p:ext uri="{BB962C8B-B14F-4D97-AF65-F5344CB8AC3E}">
        <p14:creationId xmlns:p14="http://schemas.microsoft.com/office/powerpoint/2010/main" val="2449842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Change of focus on: supply security, affordability and competitiveness, infrastructure and technologies and solidarity between member states</a:t>
            </a:r>
          </a:p>
          <a:p>
            <a:r>
              <a:rPr lang="en-US" dirty="0" smtClean="0"/>
              <a:t>Potentially contradicting objectives: energy integration, EU targets for renewables and energy efficiency but freedom to determine national energy mix</a:t>
            </a:r>
          </a:p>
          <a:p>
            <a:r>
              <a:rPr lang="en-US" dirty="0" smtClean="0"/>
              <a:t>Fossil fuel subsidies (distributional and competitiveness objectives) and tax incentives for shale gas clash with carbon prices (investment and efficiency objectives) and other market signals (electricity and energy efficiency)</a:t>
            </a:r>
          </a:p>
          <a:p>
            <a:r>
              <a:rPr lang="en-US" dirty="0" smtClean="0"/>
              <a:t>Still too much dependence on ETS sector until 2020 at least, not effectively dealing with transport, agriculture, forestry and other major carbon contributors</a:t>
            </a:r>
          </a:p>
          <a:p>
            <a:endParaRPr lang="en-US" dirty="0"/>
          </a:p>
        </p:txBody>
      </p:sp>
    </p:spTree>
    <p:extLst>
      <p:ext uri="{BB962C8B-B14F-4D97-AF65-F5344CB8AC3E}">
        <p14:creationId xmlns:p14="http://schemas.microsoft.com/office/powerpoint/2010/main" val="2239187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Energy Union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114300" indent="0">
              <a:buNone/>
            </a:pPr>
            <a:r>
              <a:rPr lang="en-US" i="1" dirty="0"/>
              <a:t>I want to reform and </a:t>
            </a:r>
            <a:r>
              <a:rPr lang="en-US" i="1" dirty="0" err="1"/>
              <a:t>reorganise</a:t>
            </a:r>
            <a:r>
              <a:rPr lang="en-US" i="1" dirty="0"/>
              <a:t> Europe’s energy policy </a:t>
            </a:r>
            <a:endParaRPr lang="en-US" dirty="0"/>
          </a:p>
          <a:p>
            <a:pPr marL="114300" indent="0">
              <a:buNone/>
            </a:pPr>
            <a:r>
              <a:rPr lang="en-US" i="1" dirty="0"/>
              <a:t>in a new European Energy Union.  </a:t>
            </a:r>
            <a:r>
              <a:rPr lang="en-US" b="1" dirty="0"/>
              <a:t>Jean-Claude </a:t>
            </a:r>
            <a:r>
              <a:rPr lang="en-US" b="1" dirty="0" err="1"/>
              <a:t>Juncker</a:t>
            </a:r>
            <a:r>
              <a:rPr lang="en-US" b="1" dirty="0"/>
              <a:t> </a:t>
            </a:r>
            <a:r>
              <a:rPr lang="en-US" dirty="0"/>
              <a:t>(March 19</a:t>
            </a:r>
            <a:r>
              <a:rPr lang="en-US" baseline="30000" dirty="0"/>
              <a:t>th</a:t>
            </a:r>
            <a:r>
              <a:rPr lang="en-US" dirty="0"/>
              <a:t> 2015</a:t>
            </a:r>
            <a:r>
              <a:rPr lang="en-US" dirty="0" smtClean="0"/>
              <a:t>)</a:t>
            </a:r>
          </a:p>
          <a:p>
            <a:pPr marL="0" indent="0">
              <a:buNone/>
            </a:pPr>
            <a:endParaRPr lang="en-US" dirty="0"/>
          </a:p>
          <a:p>
            <a:pPr marL="0" indent="0">
              <a:buNone/>
            </a:pPr>
            <a:r>
              <a:rPr lang="en-US" dirty="0"/>
              <a:t>“A Resilient Energy Union with a Forward-Looking Climate Change Policy</a:t>
            </a:r>
            <a:r>
              <a:rPr lang="en-US" dirty="0" smtClean="0"/>
              <a:t>”</a:t>
            </a:r>
            <a:endParaRPr lang="en-US" dirty="0"/>
          </a:p>
          <a:p>
            <a:pPr marL="0" indent="0">
              <a:buNone/>
            </a:pPr>
            <a:r>
              <a:rPr lang="en-US" u="sng" dirty="0" smtClean="0"/>
              <a:t>European </a:t>
            </a:r>
            <a:r>
              <a:rPr lang="en-US" u="sng" dirty="0" smtClean="0"/>
              <a:t>Commission Energy Union Priority</a:t>
            </a:r>
            <a:r>
              <a:rPr lang="en-US" u="sng" dirty="0" smtClean="0"/>
              <a:t>:</a:t>
            </a:r>
          </a:p>
          <a:p>
            <a:pPr marL="0" indent="0">
              <a:buNone/>
            </a:pPr>
            <a:r>
              <a:rPr lang="en-US" dirty="0" smtClean="0"/>
              <a:t>A </a:t>
            </a:r>
            <a:r>
              <a:rPr lang="en-US" dirty="0"/>
              <a:t>European Energy Union will ensure that Europe has secure, affordable and climate-friendly </a:t>
            </a:r>
            <a:r>
              <a:rPr lang="en-US" dirty="0" smtClean="0"/>
              <a:t>energy</a:t>
            </a:r>
            <a:endParaRPr lang="en-US" dirty="0" smtClean="0"/>
          </a:p>
          <a:p>
            <a:endParaRPr lang="en-US" dirty="0"/>
          </a:p>
        </p:txBody>
      </p:sp>
    </p:spTree>
    <p:extLst>
      <p:ext uri="{BB962C8B-B14F-4D97-AF65-F5344CB8AC3E}">
        <p14:creationId xmlns:p14="http://schemas.microsoft.com/office/powerpoint/2010/main" val="37796311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3600" y="0"/>
            <a:ext cx="7414054" cy="6858000"/>
          </a:xfrm>
          <a:prstGeom prst="rect">
            <a:avLst/>
          </a:prstGeom>
        </p:spPr>
      </p:pic>
    </p:spTree>
    <p:extLst>
      <p:ext uri="{BB962C8B-B14F-4D97-AF65-F5344CB8AC3E}">
        <p14:creationId xmlns:p14="http://schemas.microsoft.com/office/powerpoint/2010/main" val="4757468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Challenges for EU countries</a:t>
            </a:r>
            <a:endParaRPr lang="en-US" dirty="0"/>
          </a:p>
        </p:txBody>
      </p:sp>
      <p:sp>
        <p:nvSpPr>
          <p:cNvPr id="3" name="Content Placeholder 2"/>
          <p:cNvSpPr>
            <a:spLocks noGrp="1"/>
          </p:cNvSpPr>
          <p:nvPr>
            <p:ph idx="1"/>
          </p:nvPr>
        </p:nvSpPr>
        <p:spPr/>
        <p:txBody>
          <a:bodyPr/>
          <a:lstStyle/>
          <a:p>
            <a:r>
              <a:rPr lang="en-US" dirty="0" smtClean="0"/>
              <a:t>More than half of energy is imported (more than 90 % of oil and 66 % of natural gas)</a:t>
            </a:r>
          </a:p>
          <a:p>
            <a:r>
              <a:rPr lang="en-US" dirty="0" smtClean="0"/>
              <a:t>Fragmented energy markets and systems</a:t>
            </a:r>
          </a:p>
          <a:p>
            <a:r>
              <a:rPr lang="en-US" dirty="0" smtClean="0"/>
              <a:t>Energy prices much higher than elsewhere</a:t>
            </a:r>
          </a:p>
          <a:p>
            <a:r>
              <a:rPr lang="en-US" dirty="0" smtClean="0"/>
              <a:t>Active climate change mitigation proponent</a:t>
            </a:r>
          </a:p>
          <a:p>
            <a:r>
              <a:rPr lang="en-US" dirty="0" smtClean="0"/>
              <a:t>Energy largest emitting sector</a:t>
            </a:r>
            <a:endParaRPr lang="en-US" dirty="0"/>
          </a:p>
        </p:txBody>
      </p:sp>
    </p:spTree>
    <p:extLst>
      <p:ext uri="{BB962C8B-B14F-4D97-AF65-F5344CB8AC3E}">
        <p14:creationId xmlns:p14="http://schemas.microsoft.com/office/powerpoint/2010/main" val="35095702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92100" y="711200"/>
            <a:ext cx="7992681" cy="5435600"/>
          </a:xfrm>
          <a:prstGeom prst="rect">
            <a:avLst/>
          </a:prstGeom>
        </p:spPr>
      </p:pic>
    </p:spTree>
    <p:extLst>
      <p:ext uri="{BB962C8B-B14F-4D97-AF65-F5344CB8AC3E}">
        <p14:creationId xmlns:p14="http://schemas.microsoft.com/office/powerpoint/2010/main" val="22369400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5600" y="723900"/>
            <a:ext cx="8009812" cy="5397500"/>
          </a:xfrm>
          <a:prstGeom prst="rect">
            <a:avLst/>
          </a:prstGeom>
        </p:spPr>
      </p:pic>
    </p:spTree>
    <p:extLst>
      <p:ext uri="{BB962C8B-B14F-4D97-AF65-F5344CB8AC3E}">
        <p14:creationId xmlns:p14="http://schemas.microsoft.com/office/powerpoint/2010/main" val="31246468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EnU</a:t>
            </a:r>
            <a:r>
              <a:rPr lang="en-US" dirty="0" smtClean="0"/>
              <a:t> Priorities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b="1" dirty="0"/>
              <a:t>Supply security </a:t>
            </a:r>
            <a:r>
              <a:rPr lang="en-US" dirty="0" smtClean="0"/>
              <a:t>Diversifying </a:t>
            </a:r>
            <a:r>
              <a:rPr lang="en-US" dirty="0"/>
              <a:t>Europe's sources of energy and making better, more efficient use of </a:t>
            </a:r>
            <a:r>
              <a:rPr lang="en-US" dirty="0" smtClean="0"/>
              <a:t>energy </a:t>
            </a:r>
            <a:r>
              <a:rPr lang="en-US" dirty="0"/>
              <a:t>produced within the EU</a:t>
            </a:r>
            <a:r>
              <a:rPr lang="en-US" dirty="0" smtClean="0"/>
              <a:t>.</a:t>
            </a:r>
            <a:endParaRPr lang="en-US" dirty="0"/>
          </a:p>
          <a:p>
            <a:pPr marL="514350" indent="-514350">
              <a:buFont typeface="+mj-lt"/>
              <a:buAutoNum type="arabicPeriod"/>
            </a:pPr>
            <a:r>
              <a:rPr lang="en-US" b="1" dirty="0"/>
              <a:t>A fully-integrated internal energy market </a:t>
            </a:r>
            <a:r>
              <a:rPr lang="en-US" dirty="0" smtClean="0"/>
              <a:t>Using </a:t>
            </a:r>
            <a:r>
              <a:rPr lang="en-US" dirty="0"/>
              <a:t>interconnectors which enable energy to flow freely across the EU - without any technical or regulatory barriers. </a:t>
            </a:r>
            <a:r>
              <a:rPr lang="en-US" dirty="0" smtClean="0"/>
              <a:t>To enable increased competition and </a:t>
            </a:r>
            <a:r>
              <a:rPr lang="en-US" b="1" dirty="0" smtClean="0"/>
              <a:t>lower energy prices (affordability)</a:t>
            </a:r>
          </a:p>
          <a:p>
            <a:pPr marL="514350" indent="-514350">
              <a:buFont typeface="+mj-lt"/>
              <a:buAutoNum type="arabicPeriod"/>
            </a:pPr>
            <a:r>
              <a:rPr lang="en-US" b="1" dirty="0" smtClean="0"/>
              <a:t>Energy efficiency </a:t>
            </a:r>
            <a:r>
              <a:rPr lang="en-US" dirty="0" smtClean="0"/>
              <a:t>Consuming </a:t>
            </a:r>
            <a:r>
              <a:rPr lang="en-US" dirty="0"/>
              <a:t>less energy in order to reduce </a:t>
            </a:r>
            <a:r>
              <a:rPr lang="en-US" dirty="0" smtClean="0"/>
              <a:t>pollution, preserve </a:t>
            </a:r>
            <a:r>
              <a:rPr lang="en-US" dirty="0"/>
              <a:t>domestic energy </a:t>
            </a:r>
            <a:r>
              <a:rPr lang="en-US" dirty="0" smtClean="0"/>
              <a:t>sources, and reduce </a:t>
            </a:r>
            <a:r>
              <a:rPr lang="en-US" dirty="0"/>
              <a:t>the EU's need for energy </a:t>
            </a:r>
            <a:r>
              <a:rPr lang="en-US" dirty="0" smtClean="0"/>
              <a:t>imports (less strain on </a:t>
            </a:r>
            <a:r>
              <a:rPr lang="en-US" b="1" dirty="0" smtClean="0"/>
              <a:t>supply security</a:t>
            </a:r>
            <a:r>
              <a:rPr lang="en-US" dirty="0" smtClean="0"/>
              <a:t>).</a:t>
            </a:r>
          </a:p>
          <a:p>
            <a:pPr marL="514350" indent="-514350">
              <a:buFont typeface="+mj-lt"/>
              <a:buAutoNum type="arabicPeriod"/>
            </a:pPr>
            <a:r>
              <a:rPr lang="en-US" b="1" dirty="0" smtClean="0"/>
              <a:t>Emissions </a:t>
            </a:r>
            <a:r>
              <a:rPr lang="en-US" b="1" dirty="0"/>
              <a:t>reduction </a:t>
            </a:r>
            <a:r>
              <a:rPr lang="en-US" dirty="0" smtClean="0"/>
              <a:t>Rebuilding </a:t>
            </a:r>
            <a:r>
              <a:rPr lang="en-US" dirty="0"/>
              <a:t>the European emissions trading </a:t>
            </a:r>
            <a:r>
              <a:rPr lang="en-US" dirty="0" smtClean="0"/>
              <a:t>scheme, pushing </a:t>
            </a:r>
            <a:r>
              <a:rPr lang="en-US" dirty="0"/>
              <a:t>for a global deal for climate change in Paris in December 2015, and encouraging private investment in </a:t>
            </a:r>
            <a:r>
              <a:rPr lang="en-US" b="1" dirty="0"/>
              <a:t>new infrastructure and </a:t>
            </a:r>
            <a:r>
              <a:rPr lang="en-US" b="1" dirty="0" smtClean="0"/>
              <a:t>technologies.</a:t>
            </a:r>
          </a:p>
          <a:p>
            <a:pPr marL="514350" indent="-514350">
              <a:buFont typeface="+mj-lt"/>
              <a:buAutoNum type="arabicPeriod"/>
            </a:pPr>
            <a:r>
              <a:rPr lang="en-US" b="1" dirty="0" smtClean="0"/>
              <a:t>Research </a:t>
            </a:r>
            <a:r>
              <a:rPr lang="en-US" b="1" dirty="0"/>
              <a:t>and </a:t>
            </a:r>
            <a:r>
              <a:rPr lang="en-US" b="1" dirty="0" smtClean="0"/>
              <a:t>innovation </a:t>
            </a:r>
            <a:r>
              <a:rPr lang="en-US" dirty="0" smtClean="0"/>
              <a:t>Supporting </a:t>
            </a:r>
            <a:r>
              <a:rPr lang="en-US" dirty="0"/>
              <a:t>breakthroughs in low-carbon </a:t>
            </a:r>
            <a:r>
              <a:rPr lang="en-US" b="1" dirty="0"/>
              <a:t>technologies</a:t>
            </a:r>
            <a:r>
              <a:rPr lang="en-US" dirty="0"/>
              <a:t> by coordinating research and helping to finance projects in partnership with the private sector.</a:t>
            </a:r>
          </a:p>
          <a:p>
            <a:pPr marL="514350" indent="-514350">
              <a:buFont typeface="+mj-lt"/>
              <a:buAutoNum type="arabicPeriod"/>
            </a:pPr>
            <a:endParaRPr lang="en-US" dirty="0"/>
          </a:p>
        </p:txBody>
      </p:sp>
    </p:spTree>
    <p:extLst>
      <p:ext uri="{BB962C8B-B14F-4D97-AF65-F5344CB8AC3E}">
        <p14:creationId xmlns:p14="http://schemas.microsoft.com/office/powerpoint/2010/main" val="2896084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 Supply Security</a:t>
            </a:r>
            <a:endParaRPr lang="en-US" dirty="0"/>
          </a:p>
        </p:txBody>
      </p:sp>
      <p:sp>
        <p:nvSpPr>
          <p:cNvPr id="3" name="Content Placeholder 2"/>
          <p:cNvSpPr>
            <a:spLocks noGrp="1"/>
          </p:cNvSpPr>
          <p:nvPr>
            <p:ph idx="1"/>
          </p:nvPr>
        </p:nvSpPr>
        <p:spPr/>
        <p:txBody>
          <a:bodyPr>
            <a:normAutofit fontScale="92500"/>
          </a:bodyPr>
          <a:lstStyle/>
          <a:p>
            <a:r>
              <a:rPr lang="en-US" dirty="0" smtClean="0"/>
              <a:t>a </a:t>
            </a:r>
            <a:r>
              <a:rPr lang="en-US" dirty="0"/>
              <a:t>new gas hub </a:t>
            </a:r>
            <a:r>
              <a:rPr lang="en-US" dirty="0" smtClean="0"/>
              <a:t>in Southern </a:t>
            </a:r>
            <a:r>
              <a:rPr lang="en-US" dirty="0"/>
              <a:t>Europe </a:t>
            </a:r>
            <a:endParaRPr lang="en-US" dirty="0" smtClean="0"/>
          </a:p>
          <a:p>
            <a:r>
              <a:rPr lang="en-US" dirty="0" smtClean="0"/>
              <a:t>key </a:t>
            </a:r>
            <a:r>
              <a:rPr lang="en-US" dirty="0"/>
              <a:t>infrastructure projects enhancing Finland's and </a:t>
            </a:r>
            <a:r>
              <a:rPr lang="en-US" dirty="0" smtClean="0"/>
              <a:t>the Baltic </a:t>
            </a:r>
            <a:r>
              <a:rPr lang="en-US" dirty="0"/>
              <a:t>States' energy </a:t>
            </a:r>
            <a:r>
              <a:rPr lang="en-US" dirty="0" smtClean="0"/>
              <a:t>security</a:t>
            </a:r>
          </a:p>
          <a:p>
            <a:r>
              <a:rPr lang="en-US" dirty="0"/>
              <a:t>better use of regasification and storage capacity in the </a:t>
            </a:r>
            <a:r>
              <a:rPr lang="en-US" dirty="0" smtClean="0"/>
              <a:t>gas system</a:t>
            </a:r>
          </a:p>
          <a:p>
            <a:r>
              <a:rPr lang="en-US" dirty="0" smtClean="0"/>
              <a:t>removing </a:t>
            </a:r>
            <a:r>
              <a:rPr lang="en-US" dirty="0"/>
              <a:t>obstacles to LNG imports from the US and other LNG </a:t>
            </a:r>
            <a:r>
              <a:rPr lang="en-US" dirty="0" smtClean="0"/>
              <a:t>producers</a:t>
            </a:r>
          </a:p>
          <a:p>
            <a:r>
              <a:rPr lang="en-US" dirty="0" smtClean="0"/>
              <a:t>advancing </a:t>
            </a:r>
            <a:r>
              <a:rPr lang="en-US" dirty="0"/>
              <a:t>domestic production of oil and gas from unconventional sources such as shale gas </a:t>
            </a:r>
            <a:r>
              <a:rPr lang="en-US" dirty="0" smtClean="0"/>
              <a:t>(as </a:t>
            </a:r>
            <a:r>
              <a:rPr lang="en-US" dirty="0"/>
              <a:t>long as public acceptance and environmental impacts are adequately </a:t>
            </a:r>
            <a:r>
              <a:rPr lang="en-US" dirty="0" smtClean="0"/>
              <a:t>addressed)  </a:t>
            </a:r>
          </a:p>
          <a:p>
            <a:r>
              <a:rPr lang="en-US" dirty="0" smtClean="0"/>
              <a:t>establishing </a:t>
            </a:r>
            <a:r>
              <a:rPr lang="en-US" dirty="0"/>
              <a:t>strategic energy partnerships with important transit countries or regions such as Algeria, Turkey, Azerbaijan, Turkmenistan, the Middle East, </a:t>
            </a:r>
            <a:r>
              <a:rPr lang="en-US" dirty="0" smtClean="0"/>
              <a:t>Africa</a:t>
            </a:r>
            <a:endParaRPr lang="en-US" dirty="0"/>
          </a:p>
          <a:p>
            <a:r>
              <a:rPr lang="en-US" dirty="0" smtClean="0"/>
              <a:t>strengthening </a:t>
            </a:r>
            <a:r>
              <a:rPr lang="en-US" dirty="0"/>
              <a:t>partnerships with Norway </a:t>
            </a:r>
            <a:endParaRPr lang="en-US" dirty="0" smtClean="0"/>
          </a:p>
          <a:p>
            <a:r>
              <a:rPr lang="en-US" dirty="0" smtClean="0"/>
              <a:t>developing </a:t>
            </a:r>
            <a:r>
              <a:rPr lang="en-US" dirty="0"/>
              <a:t>new partnerships with the United States and </a:t>
            </a:r>
            <a:r>
              <a:rPr lang="en-US" dirty="0" smtClean="0"/>
              <a:t>Canada </a:t>
            </a:r>
            <a:endParaRPr lang="en-US" dirty="0"/>
          </a:p>
          <a:p>
            <a:endParaRPr lang="en-US" dirty="0"/>
          </a:p>
        </p:txBody>
      </p:sp>
    </p:spTree>
    <p:extLst>
      <p:ext uri="{BB962C8B-B14F-4D97-AF65-F5344CB8AC3E}">
        <p14:creationId xmlns:p14="http://schemas.microsoft.com/office/powerpoint/2010/main" val="146403531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698</TotalTime>
  <Words>1599</Words>
  <Application>Microsoft Macintosh PowerPoint</Application>
  <PresentationFormat>On-screen Show (4:3)</PresentationFormat>
  <Paragraphs>114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The New Energy Union: Priorities and Conflicting Policy Objectives</vt:lpstr>
      <vt:lpstr>A roadmap of roadmaps</vt:lpstr>
      <vt:lpstr>The Energy Union</vt:lpstr>
      <vt:lpstr>PowerPoint Presentation</vt:lpstr>
      <vt:lpstr>Energy Challenges for EU countries</vt:lpstr>
      <vt:lpstr>PowerPoint Presentation</vt:lpstr>
      <vt:lpstr>PowerPoint Presentation</vt:lpstr>
      <vt:lpstr>EnU Priorities</vt:lpstr>
      <vt:lpstr>1. Supply Security</vt:lpstr>
      <vt:lpstr>PowerPoint Presentation</vt:lpstr>
      <vt:lpstr>Challenges and Policy Conflicts</vt:lpstr>
      <vt:lpstr>Cautious or opposed to shale gas</vt:lpstr>
      <vt:lpstr>Supportive of shale gas</vt:lpstr>
      <vt:lpstr>2. Fully-integrated internal energy market</vt:lpstr>
      <vt:lpstr>PowerPoint Presentation</vt:lpstr>
      <vt:lpstr>Challenges and Policy Conflicts</vt:lpstr>
      <vt:lpstr>3. Energy Efficiency</vt:lpstr>
      <vt:lpstr>Challenges and Policy Conflicts</vt:lpstr>
      <vt:lpstr>4.Emissions Reduction</vt:lpstr>
      <vt:lpstr>Challenges and Policy Conflicts</vt:lpstr>
      <vt:lpstr>5. Research and Innovation</vt:lpstr>
      <vt:lpstr>Challenges and Policy Conflicts</vt:lpstr>
      <vt:lpstr>Conclusion</vt:lpstr>
    </vt:vector>
  </TitlesOfParts>
  <Company>Carleton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 Schott</dc:creator>
  <cp:lastModifiedBy>Stephan Schott</cp:lastModifiedBy>
  <cp:revision>56</cp:revision>
  <dcterms:created xsi:type="dcterms:W3CDTF">2015-08-18T15:06:49Z</dcterms:created>
  <dcterms:modified xsi:type="dcterms:W3CDTF">2015-10-02T14:59:38Z</dcterms:modified>
</cp:coreProperties>
</file>