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0" d="100"/>
          <a:sy n="110" d="100"/>
        </p:scale>
        <p:origin x="-1380" y="936"/>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54362C-C26E-41C7-850E-FB995C27978D}" type="datetimeFigureOut">
              <a:rPr lang="en-US" smtClean="0"/>
              <a:t>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94DDF-B12A-4F25-A2FD-29F7C7383D2E}" type="slidenum">
              <a:rPr lang="en-US" smtClean="0"/>
              <a:t>‹#›</a:t>
            </a:fld>
            <a:endParaRPr lang="en-US"/>
          </a:p>
        </p:txBody>
      </p:sp>
    </p:spTree>
    <p:extLst>
      <p:ext uri="{BB962C8B-B14F-4D97-AF65-F5344CB8AC3E}">
        <p14:creationId xmlns:p14="http://schemas.microsoft.com/office/powerpoint/2010/main" val="3274046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4362C-C26E-41C7-850E-FB995C27978D}" type="datetimeFigureOut">
              <a:rPr lang="en-US" smtClean="0"/>
              <a:t>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94DDF-B12A-4F25-A2FD-29F7C7383D2E}" type="slidenum">
              <a:rPr lang="en-US" smtClean="0"/>
              <a:t>‹#›</a:t>
            </a:fld>
            <a:endParaRPr lang="en-US"/>
          </a:p>
        </p:txBody>
      </p:sp>
    </p:spTree>
    <p:extLst>
      <p:ext uri="{BB962C8B-B14F-4D97-AF65-F5344CB8AC3E}">
        <p14:creationId xmlns:p14="http://schemas.microsoft.com/office/powerpoint/2010/main" val="4280036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4362C-C26E-41C7-850E-FB995C27978D}" type="datetimeFigureOut">
              <a:rPr lang="en-US" smtClean="0"/>
              <a:t>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94DDF-B12A-4F25-A2FD-29F7C7383D2E}" type="slidenum">
              <a:rPr lang="en-US" smtClean="0"/>
              <a:t>‹#›</a:t>
            </a:fld>
            <a:endParaRPr lang="en-US"/>
          </a:p>
        </p:txBody>
      </p:sp>
    </p:spTree>
    <p:extLst>
      <p:ext uri="{BB962C8B-B14F-4D97-AF65-F5344CB8AC3E}">
        <p14:creationId xmlns:p14="http://schemas.microsoft.com/office/powerpoint/2010/main" val="973638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4362C-C26E-41C7-850E-FB995C27978D}" type="datetimeFigureOut">
              <a:rPr lang="en-US" smtClean="0"/>
              <a:t>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94DDF-B12A-4F25-A2FD-29F7C7383D2E}" type="slidenum">
              <a:rPr lang="en-US" smtClean="0"/>
              <a:t>‹#›</a:t>
            </a:fld>
            <a:endParaRPr lang="en-US"/>
          </a:p>
        </p:txBody>
      </p:sp>
    </p:spTree>
    <p:extLst>
      <p:ext uri="{BB962C8B-B14F-4D97-AF65-F5344CB8AC3E}">
        <p14:creationId xmlns:p14="http://schemas.microsoft.com/office/powerpoint/2010/main" val="2825260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54362C-C26E-41C7-850E-FB995C27978D}" type="datetimeFigureOut">
              <a:rPr lang="en-US" smtClean="0"/>
              <a:t>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94DDF-B12A-4F25-A2FD-29F7C7383D2E}" type="slidenum">
              <a:rPr lang="en-US" smtClean="0"/>
              <a:t>‹#›</a:t>
            </a:fld>
            <a:endParaRPr lang="en-US"/>
          </a:p>
        </p:txBody>
      </p:sp>
    </p:spTree>
    <p:extLst>
      <p:ext uri="{BB962C8B-B14F-4D97-AF65-F5344CB8AC3E}">
        <p14:creationId xmlns:p14="http://schemas.microsoft.com/office/powerpoint/2010/main" val="1385322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54362C-C26E-41C7-850E-FB995C27978D}" type="datetimeFigureOut">
              <a:rPr lang="en-US" smtClean="0"/>
              <a:t>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94DDF-B12A-4F25-A2FD-29F7C7383D2E}" type="slidenum">
              <a:rPr lang="en-US" smtClean="0"/>
              <a:t>‹#›</a:t>
            </a:fld>
            <a:endParaRPr lang="en-US"/>
          </a:p>
        </p:txBody>
      </p:sp>
    </p:spTree>
    <p:extLst>
      <p:ext uri="{BB962C8B-B14F-4D97-AF65-F5344CB8AC3E}">
        <p14:creationId xmlns:p14="http://schemas.microsoft.com/office/powerpoint/2010/main" val="3492522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54362C-C26E-41C7-850E-FB995C27978D}" type="datetimeFigureOut">
              <a:rPr lang="en-US" smtClean="0"/>
              <a:t>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C94DDF-B12A-4F25-A2FD-29F7C7383D2E}" type="slidenum">
              <a:rPr lang="en-US" smtClean="0"/>
              <a:t>‹#›</a:t>
            </a:fld>
            <a:endParaRPr lang="en-US"/>
          </a:p>
        </p:txBody>
      </p:sp>
    </p:spTree>
    <p:extLst>
      <p:ext uri="{BB962C8B-B14F-4D97-AF65-F5344CB8AC3E}">
        <p14:creationId xmlns:p14="http://schemas.microsoft.com/office/powerpoint/2010/main" val="2741073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54362C-C26E-41C7-850E-FB995C27978D}" type="datetimeFigureOut">
              <a:rPr lang="en-US" smtClean="0"/>
              <a:t>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C94DDF-B12A-4F25-A2FD-29F7C7383D2E}" type="slidenum">
              <a:rPr lang="en-US" smtClean="0"/>
              <a:t>‹#›</a:t>
            </a:fld>
            <a:endParaRPr lang="en-US"/>
          </a:p>
        </p:txBody>
      </p:sp>
    </p:spTree>
    <p:extLst>
      <p:ext uri="{BB962C8B-B14F-4D97-AF65-F5344CB8AC3E}">
        <p14:creationId xmlns:p14="http://schemas.microsoft.com/office/powerpoint/2010/main" val="315395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54362C-C26E-41C7-850E-FB995C27978D}" type="datetimeFigureOut">
              <a:rPr lang="en-US" smtClean="0"/>
              <a:t>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C94DDF-B12A-4F25-A2FD-29F7C7383D2E}" type="slidenum">
              <a:rPr lang="en-US" smtClean="0"/>
              <a:t>‹#›</a:t>
            </a:fld>
            <a:endParaRPr lang="en-US"/>
          </a:p>
        </p:txBody>
      </p:sp>
    </p:spTree>
    <p:extLst>
      <p:ext uri="{BB962C8B-B14F-4D97-AF65-F5344CB8AC3E}">
        <p14:creationId xmlns:p14="http://schemas.microsoft.com/office/powerpoint/2010/main" val="3830404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54362C-C26E-41C7-850E-FB995C27978D}" type="datetimeFigureOut">
              <a:rPr lang="en-US" smtClean="0"/>
              <a:t>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94DDF-B12A-4F25-A2FD-29F7C7383D2E}" type="slidenum">
              <a:rPr lang="en-US" smtClean="0"/>
              <a:t>‹#›</a:t>
            </a:fld>
            <a:endParaRPr lang="en-US"/>
          </a:p>
        </p:txBody>
      </p:sp>
    </p:spTree>
    <p:extLst>
      <p:ext uri="{BB962C8B-B14F-4D97-AF65-F5344CB8AC3E}">
        <p14:creationId xmlns:p14="http://schemas.microsoft.com/office/powerpoint/2010/main" val="3452382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54362C-C26E-41C7-850E-FB995C27978D}" type="datetimeFigureOut">
              <a:rPr lang="en-US" smtClean="0"/>
              <a:t>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94DDF-B12A-4F25-A2FD-29F7C7383D2E}" type="slidenum">
              <a:rPr lang="en-US" smtClean="0"/>
              <a:t>‹#›</a:t>
            </a:fld>
            <a:endParaRPr lang="en-US"/>
          </a:p>
        </p:txBody>
      </p:sp>
    </p:spTree>
    <p:extLst>
      <p:ext uri="{BB962C8B-B14F-4D97-AF65-F5344CB8AC3E}">
        <p14:creationId xmlns:p14="http://schemas.microsoft.com/office/powerpoint/2010/main" val="170466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B54362C-C26E-41C7-850E-FB995C27978D}" type="datetimeFigureOut">
              <a:rPr lang="en-US" smtClean="0"/>
              <a:t>1/2/2014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C94DDF-B12A-4F25-A2FD-29F7C7383D2E}" type="slidenum">
              <a:rPr lang="en-US" smtClean="0"/>
              <a:t>‹#›</a:t>
            </a:fld>
            <a:endParaRPr lang="en-US"/>
          </a:p>
        </p:txBody>
      </p:sp>
    </p:spTree>
    <p:extLst>
      <p:ext uri="{BB962C8B-B14F-4D97-AF65-F5344CB8AC3E}">
        <p14:creationId xmlns:p14="http://schemas.microsoft.com/office/powerpoint/2010/main" val="1800904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1600200"/>
            <a:ext cx="5829300" cy="457200"/>
          </a:xfrm>
          <a:prstGeom prst="rect">
            <a:avLst/>
          </a:prstGeom>
        </p:spPr>
        <p:txBody>
          <a:bodyP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b="1" dirty="0" smtClean="0"/>
              <a:t/>
            </a:r>
            <a:br>
              <a:rPr lang="en-US" sz="1400" b="1" dirty="0" smtClean="0"/>
            </a:br>
            <a:r>
              <a:rPr lang="en-US" sz="2100" b="1" dirty="0" smtClean="0"/>
              <a:t>BIOGRAPHIES of PARTICIPANTS</a:t>
            </a:r>
            <a:r>
              <a:rPr lang="en-US" sz="1400" b="1" dirty="0" smtClean="0"/>
              <a:t/>
            </a:r>
            <a:br>
              <a:rPr lang="en-US" sz="1400" b="1" dirty="0" smtClean="0"/>
            </a:br>
            <a:endParaRPr lang="en-US" sz="1400" b="1" dirty="0"/>
          </a:p>
        </p:txBody>
      </p:sp>
      <p:pic>
        <p:nvPicPr>
          <p:cNvPr id="3" name="Picture 2" descr="CES NEW LOGO hi r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152400"/>
            <a:ext cx="15113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913471"/>
            <a:ext cx="2209800" cy="458129"/>
          </a:xfrm>
          <a:prstGeom prst="rect">
            <a:avLst/>
          </a:prstGeom>
          <a:noFill/>
          <a:extLst>
            <a:ext uri="{909E8E84-426E-40DD-AFC4-6F175D3DCCD1}">
              <a14:hiddenFill xmlns:a14="http://schemas.microsoft.com/office/drawing/2010/main">
                <a:solidFill>
                  <a:srgbClr val="FFFFFF"/>
                </a:solidFill>
              </a14:hiddenFill>
            </a:ext>
          </a:extLst>
        </p:spPr>
      </p:pic>
      <p:sp>
        <p:nvSpPr>
          <p:cNvPr id="8" name="Subtitle 2"/>
          <p:cNvSpPr txBox="1">
            <a:spLocks/>
          </p:cNvSpPr>
          <p:nvPr/>
        </p:nvSpPr>
        <p:spPr>
          <a:xfrm>
            <a:off x="685800" y="2133600"/>
            <a:ext cx="5562600" cy="64008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GB" sz="1200" b="1" cap="small" dirty="0" smtClean="0"/>
              <a:t>Manfred Auster </a:t>
            </a:r>
            <a:r>
              <a:rPr lang="en-GB" sz="1000" dirty="0" smtClean="0"/>
              <a:t>is </a:t>
            </a:r>
            <a:r>
              <a:rPr lang="en-GB" sz="1000" dirty="0"/>
              <a:t>Minister-Counsellor and </a:t>
            </a:r>
            <a:r>
              <a:rPr lang="en-GB" sz="1000" dirty="0" smtClean="0"/>
              <a:t>the </a:t>
            </a:r>
            <a:r>
              <a:rPr lang="en-GB" sz="1000" dirty="0"/>
              <a:t>Head of the Political and Public Affairs Section at the Delegation of the European Union to Canada in </a:t>
            </a:r>
            <a:r>
              <a:rPr lang="en-GB" sz="1000" dirty="0" smtClean="0"/>
              <a:t>Ottawa since </a:t>
            </a:r>
            <a:r>
              <a:rPr lang="en-GB" sz="1000" dirty="0"/>
              <a:t>September </a:t>
            </a:r>
            <a:r>
              <a:rPr lang="en-GB" sz="1000" dirty="0" smtClean="0"/>
              <a:t>2012. He has worked on </a:t>
            </a:r>
            <a:r>
              <a:rPr lang="en-GB" sz="1000" dirty="0"/>
              <a:t>different assignments with the German Federal Foreign </a:t>
            </a:r>
            <a:r>
              <a:rPr lang="en-GB" sz="1000" dirty="0" smtClean="0"/>
              <a:t>Office and German </a:t>
            </a:r>
            <a:r>
              <a:rPr lang="en-GB" sz="1000" dirty="0"/>
              <a:t>Embassy in </a:t>
            </a:r>
            <a:r>
              <a:rPr lang="en-GB" sz="1000" dirty="0" smtClean="0"/>
              <a:t>Ottawa </a:t>
            </a:r>
            <a:r>
              <a:rPr lang="en-GB" sz="1000" dirty="0"/>
              <a:t>prior to his current posting</a:t>
            </a:r>
            <a:r>
              <a:rPr lang="en-GB" sz="1000" dirty="0" smtClean="0"/>
              <a:t>. Between </a:t>
            </a:r>
            <a:r>
              <a:rPr lang="en-GB" sz="1000" dirty="0"/>
              <a:t>1991 and 2010, he served </a:t>
            </a:r>
            <a:r>
              <a:rPr lang="en-GB" sz="1000" dirty="0" smtClean="0"/>
              <a:t>in locations throughout Europe, Australia and the Department </a:t>
            </a:r>
            <a:r>
              <a:rPr lang="en-GB" sz="1000" dirty="0"/>
              <a:t>of Foreign Affairs and </a:t>
            </a:r>
            <a:r>
              <a:rPr lang="en-GB" sz="1000" dirty="0" smtClean="0"/>
              <a:t>Trade Canada. He </a:t>
            </a:r>
            <a:r>
              <a:rPr lang="en-GB" sz="1000" dirty="0"/>
              <a:t>studied law at Free University of Berlin and London School of </a:t>
            </a:r>
            <a:r>
              <a:rPr lang="en-GB" sz="1000" dirty="0" smtClean="0"/>
              <a:t>Economics.</a:t>
            </a:r>
          </a:p>
          <a:p>
            <a:pPr marL="0" indent="0" algn="just">
              <a:buNone/>
            </a:pPr>
            <a:endParaRPr lang="en-GB" sz="500" dirty="0" smtClean="0"/>
          </a:p>
          <a:p>
            <a:pPr marL="0" indent="0" algn="just">
              <a:buNone/>
            </a:pPr>
            <a:r>
              <a:rPr lang="en-US" sz="1200" b="1" cap="small" dirty="0"/>
              <a:t>Petra Bendel </a:t>
            </a:r>
            <a:r>
              <a:rPr lang="en-US" sz="1000" dirty="0"/>
              <a:t>is the Academic Director of the multidisciplinary Centre for Area Studies  at the Friedrich-Alexander University of Erlangen-Nuremberg and Senior Lecturer in Political Science. She received her Ph.D. and Master of Arts degrees at Heidelberg University, Germany,  and obtained her habilitation at the Friedrich-Alexander University of Erlangen-Nuremberg.  In the past she gained professional experience as researcher at Heidelberg University and at the German Institute of Global and Area Studies (GIGA) </a:t>
            </a:r>
            <a:r>
              <a:rPr lang="en-US" sz="1000" dirty="0" err="1"/>
              <a:t>Hambug</a:t>
            </a:r>
            <a:r>
              <a:rPr lang="en-US" sz="1000" dirty="0"/>
              <a:t>,  and presently also works  as a consultant to European think tanks and political foundations.</a:t>
            </a:r>
          </a:p>
          <a:p>
            <a:pPr marL="0" indent="0" algn="just">
              <a:buNone/>
            </a:pPr>
            <a:endParaRPr lang="en-GB" sz="500" dirty="0" smtClean="0"/>
          </a:p>
          <a:p>
            <a:pPr marL="0" indent="0" algn="just">
              <a:buNone/>
            </a:pPr>
            <a:r>
              <a:rPr lang="en-GB" sz="1200" b="1" cap="small" dirty="0" smtClean="0"/>
              <a:t>Sergio Carrera </a:t>
            </a:r>
            <a:r>
              <a:rPr lang="en-US" sz="1000" dirty="0" smtClean="0"/>
              <a:t>is a senior research fellow and Head of the Justice and Home Affairs </a:t>
            </a:r>
            <a:r>
              <a:rPr lang="en-US" sz="1000" dirty="0" err="1" smtClean="0"/>
              <a:t>Programme</a:t>
            </a:r>
            <a:r>
              <a:rPr lang="en-US" sz="1000" dirty="0" smtClean="0"/>
              <a:t> at the Center for European Policy Studies, in Brussels. His areas of expertise include justice and home affairs, citizenship, migration, asylum, borders and internal security. He received his Ph.D. on immigration and citizenship from University of Maastricht in the Netherlands. He also holds an LL.M. in European, Comparative and International Law from the same university.</a:t>
            </a:r>
          </a:p>
          <a:p>
            <a:pPr marL="0" indent="0" algn="just">
              <a:buNone/>
            </a:pPr>
            <a:endParaRPr lang="en-US" sz="500" dirty="0" smtClean="0"/>
          </a:p>
          <a:p>
            <a:pPr marL="0" indent="0" algn="just">
              <a:buNone/>
            </a:pPr>
            <a:r>
              <a:rPr lang="en-GB" sz="1200" b="1" cap="small" dirty="0" smtClean="0"/>
              <a:t>Michael Collyer </a:t>
            </a:r>
            <a:r>
              <a:rPr lang="en-US" sz="1000" dirty="0" smtClean="0"/>
              <a:t>is a Senior Lecturer in Geography at the Sussex Centre for Migration Research, Geography, International Development.  During the 2012/13 academic year he has a Fulbright scholarship and will be based in the Department of Geography at the University of Washington, Seattle. Before his appointment as lecturer at Sussex he held a three-year Marie Curie Outgoing International Fellowship, based at the University of Colombo, Sri Lanka. He was previously a Nuffield Foundation New Career Development Fellow at </a:t>
            </a:r>
            <a:r>
              <a:rPr lang="en-US" sz="1000" dirty="0" err="1" smtClean="0"/>
              <a:t>Abdelmalek</a:t>
            </a:r>
            <a:r>
              <a:rPr lang="en-US" sz="1000" dirty="0" smtClean="0"/>
              <a:t> </a:t>
            </a:r>
            <a:r>
              <a:rPr lang="en-US" sz="1000" dirty="0" err="1" smtClean="0"/>
              <a:t>Essaadi</a:t>
            </a:r>
            <a:r>
              <a:rPr lang="en-US" sz="1000" dirty="0" smtClean="0"/>
              <a:t> University in </a:t>
            </a:r>
            <a:r>
              <a:rPr lang="en-US" sz="1000" dirty="0" err="1" smtClean="0"/>
              <a:t>Tétouan</a:t>
            </a:r>
            <a:r>
              <a:rPr lang="en-US" sz="1000" dirty="0" smtClean="0"/>
              <a:t>, Morocco. He completed his PhD, on the dynamics of the Euro-Algerian migration system, in 2002.</a:t>
            </a:r>
          </a:p>
          <a:p>
            <a:pPr marL="0" indent="0" algn="just">
              <a:buNone/>
            </a:pPr>
            <a:endParaRPr lang="en-GB" sz="500" dirty="0"/>
          </a:p>
          <a:p>
            <a:pPr marL="0" indent="0" algn="just">
              <a:buNone/>
            </a:pPr>
            <a:r>
              <a:rPr lang="en-GB" sz="1200" b="1" cap="small" dirty="0" smtClean="0"/>
              <a:t>Joan </a:t>
            </a:r>
            <a:r>
              <a:rPr lang="en-GB" sz="1200" b="1" cap="small" dirty="0" err="1" smtClean="0"/>
              <a:t>DeBardeleben</a:t>
            </a:r>
            <a:r>
              <a:rPr lang="en-GB" sz="1000" dirty="0" smtClean="0"/>
              <a:t> is C</a:t>
            </a:r>
            <a:r>
              <a:rPr lang="en-US" sz="1000" dirty="0" err="1" smtClean="0"/>
              <a:t>hancellor’s</a:t>
            </a:r>
            <a:r>
              <a:rPr lang="en-US" sz="1000" dirty="0" smtClean="0"/>
              <a:t> </a:t>
            </a:r>
            <a:r>
              <a:rPr lang="en-US" sz="1000" dirty="0"/>
              <a:t>Professor in the Department of Political Science and the Institute of European, Russian, and Eurasian Studies (EURUS) at Carleton University, where she also holds Jean Monnet Chair in the EU’s Eastern </a:t>
            </a:r>
            <a:r>
              <a:rPr lang="en-US" sz="1000" dirty="0" err="1" smtClean="0"/>
              <a:t>Neighbourhood</a:t>
            </a:r>
            <a:r>
              <a:rPr lang="en-US" sz="1000" dirty="0" smtClean="0"/>
              <a:t> Relations</a:t>
            </a:r>
            <a:r>
              <a:rPr lang="en-US" sz="1000" dirty="0"/>
              <a:t>. She is also Director of the Centre for European Studies (European Union Centre of Excellence) and Director of the Canada-Europe Transatlantic Dialogue, a major Canada-Europe research network funded by the Social Science and Humanities Research Council of Canada (SSHRC). She received her PhD from the University of Wisconsin-Madison. Her recent research work also deals with EU-Russian relations and the EU’s policy toward its eastern </a:t>
            </a:r>
            <a:r>
              <a:rPr lang="en-US" sz="1000" dirty="0" err="1"/>
              <a:t>neighbours</a:t>
            </a:r>
            <a:r>
              <a:rPr lang="en-US" sz="1000" dirty="0"/>
              <a:t>, as well as with political participation in the European Union. She is also the author of numerous books and articles dealing with Russian politics, including attention to public opinion, </a:t>
            </a:r>
            <a:r>
              <a:rPr lang="en-US" sz="1000" dirty="0" err="1"/>
              <a:t>labour</a:t>
            </a:r>
            <a:r>
              <a:rPr lang="en-US" sz="1000" dirty="0"/>
              <a:t> relations and privatization, environmental politics, federalism, and elections. She is currently president of the European Community Studies Association-Canada (ECSA-C).</a:t>
            </a:r>
          </a:p>
          <a:p>
            <a:pPr marL="0" indent="0">
              <a:buNone/>
            </a:pPr>
            <a:endParaRPr lang="en-GB" sz="1000" dirty="0"/>
          </a:p>
          <a:p>
            <a:pPr marL="0" indent="0">
              <a:buNone/>
            </a:pPr>
            <a:endParaRPr lang="en-US" sz="900" dirty="0" smtClean="0"/>
          </a:p>
        </p:txBody>
      </p:sp>
    </p:spTree>
    <p:extLst>
      <p:ext uri="{BB962C8B-B14F-4D97-AF65-F5344CB8AC3E}">
        <p14:creationId xmlns:p14="http://schemas.microsoft.com/office/powerpoint/2010/main" val="4220203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685800" y="914400"/>
            <a:ext cx="5562600" cy="78486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200" b="1" cap="small" dirty="0" smtClean="0"/>
              <a:t>Janet Dench </a:t>
            </a:r>
            <a:r>
              <a:rPr lang="en-US" sz="1000" dirty="0" smtClean="0"/>
              <a:t>is the Executive Director of the Canadian Council for Refugees, where she has worked since 1990 (as Executive Director since 1997).  Through this organization and through others for which she has volunteered, she works for policies and programs that respect refugee rights and welcome refugees and immigrants to Canada.  Her main interests lie in international and Canadian refugee and immigration policy, with an emphasis on international human rights, gender‑sensitivity and anti‑racism, and in NGO networking and advocacy.  Janet has a BA (in Classics and Modern Languages) from the University of Oxford and an MA in Religious Studies from Concordia University.</a:t>
            </a:r>
          </a:p>
          <a:p>
            <a:pPr marL="0" indent="0" algn="just">
              <a:buNone/>
            </a:pPr>
            <a:endParaRPr lang="en-US" sz="500" dirty="0" smtClean="0"/>
          </a:p>
          <a:p>
            <a:pPr marL="0" indent="0" algn="just">
              <a:buNone/>
            </a:pPr>
            <a:r>
              <a:rPr lang="en-GB" sz="1200" b="1" cap="small" dirty="0" smtClean="0"/>
              <a:t>Howard Duncan </a:t>
            </a:r>
            <a:r>
              <a:rPr lang="en-US" sz="1200" dirty="0" smtClean="0"/>
              <a:t> i</a:t>
            </a:r>
            <a:r>
              <a:rPr lang="en-US" sz="1000" dirty="0" smtClean="0"/>
              <a:t>s </a:t>
            </a:r>
            <a:r>
              <a:rPr lang="en-US" sz="1000" dirty="0"/>
              <a:t>the Executive Head of the Metropolis Project, an international network of officials from the academy, government, and civil society in the field of migration and diversity. </a:t>
            </a:r>
            <a:r>
              <a:rPr lang="en-US" sz="1000" dirty="0" smtClean="0"/>
              <a:t>In </a:t>
            </a:r>
            <a:r>
              <a:rPr lang="en-US" sz="1000" dirty="0"/>
              <a:t>1997, Howard joined the Metropolis Project at Citizenship and Immigration Canada as its International Project Director, and became its Executive Head in 2002. He moved the Metropolis Secretariat from Citizenship and Immigration Canada to Carleton University in 2012. His current research interests include immigrant integration theory, multiculturalism theory, globalization and migration, and the relationship between migration and development. He received his Ph.D. in Philosophy from the University of Western Ontario where he studied the history and philosophy of science.</a:t>
            </a:r>
          </a:p>
          <a:p>
            <a:pPr marL="0" indent="0" algn="just">
              <a:buNone/>
            </a:pPr>
            <a:endParaRPr lang="en-GB" sz="500" b="1" cap="small" dirty="0" smtClean="0"/>
          </a:p>
          <a:p>
            <a:pPr marL="0" indent="0" algn="just">
              <a:buNone/>
            </a:pPr>
            <a:r>
              <a:rPr lang="en-US" sz="1200" b="1" cap="small" dirty="0" smtClean="0"/>
              <a:t>Martin </a:t>
            </a:r>
            <a:r>
              <a:rPr lang="en-US" sz="1200" b="1" cap="small" dirty="0"/>
              <a:t>Geiger </a:t>
            </a:r>
            <a:r>
              <a:rPr lang="en-US" sz="1000" dirty="0"/>
              <a:t>currently holds a </a:t>
            </a:r>
            <a:r>
              <a:rPr lang="en-US" sz="1000" dirty="0" err="1"/>
              <a:t>Banting</a:t>
            </a:r>
            <a:r>
              <a:rPr lang="en-US" sz="1000" dirty="0"/>
              <a:t> Fellowship (Government of Canada/SSHRC) at Carleton University. He is affiliated with the Department of Political Science and the Institute of European, Russian and Eurasian </a:t>
            </a:r>
            <a:r>
              <a:rPr lang="en-US" sz="1000" dirty="0" smtClean="0"/>
              <a:t>Studies. He </a:t>
            </a:r>
            <a:r>
              <a:rPr lang="en-US" sz="1000" dirty="0"/>
              <a:t>is also an Associate of the Centre for European Studies (Carleton University) and a Corresponding Member of his former workplace, the Institute of Migration Research and Intercultural Studies (IMIS) at the University of </a:t>
            </a:r>
            <a:r>
              <a:rPr lang="en-US" sz="1000" dirty="0" err="1"/>
              <a:t>Osnabrück</a:t>
            </a:r>
            <a:r>
              <a:rPr lang="en-US" sz="1000" dirty="0"/>
              <a:t>, Germany. Geiger received his PhD in Geography from the University of Bonn (Germany) and has held visiting appointments at the University of Granada (Spain), the West University of Timisoara (Romania) and the Centre for European Studies at Carleton University. He is the (co-)author and co-editor of a number of publications on different aspects of cross-border mobility, development and governance. Geiger is also the founding co-editor of Mobility &amp; Politics, a new thematic series with Palgrave Macmillan.</a:t>
            </a:r>
          </a:p>
          <a:p>
            <a:pPr marL="0" indent="0" algn="just">
              <a:buNone/>
            </a:pPr>
            <a:endParaRPr lang="en-GB" sz="500" dirty="0" smtClean="0"/>
          </a:p>
          <a:p>
            <a:pPr marL="0" indent="0" algn="just">
              <a:buNone/>
            </a:pPr>
            <a:r>
              <a:rPr lang="en-GB" sz="1200" b="1" cap="small" dirty="0" smtClean="0"/>
              <a:t>Jenna Hennebry </a:t>
            </a:r>
            <a:r>
              <a:rPr lang="en-US" sz="1000" dirty="0" smtClean="0"/>
              <a:t>is </a:t>
            </a:r>
            <a:r>
              <a:rPr lang="en-US" sz="1000" dirty="0"/>
              <a:t>Director of the International Migration Research Centre at </a:t>
            </a:r>
            <a:r>
              <a:rPr lang="en-US" sz="1000" dirty="0" err="1"/>
              <a:t>Wilfrid</a:t>
            </a:r>
            <a:r>
              <a:rPr lang="en-US" sz="1000" dirty="0"/>
              <a:t> Laurier University. Her  work involves comparative international research on mobility and migration governance with an emphasis on foreign worker programs.  Her recent co-edited books included </a:t>
            </a:r>
            <a:r>
              <a:rPr lang="en-US" sz="1000" i="1" dirty="0" smtClean="0"/>
              <a:t>Targeted </a:t>
            </a:r>
            <a:r>
              <a:rPr lang="en-US" sz="1000" i="1" dirty="0"/>
              <a:t>Transnationals</a:t>
            </a:r>
            <a:r>
              <a:rPr lang="en-US" sz="1000" dirty="0"/>
              <a:t>  (UBC Press) and </a:t>
            </a:r>
            <a:r>
              <a:rPr lang="en-US" sz="1000" i="1" dirty="0"/>
              <a:t>Territoriality and Migration in the EU </a:t>
            </a:r>
            <a:r>
              <a:rPr lang="en-US" sz="1000" i="1" dirty="0" err="1" smtClean="0"/>
              <a:t>Neighbourhood</a:t>
            </a:r>
            <a:r>
              <a:rPr lang="en-US" sz="1000" dirty="0" smtClean="0"/>
              <a:t> </a:t>
            </a:r>
            <a:r>
              <a:rPr lang="en-US" sz="1000" dirty="0"/>
              <a:t>(Springer).</a:t>
            </a:r>
            <a:r>
              <a:rPr lang="en-US" sz="500" dirty="0" smtClean="0"/>
              <a:t> </a:t>
            </a:r>
          </a:p>
          <a:p>
            <a:pPr marL="0" indent="0" algn="just">
              <a:buNone/>
            </a:pPr>
            <a:endParaRPr lang="en-GB" sz="500" dirty="0" smtClean="0"/>
          </a:p>
          <a:p>
            <a:pPr marL="0" indent="0" algn="just">
              <a:buNone/>
            </a:pPr>
            <a:r>
              <a:rPr lang="en-GB" sz="1200" b="1" cap="small" dirty="0" smtClean="0"/>
              <a:t>James Milner </a:t>
            </a:r>
            <a:r>
              <a:rPr lang="en-GB" sz="1000" dirty="0" smtClean="0"/>
              <a:t>is an Associate Professor in the Department of Political Science, Carleton University. </a:t>
            </a:r>
            <a:r>
              <a:rPr lang="en-US" sz="1000" dirty="0" smtClean="0"/>
              <a:t>His current research considers the relationship between the prolonged presence of refugees in </a:t>
            </a:r>
            <a:r>
              <a:rPr lang="en-US" sz="1000" dirty="0" err="1" smtClean="0"/>
              <a:t>neighbouring</a:t>
            </a:r>
            <a:r>
              <a:rPr lang="en-US" sz="1000" dirty="0" smtClean="0"/>
              <a:t> countries and peacebuilding in their country of origin, especially in the context of Africa. He is also Co-Director of The PRS Project, a policy research project at the University of Oxford focusing on the plight of refugees in situations of prolonged exile. His past research has examined the politics of the global refugee regime and refugee and asylum policies in Africa. He has worked as a Consultant for the United Nations High Commissioner for Refugees (UNHCR) in India, Cameroon, Guinea and its Geneva Headquarters. He is author of </a:t>
            </a:r>
            <a:r>
              <a:rPr lang="en-US" sz="1000" i="1" dirty="0" smtClean="0"/>
              <a:t>Refugees, the State and the Politics of Asylum in Africa </a:t>
            </a:r>
            <a:r>
              <a:rPr lang="en-US" sz="1000" dirty="0" smtClean="0"/>
              <a:t>(Palgrave Macmillan, 2009), co-author of </a:t>
            </a:r>
            <a:r>
              <a:rPr lang="en-US" sz="1000" i="1" dirty="0" smtClean="0"/>
              <a:t>UNHCR: The Politics and Practice of Refugee Protection </a:t>
            </a:r>
            <a:r>
              <a:rPr lang="en-US" sz="1000" dirty="0" smtClean="0"/>
              <a:t>(Routledge, 2012), and co-editor of </a:t>
            </a:r>
            <a:r>
              <a:rPr lang="en-US" sz="1000" i="1" dirty="0" smtClean="0"/>
              <a:t>Protracted Refugee Situations: Political, Human Rights and Security Implications </a:t>
            </a:r>
            <a:r>
              <a:rPr lang="en-US" sz="1000" dirty="0" smtClean="0"/>
              <a:t>(UN University Press, 2008). He received his DPhil from the University of Oxford, UK.</a:t>
            </a:r>
            <a:endParaRPr lang="en-US" sz="1000" b="1" dirty="0" smtClean="0"/>
          </a:p>
        </p:txBody>
      </p:sp>
    </p:spTree>
    <p:extLst>
      <p:ext uri="{BB962C8B-B14F-4D97-AF65-F5344CB8AC3E}">
        <p14:creationId xmlns:p14="http://schemas.microsoft.com/office/powerpoint/2010/main" val="1882936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685800" y="914400"/>
            <a:ext cx="5562600" cy="78486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GB" sz="1200" b="1" cap="small" dirty="0" err="1" smtClean="0"/>
              <a:t>Shahamak</a:t>
            </a:r>
            <a:r>
              <a:rPr lang="en-GB" sz="1200" b="1" cap="small" dirty="0" smtClean="0"/>
              <a:t> </a:t>
            </a:r>
            <a:r>
              <a:rPr lang="en-GB" sz="1200" b="1" cap="small" dirty="0" err="1" smtClean="0"/>
              <a:t>Rezaei</a:t>
            </a:r>
            <a:r>
              <a:rPr lang="en-GB" sz="1200" b="1" cap="small" dirty="0" smtClean="0"/>
              <a:t> </a:t>
            </a:r>
            <a:r>
              <a:rPr lang="en-US" sz="1000" dirty="0" smtClean="0"/>
              <a:t>obtained </a:t>
            </a:r>
            <a:r>
              <a:rPr lang="en-US" sz="1000" dirty="0"/>
              <a:t>his Doctorate in Business Administration from University of Southern Denmark in 2001. Has was recently </a:t>
            </a:r>
            <a:r>
              <a:rPr lang="en-US" sz="1000" dirty="0" smtClean="0"/>
              <a:t>Visiting </a:t>
            </a:r>
            <a:r>
              <a:rPr lang="en-US" sz="1000" dirty="0"/>
              <a:t>Professor at University of Oxford, Center on Migration, Policy and Society (COMPAS) in UK and currently Visiting Fellow at Princeton University, Center for Migration &amp; Development (CMD</a:t>
            </a:r>
            <a:r>
              <a:rPr lang="en-US" sz="1000" dirty="0" smtClean="0"/>
              <a:t>). </a:t>
            </a:r>
            <a:r>
              <a:rPr lang="da-DK" sz="1000" dirty="0" smtClean="0"/>
              <a:t>He </a:t>
            </a:r>
            <a:r>
              <a:rPr lang="da-DK" sz="1000" dirty="0"/>
              <a:t>is associate professor at Roskilde University in Denmark, Department of Society and Globalisation where he also served as Head of Social Science studies. His research has focused on Migration, Globally born SMEs, Migrant Entrepreneurship, Transnational Entrepreneurship, Economic Consequences of Migration, Informal Economic Activities, Industrial Relations and Comparative Welfare State Analysis.</a:t>
            </a:r>
            <a:endParaRPr lang="en-US" sz="1000" dirty="0"/>
          </a:p>
          <a:p>
            <a:pPr marL="0" indent="0" algn="just">
              <a:buNone/>
            </a:pPr>
            <a:endParaRPr lang="en-GB" sz="500" dirty="0" smtClean="0"/>
          </a:p>
          <a:p>
            <a:pPr marL="0" indent="0" algn="just">
              <a:buNone/>
            </a:pPr>
            <a:r>
              <a:rPr lang="en-GB" sz="1200" b="1" cap="small" dirty="0" smtClean="0"/>
              <a:t>Jeff </a:t>
            </a:r>
            <a:r>
              <a:rPr lang="en-GB" sz="1200" b="1" cap="small" dirty="0" err="1" smtClean="0"/>
              <a:t>Sahadeo</a:t>
            </a:r>
            <a:r>
              <a:rPr lang="en-GB" sz="1000" dirty="0" smtClean="0"/>
              <a:t>, is Associate Professor Director in the Department of Political Science and Director of the Institute of European, Russian, and Eurasian Studies, Carleton University. </a:t>
            </a:r>
            <a:r>
              <a:rPr lang="en-US" sz="1000" dirty="0" smtClean="0"/>
              <a:t>His teaching interests include diaspora, migration, and empire in Eastern Europe and Asia. He also works on issues of colonialism, nationality, frontiers, and borders in relations of power and the creation of identities and states. A specialist on Central Asia, Dr. </a:t>
            </a:r>
            <a:r>
              <a:rPr lang="en-US" sz="1000" dirty="0" err="1" smtClean="0"/>
              <a:t>Sahadeo</a:t>
            </a:r>
            <a:r>
              <a:rPr lang="en-US" sz="1000" dirty="0" smtClean="0"/>
              <a:t> has conducted extensive work in Uzbekistan. He also teaches courses on the eastwards expansion of the European Union. </a:t>
            </a:r>
          </a:p>
          <a:p>
            <a:pPr marL="0" indent="0" algn="just">
              <a:buNone/>
            </a:pPr>
            <a:r>
              <a:rPr lang="en-GB" sz="500" dirty="0" smtClean="0"/>
              <a:t> </a:t>
            </a:r>
            <a:endParaRPr lang="en-US" sz="500" dirty="0" smtClean="0"/>
          </a:p>
          <a:p>
            <a:pPr marL="0" indent="0" algn="just">
              <a:buNone/>
            </a:pPr>
            <a:r>
              <a:rPr lang="en-GB" sz="1200" b="1" cap="small" dirty="0" smtClean="0"/>
              <a:t>Mark Salter</a:t>
            </a:r>
            <a:r>
              <a:rPr lang="en-GB" sz="1000" dirty="0"/>
              <a:t> </a:t>
            </a:r>
            <a:r>
              <a:rPr lang="en-GB" sz="1000" dirty="0" err="1" smtClean="0"/>
              <a:t>i</a:t>
            </a:r>
            <a:r>
              <a:rPr lang="en-US" sz="1000" dirty="0" smtClean="0"/>
              <a:t>s a </a:t>
            </a:r>
            <a:r>
              <a:rPr lang="en-US" sz="1000" dirty="0"/>
              <a:t>full professor at the School of Political Studies, University of Ottawa. He is editor of "Research Methods in Critical Security Studies" with Can </a:t>
            </a:r>
            <a:r>
              <a:rPr lang="en-US" sz="1000" dirty="0" err="1"/>
              <a:t>Mutlu</a:t>
            </a:r>
            <a:r>
              <a:rPr lang="en-US" sz="1000" dirty="0"/>
              <a:t>, "Mapping Transatlantic Security Relations," "Politics at the Airport" and "Global Policing and Surveillance: borders, security identity" with </a:t>
            </a:r>
            <a:r>
              <a:rPr lang="en-US" sz="1000" dirty="0" err="1"/>
              <a:t>Elia</a:t>
            </a:r>
            <a:r>
              <a:rPr lang="en-US" sz="1000" dirty="0"/>
              <a:t> </a:t>
            </a:r>
            <a:r>
              <a:rPr lang="en-US" sz="1000" dirty="0" err="1"/>
              <a:t>Zureik</a:t>
            </a:r>
            <a:r>
              <a:rPr lang="en-US" sz="1000" dirty="0"/>
              <a:t>. He is the sole author of </a:t>
            </a:r>
            <a:r>
              <a:rPr lang="en-US" sz="1000" i="1" dirty="0"/>
              <a:t>Rights of Passage: The Passport in </a:t>
            </a:r>
            <a:r>
              <a:rPr lang="en-US" sz="1000" i="1" dirty="0" smtClean="0"/>
              <a:t>International Relations and  Barbarians </a:t>
            </a:r>
            <a:r>
              <a:rPr lang="en-US" sz="1000" i="1" dirty="0"/>
              <a:t>and Civilization in International Relations</a:t>
            </a:r>
            <a:r>
              <a:rPr lang="en-US" sz="1000" dirty="0"/>
              <a:t>. Recent research appears in Security Dialogue, Critical Studies on Security, Review of International Studies, Political Geography, </a:t>
            </a:r>
            <a:r>
              <a:rPr lang="en-US" sz="1000" dirty="0" err="1"/>
              <a:t>Mobilities</a:t>
            </a:r>
            <a:r>
              <a:rPr lang="en-US" sz="1000" dirty="0"/>
              <a:t>, Geopolitics, and others.</a:t>
            </a:r>
          </a:p>
          <a:p>
            <a:pPr marL="0" indent="0">
              <a:buNone/>
            </a:pPr>
            <a:endParaRPr lang="en-GB" sz="500" dirty="0" smtClean="0"/>
          </a:p>
        </p:txBody>
      </p:sp>
    </p:spTree>
    <p:extLst>
      <p:ext uri="{BB962C8B-B14F-4D97-AF65-F5344CB8AC3E}">
        <p14:creationId xmlns:p14="http://schemas.microsoft.com/office/powerpoint/2010/main" val="1217106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TotalTime>
  <Words>777</Words>
  <Application>Microsoft Office PowerPoint</Application>
  <PresentationFormat>On-screen Show (4:3)</PresentationFormat>
  <Paragraphs>24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Carleton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20</cp:revision>
  <dcterms:created xsi:type="dcterms:W3CDTF">2013-12-20T17:31:53Z</dcterms:created>
  <dcterms:modified xsi:type="dcterms:W3CDTF">2014-01-02T20:40:51Z</dcterms:modified>
</cp:coreProperties>
</file>