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75" r:id="rId5"/>
    <p:sldId id="276" r:id="rId6"/>
    <p:sldId id="277" r:id="rId7"/>
    <p:sldId id="279" r:id="rId8"/>
    <p:sldId id="278" r:id="rId9"/>
    <p:sldId id="280" r:id="rId10"/>
    <p:sldId id="281" r:id="rId11"/>
    <p:sldId id="283" r:id="rId12"/>
    <p:sldId id="284" r:id="rId13"/>
    <p:sldId id="285" r:id="rId14"/>
    <p:sldId id="286" r:id="rId15"/>
    <p:sldId id="287" r:id="rId16"/>
    <p:sldId id="272" r:id="rId17"/>
    <p:sldId id="273"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43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01BD8198-02C6-4EE0-8CE5-05C537DDEA4F}" type="datetimeFigureOut">
              <a:rPr lang="en-CA"/>
              <a:pPr>
                <a:defRPr/>
              </a:pPr>
              <a:t>10/05/2012</a:t>
            </a:fld>
            <a:endParaRPr lang="en-CA"/>
          </a:p>
        </p:txBody>
      </p:sp>
      <p:sp>
        <p:nvSpPr>
          <p:cNvPr id="5" name="Footer Placeholder 18"/>
          <p:cNvSpPr>
            <a:spLocks noGrp="1"/>
          </p:cNvSpPr>
          <p:nvPr>
            <p:ph type="ftr" sz="quarter" idx="11"/>
          </p:nvPr>
        </p:nvSpPr>
        <p:spPr/>
        <p:txBody>
          <a:bodyPr/>
          <a:lstStyle>
            <a:lvl1pPr>
              <a:defRPr/>
            </a:lvl1pPr>
          </a:lstStyle>
          <a:p>
            <a:pPr>
              <a:defRPr/>
            </a:pPr>
            <a:endParaRPr lang="en-CA"/>
          </a:p>
        </p:txBody>
      </p:sp>
      <p:sp>
        <p:nvSpPr>
          <p:cNvPr id="6" name="Slide Number Placeholder 26"/>
          <p:cNvSpPr>
            <a:spLocks noGrp="1"/>
          </p:cNvSpPr>
          <p:nvPr>
            <p:ph type="sldNum" sz="quarter" idx="12"/>
          </p:nvPr>
        </p:nvSpPr>
        <p:spPr/>
        <p:txBody>
          <a:bodyPr/>
          <a:lstStyle>
            <a:lvl1pPr>
              <a:defRPr/>
            </a:lvl1pPr>
          </a:lstStyle>
          <a:p>
            <a:pPr>
              <a:defRPr/>
            </a:pPr>
            <a:fld id="{BF7A64B1-580F-4FD1-9227-4E5B31CFDB23}"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ACA0FC6-9ABB-409D-9328-6E7B05E07F9B}" type="datetimeFigureOut">
              <a:rPr lang="en-CA"/>
              <a:pPr>
                <a:defRPr/>
              </a:pPr>
              <a:t>10/05/2012</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926AC336-8330-479A-9E5D-C46E8D5A36EA}"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070CCE0-EDD0-4ADB-A067-2EF944D36CFB}" type="datetimeFigureOut">
              <a:rPr lang="en-CA"/>
              <a:pPr>
                <a:defRPr/>
              </a:pPr>
              <a:t>10/05/2012</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77CD5B87-7108-4DAF-B526-9060F8242B3F}"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54947CD-A184-473C-80B5-B68EBBBE010F}" type="datetimeFigureOut">
              <a:rPr lang="en-CA"/>
              <a:pPr>
                <a:defRPr/>
              </a:pPr>
              <a:t>10/05/2012</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EAA3FDCB-1DD1-4792-9756-E0F6B20AA8F4}"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BD5CD61-9472-4741-A1FC-491014E67886}" type="datetimeFigureOut">
              <a:rPr lang="en-CA"/>
              <a:pPr>
                <a:defRPr/>
              </a:pPr>
              <a:t>10/05/2012</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F553C3F8-31C6-436B-9541-5DF550BCA180}"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EC187F4-A3AD-4176-9EAC-02AB55A93C8A}" type="datetimeFigureOut">
              <a:rPr lang="en-CA"/>
              <a:pPr>
                <a:defRPr/>
              </a:pPr>
              <a:t>10/05/2012</a:t>
            </a:fld>
            <a:endParaRPr lang="en-CA"/>
          </a:p>
        </p:txBody>
      </p:sp>
      <p:sp>
        <p:nvSpPr>
          <p:cNvPr id="6" name="Footer Placeholder 21"/>
          <p:cNvSpPr>
            <a:spLocks noGrp="1"/>
          </p:cNvSpPr>
          <p:nvPr>
            <p:ph type="ftr" sz="quarter" idx="11"/>
          </p:nvPr>
        </p:nvSpPr>
        <p:spPr/>
        <p:txBody>
          <a:bodyPr/>
          <a:lstStyle>
            <a:lvl1pPr>
              <a:defRPr/>
            </a:lvl1pPr>
          </a:lstStyle>
          <a:p>
            <a:pPr>
              <a:defRPr/>
            </a:pPr>
            <a:endParaRPr lang="en-CA"/>
          </a:p>
        </p:txBody>
      </p:sp>
      <p:sp>
        <p:nvSpPr>
          <p:cNvPr id="7" name="Slide Number Placeholder 17"/>
          <p:cNvSpPr>
            <a:spLocks noGrp="1"/>
          </p:cNvSpPr>
          <p:nvPr>
            <p:ph type="sldNum" sz="quarter" idx="12"/>
          </p:nvPr>
        </p:nvSpPr>
        <p:spPr/>
        <p:txBody>
          <a:bodyPr/>
          <a:lstStyle>
            <a:lvl1pPr>
              <a:defRPr/>
            </a:lvl1pPr>
          </a:lstStyle>
          <a:p>
            <a:pPr>
              <a:defRPr/>
            </a:pPr>
            <a:fld id="{DBD7BB38-295B-4B56-BD7A-A2A7580629F2}"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57D4273E-4BEE-492A-BEEE-D70FA61B8089}" type="datetimeFigureOut">
              <a:rPr lang="en-CA"/>
              <a:pPr>
                <a:defRPr/>
              </a:pPr>
              <a:t>10/05/2012</a:t>
            </a:fld>
            <a:endParaRPr lang="en-CA"/>
          </a:p>
        </p:txBody>
      </p:sp>
      <p:sp>
        <p:nvSpPr>
          <p:cNvPr id="8" name="Footer Placeholder 21"/>
          <p:cNvSpPr>
            <a:spLocks noGrp="1"/>
          </p:cNvSpPr>
          <p:nvPr>
            <p:ph type="ftr" sz="quarter" idx="11"/>
          </p:nvPr>
        </p:nvSpPr>
        <p:spPr/>
        <p:txBody>
          <a:bodyPr/>
          <a:lstStyle>
            <a:lvl1pPr>
              <a:defRPr/>
            </a:lvl1pPr>
          </a:lstStyle>
          <a:p>
            <a:pPr>
              <a:defRPr/>
            </a:pPr>
            <a:endParaRPr lang="en-CA"/>
          </a:p>
        </p:txBody>
      </p:sp>
      <p:sp>
        <p:nvSpPr>
          <p:cNvPr id="9" name="Slide Number Placeholder 17"/>
          <p:cNvSpPr>
            <a:spLocks noGrp="1"/>
          </p:cNvSpPr>
          <p:nvPr>
            <p:ph type="sldNum" sz="quarter" idx="12"/>
          </p:nvPr>
        </p:nvSpPr>
        <p:spPr/>
        <p:txBody>
          <a:bodyPr/>
          <a:lstStyle>
            <a:lvl1pPr>
              <a:defRPr/>
            </a:lvl1pPr>
          </a:lstStyle>
          <a:p>
            <a:pPr>
              <a:defRPr/>
            </a:pPr>
            <a:fld id="{EDFFC5F5-3258-43C5-A411-64E9AFBD625E}"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91C7CC2A-20B5-4BD9-843C-042D157EC01D}" type="datetimeFigureOut">
              <a:rPr lang="en-CA"/>
              <a:pPr>
                <a:defRPr/>
              </a:pPr>
              <a:t>10/05/2012</a:t>
            </a:fld>
            <a:endParaRPr lang="en-CA"/>
          </a:p>
        </p:txBody>
      </p:sp>
      <p:sp>
        <p:nvSpPr>
          <p:cNvPr id="4" name="Footer Placeholder 21"/>
          <p:cNvSpPr>
            <a:spLocks noGrp="1"/>
          </p:cNvSpPr>
          <p:nvPr>
            <p:ph type="ftr" sz="quarter" idx="11"/>
          </p:nvPr>
        </p:nvSpPr>
        <p:spPr/>
        <p:txBody>
          <a:bodyPr/>
          <a:lstStyle>
            <a:lvl1pPr>
              <a:defRPr/>
            </a:lvl1pPr>
          </a:lstStyle>
          <a:p>
            <a:pPr>
              <a:defRPr/>
            </a:pPr>
            <a:endParaRPr lang="en-CA"/>
          </a:p>
        </p:txBody>
      </p:sp>
      <p:sp>
        <p:nvSpPr>
          <p:cNvPr id="5" name="Slide Number Placeholder 17"/>
          <p:cNvSpPr>
            <a:spLocks noGrp="1"/>
          </p:cNvSpPr>
          <p:nvPr>
            <p:ph type="sldNum" sz="quarter" idx="12"/>
          </p:nvPr>
        </p:nvSpPr>
        <p:spPr/>
        <p:txBody>
          <a:bodyPr/>
          <a:lstStyle>
            <a:lvl1pPr>
              <a:defRPr/>
            </a:lvl1pPr>
          </a:lstStyle>
          <a:p>
            <a:pPr>
              <a:defRPr/>
            </a:pPr>
            <a:fld id="{359467DC-F013-4408-94B8-42A34EF0C33E}"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75219D4-9945-4560-8348-7DE5A0F21E04}" type="datetimeFigureOut">
              <a:rPr lang="en-CA"/>
              <a:pPr>
                <a:defRPr/>
              </a:pPr>
              <a:t>10/05/2012</a:t>
            </a:fld>
            <a:endParaRPr lang="en-CA"/>
          </a:p>
        </p:txBody>
      </p:sp>
      <p:sp>
        <p:nvSpPr>
          <p:cNvPr id="3" name="Footer Placeholder 21"/>
          <p:cNvSpPr>
            <a:spLocks noGrp="1"/>
          </p:cNvSpPr>
          <p:nvPr>
            <p:ph type="ftr" sz="quarter" idx="11"/>
          </p:nvPr>
        </p:nvSpPr>
        <p:spPr/>
        <p:txBody>
          <a:bodyPr/>
          <a:lstStyle>
            <a:lvl1pPr>
              <a:defRPr/>
            </a:lvl1pPr>
          </a:lstStyle>
          <a:p>
            <a:pPr>
              <a:defRPr/>
            </a:pPr>
            <a:endParaRPr lang="en-CA"/>
          </a:p>
        </p:txBody>
      </p:sp>
      <p:sp>
        <p:nvSpPr>
          <p:cNvPr id="4" name="Slide Number Placeholder 17"/>
          <p:cNvSpPr>
            <a:spLocks noGrp="1"/>
          </p:cNvSpPr>
          <p:nvPr>
            <p:ph type="sldNum" sz="quarter" idx="12"/>
          </p:nvPr>
        </p:nvSpPr>
        <p:spPr/>
        <p:txBody>
          <a:bodyPr/>
          <a:lstStyle>
            <a:lvl1pPr>
              <a:defRPr/>
            </a:lvl1pPr>
          </a:lstStyle>
          <a:p>
            <a:pPr>
              <a:defRPr/>
            </a:pPr>
            <a:fld id="{264ABF82-CAAF-4438-B550-7EC31843BDAF}"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9C1D081-A7C5-4D31-83A0-96011B287241}" type="datetimeFigureOut">
              <a:rPr lang="en-CA"/>
              <a:pPr>
                <a:defRPr/>
              </a:pPr>
              <a:t>10/05/2012</a:t>
            </a:fld>
            <a:endParaRPr lang="en-CA"/>
          </a:p>
        </p:txBody>
      </p:sp>
      <p:sp>
        <p:nvSpPr>
          <p:cNvPr id="6" name="Footer Placeholder 21"/>
          <p:cNvSpPr>
            <a:spLocks noGrp="1"/>
          </p:cNvSpPr>
          <p:nvPr>
            <p:ph type="ftr" sz="quarter" idx="11"/>
          </p:nvPr>
        </p:nvSpPr>
        <p:spPr/>
        <p:txBody>
          <a:bodyPr/>
          <a:lstStyle>
            <a:lvl1pPr>
              <a:defRPr/>
            </a:lvl1pPr>
          </a:lstStyle>
          <a:p>
            <a:pPr>
              <a:defRPr/>
            </a:pPr>
            <a:endParaRPr lang="en-CA"/>
          </a:p>
        </p:txBody>
      </p:sp>
      <p:sp>
        <p:nvSpPr>
          <p:cNvPr id="7" name="Slide Number Placeholder 17"/>
          <p:cNvSpPr>
            <a:spLocks noGrp="1"/>
          </p:cNvSpPr>
          <p:nvPr>
            <p:ph type="sldNum" sz="quarter" idx="12"/>
          </p:nvPr>
        </p:nvSpPr>
        <p:spPr/>
        <p:txBody>
          <a:bodyPr/>
          <a:lstStyle>
            <a:lvl1pPr>
              <a:defRPr/>
            </a:lvl1pPr>
          </a:lstStyle>
          <a:p>
            <a:pPr>
              <a:defRPr/>
            </a:pPr>
            <a:fld id="{1C6229B9-8427-4D01-886F-1109EA336B37}"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8EDF032-F28D-4995-92EF-107A6EB76CDC}" type="datetimeFigureOut">
              <a:rPr lang="en-CA"/>
              <a:pPr>
                <a:defRPr/>
              </a:pPr>
              <a:t>10/05/2012</a:t>
            </a:fld>
            <a:endParaRPr lang="en-CA"/>
          </a:p>
        </p:txBody>
      </p:sp>
      <p:sp>
        <p:nvSpPr>
          <p:cNvPr id="10" name="Footer Placeholder 5"/>
          <p:cNvSpPr>
            <a:spLocks noGrp="1"/>
          </p:cNvSpPr>
          <p:nvPr>
            <p:ph type="ftr" sz="quarter" idx="11"/>
          </p:nvPr>
        </p:nvSpPr>
        <p:spPr/>
        <p:txBody>
          <a:bodyPr/>
          <a:lstStyle>
            <a:lvl1pPr>
              <a:defRPr/>
            </a:lvl1pPr>
          </a:lstStyle>
          <a:p>
            <a:pPr>
              <a:defRPr/>
            </a:pPr>
            <a:endParaRPr lang="en-CA"/>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79CEC7E6-BF08-415E-B15A-E5414AB72AC9}"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220"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9221"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2E15B09A-E448-4758-B2DC-D66ED0D2B890}" type="datetimeFigureOut">
              <a:rPr lang="en-CA"/>
              <a:pPr>
                <a:defRPr/>
              </a:pPr>
              <a:t>10/05/2012</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6F2301B6-ED4A-4B5B-9580-D8CF93915E37}" type="slidenum">
              <a:rPr lang="en-CA"/>
              <a:pPr>
                <a:defRPr/>
              </a:pPr>
              <a:t>‹#›</a:t>
            </a:fld>
            <a:endParaRPr lang="en-CA"/>
          </a:p>
        </p:txBody>
      </p:sp>
      <p:grpSp>
        <p:nvGrpSpPr>
          <p:cNvPr id="9225"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53" r:id="rId1"/>
    <p:sldLayoutId id="2147483745" r:id="rId2"/>
    <p:sldLayoutId id="2147483754" r:id="rId3"/>
    <p:sldLayoutId id="2147483746" r:id="rId4"/>
    <p:sldLayoutId id="2147483747" r:id="rId5"/>
    <p:sldLayoutId id="2147483748" r:id="rId6"/>
    <p:sldLayoutId id="2147483749" r:id="rId7"/>
    <p:sldLayoutId id="2147483750" r:id="rId8"/>
    <p:sldLayoutId id="2147483755" r:id="rId9"/>
    <p:sldLayoutId id="2147483751" r:id="rId10"/>
    <p:sldLayoutId id="214748375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Word_97_-_2003_Document7.doc"/><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Word_97_-_2003_Document8.doc"/><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oleObject" Target="../embeddings/Microsoft_Office_Word_97_-_2003_Document9.doc"/></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Word_97_-_2003_Document10.doc"/><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oleObject" Target="../embeddings/Microsoft_Office_Word_97_-_2003_Document11.doc"/></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Word_97_-_2003_Document12.doc"/><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Microsoft_Office_Word_97_-_2003_Document3.doc"/></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Microsoft_Office_Word_97_-_2003_Document5.doc"/></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Word_97_-_2003_Document6.doc"/><Relationship Id="rId2" Type="http://schemas.openxmlformats.org/officeDocument/2006/relationships/slideLayout" Target="../slideLayouts/slideLayout4.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eaLnBrk="1" fontAlgn="auto" hangingPunct="1">
              <a:spcAft>
                <a:spcPts val="0"/>
              </a:spcAft>
              <a:defRPr/>
            </a:pPr>
            <a:r>
              <a:rPr lang="en-US" sz="4000" dirty="0" smtClean="0"/>
              <a:t>Representation in European National Parliaments: The Role of the Electoral System Type</a:t>
            </a:r>
            <a:r>
              <a:rPr lang="en-CA" sz="4000" dirty="0" smtClean="0"/>
              <a:t/>
            </a:r>
            <a:br>
              <a:rPr lang="en-CA" sz="4000" dirty="0" smtClean="0"/>
            </a:br>
            <a:endParaRPr lang="en-CA" sz="4000" dirty="0"/>
          </a:p>
        </p:txBody>
      </p:sp>
      <p:sp>
        <p:nvSpPr>
          <p:cNvPr id="13315" name="Subtitle 2"/>
          <p:cNvSpPr>
            <a:spLocks noGrp="1"/>
          </p:cNvSpPr>
          <p:nvPr>
            <p:ph type="subTitle" idx="1"/>
          </p:nvPr>
        </p:nvSpPr>
        <p:spPr>
          <a:xfrm>
            <a:off x="533400" y="3228975"/>
            <a:ext cx="7854950" cy="1752600"/>
          </a:xfrm>
        </p:spPr>
        <p:txBody>
          <a:bodyPr/>
          <a:lstStyle/>
          <a:p>
            <a:pPr marR="0" eaLnBrk="1" hangingPunct="1"/>
            <a:r>
              <a:rPr lang="fr-CA" smtClean="0"/>
              <a:t>Daniel Stockemer</a:t>
            </a:r>
          </a:p>
          <a:p>
            <a:pPr marR="0" eaLnBrk="1" hangingPunct="1"/>
            <a:r>
              <a:rPr lang="fr-CA" smtClean="0"/>
              <a:t>Inclusion and Exclusion Conference, Ottawa, Canada</a:t>
            </a:r>
          </a:p>
          <a:p>
            <a:pPr marR="0" eaLnBrk="1" hangingPunct="1"/>
            <a:r>
              <a:rPr lang="fr-CA" smtClean="0"/>
              <a:t>April 26, 2012</a:t>
            </a:r>
            <a:endParaRPr lang="en-CA"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p:txBody>
          <a:bodyPr/>
          <a:lstStyle/>
          <a:p>
            <a:r>
              <a:rPr lang="fr-CA" sz="3200" smtClean="0"/>
              <a:t>An Additional Factor Impacting the Skewed Age Representation is Incumbency</a:t>
            </a:r>
            <a:endParaRPr lang="en-CA" sz="3200" smtClean="0"/>
          </a:p>
        </p:txBody>
      </p:sp>
      <p:graphicFrame>
        <p:nvGraphicFramePr>
          <p:cNvPr id="5122" name="Content Placeholder 5"/>
          <p:cNvGraphicFramePr>
            <a:graphicFrameLocks noChangeAspect="1"/>
          </p:cNvGraphicFramePr>
          <p:nvPr>
            <p:ph idx="1"/>
          </p:nvPr>
        </p:nvGraphicFramePr>
        <p:xfrm>
          <a:off x="746125" y="2185988"/>
          <a:ext cx="7816850" cy="4049712"/>
        </p:xfrm>
        <a:graphic>
          <a:graphicData uri="http://schemas.openxmlformats.org/presentationml/2006/ole">
            <p:oleObj spid="_x0000_s5122" name="Document" r:id="rId3" imgW="7914505" imgH="4101272" progId="Word.Document.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itle 3"/>
          <p:cNvSpPr>
            <a:spLocks noGrp="1"/>
          </p:cNvSpPr>
          <p:nvPr>
            <p:ph type="title"/>
          </p:nvPr>
        </p:nvSpPr>
        <p:spPr>
          <a:xfrm>
            <a:off x="457200" y="704850"/>
            <a:ext cx="8229600" cy="1143000"/>
          </a:xfrm>
        </p:spPr>
        <p:txBody>
          <a:bodyPr/>
          <a:lstStyle/>
          <a:p>
            <a:r>
              <a:rPr lang="fr-CA" smtClean="0"/>
              <a:t>Education</a:t>
            </a:r>
            <a:endParaRPr lang="en-CA" smtClean="0"/>
          </a:p>
        </p:txBody>
      </p:sp>
      <p:graphicFrame>
        <p:nvGraphicFramePr>
          <p:cNvPr id="6146" name="Content Placeholder 6"/>
          <p:cNvGraphicFramePr>
            <a:graphicFrameLocks noChangeAspect="1"/>
          </p:cNvGraphicFramePr>
          <p:nvPr>
            <p:ph sz="half" idx="1"/>
          </p:nvPr>
        </p:nvGraphicFramePr>
        <p:xfrm>
          <a:off x="469900" y="2205038"/>
          <a:ext cx="4106863" cy="4022725"/>
        </p:xfrm>
        <a:graphic>
          <a:graphicData uri="http://schemas.openxmlformats.org/presentationml/2006/ole">
            <p:oleObj spid="_x0000_s6146" name="Document" r:id="rId3" imgW="6223331" imgH="6095872" progId="Word.Document.8">
              <p:embed/>
            </p:oleObj>
          </a:graphicData>
        </a:graphic>
      </p:graphicFrame>
      <p:graphicFrame>
        <p:nvGraphicFramePr>
          <p:cNvPr id="6147" name="Content Placeholder 7"/>
          <p:cNvGraphicFramePr>
            <a:graphicFrameLocks noChangeAspect="1"/>
          </p:cNvGraphicFramePr>
          <p:nvPr>
            <p:ph sz="half" idx="2"/>
          </p:nvPr>
        </p:nvGraphicFramePr>
        <p:xfrm>
          <a:off x="4654550" y="2133600"/>
          <a:ext cx="4370388" cy="3860800"/>
        </p:xfrm>
        <a:graphic>
          <a:graphicData uri="http://schemas.openxmlformats.org/presentationml/2006/ole">
            <p:oleObj spid="_x0000_s6147" name="Document" r:id="rId4" imgW="6704868" imgH="4335868" progId="Word.Document.8">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r>
              <a:rPr lang="fr-CA" smtClean="0"/>
              <a:t>Education</a:t>
            </a:r>
            <a:endParaRPr lang="en-CA" smtClean="0"/>
          </a:p>
        </p:txBody>
      </p:sp>
      <p:sp>
        <p:nvSpPr>
          <p:cNvPr id="18435" name="Content Placeholder 5"/>
          <p:cNvSpPr>
            <a:spLocks noGrp="1"/>
          </p:cNvSpPr>
          <p:nvPr>
            <p:ph idx="1"/>
          </p:nvPr>
        </p:nvSpPr>
        <p:spPr/>
        <p:txBody>
          <a:bodyPr/>
          <a:lstStyle/>
          <a:p>
            <a:r>
              <a:rPr lang="fr-CA" smtClean="0"/>
              <a:t>Hypothesis is not confirmed </a:t>
            </a:r>
          </a:p>
          <a:p>
            <a:pPr lvl="1">
              <a:buFontTx/>
              <a:buChar char="-"/>
            </a:pPr>
            <a:r>
              <a:rPr lang="fr-CA" smtClean="0"/>
              <a:t>Educational attainment is high everywhere (the average MP in all countries is more highly educated than a bachelors degree)</a:t>
            </a:r>
          </a:p>
          <a:p>
            <a:pPr lvl="1">
              <a:buFontTx/>
              <a:buChar char="-"/>
            </a:pPr>
            <a:r>
              <a:rPr lang="fr-CA" smtClean="0"/>
              <a:t> </a:t>
            </a:r>
            <a:r>
              <a:rPr lang="en-US" smtClean="0"/>
              <a:t>In all parliaments, individuals having less than High School only make a tiny portion of the parliamentarians, despite the fact that they could make up more than 60 percent of the adult population, as is the case in Germany.</a:t>
            </a:r>
          </a:p>
          <a:p>
            <a:pPr lvl="1">
              <a:buFontTx/>
              <a:buChar char="-"/>
            </a:pPr>
            <a:r>
              <a:rPr lang="en-US" smtClean="0"/>
              <a:t>In some countries PhDs are highly overrepresented (e.g Germany and France)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itle 1"/>
          <p:cNvSpPr>
            <a:spLocks noGrp="1"/>
          </p:cNvSpPr>
          <p:nvPr>
            <p:ph type="title"/>
          </p:nvPr>
        </p:nvSpPr>
        <p:spPr>
          <a:xfrm>
            <a:off x="457200" y="704850"/>
            <a:ext cx="8229600" cy="1143000"/>
          </a:xfrm>
        </p:spPr>
        <p:txBody>
          <a:bodyPr/>
          <a:lstStyle/>
          <a:p>
            <a:r>
              <a:rPr lang="fr-CA" smtClean="0"/>
              <a:t>Foreign Born Individuals</a:t>
            </a:r>
            <a:endParaRPr lang="en-CA" smtClean="0"/>
          </a:p>
        </p:txBody>
      </p:sp>
      <p:graphicFrame>
        <p:nvGraphicFramePr>
          <p:cNvPr id="7170" name="Content Placeholder 5"/>
          <p:cNvGraphicFramePr>
            <a:graphicFrameLocks noChangeAspect="1"/>
          </p:cNvGraphicFramePr>
          <p:nvPr>
            <p:ph sz="half" idx="1"/>
          </p:nvPr>
        </p:nvGraphicFramePr>
        <p:xfrm>
          <a:off x="460375" y="1916113"/>
          <a:ext cx="4117975" cy="4219575"/>
        </p:xfrm>
        <a:graphic>
          <a:graphicData uri="http://schemas.openxmlformats.org/presentationml/2006/ole">
            <p:oleObj spid="_x0000_s7170" name="Document" r:id="rId3" imgW="6223331" imgH="5678934" progId="Word.Document.8">
              <p:embed/>
            </p:oleObj>
          </a:graphicData>
        </a:graphic>
      </p:graphicFrame>
      <p:graphicFrame>
        <p:nvGraphicFramePr>
          <p:cNvPr id="7171" name="Content Placeholder 6"/>
          <p:cNvGraphicFramePr>
            <a:graphicFrameLocks noChangeAspect="1"/>
          </p:cNvGraphicFramePr>
          <p:nvPr>
            <p:ph sz="half" idx="2"/>
          </p:nvPr>
        </p:nvGraphicFramePr>
        <p:xfrm>
          <a:off x="4684713" y="2060575"/>
          <a:ext cx="3886200" cy="3995738"/>
        </p:xfrm>
        <a:graphic>
          <a:graphicData uri="http://schemas.openxmlformats.org/presentationml/2006/ole">
            <p:oleObj spid="_x0000_s7171" name="Document" r:id="rId4" imgW="6223331" imgH="6399657" progId="Word.Document.8">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p:cNvSpPr>
            <a:spLocks noGrp="1"/>
          </p:cNvSpPr>
          <p:nvPr>
            <p:ph type="title"/>
          </p:nvPr>
        </p:nvSpPr>
        <p:spPr/>
        <p:txBody>
          <a:bodyPr/>
          <a:lstStyle/>
          <a:p>
            <a:r>
              <a:rPr lang="fr-CA" smtClean="0"/>
              <a:t>Foreign Born Individuals</a:t>
            </a:r>
            <a:endParaRPr lang="en-CA" smtClean="0"/>
          </a:p>
        </p:txBody>
      </p:sp>
      <p:sp>
        <p:nvSpPr>
          <p:cNvPr id="19459" name="Content Placeholder 5"/>
          <p:cNvSpPr>
            <a:spLocks noGrp="1"/>
          </p:cNvSpPr>
          <p:nvPr>
            <p:ph idx="1"/>
          </p:nvPr>
        </p:nvSpPr>
        <p:spPr/>
        <p:txBody>
          <a:bodyPr/>
          <a:lstStyle/>
          <a:p>
            <a:r>
              <a:rPr lang="fr-CA" smtClean="0"/>
              <a:t>Hypothesis is disconfirmed</a:t>
            </a:r>
          </a:p>
          <a:p>
            <a:pPr>
              <a:buFont typeface="Wingdings 2" pitchFamily="18" charset="2"/>
              <a:buNone/>
            </a:pPr>
            <a:r>
              <a:rPr lang="fr-CA" smtClean="0"/>
              <a:t>	- </a:t>
            </a:r>
            <a:r>
              <a:rPr lang="en-US" smtClean="0"/>
              <a:t>the two countries operating under majoritarian rule – Great Britain and, even more so, France – have the highest representation of foreign born individuals with respectively 4.15 and nearly 6 percent of all representatives.</a:t>
            </a:r>
          </a:p>
          <a:p>
            <a:pPr>
              <a:buFont typeface="Wingdings 2" pitchFamily="18" charset="2"/>
              <a:buNone/>
            </a:pPr>
            <a:r>
              <a:rPr lang="en-US" smtClean="0"/>
              <a:t> 	- It seems to be important to look at other factors such as the specific historical trajectories of the five countries under consideration, when interpreting the parliamentary representation of foreign born individuals. </a:t>
            </a:r>
            <a:endParaRPr lang="en-CA"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fr-CA" smtClean="0"/>
              <a:t>Summary of Results</a:t>
            </a:r>
            <a:endParaRPr lang="en-CA" smtClean="0"/>
          </a:p>
        </p:txBody>
      </p:sp>
      <p:graphicFrame>
        <p:nvGraphicFramePr>
          <p:cNvPr id="8194" name="Content Placeholder 3"/>
          <p:cNvGraphicFramePr>
            <a:graphicFrameLocks noChangeAspect="1"/>
          </p:cNvGraphicFramePr>
          <p:nvPr>
            <p:ph idx="1"/>
          </p:nvPr>
        </p:nvGraphicFramePr>
        <p:xfrm>
          <a:off x="1538288" y="2093913"/>
          <a:ext cx="6196012" cy="4051300"/>
        </p:xfrm>
        <a:graphic>
          <a:graphicData uri="http://schemas.openxmlformats.org/presentationml/2006/ole">
            <p:oleObj spid="_x0000_s8194" name="Document" r:id="rId3" imgW="6223331" imgH="4068119" progId="Word.Document.8">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CA" smtClean="0"/>
              <a:t>Conclusions</a:t>
            </a:r>
          </a:p>
        </p:txBody>
      </p:sp>
      <p:sp>
        <p:nvSpPr>
          <p:cNvPr id="20483" name="Content Placeholder 2"/>
          <p:cNvSpPr>
            <a:spLocks noGrp="1"/>
          </p:cNvSpPr>
          <p:nvPr>
            <p:ph idx="1"/>
          </p:nvPr>
        </p:nvSpPr>
        <p:spPr/>
        <p:txBody>
          <a:bodyPr/>
          <a:lstStyle/>
          <a:p>
            <a:pPr eaLnBrk="1" hangingPunct="1"/>
            <a:r>
              <a:rPr lang="en-US" smtClean="0"/>
              <a:t>Across these four dimensions, the results are mixed, it appears that the electoral system type has an influence on some representational dimension but not on others</a:t>
            </a:r>
          </a:p>
          <a:p>
            <a:pPr eaLnBrk="1" hangingPunct="1"/>
            <a:r>
              <a:rPr lang="en-US" smtClean="0"/>
              <a:t>This research cautions us not to overstate the electoral system type’s influence on the presence of any cohort of the population in parliament, but rather to also consider other institutional (e.g. the candidate nomination process or quotas) and non-institutional variables (the specific political culture and history of a country) and their influence on parliamentary representational patterns. </a:t>
            </a:r>
            <a:endParaRPr lang="en-CA"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CA" smtClean="0"/>
              <a:t>Future Research</a:t>
            </a:r>
          </a:p>
        </p:txBody>
      </p:sp>
      <p:sp>
        <p:nvSpPr>
          <p:cNvPr id="21507" name="Content Placeholder 2"/>
          <p:cNvSpPr>
            <a:spLocks noGrp="1"/>
          </p:cNvSpPr>
          <p:nvPr>
            <p:ph idx="1"/>
          </p:nvPr>
        </p:nvSpPr>
        <p:spPr/>
        <p:txBody>
          <a:bodyPr/>
          <a:lstStyle/>
          <a:p>
            <a:pPr eaLnBrk="1" hangingPunct="1"/>
            <a:r>
              <a:rPr lang="fr-CA" smtClean="0"/>
              <a:t>Expand the scope of this study by incorporating more countries representing any of these electoral system types</a:t>
            </a:r>
          </a:p>
          <a:p>
            <a:pPr eaLnBrk="1" hangingPunct="1"/>
            <a:r>
              <a:rPr lang="fr-CA" smtClean="0"/>
              <a:t>Add more electoral system types into the equation (e.g. mixed member plurality systems such as Italy)</a:t>
            </a:r>
          </a:p>
          <a:p>
            <a:pPr eaLnBrk="1" hangingPunct="1"/>
            <a:r>
              <a:rPr lang="fr-CA" smtClean="0"/>
              <a:t>Determine why the electoral system type has a positive (causal)impact on some representational dimensions but not on others.  </a:t>
            </a:r>
            <a:endParaRPr lang="en-CA"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fr-CA" smtClean="0"/>
              <a:t>Research Question</a:t>
            </a:r>
            <a:endParaRPr lang="en-CA" smtClean="0"/>
          </a:p>
        </p:txBody>
      </p:sp>
      <p:sp>
        <p:nvSpPr>
          <p:cNvPr id="14339" name="Content Placeholder 2"/>
          <p:cNvSpPr>
            <a:spLocks noGrp="1"/>
          </p:cNvSpPr>
          <p:nvPr>
            <p:ph idx="1"/>
          </p:nvPr>
        </p:nvSpPr>
        <p:spPr/>
        <p:txBody>
          <a:bodyPr/>
          <a:lstStyle/>
          <a:p>
            <a:pPr eaLnBrk="1" hangingPunct="1"/>
            <a:r>
              <a:rPr lang="en-US" sz="2000" smtClean="0"/>
              <a:t>Research Topic: An evaluation of the inclusiveness and exclusiveness in terms of representation of various European national parliamentary assemblies that operate under various electoral system types</a:t>
            </a:r>
          </a:p>
          <a:p>
            <a:pPr eaLnBrk="1" hangingPunct="1"/>
            <a:endParaRPr lang="en-US" sz="2000" smtClean="0"/>
          </a:p>
          <a:p>
            <a:pPr eaLnBrk="1" hangingPunct="1"/>
            <a:r>
              <a:rPr lang="en-US" sz="2000" smtClean="0"/>
              <a:t>H 1): I hypothesize that a more proportional electoral system type triggers more diversification in national assemblies</a:t>
            </a:r>
          </a:p>
          <a:p>
            <a:pPr eaLnBrk="1" hangingPunct="1"/>
            <a:endParaRPr lang="en-US" sz="2000" smtClean="0"/>
          </a:p>
          <a:p>
            <a:pPr eaLnBrk="1" hangingPunct="1"/>
            <a:r>
              <a:rPr lang="en-US" sz="2000" smtClean="0"/>
              <a:t>4 representational dimensions: Gender, Age, Education and Minority presence in Parliament</a:t>
            </a:r>
          </a:p>
          <a:p>
            <a:pPr eaLnBrk="1" hangingPunct="1"/>
            <a:endParaRPr lang="en-US" sz="2000" smtClean="0"/>
          </a:p>
          <a:p>
            <a:pPr eaLnBrk="1" hangingPunct="1"/>
            <a:r>
              <a:rPr lang="en-US" sz="2000" smtClean="0"/>
              <a:t>5 countries: the UK, France, Ireland, Germany, Denmark with five electoral system types (i.e. single member plurality, the two round majority system, the single transferable vote, mixed member proportional representation and proportional representation)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smtClean="0"/>
              <a:t>The Literature on the Inclusiveness and Exclusiveness of various Electoral System Types</a:t>
            </a:r>
          </a:p>
        </p:txBody>
      </p:sp>
      <p:sp>
        <p:nvSpPr>
          <p:cNvPr id="15363" name="Content Placeholder 2"/>
          <p:cNvSpPr>
            <a:spLocks noGrp="1"/>
          </p:cNvSpPr>
          <p:nvPr>
            <p:ph idx="1"/>
          </p:nvPr>
        </p:nvSpPr>
        <p:spPr/>
        <p:txBody>
          <a:bodyPr/>
          <a:lstStyle/>
          <a:p>
            <a:pPr>
              <a:buFont typeface="Wingdings 2" pitchFamily="18" charset="2"/>
              <a:buNone/>
            </a:pPr>
            <a:r>
              <a:rPr lang="en-US" sz="2000" smtClean="0"/>
              <a:t>Proportional Representation: </a:t>
            </a:r>
          </a:p>
          <a:p>
            <a:pPr>
              <a:buFont typeface="Wingdings 2" pitchFamily="18" charset="2"/>
              <a:buNone/>
            </a:pPr>
            <a:r>
              <a:rPr lang="en-US" sz="2000" smtClean="0"/>
              <a:t>	- Non-zero sum game (various candidates on each electoral list are nominated)</a:t>
            </a:r>
          </a:p>
          <a:p>
            <a:pPr>
              <a:buFont typeface="Wingdings 2" pitchFamily="18" charset="2"/>
              <a:buNone/>
            </a:pPr>
            <a:r>
              <a:rPr lang="en-US" sz="2000" smtClean="0"/>
              <a:t>	- Parties are likely to nominate various types of candidates to appeal to the largest constituency possible</a:t>
            </a:r>
          </a:p>
          <a:p>
            <a:pPr>
              <a:buFont typeface="Wingdings 2" pitchFamily="18" charset="2"/>
              <a:buNone/>
            </a:pPr>
            <a:r>
              <a:rPr lang="en-US" sz="2000" smtClean="0"/>
              <a:t>	- Costs of slating female candidates, unexperienced candidates, and minorities decreases</a:t>
            </a:r>
          </a:p>
          <a:p>
            <a:pPr>
              <a:buFont typeface="Wingdings 2" pitchFamily="18" charset="2"/>
              <a:buNone/>
            </a:pPr>
            <a:r>
              <a:rPr lang="en-US" sz="2000" smtClean="0"/>
              <a:t>Majoritarian Electoral System Type</a:t>
            </a:r>
          </a:p>
          <a:p>
            <a:pPr>
              <a:buFont typeface="Wingdings 2" pitchFamily="18" charset="2"/>
              <a:buNone/>
            </a:pPr>
            <a:r>
              <a:rPr lang="en-US" sz="2000" smtClean="0"/>
              <a:t>	- zero sum game (only one candidate is nominated per district)</a:t>
            </a:r>
          </a:p>
          <a:p>
            <a:pPr>
              <a:buFont typeface="Wingdings 2" pitchFamily="18" charset="2"/>
              <a:buNone/>
            </a:pPr>
            <a:r>
              <a:rPr lang="en-US" sz="2000" smtClean="0"/>
              <a:t>	- parties are likely to prefer a specific type of candidate (i.e. a middle-age to senior men of the dominant ethnic group with relatively high educational attainment) – who is likely to be the most attractive to voters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3"/>
          <p:cNvSpPr>
            <a:spLocks noGrp="1"/>
          </p:cNvSpPr>
          <p:nvPr>
            <p:ph type="title"/>
          </p:nvPr>
        </p:nvSpPr>
        <p:spPr/>
        <p:txBody>
          <a:bodyPr/>
          <a:lstStyle/>
          <a:p>
            <a:r>
              <a:rPr lang="fr-CA" smtClean="0"/>
              <a:t>The 5 Countries` Electoral System Types</a:t>
            </a:r>
            <a:endParaRPr lang="en-CA" smtClean="0"/>
          </a:p>
        </p:txBody>
      </p:sp>
      <p:graphicFrame>
        <p:nvGraphicFramePr>
          <p:cNvPr id="1026" name="Content Placeholder 7"/>
          <p:cNvGraphicFramePr>
            <a:graphicFrameLocks noChangeAspect="1"/>
          </p:cNvGraphicFramePr>
          <p:nvPr>
            <p:ph idx="1"/>
          </p:nvPr>
        </p:nvGraphicFramePr>
        <p:xfrm>
          <a:off x="1538288" y="2076450"/>
          <a:ext cx="6067425" cy="4762500"/>
        </p:xfrm>
        <a:graphic>
          <a:graphicData uri="http://schemas.openxmlformats.org/presentationml/2006/ole">
            <p:oleObj spid="_x0000_s1026" name="Document" r:id="rId3" imgW="6083444" imgH="4775869" progId="Word.Document.8">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fr-CA" smtClean="0"/>
              <a:t>Data and Methodolgy</a:t>
            </a:r>
            <a:endParaRPr lang="en-CA" smtClean="0"/>
          </a:p>
        </p:txBody>
      </p:sp>
      <p:sp>
        <p:nvSpPr>
          <p:cNvPr id="16387" name="Content Placeholder 2"/>
          <p:cNvSpPr>
            <a:spLocks noGrp="1"/>
          </p:cNvSpPr>
          <p:nvPr>
            <p:ph idx="1"/>
          </p:nvPr>
        </p:nvSpPr>
        <p:spPr/>
        <p:txBody>
          <a:bodyPr/>
          <a:lstStyle/>
          <a:p>
            <a:r>
              <a:rPr lang="fr-CA" smtClean="0"/>
              <a:t>Data: </a:t>
            </a:r>
            <a:r>
              <a:rPr lang="en-US" smtClean="0"/>
              <a:t>I have collected data on gender, education, age and the representation of foreign born nationals for all parliamentarians that held elected office in any of the five national assemblies as of December 2011. (Data source: Personal bibliographies on parliamentary website) </a:t>
            </a:r>
          </a:p>
          <a:p>
            <a:r>
              <a:rPr lang="en-US" smtClean="0"/>
              <a:t>Methodology: I use descriptive statistics (mean comparisons) and inferential statistics (Anova Multi-comparision Tests and Logistic Regression Analysis) to test whether there are empirically relevant and statistically significant differences between the countries</a:t>
            </a:r>
            <a:endParaRPr lang="en-CA"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1"/>
          <p:cNvSpPr>
            <a:spLocks noGrp="1"/>
          </p:cNvSpPr>
          <p:nvPr>
            <p:ph type="title"/>
          </p:nvPr>
        </p:nvSpPr>
        <p:spPr>
          <a:xfrm>
            <a:off x="457200" y="704850"/>
            <a:ext cx="8229600" cy="1143000"/>
          </a:xfrm>
        </p:spPr>
        <p:txBody>
          <a:bodyPr/>
          <a:lstStyle/>
          <a:p>
            <a:r>
              <a:rPr lang="fr-CA" sz="4400" smtClean="0"/>
              <a:t>Women`s Representation</a:t>
            </a:r>
            <a:endParaRPr lang="en-CA" sz="4400" smtClean="0"/>
          </a:p>
        </p:txBody>
      </p:sp>
      <p:graphicFrame>
        <p:nvGraphicFramePr>
          <p:cNvPr id="2050" name="Content Placeholder 5"/>
          <p:cNvGraphicFramePr>
            <a:graphicFrameLocks noChangeAspect="1"/>
          </p:cNvGraphicFramePr>
          <p:nvPr>
            <p:ph sz="half" idx="1"/>
          </p:nvPr>
        </p:nvGraphicFramePr>
        <p:xfrm>
          <a:off x="612775" y="2570163"/>
          <a:ext cx="3638550" cy="3913187"/>
        </p:xfrm>
        <a:graphic>
          <a:graphicData uri="http://schemas.openxmlformats.org/presentationml/2006/ole">
            <p:oleObj spid="_x0000_s2050" name="Document" r:id="rId3" imgW="6223331" imgH="6698036" progId="Word.Document.8">
              <p:embed/>
            </p:oleObj>
          </a:graphicData>
        </a:graphic>
      </p:graphicFrame>
      <p:sp>
        <p:nvSpPr>
          <p:cNvPr id="2053" name="TextBox 6"/>
          <p:cNvSpPr txBox="1">
            <a:spLocks noChangeArrowheads="1"/>
          </p:cNvSpPr>
          <p:nvPr/>
        </p:nvSpPr>
        <p:spPr bwMode="auto">
          <a:xfrm>
            <a:off x="755650" y="1989138"/>
            <a:ext cx="3384550" cy="461962"/>
          </a:xfrm>
          <a:prstGeom prst="rect">
            <a:avLst/>
          </a:prstGeom>
          <a:noFill/>
          <a:ln w="9525">
            <a:noFill/>
            <a:miter lim="800000"/>
            <a:headEnd/>
            <a:tailEnd/>
          </a:ln>
        </p:spPr>
        <p:txBody>
          <a:bodyPr>
            <a:spAutoFit/>
          </a:bodyPr>
          <a:lstStyle/>
          <a:p>
            <a:r>
              <a:rPr lang="en-US" sz="1200" b="1"/>
              <a:t>Women’s Representation in the Five Western European Countries </a:t>
            </a:r>
            <a:endParaRPr lang="en-CA" sz="1200"/>
          </a:p>
        </p:txBody>
      </p:sp>
      <p:graphicFrame>
        <p:nvGraphicFramePr>
          <p:cNvPr id="2051" name="Content Placeholder 7"/>
          <p:cNvGraphicFramePr>
            <a:graphicFrameLocks noChangeAspect="1"/>
          </p:cNvGraphicFramePr>
          <p:nvPr>
            <p:ph sz="half" idx="2"/>
          </p:nvPr>
        </p:nvGraphicFramePr>
        <p:xfrm>
          <a:off x="4716463" y="1916113"/>
          <a:ext cx="4057650" cy="5376862"/>
        </p:xfrm>
        <a:graphic>
          <a:graphicData uri="http://schemas.openxmlformats.org/presentationml/2006/ole">
            <p:oleObj spid="_x0000_s2051" name="Document" r:id="rId4" imgW="6223331" imgH="8245788" progId="Word.Document.8">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r>
              <a:rPr lang="fr-CA" smtClean="0"/>
              <a:t>Women`s Representation</a:t>
            </a:r>
            <a:endParaRPr lang="en-CA" smtClean="0"/>
          </a:p>
        </p:txBody>
      </p:sp>
      <p:sp>
        <p:nvSpPr>
          <p:cNvPr id="17411" name="Content Placeholder 5"/>
          <p:cNvSpPr>
            <a:spLocks noGrp="1"/>
          </p:cNvSpPr>
          <p:nvPr>
            <p:ph idx="1"/>
          </p:nvPr>
        </p:nvSpPr>
        <p:spPr/>
        <p:txBody>
          <a:bodyPr/>
          <a:lstStyle/>
          <a:p>
            <a:r>
              <a:rPr lang="fr-CA" smtClean="0"/>
              <a:t>Hypothesis is mainly confirmed:</a:t>
            </a:r>
          </a:p>
          <a:p>
            <a:pPr>
              <a:buFont typeface="Wingdings 2" pitchFamily="18" charset="2"/>
              <a:buNone/>
            </a:pPr>
            <a:r>
              <a:rPr lang="fr-CA" smtClean="0"/>
              <a:t>	- PR systems (Denmark and Germany) have significantly more female deputies  </a:t>
            </a:r>
          </a:p>
          <a:p>
            <a:pPr>
              <a:buFont typeface="Wingdings 2" pitchFamily="18" charset="2"/>
              <a:buNone/>
            </a:pPr>
            <a:r>
              <a:rPr lang="fr-CA" smtClean="0"/>
              <a:t>	- the only (slight) anomaly is Ireland, which in the strictest sense should have more female representatives than France or the UK </a:t>
            </a:r>
          </a:p>
          <a:p>
            <a:pPr>
              <a:buFont typeface="Wingdings 2" pitchFamily="18" charset="2"/>
              <a:buNone/>
            </a:pPr>
            <a:r>
              <a:rPr lang="fr-CA" smtClean="0"/>
              <a:t>	- Germany provides further support for the hypothesis; more women are elected in the PR tier than the first past the post tier	</a:t>
            </a:r>
            <a:endParaRPr lang="en-CA"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a:xfrm>
            <a:off x="395288" y="260350"/>
            <a:ext cx="8229600" cy="1143000"/>
          </a:xfrm>
        </p:spPr>
        <p:txBody>
          <a:bodyPr/>
          <a:lstStyle/>
          <a:p>
            <a:r>
              <a:rPr lang="fr-CA" sz="4000" smtClean="0"/>
              <a:t>Representation of various age cohorts</a:t>
            </a:r>
            <a:endParaRPr lang="en-CA" sz="4000" smtClean="0"/>
          </a:p>
        </p:txBody>
      </p:sp>
      <p:graphicFrame>
        <p:nvGraphicFramePr>
          <p:cNvPr id="3074" name="Content Placeholder 4"/>
          <p:cNvGraphicFramePr>
            <a:graphicFrameLocks noChangeAspect="1"/>
          </p:cNvGraphicFramePr>
          <p:nvPr>
            <p:ph sz="half" idx="1"/>
          </p:nvPr>
        </p:nvGraphicFramePr>
        <p:xfrm>
          <a:off x="463550" y="1916113"/>
          <a:ext cx="4111625" cy="4176712"/>
        </p:xfrm>
        <a:graphic>
          <a:graphicData uri="http://schemas.openxmlformats.org/presentationml/2006/ole">
            <p:oleObj spid="_x0000_s3074" name="Document" r:id="rId3" imgW="6223331" imgH="4233525" progId="Word.Document.8">
              <p:embed/>
            </p:oleObj>
          </a:graphicData>
        </a:graphic>
      </p:graphicFrame>
      <p:graphicFrame>
        <p:nvGraphicFramePr>
          <p:cNvPr id="3075" name="Content Placeholder 5"/>
          <p:cNvGraphicFramePr>
            <a:graphicFrameLocks noChangeAspect="1"/>
          </p:cNvGraphicFramePr>
          <p:nvPr>
            <p:ph sz="half" idx="2"/>
          </p:nvPr>
        </p:nvGraphicFramePr>
        <p:xfrm>
          <a:off x="4643438" y="1844675"/>
          <a:ext cx="4060825" cy="3873500"/>
        </p:xfrm>
        <a:graphic>
          <a:graphicData uri="http://schemas.openxmlformats.org/presentationml/2006/ole">
            <p:oleObj spid="_x0000_s3075" name="Document" r:id="rId4" imgW="6223331" imgH="4798571" progId="Word.Document.8">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4"/>
          <p:cNvSpPr>
            <a:spLocks noGrp="1"/>
          </p:cNvSpPr>
          <p:nvPr>
            <p:ph type="title"/>
          </p:nvPr>
        </p:nvSpPr>
        <p:spPr>
          <a:xfrm>
            <a:off x="539750" y="188913"/>
            <a:ext cx="8229600" cy="1143000"/>
          </a:xfrm>
        </p:spPr>
        <p:txBody>
          <a:bodyPr/>
          <a:lstStyle/>
          <a:p>
            <a:r>
              <a:rPr lang="fr-CA" sz="4000" smtClean="0"/>
              <a:t>Representation of various age cohorts</a:t>
            </a:r>
            <a:endParaRPr lang="en-CA" sz="4000" smtClean="0"/>
          </a:p>
        </p:txBody>
      </p:sp>
      <p:sp>
        <p:nvSpPr>
          <p:cNvPr id="4100" name="Content Placeholder 7"/>
          <p:cNvSpPr>
            <a:spLocks noGrp="1"/>
          </p:cNvSpPr>
          <p:nvPr>
            <p:ph sz="half" idx="2"/>
          </p:nvPr>
        </p:nvSpPr>
        <p:spPr>
          <a:xfrm>
            <a:off x="4500563" y="1920875"/>
            <a:ext cx="4535487" cy="4433888"/>
          </a:xfrm>
        </p:spPr>
        <p:txBody>
          <a:bodyPr/>
          <a:lstStyle/>
          <a:p>
            <a:r>
              <a:rPr lang="fr-CA" sz="2000" smtClean="0"/>
              <a:t>The Hypothesis is mainly confirmed</a:t>
            </a:r>
          </a:p>
          <a:p>
            <a:r>
              <a:rPr lang="fr-CA" sz="2000" smtClean="0"/>
              <a:t>Denmark as a PR country has the most representative representation (there only a 3 point difference in the medium age of the population and that of the parliamentarians). France as a majoritarian countries has the most skewed representation (a 18 year gap between the medium age of deputies and that of the population.</a:t>
            </a:r>
          </a:p>
          <a:p>
            <a:r>
              <a:rPr lang="fr-CA" sz="2000" smtClean="0"/>
              <a:t>Except for Denmark and to a less degree Ireland, the 20 to 39 age group is unterrepresented everywhere and particularly in France</a:t>
            </a:r>
            <a:endParaRPr lang="en-CA" sz="2000" smtClean="0"/>
          </a:p>
        </p:txBody>
      </p:sp>
      <p:graphicFrame>
        <p:nvGraphicFramePr>
          <p:cNvPr id="4098" name="Content Placeholder 8"/>
          <p:cNvGraphicFramePr>
            <a:graphicFrameLocks noChangeAspect="1"/>
          </p:cNvGraphicFramePr>
          <p:nvPr>
            <p:ph sz="half" idx="1"/>
          </p:nvPr>
        </p:nvGraphicFramePr>
        <p:xfrm>
          <a:off x="463550" y="2060575"/>
          <a:ext cx="4110038" cy="3960813"/>
        </p:xfrm>
        <a:graphic>
          <a:graphicData uri="http://schemas.openxmlformats.org/presentationml/2006/ole">
            <p:oleObj spid="_x0000_s4098" name="Document" r:id="rId3" imgW="6223331" imgH="4068119" progId="Word.Document.8">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594</TotalTime>
  <Words>609</Words>
  <Application>Microsoft Office PowerPoint</Application>
  <PresentationFormat>On-screen Show (4:3)</PresentationFormat>
  <Paragraphs>56</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Constantia</vt:lpstr>
      <vt:lpstr>Wingdings 2</vt:lpstr>
      <vt:lpstr>Flow</vt:lpstr>
      <vt:lpstr>Microsoft Office Word 97 - 2003 Document</vt:lpstr>
      <vt:lpstr>Representation in European National Parliaments: The Role of the Electoral System Type </vt:lpstr>
      <vt:lpstr>Research Question</vt:lpstr>
      <vt:lpstr>The Literature on the Inclusiveness and Exclusiveness of various Electoral System Types</vt:lpstr>
      <vt:lpstr>The 5 Countries` Electoral System Types</vt:lpstr>
      <vt:lpstr>Data and Methodolgy</vt:lpstr>
      <vt:lpstr>Women`s Representation</vt:lpstr>
      <vt:lpstr>Women`s Representation</vt:lpstr>
      <vt:lpstr>Representation of various age cohorts</vt:lpstr>
      <vt:lpstr>Representation of various age cohorts</vt:lpstr>
      <vt:lpstr>An Additional Factor Impacting the Skewed Age Representation is Incumbency</vt:lpstr>
      <vt:lpstr>Education</vt:lpstr>
      <vt:lpstr>Education</vt:lpstr>
      <vt:lpstr>Foreign Born Individuals</vt:lpstr>
      <vt:lpstr>Foreign Born Individuals</vt:lpstr>
      <vt:lpstr>Summary of Results</vt:lpstr>
      <vt:lpstr>Conclusions</vt:lpstr>
      <vt:lpstr>Future Research</vt:lpstr>
    </vt:vector>
  </TitlesOfParts>
  <Company>University of Ottawa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determinants in the success of radical right-wing parties - the case of the Swiss Peoples' Party</dc:title>
  <dc:creator>COE Master</dc:creator>
  <cp:lastModifiedBy>Carleton University</cp:lastModifiedBy>
  <cp:revision>62</cp:revision>
  <dcterms:created xsi:type="dcterms:W3CDTF">2012-03-13T21:16:54Z</dcterms:created>
  <dcterms:modified xsi:type="dcterms:W3CDTF">2012-05-10T15:24:29Z</dcterms:modified>
</cp:coreProperties>
</file>