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20" r:id="rId3"/>
  </p:sldMasterIdLst>
  <p:notesMasterIdLst>
    <p:notesMasterId r:id="rId21"/>
  </p:notesMasterIdLst>
  <p:sldIdLst>
    <p:sldId id="281" r:id="rId4"/>
    <p:sldId id="269" r:id="rId5"/>
    <p:sldId id="282" r:id="rId6"/>
    <p:sldId id="283" r:id="rId7"/>
    <p:sldId id="275" r:id="rId8"/>
    <p:sldId id="288" r:id="rId9"/>
    <p:sldId id="286" r:id="rId10"/>
    <p:sldId id="259" r:id="rId11"/>
    <p:sldId id="280" r:id="rId12"/>
    <p:sldId id="289" r:id="rId13"/>
    <p:sldId id="291" r:id="rId14"/>
    <p:sldId id="290" r:id="rId15"/>
    <p:sldId id="287" r:id="rId16"/>
    <p:sldId id="277" r:id="rId17"/>
    <p:sldId id="278" r:id="rId18"/>
    <p:sldId id="292" r:id="rId19"/>
    <p:sldId id="29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400" autoAdjust="0"/>
  </p:normalViewPr>
  <p:slideViewPr>
    <p:cSldViewPr showGuides="1">
      <p:cViewPr>
        <p:scale>
          <a:sx n="114" d="100"/>
          <a:sy n="114" d="100"/>
        </p:scale>
        <p:origin x="-880" y="6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3DD8D4-5262-7E41-B69D-33048A39C3D6}"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50DA3F99-6799-CE42-9E0C-B4CDAF1301B8}">
      <dgm:prSet phldrT="[Text]"/>
      <dgm:spPr>
        <a:solidFill>
          <a:schemeClr val="accent5">
            <a:lumMod val="50000"/>
          </a:schemeClr>
        </a:solidFill>
      </dgm:spPr>
      <dgm:t>
        <a:bodyPr/>
        <a:lstStyle/>
        <a:p>
          <a:r>
            <a:rPr lang="en-US" dirty="0" smtClean="0">
              <a:latin typeface="Calibri"/>
              <a:cs typeface="Calibri"/>
            </a:rPr>
            <a:t>Certificate</a:t>
          </a:r>
          <a:endParaRPr lang="en-US" dirty="0">
            <a:latin typeface="Calibri"/>
            <a:cs typeface="Calibri"/>
          </a:endParaRPr>
        </a:p>
      </dgm:t>
    </dgm:pt>
    <dgm:pt modelId="{2FDF4569-F0E4-FC48-823E-6A887DDB9B4F}" type="parTrans" cxnId="{9D2D6B4E-9414-0241-8384-02B8DFEEA762}">
      <dgm:prSet/>
      <dgm:spPr/>
      <dgm:t>
        <a:bodyPr/>
        <a:lstStyle/>
        <a:p>
          <a:endParaRPr lang="en-US"/>
        </a:p>
      </dgm:t>
    </dgm:pt>
    <dgm:pt modelId="{373CAA4E-84C3-4440-B314-FB4142C225BE}" type="sibTrans" cxnId="{9D2D6B4E-9414-0241-8384-02B8DFEEA762}">
      <dgm:prSet/>
      <dgm:spPr/>
      <dgm:t>
        <a:bodyPr/>
        <a:lstStyle/>
        <a:p>
          <a:endParaRPr lang="en-US"/>
        </a:p>
      </dgm:t>
    </dgm:pt>
    <dgm:pt modelId="{39F1C229-E8BE-E44B-A60B-D43BF8BCA58A}">
      <dgm:prSet phldrT="[Text]"/>
      <dgm:spPr>
        <a:solidFill>
          <a:schemeClr val="accent5">
            <a:lumMod val="50000"/>
          </a:schemeClr>
        </a:solidFill>
      </dgm:spPr>
      <dgm:t>
        <a:bodyPr/>
        <a:lstStyle/>
        <a:p>
          <a:r>
            <a:rPr lang="en-US" dirty="0" smtClean="0">
              <a:latin typeface="Calibri"/>
              <a:cs typeface="Calibri"/>
            </a:rPr>
            <a:t>The Provost’s Advisory Group on the Expansion of Online and Blended Learning</a:t>
          </a:r>
          <a:endParaRPr lang="en-US" dirty="0">
            <a:latin typeface="Calibri"/>
            <a:cs typeface="Calibri"/>
          </a:endParaRPr>
        </a:p>
      </dgm:t>
    </dgm:pt>
    <dgm:pt modelId="{675B10BF-FA14-1748-AE15-C2BEDF07B560}" type="parTrans" cxnId="{075AECA2-2DEC-D44E-A717-A11741598142}">
      <dgm:prSet/>
      <dgm:spPr/>
      <dgm:t>
        <a:bodyPr/>
        <a:lstStyle/>
        <a:p>
          <a:endParaRPr lang="en-US"/>
        </a:p>
      </dgm:t>
    </dgm:pt>
    <dgm:pt modelId="{C0CBFD9D-1DCA-FD48-B354-7C41CB5AA035}" type="sibTrans" cxnId="{075AECA2-2DEC-D44E-A717-A11741598142}">
      <dgm:prSet/>
      <dgm:spPr/>
      <dgm:t>
        <a:bodyPr/>
        <a:lstStyle/>
        <a:p>
          <a:endParaRPr lang="en-US"/>
        </a:p>
      </dgm:t>
    </dgm:pt>
    <dgm:pt modelId="{3395AF93-17E7-B045-83DC-EF5E6236B27D}">
      <dgm:prSet phldrT="[Text]"/>
      <dgm:spPr>
        <a:solidFill>
          <a:schemeClr val="accent5">
            <a:lumMod val="50000"/>
          </a:schemeClr>
        </a:solidFill>
      </dgm:spPr>
      <dgm:t>
        <a:bodyPr/>
        <a:lstStyle/>
        <a:p>
          <a:r>
            <a:rPr lang="en-US" dirty="0" smtClean="0">
              <a:latin typeface="Calibri"/>
              <a:cs typeface="Calibri"/>
            </a:rPr>
            <a:t>The CU Strategic Integrated Plan 2015-2018 </a:t>
          </a:r>
          <a:endParaRPr lang="en-US" dirty="0">
            <a:latin typeface="Calibri"/>
            <a:cs typeface="Calibri"/>
          </a:endParaRPr>
        </a:p>
      </dgm:t>
    </dgm:pt>
    <dgm:pt modelId="{4EDD80A0-A7C7-4C41-A8F3-4D61BC9F076B}" type="parTrans" cxnId="{6708AB92-1C5F-DB4B-8EE5-77D5537409C3}">
      <dgm:prSet/>
      <dgm:spPr/>
      <dgm:t>
        <a:bodyPr/>
        <a:lstStyle/>
        <a:p>
          <a:endParaRPr lang="en-US"/>
        </a:p>
      </dgm:t>
    </dgm:pt>
    <dgm:pt modelId="{484B0511-BC19-6F4A-A108-B7FD3D56F543}" type="sibTrans" cxnId="{6708AB92-1C5F-DB4B-8EE5-77D5537409C3}">
      <dgm:prSet/>
      <dgm:spPr/>
      <dgm:t>
        <a:bodyPr/>
        <a:lstStyle/>
        <a:p>
          <a:endParaRPr lang="en-US"/>
        </a:p>
      </dgm:t>
    </dgm:pt>
    <dgm:pt modelId="{BA3E1A57-68AA-2B46-BA4A-4A6E9A0429A6}">
      <dgm:prSet phldrT="[Text]"/>
      <dgm:spPr>
        <a:solidFill>
          <a:schemeClr val="accent5">
            <a:lumMod val="50000"/>
          </a:schemeClr>
        </a:solidFill>
      </dgm:spPr>
      <dgm:t>
        <a:bodyPr/>
        <a:lstStyle/>
        <a:p>
          <a:r>
            <a:rPr lang="en-US" dirty="0" smtClean="0">
              <a:latin typeface="Calibri"/>
              <a:cs typeface="Calibri"/>
            </a:rPr>
            <a:t>OAVPTL Teaching &amp; </a:t>
          </a:r>
          <a:r>
            <a:rPr lang="en-US" smtClean="0">
              <a:latin typeface="Calibri"/>
              <a:cs typeface="Calibri"/>
            </a:rPr>
            <a:t>Learning Framework</a:t>
          </a:r>
          <a:endParaRPr lang="en-US" dirty="0">
            <a:latin typeface="Calibri"/>
            <a:cs typeface="Calibri"/>
          </a:endParaRPr>
        </a:p>
      </dgm:t>
    </dgm:pt>
    <dgm:pt modelId="{D06F1563-88A2-AE4E-B287-A95AA6A17043}" type="parTrans" cxnId="{D14CECE3-BB16-D441-8453-E64322C1F3CD}">
      <dgm:prSet/>
      <dgm:spPr/>
      <dgm:t>
        <a:bodyPr/>
        <a:lstStyle/>
        <a:p>
          <a:endParaRPr lang="en-US"/>
        </a:p>
      </dgm:t>
    </dgm:pt>
    <dgm:pt modelId="{87B40DA6-13A1-4A49-B116-80361AFEE2A7}" type="sibTrans" cxnId="{D14CECE3-BB16-D441-8453-E64322C1F3CD}">
      <dgm:prSet/>
      <dgm:spPr/>
      <dgm:t>
        <a:bodyPr/>
        <a:lstStyle/>
        <a:p>
          <a:endParaRPr lang="en-US"/>
        </a:p>
      </dgm:t>
    </dgm:pt>
    <dgm:pt modelId="{80DF3E35-7C17-1F4B-AFAD-9232FF70EC24}">
      <dgm:prSet phldrT="[Text]"/>
      <dgm:spPr>
        <a:solidFill>
          <a:schemeClr val="accent5">
            <a:lumMod val="50000"/>
          </a:schemeClr>
        </a:solidFill>
      </dgm:spPr>
      <dgm:t>
        <a:bodyPr/>
        <a:lstStyle/>
        <a:p>
          <a:r>
            <a:rPr lang="en-US" dirty="0" smtClean="0">
              <a:latin typeface="Calibri"/>
              <a:cs typeface="Calibri"/>
            </a:rPr>
            <a:t>Instructors’ &amp; Departmental Increased Interest in online learning &amp; </a:t>
          </a:r>
          <a:r>
            <a:rPr lang="en-US" dirty="0" err="1" smtClean="0">
              <a:latin typeface="Calibri"/>
              <a:cs typeface="Calibri"/>
            </a:rPr>
            <a:t>ePedagogy</a:t>
          </a:r>
          <a:r>
            <a:rPr lang="en-US" dirty="0" smtClean="0">
              <a:latin typeface="Calibri"/>
              <a:cs typeface="Calibri"/>
            </a:rPr>
            <a:t> communities</a:t>
          </a:r>
          <a:endParaRPr lang="en-US" dirty="0">
            <a:latin typeface="Calibri"/>
            <a:cs typeface="Calibri"/>
          </a:endParaRPr>
        </a:p>
      </dgm:t>
    </dgm:pt>
    <dgm:pt modelId="{B436754B-3882-024E-B762-EA33C08D0F5A}" type="parTrans" cxnId="{A37727B5-1932-4646-BD79-7F1015A6AA3D}">
      <dgm:prSet/>
      <dgm:spPr/>
      <dgm:t>
        <a:bodyPr/>
        <a:lstStyle/>
        <a:p>
          <a:endParaRPr lang="en-US"/>
        </a:p>
      </dgm:t>
    </dgm:pt>
    <dgm:pt modelId="{9713783F-504A-1A42-A4EA-7032574D6079}" type="sibTrans" cxnId="{A37727B5-1932-4646-BD79-7F1015A6AA3D}">
      <dgm:prSet/>
      <dgm:spPr/>
      <dgm:t>
        <a:bodyPr/>
        <a:lstStyle/>
        <a:p>
          <a:endParaRPr lang="en-US"/>
        </a:p>
      </dgm:t>
    </dgm:pt>
    <dgm:pt modelId="{7D7EAFFE-ECFE-5743-9326-800601110436}" type="pres">
      <dgm:prSet presAssocID="{823DD8D4-5262-7E41-B69D-33048A39C3D6}" presName="cycle" presStyleCnt="0">
        <dgm:presLayoutVars>
          <dgm:chMax val="1"/>
          <dgm:dir/>
          <dgm:animLvl val="ctr"/>
          <dgm:resizeHandles val="exact"/>
        </dgm:presLayoutVars>
      </dgm:prSet>
      <dgm:spPr/>
      <dgm:t>
        <a:bodyPr/>
        <a:lstStyle/>
        <a:p>
          <a:endParaRPr lang="en-US"/>
        </a:p>
      </dgm:t>
    </dgm:pt>
    <dgm:pt modelId="{795DDE5F-DC95-3448-964D-CE63FF97DABE}" type="pres">
      <dgm:prSet presAssocID="{50DA3F99-6799-CE42-9E0C-B4CDAF1301B8}" presName="centerShape" presStyleLbl="node0" presStyleIdx="0" presStyleCnt="1"/>
      <dgm:spPr/>
      <dgm:t>
        <a:bodyPr/>
        <a:lstStyle/>
        <a:p>
          <a:endParaRPr lang="en-US"/>
        </a:p>
      </dgm:t>
    </dgm:pt>
    <dgm:pt modelId="{FB4A7430-8849-FC4E-9D82-00CADDD712BC}" type="pres">
      <dgm:prSet presAssocID="{675B10BF-FA14-1748-AE15-C2BEDF07B560}" presName="parTrans" presStyleLbl="bgSibTrans2D1" presStyleIdx="0" presStyleCnt="4"/>
      <dgm:spPr/>
      <dgm:t>
        <a:bodyPr/>
        <a:lstStyle/>
        <a:p>
          <a:endParaRPr lang="en-US"/>
        </a:p>
      </dgm:t>
    </dgm:pt>
    <dgm:pt modelId="{25D5A74E-951E-5E49-B62D-733DF8C3EB34}" type="pres">
      <dgm:prSet presAssocID="{39F1C229-E8BE-E44B-A60B-D43BF8BCA58A}" presName="node" presStyleLbl="node1" presStyleIdx="0" presStyleCnt="4">
        <dgm:presLayoutVars>
          <dgm:bulletEnabled val="1"/>
        </dgm:presLayoutVars>
      </dgm:prSet>
      <dgm:spPr/>
      <dgm:t>
        <a:bodyPr/>
        <a:lstStyle/>
        <a:p>
          <a:endParaRPr lang="en-US"/>
        </a:p>
      </dgm:t>
    </dgm:pt>
    <dgm:pt modelId="{80B0F11B-3592-1540-B2DD-6782D0ED3B8A}" type="pres">
      <dgm:prSet presAssocID="{4EDD80A0-A7C7-4C41-A8F3-4D61BC9F076B}" presName="parTrans" presStyleLbl="bgSibTrans2D1" presStyleIdx="1" presStyleCnt="4"/>
      <dgm:spPr/>
      <dgm:t>
        <a:bodyPr/>
        <a:lstStyle/>
        <a:p>
          <a:endParaRPr lang="en-US"/>
        </a:p>
      </dgm:t>
    </dgm:pt>
    <dgm:pt modelId="{7A720C8B-04B3-4E44-B13E-ACBF01D806FA}" type="pres">
      <dgm:prSet presAssocID="{3395AF93-17E7-B045-83DC-EF5E6236B27D}" presName="node" presStyleLbl="node1" presStyleIdx="1" presStyleCnt="4">
        <dgm:presLayoutVars>
          <dgm:bulletEnabled val="1"/>
        </dgm:presLayoutVars>
      </dgm:prSet>
      <dgm:spPr/>
      <dgm:t>
        <a:bodyPr/>
        <a:lstStyle/>
        <a:p>
          <a:endParaRPr lang="en-US"/>
        </a:p>
      </dgm:t>
    </dgm:pt>
    <dgm:pt modelId="{FCE07720-D87C-4745-B7A1-6E7B9CC00A29}" type="pres">
      <dgm:prSet presAssocID="{D06F1563-88A2-AE4E-B287-A95AA6A17043}" presName="parTrans" presStyleLbl="bgSibTrans2D1" presStyleIdx="2" presStyleCnt="4"/>
      <dgm:spPr/>
      <dgm:t>
        <a:bodyPr/>
        <a:lstStyle/>
        <a:p>
          <a:endParaRPr lang="en-US"/>
        </a:p>
      </dgm:t>
    </dgm:pt>
    <dgm:pt modelId="{FFB2AD51-7009-5848-AEAE-86E10178C43D}" type="pres">
      <dgm:prSet presAssocID="{BA3E1A57-68AA-2B46-BA4A-4A6E9A0429A6}" presName="node" presStyleLbl="node1" presStyleIdx="2" presStyleCnt="4">
        <dgm:presLayoutVars>
          <dgm:bulletEnabled val="1"/>
        </dgm:presLayoutVars>
      </dgm:prSet>
      <dgm:spPr/>
      <dgm:t>
        <a:bodyPr/>
        <a:lstStyle/>
        <a:p>
          <a:endParaRPr lang="en-US"/>
        </a:p>
      </dgm:t>
    </dgm:pt>
    <dgm:pt modelId="{085A55C6-9E2F-334F-89EE-A31AC7E9FE5E}" type="pres">
      <dgm:prSet presAssocID="{B436754B-3882-024E-B762-EA33C08D0F5A}" presName="parTrans" presStyleLbl="bgSibTrans2D1" presStyleIdx="3" presStyleCnt="4"/>
      <dgm:spPr/>
      <dgm:t>
        <a:bodyPr/>
        <a:lstStyle/>
        <a:p>
          <a:endParaRPr lang="en-US"/>
        </a:p>
      </dgm:t>
    </dgm:pt>
    <dgm:pt modelId="{580106B3-2FA4-EB47-85CA-C6BFE030FB1A}" type="pres">
      <dgm:prSet presAssocID="{80DF3E35-7C17-1F4B-AFAD-9232FF70EC24}" presName="node" presStyleLbl="node1" presStyleIdx="3" presStyleCnt="4">
        <dgm:presLayoutVars>
          <dgm:bulletEnabled val="1"/>
        </dgm:presLayoutVars>
      </dgm:prSet>
      <dgm:spPr/>
      <dgm:t>
        <a:bodyPr/>
        <a:lstStyle/>
        <a:p>
          <a:endParaRPr lang="en-US"/>
        </a:p>
      </dgm:t>
    </dgm:pt>
  </dgm:ptLst>
  <dgm:cxnLst>
    <dgm:cxn modelId="{6708AB92-1C5F-DB4B-8EE5-77D5537409C3}" srcId="{50DA3F99-6799-CE42-9E0C-B4CDAF1301B8}" destId="{3395AF93-17E7-B045-83DC-EF5E6236B27D}" srcOrd="1" destOrd="0" parTransId="{4EDD80A0-A7C7-4C41-A8F3-4D61BC9F076B}" sibTransId="{484B0511-BC19-6F4A-A108-B7FD3D56F543}"/>
    <dgm:cxn modelId="{D84AC745-36B5-4842-B7E0-AD0738E6D78C}" type="presOf" srcId="{3395AF93-17E7-B045-83DC-EF5E6236B27D}" destId="{7A720C8B-04B3-4E44-B13E-ACBF01D806FA}" srcOrd="0" destOrd="0" presId="urn:microsoft.com/office/officeart/2005/8/layout/radial4"/>
    <dgm:cxn modelId="{AB3650F3-C983-1942-B1A9-2B22C1562131}" type="presOf" srcId="{50DA3F99-6799-CE42-9E0C-B4CDAF1301B8}" destId="{795DDE5F-DC95-3448-964D-CE63FF97DABE}" srcOrd="0" destOrd="0" presId="urn:microsoft.com/office/officeart/2005/8/layout/radial4"/>
    <dgm:cxn modelId="{A37727B5-1932-4646-BD79-7F1015A6AA3D}" srcId="{50DA3F99-6799-CE42-9E0C-B4CDAF1301B8}" destId="{80DF3E35-7C17-1F4B-AFAD-9232FF70EC24}" srcOrd="3" destOrd="0" parTransId="{B436754B-3882-024E-B762-EA33C08D0F5A}" sibTransId="{9713783F-504A-1A42-A4EA-7032574D6079}"/>
    <dgm:cxn modelId="{8525166D-54A6-8948-A469-A34012600C3F}" type="presOf" srcId="{4EDD80A0-A7C7-4C41-A8F3-4D61BC9F076B}" destId="{80B0F11B-3592-1540-B2DD-6782D0ED3B8A}" srcOrd="0" destOrd="0" presId="urn:microsoft.com/office/officeart/2005/8/layout/radial4"/>
    <dgm:cxn modelId="{9CA3774A-ABAA-D74A-8D31-9526DDB583BD}" type="presOf" srcId="{823DD8D4-5262-7E41-B69D-33048A39C3D6}" destId="{7D7EAFFE-ECFE-5743-9326-800601110436}" srcOrd="0" destOrd="0" presId="urn:microsoft.com/office/officeart/2005/8/layout/radial4"/>
    <dgm:cxn modelId="{70BC6B49-A168-B641-A2D7-0778EFD6805C}" type="presOf" srcId="{D06F1563-88A2-AE4E-B287-A95AA6A17043}" destId="{FCE07720-D87C-4745-B7A1-6E7B9CC00A29}" srcOrd="0" destOrd="0" presId="urn:microsoft.com/office/officeart/2005/8/layout/radial4"/>
    <dgm:cxn modelId="{D14CECE3-BB16-D441-8453-E64322C1F3CD}" srcId="{50DA3F99-6799-CE42-9E0C-B4CDAF1301B8}" destId="{BA3E1A57-68AA-2B46-BA4A-4A6E9A0429A6}" srcOrd="2" destOrd="0" parTransId="{D06F1563-88A2-AE4E-B287-A95AA6A17043}" sibTransId="{87B40DA6-13A1-4A49-B116-80361AFEE2A7}"/>
    <dgm:cxn modelId="{962F37F4-F1FB-1640-8F62-EE7D59CE10B7}" type="presOf" srcId="{80DF3E35-7C17-1F4B-AFAD-9232FF70EC24}" destId="{580106B3-2FA4-EB47-85CA-C6BFE030FB1A}" srcOrd="0" destOrd="0" presId="urn:microsoft.com/office/officeart/2005/8/layout/radial4"/>
    <dgm:cxn modelId="{ABB8B577-FF34-714F-A412-85FC4CA3210A}" type="presOf" srcId="{675B10BF-FA14-1748-AE15-C2BEDF07B560}" destId="{FB4A7430-8849-FC4E-9D82-00CADDD712BC}" srcOrd="0" destOrd="0" presId="urn:microsoft.com/office/officeart/2005/8/layout/radial4"/>
    <dgm:cxn modelId="{317B6735-2316-7746-8C37-063A40024AD7}" type="presOf" srcId="{BA3E1A57-68AA-2B46-BA4A-4A6E9A0429A6}" destId="{FFB2AD51-7009-5848-AEAE-86E10178C43D}" srcOrd="0" destOrd="0" presId="urn:microsoft.com/office/officeart/2005/8/layout/radial4"/>
    <dgm:cxn modelId="{82EB3518-65A6-F94C-82CA-064943A9880E}" type="presOf" srcId="{39F1C229-E8BE-E44B-A60B-D43BF8BCA58A}" destId="{25D5A74E-951E-5E49-B62D-733DF8C3EB34}" srcOrd="0" destOrd="0" presId="urn:microsoft.com/office/officeart/2005/8/layout/radial4"/>
    <dgm:cxn modelId="{9D2D6B4E-9414-0241-8384-02B8DFEEA762}" srcId="{823DD8D4-5262-7E41-B69D-33048A39C3D6}" destId="{50DA3F99-6799-CE42-9E0C-B4CDAF1301B8}" srcOrd="0" destOrd="0" parTransId="{2FDF4569-F0E4-FC48-823E-6A887DDB9B4F}" sibTransId="{373CAA4E-84C3-4440-B314-FB4142C225BE}"/>
    <dgm:cxn modelId="{075AECA2-2DEC-D44E-A717-A11741598142}" srcId="{50DA3F99-6799-CE42-9E0C-B4CDAF1301B8}" destId="{39F1C229-E8BE-E44B-A60B-D43BF8BCA58A}" srcOrd="0" destOrd="0" parTransId="{675B10BF-FA14-1748-AE15-C2BEDF07B560}" sibTransId="{C0CBFD9D-1DCA-FD48-B354-7C41CB5AA035}"/>
    <dgm:cxn modelId="{7F780CAB-B0CE-F04D-9BD1-356772DF3A65}" type="presOf" srcId="{B436754B-3882-024E-B762-EA33C08D0F5A}" destId="{085A55C6-9E2F-334F-89EE-A31AC7E9FE5E}" srcOrd="0" destOrd="0" presId="urn:microsoft.com/office/officeart/2005/8/layout/radial4"/>
    <dgm:cxn modelId="{7D3F62D9-82B6-0648-9525-A884961CDEEB}" type="presParOf" srcId="{7D7EAFFE-ECFE-5743-9326-800601110436}" destId="{795DDE5F-DC95-3448-964D-CE63FF97DABE}" srcOrd="0" destOrd="0" presId="urn:microsoft.com/office/officeart/2005/8/layout/radial4"/>
    <dgm:cxn modelId="{CCC5C0FE-1795-4147-BDC1-FF10C01D8A1F}" type="presParOf" srcId="{7D7EAFFE-ECFE-5743-9326-800601110436}" destId="{FB4A7430-8849-FC4E-9D82-00CADDD712BC}" srcOrd="1" destOrd="0" presId="urn:microsoft.com/office/officeart/2005/8/layout/radial4"/>
    <dgm:cxn modelId="{62474475-B2BD-744A-B6ED-C4E58CA77FEC}" type="presParOf" srcId="{7D7EAFFE-ECFE-5743-9326-800601110436}" destId="{25D5A74E-951E-5E49-B62D-733DF8C3EB34}" srcOrd="2" destOrd="0" presId="urn:microsoft.com/office/officeart/2005/8/layout/radial4"/>
    <dgm:cxn modelId="{F9FE84E8-9470-F340-BD7C-B91B78F0AB22}" type="presParOf" srcId="{7D7EAFFE-ECFE-5743-9326-800601110436}" destId="{80B0F11B-3592-1540-B2DD-6782D0ED3B8A}" srcOrd="3" destOrd="0" presId="urn:microsoft.com/office/officeart/2005/8/layout/radial4"/>
    <dgm:cxn modelId="{E73F5DE3-0C46-AB41-8CC5-682299946CA4}" type="presParOf" srcId="{7D7EAFFE-ECFE-5743-9326-800601110436}" destId="{7A720C8B-04B3-4E44-B13E-ACBF01D806FA}" srcOrd="4" destOrd="0" presId="urn:microsoft.com/office/officeart/2005/8/layout/radial4"/>
    <dgm:cxn modelId="{29C44674-63DD-4040-9844-1F60AF3F9A80}" type="presParOf" srcId="{7D7EAFFE-ECFE-5743-9326-800601110436}" destId="{FCE07720-D87C-4745-B7A1-6E7B9CC00A29}" srcOrd="5" destOrd="0" presId="urn:microsoft.com/office/officeart/2005/8/layout/radial4"/>
    <dgm:cxn modelId="{86F9C668-CE2C-0F42-80F3-EAD2575A4D9E}" type="presParOf" srcId="{7D7EAFFE-ECFE-5743-9326-800601110436}" destId="{FFB2AD51-7009-5848-AEAE-86E10178C43D}" srcOrd="6" destOrd="0" presId="urn:microsoft.com/office/officeart/2005/8/layout/radial4"/>
    <dgm:cxn modelId="{B6FC146F-9792-4647-B6D1-6A8CAB96E5C5}" type="presParOf" srcId="{7D7EAFFE-ECFE-5743-9326-800601110436}" destId="{085A55C6-9E2F-334F-89EE-A31AC7E9FE5E}" srcOrd="7" destOrd="0" presId="urn:microsoft.com/office/officeart/2005/8/layout/radial4"/>
    <dgm:cxn modelId="{AB441363-5081-BF46-B1DF-77E21FB18CB6}" type="presParOf" srcId="{7D7EAFFE-ECFE-5743-9326-800601110436}" destId="{580106B3-2FA4-EB47-85CA-C6BFE030FB1A}"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402CED6-1459-474A-A1FF-58C32333029B}" type="doc">
      <dgm:prSet loTypeId="urn:microsoft.com/office/officeart/2005/8/layout/hierarchy6" loCatId="" qsTypeId="urn:microsoft.com/office/officeart/2005/8/quickstyle/simple3" qsCatId="simple" csTypeId="urn:microsoft.com/office/officeart/2005/8/colors/accent0_1" csCatId="mainScheme" phldr="1"/>
      <dgm:spPr/>
      <dgm:t>
        <a:bodyPr/>
        <a:lstStyle/>
        <a:p>
          <a:endParaRPr lang="en-US"/>
        </a:p>
      </dgm:t>
    </dgm:pt>
    <dgm:pt modelId="{3DE2BCD2-7BA6-DE40-A80A-207F50F990D0}">
      <dgm:prSet phldrT="[Text]"/>
      <dgm:spPr>
        <a:solidFill>
          <a:schemeClr val="accent5">
            <a:lumMod val="50000"/>
          </a:schemeClr>
        </a:solidFill>
      </dgm:spPr>
      <dgm:t>
        <a:bodyPr/>
        <a:lstStyle/>
        <a:p>
          <a:r>
            <a:rPr lang="en-US" dirty="0" smtClean="0">
              <a:solidFill>
                <a:schemeClr val="bg1"/>
              </a:solidFill>
              <a:latin typeface="Calibri"/>
              <a:cs typeface="Calibri"/>
            </a:rPr>
            <a:t>External Project Manager (Dual Code)</a:t>
          </a:r>
          <a:endParaRPr lang="en-US" dirty="0">
            <a:solidFill>
              <a:schemeClr val="bg1"/>
            </a:solidFill>
            <a:latin typeface="Calibri"/>
            <a:cs typeface="Calibri"/>
          </a:endParaRPr>
        </a:p>
      </dgm:t>
    </dgm:pt>
    <dgm:pt modelId="{8DE88646-9A28-454D-BFE0-06F890AF15A4}" type="parTrans" cxnId="{4CF144B5-9A5A-C94C-AFAE-55C01558418A}">
      <dgm:prSet/>
      <dgm:spPr/>
      <dgm:t>
        <a:bodyPr/>
        <a:lstStyle/>
        <a:p>
          <a:endParaRPr lang="en-US"/>
        </a:p>
      </dgm:t>
    </dgm:pt>
    <dgm:pt modelId="{3B4FA0AC-53E9-AC4D-B646-E73D87A51923}" type="sibTrans" cxnId="{4CF144B5-9A5A-C94C-AFAE-55C01558418A}">
      <dgm:prSet/>
      <dgm:spPr/>
      <dgm:t>
        <a:bodyPr/>
        <a:lstStyle/>
        <a:p>
          <a:endParaRPr lang="en-US"/>
        </a:p>
      </dgm:t>
    </dgm:pt>
    <dgm:pt modelId="{2599C8A4-C226-7E4A-8A09-5431A59B1C23}">
      <dgm:prSet phldrT="[Text]"/>
      <dgm:spPr>
        <a:solidFill>
          <a:schemeClr val="accent5">
            <a:lumMod val="50000"/>
          </a:schemeClr>
        </a:solidFill>
      </dgm:spPr>
      <dgm:t>
        <a:bodyPr/>
        <a:lstStyle/>
        <a:p>
          <a:r>
            <a:rPr lang="en-US" dirty="0" smtClean="0">
              <a:solidFill>
                <a:srgbClr val="FFFFFF"/>
              </a:solidFill>
              <a:latin typeface="Calibri"/>
              <a:cs typeface="Calibri"/>
            </a:rPr>
            <a:t>External Media Production &amp; Communication</a:t>
          </a:r>
        </a:p>
        <a:p>
          <a:r>
            <a:rPr lang="en-US" dirty="0" smtClean="0">
              <a:solidFill>
                <a:srgbClr val="FFFFFF"/>
              </a:solidFill>
              <a:latin typeface="Calibri"/>
              <a:cs typeface="Calibri"/>
            </a:rPr>
            <a:t>(Kyle Mackie)</a:t>
          </a:r>
          <a:endParaRPr lang="en-US" dirty="0">
            <a:solidFill>
              <a:srgbClr val="FFFFFF"/>
            </a:solidFill>
            <a:latin typeface="Calibri"/>
            <a:cs typeface="Calibri"/>
          </a:endParaRPr>
        </a:p>
      </dgm:t>
    </dgm:pt>
    <dgm:pt modelId="{11D0415A-4C87-1B44-8C24-D46B0C4BFE85}" type="parTrans" cxnId="{14B4FCD5-DE82-9F49-AA6A-6DDAE6B9AC46}">
      <dgm:prSet/>
      <dgm:spPr/>
      <dgm:t>
        <a:bodyPr/>
        <a:lstStyle/>
        <a:p>
          <a:endParaRPr lang="en-US"/>
        </a:p>
      </dgm:t>
    </dgm:pt>
    <dgm:pt modelId="{BB452555-0634-C94E-979D-4F51696E727B}" type="sibTrans" cxnId="{14B4FCD5-DE82-9F49-AA6A-6DDAE6B9AC46}">
      <dgm:prSet/>
      <dgm:spPr/>
      <dgm:t>
        <a:bodyPr/>
        <a:lstStyle/>
        <a:p>
          <a:endParaRPr lang="en-US"/>
        </a:p>
      </dgm:t>
    </dgm:pt>
    <dgm:pt modelId="{9B4DF8E7-745C-AD4A-A007-C192E0254C32}">
      <dgm:prSet phldrT="[Text]"/>
      <dgm:spPr>
        <a:solidFill>
          <a:schemeClr val="accent5">
            <a:lumMod val="50000"/>
          </a:schemeClr>
        </a:solidFill>
      </dgm:spPr>
      <dgm:t>
        <a:bodyPr/>
        <a:lstStyle/>
        <a:p>
          <a:r>
            <a:rPr lang="en-US" dirty="0" smtClean="0">
              <a:solidFill>
                <a:srgbClr val="FFFFFF"/>
              </a:solidFill>
              <a:latin typeface="Calibri"/>
              <a:cs typeface="Calibri"/>
            </a:rPr>
            <a:t>Internal CUOL Media Production</a:t>
          </a:r>
          <a:endParaRPr lang="en-US" dirty="0">
            <a:solidFill>
              <a:srgbClr val="FFFFFF"/>
            </a:solidFill>
            <a:latin typeface="Calibri"/>
            <a:cs typeface="Calibri"/>
          </a:endParaRPr>
        </a:p>
      </dgm:t>
    </dgm:pt>
    <dgm:pt modelId="{2EFE2FA9-FFDC-B14B-A96F-0FDC1AA9153B}" type="parTrans" cxnId="{6428466A-4FF2-A84D-99C7-C1720BAC6847}">
      <dgm:prSet/>
      <dgm:spPr/>
      <dgm:t>
        <a:bodyPr/>
        <a:lstStyle/>
        <a:p>
          <a:endParaRPr lang="en-US"/>
        </a:p>
      </dgm:t>
    </dgm:pt>
    <dgm:pt modelId="{3B3F2427-14AE-724C-A04E-7B8C27B1DB4E}" type="sibTrans" cxnId="{6428466A-4FF2-A84D-99C7-C1720BAC6847}">
      <dgm:prSet/>
      <dgm:spPr/>
      <dgm:t>
        <a:bodyPr/>
        <a:lstStyle/>
        <a:p>
          <a:endParaRPr lang="en-US"/>
        </a:p>
      </dgm:t>
    </dgm:pt>
    <dgm:pt modelId="{466C24CC-FA31-F746-A2FB-9794F80CC70F}">
      <dgm:prSet phldrT="[Text]"/>
      <dgm:spPr>
        <a:solidFill>
          <a:schemeClr val="accent5">
            <a:lumMod val="50000"/>
          </a:schemeClr>
        </a:solidFill>
      </dgm:spPr>
      <dgm:t>
        <a:bodyPr/>
        <a:lstStyle/>
        <a:p>
          <a:r>
            <a:rPr lang="en-US" dirty="0" smtClean="0">
              <a:solidFill>
                <a:srgbClr val="FFFFFF"/>
              </a:solidFill>
              <a:latin typeface="Calibri"/>
              <a:cs typeface="Calibri"/>
            </a:rPr>
            <a:t>Internal – Four core developers</a:t>
          </a:r>
          <a:endParaRPr lang="en-US" dirty="0">
            <a:solidFill>
              <a:srgbClr val="FFFFFF"/>
            </a:solidFill>
            <a:latin typeface="Calibri"/>
            <a:cs typeface="Calibri"/>
          </a:endParaRPr>
        </a:p>
      </dgm:t>
    </dgm:pt>
    <dgm:pt modelId="{E4A60949-FC1A-024D-8196-811D3A907A8B}" type="parTrans" cxnId="{D6E521F9-AC35-0348-87EF-67EAEA81E975}">
      <dgm:prSet/>
      <dgm:spPr/>
      <dgm:t>
        <a:bodyPr/>
        <a:lstStyle/>
        <a:p>
          <a:endParaRPr lang="en-US"/>
        </a:p>
      </dgm:t>
    </dgm:pt>
    <dgm:pt modelId="{7CD714A3-100C-8843-ADA2-91ABBFBB3A43}" type="sibTrans" cxnId="{D6E521F9-AC35-0348-87EF-67EAEA81E975}">
      <dgm:prSet/>
      <dgm:spPr/>
      <dgm:t>
        <a:bodyPr/>
        <a:lstStyle/>
        <a:p>
          <a:endParaRPr lang="en-US"/>
        </a:p>
      </dgm:t>
    </dgm:pt>
    <dgm:pt modelId="{32EB6394-7651-6A41-A8D8-0F00EADD4926}" type="pres">
      <dgm:prSet presAssocID="{9402CED6-1459-474A-A1FF-58C32333029B}" presName="mainComposite" presStyleCnt="0">
        <dgm:presLayoutVars>
          <dgm:chPref val="1"/>
          <dgm:dir/>
          <dgm:animOne val="branch"/>
          <dgm:animLvl val="lvl"/>
          <dgm:resizeHandles val="exact"/>
        </dgm:presLayoutVars>
      </dgm:prSet>
      <dgm:spPr/>
      <dgm:t>
        <a:bodyPr/>
        <a:lstStyle/>
        <a:p>
          <a:endParaRPr lang="en-US"/>
        </a:p>
      </dgm:t>
    </dgm:pt>
    <dgm:pt modelId="{FD4ECD3B-BD64-3C49-9E02-18D49BAD6701}" type="pres">
      <dgm:prSet presAssocID="{9402CED6-1459-474A-A1FF-58C32333029B}" presName="hierFlow" presStyleCnt="0"/>
      <dgm:spPr/>
    </dgm:pt>
    <dgm:pt modelId="{E2931305-B909-AD41-9AB9-3B2D11FDB0FD}" type="pres">
      <dgm:prSet presAssocID="{9402CED6-1459-474A-A1FF-58C32333029B}" presName="hierChild1" presStyleCnt="0">
        <dgm:presLayoutVars>
          <dgm:chPref val="1"/>
          <dgm:animOne val="branch"/>
          <dgm:animLvl val="lvl"/>
        </dgm:presLayoutVars>
      </dgm:prSet>
      <dgm:spPr/>
    </dgm:pt>
    <dgm:pt modelId="{AC3D35B0-758A-164B-BD63-DCDCF8EB19D7}" type="pres">
      <dgm:prSet presAssocID="{3DE2BCD2-7BA6-DE40-A80A-207F50F990D0}" presName="Name14" presStyleCnt="0"/>
      <dgm:spPr/>
    </dgm:pt>
    <dgm:pt modelId="{DEA985B2-DFC5-A34C-ADA2-B3360F36E5FD}" type="pres">
      <dgm:prSet presAssocID="{3DE2BCD2-7BA6-DE40-A80A-207F50F990D0}" presName="level1Shape" presStyleLbl="node0" presStyleIdx="0" presStyleCnt="1">
        <dgm:presLayoutVars>
          <dgm:chPref val="3"/>
        </dgm:presLayoutVars>
      </dgm:prSet>
      <dgm:spPr/>
      <dgm:t>
        <a:bodyPr/>
        <a:lstStyle/>
        <a:p>
          <a:endParaRPr lang="en-US"/>
        </a:p>
      </dgm:t>
    </dgm:pt>
    <dgm:pt modelId="{B058EC2E-DD21-264B-9216-79B3E0C03108}" type="pres">
      <dgm:prSet presAssocID="{3DE2BCD2-7BA6-DE40-A80A-207F50F990D0}" presName="hierChild2" presStyleCnt="0"/>
      <dgm:spPr/>
    </dgm:pt>
    <dgm:pt modelId="{95D66E8F-0A30-E348-B7D2-0618616E61C5}" type="pres">
      <dgm:prSet presAssocID="{11D0415A-4C87-1B44-8C24-D46B0C4BFE85}" presName="Name19" presStyleLbl="parChTrans1D2" presStyleIdx="0" presStyleCnt="3"/>
      <dgm:spPr/>
      <dgm:t>
        <a:bodyPr/>
        <a:lstStyle/>
        <a:p>
          <a:endParaRPr lang="en-US"/>
        </a:p>
      </dgm:t>
    </dgm:pt>
    <dgm:pt modelId="{44460446-7DD0-5446-BCFF-7783EAB22B35}" type="pres">
      <dgm:prSet presAssocID="{2599C8A4-C226-7E4A-8A09-5431A59B1C23}" presName="Name21" presStyleCnt="0"/>
      <dgm:spPr/>
    </dgm:pt>
    <dgm:pt modelId="{2734B1B4-1490-EA4F-9512-ECC523809C79}" type="pres">
      <dgm:prSet presAssocID="{2599C8A4-C226-7E4A-8A09-5431A59B1C23}" presName="level2Shape" presStyleLbl="node2" presStyleIdx="0" presStyleCnt="3"/>
      <dgm:spPr/>
      <dgm:t>
        <a:bodyPr/>
        <a:lstStyle/>
        <a:p>
          <a:endParaRPr lang="en-US"/>
        </a:p>
      </dgm:t>
    </dgm:pt>
    <dgm:pt modelId="{F7C7343F-AEF4-8946-B66E-6E7626D40147}" type="pres">
      <dgm:prSet presAssocID="{2599C8A4-C226-7E4A-8A09-5431A59B1C23}" presName="hierChild3" presStyleCnt="0"/>
      <dgm:spPr/>
    </dgm:pt>
    <dgm:pt modelId="{F5E65C85-5673-8747-BB5C-170C4770626C}" type="pres">
      <dgm:prSet presAssocID="{E4A60949-FC1A-024D-8196-811D3A907A8B}" presName="Name19" presStyleLbl="parChTrans1D2" presStyleIdx="1" presStyleCnt="3"/>
      <dgm:spPr/>
      <dgm:t>
        <a:bodyPr/>
        <a:lstStyle/>
        <a:p>
          <a:endParaRPr lang="en-US"/>
        </a:p>
      </dgm:t>
    </dgm:pt>
    <dgm:pt modelId="{2099B369-23BA-1D48-8E33-C63EB0FF2DE1}" type="pres">
      <dgm:prSet presAssocID="{466C24CC-FA31-F746-A2FB-9794F80CC70F}" presName="Name21" presStyleCnt="0"/>
      <dgm:spPr/>
    </dgm:pt>
    <dgm:pt modelId="{3788C076-9D0B-C448-8F18-6B986C6BE5A6}" type="pres">
      <dgm:prSet presAssocID="{466C24CC-FA31-F746-A2FB-9794F80CC70F}" presName="level2Shape" presStyleLbl="node2" presStyleIdx="1" presStyleCnt="3"/>
      <dgm:spPr/>
      <dgm:t>
        <a:bodyPr/>
        <a:lstStyle/>
        <a:p>
          <a:endParaRPr lang="en-US"/>
        </a:p>
      </dgm:t>
    </dgm:pt>
    <dgm:pt modelId="{C0BF7F2C-EBDF-1A45-A1D3-F683AD07B998}" type="pres">
      <dgm:prSet presAssocID="{466C24CC-FA31-F746-A2FB-9794F80CC70F}" presName="hierChild3" presStyleCnt="0"/>
      <dgm:spPr/>
    </dgm:pt>
    <dgm:pt modelId="{BF0CD929-A2BA-1142-BFA8-363E4E9241F5}" type="pres">
      <dgm:prSet presAssocID="{2EFE2FA9-FFDC-B14B-A96F-0FDC1AA9153B}" presName="Name19" presStyleLbl="parChTrans1D2" presStyleIdx="2" presStyleCnt="3"/>
      <dgm:spPr/>
      <dgm:t>
        <a:bodyPr/>
        <a:lstStyle/>
        <a:p>
          <a:endParaRPr lang="en-US"/>
        </a:p>
      </dgm:t>
    </dgm:pt>
    <dgm:pt modelId="{F5FDB754-2BB5-3A45-89BE-ACCEE7D5B3A2}" type="pres">
      <dgm:prSet presAssocID="{9B4DF8E7-745C-AD4A-A007-C192E0254C32}" presName="Name21" presStyleCnt="0"/>
      <dgm:spPr/>
    </dgm:pt>
    <dgm:pt modelId="{055BDFB5-D3D7-964D-891A-AAFEC8581674}" type="pres">
      <dgm:prSet presAssocID="{9B4DF8E7-745C-AD4A-A007-C192E0254C32}" presName="level2Shape" presStyleLbl="node2" presStyleIdx="2" presStyleCnt="3"/>
      <dgm:spPr/>
      <dgm:t>
        <a:bodyPr/>
        <a:lstStyle/>
        <a:p>
          <a:endParaRPr lang="en-US"/>
        </a:p>
      </dgm:t>
    </dgm:pt>
    <dgm:pt modelId="{02948574-1041-F74B-AE89-1B34A20A89A3}" type="pres">
      <dgm:prSet presAssocID="{9B4DF8E7-745C-AD4A-A007-C192E0254C32}" presName="hierChild3" presStyleCnt="0"/>
      <dgm:spPr/>
    </dgm:pt>
    <dgm:pt modelId="{4E4983AF-8A89-4D49-A520-B24413CF32F1}" type="pres">
      <dgm:prSet presAssocID="{9402CED6-1459-474A-A1FF-58C32333029B}" presName="bgShapesFlow" presStyleCnt="0"/>
      <dgm:spPr/>
    </dgm:pt>
  </dgm:ptLst>
  <dgm:cxnLst>
    <dgm:cxn modelId="{FF5D9BDD-2523-8C4A-91FA-E029C315CB54}" type="presOf" srcId="{9B4DF8E7-745C-AD4A-A007-C192E0254C32}" destId="{055BDFB5-D3D7-964D-891A-AAFEC8581674}" srcOrd="0" destOrd="0" presId="urn:microsoft.com/office/officeart/2005/8/layout/hierarchy6"/>
    <dgm:cxn modelId="{E1A6F659-8B8D-9C43-B8B7-CC3FB55943DD}" type="presOf" srcId="{466C24CC-FA31-F746-A2FB-9794F80CC70F}" destId="{3788C076-9D0B-C448-8F18-6B986C6BE5A6}" srcOrd="0" destOrd="0" presId="urn:microsoft.com/office/officeart/2005/8/layout/hierarchy6"/>
    <dgm:cxn modelId="{14B4FCD5-DE82-9F49-AA6A-6DDAE6B9AC46}" srcId="{3DE2BCD2-7BA6-DE40-A80A-207F50F990D0}" destId="{2599C8A4-C226-7E4A-8A09-5431A59B1C23}" srcOrd="0" destOrd="0" parTransId="{11D0415A-4C87-1B44-8C24-D46B0C4BFE85}" sibTransId="{BB452555-0634-C94E-979D-4F51696E727B}"/>
    <dgm:cxn modelId="{6428466A-4FF2-A84D-99C7-C1720BAC6847}" srcId="{3DE2BCD2-7BA6-DE40-A80A-207F50F990D0}" destId="{9B4DF8E7-745C-AD4A-A007-C192E0254C32}" srcOrd="2" destOrd="0" parTransId="{2EFE2FA9-FFDC-B14B-A96F-0FDC1AA9153B}" sibTransId="{3B3F2427-14AE-724C-A04E-7B8C27B1DB4E}"/>
    <dgm:cxn modelId="{4CF144B5-9A5A-C94C-AFAE-55C01558418A}" srcId="{9402CED6-1459-474A-A1FF-58C32333029B}" destId="{3DE2BCD2-7BA6-DE40-A80A-207F50F990D0}" srcOrd="0" destOrd="0" parTransId="{8DE88646-9A28-454D-BFE0-06F890AF15A4}" sibTransId="{3B4FA0AC-53E9-AC4D-B646-E73D87A51923}"/>
    <dgm:cxn modelId="{20A1612C-1E32-9F41-8502-7551F7BF2B76}" type="presOf" srcId="{9402CED6-1459-474A-A1FF-58C32333029B}" destId="{32EB6394-7651-6A41-A8D8-0F00EADD4926}" srcOrd="0" destOrd="0" presId="urn:microsoft.com/office/officeart/2005/8/layout/hierarchy6"/>
    <dgm:cxn modelId="{C4D6A2CD-856C-1A47-9211-F85AF0F65E1D}" type="presOf" srcId="{E4A60949-FC1A-024D-8196-811D3A907A8B}" destId="{F5E65C85-5673-8747-BB5C-170C4770626C}" srcOrd="0" destOrd="0" presId="urn:microsoft.com/office/officeart/2005/8/layout/hierarchy6"/>
    <dgm:cxn modelId="{D6E521F9-AC35-0348-87EF-67EAEA81E975}" srcId="{3DE2BCD2-7BA6-DE40-A80A-207F50F990D0}" destId="{466C24CC-FA31-F746-A2FB-9794F80CC70F}" srcOrd="1" destOrd="0" parTransId="{E4A60949-FC1A-024D-8196-811D3A907A8B}" sibTransId="{7CD714A3-100C-8843-ADA2-91ABBFBB3A43}"/>
    <dgm:cxn modelId="{66E86856-80A1-D64C-ACFF-6D83A1DF3FAF}" type="presOf" srcId="{11D0415A-4C87-1B44-8C24-D46B0C4BFE85}" destId="{95D66E8F-0A30-E348-B7D2-0618616E61C5}" srcOrd="0" destOrd="0" presId="urn:microsoft.com/office/officeart/2005/8/layout/hierarchy6"/>
    <dgm:cxn modelId="{E97462D4-2CD5-CA4A-BB0C-B3EF41339E76}" type="presOf" srcId="{2EFE2FA9-FFDC-B14B-A96F-0FDC1AA9153B}" destId="{BF0CD929-A2BA-1142-BFA8-363E4E9241F5}" srcOrd="0" destOrd="0" presId="urn:microsoft.com/office/officeart/2005/8/layout/hierarchy6"/>
    <dgm:cxn modelId="{EA13923E-09F4-6240-A67E-EA9865DD6E77}" type="presOf" srcId="{2599C8A4-C226-7E4A-8A09-5431A59B1C23}" destId="{2734B1B4-1490-EA4F-9512-ECC523809C79}" srcOrd="0" destOrd="0" presId="urn:microsoft.com/office/officeart/2005/8/layout/hierarchy6"/>
    <dgm:cxn modelId="{6CBFD70C-34EA-B448-BA2F-8BB499019727}" type="presOf" srcId="{3DE2BCD2-7BA6-DE40-A80A-207F50F990D0}" destId="{DEA985B2-DFC5-A34C-ADA2-B3360F36E5FD}" srcOrd="0" destOrd="0" presId="urn:microsoft.com/office/officeart/2005/8/layout/hierarchy6"/>
    <dgm:cxn modelId="{5F276A59-AEF4-C040-BC8E-8734D089AAD4}" type="presParOf" srcId="{32EB6394-7651-6A41-A8D8-0F00EADD4926}" destId="{FD4ECD3B-BD64-3C49-9E02-18D49BAD6701}" srcOrd="0" destOrd="0" presId="urn:microsoft.com/office/officeart/2005/8/layout/hierarchy6"/>
    <dgm:cxn modelId="{2B935813-CCFF-4D4E-AE16-AF60168AD791}" type="presParOf" srcId="{FD4ECD3B-BD64-3C49-9E02-18D49BAD6701}" destId="{E2931305-B909-AD41-9AB9-3B2D11FDB0FD}" srcOrd="0" destOrd="0" presId="urn:microsoft.com/office/officeart/2005/8/layout/hierarchy6"/>
    <dgm:cxn modelId="{4B926A7D-2BB8-0641-8BCA-36844C150AC0}" type="presParOf" srcId="{E2931305-B909-AD41-9AB9-3B2D11FDB0FD}" destId="{AC3D35B0-758A-164B-BD63-DCDCF8EB19D7}" srcOrd="0" destOrd="0" presId="urn:microsoft.com/office/officeart/2005/8/layout/hierarchy6"/>
    <dgm:cxn modelId="{8D562EA6-C2CF-A64A-BEE5-634B2A3B32B1}" type="presParOf" srcId="{AC3D35B0-758A-164B-BD63-DCDCF8EB19D7}" destId="{DEA985B2-DFC5-A34C-ADA2-B3360F36E5FD}" srcOrd="0" destOrd="0" presId="urn:microsoft.com/office/officeart/2005/8/layout/hierarchy6"/>
    <dgm:cxn modelId="{E547982D-617A-FA4C-9E57-ABB32BAA2598}" type="presParOf" srcId="{AC3D35B0-758A-164B-BD63-DCDCF8EB19D7}" destId="{B058EC2E-DD21-264B-9216-79B3E0C03108}" srcOrd="1" destOrd="0" presId="urn:microsoft.com/office/officeart/2005/8/layout/hierarchy6"/>
    <dgm:cxn modelId="{5197932F-932F-8944-8CF3-570EC30BA2EE}" type="presParOf" srcId="{B058EC2E-DD21-264B-9216-79B3E0C03108}" destId="{95D66E8F-0A30-E348-B7D2-0618616E61C5}" srcOrd="0" destOrd="0" presId="urn:microsoft.com/office/officeart/2005/8/layout/hierarchy6"/>
    <dgm:cxn modelId="{F950A624-8660-2F43-A43D-0AE8262FFF68}" type="presParOf" srcId="{B058EC2E-DD21-264B-9216-79B3E0C03108}" destId="{44460446-7DD0-5446-BCFF-7783EAB22B35}" srcOrd="1" destOrd="0" presId="urn:microsoft.com/office/officeart/2005/8/layout/hierarchy6"/>
    <dgm:cxn modelId="{254D3CED-EB4A-F540-BFFC-FD53672BDFF2}" type="presParOf" srcId="{44460446-7DD0-5446-BCFF-7783EAB22B35}" destId="{2734B1B4-1490-EA4F-9512-ECC523809C79}" srcOrd="0" destOrd="0" presId="urn:microsoft.com/office/officeart/2005/8/layout/hierarchy6"/>
    <dgm:cxn modelId="{5806EE52-CD2A-A644-9753-3E50C40D39FE}" type="presParOf" srcId="{44460446-7DD0-5446-BCFF-7783EAB22B35}" destId="{F7C7343F-AEF4-8946-B66E-6E7626D40147}" srcOrd="1" destOrd="0" presId="urn:microsoft.com/office/officeart/2005/8/layout/hierarchy6"/>
    <dgm:cxn modelId="{15BD4A3A-BC20-654D-B2F5-89B4E3A36118}" type="presParOf" srcId="{B058EC2E-DD21-264B-9216-79B3E0C03108}" destId="{F5E65C85-5673-8747-BB5C-170C4770626C}" srcOrd="2" destOrd="0" presId="urn:microsoft.com/office/officeart/2005/8/layout/hierarchy6"/>
    <dgm:cxn modelId="{3006257E-5CBF-7643-92E4-595D8406D1EB}" type="presParOf" srcId="{B058EC2E-DD21-264B-9216-79B3E0C03108}" destId="{2099B369-23BA-1D48-8E33-C63EB0FF2DE1}" srcOrd="3" destOrd="0" presId="urn:microsoft.com/office/officeart/2005/8/layout/hierarchy6"/>
    <dgm:cxn modelId="{6012F644-E95E-A740-B1B9-3DC48A71A56A}" type="presParOf" srcId="{2099B369-23BA-1D48-8E33-C63EB0FF2DE1}" destId="{3788C076-9D0B-C448-8F18-6B986C6BE5A6}" srcOrd="0" destOrd="0" presId="urn:microsoft.com/office/officeart/2005/8/layout/hierarchy6"/>
    <dgm:cxn modelId="{F5D1BE9B-B2BC-B547-8E1C-AA004613D10C}" type="presParOf" srcId="{2099B369-23BA-1D48-8E33-C63EB0FF2DE1}" destId="{C0BF7F2C-EBDF-1A45-A1D3-F683AD07B998}" srcOrd="1" destOrd="0" presId="urn:microsoft.com/office/officeart/2005/8/layout/hierarchy6"/>
    <dgm:cxn modelId="{29DAB843-0243-4744-A6DF-A6DECC512DFB}" type="presParOf" srcId="{B058EC2E-DD21-264B-9216-79B3E0C03108}" destId="{BF0CD929-A2BA-1142-BFA8-363E4E9241F5}" srcOrd="4" destOrd="0" presId="urn:microsoft.com/office/officeart/2005/8/layout/hierarchy6"/>
    <dgm:cxn modelId="{25AE145D-38FA-AA4B-BF22-D084585FDAD2}" type="presParOf" srcId="{B058EC2E-DD21-264B-9216-79B3E0C03108}" destId="{F5FDB754-2BB5-3A45-89BE-ACCEE7D5B3A2}" srcOrd="5" destOrd="0" presId="urn:microsoft.com/office/officeart/2005/8/layout/hierarchy6"/>
    <dgm:cxn modelId="{61958D6D-BBC5-6440-A52D-DF4517116EDC}" type="presParOf" srcId="{F5FDB754-2BB5-3A45-89BE-ACCEE7D5B3A2}" destId="{055BDFB5-D3D7-964D-891A-AAFEC8581674}" srcOrd="0" destOrd="0" presId="urn:microsoft.com/office/officeart/2005/8/layout/hierarchy6"/>
    <dgm:cxn modelId="{C63A5D34-DA3E-A24D-8549-CDB3C52894EF}" type="presParOf" srcId="{F5FDB754-2BB5-3A45-89BE-ACCEE7D5B3A2}" destId="{02948574-1041-F74B-AE89-1B34A20A89A3}" srcOrd="1" destOrd="0" presId="urn:microsoft.com/office/officeart/2005/8/layout/hierarchy6"/>
    <dgm:cxn modelId="{9E50238B-7448-A443-B7C2-955431514EAD}" type="presParOf" srcId="{32EB6394-7651-6A41-A8D8-0F00EADD4926}" destId="{4E4983AF-8A89-4D49-A520-B24413CF32F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DDE5F-DC95-3448-964D-CE63FF97DABE}">
      <dsp:nvSpPr>
        <dsp:cNvPr id="0" name=""/>
        <dsp:cNvSpPr/>
      </dsp:nvSpPr>
      <dsp:spPr>
        <a:xfrm>
          <a:off x="2725674" y="2405541"/>
          <a:ext cx="2016252" cy="2016252"/>
        </a:xfrm>
        <a:prstGeom prst="ellipse">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latin typeface="Calibri"/>
              <a:cs typeface="Calibri"/>
            </a:rPr>
            <a:t>Certificate</a:t>
          </a:r>
          <a:endParaRPr lang="en-US" sz="2600" kern="1200" dirty="0">
            <a:latin typeface="Calibri"/>
            <a:cs typeface="Calibri"/>
          </a:endParaRPr>
        </a:p>
      </dsp:txBody>
      <dsp:txXfrm>
        <a:off x="3020947" y="2700814"/>
        <a:ext cx="1425706" cy="1425706"/>
      </dsp:txXfrm>
    </dsp:sp>
    <dsp:sp modelId="{FB4A7430-8849-FC4E-9D82-00CADDD712BC}">
      <dsp:nvSpPr>
        <dsp:cNvPr id="0" name=""/>
        <dsp:cNvSpPr/>
      </dsp:nvSpPr>
      <dsp:spPr>
        <a:xfrm rot="11700000">
          <a:off x="928954" y="2610863"/>
          <a:ext cx="1762033" cy="574631"/>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D5A74E-951E-5E49-B62D-733DF8C3EB34}">
      <dsp:nvSpPr>
        <dsp:cNvPr id="0" name=""/>
        <dsp:cNvSpPr/>
      </dsp:nvSpPr>
      <dsp:spPr>
        <a:xfrm>
          <a:off x="1254" y="1903979"/>
          <a:ext cx="1915439" cy="1532351"/>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The Provost’s Advisory Group on the Expansion of Online and Blended Learning</a:t>
          </a:r>
          <a:endParaRPr lang="en-US" sz="1600" kern="1200" dirty="0">
            <a:latin typeface="Calibri"/>
            <a:cs typeface="Calibri"/>
          </a:endParaRPr>
        </a:p>
      </dsp:txBody>
      <dsp:txXfrm>
        <a:off x="46135" y="1948860"/>
        <a:ext cx="1825677" cy="1442589"/>
      </dsp:txXfrm>
    </dsp:sp>
    <dsp:sp modelId="{80B0F11B-3592-1540-B2DD-6782D0ED3B8A}">
      <dsp:nvSpPr>
        <dsp:cNvPr id="0" name=""/>
        <dsp:cNvSpPr/>
      </dsp:nvSpPr>
      <dsp:spPr>
        <a:xfrm rot="14700000">
          <a:off x="2011056" y="1321263"/>
          <a:ext cx="1762033" cy="574631"/>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A720C8B-04B3-4E44-B13E-ACBF01D806FA}">
      <dsp:nvSpPr>
        <dsp:cNvPr id="0" name=""/>
        <dsp:cNvSpPr/>
      </dsp:nvSpPr>
      <dsp:spPr>
        <a:xfrm>
          <a:off x="1562020" y="43931"/>
          <a:ext cx="1915439" cy="1532351"/>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The CU Strategic Integrated Plan 2015-2018 </a:t>
          </a:r>
          <a:endParaRPr lang="en-US" sz="1600" kern="1200" dirty="0">
            <a:latin typeface="Calibri"/>
            <a:cs typeface="Calibri"/>
          </a:endParaRPr>
        </a:p>
      </dsp:txBody>
      <dsp:txXfrm>
        <a:off x="1606901" y="88812"/>
        <a:ext cx="1825677" cy="1442589"/>
      </dsp:txXfrm>
    </dsp:sp>
    <dsp:sp modelId="{FCE07720-D87C-4745-B7A1-6E7B9CC00A29}">
      <dsp:nvSpPr>
        <dsp:cNvPr id="0" name=""/>
        <dsp:cNvSpPr/>
      </dsp:nvSpPr>
      <dsp:spPr>
        <a:xfrm rot="17700000">
          <a:off x="3694510" y="1321263"/>
          <a:ext cx="1762033" cy="574631"/>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B2AD51-7009-5848-AEAE-86E10178C43D}">
      <dsp:nvSpPr>
        <dsp:cNvPr id="0" name=""/>
        <dsp:cNvSpPr/>
      </dsp:nvSpPr>
      <dsp:spPr>
        <a:xfrm>
          <a:off x="3990140" y="43931"/>
          <a:ext cx="1915439" cy="1532351"/>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OAVPTL Teaching &amp; </a:t>
          </a:r>
          <a:r>
            <a:rPr lang="en-US" sz="1600" kern="1200" smtClean="0">
              <a:latin typeface="Calibri"/>
              <a:cs typeface="Calibri"/>
            </a:rPr>
            <a:t>Learning Framework</a:t>
          </a:r>
          <a:endParaRPr lang="en-US" sz="1600" kern="1200" dirty="0">
            <a:latin typeface="Calibri"/>
            <a:cs typeface="Calibri"/>
          </a:endParaRPr>
        </a:p>
      </dsp:txBody>
      <dsp:txXfrm>
        <a:off x="4035021" y="88812"/>
        <a:ext cx="1825677" cy="1442589"/>
      </dsp:txXfrm>
    </dsp:sp>
    <dsp:sp modelId="{085A55C6-9E2F-334F-89EE-A31AC7E9FE5E}">
      <dsp:nvSpPr>
        <dsp:cNvPr id="0" name=""/>
        <dsp:cNvSpPr/>
      </dsp:nvSpPr>
      <dsp:spPr>
        <a:xfrm rot="20700000">
          <a:off x="4776612" y="2610863"/>
          <a:ext cx="1762033" cy="574631"/>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0106B3-2FA4-EB47-85CA-C6BFE030FB1A}">
      <dsp:nvSpPr>
        <dsp:cNvPr id="0" name=""/>
        <dsp:cNvSpPr/>
      </dsp:nvSpPr>
      <dsp:spPr>
        <a:xfrm>
          <a:off x="5550906" y="1903979"/>
          <a:ext cx="1915439" cy="1532351"/>
        </a:xfrm>
        <a:prstGeom prst="roundRect">
          <a:avLst>
            <a:gd name="adj" fmla="val 10000"/>
          </a:avLst>
        </a:prstGeom>
        <a:solidFill>
          <a:schemeClr val="accent5">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latin typeface="Calibri"/>
              <a:cs typeface="Calibri"/>
            </a:rPr>
            <a:t>Instructors’ &amp; Departmental Increased Interest in online learning &amp; </a:t>
          </a:r>
          <a:r>
            <a:rPr lang="en-US" sz="1600" kern="1200" dirty="0" err="1" smtClean="0">
              <a:latin typeface="Calibri"/>
              <a:cs typeface="Calibri"/>
            </a:rPr>
            <a:t>ePedagogy</a:t>
          </a:r>
          <a:r>
            <a:rPr lang="en-US" sz="1600" kern="1200" dirty="0" smtClean="0">
              <a:latin typeface="Calibri"/>
              <a:cs typeface="Calibri"/>
            </a:rPr>
            <a:t> communities</a:t>
          </a:r>
          <a:endParaRPr lang="en-US" sz="1600" kern="1200" dirty="0">
            <a:latin typeface="Calibri"/>
            <a:cs typeface="Calibri"/>
          </a:endParaRPr>
        </a:p>
      </dsp:txBody>
      <dsp:txXfrm>
        <a:off x="5595787" y="1948860"/>
        <a:ext cx="1825677" cy="14425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985B2-DFC5-A34C-ADA2-B3360F36E5FD}">
      <dsp:nvSpPr>
        <dsp:cNvPr id="0" name=""/>
        <dsp:cNvSpPr/>
      </dsp:nvSpPr>
      <dsp:spPr>
        <a:xfrm>
          <a:off x="2780853" y="410968"/>
          <a:ext cx="2134492" cy="1422995"/>
        </a:xfrm>
        <a:prstGeom prst="roundRect">
          <a:avLst>
            <a:gd name="adj" fmla="val 10000"/>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chemeClr val="bg1"/>
              </a:solidFill>
              <a:latin typeface="Calibri"/>
              <a:cs typeface="Calibri"/>
            </a:rPr>
            <a:t>External Project Manager (Dual Code)</a:t>
          </a:r>
          <a:endParaRPr lang="en-US" sz="1900" kern="1200" dirty="0">
            <a:solidFill>
              <a:schemeClr val="bg1"/>
            </a:solidFill>
            <a:latin typeface="Calibri"/>
            <a:cs typeface="Calibri"/>
          </a:endParaRPr>
        </a:p>
      </dsp:txBody>
      <dsp:txXfrm>
        <a:off x="2822531" y="452646"/>
        <a:ext cx="2051136" cy="1339639"/>
      </dsp:txXfrm>
    </dsp:sp>
    <dsp:sp modelId="{95D66E8F-0A30-E348-B7D2-0618616E61C5}">
      <dsp:nvSpPr>
        <dsp:cNvPr id="0" name=""/>
        <dsp:cNvSpPr/>
      </dsp:nvSpPr>
      <dsp:spPr>
        <a:xfrm>
          <a:off x="1073259" y="1833963"/>
          <a:ext cx="2774840" cy="569198"/>
        </a:xfrm>
        <a:custGeom>
          <a:avLst/>
          <a:gdLst/>
          <a:ahLst/>
          <a:cxnLst/>
          <a:rect l="0" t="0" r="0" b="0"/>
          <a:pathLst>
            <a:path>
              <a:moveTo>
                <a:pt x="2774840" y="0"/>
              </a:moveTo>
              <a:lnTo>
                <a:pt x="2774840" y="284599"/>
              </a:lnTo>
              <a:lnTo>
                <a:pt x="0" y="284599"/>
              </a:lnTo>
              <a:lnTo>
                <a:pt x="0" y="569198"/>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4B1B4-1490-EA4F-9512-ECC523809C79}">
      <dsp:nvSpPr>
        <dsp:cNvPr id="0" name=""/>
        <dsp:cNvSpPr/>
      </dsp:nvSpPr>
      <dsp:spPr>
        <a:xfrm>
          <a:off x="6012" y="2403161"/>
          <a:ext cx="2134492" cy="1422995"/>
        </a:xfrm>
        <a:prstGeom prst="roundRect">
          <a:avLst>
            <a:gd name="adj" fmla="val 10000"/>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Calibri"/>
              <a:cs typeface="Calibri"/>
            </a:rPr>
            <a:t>External Media Production &amp; Communication</a:t>
          </a:r>
        </a:p>
        <a:p>
          <a:pPr lvl="0" algn="ctr" defTabSz="844550">
            <a:lnSpc>
              <a:spcPct val="90000"/>
            </a:lnSpc>
            <a:spcBef>
              <a:spcPct val="0"/>
            </a:spcBef>
            <a:spcAft>
              <a:spcPct val="35000"/>
            </a:spcAft>
          </a:pPr>
          <a:r>
            <a:rPr lang="en-US" sz="1900" kern="1200" dirty="0" smtClean="0">
              <a:solidFill>
                <a:srgbClr val="FFFFFF"/>
              </a:solidFill>
              <a:latin typeface="Calibri"/>
              <a:cs typeface="Calibri"/>
            </a:rPr>
            <a:t>(Kyle Mackie)</a:t>
          </a:r>
          <a:endParaRPr lang="en-US" sz="1900" kern="1200" dirty="0">
            <a:solidFill>
              <a:srgbClr val="FFFFFF"/>
            </a:solidFill>
            <a:latin typeface="Calibri"/>
            <a:cs typeface="Calibri"/>
          </a:endParaRPr>
        </a:p>
      </dsp:txBody>
      <dsp:txXfrm>
        <a:off x="47690" y="2444839"/>
        <a:ext cx="2051136" cy="1339639"/>
      </dsp:txXfrm>
    </dsp:sp>
    <dsp:sp modelId="{F5E65C85-5673-8747-BB5C-170C4770626C}">
      <dsp:nvSpPr>
        <dsp:cNvPr id="0" name=""/>
        <dsp:cNvSpPr/>
      </dsp:nvSpPr>
      <dsp:spPr>
        <a:xfrm>
          <a:off x="3802379" y="1833963"/>
          <a:ext cx="91440" cy="569198"/>
        </a:xfrm>
        <a:custGeom>
          <a:avLst/>
          <a:gdLst/>
          <a:ahLst/>
          <a:cxnLst/>
          <a:rect l="0" t="0" r="0" b="0"/>
          <a:pathLst>
            <a:path>
              <a:moveTo>
                <a:pt x="45720" y="0"/>
              </a:moveTo>
              <a:lnTo>
                <a:pt x="45720" y="569198"/>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8C076-9D0B-C448-8F18-6B986C6BE5A6}">
      <dsp:nvSpPr>
        <dsp:cNvPr id="0" name=""/>
        <dsp:cNvSpPr/>
      </dsp:nvSpPr>
      <dsp:spPr>
        <a:xfrm>
          <a:off x="2780853" y="2403161"/>
          <a:ext cx="2134492" cy="1422995"/>
        </a:xfrm>
        <a:prstGeom prst="roundRect">
          <a:avLst>
            <a:gd name="adj" fmla="val 10000"/>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Calibri"/>
              <a:cs typeface="Calibri"/>
            </a:rPr>
            <a:t>Internal – Four core developers</a:t>
          </a:r>
          <a:endParaRPr lang="en-US" sz="1900" kern="1200" dirty="0">
            <a:solidFill>
              <a:srgbClr val="FFFFFF"/>
            </a:solidFill>
            <a:latin typeface="Calibri"/>
            <a:cs typeface="Calibri"/>
          </a:endParaRPr>
        </a:p>
      </dsp:txBody>
      <dsp:txXfrm>
        <a:off x="2822531" y="2444839"/>
        <a:ext cx="2051136" cy="1339639"/>
      </dsp:txXfrm>
    </dsp:sp>
    <dsp:sp modelId="{BF0CD929-A2BA-1142-BFA8-363E4E9241F5}">
      <dsp:nvSpPr>
        <dsp:cNvPr id="0" name=""/>
        <dsp:cNvSpPr/>
      </dsp:nvSpPr>
      <dsp:spPr>
        <a:xfrm>
          <a:off x="3848099" y="1833963"/>
          <a:ext cx="2774840" cy="569198"/>
        </a:xfrm>
        <a:custGeom>
          <a:avLst/>
          <a:gdLst/>
          <a:ahLst/>
          <a:cxnLst/>
          <a:rect l="0" t="0" r="0" b="0"/>
          <a:pathLst>
            <a:path>
              <a:moveTo>
                <a:pt x="0" y="0"/>
              </a:moveTo>
              <a:lnTo>
                <a:pt x="0" y="284599"/>
              </a:lnTo>
              <a:lnTo>
                <a:pt x="2774840" y="284599"/>
              </a:lnTo>
              <a:lnTo>
                <a:pt x="2774840" y="569198"/>
              </a:lnTo>
            </a:path>
          </a:pathLst>
        </a:custGeom>
        <a:noFill/>
        <a:ln w="1905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5BDFB5-D3D7-964D-891A-AAFEC8581674}">
      <dsp:nvSpPr>
        <dsp:cNvPr id="0" name=""/>
        <dsp:cNvSpPr/>
      </dsp:nvSpPr>
      <dsp:spPr>
        <a:xfrm>
          <a:off x="5555694" y="2403161"/>
          <a:ext cx="2134492" cy="1422995"/>
        </a:xfrm>
        <a:prstGeom prst="roundRect">
          <a:avLst>
            <a:gd name="adj" fmla="val 10000"/>
          </a:avLst>
        </a:prstGeom>
        <a:solidFill>
          <a:schemeClr val="accent5">
            <a:lumMod val="5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solidFill>
                <a:srgbClr val="FFFFFF"/>
              </a:solidFill>
              <a:latin typeface="Calibri"/>
              <a:cs typeface="Calibri"/>
            </a:rPr>
            <a:t>Internal CUOL Media Production</a:t>
          </a:r>
          <a:endParaRPr lang="en-US" sz="1900" kern="1200" dirty="0">
            <a:solidFill>
              <a:srgbClr val="FFFFFF"/>
            </a:solidFill>
            <a:latin typeface="Calibri"/>
            <a:cs typeface="Calibri"/>
          </a:endParaRPr>
        </a:p>
      </dsp:txBody>
      <dsp:txXfrm>
        <a:off x="5597372" y="2444839"/>
        <a:ext cx="2051136" cy="1339639"/>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C9CC46-0856-40DB-81F5-8964D7FA51ED}" type="datetimeFigureOut">
              <a:rPr lang="en-US" smtClean="0"/>
              <a:t>2014-10-24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38EE3-A9F3-477D-9974-284004A8E685}" type="slidenum">
              <a:rPr lang="en-US" smtClean="0"/>
              <a:t>‹#›</a:t>
            </a:fld>
            <a:endParaRPr lang="en-US"/>
          </a:p>
        </p:txBody>
      </p:sp>
    </p:spTree>
    <p:extLst>
      <p:ext uri="{BB962C8B-B14F-4D97-AF65-F5344CB8AC3E}">
        <p14:creationId xmlns:p14="http://schemas.microsoft.com/office/powerpoint/2010/main" val="128481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14346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smtClean="0">
                <a:solidFill>
                  <a:schemeClr val="tx1"/>
                </a:solidFill>
                <a:effectLst/>
                <a:latin typeface="+mn-lt"/>
                <a:ea typeface="+mn-ea"/>
                <a:cs typeface="+mn-cs"/>
              </a:rPr>
              <a:t>Aims to address some of the most significant barriers to the systemic growth of online and blended course offerings in Ontario universities by addressing unfamiliarity and unpreparedness of course instructors to teach and facilitate learning experiences in blended and online environments.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Initially developed for the Carleton community, all materials developed for this project will be made available as open educational resources (OERs)</a:t>
            </a:r>
            <a:r>
              <a:rPr lang="en-US" dirty="0" smtClean="0">
                <a:effectLst/>
              </a:rPr>
              <a:t> </a:t>
            </a:r>
          </a:p>
          <a:p>
            <a:pPr marL="171450" indent="-171450">
              <a:buFontTx/>
              <a:buChar char="-"/>
            </a:pPr>
            <a:endParaRPr lang="en-US" dirty="0" smtClean="0">
              <a:effectLst/>
            </a:endParaRPr>
          </a:p>
          <a:p>
            <a:r>
              <a:rPr lang="en-US" sz="1200" kern="1200" dirty="0" smtClean="0">
                <a:solidFill>
                  <a:schemeClr val="tx1"/>
                </a:solidFill>
                <a:effectLst/>
                <a:latin typeface="+mn-lt"/>
                <a:ea typeface="+mn-ea"/>
                <a:cs typeface="+mn-cs"/>
              </a:rPr>
              <a:t>Over the past 5 months, a multidisciplinary team from Carleton (together with external consultants) has developed the following:</a:t>
            </a:r>
          </a:p>
          <a:p>
            <a:pPr lvl="0"/>
            <a:r>
              <a:rPr lang="en-US" sz="1200" kern="1200" dirty="0" smtClean="0">
                <a:solidFill>
                  <a:schemeClr val="tx1"/>
                </a:solidFill>
                <a:effectLst/>
                <a:latin typeface="+mn-lt"/>
                <a:ea typeface="+mn-ea"/>
                <a:cs typeface="+mn-cs"/>
              </a:rPr>
              <a:t>- PowerPoint presentations for face-to-face workshops.</a:t>
            </a:r>
          </a:p>
          <a:p>
            <a:pPr lvl="0"/>
            <a:r>
              <a:rPr lang="en-US" sz="1200" kern="1200" dirty="0" smtClean="0">
                <a:solidFill>
                  <a:schemeClr val="tx1"/>
                </a:solidFill>
                <a:effectLst/>
                <a:latin typeface="+mn-lt"/>
                <a:ea typeface="+mn-ea"/>
                <a:cs typeface="+mn-cs"/>
              </a:rPr>
              <a:t>- Teaching Tip sheets.</a:t>
            </a:r>
          </a:p>
          <a:p>
            <a:pPr lvl="0"/>
            <a:r>
              <a:rPr lang="en-US" sz="1200" kern="1200" dirty="0" smtClean="0">
                <a:solidFill>
                  <a:schemeClr val="tx1"/>
                </a:solidFill>
                <a:effectLst/>
                <a:latin typeface="+mn-lt"/>
                <a:ea typeface="+mn-ea"/>
                <a:cs typeface="+mn-cs"/>
              </a:rPr>
              <a:t>- SCORM-compliant modules for use in a learning management system.</a:t>
            </a:r>
          </a:p>
          <a:p>
            <a:r>
              <a:rPr lang="en-US" sz="1200" kern="1200" dirty="0" smtClean="0">
                <a:solidFill>
                  <a:schemeClr val="tx1"/>
                </a:solidFill>
                <a:effectLst/>
                <a:latin typeface="+mn-lt"/>
                <a:ea typeface="+mn-ea"/>
                <a:cs typeface="+mn-cs"/>
              </a:rPr>
              <a:t>- Video vignettes capturing comments from faculty and staff involved in online teaching from Universities across Ontario.</a:t>
            </a:r>
            <a:r>
              <a:rPr lang="en-US" dirty="0" smtClean="0">
                <a:effectLst/>
              </a:rPr>
              <a:t> </a:t>
            </a:r>
            <a:endParaRPr lang="en-US" dirty="0"/>
          </a:p>
        </p:txBody>
      </p:sp>
    </p:spTree>
    <p:extLst>
      <p:ext uri="{BB962C8B-B14F-4D97-AF65-F5344CB8AC3E}">
        <p14:creationId xmlns:p14="http://schemas.microsoft.com/office/powerpoint/2010/main" val="147470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 institutions</a:t>
            </a:r>
          </a:p>
          <a:p>
            <a:endParaRPr lang="en-US" dirty="0" smtClean="0"/>
          </a:p>
          <a:p>
            <a:r>
              <a:rPr lang="en-US" dirty="0" smtClean="0"/>
              <a:t>41 interviews</a:t>
            </a:r>
          </a:p>
          <a:p>
            <a:pPr marL="171450" indent="-171450">
              <a:buFontTx/>
              <a:buChar char="-"/>
            </a:pPr>
            <a:r>
              <a:rPr lang="en-US" baseline="0" dirty="0" smtClean="0"/>
              <a:t>3M Award Winners</a:t>
            </a:r>
          </a:p>
          <a:p>
            <a:pPr marL="171450" indent="-171450">
              <a:buFontTx/>
              <a:buChar char="-"/>
            </a:pPr>
            <a:r>
              <a:rPr lang="en-US" baseline="0" dirty="0" smtClean="0"/>
              <a:t>Faculty</a:t>
            </a:r>
          </a:p>
          <a:p>
            <a:pPr marL="171450" indent="-171450">
              <a:buFontTx/>
              <a:buChar char="-"/>
            </a:pPr>
            <a:r>
              <a:rPr lang="en-US" baseline="0" dirty="0" smtClean="0"/>
              <a:t>Educational Developers and Educational Technology specialists</a:t>
            </a:r>
          </a:p>
          <a:p>
            <a:pPr marL="171450" indent="-171450">
              <a:buFontTx/>
              <a:buChar char="-"/>
            </a:pPr>
            <a:r>
              <a:rPr lang="en-US" baseline="0" dirty="0" smtClean="0"/>
              <a:t>Instructors just starting to teach online + instructors who have taught DE courses for 15+ years + MOOC instructors + Instructors teaching blended + synchronous virtual classrooms</a:t>
            </a:r>
          </a:p>
          <a:p>
            <a:pPr marL="171450" indent="-171450">
              <a:buFontTx/>
              <a:buChar char="-"/>
            </a:pPr>
            <a:endParaRPr lang="en-US" dirty="0" smtClean="0"/>
          </a:p>
          <a:p>
            <a:endParaRPr lang="en-US" dirty="0"/>
          </a:p>
        </p:txBody>
      </p:sp>
    </p:spTree>
    <p:extLst>
      <p:ext uri="{BB962C8B-B14F-4D97-AF65-F5344CB8AC3E}">
        <p14:creationId xmlns:p14="http://schemas.microsoft.com/office/powerpoint/2010/main" val="1474703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306" y="3832491"/>
            <a:ext cx="8662516" cy="2624791"/>
          </a:xfrm>
        </p:spPr>
        <p:txBody>
          <a:bodyPr>
            <a:noAutofit/>
          </a:bodyPr>
          <a:lstStyle>
            <a:lvl1pPr>
              <a:defRPr sz="6000">
                <a:latin typeface="Arial"/>
                <a:cs typeface="Arial"/>
              </a:defRPr>
            </a:lvl1pPr>
          </a:lstStyle>
          <a:p>
            <a:r>
              <a:rPr lang="en-US" smtClean="0"/>
              <a:t>Click to edit Master title style</a:t>
            </a:r>
            <a:endParaRPr lang="en-US"/>
          </a:p>
        </p:txBody>
      </p:sp>
      <p:sp>
        <p:nvSpPr>
          <p:cNvPr id="3" name="Subtitle 2"/>
          <p:cNvSpPr>
            <a:spLocks noGrp="1"/>
          </p:cNvSpPr>
          <p:nvPr>
            <p:ph type="subTitle" idx="1"/>
          </p:nvPr>
        </p:nvSpPr>
        <p:spPr>
          <a:xfrm>
            <a:off x="252306" y="437362"/>
            <a:ext cx="6400800" cy="1752600"/>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5" name="Line 2"/>
          <p:cNvSpPr>
            <a:spLocks noChangeShapeType="1"/>
          </p:cNvSpPr>
          <p:nvPr userDrawn="1"/>
        </p:nvSpPr>
        <p:spPr bwMode="auto">
          <a:xfrm>
            <a:off x="252306" y="428954"/>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16" name="Line 2"/>
          <p:cNvSpPr>
            <a:spLocks noChangeShapeType="1"/>
          </p:cNvSpPr>
          <p:nvPr userDrawn="1"/>
        </p:nvSpPr>
        <p:spPr bwMode="auto">
          <a:xfrm>
            <a:off x="252306" y="6457282"/>
            <a:ext cx="8662516" cy="0"/>
          </a:xfrm>
          <a:prstGeom prst="line">
            <a:avLst/>
          </a:prstGeom>
          <a:noFill/>
          <a:ln w="9525">
            <a:solidFill>
              <a:srgbClr val="7F7F7F"/>
            </a:solidFill>
            <a:round/>
            <a:headEnd/>
            <a:tailEnd/>
          </a:ln>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379257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859530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27921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82176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26947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F79590F-1C84-0F4C-BE8E-FBAE73BF9603}" type="datetimeFigureOut">
              <a:rPr lang="en-US" smtClean="0"/>
              <a:t>2014-10-24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563138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F79590F-1C84-0F4C-BE8E-FBAE73BF9603}" type="datetimeFigureOut">
              <a:rPr lang="en-US" smtClean="0"/>
              <a:t>2014-10-24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807475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590F-1C84-0F4C-BE8E-FBAE73BF9603}" type="datetimeFigureOut">
              <a:rPr lang="en-US" smtClean="0"/>
              <a:t>2014-10-24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731683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05643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856134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156925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412327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31338622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920738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2061521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487968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0F79590F-1C84-0F4C-BE8E-FBAE73BF9603}" type="datetimeFigureOut">
              <a:rPr lang="en-US" smtClean="0"/>
              <a:t>2014-10-24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941837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0F79590F-1C84-0F4C-BE8E-FBAE73BF9603}" type="datetimeFigureOut">
              <a:rPr lang="en-US" smtClean="0"/>
              <a:t>2014-10-24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39034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5" name="Footer Placeholder 4"/>
          <p:cNvSpPr>
            <a:spLocks noGrp="1"/>
          </p:cNvSpPr>
          <p:nvPr>
            <p:ph type="ftr" sz="quarter" idx="11"/>
          </p:nvPr>
        </p:nvSpPr>
        <p:spPr>
          <a:xfrm>
            <a:off x="3124200" y="6148875"/>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9590F-1C84-0F4C-BE8E-FBAE73BF9603}" type="datetimeFigureOut">
              <a:rPr lang="en-US" smtClean="0"/>
              <a:t>2014-10-24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369809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3609814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F79590F-1C84-0F4C-BE8E-FBAE73BF9603}" type="datetimeFigureOut">
              <a:rPr lang="en-US" smtClean="0"/>
              <a:t>2014-10-24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3981287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8468383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0F79590F-1C84-0F4C-BE8E-FBAE73BF9603}" type="datetimeFigureOut">
              <a:rPr lang="en-US" smtClean="0"/>
              <a:t>2014-10-24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FA72F6-02BC-BD49-8CC5-F26E969498DB}" type="slidenum">
              <a:rPr lang="en-US" smtClean="0"/>
              <a:t>‹#›</a:t>
            </a:fld>
            <a:endParaRPr lang="en-US"/>
          </a:p>
        </p:txBody>
      </p:sp>
    </p:spTree>
    <p:extLst>
      <p:ext uri="{BB962C8B-B14F-4D97-AF65-F5344CB8AC3E}">
        <p14:creationId xmlns:p14="http://schemas.microsoft.com/office/powerpoint/2010/main" val="1057884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8" name="Footer Placeholder 7"/>
          <p:cNvSpPr>
            <a:spLocks noGrp="1"/>
          </p:cNvSpPr>
          <p:nvPr>
            <p:ph type="ftr" sz="quarter" idx="11"/>
          </p:nvPr>
        </p:nvSpPr>
        <p:spPr>
          <a:xfrm>
            <a:off x="3124200" y="6148875"/>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4" name="Footer Placeholder 3"/>
          <p:cNvSpPr>
            <a:spLocks noGrp="1"/>
          </p:cNvSpPr>
          <p:nvPr>
            <p:ph type="ftr" sz="quarter" idx="11"/>
          </p:nvPr>
        </p:nvSpPr>
        <p:spPr>
          <a:xfrm>
            <a:off x="3124200" y="6148875"/>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3" name="Footer Placeholder 2"/>
          <p:cNvSpPr>
            <a:spLocks noGrp="1"/>
          </p:cNvSpPr>
          <p:nvPr>
            <p:ph type="ftr" sz="quarter" idx="11"/>
          </p:nvPr>
        </p:nvSpPr>
        <p:spPr>
          <a:xfrm>
            <a:off x="3124200" y="6148875"/>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51280" y="6148875"/>
            <a:ext cx="2133600" cy="365125"/>
          </a:xfrm>
          <a:prstGeom prst="rect">
            <a:avLst/>
          </a:prstGeom>
        </p:spPr>
        <p:txBody>
          <a:bodyPr/>
          <a:lstStyle/>
          <a:p>
            <a:fld id="{EC053F55-5E0E-4F00-B872-737079817400}" type="datetimeFigureOut">
              <a:rPr lang="en-US" smtClean="0"/>
              <a:t>2014-10-24</a:t>
            </a:fld>
            <a:endParaRPr lang="en-US"/>
          </a:p>
        </p:txBody>
      </p:sp>
      <p:sp>
        <p:nvSpPr>
          <p:cNvPr id="6" name="Footer Placeholder 5"/>
          <p:cNvSpPr>
            <a:spLocks noGrp="1"/>
          </p:cNvSpPr>
          <p:nvPr>
            <p:ph type="ftr" sz="quarter" idx="11"/>
          </p:nvPr>
        </p:nvSpPr>
        <p:spPr>
          <a:xfrm>
            <a:off x="3124200" y="6148875"/>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9120" y="6148875"/>
            <a:ext cx="2133600" cy="365125"/>
          </a:xfrm>
          <a:prstGeom prst="rect">
            <a:avLst/>
          </a:prstGeom>
        </p:spPr>
        <p:txBody>
          <a:bodyPr/>
          <a:lstStyle/>
          <a:p>
            <a:fld id="{F11E9970-2F60-4FBC-825A-5FA9C75A987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31166" y="6019800"/>
            <a:ext cx="1473554" cy="581284"/>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2" r:id="rId12"/>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590F-1C84-0F4C-BE8E-FBAE73BF9603}" type="datetimeFigureOut">
              <a:rPr lang="en-US" smtClean="0"/>
              <a:t>2014-10-24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FA72F6-02BC-BD49-8CC5-F26E969498DB}" type="slidenum">
              <a:rPr lang="en-US" smtClean="0"/>
              <a:t>‹#›</a:t>
            </a:fld>
            <a:endParaRPr lang="en-US"/>
          </a:p>
        </p:txBody>
      </p:sp>
    </p:spTree>
    <p:extLst>
      <p:ext uri="{BB962C8B-B14F-4D97-AF65-F5344CB8AC3E}">
        <p14:creationId xmlns:p14="http://schemas.microsoft.com/office/powerpoint/2010/main" val="5269228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F53C9-AA07-3545-9E2E-6670FED19E21}" type="datetimeFigureOut">
              <a:rPr lang="en-US" smtClean="0"/>
              <a:t>2014-10-24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5B31-25BF-DD47-A1B0-7E958F6D595D}" type="slidenum">
              <a:rPr lang="en-US" smtClean="0"/>
              <a:t>‹#›</a:t>
            </a:fld>
            <a:endParaRPr lang="en-US"/>
          </a:p>
        </p:txBody>
      </p:sp>
    </p:spTree>
    <p:extLst>
      <p:ext uri="{BB962C8B-B14F-4D97-AF65-F5344CB8AC3E}">
        <p14:creationId xmlns:p14="http://schemas.microsoft.com/office/powerpoint/2010/main" val="273844564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0.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 Id="rId3" Type="http://schemas.openxmlformats.org/officeDocument/2006/relationships/hyperlink" Target="http://carleton.ca/cuopen/"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hyperlink" Target="http://www.ecarleton.ca/" TargetMode="External"/><Relationship Id="rId4" Type="http://schemas.openxmlformats.org/officeDocument/2006/relationships/image" Target="../media/image13.jpg"/><Relationship Id="rId1" Type="http://schemas.openxmlformats.org/officeDocument/2006/relationships/slideLayout" Target="../slideLayouts/slideLayout4.xml"/><Relationship Id="rId2" Type="http://schemas.openxmlformats.org/officeDocument/2006/relationships/hyperlink" Target="http://carleton.ca/cuop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An </a:t>
            </a:r>
            <a:r>
              <a:rPr lang="en-US" sz="4000" dirty="0"/>
              <a:t>Open Educational Resource for Faculty Development to Develop and Teach Blended and Online Courses</a:t>
            </a:r>
            <a:br>
              <a:rPr lang="en-US" sz="4000" dirty="0"/>
            </a:br>
            <a:r>
              <a:rPr lang="en-US" dirty="0"/>
              <a:t>	</a:t>
            </a:r>
          </a:p>
        </p:txBody>
      </p:sp>
      <p:sp>
        <p:nvSpPr>
          <p:cNvPr id="3" name="Subtitle 2"/>
          <p:cNvSpPr>
            <a:spLocks noGrp="1"/>
          </p:cNvSpPr>
          <p:nvPr>
            <p:ph type="subTitle" idx="1"/>
          </p:nvPr>
        </p:nvSpPr>
        <p:spPr>
          <a:xfrm>
            <a:off x="304800" y="2438400"/>
            <a:ext cx="5181600" cy="990600"/>
          </a:xfrm>
        </p:spPr>
        <p:txBody>
          <a:bodyPr>
            <a:normAutofit/>
          </a:bodyPr>
          <a:lstStyle/>
          <a:p>
            <a:r>
              <a:rPr lang="en-US" sz="5400" dirty="0" err="1" smtClean="0">
                <a:solidFill>
                  <a:schemeClr val="tx1"/>
                </a:solidFill>
              </a:rPr>
              <a:t>cuOpen</a:t>
            </a:r>
            <a:endParaRPr lang="en-US" sz="5400" dirty="0">
              <a:solidFill>
                <a:schemeClr val="tx1"/>
              </a:solidFill>
            </a:endParaRPr>
          </a:p>
        </p:txBody>
      </p:sp>
      <p:pic>
        <p:nvPicPr>
          <p:cNvPr id="5" name="Picture 4" descr="ocullt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457200"/>
            <a:ext cx="4572000" cy="1130300"/>
          </a:xfrm>
          <a:prstGeom prst="rect">
            <a:avLst/>
          </a:prstGeom>
        </p:spPr>
      </p:pic>
    </p:spTree>
    <p:extLst>
      <p:ext uri="{BB962C8B-B14F-4D97-AF65-F5344CB8AC3E}">
        <p14:creationId xmlns:p14="http://schemas.microsoft.com/office/powerpoint/2010/main" val="191821482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creen shot 2014-10-23 at 6.02.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200" y="0"/>
            <a:ext cx="7960311" cy="6858000"/>
          </a:xfrm>
          <a:prstGeom prst="rect">
            <a:avLst/>
          </a:prstGeom>
        </p:spPr>
      </p:pic>
      <p:pic>
        <p:nvPicPr>
          <p:cNvPr id="6" name="Picture 5" descr="Screen shot 2014-10-23 at 5.51.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52399"/>
            <a:ext cx="3923661" cy="3458719"/>
          </a:xfrm>
          <a:prstGeom prst="rect">
            <a:avLst/>
          </a:prstGeom>
        </p:spPr>
      </p:pic>
      <p:pic>
        <p:nvPicPr>
          <p:cNvPr id="9" name="Picture 8" descr="Screen shot 2014-10-23 at 5.58.3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2743200"/>
            <a:ext cx="4267200" cy="3992969"/>
          </a:xfrm>
          <a:prstGeom prst="rect">
            <a:avLst/>
          </a:prstGeom>
        </p:spPr>
      </p:pic>
      <p:pic>
        <p:nvPicPr>
          <p:cNvPr id="10" name="Picture 9" descr="Screen shot 2014-10-23 at 5.57.4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9532" y="838200"/>
            <a:ext cx="3794618" cy="3421691"/>
          </a:xfrm>
          <a:prstGeom prst="rect">
            <a:avLst/>
          </a:prstGeom>
        </p:spPr>
      </p:pic>
      <p:pic>
        <p:nvPicPr>
          <p:cNvPr id="11" name="Picture 10" descr="Screen shot 2014-10-23 at 5.57.25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60017" y="1524000"/>
            <a:ext cx="3882864" cy="3505200"/>
          </a:xfrm>
          <a:prstGeom prst="rect">
            <a:avLst/>
          </a:prstGeom>
        </p:spPr>
      </p:pic>
      <p:pic>
        <p:nvPicPr>
          <p:cNvPr id="7" name="Picture 6" descr="Screen shot 2014-10-23 at 5.53.05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5400" y="3581400"/>
            <a:ext cx="3903382" cy="2895600"/>
          </a:xfrm>
          <a:prstGeom prst="rect">
            <a:avLst/>
          </a:prstGeom>
        </p:spPr>
      </p:pic>
      <p:pic>
        <p:nvPicPr>
          <p:cNvPr id="12" name="Picture 11" descr="Screen shot 2014-10-23 at 6.01.00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400" y="152400"/>
            <a:ext cx="4349412" cy="3276600"/>
          </a:xfrm>
          <a:prstGeom prst="rect">
            <a:avLst/>
          </a:prstGeom>
        </p:spPr>
      </p:pic>
    </p:spTree>
    <p:extLst>
      <p:ext uri="{BB962C8B-B14F-4D97-AF65-F5344CB8AC3E}">
        <p14:creationId xmlns:p14="http://schemas.microsoft.com/office/powerpoint/2010/main" val="277226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12"/>
                                        </p:tgtEl>
                                      </p:cBhvr>
                                    </p:animEffect>
                                    <p:set>
                                      <p:cBhvr>
                                        <p:cTn id="11" dur="1" fill="hold">
                                          <p:stCondLst>
                                            <p:cond delay="499"/>
                                          </p:stCondLst>
                                        </p:cTn>
                                        <p:tgtEl>
                                          <p:spTgt spid="1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23 at 6.52.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8344862" cy="6324600"/>
          </a:xfrm>
          <a:prstGeom prst="rect">
            <a:avLst/>
          </a:prstGeom>
        </p:spPr>
      </p:pic>
    </p:spTree>
    <p:extLst>
      <p:ext uri="{BB962C8B-B14F-4D97-AF65-F5344CB8AC3E}">
        <p14:creationId xmlns:p14="http://schemas.microsoft.com/office/powerpoint/2010/main" val="3099260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10-23 at 6.51.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62902"/>
            <a:ext cx="8382000" cy="6266498"/>
          </a:xfrm>
          <a:prstGeom prst="rect">
            <a:avLst/>
          </a:prstGeom>
        </p:spPr>
      </p:pic>
    </p:spTree>
    <p:extLst>
      <p:ext uri="{BB962C8B-B14F-4D97-AF65-F5344CB8AC3E}">
        <p14:creationId xmlns:p14="http://schemas.microsoft.com/office/powerpoint/2010/main" val="11846017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shot 2014-10-23 at 6.56.0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82" y="457200"/>
            <a:ext cx="4847318" cy="5257800"/>
          </a:xfrm>
          <a:prstGeom prst="rect">
            <a:avLst/>
          </a:prstGeom>
        </p:spPr>
      </p:pic>
      <p:pic>
        <p:nvPicPr>
          <p:cNvPr id="9" name="Picture 8" descr="Screen shot 2014-10-23 at 6.57.0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27231"/>
            <a:ext cx="3293910" cy="2904136"/>
          </a:xfrm>
          <a:prstGeom prst="rect">
            <a:avLst/>
          </a:prstGeom>
        </p:spPr>
      </p:pic>
      <p:pic>
        <p:nvPicPr>
          <p:cNvPr id="7" name="Picture 6" descr="Screen shot 2014-10-23 at 5.06.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524000"/>
            <a:ext cx="3229493" cy="2743200"/>
          </a:xfrm>
          <a:prstGeom prst="rect">
            <a:avLst/>
          </a:prstGeom>
        </p:spPr>
      </p:pic>
      <p:pic>
        <p:nvPicPr>
          <p:cNvPr id="3" name="Picture 2" descr="Screen shot 2014-10-23 at 6.55.16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6987" y="3821391"/>
            <a:ext cx="3943126" cy="3036609"/>
          </a:xfrm>
          <a:prstGeom prst="rect">
            <a:avLst/>
          </a:prstGeom>
        </p:spPr>
      </p:pic>
      <p:pic>
        <p:nvPicPr>
          <p:cNvPr id="6" name="Picture 5" descr="Screen shot 2014-10-23 at 5.05.20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4800600"/>
            <a:ext cx="2668229" cy="1671012"/>
          </a:xfrm>
          <a:prstGeom prst="rect">
            <a:avLst/>
          </a:prstGeom>
        </p:spPr>
      </p:pic>
    </p:spTree>
    <p:extLst>
      <p:ext uri="{BB962C8B-B14F-4D97-AF65-F5344CB8AC3E}">
        <p14:creationId xmlns:p14="http://schemas.microsoft.com/office/powerpoint/2010/main" val="42733907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Challenges</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a:buFont typeface="Arial"/>
              <a:buChar char="•"/>
            </a:pPr>
            <a:r>
              <a:rPr lang="en-US" dirty="0" smtClean="0"/>
              <a:t>Resources (time/staff)</a:t>
            </a:r>
          </a:p>
          <a:p>
            <a:pPr>
              <a:buFont typeface="Arial"/>
              <a:buChar char="•"/>
            </a:pPr>
            <a:r>
              <a:rPr lang="en-US" dirty="0" smtClean="0"/>
              <a:t>Finding a fine balance between pedagogical and technological topics </a:t>
            </a:r>
          </a:p>
          <a:p>
            <a:pPr>
              <a:buFont typeface="Arial"/>
              <a:buChar char="•"/>
            </a:pPr>
            <a:r>
              <a:rPr lang="en-US" dirty="0" smtClean="0"/>
              <a:t>Faculty expectations/different levels of background knowledge/motivation/prejudices towards online courses</a:t>
            </a:r>
            <a:endParaRPr lang="en-US" dirty="0"/>
          </a:p>
          <a:p>
            <a:pPr>
              <a:buFont typeface="Arial"/>
              <a:buChar char="•"/>
            </a:pPr>
            <a:r>
              <a:rPr lang="en-US" dirty="0"/>
              <a:t>Institutional </a:t>
            </a:r>
            <a:r>
              <a:rPr lang="en-US" dirty="0" smtClean="0"/>
              <a:t>adoption</a:t>
            </a:r>
            <a:endParaRPr lang="en-US" dirty="0"/>
          </a:p>
          <a:p>
            <a:pPr>
              <a:buFont typeface="Arial"/>
              <a:buChar char="•"/>
            </a:pPr>
            <a:r>
              <a:rPr lang="en-US" dirty="0"/>
              <a:t>Maintaining content relevancy </a:t>
            </a:r>
          </a:p>
          <a:p>
            <a:pPr>
              <a:buFont typeface="Arial"/>
              <a:buChar char="•"/>
            </a:pPr>
            <a:endParaRPr lang="en-US" dirty="0" smtClean="0"/>
          </a:p>
          <a:p>
            <a:pPr>
              <a:buFont typeface="Arial"/>
              <a:buChar char="•"/>
            </a:pPr>
            <a:endParaRPr lang="en-US" dirty="0" smtClean="0"/>
          </a:p>
          <a:p>
            <a:pPr>
              <a:buFont typeface="Arial"/>
              <a:buChar char="•"/>
            </a:pPr>
            <a:endParaRPr lang="en-US" dirty="0" smtClean="0"/>
          </a:p>
        </p:txBody>
      </p:sp>
    </p:spTree>
    <p:extLst>
      <p:ext uri="{BB962C8B-B14F-4D97-AF65-F5344CB8AC3E}">
        <p14:creationId xmlns:p14="http://schemas.microsoft.com/office/powerpoint/2010/main" val="12193715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2A4E6F"/>
                </a:solidFill>
              </a:rPr>
              <a:t>Next Steps</a:t>
            </a:r>
            <a:endParaRPr lang="en-US" dirty="0">
              <a:solidFill>
                <a:srgbClr val="2A4E6F"/>
              </a:solidFill>
            </a:endParaRPr>
          </a:p>
        </p:txBody>
      </p:sp>
      <p:sp>
        <p:nvSpPr>
          <p:cNvPr id="3" name="Content Placeholder 2"/>
          <p:cNvSpPr>
            <a:spLocks noGrp="1"/>
          </p:cNvSpPr>
          <p:nvPr>
            <p:ph idx="1"/>
          </p:nvPr>
        </p:nvSpPr>
        <p:spPr>
          <a:xfrm>
            <a:off x="838200" y="1828800"/>
            <a:ext cx="7467600" cy="3951337"/>
          </a:xfrm>
        </p:spPr>
        <p:txBody>
          <a:bodyPr>
            <a:normAutofit/>
          </a:bodyPr>
          <a:lstStyle/>
          <a:p>
            <a:pPr>
              <a:buFont typeface="Arial"/>
              <a:buChar char="•"/>
            </a:pPr>
            <a:r>
              <a:rPr lang="en-US" dirty="0" smtClean="0"/>
              <a:t>Collaboration (internally and externally</a:t>
            </a:r>
            <a:r>
              <a:rPr lang="en-US" dirty="0" smtClean="0"/>
              <a:t>)</a:t>
            </a:r>
          </a:p>
          <a:p>
            <a:pPr>
              <a:buFont typeface="Arial"/>
              <a:buChar char="•"/>
            </a:pPr>
            <a:endParaRPr lang="en-US" dirty="0" smtClean="0"/>
          </a:p>
          <a:p>
            <a:pPr>
              <a:buFont typeface="Arial"/>
              <a:buChar char="•"/>
            </a:pPr>
            <a:r>
              <a:rPr lang="en-US" dirty="0" smtClean="0"/>
              <a:t>Communicate</a:t>
            </a:r>
          </a:p>
          <a:p>
            <a:pPr>
              <a:buFont typeface="Arial"/>
              <a:buChar char="•"/>
            </a:pPr>
            <a:endParaRPr lang="en-US" dirty="0"/>
          </a:p>
          <a:p>
            <a:pPr>
              <a:buFont typeface="Arial"/>
              <a:buChar char="•"/>
            </a:pPr>
            <a:r>
              <a:rPr lang="en-US" dirty="0" smtClean="0"/>
              <a:t>Enhance/Tweak</a:t>
            </a:r>
            <a:endParaRPr lang="en-US" dirty="0"/>
          </a:p>
          <a:p>
            <a:pPr marL="0" indent="0">
              <a:buNone/>
            </a:pPr>
            <a:endParaRPr lang="en-US" dirty="0"/>
          </a:p>
          <a:p>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9884608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800" dirty="0" smtClean="0"/>
              <a:t>IT’S FREE! </a:t>
            </a:r>
          </a:p>
          <a:p>
            <a:pPr marL="0" indent="0">
              <a:buNone/>
            </a:pPr>
            <a:r>
              <a:rPr lang="en-US" dirty="0" smtClean="0"/>
              <a:t>Freely </a:t>
            </a:r>
            <a:r>
              <a:rPr lang="en-US" dirty="0"/>
              <a:t>available as open resources to </a:t>
            </a:r>
            <a:r>
              <a:rPr lang="en-US" dirty="0" smtClean="0"/>
              <a:t>any institution or person.</a:t>
            </a:r>
          </a:p>
          <a:p>
            <a:pPr marL="0" indent="0">
              <a:buNone/>
            </a:pPr>
            <a:r>
              <a:rPr lang="en-US" dirty="0" smtClean="0"/>
              <a:t> </a:t>
            </a:r>
          </a:p>
          <a:p>
            <a:pPr marL="0" indent="0">
              <a:buNone/>
            </a:pPr>
            <a:r>
              <a:rPr lang="en-US" b="1" dirty="0" smtClean="0"/>
              <a:t>EVERYTHING: </a:t>
            </a:r>
            <a:r>
              <a:rPr lang="en-US" dirty="0" smtClean="0"/>
              <a:t>All </a:t>
            </a:r>
            <a:r>
              <a:rPr lang="en-US" dirty="0"/>
              <a:t>materials online (video, slides, tips, facilitator guides, SCORM packages with </a:t>
            </a:r>
            <a:r>
              <a:rPr lang="en-US" dirty="0" smtClean="0"/>
              <a:t>source </a:t>
            </a:r>
            <a:r>
              <a:rPr lang="en-US" dirty="0"/>
              <a:t>code</a:t>
            </a:r>
            <a:r>
              <a:rPr lang="en-US" dirty="0" smtClean="0"/>
              <a:t>) </a:t>
            </a:r>
          </a:p>
          <a:p>
            <a:pPr marL="0" indent="0">
              <a:buNone/>
            </a:pPr>
            <a:endParaRPr lang="en-US" dirty="0"/>
          </a:p>
          <a:p>
            <a:pPr marL="0" indent="0">
              <a:buNone/>
            </a:pPr>
            <a:r>
              <a:rPr lang="en-US" b="1" dirty="0" smtClean="0"/>
              <a:t>UNBRANDED:</a:t>
            </a:r>
            <a:r>
              <a:rPr lang="en-US" dirty="0" smtClean="0"/>
              <a:t> Institutions </a:t>
            </a:r>
            <a:r>
              <a:rPr lang="en-US" dirty="0"/>
              <a:t>can easily re-brand it and use </a:t>
            </a:r>
            <a:r>
              <a:rPr lang="en-US" dirty="0" smtClean="0"/>
              <a:t>it</a:t>
            </a:r>
            <a:endParaRPr lang="en-US" dirty="0"/>
          </a:p>
          <a:p>
            <a:endParaRPr lang="en-US" dirty="0"/>
          </a:p>
        </p:txBody>
      </p:sp>
    </p:spTree>
    <p:extLst>
      <p:ext uri="{BB962C8B-B14F-4D97-AF65-F5344CB8AC3E}">
        <p14:creationId xmlns:p14="http://schemas.microsoft.com/office/powerpoint/2010/main" val="4908653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Questions/Contact</a:t>
            </a:r>
            <a:endParaRPr lang="en-US" dirty="0">
              <a:solidFill>
                <a:schemeClr val="accent4">
                  <a:lumMod val="50000"/>
                </a:schemeClr>
              </a:solidFill>
            </a:endParaRPr>
          </a:p>
        </p:txBody>
      </p:sp>
      <p:sp>
        <p:nvSpPr>
          <p:cNvPr id="3" name="Content Placeholder 2"/>
          <p:cNvSpPr>
            <a:spLocks noGrp="1"/>
          </p:cNvSpPr>
          <p:nvPr>
            <p:ph idx="1"/>
          </p:nvPr>
        </p:nvSpPr>
        <p:spPr/>
        <p:txBody>
          <a:bodyPr/>
          <a:lstStyle/>
          <a:p>
            <a:pPr marL="0" indent="0" algn="ctr">
              <a:buNone/>
            </a:pPr>
            <a:r>
              <a:rPr lang="en-US" sz="3600" dirty="0" smtClean="0">
                <a:solidFill>
                  <a:schemeClr val="tx1"/>
                </a:solidFill>
              </a:rPr>
              <a:t>www.carleton.ca/cuopen</a:t>
            </a:r>
          </a:p>
          <a:p>
            <a:pPr marL="0" indent="0" algn="ctr">
              <a:buNone/>
            </a:pPr>
            <a:r>
              <a:rPr lang="en-US" dirty="0" smtClean="0">
                <a:solidFill>
                  <a:schemeClr val="tx1"/>
                </a:solidFill>
              </a:rPr>
              <a:t>Patrick_Lyons@carleton.ca</a:t>
            </a:r>
          </a:p>
          <a:p>
            <a:pPr marL="0" indent="0">
              <a:buNone/>
            </a:pPr>
            <a:endParaRPr lang="en-US" dirty="0"/>
          </a:p>
        </p:txBody>
      </p:sp>
    </p:spTree>
    <p:extLst>
      <p:ext uri="{BB962C8B-B14F-4D97-AF65-F5344CB8AC3E}">
        <p14:creationId xmlns:p14="http://schemas.microsoft.com/office/powerpoint/2010/main" val="4139271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52544" y="1649737"/>
            <a:ext cx="4191000" cy="954107"/>
          </a:xfrm>
          <a:prstGeom prst="rect">
            <a:avLst/>
          </a:prstGeom>
          <a:noFill/>
        </p:spPr>
        <p:txBody>
          <a:bodyPr wrap="square" rtlCol="0">
            <a:spAutoFit/>
          </a:bodyPr>
          <a:lstStyle/>
          <a:p>
            <a:pPr algn="ctr"/>
            <a:endParaRPr lang="en-US" sz="2800" dirty="0" smtClean="0">
              <a:solidFill>
                <a:schemeClr val="accent5">
                  <a:lumMod val="50000"/>
                </a:schemeClr>
              </a:solidFill>
            </a:endParaRPr>
          </a:p>
          <a:p>
            <a:pPr algn="ctr"/>
            <a:endParaRPr lang="en-US" sz="2800" dirty="0">
              <a:solidFill>
                <a:schemeClr val="accent5">
                  <a:lumMod val="50000"/>
                </a:schemeClr>
              </a:solidFill>
            </a:endParaRPr>
          </a:p>
        </p:txBody>
      </p:sp>
      <p:sp>
        <p:nvSpPr>
          <p:cNvPr id="4" name="Title 1"/>
          <p:cNvSpPr txBox="1">
            <a:spLocks/>
          </p:cNvSpPr>
          <p:nvPr/>
        </p:nvSpPr>
        <p:spPr>
          <a:xfrm>
            <a:off x="990600" y="304800"/>
            <a:ext cx="7239000" cy="1027498"/>
          </a:xfrm>
          <a:prstGeom prst="rect">
            <a:avLst/>
          </a:prstGeom>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solidFill>
                  <a:schemeClr val="accent5">
                    <a:lumMod val="50000"/>
                  </a:schemeClr>
                </a:solidFill>
              </a:rPr>
              <a:t>C</a:t>
            </a:r>
            <a:r>
              <a:rPr lang="en-US" dirty="0" smtClean="0">
                <a:solidFill>
                  <a:schemeClr val="accent5">
                    <a:lumMod val="50000"/>
                  </a:schemeClr>
                </a:solidFill>
              </a:rPr>
              <a:t>arleton’s Context </a:t>
            </a:r>
            <a:endParaRPr lang="en-US" dirty="0">
              <a:solidFill>
                <a:schemeClr val="accent5">
                  <a:lumMod val="50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38351886"/>
              </p:ext>
            </p:extLst>
          </p:nvPr>
        </p:nvGraphicFramePr>
        <p:xfrm>
          <a:off x="838200" y="1524000"/>
          <a:ext cx="7467600" cy="4465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12647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4">
                    <a:lumMod val="50000"/>
                  </a:schemeClr>
                </a:solidFill>
              </a:rPr>
              <a:t>Project</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CA" dirty="0" smtClean="0"/>
              <a:t>Certificate in Blended and Online Teaching</a:t>
            </a:r>
          </a:p>
          <a:p>
            <a:pPr marL="457200" indent="-457200">
              <a:buFont typeface="+mj-lt"/>
              <a:buAutoNum type="arabicPeriod"/>
            </a:pPr>
            <a:r>
              <a:rPr lang="en-CA" dirty="0" smtClean="0"/>
              <a:t>Open Educational Resources</a:t>
            </a:r>
          </a:p>
          <a:p>
            <a:pPr marL="457200" indent="-457200">
              <a:buFont typeface="+mj-lt"/>
              <a:buAutoNum type="arabicPeriod"/>
            </a:pPr>
            <a:r>
              <a:rPr lang="en-CA" dirty="0" smtClean="0"/>
              <a:t>PowerPoint for face-to-face workshops</a:t>
            </a:r>
          </a:p>
          <a:p>
            <a:pPr marL="457200" indent="-457200">
              <a:buFont typeface="+mj-lt"/>
              <a:buAutoNum type="arabicPeriod"/>
            </a:pPr>
            <a:r>
              <a:rPr lang="en-CA" dirty="0" smtClean="0"/>
              <a:t>SCORM packages for online delivery</a:t>
            </a:r>
          </a:p>
          <a:p>
            <a:pPr marL="457200" indent="-457200">
              <a:buFont typeface="+mj-lt"/>
              <a:buAutoNum type="arabicPeriod"/>
            </a:pPr>
            <a:r>
              <a:rPr lang="en-CA" dirty="0" smtClean="0"/>
              <a:t>Teaching Tip sheets</a:t>
            </a:r>
          </a:p>
          <a:p>
            <a:pPr marL="457200" indent="-457200">
              <a:buFont typeface="+mj-lt"/>
              <a:buAutoNum type="arabicPeriod"/>
            </a:pPr>
            <a:r>
              <a:rPr lang="en-CA" dirty="0" smtClean="0"/>
              <a:t>Video vignettes</a:t>
            </a:r>
          </a:p>
          <a:p>
            <a:pPr marL="457200" indent="-457200">
              <a:buFont typeface="+mj-lt"/>
              <a:buAutoNum type="arabicPeriod"/>
            </a:pPr>
            <a:r>
              <a:rPr lang="en-CA" dirty="0" smtClean="0"/>
              <a:t>Creative Commons licensing</a:t>
            </a:r>
            <a:endParaRPr lang="en-CA" dirty="0"/>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008942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schemeClr val="accent4">
                    <a:lumMod val="50000"/>
                  </a:schemeClr>
                </a:solidFill>
              </a:rPr>
              <a:t>Community</a:t>
            </a:r>
            <a:endParaRPr lang="en-US" dirty="0">
              <a:solidFill>
                <a:schemeClr val="accent4">
                  <a:lumMod val="50000"/>
                </a:schemeClr>
              </a:solidFill>
            </a:endParaRPr>
          </a:p>
        </p:txBody>
      </p:sp>
      <p:pic>
        <p:nvPicPr>
          <p:cNvPr id="16" name="Picture 15" descr="bro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893" y="1676400"/>
            <a:ext cx="2675352" cy="1515336"/>
          </a:xfrm>
          <a:prstGeom prst="rect">
            <a:avLst/>
          </a:prstGeom>
        </p:spPr>
      </p:pic>
      <p:pic>
        <p:nvPicPr>
          <p:cNvPr id="17" name="Picture 16" descr="UniversityOfWaterloo_logo_horiz_rgb.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5410200"/>
            <a:ext cx="4498591" cy="1113401"/>
          </a:xfrm>
          <a:prstGeom prst="rect">
            <a:avLst/>
          </a:prstGeom>
        </p:spPr>
      </p:pic>
      <p:pic>
        <p:nvPicPr>
          <p:cNvPr id="18" name="Picture 17" descr="uoft-logo_opengrap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1752600"/>
            <a:ext cx="2429729" cy="1920735"/>
          </a:xfrm>
          <a:prstGeom prst="rect">
            <a:avLst/>
          </a:prstGeom>
        </p:spPr>
      </p:pic>
      <p:pic>
        <p:nvPicPr>
          <p:cNvPr id="19" name="Picture 18" descr="guelph.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3962400"/>
            <a:ext cx="1976102" cy="1976102"/>
          </a:xfrm>
          <a:prstGeom prst="rect">
            <a:avLst/>
          </a:prstGeom>
        </p:spPr>
      </p:pic>
      <p:pic>
        <p:nvPicPr>
          <p:cNvPr id="20" name="Picture 19" descr="CarletonWide_186_rev.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74" y="3349514"/>
            <a:ext cx="3867488" cy="1525637"/>
          </a:xfrm>
          <a:prstGeom prst="rect">
            <a:avLst/>
          </a:prstGeom>
        </p:spPr>
      </p:pic>
    </p:spTree>
    <p:extLst>
      <p:ext uri="{BB962C8B-B14F-4D97-AF65-F5344CB8AC3E}">
        <p14:creationId xmlns:p14="http://schemas.microsoft.com/office/powerpoint/2010/main" val="40362173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752600"/>
            <a:ext cx="4347744" cy="3079982"/>
          </a:xfrm>
          <a:prstGeom prst="rect">
            <a:avLst/>
          </a:prstGeom>
        </p:spPr>
      </p:pic>
      <p:sp>
        <p:nvSpPr>
          <p:cNvPr id="6" name="TextBox 5"/>
          <p:cNvSpPr txBox="1"/>
          <p:nvPr/>
        </p:nvSpPr>
        <p:spPr>
          <a:xfrm>
            <a:off x="4648200" y="1752600"/>
            <a:ext cx="4191000" cy="3539431"/>
          </a:xfrm>
          <a:prstGeom prst="rect">
            <a:avLst/>
          </a:prstGeom>
          <a:noFill/>
        </p:spPr>
        <p:txBody>
          <a:bodyPr wrap="square" rtlCol="0">
            <a:spAutoFit/>
          </a:bodyPr>
          <a:lstStyle/>
          <a:p>
            <a:pPr marL="457200" indent="-457200">
              <a:buClr>
                <a:srgbClr val="800000"/>
              </a:buClr>
              <a:buFont typeface="Arial"/>
              <a:buChar char="•"/>
            </a:pPr>
            <a:r>
              <a:rPr lang="en-US" sz="2800" dirty="0" smtClean="0">
                <a:solidFill>
                  <a:schemeClr val="accent5">
                    <a:lumMod val="50000"/>
                  </a:schemeClr>
                </a:solidFill>
              </a:rPr>
              <a:t>Ministry funding</a:t>
            </a:r>
          </a:p>
          <a:p>
            <a:pPr marL="457200" indent="-457200">
              <a:buFont typeface="Arial"/>
              <a:buChar char="•"/>
            </a:pPr>
            <a:endParaRPr lang="en-US" sz="2800" dirty="0">
              <a:solidFill>
                <a:schemeClr val="accent5">
                  <a:lumMod val="50000"/>
                </a:schemeClr>
              </a:solidFill>
            </a:endParaRPr>
          </a:p>
          <a:p>
            <a:pPr marL="457200" indent="-457200">
              <a:buClr>
                <a:srgbClr val="800000"/>
              </a:buClr>
              <a:buFont typeface="Arial"/>
              <a:buChar char="•"/>
            </a:pPr>
            <a:r>
              <a:rPr lang="en-US" sz="2800" dirty="0" err="1" smtClean="0">
                <a:solidFill>
                  <a:schemeClr val="accent5">
                    <a:lumMod val="50000"/>
                  </a:schemeClr>
                </a:solidFill>
              </a:rPr>
              <a:t>Dev</a:t>
            </a:r>
            <a:r>
              <a:rPr lang="en-US" sz="2800" dirty="0" smtClean="0">
                <a:solidFill>
                  <a:schemeClr val="accent5">
                    <a:lumMod val="50000"/>
                  </a:schemeClr>
                </a:solidFill>
              </a:rPr>
              <a:t>: Sept</a:t>
            </a:r>
            <a:r>
              <a:rPr lang="en-US" sz="2800" dirty="0" smtClean="0">
                <a:solidFill>
                  <a:schemeClr val="accent5">
                    <a:lumMod val="50000"/>
                  </a:schemeClr>
                </a:solidFill>
              </a:rPr>
              <a:t>. 2013 – May 2014</a:t>
            </a:r>
          </a:p>
          <a:p>
            <a:endParaRPr lang="en-US" sz="2800" dirty="0">
              <a:solidFill>
                <a:schemeClr val="accent5">
                  <a:lumMod val="50000"/>
                </a:schemeClr>
              </a:solidFill>
            </a:endParaRPr>
          </a:p>
          <a:p>
            <a:pPr marL="457200" indent="-457200">
              <a:buClr>
                <a:srgbClr val="800000"/>
              </a:buClr>
              <a:buFont typeface="Arial"/>
              <a:buChar char="•"/>
            </a:pPr>
            <a:r>
              <a:rPr lang="en-US" sz="2800" dirty="0" smtClean="0">
                <a:solidFill>
                  <a:schemeClr val="accent5">
                    <a:lumMod val="50000"/>
                  </a:schemeClr>
                </a:solidFill>
              </a:rPr>
              <a:t>Two cohorts have completed program</a:t>
            </a:r>
          </a:p>
          <a:p>
            <a:pPr marL="914400" lvl="1" indent="-457200">
              <a:buClr>
                <a:srgbClr val="800000"/>
              </a:buClr>
              <a:buFont typeface="Arial"/>
              <a:buChar char="•"/>
            </a:pPr>
            <a:r>
              <a:rPr lang="en-US" sz="2800" dirty="0" smtClean="0">
                <a:solidFill>
                  <a:schemeClr val="accent5">
                    <a:lumMod val="50000"/>
                  </a:schemeClr>
                </a:solidFill>
              </a:rPr>
              <a:t>One in progress</a:t>
            </a:r>
            <a:endParaRPr lang="en-US" sz="2800" dirty="0">
              <a:solidFill>
                <a:schemeClr val="accent5">
                  <a:lumMod val="50000"/>
                </a:schemeClr>
              </a:solidFill>
            </a:endParaRPr>
          </a:p>
        </p:txBody>
      </p:sp>
      <p:sp>
        <p:nvSpPr>
          <p:cNvPr id="4" name="Title 1"/>
          <p:cNvSpPr txBox="1">
            <a:spLocks/>
          </p:cNvSpPr>
          <p:nvPr/>
        </p:nvSpPr>
        <p:spPr>
          <a:xfrm>
            <a:off x="762000" y="152400"/>
            <a:ext cx="8041440" cy="1442674"/>
          </a:xfrm>
          <a:prstGeom prst="rect">
            <a:avLst/>
          </a:prstGeom>
        </p:spPr>
        <p:txBody>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solidFill>
                  <a:schemeClr val="accent4">
                    <a:lumMod val="50000"/>
                  </a:schemeClr>
                </a:solidFill>
              </a:rPr>
              <a:t>Certificate in Blended &amp; Online Teaching </a:t>
            </a:r>
            <a:endParaRPr lang="en-US" dirty="0">
              <a:solidFill>
                <a:schemeClr val="accent4">
                  <a:lumMod val="50000"/>
                </a:schemeClr>
              </a:solidFill>
            </a:endParaRPr>
          </a:p>
        </p:txBody>
      </p:sp>
      <p:sp>
        <p:nvSpPr>
          <p:cNvPr id="3" name="TextBox 2"/>
          <p:cNvSpPr txBox="1"/>
          <p:nvPr/>
        </p:nvSpPr>
        <p:spPr>
          <a:xfrm>
            <a:off x="228600" y="5257800"/>
            <a:ext cx="4343400" cy="738664"/>
          </a:xfrm>
          <a:prstGeom prst="rect">
            <a:avLst/>
          </a:prstGeom>
          <a:noFill/>
        </p:spPr>
        <p:txBody>
          <a:bodyPr wrap="square" rtlCol="0">
            <a:spAutoFit/>
          </a:bodyPr>
          <a:lstStyle/>
          <a:p>
            <a:pPr algn="ctr"/>
            <a:r>
              <a:rPr lang="en-US" sz="2400" u="sng" dirty="0">
                <a:hlinkClick r:id="rId3"/>
              </a:rPr>
              <a:t>http://carleton.ca/cuopen/</a:t>
            </a:r>
            <a:endParaRPr lang="en-US" sz="2400" dirty="0"/>
          </a:p>
          <a:p>
            <a:endParaRPr lang="en-US" dirty="0"/>
          </a:p>
        </p:txBody>
      </p:sp>
    </p:spTree>
    <p:extLst>
      <p:ext uri="{BB962C8B-B14F-4D97-AF65-F5344CB8AC3E}">
        <p14:creationId xmlns:p14="http://schemas.microsoft.com/office/powerpoint/2010/main" val="38865113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Process</a:t>
            </a:r>
            <a:endParaRPr lang="en-US" dirty="0">
              <a:solidFill>
                <a:schemeClr val="accent4">
                  <a:lumMod val="50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6746536"/>
              </p:ext>
            </p:extLst>
          </p:nvPr>
        </p:nvGraphicFramePr>
        <p:xfrm>
          <a:off x="762000" y="1752600"/>
          <a:ext cx="7696200" cy="42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7297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Topics</a:t>
            </a:r>
            <a:endParaRPr lang="en-US" dirty="0">
              <a:solidFill>
                <a:schemeClr val="accent4">
                  <a:lumMod val="50000"/>
                </a:schemeClr>
              </a:solidFill>
            </a:endParaRPr>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a:pPr>
            <a:r>
              <a:rPr lang="en-US" dirty="0"/>
              <a:t>Benefits and Challenges of Online Education</a:t>
            </a:r>
          </a:p>
          <a:p>
            <a:pPr marL="457200" indent="-457200">
              <a:buFont typeface="+mj-lt"/>
              <a:buAutoNum type="arabicPeriod"/>
            </a:pPr>
            <a:r>
              <a:rPr lang="en-US" dirty="0"/>
              <a:t>Online Teaching Skills</a:t>
            </a:r>
          </a:p>
          <a:p>
            <a:pPr marL="457200" indent="-457200">
              <a:buFont typeface="+mj-lt"/>
              <a:buAutoNum type="arabicPeriod"/>
            </a:pPr>
            <a:r>
              <a:rPr lang="en-US" dirty="0"/>
              <a:t>Instructional Design Models and Theories of Learning</a:t>
            </a:r>
          </a:p>
          <a:p>
            <a:pPr marL="457200" indent="-457200">
              <a:buFont typeface="+mj-lt"/>
              <a:buAutoNum type="arabicPeriod"/>
            </a:pPr>
            <a:r>
              <a:rPr lang="en-US" dirty="0"/>
              <a:t>Online Course Development</a:t>
            </a:r>
          </a:p>
          <a:p>
            <a:pPr marL="457200" indent="-457200">
              <a:buFont typeface="+mj-lt"/>
              <a:buAutoNum type="arabicPeriod"/>
            </a:pPr>
            <a:r>
              <a:rPr lang="en-US" dirty="0"/>
              <a:t>Learning Outcomes as Blueprints for Design</a:t>
            </a:r>
          </a:p>
          <a:p>
            <a:pPr marL="457200" indent="-457200">
              <a:buFont typeface="+mj-lt"/>
              <a:buAutoNum type="arabicPeriod"/>
            </a:pPr>
            <a:r>
              <a:rPr lang="en-US" dirty="0"/>
              <a:t>Assessment in Online Environments</a:t>
            </a:r>
          </a:p>
          <a:p>
            <a:pPr marL="457200" indent="-457200">
              <a:buFont typeface="+mj-lt"/>
              <a:buAutoNum type="arabicPeriod"/>
            </a:pPr>
            <a:r>
              <a:rPr lang="en-US" dirty="0"/>
              <a:t>Communication Strategies in Online Environments</a:t>
            </a:r>
          </a:p>
          <a:p>
            <a:pPr marL="457200" indent="-457200">
              <a:buFont typeface="+mj-lt"/>
              <a:buAutoNum type="arabicPeriod"/>
            </a:pPr>
            <a:r>
              <a:rPr lang="en-US" dirty="0"/>
              <a:t>Synchronous and Asynchronous Tools</a:t>
            </a:r>
          </a:p>
          <a:p>
            <a:pPr marL="457200" indent="-457200">
              <a:buFont typeface="+mj-lt"/>
              <a:buAutoNum type="arabicPeriod"/>
            </a:pPr>
            <a:r>
              <a:rPr lang="en-US" dirty="0"/>
              <a:t>Online Learning Communities</a:t>
            </a:r>
          </a:p>
          <a:p>
            <a:pPr marL="457200" indent="-457200">
              <a:buFont typeface="+mj-lt"/>
              <a:buAutoNum type="arabicPeriod"/>
            </a:pPr>
            <a:r>
              <a:rPr lang="en-US" dirty="0"/>
              <a:t>Interaction, Engagement and Motivation</a:t>
            </a:r>
          </a:p>
          <a:p>
            <a:pPr marL="457200" indent="-457200">
              <a:buFont typeface="+mj-lt"/>
              <a:buAutoNum type="arabicPeriod"/>
            </a:pPr>
            <a:r>
              <a:rPr lang="en-US" dirty="0" err="1"/>
              <a:t>Gamification</a:t>
            </a:r>
            <a:r>
              <a:rPr lang="en-US" dirty="0"/>
              <a:t> in Education</a:t>
            </a:r>
          </a:p>
          <a:p>
            <a:endParaRPr lang="en-US" dirty="0"/>
          </a:p>
        </p:txBody>
      </p:sp>
    </p:spTree>
    <p:extLst>
      <p:ext uri="{BB962C8B-B14F-4D97-AF65-F5344CB8AC3E}">
        <p14:creationId xmlns:p14="http://schemas.microsoft.com/office/powerpoint/2010/main" val="2893620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lumMod val="50000"/>
                  </a:schemeClr>
                </a:solidFill>
              </a:rPr>
              <a:t>Structure 1</a:t>
            </a:r>
            <a:endParaRPr lang="en-US" dirty="0">
              <a:solidFill>
                <a:schemeClr val="accent5">
                  <a:lumMod val="50000"/>
                </a:schemeClr>
              </a:solidFill>
            </a:endParaRPr>
          </a:p>
        </p:txBody>
      </p:sp>
      <p:sp>
        <p:nvSpPr>
          <p:cNvPr id="3" name="Content Placeholder 2"/>
          <p:cNvSpPr>
            <a:spLocks noGrp="1"/>
          </p:cNvSpPr>
          <p:nvPr>
            <p:ph sz="quarter" idx="13"/>
          </p:nvPr>
        </p:nvSpPr>
        <p:spPr>
          <a:xfrm>
            <a:off x="841248" y="2133600"/>
            <a:ext cx="3273552" cy="3855720"/>
          </a:xfrm>
        </p:spPr>
        <p:txBody>
          <a:bodyPr>
            <a:normAutofit/>
          </a:bodyPr>
          <a:lstStyle/>
          <a:p>
            <a:pPr>
              <a:buFont typeface="Arial"/>
              <a:buChar char="•"/>
            </a:pPr>
            <a:r>
              <a:rPr lang="en-US" dirty="0" smtClean="0"/>
              <a:t>Certificate runs as a blended (35 hours) course. </a:t>
            </a:r>
            <a:endParaRPr lang="en-US" dirty="0"/>
          </a:p>
          <a:p>
            <a:pPr>
              <a:buFont typeface="Arial"/>
              <a:buChar char="•"/>
            </a:pPr>
            <a:r>
              <a:rPr lang="en-US" dirty="0" smtClean="0"/>
              <a:t>Modules hosted in  Carleton’s LMS</a:t>
            </a:r>
          </a:p>
          <a:p>
            <a:pPr>
              <a:buFont typeface="Arial"/>
              <a:buChar char="•"/>
            </a:pPr>
            <a:r>
              <a:rPr lang="en-US" dirty="0" smtClean="0"/>
              <a:t>Positive feedback from first cohorts</a:t>
            </a:r>
          </a:p>
        </p:txBody>
      </p:sp>
      <p:pic>
        <p:nvPicPr>
          <p:cNvPr id="12" name="Content Placeholder 11" descr="1.jpg"/>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1143" r="-1143" b="692"/>
          <a:stretch/>
        </p:blipFill>
        <p:spPr>
          <a:xfrm>
            <a:off x="3886200" y="2362200"/>
            <a:ext cx="5035584" cy="3124200"/>
          </a:xfrm>
        </p:spPr>
      </p:pic>
    </p:spTree>
    <p:extLst>
      <p:ext uri="{BB962C8B-B14F-4D97-AF65-F5344CB8AC3E}">
        <p14:creationId xmlns:p14="http://schemas.microsoft.com/office/powerpoint/2010/main" val="6656398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50000"/>
                  </a:schemeClr>
                </a:solidFill>
              </a:rPr>
              <a:t>Structure </a:t>
            </a:r>
            <a:r>
              <a:rPr lang="en-US" dirty="0" smtClean="0">
                <a:solidFill>
                  <a:schemeClr val="accent4">
                    <a:lumMod val="50000"/>
                  </a:schemeClr>
                </a:solidFill>
              </a:rPr>
              <a:t>2</a:t>
            </a:r>
            <a:endParaRPr lang="en-US" dirty="0">
              <a:solidFill>
                <a:schemeClr val="accent4">
                  <a:lumMod val="50000"/>
                </a:schemeClr>
              </a:solidFill>
            </a:endParaRPr>
          </a:p>
        </p:txBody>
      </p:sp>
      <p:sp>
        <p:nvSpPr>
          <p:cNvPr id="3" name="Content Placeholder 2"/>
          <p:cNvSpPr>
            <a:spLocks noGrp="1"/>
          </p:cNvSpPr>
          <p:nvPr>
            <p:ph sz="quarter" idx="13"/>
          </p:nvPr>
        </p:nvSpPr>
        <p:spPr>
          <a:xfrm>
            <a:off x="841248" y="2133600"/>
            <a:ext cx="3273552" cy="3855720"/>
          </a:xfrm>
        </p:spPr>
        <p:txBody>
          <a:bodyPr>
            <a:normAutofit lnSpcReduction="10000"/>
          </a:bodyPr>
          <a:lstStyle/>
          <a:p>
            <a:pPr>
              <a:buFont typeface="Arial"/>
              <a:buChar char="•"/>
            </a:pPr>
            <a:r>
              <a:rPr lang="en-US" dirty="0"/>
              <a:t>11 modules (available </a:t>
            </a:r>
            <a:r>
              <a:rPr lang="en-US" u="sng" dirty="0">
                <a:hlinkClick r:id="rId2"/>
              </a:rPr>
              <a:t>http://</a:t>
            </a:r>
            <a:r>
              <a:rPr lang="en-US" u="sng" dirty="0" smtClean="0">
                <a:hlinkClick r:id="rId2"/>
              </a:rPr>
              <a:t>carleton.ca/cuopen</a:t>
            </a:r>
            <a:r>
              <a:rPr lang="en-US" u="sng" dirty="0"/>
              <a:t> </a:t>
            </a:r>
            <a:r>
              <a:rPr lang="en-US" u="sng" dirty="0" smtClean="0"/>
              <a:t>&amp; </a:t>
            </a:r>
            <a:r>
              <a:rPr lang="en-US" u="sng" dirty="0" smtClean="0">
                <a:hlinkClick r:id="rId3"/>
              </a:rPr>
              <a:t>www.ecarleton.ca</a:t>
            </a:r>
            <a:r>
              <a:rPr lang="en-US" u="sng" dirty="0" smtClean="0"/>
              <a:t> )</a:t>
            </a:r>
            <a:endParaRPr lang="en-US" dirty="0"/>
          </a:p>
          <a:p>
            <a:pPr marL="0" indent="0">
              <a:buNone/>
            </a:pPr>
            <a:endParaRPr lang="en-US" dirty="0"/>
          </a:p>
          <a:p>
            <a:pPr>
              <a:buFont typeface="Arial"/>
              <a:buChar char="•"/>
            </a:pPr>
            <a:r>
              <a:rPr lang="en-US" dirty="0"/>
              <a:t>Theoretical &amp; practical skills</a:t>
            </a:r>
          </a:p>
          <a:p>
            <a:endParaRPr lang="en-US" dirty="0"/>
          </a:p>
          <a:p>
            <a:pPr>
              <a:buFont typeface="Arial"/>
              <a:buChar char="•"/>
            </a:pPr>
            <a:r>
              <a:rPr lang="en-US" dirty="0"/>
              <a:t>Focus on pedagogy</a:t>
            </a:r>
          </a:p>
          <a:p>
            <a:endParaRPr lang="en-US" dirty="0" smtClean="0"/>
          </a:p>
        </p:txBody>
      </p:sp>
      <p:pic>
        <p:nvPicPr>
          <p:cNvPr id="10" name="Content Placeholder 9" descr="2.jpg"/>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l="1341" t="7" r="477" b="1881"/>
          <a:stretch/>
        </p:blipFill>
        <p:spPr>
          <a:xfrm>
            <a:off x="4177886" y="2016322"/>
            <a:ext cx="4857489" cy="3876684"/>
          </a:xfrm>
        </p:spPr>
      </p:pic>
    </p:spTree>
    <p:extLst>
      <p:ext uri="{BB962C8B-B14F-4D97-AF65-F5344CB8AC3E}">
        <p14:creationId xmlns:p14="http://schemas.microsoft.com/office/powerpoint/2010/main" val="426469689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2612</TotalTime>
  <Words>433</Words>
  <Application>Microsoft Macintosh PowerPoint</Application>
  <PresentationFormat>On-screen Show (4:3)</PresentationFormat>
  <Paragraphs>93</Paragraphs>
  <Slides>17</Slides>
  <Notes>3</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Sketchbook</vt:lpstr>
      <vt:lpstr>Custom Design</vt:lpstr>
      <vt:lpstr>Office Theme</vt:lpstr>
      <vt:lpstr>An Open Educational Resource for Faculty Development to Develop and Teach Blended and Online Courses  </vt:lpstr>
      <vt:lpstr>PowerPoint Presentation</vt:lpstr>
      <vt:lpstr>Project</vt:lpstr>
      <vt:lpstr>Community</vt:lpstr>
      <vt:lpstr>PowerPoint Presentation</vt:lpstr>
      <vt:lpstr>Process</vt:lpstr>
      <vt:lpstr>Topics</vt:lpstr>
      <vt:lpstr>Structure 1</vt:lpstr>
      <vt:lpstr>Structure 2</vt:lpstr>
      <vt:lpstr>PowerPoint Presentation</vt:lpstr>
      <vt:lpstr>PowerPoint Presentation</vt:lpstr>
      <vt:lpstr>PowerPoint Presentation</vt:lpstr>
      <vt:lpstr>PowerPoint Presentation</vt:lpstr>
      <vt:lpstr>Challenges</vt:lpstr>
      <vt:lpstr>Next Steps</vt:lpstr>
      <vt:lpstr>Take Away</vt:lpstr>
      <vt:lpstr>Questions/Contact</vt:lpstr>
    </vt:vector>
  </TitlesOfParts>
  <Company>Carleton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Dragana Polovina-Vukovic</dc:creator>
  <cp:lastModifiedBy>Patrick Lyons</cp:lastModifiedBy>
  <cp:revision>62</cp:revision>
  <dcterms:created xsi:type="dcterms:W3CDTF">2014-06-09T15:41:12Z</dcterms:created>
  <dcterms:modified xsi:type="dcterms:W3CDTF">2014-10-24T13:24:07Z</dcterms:modified>
</cp:coreProperties>
</file>