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8"/>
  </p:notesMasterIdLst>
  <p:handoutMasterIdLst>
    <p:handoutMasterId r:id="rId39"/>
  </p:handoutMasterIdLst>
  <p:sldIdLst>
    <p:sldId id="256" r:id="rId2"/>
    <p:sldId id="308" r:id="rId3"/>
    <p:sldId id="259" r:id="rId4"/>
    <p:sldId id="260" r:id="rId5"/>
    <p:sldId id="270" r:id="rId6"/>
    <p:sldId id="263" r:id="rId7"/>
    <p:sldId id="271" r:id="rId8"/>
    <p:sldId id="312" r:id="rId9"/>
    <p:sldId id="264" r:id="rId10"/>
    <p:sldId id="265" r:id="rId11"/>
    <p:sldId id="313" r:id="rId12"/>
    <p:sldId id="266" r:id="rId13"/>
    <p:sldId id="267" r:id="rId14"/>
    <p:sldId id="314" r:id="rId15"/>
    <p:sldId id="268" r:id="rId16"/>
    <p:sldId id="315" r:id="rId17"/>
    <p:sldId id="317" r:id="rId18"/>
    <p:sldId id="273" r:id="rId19"/>
    <p:sldId id="269" r:id="rId20"/>
    <p:sldId id="274" r:id="rId21"/>
    <p:sldId id="306" r:id="rId22"/>
    <p:sldId id="288" r:id="rId23"/>
    <p:sldId id="275" r:id="rId24"/>
    <p:sldId id="318" r:id="rId25"/>
    <p:sldId id="277" r:id="rId26"/>
    <p:sldId id="278" r:id="rId27"/>
    <p:sldId id="279" r:id="rId28"/>
    <p:sldId id="280" r:id="rId29"/>
    <p:sldId id="281" r:id="rId30"/>
    <p:sldId id="282" r:id="rId31"/>
    <p:sldId id="316" r:id="rId32"/>
    <p:sldId id="319" r:id="rId33"/>
    <p:sldId id="300" r:id="rId34"/>
    <p:sldId id="310" r:id="rId35"/>
    <p:sldId id="304" r:id="rId36"/>
    <p:sldId id="311" r:id="rId37"/>
  </p:sldIdLst>
  <p:sldSz cx="9144000" cy="6858000" type="screen4x3"/>
  <p:notesSz cx="6781800" cy="9067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1E2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655" autoAdjust="0"/>
  </p:normalViewPr>
  <p:slideViewPr>
    <p:cSldViewPr snapToGrid="0" snapToObjects="1">
      <p:cViewPr varScale="1">
        <p:scale>
          <a:sx n="53" d="100"/>
          <a:sy n="53" d="100"/>
        </p:scale>
        <p:origin x="-1760"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43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5510A-0AE7-43D3-83DE-30FDDB0B61A5}"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CA"/>
        </a:p>
      </dgm:t>
    </dgm:pt>
    <dgm:pt modelId="{368C7419-8CD1-440A-AEE8-33A2F2CC4D8E}">
      <dgm:prSet phldrT="[Text]"/>
      <dgm:spPr>
        <a:solidFill>
          <a:srgbClr val="C00000"/>
        </a:solidFill>
      </dgm:spPr>
      <dgm:t>
        <a:bodyPr/>
        <a:lstStyle/>
        <a:p>
          <a:r>
            <a:rPr lang="en-US" dirty="0" smtClean="0"/>
            <a:t>Mini Video Lecture 1</a:t>
          </a:r>
          <a:endParaRPr lang="en-CA" dirty="0"/>
        </a:p>
      </dgm:t>
    </dgm:pt>
    <dgm:pt modelId="{9F861B88-6F49-4433-A6A9-5885C5ECB3EA}" type="parTrans" cxnId="{538D925B-65C6-41E8-B94C-1BEA3ADFD128}">
      <dgm:prSet/>
      <dgm:spPr/>
      <dgm:t>
        <a:bodyPr/>
        <a:lstStyle/>
        <a:p>
          <a:endParaRPr lang="en-CA"/>
        </a:p>
      </dgm:t>
    </dgm:pt>
    <dgm:pt modelId="{47270091-9730-43F3-B03A-6B1D762F4A6F}" type="sibTrans" cxnId="{538D925B-65C6-41E8-B94C-1BEA3ADFD128}">
      <dgm:prSet/>
      <dgm:spPr>
        <a:solidFill>
          <a:srgbClr val="0070C0"/>
        </a:solidFill>
      </dgm:spPr>
      <dgm:t>
        <a:bodyPr/>
        <a:lstStyle/>
        <a:p>
          <a:endParaRPr lang="en-CA" dirty="0"/>
        </a:p>
      </dgm:t>
    </dgm:pt>
    <dgm:pt modelId="{797B1B36-2C25-4792-91CA-519F29122624}">
      <dgm:prSet phldrT="[Text]"/>
      <dgm:spPr>
        <a:solidFill>
          <a:srgbClr val="0070C0"/>
        </a:solidFill>
      </dgm:spPr>
      <dgm:t>
        <a:bodyPr/>
        <a:lstStyle/>
        <a:p>
          <a:r>
            <a:rPr lang="en-US" dirty="0" smtClean="0"/>
            <a:t>Mini Quiz 1</a:t>
          </a:r>
          <a:endParaRPr lang="en-CA" dirty="0"/>
        </a:p>
      </dgm:t>
    </dgm:pt>
    <dgm:pt modelId="{52F2D24E-42A6-4539-87D7-06A0D664F05A}" type="parTrans" cxnId="{268C8461-0C6E-4659-858D-E9820470DA01}">
      <dgm:prSet/>
      <dgm:spPr/>
      <dgm:t>
        <a:bodyPr/>
        <a:lstStyle/>
        <a:p>
          <a:endParaRPr lang="en-CA"/>
        </a:p>
      </dgm:t>
    </dgm:pt>
    <dgm:pt modelId="{4CEB3F96-D509-4D30-A4F2-2A915647DD0B}" type="sibTrans" cxnId="{268C8461-0C6E-4659-858D-E9820470DA01}">
      <dgm:prSet/>
      <dgm:spPr>
        <a:solidFill>
          <a:srgbClr val="0070C0"/>
        </a:solidFill>
      </dgm:spPr>
      <dgm:t>
        <a:bodyPr/>
        <a:lstStyle/>
        <a:p>
          <a:endParaRPr lang="en-CA" dirty="0"/>
        </a:p>
      </dgm:t>
    </dgm:pt>
    <dgm:pt modelId="{5A2A99F7-8F9E-4F49-9723-26025239811A}">
      <dgm:prSet phldrT="[Text]"/>
      <dgm:spPr>
        <a:solidFill>
          <a:srgbClr val="C00000"/>
        </a:solidFill>
      </dgm:spPr>
      <dgm:t>
        <a:bodyPr/>
        <a:lstStyle/>
        <a:p>
          <a:r>
            <a:rPr lang="en-US" dirty="0" smtClean="0"/>
            <a:t>Mini Video Lecture 2</a:t>
          </a:r>
          <a:endParaRPr lang="en-CA" dirty="0"/>
        </a:p>
      </dgm:t>
    </dgm:pt>
    <dgm:pt modelId="{E88767AF-D21E-4265-A0D8-E2122392B7C6}" type="parTrans" cxnId="{C3E5DF60-CDB0-4B9B-B73F-EBECE72EA8DE}">
      <dgm:prSet/>
      <dgm:spPr/>
      <dgm:t>
        <a:bodyPr/>
        <a:lstStyle/>
        <a:p>
          <a:endParaRPr lang="en-CA"/>
        </a:p>
      </dgm:t>
    </dgm:pt>
    <dgm:pt modelId="{BEC17415-CA01-456B-BFF9-D46A1D62434C}" type="sibTrans" cxnId="{C3E5DF60-CDB0-4B9B-B73F-EBECE72EA8DE}">
      <dgm:prSet/>
      <dgm:spPr>
        <a:solidFill>
          <a:srgbClr val="0070C0"/>
        </a:solidFill>
      </dgm:spPr>
      <dgm:t>
        <a:bodyPr/>
        <a:lstStyle/>
        <a:p>
          <a:endParaRPr lang="en-CA" dirty="0"/>
        </a:p>
      </dgm:t>
    </dgm:pt>
    <dgm:pt modelId="{E42B514E-2B27-4F81-86BD-D718C160F9A8}">
      <dgm:prSet phldrT="[Text]"/>
      <dgm:spPr>
        <a:solidFill>
          <a:srgbClr val="00B050"/>
        </a:solidFill>
      </dgm:spPr>
      <dgm:t>
        <a:bodyPr/>
        <a:lstStyle/>
        <a:p>
          <a:r>
            <a:rPr lang="en-US" dirty="0" smtClean="0"/>
            <a:t>Reading</a:t>
          </a:r>
          <a:endParaRPr lang="en-CA" dirty="0"/>
        </a:p>
      </dgm:t>
    </dgm:pt>
    <dgm:pt modelId="{A123F514-ABAA-49C6-8B48-61FC8AE9FA45}" type="parTrans" cxnId="{AF8E60E8-D3B7-4331-92C8-4F576AB4822D}">
      <dgm:prSet/>
      <dgm:spPr/>
      <dgm:t>
        <a:bodyPr/>
        <a:lstStyle/>
        <a:p>
          <a:endParaRPr lang="en-CA"/>
        </a:p>
      </dgm:t>
    </dgm:pt>
    <dgm:pt modelId="{CCBB57F3-8238-4508-AA53-D77FBDA906C3}" type="sibTrans" cxnId="{AF8E60E8-D3B7-4331-92C8-4F576AB4822D}">
      <dgm:prSet/>
      <dgm:spPr>
        <a:solidFill>
          <a:srgbClr val="0070C0"/>
        </a:solidFill>
      </dgm:spPr>
      <dgm:t>
        <a:bodyPr/>
        <a:lstStyle/>
        <a:p>
          <a:endParaRPr lang="en-CA" dirty="0"/>
        </a:p>
      </dgm:t>
    </dgm:pt>
    <dgm:pt modelId="{A56BEFE8-4F7E-4DC2-9D94-B426D0BA965D}">
      <dgm:prSet phldrT="[Text]"/>
      <dgm:spPr>
        <a:solidFill>
          <a:srgbClr val="0070C0"/>
        </a:solidFill>
      </dgm:spPr>
      <dgm:t>
        <a:bodyPr/>
        <a:lstStyle/>
        <a:p>
          <a:r>
            <a:rPr lang="en-US" dirty="0" smtClean="0"/>
            <a:t>Poll/Survey based on Reading</a:t>
          </a:r>
          <a:endParaRPr lang="en-CA" dirty="0"/>
        </a:p>
      </dgm:t>
    </dgm:pt>
    <dgm:pt modelId="{FA07F7A6-9A61-421F-BDCB-07A97FC38AC5}" type="parTrans" cxnId="{C31989FF-D67C-499D-BC17-6C28AB264E3B}">
      <dgm:prSet/>
      <dgm:spPr/>
      <dgm:t>
        <a:bodyPr/>
        <a:lstStyle/>
        <a:p>
          <a:endParaRPr lang="en-CA"/>
        </a:p>
      </dgm:t>
    </dgm:pt>
    <dgm:pt modelId="{2542BA20-F926-408A-A427-BEC2870D01D2}" type="sibTrans" cxnId="{C31989FF-D67C-499D-BC17-6C28AB264E3B}">
      <dgm:prSet/>
      <dgm:spPr>
        <a:solidFill>
          <a:srgbClr val="0070C0"/>
        </a:solidFill>
      </dgm:spPr>
      <dgm:t>
        <a:bodyPr/>
        <a:lstStyle/>
        <a:p>
          <a:endParaRPr lang="en-CA" dirty="0"/>
        </a:p>
      </dgm:t>
    </dgm:pt>
    <dgm:pt modelId="{46A9159B-91EE-445F-9941-7F4BFF32E7AF}">
      <dgm:prSet phldrT="[Text]"/>
      <dgm:spPr>
        <a:solidFill>
          <a:srgbClr val="D7078D"/>
        </a:solidFill>
      </dgm:spPr>
      <dgm:t>
        <a:bodyPr/>
        <a:lstStyle/>
        <a:p>
          <a:r>
            <a:rPr lang="en-US" dirty="0" smtClean="0"/>
            <a:t>Video</a:t>
          </a:r>
          <a:endParaRPr lang="en-CA" dirty="0"/>
        </a:p>
      </dgm:t>
    </dgm:pt>
    <dgm:pt modelId="{CA26BF6A-978A-4F8A-A593-B56D5F65A72C}" type="parTrans" cxnId="{259A1922-A2AA-4E68-B27E-49CA33C7908A}">
      <dgm:prSet/>
      <dgm:spPr/>
      <dgm:t>
        <a:bodyPr/>
        <a:lstStyle/>
        <a:p>
          <a:endParaRPr lang="en-CA"/>
        </a:p>
      </dgm:t>
    </dgm:pt>
    <dgm:pt modelId="{E96CFB7F-36F7-46C1-8357-5B2DBC34B9CB}" type="sibTrans" cxnId="{259A1922-A2AA-4E68-B27E-49CA33C7908A}">
      <dgm:prSet/>
      <dgm:spPr>
        <a:solidFill>
          <a:srgbClr val="0070C0"/>
        </a:solidFill>
      </dgm:spPr>
      <dgm:t>
        <a:bodyPr/>
        <a:lstStyle/>
        <a:p>
          <a:endParaRPr lang="en-CA" dirty="0"/>
        </a:p>
      </dgm:t>
    </dgm:pt>
    <dgm:pt modelId="{5C2C29E6-91DF-4888-8E9E-2EB442CE5331}">
      <dgm:prSet phldrT="[Text]"/>
      <dgm:spPr>
        <a:solidFill>
          <a:srgbClr val="0070C0"/>
        </a:solidFill>
      </dgm:spPr>
      <dgm:t>
        <a:bodyPr/>
        <a:lstStyle/>
        <a:p>
          <a:r>
            <a:rPr lang="en-US" dirty="0" smtClean="0"/>
            <a:t>Video Response</a:t>
          </a:r>
          <a:endParaRPr lang="en-CA" dirty="0"/>
        </a:p>
      </dgm:t>
    </dgm:pt>
    <dgm:pt modelId="{8A9F89D9-ADEF-4146-81EE-D900E870D57A}" type="parTrans" cxnId="{AC16A3F7-CAD6-45F9-830A-0B89B4F11BAD}">
      <dgm:prSet/>
      <dgm:spPr/>
      <dgm:t>
        <a:bodyPr/>
        <a:lstStyle/>
        <a:p>
          <a:endParaRPr lang="en-CA"/>
        </a:p>
      </dgm:t>
    </dgm:pt>
    <dgm:pt modelId="{7C3E84C4-6591-471E-BFBE-B9548BA810CE}" type="sibTrans" cxnId="{AC16A3F7-CAD6-45F9-830A-0B89B4F11BAD}">
      <dgm:prSet/>
      <dgm:spPr>
        <a:solidFill>
          <a:srgbClr val="0070C0"/>
        </a:solidFill>
      </dgm:spPr>
      <dgm:t>
        <a:bodyPr/>
        <a:lstStyle/>
        <a:p>
          <a:endParaRPr lang="en-CA" dirty="0"/>
        </a:p>
      </dgm:t>
    </dgm:pt>
    <dgm:pt modelId="{82FA0549-B89F-4984-A8B8-5BB75F7E2ECB}">
      <dgm:prSet phldrT="[Text]"/>
      <dgm:spPr>
        <a:solidFill>
          <a:srgbClr val="C00000"/>
        </a:solidFill>
      </dgm:spPr>
      <dgm:t>
        <a:bodyPr/>
        <a:lstStyle/>
        <a:p>
          <a:r>
            <a:rPr lang="en-US" dirty="0" smtClean="0"/>
            <a:t>Mini Video Lecture 3</a:t>
          </a:r>
          <a:endParaRPr lang="en-CA" dirty="0"/>
        </a:p>
      </dgm:t>
    </dgm:pt>
    <dgm:pt modelId="{2D993FFC-FDD2-4500-A621-444EA598E4ED}" type="parTrans" cxnId="{8D83C161-3782-463C-B2F4-AA27795FF588}">
      <dgm:prSet/>
      <dgm:spPr/>
      <dgm:t>
        <a:bodyPr/>
        <a:lstStyle/>
        <a:p>
          <a:endParaRPr lang="en-CA"/>
        </a:p>
      </dgm:t>
    </dgm:pt>
    <dgm:pt modelId="{EB875FD5-1F20-4D43-8AD5-320D135A3704}" type="sibTrans" cxnId="{8D83C161-3782-463C-B2F4-AA27795FF588}">
      <dgm:prSet/>
      <dgm:spPr>
        <a:solidFill>
          <a:srgbClr val="0070C0"/>
        </a:solidFill>
      </dgm:spPr>
      <dgm:t>
        <a:bodyPr/>
        <a:lstStyle/>
        <a:p>
          <a:endParaRPr lang="en-CA" dirty="0"/>
        </a:p>
      </dgm:t>
    </dgm:pt>
    <dgm:pt modelId="{1A4B83C2-A37D-4BA2-BD95-9541CEBB97B8}">
      <dgm:prSet phldrT="[Text]"/>
      <dgm:spPr>
        <a:solidFill>
          <a:srgbClr val="0070C0"/>
        </a:solidFill>
      </dgm:spPr>
      <dgm:t>
        <a:bodyPr/>
        <a:lstStyle/>
        <a:p>
          <a:r>
            <a:rPr lang="en-US" dirty="0" smtClean="0"/>
            <a:t>Mini Quiz 2</a:t>
          </a:r>
          <a:endParaRPr lang="en-CA" dirty="0"/>
        </a:p>
      </dgm:t>
    </dgm:pt>
    <dgm:pt modelId="{BF5EAAF7-515A-4383-9F9F-5F21E1805A2B}" type="parTrans" cxnId="{0EC8AF46-ADCE-4932-98AB-49B066AC22BF}">
      <dgm:prSet/>
      <dgm:spPr/>
      <dgm:t>
        <a:bodyPr/>
        <a:lstStyle/>
        <a:p>
          <a:endParaRPr lang="en-CA"/>
        </a:p>
      </dgm:t>
    </dgm:pt>
    <dgm:pt modelId="{FAAB6755-611A-4090-93AD-23FD5B521545}" type="sibTrans" cxnId="{0EC8AF46-ADCE-4932-98AB-49B066AC22BF}">
      <dgm:prSet/>
      <dgm:spPr>
        <a:solidFill>
          <a:srgbClr val="0070C0"/>
        </a:solidFill>
      </dgm:spPr>
      <dgm:t>
        <a:bodyPr/>
        <a:lstStyle/>
        <a:p>
          <a:endParaRPr lang="en-CA" dirty="0"/>
        </a:p>
      </dgm:t>
    </dgm:pt>
    <dgm:pt modelId="{0136F47A-1986-4148-B547-15828C278186}">
      <dgm:prSet phldrT="[Text]"/>
      <dgm:spPr>
        <a:solidFill>
          <a:srgbClr val="DB6003"/>
        </a:solidFill>
      </dgm:spPr>
      <dgm:t>
        <a:bodyPr/>
        <a:lstStyle/>
        <a:p>
          <a:r>
            <a:rPr lang="en-US" dirty="0" smtClean="0"/>
            <a:t>Lesson Wrap-Up</a:t>
          </a:r>
          <a:endParaRPr lang="en-CA" dirty="0"/>
        </a:p>
      </dgm:t>
    </dgm:pt>
    <dgm:pt modelId="{CA5FE70C-ACD6-42FA-B1F8-72C0AA57B123}" type="parTrans" cxnId="{D9656BE4-DF46-4446-AF4C-65EDE6396034}">
      <dgm:prSet/>
      <dgm:spPr/>
      <dgm:t>
        <a:bodyPr/>
        <a:lstStyle/>
        <a:p>
          <a:endParaRPr lang="en-CA"/>
        </a:p>
      </dgm:t>
    </dgm:pt>
    <dgm:pt modelId="{DA2FEEF1-DC56-4754-A5F7-0139829EB646}" type="sibTrans" cxnId="{D9656BE4-DF46-4446-AF4C-65EDE6396034}">
      <dgm:prSet/>
      <dgm:spPr/>
      <dgm:t>
        <a:bodyPr/>
        <a:lstStyle/>
        <a:p>
          <a:endParaRPr lang="en-CA"/>
        </a:p>
      </dgm:t>
    </dgm:pt>
    <dgm:pt modelId="{20857508-E7DB-4A87-8CD8-893EECDB0D83}">
      <dgm:prSet phldrT="[Text]"/>
      <dgm:spPr>
        <a:solidFill>
          <a:srgbClr val="DB6003"/>
        </a:solidFill>
      </dgm:spPr>
      <dgm:t>
        <a:bodyPr/>
        <a:lstStyle/>
        <a:p>
          <a:r>
            <a:rPr lang="en-US" dirty="0" smtClean="0"/>
            <a:t>Intro Video</a:t>
          </a:r>
          <a:endParaRPr lang="en-CA" dirty="0"/>
        </a:p>
      </dgm:t>
    </dgm:pt>
    <dgm:pt modelId="{9F02E45A-BC49-4B04-A9ED-4EA0DB76CDD9}" type="parTrans" cxnId="{0E2196E8-9977-4D75-9000-80DE14E0FE57}">
      <dgm:prSet/>
      <dgm:spPr/>
      <dgm:t>
        <a:bodyPr/>
        <a:lstStyle/>
        <a:p>
          <a:endParaRPr lang="en-CA"/>
        </a:p>
      </dgm:t>
    </dgm:pt>
    <dgm:pt modelId="{9948BEBF-88EB-4C24-94F3-142E62A18917}" type="sibTrans" cxnId="{0E2196E8-9977-4D75-9000-80DE14E0FE57}">
      <dgm:prSet/>
      <dgm:spPr>
        <a:solidFill>
          <a:srgbClr val="0070C0"/>
        </a:solidFill>
      </dgm:spPr>
      <dgm:t>
        <a:bodyPr/>
        <a:lstStyle/>
        <a:p>
          <a:endParaRPr lang="en-CA" dirty="0"/>
        </a:p>
      </dgm:t>
    </dgm:pt>
    <dgm:pt modelId="{434DEECD-E2BC-4FF9-98BC-78FB44B4C409}">
      <dgm:prSet phldrT="[Text]"/>
      <dgm:spPr>
        <a:solidFill>
          <a:srgbClr val="DB6003"/>
        </a:solidFill>
      </dgm:spPr>
      <dgm:t>
        <a:bodyPr/>
        <a:lstStyle/>
        <a:p>
          <a:r>
            <a:rPr lang="en-US" dirty="0" smtClean="0"/>
            <a:t>Learning Outcomes</a:t>
          </a:r>
          <a:endParaRPr lang="en-CA" dirty="0"/>
        </a:p>
      </dgm:t>
    </dgm:pt>
    <dgm:pt modelId="{1E06CFCE-8ACF-4E8B-A199-D3860BAF7F58}" type="parTrans" cxnId="{B0EB958F-9A2A-4692-9C65-AD8867F42390}">
      <dgm:prSet/>
      <dgm:spPr/>
      <dgm:t>
        <a:bodyPr/>
        <a:lstStyle/>
        <a:p>
          <a:endParaRPr lang="en-CA"/>
        </a:p>
      </dgm:t>
    </dgm:pt>
    <dgm:pt modelId="{73E6E661-00A2-4319-883F-343C455B43F7}" type="sibTrans" cxnId="{B0EB958F-9A2A-4692-9C65-AD8867F42390}">
      <dgm:prSet/>
      <dgm:spPr>
        <a:solidFill>
          <a:srgbClr val="0070C0"/>
        </a:solidFill>
      </dgm:spPr>
      <dgm:t>
        <a:bodyPr/>
        <a:lstStyle/>
        <a:p>
          <a:endParaRPr lang="en-CA" dirty="0"/>
        </a:p>
      </dgm:t>
    </dgm:pt>
    <dgm:pt modelId="{369A4289-12F8-43D5-9B0D-46291176C5B6}" type="pres">
      <dgm:prSet presAssocID="{AB35510A-0AE7-43D3-83DE-30FDDB0B61A5}" presName="diagram" presStyleCnt="0">
        <dgm:presLayoutVars>
          <dgm:dir/>
          <dgm:resizeHandles val="exact"/>
        </dgm:presLayoutVars>
      </dgm:prSet>
      <dgm:spPr/>
      <dgm:t>
        <a:bodyPr/>
        <a:lstStyle/>
        <a:p>
          <a:endParaRPr lang="en-CA"/>
        </a:p>
      </dgm:t>
    </dgm:pt>
    <dgm:pt modelId="{17C2E591-F891-4686-A5C9-C5A647050A94}" type="pres">
      <dgm:prSet presAssocID="{20857508-E7DB-4A87-8CD8-893EECDB0D83}" presName="node" presStyleLbl="node1" presStyleIdx="0" presStyleCnt="12">
        <dgm:presLayoutVars>
          <dgm:bulletEnabled val="1"/>
        </dgm:presLayoutVars>
      </dgm:prSet>
      <dgm:spPr/>
      <dgm:t>
        <a:bodyPr/>
        <a:lstStyle/>
        <a:p>
          <a:endParaRPr lang="en-CA"/>
        </a:p>
      </dgm:t>
    </dgm:pt>
    <dgm:pt modelId="{C9B023C8-71D1-4CB8-BA9F-9BF34241EEA7}" type="pres">
      <dgm:prSet presAssocID="{9948BEBF-88EB-4C24-94F3-142E62A18917}" presName="sibTrans" presStyleLbl="sibTrans2D1" presStyleIdx="0" presStyleCnt="11"/>
      <dgm:spPr/>
      <dgm:t>
        <a:bodyPr/>
        <a:lstStyle/>
        <a:p>
          <a:endParaRPr lang="en-CA"/>
        </a:p>
      </dgm:t>
    </dgm:pt>
    <dgm:pt modelId="{42193644-BD2C-4C43-8FB5-4B9A74F816FD}" type="pres">
      <dgm:prSet presAssocID="{9948BEBF-88EB-4C24-94F3-142E62A18917}" presName="connectorText" presStyleLbl="sibTrans2D1" presStyleIdx="0" presStyleCnt="11"/>
      <dgm:spPr/>
      <dgm:t>
        <a:bodyPr/>
        <a:lstStyle/>
        <a:p>
          <a:endParaRPr lang="en-CA"/>
        </a:p>
      </dgm:t>
    </dgm:pt>
    <dgm:pt modelId="{F05E7784-1B32-40CD-A176-099FCB2F6923}" type="pres">
      <dgm:prSet presAssocID="{434DEECD-E2BC-4FF9-98BC-78FB44B4C409}" presName="node" presStyleLbl="node1" presStyleIdx="1" presStyleCnt="12">
        <dgm:presLayoutVars>
          <dgm:bulletEnabled val="1"/>
        </dgm:presLayoutVars>
      </dgm:prSet>
      <dgm:spPr/>
      <dgm:t>
        <a:bodyPr/>
        <a:lstStyle/>
        <a:p>
          <a:endParaRPr lang="en-CA"/>
        </a:p>
      </dgm:t>
    </dgm:pt>
    <dgm:pt modelId="{40B79F8C-1403-4612-8814-0C95B07053AD}" type="pres">
      <dgm:prSet presAssocID="{73E6E661-00A2-4319-883F-343C455B43F7}" presName="sibTrans" presStyleLbl="sibTrans2D1" presStyleIdx="1" presStyleCnt="11"/>
      <dgm:spPr/>
      <dgm:t>
        <a:bodyPr/>
        <a:lstStyle/>
        <a:p>
          <a:endParaRPr lang="en-CA"/>
        </a:p>
      </dgm:t>
    </dgm:pt>
    <dgm:pt modelId="{4C628D56-46D2-462D-B8C1-96777CA5805A}" type="pres">
      <dgm:prSet presAssocID="{73E6E661-00A2-4319-883F-343C455B43F7}" presName="connectorText" presStyleLbl="sibTrans2D1" presStyleIdx="1" presStyleCnt="11"/>
      <dgm:spPr/>
      <dgm:t>
        <a:bodyPr/>
        <a:lstStyle/>
        <a:p>
          <a:endParaRPr lang="en-CA"/>
        </a:p>
      </dgm:t>
    </dgm:pt>
    <dgm:pt modelId="{DDF57A56-888E-47CB-9276-4458B5805655}" type="pres">
      <dgm:prSet presAssocID="{368C7419-8CD1-440A-AEE8-33A2F2CC4D8E}" presName="node" presStyleLbl="node1" presStyleIdx="2" presStyleCnt="12">
        <dgm:presLayoutVars>
          <dgm:bulletEnabled val="1"/>
        </dgm:presLayoutVars>
      </dgm:prSet>
      <dgm:spPr/>
      <dgm:t>
        <a:bodyPr/>
        <a:lstStyle/>
        <a:p>
          <a:endParaRPr lang="en-CA"/>
        </a:p>
      </dgm:t>
    </dgm:pt>
    <dgm:pt modelId="{AB01C39F-1618-4BA8-97AB-3D2A96AF4D91}" type="pres">
      <dgm:prSet presAssocID="{47270091-9730-43F3-B03A-6B1D762F4A6F}" presName="sibTrans" presStyleLbl="sibTrans2D1" presStyleIdx="2" presStyleCnt="11"/>
      <dgm:spPr/>
      <dgm:t>
        <a:bodyPr/>
        <a:lstStyle/>
        <a:p>
          <a:endParaRPr lang="en-CA"/>
        </a:p>
      </dgm:t>
    </dgm:pt>
    <dgm:pt modelId="{72FF7A3C-CA79-4C85-A829-CD4140AF2D6F}" type="pres">
      <dgm:prSet presAssocID="{47270091-9730-43F3-B03A-6B1D762F4A6F}" presName="connectorText" presStyleLbl="sibTrans2D1" presStyleIdx="2" presStyleCnt="11"/>
      <dgm:spPr/>
      <dgm:t>
        <a:bodyPr/>
        <a:lstStyle/>
        <a:p>
          <a:endParaRPr lang="en-CA"/>
        </a:p>
      </dgm:t>
    </dgm:pt>
    <dgm:pt modelId="{92ED4EBA-4CC5-4134-9B28-6B3CBAF006AE}" type="pres">
      <dgm:prSet presAssocID="{797B1B36-2C25-4792-91CA-519F29122624}" presName="node" presStyleLbl="node1" presStyleIdx="3" presStyleCnt="12">
        <dgm:presLayoutVars>
          <dgm:bulletEnabled val="1"/>
        </dgm:presLayoutVars>
      </dgm:prSet>
      <dgm:spPr/>
      <dgm:t>
        <a:bodyPr/>
        <a:lstStyle/>
        <a:p>
          <a:endParaRPr lang="en-CA"/>
        </a:p>
      </dgm:t>
    </dgm:pt>
    <dgm:pt modelId="{2F9D6AE9-69DC-4098-91A0-C0F5B20EB939}" type="pres">
      <dgm:prSet presAssocID="{4CEB3F96-D509-4D30-A4F2-2A915647DD0B}" presName="sibTrans" presStyleLbl="sibTrans2D1" presStyleIdx="3" presStyleCnt="11"/>
      <dgm:spPr/>
      <dgm:t>
        <a:bodyPr/>
        <a:lstStyle/>
        <a:p>
          <a:endParaRPr lang="en-CA"/>
        </a:p>
      </dgm:t>
    </dgm:pt>
    <dgm:pt modelId="{A3FE0D6A-2E05-4927-9C2C-5820AC71B29C}" type="pres">
      <dgm:prSet presAssocID="{4CEB3F96-D509-4D30-A4F2-2A915647DD0B}" presName="connectorText" presStyleLbl="sibTrans2D1" presStyleIdx="3" presStyleCnt="11"/>
      <dgm:spPr/>
      <dgm:t>
        <a:bodyPr/>
        <a:lstStyle/>
        <a:p>
          <a:endParaRPr lang="en-CA"/>
        </a:p>
      </dgm:t>
    </dgm:pt>
    <dgm:pt modelId="{08B2B348-AEE5-4630-970B-8EC7FFE5ACF3}" type="pres">
      <dgm:prSet presAssocID="{5A2A99F7-8F9E-4F49-9723-26025239811A}" presName="node" presStyleLbl="node1" presStyleIdx="4" presStyleCnt="12">
        <dgm:presLayoutVars>
          <dgm:bulletEnabled val="1"/>
        </dgm:presLayoutVars>
      </dgm:prSet>
      <dgm:spPr/>
      <dgm:t>
        <a:bodyPr/>
        <a:lstStyle/>
        <a:p>
          <a:endParaRPr lang="en-CA"/>
        </a:p>
      </dgm:t>
    </dgm:pt>
    <dgm:pt modelId="{B3C0E00E-AE0C-466C-B79D-1E6159B9811B}" type="pres">
      <dgm:prSet presAssocID="{BEC17415-CA01-456B-BFF9-D46A1D62434C}" presName="sibTrans" presStyleLbl="sibTrans2D1" presStyleIdx="4" presStyleCnt="11"/>
      <dgm:spPr/>
      <dgm:t>
        <a:bodyPr/>
        <a:lstStyle/>
        <a:p>
          <a:endParaRPr lang="en-CA"/>
        </a:p>
      </dgm:t>
    </dgm:pt>
    <dgm:pt modelId="{66B3CA04-FB77-4FEC-92F1-665C529D2C8F}" type="pres">
      <dgm:prSet presAssocID="{BEC17415-CA01-456B-BFF9-D46A1D62434C}" presName="connectorText" presStyleLbl="sibTrans2D1" presStyleIdx="4" presStyleCnt="11"/>
      <dgm:spPr/>
      <dgm:t>
        <a:bodyPr/>
        <a:lstStyle/>
        <a:p>
          <a:endParaRPr lang="en-CA"/>
        </a:p>
      </dgm:t>
    </dgm:pt>
    <dgm:pt modelId="{4F782737-72A8-48B2-A2AF-AB6E3F372280}" type="pres">
      <dgm:prSet presAssocID="{E42B514E-2B27-4F81-86BD-D718C160F9A8}" presName="node" presStyleLbl="node1" presStyleIdx="5" presStyleCnt="12">
        <dgm:presLayoutVars>
          <dgm:bulletEnabled val="1"/>
        </dgm:presLayoutVars>
      </dgm:prSet>
      <dgm:spPr/>
      <dgm:t>
        <a:bodyPr/>
        <a:lstStyle/>
        <a:p>
          <a:endParaRPr lang="en-CA"/>
        </a:p>
      </dgm:t>
    </dgm:pt>
    <dgm:pt modelId="{DCB1CD6E-F8EC-4A1D-B5BA-6EDE936BB488}" type="pres">
      <dgm:prSet presAssocID="{CCBB57F3-8238-4508-AA53-D77FBDA906C3}" presName="sibTrans" presStyleLbl="sibTrans2D1" presStyleIdx="5" presStyleCnt="11"/>
      <dgm:spPr/>
      <dgm:t>
        <a:bodyPr/>
        <a:lstStyle/>
        <a:p>
          <a:endParaRPr lang="en-CA"/>
        </a:p>
      </dgm:t>
    </dgm:pt>
    <dgm:pt modelId="{DAA537BD-0434-4DB2-9055-A7B2F56E55AC}" type="pres">
      <dgm:prSet presAssocID="{CCBB57F3-8238-4508-AA53-D77FBDA906C3}" presName="connectorText" presStyleLbl="sibTrans2D1" presStyleIdx="5" presStyleCnt="11"/>
      <dgm:spPr/>
      <dgm:t>
        <a:bodyPr/>
        <a:lstStyle/>
        <a:p>
          <a:endParaRPr lang="en-CA"/>
        </a:p>
      </dgm:t>
    </dgm:pt>
    <dgm:pt modelId="{8465E2F8-D226-4B03-B106-48604157C7FA}" type="pres">
      <dgm:prSet presAssocID="{A56BEFE8-4F7E-4DC2-9D94-B426D0BA965D}" presName="node" presStyleLbl="node1" presStyleIdx="6" presStyleCnt="12">
        <dgm:presLayoutVars>
          <dgm:bulletEnabled val="1"/>
        </dgm:presLayoutVars>
      </dgm:prSet>
      <dgm:spPr/>
      <dgm:t>
        <a:bodyPr/>
        <a:lstStyle/>
        <a:p>
          <a:endParaRPr lang="en-CA"/>
        </a:p>
      </dgm:t>
    </dgm:pt>
    <dgm:pt modelId="{770FE0E0-EE8F-47AC-8C15-020F97351BAF}" type="pres">
      <dgm:prSet presAssocID="{2542BA20-F926-408A-A427-BEC2870D01D2}" presName="sibTrans" presStyleLbl="sibTrans2D1" presStyleIdx="6" presStyleCnt="11"/>
      <dgm:spPr/>
      <dgm:t>
        <a:bodyPr/>
        <a:lstStyle/>
        <a:p>
          <a:endParaRPr lang="en-CA"/>
        </a:p>
      </dgm:t>
    </dgm:pt>
    <dgm:pt modelId="{4A0E1E17-D274-4130-A431-88F8C09380E6}" type="pres">
      <dgm:prSet presAssocID="{2542BA20-F926-408A-A427-BEC2870D01D2}" presName="connectorText" presStyleLbl="sibTrans2D1" presStyleIdx="6" presStyleCnt="11"/>
      <dgm:spPr/>
      <dgm:t>
        <a:bodyPr/>
        <a:lstStyle/>
        <a:p>
          <a:endParaRPr lang="en-CA"/>
        </a:p>
      </dgm:t>
    </dgm:pt>
    <dgm:pt modelId="{59D05EF3-CD50-4703-A641-BA22823D8B19}" type="pres">
      <dgm:prSet presAssocID="{46A9159B-91EE-445F-9941-7F4BFF32E7AF}" presName="node" presStyleLbl="node1" presStyleIdx="7" presStyleCnt="12">
        <dgm:presLayoutVars>
          <dgm:bulletEnabled val="1"/>
        </dgm:presLayoutVars>
      </dgm:prSet>
      <dgm:spPr/>
      <dgm:t>
        <a:bodyPr/>
        <a:lstStyle/>
        <a:p>
          <a:endParaRPr lang="en-CA"/>
        </a:p>
      </dgm:t>
    </dgm:pt>
    <dgm:pt modelId="{192FE24D-5267-42FE-8EFF-7039B0FC2E93}" type="pres">
      <dgm:prSet presAssocID="{E96CFB7F-36F7-46C1-8357-5B2DBC34B9CB}" presName="sibTrans" presStyleLbl="sibTrans2D1" presStyleIdx="7" presStyleCnt="11"/>
      <dgm:spPr/>
      <dgm:t>
        <a:bodyPr/>
        <a:lstStyle/>
        <a:p>
          <a:endParaRPr lang="en-CA"/>
        </a:p>
      </dgm:t>
    </dgm:pt>
    <dgm:pt modelId="{D1079FB4-1985-45C9-ABC1-61B3D27F5A86}" type="pres">
      <dgm:prSet presAssocID="{E96CFB7F-36F7-46C1-8357-5B2DBC34B9CB}" presName="connectorText" presStyleLbl="sibTrans2D1" presStyleIdx="7" presStyleCnt="11"/>
      <dgm:spPr/>
      <dgm:t>
        <a:bodyPr/>
        <a:lstStyle/>
        <a:p>
          <a:endParaRPr lang="en-CA"/>
        </a:p>
      </dgm:t>
    </dgm:pt>
    <dgm:pt modelId="{878FAEDF-0F68-41EC-AC79-7F5DC4CBCC1D}" type="pres">
      <dgm:prSet presAssocID="{5C2C29E6-91DF-4888-8E9E-2EB442CE5331}" presName="node" presStyleLbl="node1" presStyleIdx="8" presStyleCnt="12">
        <dgm:presLayoutVars>
          <dgm:bulletEnabled val="1"/>
        </dgm:presLayoutVars>
      </dgm:prSet>
      <dgm:spPr/>
      <dgm:t>
        <a:bodyPr/>
        <a:lstStyle/>
        <a:p>
          <a:endParaRPr lang="en-CA"/>
        </a:p>
      </dgm:t>
    </dgm:pt>
    <dgm:pt modelId="{B4DE0A4B-0691-4B38-A932-3CE2B52B9552}" type="pres">
      <dgm:prSet presAssocID="{7C3E84C4-6591-471E-BFBE-B9548BA810CE}" presName="sibTrans" presStyleLbl="sibTrans2D1" presStyleIdx="8" presStyleCnt="11"/>
      <dgm:spPr/>
      <dgm:t>
        <a:bodyPr/>
        <a:lstStyle/>
        <a:p>
          <a:endParaRPr lang="en-CA"/>
        </a:p>
      </dgm:t>
    </dgm:pt>
    <dgm:pt modelId="{1B60022C-CE30-4F3D-B419-A69880A06DB6}" type="pres">
      <dgm:prSet presAssocID="{7C3E84C4-6591-471E-BFBE-B9548BA810CE}" presName="connectorText" presStyleLbl="sibTrans2D1" presStyleIdx="8" presStyleCnt="11"/>
      <dgm:spPr/>
      <dgm:t>
        <a:bodyPr/>
        <a:lstStyle/>
        <a:p>
          <a:endParaRPr lang="en-CA"/>
        </a:p>
      </dgm:t>
    </dgm:pt>
    <dgm:pt modelId="{9C1C18B4-CC59-402A-9C3F-01D41C5C7CFA}" type="pres">
      <dgm:prSet presAssocID="{82FA0549-B89F-4984-A8B8-5BB75F7E2ECB}" presName="node" presStyleLbl="node1" presStyleIdx="9" presStyleCnt="12">
        <dgm:presLayoutVars>
          <dgm:bulletEnabled val="1"/>
        </dgm:presLayoutVars>
      </dgm:prSet>
      <dgm:spPr/>
      <dgm:t>
        <a:bodyPr/>
        <a:lstStyle/>
        <a:p>
          <a:endParaRPr lang="en-CA"/>
        </a:p>
      </dgm:t>
    </dgm:pt>
    <dgm:pt modelId="{C126D1B3-6BC5-453E-9508-4B02D3B42FA4}" type="pres">
      <dgm:prSet presAssocID="{EB875FD5-1F20-4D43-8AD5-320D135A3704}" presName="sibTrans" presStyleLbl="sibTrans2D1" presStyleIdx="9" presStyleCnt="11"/>
      <dgm:spPr/>
      <dgm:t>
        <a:bodyPr/>
        <a:lstStyle/>
        <a:p>
          <a:endParaRPr lang="en-CA"/>
        </a:p>
      </dgm:t>
    </dgm:pt>
    <dgm:pt modelId="{EC26E099-BD72-4BD0-9016-2C94217A66E6}" type="pres">
      <dgm:prSet presAssocID="{EB875FD5-1F20-4D43-8AD5-320D135A3704}" presName="connectorText" presStyleLbl="sibTrans2D1" presStyleIdx="9" presStyleCnt="11"/>
      <dgm:spPr/>
      <dgm:t>
        <a:bodyPr/>
        <a:lstStyle/>
        <a:p>
          <a:endParaRPr lang="en-CA"/>
        </a:p>
      </dgm:t>
    </dgm:pt>
    <dgm:pt modelId="{3BB88C79-83FC-4AB2-B7FD-1482A05FD531}" type="pres">
      <dgm:prSet presAssocID="{1A4B83C2-A37D-4BA2-BD95-9541CEBB97B8}" presName="node" presStyleLbl="node1" presStyleIdx="10" presStyleCnt="12">
        <dgm:presLayoutVars>
          <dgm:bulletEnabled val="1"/>
        </dgm:presLayoutVars>
      </dgm:prSet>
      <dgm:spPr/>
      <dgm:t>
        <a:bodyPr/>
        <a:lstStyle/>
        <a:p>
          <a:endParaRPr lang="en-CA"/>
        </a:p>
      </dgm:t>
    </dgm:pt>
    <dgm:pt modelId="{B221E0DE-BC5B-42CB-984D-EC3EE6C28565}" type="pres">
      <dgm:prSet presAssocID="{FAAB6755-611A-4090-93AD-23FD5B521545}" presName="sibTrans" presStyleLbl="sibTrans2D1" presStyleIdx="10" presStyleCnt="11"/>
      <dgm:spPr/>
      <dgm:t>
        <a:bodyPr/>
        <a:lstStyle/>
        <a:p>
          <a:endParaRPr lang="en-CA"/>
        </a:p>
      </dgm:t>
    </dgm:pt>
    <dgm:pt modelId="{EE54D418-7107-463D-A797-A5F0AD78A16A}" type="pres">
      <dgm:prSet presAssocID="{FAAB6755-611A-4090-93AD-23FD5B521545}" presName="connectorText" presStyleLbl="sibTrans2D1" presStyleIdx="10" presStyleCnt="11"/>
      <dgm:spPr/>
      <dgm:t>
        <a:bodyPr/>
        <a:lstStyle/>
        <a:p>
          <a:endParaRPr lang="en-CA"/>
        </a:p>
      </dgm:t>
    </dgm:pt>
    <dgm:pt modelId="{8EAACE3F-71DF-4302-BB8F-DC9D74D5ADD9}" type="pres">
      <dgm:prSet presAssocID="{0136F47A-1986-4148-B547-15828C278186}" presName="node" presStyleLbl="node1" presStyleIdx="11" presStyleCnt="12">
        <dgm:presLayoutVars>
          <dgm:bulletEnabled val="1"/>
        </dgm:presLayoutVars>
      </dgm:prSet>
      <dgm:spPr/>
      <dgm:t>
        <a:bodyPr/>
        <a:lstStyle/>
        <a:p>
          <a:endParaRPr lang="en-CA"/>
        </a:p>
      </dgm:t>
    </dgm:pt>
  </dgm:ptLst>
  <dgm:cxnLst>
    <dgm:cxn modelId="{31332892-687C-428D-9E07-B77B5302C4BE}" type="presOf" srcId="{82FA0549-B89F-4984-A8B8-5BB75F7E2ECB}" destId="{9C1C18B4-CC59-402A-9C3F-01D41C5C7CFA}" srcOrd="0" destOrd="0" presId="urn:microsoft.com/office/officeart/2005/8/layout/process5"/>
    <dgm:cxn modelId="{5C5C0D95-C3F1-421F-80E4-2E1141AFF7B4}" type="presOf" srcId="{46A9159B-91EE-445F-9941-7F4BFF32E7AF}" destId="{59D05EF3-CD50-4703-A641-BA22823D8B19}" srcOrd="0" destOrd="0" presId="urn:microsoft.com/office/officeart/2005/8/layout/process5"/>
    <dgm:cxn modelId="{8129C129-0AC4-449A-9F34-05C621164725}" type="presOf" srcId="{A56BEFE8-4F7E-4DC2-9D94-B426D0BA965D}" destId="{8465E2F8-D226-4B03-B106-48604157C7FA}" srcOrd="0" destOrd="0" presId="urn:microsoft.com/office/officeart/2005/8/layout/process5"/>
    <dgm:cxn modelId="{55D35159-DEE6-4D2F-B816-97AFD6EB46D1}" type="presOf" srcId="{434DEECD-E2BC-4FF9-98BC-78FB44B4C409}" destId="{F05E7784-1B32-40CD-A176-099FCB2F6923}" srcOrd="0" destOrd="0" presId="urn:microsoft.com/office/officeart/2005/8/layout/process5"/>
    <dgm:cxn modelId="{7E5EFFA8-0922-47E0-95BD-D7ECB7942051}" type="presOf" srcId="{47270091-9730-43F3-B03A-6B1D762F4A6F}" destId="{72FF7A3C-CA79-4C85-A829-CD4140AF2D6F}" srcOrd="1" destOrd="0" presId="urn:microsoft.com/office/officeart/2005/8/layout/process5"/>
    <dgm:cxn modelId="{9798C8B5-AA09-4D7F-AB32-57DFBFD8946B}" type="presOf" srcId="{73E6E661-00A2-4319-883F-343C455B43F7}" destId="{4C628D56-46D2-462D-B8C1-96777CA5805A}" srcOrd="1" destOrd="0" presId="urn:microsoft.com/office/officeart/2005/8/layout/process5"/>
    <dgm:cxn modelId="{5F97838C-761E-4507-BA43-85260E7470DF}" type="presOf" srcId="{73E6E661-00A2-4319-883F-343C455B43F7}" destId="{40B79F8C-1403-4612-8814-0C95B07053AD}" srcOrd="0" destOrd="0" presId="urn:microsoft.com/office/officeart/2005/8/layout/process5"/>
    <dgm:cxn modelId="{11BB4B5D-7908-4A45-B2E2-1709D6E75FAF}" type="presOf" srcId="{E96CFB7F-36F7-46C1-8357-5B2DBC34B9CB}" destId="{D1079FB4-1985-45C9-ABC1-61B3D27F5A86}" srcOrd="1" destOrd="0" presId="urn:microsoft.com/office/officeart/2005/8/layout/process5"/>
    <dgm:cxn modelId="{259A1922-A2AA-4E68-B27E-49CA33C7908A}" srcId="{AB35510A-0AE7-43D3-83DE-30FDDB0B61A5}" destId="{46A9159B-91EE-445F-9941-7F4BFF32E7AF}" srcOrd="7" destOrd="0" parTransId="{CA26BF6A-978A-4F8A-A593-B56D5F65A72C}" sibTransId="{E96CFB7F-36F7-46C1-8357-5B2DBC34B9CB}"/>
    <dgm:cxn modelId="{E0B552D0-A8BF-4A58-BC2D-C908D5F3D0DF}" type="presOf" srcId="{FAAB6755-611A-4090-93AD-23FD5B521545}" destId="{EE54D418-7107-463D-A797-A5F0AD78A16A}" srcOrd="1" destOrd="0" presId="urn:microsoft.com/office/officeart/2005/8/layout/process5"/>
    <dgm:cxn modelId="{B55C105E-CD5A-4157-ACFF-5213CC0F7981}" type="presOf" srcId="{EB875FD5-1F20-4D43-8AD5-320D135A3704}" destId="{C126D1B3-6BC5-453E-9508-4B02D3B42FA4}" srcOrd="0" destOrd="0" presId="urn:microsoft.com/office/officeart/2005/8/layout/process5"/>
    <dgm:cxn modelId="{0EC8AF46-ADCE-4932-98AB-49B066AC22BF}" srcId="{AB35510A-0AE7-43D3-83DE-30FDDB0B61A5}" destId="{1A4B83C2-A37D-4BA2-BD95-9541CEBB97B8}" srcOrd="10" destOrd="0" parTransId="{BF5EAAF7-515A-4383-9F9F-5F21E1805A2B}" sibTransId="{FAAB6755-611A-4090-93AD-23FD5B521545}"/>
    <dgm:cxn modelId="{8D83C161-3782-463C-B2F4-AA27795FF588}" srcId="{AB35510A-0AE7-43D3-83DE-30FDDB0B61A5}" destId="{82FA0549-B89F-4984-A8B8-5BB75F7E2ECB}" srcOrd="9" destOrd="0" parTransId="{2D993FFC-FDD2-4500-A621-444EA598E4ED}" sibTransId="{EB875FD5-1F20-4D43-8AD5-320D135A3704}"/>
    <dgm:cxn modelId="{66476FFB-52FE-4198-92F7-B31743BBC80A}" type="presOf" srcId="{4CEB3F96-D509-4D30-A4F2-2A915647DD0B}" destId="{A3FE0D6A-2E05-4927-9C2C-5820AC71B29C}" srcOrd="1" destOrd="0" presId="urn:microsoft.com/office/officeart/2005/8/layout/process5"/>
    <dgm:cxn modelId="{5623EF7F-A548-4B88-8971-385D58278319}" type="presOf" srcId="{5C2C29E6-91DF-4888-8E9E-2EB442CE5331}" destId="{878FAEDF-0F68-41EC-AC79-7F5DC4CBCC1D}" srcOrd="0" destOrd="0" presId="urn:microsoft.com/office/officeart/2005/8/layout/process5"/>
    <dgm:cxn modelId="{34F56A8E-B4FD-4A16-A1BF-18D7EAAAD7B8}" type="presOf" srcId="{E96CFB7F-36F7-46C1-8357-5B2DBC34B9CB}" destId="{192FE24D-5267-42FE-8EFF-7039B0FC2E93}" srcOrd="0" destOrd="0" presId="urn:microsoft.com/office/officeart/2005/8/layout/process5"/>
    <dgm:cxn modelId="{268C8461-0C6E-4659-858D-E9820470DA01}" srcId="{AB35510A-0AE7-43D3-83DE-30FDDB0B61A5}" destId="{797B1B36-2C25-4792-91CA-519F29122624}" srcOrd="3" destOrd="0" parTransId="{52F2D24E-42A6-4539-87D7-06A0D664F05A}" sibTransId="{4CEB3F96-D509-4D30-A4F2-2A915647DD0B}"/>
    <dgm:cxn modelId="{B0EB958F-9A2A-4692-9C65-AD8867F42390}" srcId="{AB35510A-0AE7-43D3-83DE-30FDDB0B61A5}" destId="{434DEECD-E2BC-4FF9-98BC-78FB44B4C409}" srcOrd="1" destOrd="0" parTransId="{1E06CFCE-8ACF-4E8B-A199-D3860BAF7F58}" sibTransId="{73E6E661-00A2-4319-883F-343C455B43F7}"/>
    <dgm:cxn modelId="{6774E0BC-8090-4479-92BE-B297FE5C3967}" type="presOf" srcId="{47270091-9730-43F3-B03A-6B1D762F4A6F}" destId="{AB01C39F-1618-4BA8-97AB-3D2A96AF4D91}" srcOrd="0" destOrd="0" presId="urn:microsoft.com/office/officeart/2005/8/layout/process5"/>
    <dgm:cxn modelId="{2BE4140B-3B4C-4D02-9EA8-D0EE6EB58DAF}" type="presOf" srcId="{5A2A99F7-8F9E-4F49-9723-26025239811A}" destId="{08B2B348-AEE5-4630-970B-8EC7FFE5ACF3}" srcOrd="0" destOrd="0" presId="urn:microsoft.com/office/officeart/2005/8/layout/process5"/>
    <dgm:cxn modelId="{E48AB5A9-A2A4-410E-A8D0-2C50A763FA72}" type="presOf" srcId="{CCBB57F3-8238-4508-AA53-D77FBDA906C3}" destId="{DCB1CD6E-F8EC-4A1D-B5BA-6EDE936BB488}" srcOrd="0" destOrd="0" presId="urn:microsoft.com/office/officeart/2005/8/layout/process5"/>
    <dgm:cxn modelId="{D9656BE4-DF46-4446-AF4C-65EDE6396034}" srcId="{AB35510A-0AE7-43D3-83DE-30FDDB0B61A5}" destId="{0136F47A-1986-4148-B547-15828C278186}" srcOrd="11" destOrd="0" parTransId="{CA5FE70C-ACD6-42FA-B1F8-72C0AA57B123}" sibTransId="{DA2FEEF1-DC56-4754-A5F7-0139829EB646}"/>
    <dgm:cxn modelId="{A1B2F614-10FE-48F9-A5BB-26CBCCD9960C}" type="presOf" srcId="{E42B514E-2B27-4F81-86BD-D718C160F9A8}" destId="{4F782737-72A8-48B2-A2AF-AB6E3F372280}" srcOrd="0" destOrd="0" presId="urn:microsoft.com/office/officeart/2005/8/layout/process5"/>
    <dgm:cxn modelId="{D20EFDD6-036F-4C23-97C0-2FA84CA79117}" type="presOf" srcId="{1A4B83C2-A37D-4BA2-BD95-9541CEBB97B8}" destId="{3BB88C79-83FC-4AB2-B7FD-1482A05FD531}" srcOrd="0" destOrd="0" presId="urn:microsoft.com/office/officeart/2005/8/layout/process5"/>
    <dgm:cxn modelId="{26D03F70-DC8A-4F8F-B5F2-2A10340E05D5}" type="presOf" srcId="{7C3E84C4-6591-471E-BFBE-B9548BA810CE}" destId="{B4DE0A4B-0691-4B38-A932-3CE2B52B9552}" srcOrd="0" destOrd="0" presId="urn:microsoft.com/office/officeart/2005/8/layout/process5"/>
    <dgm:cxn modelId="{3BA9A87C-B5F3-4174-87BC-E57772479E40}" type="presOf" srcId="{9948BEBF-88EB-4C24-94F3-142E62A18917}" destId="{42193644-BD2C-4C43-8FB5-4B9A74F816FD}" srcOrd="1" destOrd="0" presId="urn:microsoft.com/office/officeart/2005/8/layout/process5"/>
    <dgm:cxn modelId="{C31989FF-D67C-499D-BC17-6C28AB264E3B}" srcId="{AB35510A-0AE7-43D3-83DE-30FDDB0B61A5}" destId="{A56BEFE8-4F7E-4DC2-9D94-B426D0BA965D}" srcOrd="6" destOrd="0" parTransId="{FA07F7A6-9A61-421F-BDCB-07A97FC38AC5}" sibTransId="{2542BA20-F926-408A-A427-BEC2870D01D2}"/>
    <dgm:cxn modelId="{AE01277C-8264-43BD-9A32-93B8D6AF57A9}" type="presOf" srcId="{2542BA20-F926-408A-A427-BEC2870D01D2}" destId="{770FE0E0-EE8F-47AC-8C15-020F97351BAF}" srcOrd="0" destOrd="0" presId="urn:microsoft.com/office/officeart/2005/8/layout/process5"/>
    <dgm:cxn modelId="{50732D0A-2A39-45E0-8A29-1E7C78FC1F4F}" type="presOf" srcId="{EB875FD5-1F20-4D43-8AD5-320D135A3704}" destId="{EC26E099-BD72-4BD0-9016-2C94217A66E6}" srcOrd="1" destOrd="0" presId="urn:microsoft.com/office/officeart/2005/8/layout/process5"/>
    <dgm:cxn modelId="{B7DED417-10A5-4466-90F5-018249913EEE}" type="presOf" srcId="{4CEB3F96-D509-4D30-A4F2-2A915647DD0B}" destId="{2F9D6AE9-69DC-4098-91A0-C0F5B20EB939}" srcOrd="0" destOrd="0" presId="urn:microsoft.com/office/officeart/2005/8/layout/process5"/>
    <dgm:cxn modelId="{BAF8CFFA-32D0-422A-93DA-FED08C1A837E}" type="presOf" srcId="{7C3E84C4-6591-471E-BFBE-B9548BA810CE}" destId="{1B60022C-CE30-4F3D-B419-A69880A06DB6}" srcOrd="1" destOrd="0" presId="urn:microsoft.com/office/officeart/2005/8/layout/process5"/>
    <dgm:cxn modelId="{6B89CE7D-ED3E-42DF-A7E6-0578C626E6D1}" type="presOf" srcId="{FAAB6755-611A-4090-93AD-23FD5B521545}" destId="{B221E0DE-BC5B-42CB-984D-EC3EE6C28565}" srcOrd="0" destOrd="0" presId="urn:microsoft.com/office/officeart/2005/8/layout/process5"/>
    <dgm:cxn modelId="{4758BA45-F4BC-470D-A639-82F70514E867}" type="presOf" srcId="{20857508-E7DB-4A87-8CD8-893EECDB0D83}" destId="{17C2E591-F891-4686-A5C9-C5A647050A94}" srcOrd="0" destOrd="0" presId="urn:microsoft.com/office/officeart/2005/8/layout/process5"/>
    <dgm:cxn modelId="{6D84293D-62BF-47A0-8B94-98C7FB79B584}" type="presOf" srcId="{9948BEBF-88EB-4C24-94F3-142E62A18917}" destId="{C9B023C8-71D1-4CB8-BA9F-9BF34241EEA7}" srcOrd="0" destOrd="0" presId="urn:microsoft.com/office/officeart/2005/8/layout/process5"/>
    <dgm:cxn modelId="{7E2C3BF4-5451-430A-B87A-ECB7B4EAFC38}" type="presOf" srcId="{368C7419-8CD1-440A-AEE8-33A2F2CC4D8E}" destId="{DDF57A56-888E-47CB-9276-4458B5805655}" srcOrd="0" destOrd="0" presId="urn:microsoft.com/office/officeart/2005/8/layout/process5"/>
    <dgm:cxn modelId="{761D50AF-351B-4266-9B37-B3E639368334}" type="presOf" srcId="{CCBB57F3-8238-4508-AA53-D77FBDA906C3}" destId="{DAA537BD-0434-4DB2-9055-A7B2F56E55AC}" srcOrd="1" destOrd="0" presId="urn:microsoft.com/office/officeart/2005/8/layout/process5"/>
    <dgm:cxn modelId="{79C7DBF3-0B83-4420-AC76-6D0167B39C20}" type="presOf" srcId="{BEC17415-CA01-456B-BFF9-D46A1D62434C}" destId="{B3C0E00E-AE0C-466C-B79D-1E6159B9811B}" srcOrd="0" destOrd="0" presId="urn:microsoft.com/office/officeart/2005/8/layout/process5"/>
    <dgm:cxn modelId="{AC16A3F7-CAD6-45F9-830A-0B89B4F11BAD}" srcId="{AB35510A-0AE7-43D3-83DE-30FDDB0B61A5}" destId="{5C2C29E6-91DF-4888-8E9E-2EB442CE5331}" srcOrd="8" destOrd="0" parTransId="{8A9F89D9-ADEF-4146-81EE-D900E870D57A}" sibTransId="{7C3E84C4-6591-471E-BFBE-B9548BA810CE}"/>
    <dgm:cxn modelId="{FC516436-12EF-4ADE-A8EB-F6EB73DDCB0F}" type="presOf" srcId="{AB35510A-0AE7-43D3-83DE-30FDDB0B61A5}" destId="{369A4289-12F8-43D5-9B0D-46291176C5B6}" srcOrd="0" destOrd="0" presId="urn:microsoft.com/office/officeart/2005/8/layout/process5"/>
    <dgm:cxn modelId="{538D925B-65C6-41E8-B94C-1BEA3ADFD128}" srcId="{AB35510A-0AE7-43D3-83DE-30FDDB0B61A5}" destId="{368C7419-8CD1-440A-AEE8-33A2F2CC4D8E}" srcOrd="2" destOrd="0" parTransId="{9F861B88-6F49-4433-A6A9-5885C5ECB3EA}" sibTransId="{47270091-9730-43F3-B03A-6B1D762F4A6F}"/>
    <dgm:cxn modelId="{AF8E60E8-D3B7-4331-92C8-4F576AB4822D}" srcId="{AB35510A-0AE7-43D3-83DE-30FDDB0B61A5}" destId="{E42B514E-2B27-4F81-86BD-D718C160F9A8}" srcOrd="5" destOrd="0" parTransId="{A123F514-ABAA-49C6-8B48-61FC8AE9FA45}" sibTransId="{CCBB57F3-8238-4508-AA53-D77FBDA906C3}"/>
    <dgm:cxn modelId="{0E2196E8-9977-4D75-9000-80DE14E0FE57}" srcId="{AB35510A-0AE7-43D3-83DE-30FDDB0B61A5}" destId="{20857508-E7DB-4A87-8CD8-893EECDB0D83}" srcOrd="0" destOrd="0" parTransId="{9F02E45A-BC49-4B04-A9ED-4EA0DB76CDD9}" sibTransId="{9948BEBF-88EB-4C24-94F3-142E62A18917}"/>
    <dgm:cxn modelId="{D27AE9BD-D9EE-4E24-BC99-1A24837465CA}" type="presOf" srcId="{BEC17415-CA01-456B-BFF9-D46A1D62434C}" destId="{66B3CA04-FB77-4FEC-92F1-665C529D2C8F}" srcOrd="1" destOrd="0" presId="urn:microsoft.com/office/officeart/2005/8/layout/process5"/>
    <dgm:cxn modelId="{94128003-2754-4A26-9F5D-87FF1D583CEB}" type="presOf" srcId="{797B1B36-2C25-4792-91CA-519F29122624}" destId="{92ED4EBA-4CC5-4134-9B28-6B3CBAF006AE}" srcOrd="0" destOrd="0" presId="urn:microsoft.com/office/officeart/2005/8/layout/process5"/>
    <dgm:cxn modelId="{F233E910-EA4F-494D-BE44-8D0891CA1772}" type="presOf" srcId="{2542BA20-F926-408A-A427-BEC2870D01D2}" destId="{4A0E1E17-D274-4130-A431-88F8C09380E6}" srcOrd="1" destOrd="0" presId="urn:microsoft.com/office/officeart/2005/8/layout/process5"/>
    <dgm:cxn modelId="{C3E5DF60-CDB0-4B9B-B73F-EBECE72EA8DE}" srcId="{AB35510A-0AE7-43D3-83DE-30FDDB0B61A5}" destId="{5A2A99F7-8F9E-4F49-9723-26025239811A}" srcOrd="4" destOrd="0" parTransId="{E88767AF-D21E-4265-A0D8-E2122392B7C6}" sibTransId="{BEC17415-CA01-456B-BFF9-D46A1D62434C}"/>
    <dgm:cxn modelId="{5297EE31-71A6-4064-B263-5FF7A9195096}" type="presOf" srcId="{0136F47A-1986-4148-B547-15828C278186}" destId="{8EAACE3F-71DF-4302-BB8F-DC9D74D5ADD9}" srcOrd="0" destOrd="0" presId="urn:microsoft.com/office/officeart/2005/8/layout/process5"/>
    <dgm:cxn modelId="{EBF1A8D1-43FC-47A3-8146-36036DE45655}" type="presParOf" srcId="{369A4289-12F8-43D5-9B0D-46291176C5B6}" destId="{17C2E591-F891-4686-A5C9-C5A647050A94}" srcOrd="0" destOrd="0" presId="urn:microsoft.com/office/officeart/2005/8/layout/process5"/>
    <dgm:cxn modelId="{F3FF5FDE-739C-4DD5-80F4-1CDFE5C2FF6E}" type="presParOf" srcId="{369A4289-12F8-43D5-9B0D-46291176C5B6}" destId="{C9B023C8-71D1-4CB8-BA9F-9BF34241EEA7}" srcOrd="1" destOrd="0" presId="urn:microsoft.com/office/officeart/2005/8/layout/process5"/>
    <dgm:cxn modelId="{2A21B674-9345-4B46-8037-167ADFB52DBF}" type="presParOf" srcId="{C9B023C8-71D1-4CB8-BA9F-9BF34241EEA7}" destId="{42193644-BD2C-4C43-8FB5-4B9A74F816FD}" srcOrd="0" destOrd="0" presId="urn:microsoft.com/office/officeart/2005/8/layout/process5"/>
    <dgm:cxn modelId="{B125049C-C94F-4AC6-94DC-6D754D70D026}" type="presParOf" srcId="{369A4289-12F8-43D5-9B0D-46291176C5B6}" destId="{F05E7784-1B32-40CD-A176-099FCB2F6923}" srcOrd="2" destOrd="0" presId="urn:microsoft.com/office/officeart/2005/8/layout/process5"/>
    <dgm:cxn modelId="{85F70DB9-B5E8-44B6-BA4B-6D28020FD22A}" type="presParOf" srcId="{369A4289-12F8-43D5-9B0D-46291176C5B6}" destId="{40B79F8C-1403-4612-8814-0C95B07053AD}" srcOrd="3" destOrd="0" presId="urn:microsoft.com/office/officeart/2005/8/layout/process5"/>
    <dgm:cxn modelId="{8C4716D4-29CC-47D7-A4CC-0B20DC350758}" type="presParOf" srcId="{40B79F8C-1403-4612-8814-0C95B07053AD}" destId="{4C628D56-46D2-462D-B8C1-96777CA5805A}" srcOrd="0" destOrd="0" presId="urn:microsoft.com/office/officeart/2005/8/layout/process5"/>
    <dgm:cxn modelId="{12EF9E3F-9F55-4868-A4C6-A40AEFB4235E}" type="presParOf" srcId="{369A4289-12F8-43D5-9B0D-46291176C5B6}" destId="{DDF57A56-888E-47CB-9276-4458B5805655}" srcOrd="4" destOrd="0" presId="urn:microsoft.com/office/officeart/2005/8/layout/process5"/>
    <dgm:cxn modelId="{7C197EB0-D1A5-4B68-AB31-836CA88A6090}" type="presParOf" srcId="{369A4289-12F8-43D5-9B0D-46291176C5B6}" destId="{AB01C39F-1618-4BA8-97AB-3D2A96AF4D91}" srcOrd="5" destOrd="0" presId="urn:microsoft.com/office/officeart/2005/8/layout/process5"/>
    <dgm:cxn modelId="{12CF6402-89F1-41E6-81B7-2690C8F46F8C}" type="presParOf" srcId="{AB01C39F-1618-4BA8-97AB-3D2A96AF4D91}" destId="{72FF7A3C-CA79-4C85-A829-CD4140AF2D6F}" srcOrd="0" destOrd="0" presId="urn:microsoft.com/office/officeart/2005/8/layout/process5"/>
    <dgm:cxn modelId="{EFBC7489-13D8-4911-B107-8A84589F5F54}" type="presParOf" srcId="{369A4289-12F8-43D5-9B0D-46291176C5B6}" destId="{92ED4EBA-4CC5-4134-9B28-6B3CBAF006AE}" srcOrd="6" destOrd="0" presId="urn:microsoft.com/office/officeart/2005/8/layout/process5"/>
    <dgm:cxn modelId="{8F3B49CB-9965-4B7B-823E-7648C98611A3}" type="presParOf" srcId="{369A4289-12F8-43D5-9B0D-46291176C5B6}" destId="{2F9D6AE9-69DC-4098-91A0-C0F5B20EB939}" srcOrd="7" destOrd="0" presId="urn:microsoft.com/office/officeart/2005/8/layout/process5"/>
    <dgm:cxn modelId="{151BABB7-4B92-4EE3-89B7-023C71C0C574}" type="presParOf" srcId="{2F9D6AE9-69DC-4098-91A0-C0F5B20EB939}" destId="{A3FE0D6A-2E05-4927-9C2C-5820AC71B29C}" srcOrd="0" destOrd="0" presId="urn:microsoft.com/office/officeart/2005/8/layout/process5"/>
    <dgm:cxn modelId="{C56B8195-E01E-4EDE-85DB-0888EE0F035F}" type="presParOf" srcId="{369A4289-12F8-43D5-9B0D-46291176C5B6}" destId="{08B2B348-AEE5-4630-970B-8EC7FFE5ACF3}" srcOrd="8" destOrd="0" presId="urn:microsoft.com/office/officeart/2005/8/layout/process5"/>
    <dgm:cxn modelId="{95C5813B-EB9A-4948-81EE-B1FC1827B6FC}" type="presParOf" srcId="{369A4289-12F8-43D5-9B0D-46291176C5B6}" destId="{B3C0E00E-AE0C-466C-B79D-1E6159B9811B}" srcOrd="9" destOrd="0" presId="urn:microsoft.com/office/officeart/2005/8/layout/process5"/>
    <dgm:cxn modelId="{F34AC86D-4997-49CD-96B1-BD944770FB28}" type="presParOf" srcId="{B3C0E00E-AE0C-466C-B79D-1E6159B9811B}" destId="{66B3CA04-FB77-4FEC-92F1-665C529D2C8F}" srcOrd="0" destOrd="0" presId="urn:microsoft.com/office/officeart/2005/8/layout/process5"/>
    <dgm:cxn modelId="{470A491D-A762-4A68-B00A-0F2E6FB51C49}" type="presParOf" srcId="{369A4289-12F8-43D5-9B0D-46291176C5B6}" destId="{4F782737-72A8-48B2-A2AF-AB6E3F372280}" srcOrd="10" destOrd="0" presId="urn:microsoft.com/office/officeart/2005/8/layout/process5"/>
    <dgm:cxn modelId="{3A48C073-B8DA-4C22-9E79-CCD5E9ED1023}" type="presParOf" srcId="{369A4289-12F8-43D5-9B0D-46291176C5B6}" destId="{DCB1CD6E-F8EC-4A1D-B5BA-6EDE936BB488}" srcOrd="11" destOrd="0" presId="urn:microsoft.com/office/officeart/2005/8/layout/process5"/>
    <dgm:cxn modelId="{BEEFE2BB-9C49-4BDC-973D-FB7196E8A16E}" type="presParOf" srcId="{DCB1CD6E-F8EC-4A1D-B5BA-6EDE936BB488}" destId="{DAA537BD-0434-4DB2-9055-A7B2F56E55AC}" srcOrd="0" destOrd="0" presId="urn:microsoft.com/office/officeart/2005/8/layout/process5"/>
    <dgm:cxn modelId="{56A1AEFD-EB14-45F9-A925-5B3D4CF0CE02}" type="presParOf" srcId="{369A4289-12F8-43D5-9B0D-46291176C5B6}" destId="{8465E2F8-D226-4B03-B106-48604157C7FA}" srcOrd="12" destOrd="0" presId="urn:microsoft.com/office/officeart/2005/8/layout/process5"/>
    <dgm:cxn modelId="{B28B31C3-A70A-42EB-9BED-0F12254A18F7}" type="presParOf" srcId="{369A4289-12F8-43D5-9B0D-46291176C5B6}" destId="{770FE0E0-EE8F-47AC-8C15-020F97351BAF}" srcOrd="13" destOrd="0" presId="urn:microsoft.com/office/officeart/2005/8/layout/process5"/>
    <dgm:cxn modelId="{995A8364-0426-49F3-B386-1D0AEB1AB160}" type="presParOf" srcId="{770FE0E0-EE8F-47AC-8C15-020F97351BAF}" destId="{4A0E1E17-D274-4130-A431-88F8C09380E6}" srcOrd="0" destOrd="0" presId="urn:microsoft.com/office/officeart/2005/8/layout/process5"/>
    <dgm:cxn modelId="{34EE2972-A508-43DF-B057-67D64EFC4DD7}" type="presParOf" srcId="{369A4289-12F8-43D5-9B0D-46291176C5B6}" destId="{59D05EF3-CD50-4703-A641-BA22823D8B19}" srcOrd="14" destOrd="0" presId="urn:microsoft.com/office/officeart/2005/8/layout/process5"/>
    <dgm:cxn modelId="{B04C48AE-E305-4E4E-ABFF-808EB268BBDE}" type="presParOf" srcId="{369A4289-12F8-43D5-9B0D-46291176C5B6}" destId="{192FE24D-5267-42FE-8EFF-7039B0FC2E93}" srcOrd="15" destOrd="0" presId="urn:microsoft.com/office/officeart/2005/8/layout/process5"/>
    <dgm:cxn modelId="{6273A14A-A9A5-4912-8E0B-0F3C9C07E6A1}" type="presParOf" srcId="{192FE24D-5267-42FE-8EFF-7039B0FC2E93}" destId="{D1079FB4-1985-45C9-ABC1-61B3D27F5A86}" srcOrd="0" destOrd="0" presId="urn:microsoft.com/office/officeart/2005/8/layout/process5"/>
    <dgm:cxn modelId="{6183C34F-460C-4CB1-91AA-386177B68699}" type="presParOf" srcId="{369A4289-12F8-43D5-9B0D-46291176C5B6}" destId="{878FAEDF-0F68-41EC-AC79-7F5DC4CBCC1D}" srcOrd="16" destOrd="0" presId="urn:microsoft.com/office/officeart/2005/8/layout/process5"/>
    <dgm:cxn modelId="{09E5CBD0-86D4-47D8-9232-5E538BDAE9A9}" type="presParOf" srcId="{369A4289-12F8-43D5-9B0D-46291176C5B6}" destId="{B4DE0A4B-0691-4B38-A932-3CE2B52B9552}" srcOrd="17" destOrd="0" presId="urn:microsoft.com/office/officeart/2005/8/layout/process5"/>
    <dgm:cxn modelId="{49A426DF-952F-483C-80BE-AE175F58EBBC}" type="presParOf" srcId="{B4DE0A4B-0691-4B38-A932-3CE2B52B9552}" destId="{1B60022C-CE30-4F3D-B419-A69880A06DB6}" srcOrd="0" destOrd="0" presId="urn:microsoft.com/office/officeart/2005/8/layout/process5"/>
    <dgm:cxn modelId="{B5D771DF-1477-4DFF-9B16-E9BA67AAB633}" type="presParOf" srcId="{369A4289-12F8-43D5-9B0D-46291176C5B6}" destId="{9C1C18B4-CC59-402A-9C3F-01D41C5C7CFA}" srcOrd="18" destOrd="0" presId="urn:microsoft.com/office/officeart/2005/8/layout/process5"/>
    <dgm:cxn modelId="{91180D69-D331-4448-B5F9-BBBB6CC2F4A4}" type="presParOf" srcId="{369A4289-12F8-43D5-9B0D-46291176C5B6}" destId="{C126D1B3-6BC5-453E-9508-4B02D3B42FA4}" srcOrd="19" destOrd="0" presId="urn:microsoft.com/office/officeart/2005/8/layout/process5"/>
    <dgm:cxn modelId="{84EA8335-6804-4E48-8B22-43E8D2EDC12B}" type="presParOf" srcId="{C126D1B3-6BC5-453E-9508-4B02D3B42FA4}" destId="{EC26E099-BD72-4BD0-9016-2C94217A66E6}" srcOrd="0" destOrd="0" presId="urn:microsoft.com/office/officeart/2005/8/layout/process5"/>
    <dgm:cxn modelId="{BD78D77D-5B4E-4F68-9D44-397A30DF9DC2}" type="presParOf" srcId="{369A4289-12F8-43D5-9B0D-46291176C5B6}" destId="{3BB88C79-83FC-4AB2-B7FD-1482A05FD531}" srcOrd="20" destOrd="0" presId="urn:microsoft.com/office/officeart/2005/8/layout/process5"/>
    <dgm:cxn modelId="{C819F9CC-6405-415C-8656-8C0368D45A25}" type="presParOf" srcId="{369A4289-12F8-43D5-9B0D-46291176C5B6}" destId="{B221E0DE-BC5B-42CB-984D-EC3EE6C28565}" srcOrd="21" destOrd="0" presId="urn:microsoft.com/office/officeart/2005/8/layout/process5"/>
    <dgm:cxn modelId="{332EC7DB-88D8-40F3-9992-AE661FC18D0E}" type="presParOf" srcId="{B221E0DE-BC5B-42CB-984D-EC3EE6C28565}" destId="{EE54D418-7107-463D-A797-A5F0AD78A16A}" srcOrd="0" destOrd="0" presId="urn:microsoft.com/office/officeart/2005/8/layout/process5"/>
    <dgm:cxn modelId="{7B5AFB34-663A-4FDD-B83B-88918F870509}" type="presParOf" srcId="{369A4289-12F8-43D5-9B0D-46291176C5B6}" destId="{8EAACE3F-71DF-4302-BB8F-DC9D74D5ADD9}" srcOrd="2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2E591-F891-4686-A5C9-C5A647050A94}">
      <dsp:nvSpPr>
        <dsp:cNvPr id="0" name=""/>
        <dsp:cNvSpPr/>
      </dsp:nvSpPr>
      <dsp:spPr>
        <a:xfrm>
          <a:off x="3806" y="272969"/>
          <a:ext cx="1664494" cy="998696"/>
        </a:xfrm>
        <a:prstGeom prst="roundRect">
          <a:avLst>
            <a:gd name="adj" fmla="val 10000"/>
          </a:avLst>
        </a:prstGeom>
        <a:solidFill>
          <a:srgbClr val="DB60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Intro Video</a:t>
          </a:r>
          <a:endParaRPr lang="en-CA" sz="1900" kern="1200" dirty="0"/>
        </a:p>
      </dsp:txBody>
      <dsp:txXfrm>
        <a:off x="33057" y="302220"/>
        <a:ext cx="1605992" cy="940194"/>
      </dsp:txXfrm>
    </dsp:sp>
    <dsp:sp modelId="{C9B023C8-71D1-4CB8-BA9F-9BF34241EEA7}">
      <dsp:nvSpPr>
        <dsp:cNvPr id="0" name=""/>
        <dsp:cNvSpPr/>
      </dsp:nvSpPr>
      <dsp:spPr>
        <a:xfrm>
          <a:off x="1814777" y="565920"/>
          <a:ext cx="352872" cy="41279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1814777" y="648479"/>
        <a:ext cx="247010" cy="247676"/>
      </dsp:txXfrm>
    </dsp:sp>
    <dsp:sp modelId="{F05E7784-1B32-40CD-A176-099FCB2F6923}">
      <dsp:nvSpPr>
        <dsp:cNvPr id="0" name=""/>
        <dsp:cNvSpPr/>
      </dsp:nvSpPr>
      <dsp:spPr>
        <a:xfrm>
          <a:off x="2334099" y="272969"/>
          <a:ext cx="1664494" cy="998696"/>
        </a:xfrm>
        <a:prstGeom prst="roundRect">
          <a:avLst>
            <a:gd name="adj" fmla="val 10000"/>
          </a:avLst>
        </a:prstGeom>
        <a:solidFill>
          <a:srgbClr val="DB60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Learning Outcomes</a:t>
          </a:r>
          <a:endParaRPr lang="en-CA" sz="1900" kern="1200" dirty="0"/>
        </a:p>
      </dsp:txBody>
      <dsp:txXfrm>
        <a:off x="2363350" y="302220"/>
        <a:ext cx="1605992" cy="940194"/>
      </dsp:txXfrm>
    </dsp:sp>
    <dsp:sp modelId="{40B79F8C-1403-4612-8814-0C95B07053AD}">
      <dsp:nvSpPr>
        <dsp:cNvPr id="0" name=""/>
        <dsp:cNvSpPr/>
      </dsp:nvSpPr>
      <dsp:spPr>
        <a:xfrm>
          <a:off x="4145070" y="565920"/>
          <a:ext cx="352872" cy="41279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4145070" y="648479"/>
        <a:ext cx="247010" cy="247676"/>
      </dsp:txXfrm>
    </dsp:sp>
    <dsp:sp modelId="{DDF57A56-888E-47CB-9276-4458B5805655}">
      <dsp:nvSpPr>
        <dsp:cNvPr id="0" name=""/>
        <dsp:cNvSpPr/>
      </dsp:nvSpPr>
      <dsp:spPr>
        <a:xfrm>
          <a:off x="4664392" y="272969"/>
          <a:ext cx="1664494" cy="99869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Mini Video Lecture 1</a:t>
          </a:r>
          <a:endParaRPr lang="en-CA" sz="1900" kern="1200" dirty="0"/>
        </a:p>
      </dsp:txBody>
      <dsp:txXfrm>
        <a:off x="4693643" y="302220"/>
        <a:ext cx="1605992" cy="940194"/>
      </dsp:txXfrm>
    </dsp:sp>
    <dsp:sp modelId="{AB01C39F-1618-4BA8-97AB-3D2A96AF4D91}">
      <dsp:nvSpPr>
        <dsp:cNvPr id="0" name=""/>
        <dsp:cNvSpPr/>
      </dsp:nvSpPr>
      <dsp:spPr>
        <a:xfrm>
          <a:off x="6475362" y="565920"/>
          <a:ext cx="352872" cy="41279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6475362" y="648479"/>
        <a:ext cx="247010" cy="247676"/>
      </dsp:txXfrm>
    </dsp:sp>
    <dsp:sp modelId="{92ED4EBA-4CC5-4134-9B28-6B3CBAF006AE}">
      <dsp:nvSpPr>
        <dsp:cNvPr id="0" name=""/>
        <dsp:cNvSpPr/>
      </dsp:nvSpPr>
      <dsp:spPr>
        <a:xfrm>
          <a:off x="6994685" y="272969"/>
          <a:ext cx="1664494" cy="99869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Mini Quiz 1</a:t>
          </a:r>
          <a:endParaRPr lang="en-CA" sz="1900" kern="1200" dirty="0"/>
        </a:p>
      </dsp:txBody>
      <dsp:txXfrm>
        <a:off x="7023936" y="302220"/>
        <a:ext cx="1605992" cy="940194"/>
      </dsp:txXfrm>
    </dsp:sp>
    <dsp:sp modelId="{2F9D6AE9-69DC-4098-91A0-C0F5B20EB939}">
      <dsp:nvSpPr>
        <dsp:cNvPr id="0" name=""/>
        <dsp:cNvSpPr/>
      </dsp:nvSpPr>
      <dsp:spPr>
        <a:xfrm rot="5400000">
          <a:off x="7650496" y="1388180"/>
          <a:ext cx="352872" cy="41279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rot="-5400000">
        <a:off x="7703094" y="1418141"/>
        <a:ext cx="247676" cy="247010"/>
      </dsp:txXfrm>
    </dsp:sp>
    <dsp:sp modelId="{08B2B348-AEE5-4630-970B-8EC7FFE5ACF3}">
      <dsp:nvSpPr>
        <dsp:cNvPr id="0" name=""/>
        <dsp:cNvSpPr/>
      </dsp:nvSpPr>
      <dsp:spPr>
        <a:xfrm>
          <a:off x="6994685" y="1937464"/>
          <a:ext cx="1664494" cy="99869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Mini Video Lecture 2</a:t>
          </a:r>
          <a:endParaRPr lang="en-CA" sz="1900" kern="1200" dirty="0"/>
        </a:p>
      </dsp:txBody>
      <dsp:txXfrm>
        <a:off x="7023936" y="1966715"/>
        <a:ext cx="1605992" cy="940194"/>
      </dsp:txXfrm>
    </dsp:sp>
    <dsp:sp modelId="{B3C0E00E-AE0C-466C-B79D-1E6159B9811B}">
      <dsp:nvSpPr>
        <dsp:cNvPr id="0" name=""/>
        <dsp:cNvSpPr/>
      </dsp:nvSpPr>
      <dsp:spPr>
        <a:xfrm rot="10800000">
          <a:off x="6495336" y="2230415"/>
          <a:ext cx="352872" cy="41279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rot="10800000">
        <a:off x="6601198" y="2312974"/>
        <a:ext cx="247010" cy="247676"/>
      </dsp:txXfrm>
    </dsp:sp>
    <dsp:sp modelId="{4F782737-72A8-48B2-A2AF-AB6E3F372280}">
      <dsp:nvSpPr>
        <dsp:cNvPr id="0" name=""/>
        <dsp:cNvSpPr/>
      </dsp:nvSpPr>
      <dsp:spPr>
        <a:xfrm>
          <a:off x="4664392" y="1937464"/>
          <a:ext cx="1664494" cy="99869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Reading</a:t>
          </a:r>
          <a:endParaRPr lang="en-CA" sz="1900" kern="1200" dirty="0"/>
        </a:p>
      </dsp:txBody>
      <dsp:txXfrm>
        <a:off x="4693643" y="1966715"/>
        <a:ext cx="1605992" cy="940194"/>
      </dsp:txXfrm>
    </dsp:sp>
    <dsp:sp modelId="{DCB1CD6E-F8EC-4A1D-B5BA-6EDE936BB488}">
      <dsp:nvSpPr>
        <dsp:cNvPr id="0" name=""/>
        <dsp:cNvSpPr/>
      </dsp:nvSpPr>
      <dsp:spPr>
        <a:xfrm rot="10800000">
          <a:off x="4165044" y="2230415"/>
          <a:ext cx="352872" cy="41279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rot="10800000">
        <a:off x="4270906" y="2312974"/>
        <a:ext cx="247010" cy="247676"/>
      </dsp:txXfrm>
    </dsp:sp>
    <dsp:sp modelId="{8465E2F8-D226-4B03-B106-48604157C7FA}">
      <dsp:nvSpPr>
        <dsp:cNvPr id="0" name=""/>
        <dsp:cNvSpPr/>
      </dsp:nvSpPr>
      <dsp:spPr>
        <a:xfrm>
          <a:off x="2334099" y="1937464"/>
          <a:ext cx="1664494" cy="99869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Poll/Survey based on Reading</a:t>
          </a:r>
          <a:endParaRPr lang="en-CA" sz="1900" kern="1200" dirty="0"/>
        </a:p>
      </dsp:txBody>
      <dsp:txXfrm>
        <a:off x="2363350" y="1966715"/>
        <a:ext cx="1605992" cy="940194"/>
      </dsp:txXfrm>
    </dsp:sp>
    <dsp:sp modelId="{770FE0E0-EE8F-47AC-8C15-020F97351BAF}">
      <dsp:nvSpPr>
        <dsp:cNvPr id="0" name=""/>
        <dsp:cNvSpPr/>
      </dsp:nvSpPr>
      <dsp:spPr>
        <a:xfrm rot="10800000">
          <a:off x="1834751" y="2230415"/>
          <a:ext cx="352872" cy="41279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rot="10800000">
        <a:off x="1940613" y="2312974"/>
        <a:ext cx="247010" cy="247676"/>
      </dsp:txXfrm>
    </dsp:sp>
    <dsp:sp modelId="{59D05EF3-CD50-4703-A641-BA22823D8B19}">
      <dsp:nvSpPr>
        <dsp:cNvPr id="0" name=""/>
        <dsp:cNvSpPr/>
      </dsp:nvSpPr>
      <dsp:spPr>
        <a:xfrm>
          <a:off x="3806" y="1937464"/>
          <a:ext cx="1664494" cy="998696"/>
        </a:xfrm>
        <a:prstGeom prst="roundRect">
          <a:avLst>
            <a:gd name="adj" fmla="val 10000"/>
          </a:avLst>
        </a:prstGeom>
        <a:solidFill>
          <a:srgbClr val="D707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Video</a:t>
          </a:r>
          <a:endParaRPr lang="en-CA" sz="1900" kern="1200" dirty="0"/>
        </a:p>
      </dsp:txBody>
      <dsp:txXfrm>
        <a:off x="33057" y="1966715"/>
        <a:ext cx="1605992" cy="940194"/>
      </dsp:txXfrm>
    </dsp:sp>
    <dsp:sp modelId="{192FE24D-5267-42FE-8EFF-7039B0FC2E93}">
      <dsp:nvSpPr>
        <dsp:cNvPr id="0" name=""/>
        <dsp:cNvSpPr/>
      </dsp:nvSpPr>
      <dsp:spPr>
        <a:xfrm rot="5400000">
          <a:off x="659617" y="3052675"/>
          <a:ext cx="352872" cy="41279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rot="-5400000">
        <a:off x="712215" y="3082636"/>
        <a:ext cx="247676" cy="247010"/>
      </dsp:txXfrm>
    </dsp:sp>
    <dsp:sp modelId="{878FAEDF-0F68-41EC-AC79-7F5DC4CBCC1D}">
      <dsp:nvSpPr>
        <dsp:cNvPr id="0" name=""/>
        <dsp:cNvSpPr/>
      </dsp:nvSpPr>
      <dsp:spPr>
        <a:xfrm>
          <a:off x="3806" y="3601958"/>
          <a:ext cx="1664494" cy="99869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Video Response</a:t>
          </a:r>
          <a:endParaRPr lang="en-CA" sz="1900" kern="1200" dirty="0"/>
        </a:p>
      </dsp:txBody>
      <dsp:txXfrm>
        <a:off x="33057" y="3631209"/>
        <a:ext cx="1605992" cy="940194"/>
      </dsp:txXfrm>
    </dsp:sp>
    <dsp:sp modelId="{B4DE0A4B-0691-4B38-A932-3CE2B52B9552}">
      <dsp:nvSpPr>
        <dsp:cNvPr id="0" name=""/>
        <dsp:cNvSpPr/>
      </dsp:nvSpPr>
      <dsp:spPr>
        <a:xfrm>
          <a:off x="1814777" y="3894909"/>
          <a:ext cx="352872" cy="41279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1814777" y="3977468"/>
        <a:ext cx="247010" cy="247676"/>
      </dsp:txXfrm>
    </dsp:sp>
    <dsp:sp modelId="{9C1C18B4-CC59-402A-9C3F-01D41C5C7CFA}">
      <dsp:nvSpPr>
        <dsp:cNvPr id="0" name=""/>
        <dsp:cNvSpPr/>
      </dsp:nvSpPr>
      <dsp:spPr>
        <a:xfrm>
          <a:off x="2334099" y="3601958"/>
          <a:ext cx="1664494" cy="99869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Mini Video Lecture 3</a:t>
          </a:r>
          <a:endParaRPr lang="en-CA" sz="1900" kern="1200" dirty="0"/>
        </a:p>
      </dsp:txBody>
      <dsp:txXfrm>
        <a:off x="2363350" y="3631209"/>
        <a:ext cx="1605992" cy="940194"/>
      </dsp:txXfrm>
    </dsp:sp>
    <dsp:sp modelId="{C126D1B3-6BC5-453E-9508-4B02D3B42FA4}">
      <dsp:nvSpPr>
        <dsp:cNvPr id="0" name=""/>
        <dsp:cNvSpPr/>
      </dsp:nvSpPr>
      <dsp:spPr>
        <a:xfrm>
          <a:off x="4145070" y="3894909"/>
          <a:ext cx="352872" cy="41279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4145070" y="3977468"/>
        <a:ext cx="247010" cy="247676"/>
      </dsp:txXfrm>
    </dsp:sp>
    <dsp:sp modelId="{3BB88C79-83FC-4AB2-B7FD-1482A05FD531}">
      <dsp:nvSpPr>
        <dsp:cNvPr id="0" name=""/>
        <dsp:cNvSpPr/>
      </dsp:nvSpPr>
      <dsp:spPr>
        <a:xfrm>
          <a:off x="4664392" y="3601958"/>
          <a:ext cx="1664494" cy="99869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Mini Quiz 2</a:t>
          </a:r>
          <a:endParaRPr lang="en-CA" sz="1900" kern="1200" dirty="0"/>
        </a:p>
      </dsp:txBody>
      <dsp:txXfrm>
        <a:off x="4693643" y="3631209"/>
        <a:ext cx="1605992" cy="940194"/>
      </dsp:txXfrm>
    </dsp:sp>
    <dsp:sp modelId="{B221E0DE-BC5B-42CB-984D-EC3EE6C28565}">
      <dsp:nvSpPr>
        <dsp:cNvPr id="0" name=""/>
        <dsp:cNvSpPr/>
      </dsp:nvSpPr>
      <dsp:spPr>
        <a:xfrm>
          <a:off x="6475362" y="3894909"/>
          <a:ext cx="352872" cy="41279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6475362" y="3977468"/>
        <a:ext cx="247010" cy="247676"/>
      </dsp:txXfrm>
    </dsp:sp>
    <dsp:sp modelId="{8EAACE3F-71DF-4302-BB8F-DC9D74D5ADD9}">
      <dsp:nvSpPr>
        <dsp:cNvPr id="0" name=""/>
        <dsp:cNvSpPr/>
      </dsp:nvSpPr>
      <dsp:spPr>
        <a:xfrm>
          <a:off x="6994685" y="3601958"/>
          <a:ext cx="1664494" cy="998696"/>
        </a:xfrm>
        <a:prstGeom prst="roundRect">
          <a:avLst>
            <a:gd name="adj" fmla="val 10000"/>
          </a:avLst>
        </a:prstGeom>
        <a:solidFill>
          <a:srgbClr val="DB60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Lesson Wrap-Up</a:t>
          </a:r>
          <a:endParaRPr lang="en-CA" sz="1900" kern="1200" dirty="0"/>
        </a:p>
      </dsp:txBody>
      <dsp:txXfrm>
        <a:off x="7023936" y="3631209"/>
        <a:ext cx="1605992" cy="9401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53390"/>
          </a:xfrm>
          <a:prstGeom prst="rect">
            <a:avLst/>
          </a:prstGeom>
        </p:spPr>
        <p:txBody>
          <a:bodyPr vert="horz" lIns="90562" tIns="45281" rIns="90562" bIns="45281" rtlCol="0"/>
          <a:lstStyle>
            <a:lvl1pPr algn="l">
              <a:defRPr sz="1200"/>
            </a:lvl1pPr>
          </a:lstStyle>
          <a:p>
            <a:endParaRPr lang="en-US" dirty="0"/>
          </a:p>
        </p:txBody>
      </p:sp>
      <p:sp>
        <p:nvSpPr>
          <p:cNvPr id="3" name="Date Placeholder 2"/>
          <p:cNvSpPr>
            <a:spLocks noGrp="1"/>
          </p:cNvSpPr>
          <p:nvPr>
            <p:ph type="dt" sz="quarter" idx="1"/>
          </p:nvPr>
        </p:nvSpPr>
        <p:spPr>
          <a:xfrm>
            <a:off x="3841451" y="0"/>
            <a:ext cx="2938780" cy="453390"/>
          </a:xfrm>
          <a:prstGeom prst="rect">
            <a:avLst/>
          </a:prstGeom>
        </p:spPr>
        <p:txBody>
          <a:bodyPr vert="horz" lIns="90562" tIns="45281" rIns="90562" bIns="45281" rtlCol="0"/>
          <a:lstStyle>
            <a:lvl1pPr algn="r">
              <a:defRPr sz="1200"/>
            </a:lvl1pPr>
          </a:lstStyle>
          <a:p>
            <a:fld id="{05BE409E-56ED-D747-92FE-818530A9E4CA}" type="datetime1">
              <a:rPr lang="en-US" smtClean="0"/>
              <a:pPr/>
              <a:t>2014-07-29</a:t>
            </a:fld>
            <a:endParaRPr lang="en-US" dirty="0"/>
          </a:p>
        </p:txBody>
      </p:sp>
      <p:sp>
        <p:nvSpPr>
          <p:cNvPr id="4" name="Footer Placeholder 3"/>
          <p:cNvSpPr>
            <a:spLocks noGrp="1"/>
          </p:cNvSpPr>
          <p:nvPr>
            <p:ph type="ftr" sz="quarter" idx="2"/>
          </p:nvPr>
        </p:nvSpPr>
        <p:spPr>
          <a:xfrm>
            <a:off x="0" y="8612836"/>
            <a:ext cx="2938780" cy="453390"/>
          </a:xfrm>
          <a:prstGeom prst="rect">
            <a:avLst/>
          </a:prstGeom>
        </p:spPr>
        <p:txBody>
          <a:bodyPr vert="horz" lIns="90562" tIns="45281" rIns="90562" bIns="452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1451" y="8612836"/>
            <a:ext cx="2938780" cy="453390"/>
          </a:xfrm>
          <a:prstGeom prst="rect">
            <a:avLst/>
          </a:prstGeom>
        </p:spPr>
        <p:txBody>
          <a:bodyPr vert="horz" lIns="90562" tIns="45281" rIns="90562" bIns="45281" rtlCol="0" anchor="b"/>
          <a:lstStyle>
            <a:lvl1pPr algn="r">
              <a:defRPr sz="1200"/>
            </a:lvl1pPr>
          </a:lstStyle>
          <a:p>
            <a:fld id="{AF4023F9-84CB-D041-8EE6-2A4370E0A953}" type="slidenum">
              <a:rPr lang="en-US" smtClean="0"/>
              <a:pPr/>
              <a:t>‹#›</a:t>
            </a:fld>
            <a:endParaRPr lang="en-US" dirty="0"/>
          </a:p>
        </p:txBody>
      </p:sp>
    </p:spTree>
    <p:extLst>
      <p:ext uri="{BB962C8B-B14F-4D97-AF65-F5344CB8AC3E}">
        <p14:creationId xmlns:p14="http://schemas.microsoft.com/office/powerpoint/2010/main" val="14935991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53390"/>
          </a:xfrm>
          <a:prstGeom prst="rect">
            <a:avLst/>
          </a:prstGeom>
        </p:spPr>
        <p:txBody>
          <a:bodyPr vert="horz" lIns="90562" tIns="45281" rIns="90562" bIns="45281" rtlCol="0"/>
          <a:lstStyle>
            <a:lvl1pPr algn="l">
              <a:defRPr sz="1200"/>
            </a:lvl1pPr>
          </a:lstStyle>
          <a:p>
            <a:endParaRPr lang="en-US" dirty="0"/>
          </a:p>
        </p:txBody>
      </p:sp>
      <p:sp>
        <p:nvSpPr>
          <p:cNvPr id="3" name="Date Placeholder 2"/>
          <p:cNvSpPr>
            <a:spLocks noGrp="1"/>
          </p:cNvSpPr>
          <p:nvPr>
            <p:ph type="dt" idx="1"/>
          </p:nvPr>
        </p:nvSpPr>
        <p:spPr>
          <a:xfrm>
            <a:off x="3841451" y="0"/>
            <a:ext cx="2938780" cy="453390"/>
          </a:xfrm>
          <a:prstGeom prst="rect">
            <a:avLst/>
          </a:prstGeom>
        </p:spPr>
        <p:txBody>
          <a:bodyPr vert="horz" lIns="90562" tIns="45281" rIns="90562" bIns="45281" rtlCol="0"/>
          <a:lstStyle>
            <a:lvl1pPr algn="r">
              <a:defRPr sz="1200"/>
            </a:lvl1pPr>
          </a:lstStyle>
          <a:p>
            <a:fld id="{7194F39E-8B53-A547-B0E7-CE50DE4543BD}" type="datetime1">
              <a:rPr lang="en-US" smtClean="0"/>
              <a:pPr/>
              <a:t>2014-07-29</a:t>
            </a:fld>
            <a:endParaRPr lang="en-US" dirty="0"/>
          </a:p>
        </p:txBody>
      </p:sp>
      <p:sp>
        <p:nvSpPr>
          <p:cNvPr id="4" name="Slide Image Placeholder 3"/>
          <p:cNvSpPr>
            <a:spLocks noGrp="1" noRot="1" noChangeAspect="1"/>
          </p:cNvSpPr>
          <p:nvPr>
            <p:ph type="sldImg" idx="2"/>
          </p:nvPr>
        </p:nvSpPr>
        <p:spPr>
          <a:xfrm>
            <a:off x="1123950" y="679450"/>
            <a:ext cx="4533900" cy="3400425"/>
          </a:xfrm>
          <a:prstGeom prst="rect">
            <a:avLst/>
          </a:prstGeom>
          <a:noFill/>
          <a:ln w="12700">
            <a:solidFill>
              <a:prstClr val="black"/>
            </a:solidFill>
          </a:ln>
        </p:spPr>
        <p:txBody>
          <a:bodyPr vert="horz" lIns="90562" tIns="45281" rIns="90562" bIns="45281" rtlCol="0" anchor="ctr"/>
          <a:lstStyle/>
          <a:p>
            <a:endParaRPr lang="en-US" dirty="0"/>
          </a:p>
        </p:txBody>
      </p:sp>
      <p:sp>
        <p:nvSpPr>
          <p:cNvPr id="5" name="Notes Placeholder 4"/>
          <p:cNvSpPr>
            <a:spLocks noGrp="1"/>
          </p:cNvSpPr>
          <p:nvPr>
            <p:ph type="body" sz="quarter" idx="3"/>
          </p:nvPr>
        </p:nvSpPr>
        <p:spPr>
          <a:xfrm>
            <a:off x="678180" y="4307205"/>
            <a:ext cx="5425440" cy="4080510"/>
          </a:xfrm>
          <a:prstGeom prst="rect">
            <a:avLst/>
          </a:prstGeom>
        </p:spPr>
        <p:txBody>
          <a:bodyPr vert="horz" lIns="90562" tIns="45281" rIns="90562" bIns="45281"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12836"/>
            <a:ext cx="2938780" cy="453390"/>
          </a:xfrm>
          <a:prstGeom prst="rect">
            <a:avLst/>
          </a:prstGeom>
        </p:spPr>
        <p:txBody>
          <a:bodyPr vert="horz" lIns="90562" tIns="45281" rIns="90562" bIns="452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1451" y="8612836"/>
            <a:ext cx="2938780" cy="453390"/>
          </a:xfrm>
          <a:prstGeom prst="rect">
            <a:avLst/>
          </a:prstGeom>
        </p:spPr>
        <p:txBody>
          <a:bodyPr vert="horz" lIns="90562" tIns="45281" rIns="90562" bIns="45281" rtlCol="0" anchor="b"/>
          <a:lstStyle>
            <a:lvl1pPr algn="r">
              <a:defRPr sz="1200"/>
            </a:lvl1pPr>
          </a:lstStyle>
          <a:p>
            <a:fld id="{1CC0A336-23E5-7749-BE5B-1BDCF3BF9491}" type="slidenum">
              <a:rPr lang="en-US" smtClean="0"/>
              <a:pPr/>
              <a:t>‹#›</a:t>
            </a:fld>
            <a:endParaRPr lang="en-US" dirty="0"/>
          </a:p>
        </p:txBody>
      </p:sp>
    </p:spTree>
    <p:extLst>
      <p:ext uri="{BB962C8B-B14F-4D97-AF65-F5344CB8AC3E}">
        <p14:creationId xmlns:p14="http://schemas.microsoft.com/office/powerpoint/2010/main" val="1685794091"/>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higheredbcs.wiley.com/legacy/college/smith/0471393533/web_chaps/wch03.pdf" TargetMode="External"/><Relationship Id="rId4" Type="http://schemas.openxmlformats.org/officeDocument/2006/relationships/hyperlink" Target="http://www.arcsmodel.com/"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irrodl.org/index.php/irrodl/article/view/149/230"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143468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A discussion forum is a potentially useful tool for promoting student-to-student interaction as well. You could set this up in the form of "social cafes" for informal communication, or you might prefer to set up a series of guided discussions, such as online debates. </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If you decide to use online discussion forums for your course, it's important to establish and share clear rules for conduct and communication in the forum.</a:t>
            </a:r>
          </a:p>
          <a:p>
            <a:endParaRPr lang="en-US" baseline="0" dirty="0" smtClean="0"/>
          </a:p>
          <a:p>
            <a:r>
              <a:rPr lang="en-US" b="1" baseline="0" dirty="0" smtClean="0"/>
              <a:t>Elaborate on the importance of setting up the clear rules for online discussion forums.</a:t>
            </a:r>
          </a:p>
          <a:p>
            <a:endParaRPr lang="en-US" b="1" baseline="0" dirty="0" smtClean="0"/>
          </a:p>
          <a:p>
            <a:r>
              <a:rPr lang="en-CA" sz="1200" kern="1200" dirty="0" smtClean="0">
                <a:solidFill>
                  <a:schemeClr val="tx1"/>
                </a:solidFill>
                <a:latin typeface="+mn-lt"/>
                <a:ea typeface="+mn-ea"/>
                <a:cs typeface="+mn-cs"/>
              </a:rPr>
              <a:t>There are other tools you can use to encourage online student-to-student interaction, for example live web conferencing tools that allow for synchronous communication and collaboration. </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Peer reviews and group collaboration and presentations can be organized using both synchronous and asynchronous modes of online interaction.</a:t>
            </a:r>
          </a:p>
          <a:p>
            <a:endParaRPr lang="en-US" b="1" baseline="0" dirty="0" smtClean="0"/>
          </a:p>
        </p:txBody>
      </p:sp>
    </p:spTree>
    <p:extLst>
      <p:ext uri="{BB962C8B-B14F-4D97-AF65-F5344CB8AC3E}">
        <p14:creationId xmlns:p14="http://schemas.microsoft.com/office/powerpoint/2010/main" val="125859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As they move from face-to-face instruction to online teaching, some faculty worry that their online lectures will lack the live, shared presence of the instructor and students, as well the often exciting dynamics of a live class.  This is a valid concern, considering that online courses often put emphasis on student-content interaction. But let’s see how we can design online lectures in ways that allow for students to experience the online learning environment as a dynamic one. </a:t>
            </a:r>
            <a:endParaRPr lang="en-CA" dirty="0"/>
          </a:p>
        </p:txBody>
      </p:sp>
    </p:spTree>
    <p:extLst>
      <p:ext uri="{BB962C8B-B14F-4D97-AF65-F5344CB8AC3E}">
        <p14:creationId xmlns:p14="http://schemas.microsoft.com/office/powerpoint/2010/main" val="43137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smtClean="0">
                <a:solidFill>
                  <a:schemeClr val="tx1"/>
                </a:solidFill>
                <a:effectLst/>
                <a:latin typeface="+mn-lt"/>
                <a:ea typeface="+mn-ea"/>
                <a:cs typeface="+mn-cs"/>
              </a:rPr>
              <a:t>Here’s an example of an online lesson that incorporates rich student-to-content interaction. “Poll/Survey” tools, available on the web or through your institution’s learning management system, allow students to compare ideas with other students.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case, the mini practice quizzes are usually not graded, but are utilized as formative assessment in order to inform students if they’re on the right track with their learning through constructive, automated feedback. They can help to motivate students as well!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Frequent assessment and immediate feedback are difficult to maintain in a large, live class. The ability to include them in online lessons is one of the biggest advantages of online teaching and learning.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blended course with particularly difficult topics can benefit from these kinds of online components because they allow students to engage more with the content at their own pace and to revisit any topics they have difficulty with.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Online lessons should by no means have a completely linear structure as it appears in this slide. Instead, think of what’s presented here as a suggested flow for learners who do progress sequentially when mastering the topics.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most exciting element of online lessons is precisely that they allow for individualized learning so students can go through the material in whatever way is most meaningful and useful for their own learning. </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latin typeface="+mn-lt"/>
                <a:ea typeface="+mn-ea"/>
                <a:cs typeface="+mn-cs"/>
              </a:rPr>
              <a:t>For example, an incorrect answer on a Mini Quiz question can be designed to take students back to a section of the previous lecture that they need to review. Or it can give students the option to look at additional activities or resources that can help them master the specific topic.</a:t>
            </a:r>
          </a:p>
          <a:p>
            <a:r>
              <a:rPr lang="en-CA" sz="1200" kern="1200" dirty="0" smtClean="0">
                <a:solidFill>
                  <a:schemeClr val="tx1"/>
                </a:solidFill>
                <a:latin typeface="+mn-lt"/>
                <a:ea typeface="+mn-ea"/>
                <a:cs typeface="+mn-cs"/>
              </a:rPr>
              <a:t>For correct responses, you can give students an elaboration of the response as well as supplemental information for those interested in learning more about the topic. </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97600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Another potentially useful component you can include in online or blended courses is an “Ask the Instructor” forum, intended for course-related questions. This is a place where students can pose questions and everyone sees the Instructor’s response. This “levels the field” as all students have access to all questions and answers.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Questions asked in this forum can help the instructor create a Frequently Asked Questions page for this and future offerings of the course. An FAQ page can help the instructor manage responses while serving as a helpful resource for students.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discussion tool allows you to hide student names, this anonymity might encourage even more student participation. </a:t>
            </a:r>
          </a:p>
          <a:p>
            <a:endParaRPr lang="en-US" sz="1200" kern="1200" dirty="0" smtClean="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83083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It’s imperative that instructors’ presence is felt by students through the entire progress of an online course and that students frequently receive formative feedback from the instructor. </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One way to ensure your continued presence is to promptly respond to students when they post inquiries in discussion forums or send them by email. </a:t>
            </a:r>
          </a:p>
          <a:p>
            <a:r>
              <a:rPr lang="en-CA" sz="1200" kern="1200" dirty="0" smtClean="0">
                <a:solidFill>
                  <a:schemeClr val="tx1"/>
                </a:solidFill>
                <a:latin typeface="+mn-lt"/>
                <a:ea typeface="+mn-ea"/>
                <a:cs typeface="+mn-cs"/>
              </a:rPr>
              <a:t>You can also post regular announcements introducing weekly topics, activities and upcoming assignments. This helps to improve student motivation. In addition, taking some time to mention current events related to the course keeps the content relevant and lets students know that you’re present and engaged, behavior that you want to model for them. </a:t>
            </a:r>
          </a:p>
        </p:txBody>
      </p:sp>
    </p:spTree>
    <p:extLst>
      <p:ext uri="{BB962C8B-B14F-4D97-AF65-F5344CB8AC3E}">
        <p14:creationId xmlns:p14="http://schemas.microsoft.com/office/powerpoint/2010/main" val="1837685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2811">
              <a:defRPr/>
            </a:pPr>
            <a:r>
              <a:rPr lang="en-CA" b="1" dirty="0"/>
              <a:t>Group participants (preferably 3-4 per group). Each group creates a list of strategies for improving the assigned mode of interaction in online or blended course and presents to the rest of the class using the available resources. </a:t>
            </a:r>
            <a:r>
              <a:rPr lang="en-CA" b="1" dirty="0" smtClean="0"/>
              <a:t>Make </a:t>
            </a:r>
            <a:r>
              <a:rPr lang="en-CA" b="1" dirty="0"/>
              <a:t>sure that all responses are visible to all participants and collects the responses to </a:t>
            </a:r>
            <a:r>
              <a:rPr lang="en-CA" b="1" dirty="0" smtClean="0"/>
              <a:t>post </a:t>
            </a:r>
            <a:r>
              <a:rPr lang="en-CA" b="1" dirty="0"/>
              <a:t>them in </a:t>
            </a:r>
            <a:r>
              <a:rPr lang="en-CA" b="1" dirty="0" smtClean="0"/>
              <a:t>the online </a:t>
            </a:r>
            <a:r>
              <a:rPr lang="en-CA" b="1" dirty="0"/>
              <a:t>version of the course (if applicable).</a:t>
            </a:r>
          </a:p>
          <a:p>
            <a:pPr defTabSz="452811">
              <a:defRPr/>
            </a:pPr>
            <a:endParaRPr lang="en-CA" b="1" dirty="0"/>
          </a:p>
          <a:p>
            <a:pPr defTabSz="452811">
              <a:defRPr/>
            </a:pPr>
            <a:r>
              <a:rPr lang="en-CA" b="1" dirty="0"/>
              <a:t>Before the group presentations, encourage participants during discussion and group presentations to fill in the </a:t>
            </a:r>
            <a:r>
              <a:rPr lang="en-CA" b="1" dirty="0">
                <a:solidFill>
                  <a:srgbClr val="FFFF00"/>
                </a:solidFill>
              </a:rPr>
              <a:t>first three rows in the Handout </a:t>
            </a:r>
            <a:r>
              <a:rPr lang="en-CA" b="1" dirty="0"/>
              <a:t>with strategies for improving interaction in their selected unit/course.</a:t>
            </a:r>
          </a:p>
          <a:p>
            <a:pPr defTabSz="452811">
              <a:defRPr/>
            </a:pPr>
            <a:endParaRPr lang="en-US" b="1" dirty="0"/>
          </a:p>
        </p:txBody>
      </p:sp>
    </p:spTree>
    <p:extLst>
      <p:ext uri="{BB962C8B-B14F-4D97-AF65-F5344CB8AC3E}">
        <p14:creationId xmlns:p14="http://schemas.microsoft.com/office/powerpoint/2010/main" val="816418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far we’ve examined typical modes of interaction in the course. Once we decide which ones to put emphasis on in our course, the challenge is how to engage students and encourage them to take an active role in the learning process. This question will be explored in the following video.</a:t>
            </a:r>
            <a:endParaRPr lang="en-C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Show</a:t>
            </a:r>
            <a:r>
              <a:rPr lang="en-US" sz="1200" b="1" kern="1200" baseline="0" dirty="0" smtClean="0">
                <a:solidFill>
                  <a:schemeClr val="tx1"/>
                </a:solidFill>
                <a:effectLst/>
                <a:latin typeface="+mn-lt"/>
                <a:ea typeface="+mn-ea"/>
                <a:cs typeface="+mn-cs"/>
              </a:rPr>
              <a:t> the video Engaging Online Students (see Facilitator Guide for link to video) in which instructors talk about how to engage students in the online environment.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788999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Give students 5 – 10 minutes </a:t>
            </a:r>
            <a:r>
              <a:rPr lang="en-US" sz="1200" b="1" kern="1200" smtClean="0">
                <a:solidFill>
                  <a:schemeClr val="tx1"/>
                </a:solidFill>
                <a:effectLst/>
                <a:latin typeface="+mn-lt"/>
                <a:ea typeface="+mn-ea"/>
                <a:cs typeface="+mn-cs"/>
              </a:rPr>
              <a:t>to discuss answers </a:t>
            </a:r>
            <a:r>
              <a:rPr lang="en-US" sz="1200" b="1" kern="1200" dirty="0" smtClean="0">
                <a:solidFill>
                  <a:schemeClr val="tx1"/>
                </a:solidFill>
                <a:effectLst/>
                <a:latin typeface="+mn-lt"/>
                <a:ea typeface="+mn-ea"/>
                <a:cs typeface="+mn-cs"/>
              </a:rPr>
              <a:t>to the </a:t>
            </a:r>
            <a:r>
              <a:rPr lang="en-US" sz="1200" b="1" kern="1200" baseline="0" dirty="0" smtClean="0">
                <a:solidFill>
                  <a:schemeClr val="tx1"/>
                </a:solidFill>
                <a:effectLst/>
                <a:latin typeface="+mn-lt"/>
                <a:ea typeface="+mn-ea"/>
                <a:cs typeface="+mn-cs"/>
              </a:rPr>
              <a:t>questions on the slide. </a:t>
            </a:r>
            <a:r>
              <a:rPr lang="en-US" sz="1200" b="1" kern="1200" dirty="0" smtClean="0">
                <a:solidFill>
                  <a:schemeClr val="tx1"/>
                </a:solidFill>
                <a:effectLst/>
                <a:latin typeface="+mn-lt"/>
                <a:ea typeface="+mn-ea"/>
                <a:cs typeface="+mn-cs"/>
              </a:rPr>
              <a:t> </a:t>
            </a:r>
            <a:endParaRPr lang="en-CA" sz="1200" b="1" kern="1200" dirty="0" smtClean="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2371485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2811">
              <a:defRPr/>
            </a:pPr>
            <a:r>
              <a:rPr lang="en-CA" b="1" dirty="0" smtClean="0"/>
              <a:t>As the facilitator, you can </a:t>
            </a:r>
            <a:r>
              <a:rPr lang="en-CA" b="1" dirty="0"/>
              <a:t>prepare for this subtopic using the following references:</a:t>
            </a:r>
          </a:p>
          <a:p>
            <a:pPr defTabSz="452811">
              <a:defRPr/>
            </a:pPr>
            <a:endParaRPr lang="en-US" dirty="0"/>
          </a:p>
          <a:p>
            <a:pPr marL="171450" indent="-171450" defTabSz="452811">
              <a:buFont typeface="Arial" panose="020B0604020202020204" pitchFamily="34" charset="0"/>
              <a:buChar char="•"/>
              <a:defRPr/>
            </a:pPr>
            <a:r>
              <a:rPr lang="en-CA" b="1" dirty="0" smtClean="0"/>
              <a:t>Promoting </a:t>
            </a:r>
            <a:r>
              <a:rPr lang="en-CA" b="1" dirty="0"/>
              <a:t>Interest and Motivation in Learning</a:t>
            </a:r>
            <a:r>
              <a:rPr lang="en-CA" dirty="0"/>
              <a:t> </a:t>
            </a:r>
            <a:r>
              <a:rPr lang="en-CA" u="sng" dirty="0">
                <a:hlinkClick r:id="rId3"/>
              </a:rPr>
              <a:t>http://higheredbcs.wiley.com/legacy/college/smith/0471393533/web_chaps/wch03.pdf</a:t>
            </a:r>
            <a:r>
              <a:rPr lang="en-CA" u="sng" dirty="0"/>
              <a:t/>
            </a:r>
            <a:br>
              <a:rPr lang="en-CA" u="sng" dirty="0"/>
            </a:br>
            <a:r>
              <a:rPr lang="en-CA" b="1" dirty="0"/>
              <a:t>This online resource describes techniques to promote interest and motivation for learning applicable to all learning outcome types and lesson formats. It describes four primary motivational states and the motivational qualities of the </a:t>
            </a:r>
            <a:r>
              <a:rPr lang="en-CA" b="1" dirty="0" smtClean="0"/>
              <a:t>instruction. All </a:t>
            </a:r>
            <a:r>
              <a:rPr lang="en-CA" b="1" dirty="0"/>
              <a:t>quotes in this module, unless stated otherwise, come from this </a:t>
            </a:r>
            <a:r>
              <a:rPr lang="en-CA" b="1" dirty="0" smtClean="0"/>
              <a:t>reading.</a:t>
            </a:r>
          </a:p>
          <a:p>
            <a:pPr marL="171450" indent="-171450" defTabSz="452811">
              <a:buFont typeface="Arial" panose="020B0604020202020204" pitchFamily="34" charset="0"/>
              <a:buChar char="•"/>
              <a:defRPr/>
            </a:pPr>
            <a:r>
              <a:rPr lang="en-CA" b="1" dirty="0" smtClean="0"/>
              <a:t>John </a:t>
            </a:r>
            <a:r>
              <a:rPr lang="en-CA" b="1" dirty="0"/>
              <a:t>Keller’s ARCS model </a:t>
            </a:r>
            <a:r>
              <a:rPr lang="en-CA" u="sng" dirty="0">
                <a:hlinkClick r:id="rId4"/>
              </a:rPr>
              <a:t>http://www.arcsmodel.com/</a:t>
            </a:r>
            <a:endParaRPr lang="en-CA" dirty="0"/>
          </a:p>
          <a:p>
            <a:pPr defTabSz="452811">
              <a:defRPr/>
            </a:pPr>
            <a:endParaRPr lang="en-US" dirty="0"/>
          </a:p>
          <a:p>
            <a:pPr defTabSz="452811">
              <a:defRPr/>
            </a:pPr>
            <a:endParaRPr lang="en-CA" dirty="0"/>
          </a:p>
        </p:txBody>
      </p:sp>
    </p:spTree>
    <p:extLst>
      <p:ext uri="{BB962C8B-B14F-4D97-AF65-F5344CB8AC3E}">
        <p14:creationId xmlns:p14="http://schemas.microsoft.com/office/powerpoint/2010/main" val="12397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Online learning environments post some challenges for student motivation because they lack the physical presence of the teacher and the dynamics of live classes.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one of the first challenges new online teachers are faced with, particularly if they enjoy the live class environment and have established ways of successfully motivating students in that environment. </a:t>
            </a:r>
            <a:endParaRPr lang="en-CA" sz="1200" kern="1200" dirty="0" smtClean="0">
              <a:solidFill>
                <a:schemeClr val="tx1"/>
              </a:solidFill>
              <a:effectLst/>
              <a:latin typeface="+mn-lt"/>
              <a:ea typeface="+mn-ea"/>
              <a:cs typeface="+mn-cs"/>
            </a:endParaRPr>
          </a:p>
          <a:p>
            <a:endParaRPr lang="en-US" baseline="0" dirty="0" smtClean="0"/>
          </a:p>
          <a:p>
            <a:r>
              <a:rPr lang="en-US" b="1" baseline="0" dirty="0" smtClean="0"/>
              <a:t>Initiate a short discussion with a question: “Does a teacher need to be physically present to motivate?”</a:t>
            </a:r>
          </a:p>
          <a:p>
            <a:r>
              <a:rPr lang="en-US" b="1" baseline="0" dirty="0" smtClean="0"/>
              <a:t>Challenge participants to think about the cases when they felt very motivated by a movie, book, TV interview or an article. Do you need to </a:t>
            </a:r>
            <a:r>
              <a:rPr lang="en-US" b="1" i="1" baseline="0" dirty="0" smtClean="0"/>
              <a:t>meet</a:t>
            </a:r>
            <a:r>
              <a:rPr lang="en-US" b="1" baseline="0" dirty="0" smtClean="0"/>
              <a:t>  the author to be motivated by his/her work? Remind participants of Gandhi, Mother Theresa, M.L. King; scientists, novelist, movie directors and athletes who can motivate us from distant places and times.</a:t>
            </a:r>
          </a:p>
        </p:txBody>
      </p:sp>
    </p:spTree>
    <p:extLst>
      <p:ext uri="{BB962C8B-B14F-4D97-AF65-F5344CB8AC3E}">
        <p14:creationId xmlns:p14="http://schemas.microsoft.com/office/powerpoint/2010/main" val="318617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Introduce</a:t>
            </a:r>
            <a:r>
              <a:rPr lang="en-US" b="1" baseline="0" dirty="0" smtClean="0"/>
              <a:t> yourself and explain your role at the school. You may edit the slide to insert name, position, contact info.</a:t>
            </a:r>
          </a:p>
          <a:p>
            <a:endParaRPr lang="en-US" b="1" baseline="0" dirty="0" smtClean="0"/>
          </a:p>
          <a:p>
            <a:r>
              <a:rPr lang="en-US" b="1" baseline="0" dirty="0" smtClean="0"/>
              <a:t>If this is the first of a series of modules, spend a little bit of time giving overview of the program. You may wish to insert a slide or two with that information.</a:t>
            </a:r>
          </a:p>
          <a:p>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Distribute the Interaction,</a:t>
            </a:r>
            <a:r>
              <a:rPr lang="en-US" b="1" baseline="0" dirty="0" smtClean="0"/>
              <a:t> Engagement and Motivation </a:t>
            </a:r>
            <a:r>
              <a:rPr lang="en-US" b="1" dirty="0" smtClean="0"/>
              <a:t>Activity Handout (see</a:t>
            </a:r>
            <a:r>
              <a:rPr lang="en-US" b="1" baseline="0" dirty="0" smtClean="0"/>
              <a:t> Appendix B in the Facilitator Guide) </a:t>
            </a:r>
            <a:r>
              <a:rPr lang="en-US" b="1" dirty="0" smtClean="0"/>
              <a:t>at the beginning of the session. It will be used during in-class and after-class activities. The first 6 rows will be completed in class and the last row is for after-class reflection. As you</a:t>
            </a:r>
            <a:r>
              <a:rPr lang="en-US" b="1" baseline="0" dirty="0" smtClean="0"/>
              <a:t> distribute the handout, r</a:t>
            </a:r>
            <a:r>
              <a:rPr lang="en-US" b="1" dirty="0" smtClean="0"/>
              <a:t>emind participants that they should </a:t>
            </a:r>
            <a:r>
              <a:rPr lang="en-CA" b="1" dirty="0" smtClean="0"/>
              <a:t>identify one course or instructional unit they already teach or are familiar with that could benefit from improved engagement, interaction and motivation, and that</a:t>
            </a:r>
            <a:r>
              <a:rPr lang="en-CA" b="1" baseline="0" dirty="0" smtClean="0"/>
              <a:t> they </a:t>
            </a:r>
            <a:r>
              <a:rPr lang="en-CA" b="1" dirty="0" smtClean="0"/>
              <a:t>use this example during formative and summative activities in this module. If this is part of a</a:t>
            </a:r>
            <a:r>
              <a:rPr lang="en-CA" b="1" baseline="0" dirty="0" smtClean="0"/>
              <a:t> series of modules, t</a:t>
            </a:r>
            <a:r>
              <a:rPr lang="en-CA" b="1" dirty="0" smtClean="0"/>
              <a:t>his suggestion should be made at the end of the previous module in preparation for this one.</a:t>
            </a:r>
          </a:p>
          <a:p>
            <a:endParaRPr lang="en-US" b="1" baseline="0" dirty="0" smtClean="0"/>
          </a:p>
          <a:p>
            <a:endParaRPr lang="en-US" b="1" baseline="0" dirty="0" smtClean="0"/>
          </a:p>
          <a:p>
            <a:endParaRPr lang="en-US" baseline="0" dirty="0" smtClean="0"/>
          </a:p>
          <a:p>
            <a:endParaRPr lang="en-US" b="1" dirty="0"/>
          </a:p>
        </p:txBody>
      </p:sp>
    </p:spTree>
    <p:extLst>
      <p:ext uri="{BB962C8B-B14F-4D97-AF65-F5344CB8AC3E}">
        <p14:creationId xmlns:p14="http://schemas.microsoft.com/office/powerpoint/2010/main" val="4235191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video includes interviews with people involved in higher education. The interviews focus on the importance of motivation for learning, and on the challenges instructors face if they decide to take student motivation into account when designing courses. </a:t>
            </a:r>
            <a:r>
              <a:rPr lang="en-CA" sz="1200" kern="1200" dirty="0" smtClean="0">
                <a:solidFill>
                  <a:schemeClr val="tx1"/>
                </a:solidFill>
                <a:latin typeface="+mn-lt"/>
                <a:ea typeface="+mn-ea"/>
                <a:cs typeface="+mn-cs"/>
              </a:rPr>
              <a:t>Do you recognize any of your own concerns in these interviews?</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CA" dirty="0" smtClean="0"/>
          </a:p>
          <a:p>
            <a:r>
              <a:rPr lang="en-CA" b="1" dirty="0" smtClean="0"/>
              <a:t>Show the video Motivation in Learning (see Facilitator</a:t>
            </a:r>
            <a:r>
              <a:rPr lang="en-CA" b="1" baseline="0" dirty="0" smtClean="0"/>
              <a:t> Guide for link to video)</a:t>
            </a:r>
            <a:r>
              <a:rPr lang="en-CA" b="1" dirty="0" smtClean="0"/>
              <a:t> in which instructors discuss motivation.</a:t>
            </a:r>
            <a:endParaRPr lang="en-CA" b="1" dirty="0"/>
          </a:p>
        </p:txBody>
      </p:sp>
    </p:spTree>
    <p:extLst>
      <p:ext uri="{BB962C8B-B14F-4D97-AF65-F5344CB8AC3E}">
        <p14:creationId xmlns:p14="http://schemas.microsoft.com/office/powerpoint/2010/main" val="1372631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Instructors encounter a wide range of challenges in regards to motivation of students - from trying to get the attention of an indifferent population of learners to working to increase the relevance of instruction for students who are already interested in a topic.</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students are motivated when they </a:t>
            </a:r>
            <a:r>
              <a:rPr lang="en-US" sz="1200" i="1" kern="1200" dirty="0" smtClean="0">
                <a:solidFill>
                  <a:schemeClr val="tx1"/>
                </a:solidFill>
                <a:effectLst/>
                <a:latin typeface="+mn-lt"/>
                <a:ea typeface="+mn-ea"/>
                <a:cs typeface="+mn-cs"/>
              </a:rPr>
              <a:t>choose</a:t>
            </a:r>
            <a:r>
              <a:rPr lang="en-US" sz="1200" kern="1200" dirty="0" smtClean="0">
                <a:solidFill>
                  <a:schemeClr val="tx1"/>
                </a:solidFill>
                <a:effectLst/>
                <a:latin typeface="+mn-lt"/>
                <a:ea typeface="+mn-ea"/>
                <a:cs typeface="+mn-cs"/>
              </a:rPr>
              <a:t> to attend to what is going on in instruction and to apply effort in learning from it.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recent years, there’s been a shift in the study of motivation. Researchers interested in motivation have started to move away from reinforcement theories that emphasize extrinsic factors, like reward and punishment. Instead, their focus has turned towards intrinsic motivational factors that exist within the learner and that make learning personally rewarding.</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87190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err="1" smtClean="0">
                <a:solidFill>
                  <a:schemeClr val="tx1"/>
                </a:solidFill>
                <a:latin typeface="+mn-lt"/>
                <a:ea typeface="+mn-ea"/>
                <a:cs typeface="+mn-cs"/>
              </a:rPr>
              <a:t>Mihaly</a:t>
            </a:r>
            <a:r>
              <a:rPr lang="en-CA" sz="1200" kern="1200" dirty="0" smtClean="0">
                <a:solidFill>
                  <a:schemeClr val="tx1"/>
                </a:solidFill>
                <a:latin typeface="+mn-lt"/>
                <a:ea typeface="+mn-ea"/>
                <a:cs typeface="+mn-cs"/>
              </a:rPr>
              <a:t> </a:t>
            </a:r>
            <a:r>
              <a:rPr lang="en-CA" sz="1200" kern="1200" dirty="0" err="1" smtClean="0">
                <a:solidFill>
                  <a:schemeClr val="tx1"/>
                </a:solidFill>
                <a:latin typeface="+mn-lt"/>
                <a:ea typeface="+mn-ea"/>
                <a:cs typeface="+mn-cs"/>
              </a:rPr>
              <a:t>Csikszentmihalyi</a:t>
            </a:r>
            <a:r>
              <a:rPr lang="en-CA" sz="1200" kern="1200" dirty="0" smtClean="0">
                <a:solidFill>
                  <a:schemeClr val="tx1"/>
                </a:solidFill>
                <a:latin typeface="+mn-lt"/>
                <a:ea typeface="+mn-ea"/>
                <a:cs typeface="+mn-cs"/>
              </a:rPr>
              <a:t> outlines a useful way to think about learners’ internal motivational states in his book, </a:t>
            </a:r>
            <a:r>
              <a:rPr lang="en-CA" sz="1200" i="1" kern="1200" dirty="0" smtClean="0">
                <a:solidFill>
                  <a:schemeClr val="tx1"/>
                </a:solidFill>
                <a:latin typeface="+mn-lt"/>
                <a:ea typeface="+mn-ea"/>
                <a:cs typeface="+mn-cs"/>
              </a:rPr>
              <a:t>Flow: The Psychology of Optimal Experience</a:t>
            </a:r>
            <a:r>
              <a:rPr lang="en-CA" sz="1200" i="0" kern="1200" dirty="0" smtClean="0">
                <a:solidFill>
                  <a:schemeClr val="tx1"/>
                </a:solidFill>
                <a:latin typeface="+mn-lt"/>
                <a:ea typeface="+mn-ea"/>
                <a:cs typeface="+mn-cs"/>
              </a:rPr>
              <a:t>. </a:t>
            </a:r>
          </a:p>
          <a:p>
            <a:endParaRPr lang="en-CA" sz="1200" i="0" kern="1200" dirty="0" smtClean="0">
              <a:solidFill>
                <a:schemeClr val="tx1"/>
              </a:solidFill>
              <a:latin typeface="+mn-lt"/>
              <a:ea typeface="+mn-ea"/>
              <a:cs typeface="+mn-cs"/>
            </a:endParaRPr>
          </a:p>
          <a:p>
            <a:r>
              <a:rPr lang="en-CA" sz="1200" i="0" kern="1200" dirty="0" smtClean="0">
                <a:solidFill>
                  <a:schemeClr val="tx1"/>
                </a:solidFill>
                <a:latin typeface="+mn-lt"/>
                <a:ea typeface="+mn-ea"/>
                <a:cs typeface="+mn-cs"/>
              </a:rPr>
              <a:t>Based on his research, the ratio of the challenge involved in a task to a person’s </a:t>
            </a:r>
            <a:r>
              <a:rPr lang="en-CA" sz="1200" i="1" kern="1200" dirty="0" smtClean="0">
                <a:solidFill>
                  <a:schemeClr val="tx1"/>
                </a:solidFill>
                <a:latin typeface="+mn-lt"/>
                <a:ea typeface="+mn-ea"/>
                <a:cs typeface="+mn-cs"/>
              </a:rPr>
              <a:t>perceived</a:t>
            </a:r>
            <a:r>
              <a:rPr lang="en-CA" sz="1200" i="0" kern="1200" dirty="0" smtClean="0">
                <a:solidFill>
                  <a:schemeClr val="tx1"/>
                </a:solidFill>
                <a:latin typeface="+mn-lt"/>
                <a:ea typeface="+mn-ea"/>
                <a:cs typeface="+mn-cs"/>
              </a:rPr>
              <a:t> skill to </a:t>
            </a:r>
            <a:r>
              <a:rPr lang="en-CA" sz="1200" i="1" kern="1200" dirty="0" smtClean="0">
                <a:solidFill>
                  <a:schemeClr val="tx1"/>
                </a:solidFill>
                <a:latin typeface="+mn-lt"/>
                <a:ea typeface="+mn-ea"/>
                <a:cs typeface="+mn-cs"/>
              </a:rPr>
              <a:t>do</a:t>
            </a:r>
            <a:r>
              <a:rPr lang="en-CA" sz="1200" i="0" kern="1200" dirty="0" smtClean="0">
                <a:solidFill>
                  <a:schemeClr val="tx1"/>
                </a:solidFill>
                <a:latin typeface="+mn-lt"/>
                <a:ea typeface="+mn-ea"/>
                <a:cs typeface="+mn-cs"/>
              </a:rPr>
              <a:t> the task helps us to identify if the person is in one of the four primary motivational states. These states are apathy, boredom, anxiety, and flow. </a:t>
            </a:r>
          </a:p>
          <a:p>
            <a:endParaRPr lang="en-CA" sz="1200" i="0" kern="1200" dirty="0" smtClean="0">
              <a:solidFill>
                <a:schemeClr val="tx1"/>
              </a:solidFill>
              <a:latin typeface="+mn-lt"/>
              <a:ea typeface="+mn-ea"/>
              <a:cs typeface="+mn-cs"/>
            </a:endParaRPr>
          </a:p>
          <a:p>
            <a:r>
              <a:rPr lang="en-CA" sz="1200" i="0" kern="1200" dirty="0" smtClean="0">
                <a:solidFill>
                  <a:schemeClr val="tx1"/>
                </a:solidFill>
                <a:latin typeface="+mn-lt"/>
                <a:ea typeface="+mn-ea"/>
                <a:cs typeface="+mn-cs"/>
              </a:rPr>
              <a:t>When a person has a low level of the skill required to complete a task that they don’t find very challenging, they’ll end up in a state of apathy. This means the person won’t be interested in the task.</a:t>
            </a:r>
          </a:p>
          <a:p>
            <a:endParaRPr lang="en-CA" sz="1200" i="0" kern="1200" dirty="0" smtClean="0">
              <a:solidFill>
                <a:schemeClr val="tx1"/>
              </a:solidFill>
              <a:latin typeface="+mn-lt"/>
              <a:ea typeface="+mn-ea"/>
              <a:cs typeface="+mn-cs"/>
            </a:endParaRPr>
          </a:p>
          <a:p>
            <a:r>
              <a:rPr lang="en-CA" sz="1200" i="0" kern="1200" dirty="0" smtClean="0">
                <a:solidFill>
                  <a:schemeClr val="tx1"/>
                </a:solidFill>
                <a:latin typeface="+mn-lt"/>
                <a:ea typeface="+mn-ea"/>
                <a:cs typeface="+mn-cs"/>
              </a:rPr>
              <a:t>If someone has a level of skill that’s above what’s required for a task and the task isn’t perceived challenging, this person will become bored. </a:t>
            </a:r>
          </a:p>
          <a:p>
            <a:endParaRPr lang="en-CA" sz="1200" i="0" kern="1200" dirty="0" smtClean="0">
              <a:solidFill>
                <a:schemeClr val="tx1"/>
              </a:solidFill>
              <a:latin typeface="+mn-lt"/>
              <a:ea typeface="+mn-ea"/>
              <a:cs typeface="+mn-cs"/>
            </a:endParaRPr>
          </a:p>
          <a:p>
            <a:r>
              <a:rPr lang="en-CA" sz="1200" i="0" kern="1200" dirty="0" smtClean="0">
                <a:solidFill>
                  <a:schemeClr val="tx1"/>
                </a:solidFill>
                <a:latin typeface="+mn-lt"/>
                <a:ea typeface="+mn-ea"/>
                <a:cs typeface="+mn-cs"/>
              </a:rPr>
              <a:t>Tasks that are highly challenging produce different states. When a person is presented with a highly challenging task but feels like they don’t have the skill level necessary to complete it, they’ll end up in a state of anxiety.</a:t>
            </a:r>
          </a:p>
          <a:p>
            <a:endParaRPr lang="en-CA" sz="1200" i="0" kern="1200" dirty="0" smtClean="0">
              <a:solidFill>
                <a:schemeClr val="tx1"/>
              </a:solidFill>
              <a:latin typeface="+mn-lt"/>
              <a:ea typeface="+mn-ea"/>
              <a:cs typeface="+mn-cs"/>
            </a:endParaRPr>
          </a:p>
          <a:p>
            <a:r>
              <a:rPr lang="en-CA" sz="1200" i="0" kern="1200" dirty="0" err="1" smtClean="0">
                <a:solidFill>
                  <a:schemeClr val="tx1"/>
                </a:solidFill>
                <a:latin typeface="+mn-lt"/>
                <a:ea typeface="+mn-ea"/>
                <a:cs typeface="+mn-cs"/>
              </a:rPr>
              <a:t>Csikszentmihalyi</a:t>
            </a:r>
            <a:r>
              <a:rPr lang="en-CA" sz="1200" i="0" kern="1200" dirty="0" smtClean="0">
                <a:solidFill>
                  <a:schemeClr val="tx1"/>
                </a:solidFill>
                <a:latin typeface="+mn-lt"/>
                <a:ea typeface="+mn-ea"/>
                <a:cs typeface="+mn-cs"/>
              </a:rPr>
              <a:t> considers flow as the ideal motivational state. This state is achieved when a person’s skill level actually corresponds with the challenges associated with a task.</a:t>
            </a:r>
          </a:p>
        </p:txBody>
      </p:sp>
    </p:spTree>
    <p:extLst>
      <p:ext uri="{BB962C8B-B14F-4D97-AF65-F5344CB8AC3E}">
        <p14:creationId xmlns:p14="http://schemas.microsoft.com/office/powerpoint/2010/main" val="1289381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As just mentioned, “Flow” is an ideal motivational state: it happens when we feel challenged but at the same time feel that we have the </a:t>
            </a:r>
            <a:r>
              <a:rPr lang="en-CA" sz="1200" i="1" kern="1200" dirty="0" smtClean="0">
                <a:solidFill>
                  <a:schemeClr val="tx1"/>
                </a:solidFill>
                <a:latin typeface="+mn-lt"/>
                <a:ea typeface="+mn-ea"/>
                <a:cs typeface="+mn-cs"/>
              </a:rPr>
              <a:t>skills</a:t>
            </a:r>
            <a:r>
              <a:rPr lang="en-CA" sz="1200" i="0" kern="1200" dirty="0" smtClean="0">
                <a:solidFill>
                  <a:schemeClr val="tx1"/>
                </a:solidFill>
                <a:latin typeface="+mn-lt"/>
                <a:ea typeface="+mn-ea"/>
                <a:cs typeface="+mn-cs"/>
              </a:rPr>
              <a:t> to tackle the challenge.</a:t>
            </a:r>
          </a:p>
          <a:p>
            <a:r>
              <a:rPr lang="en-CA" sz="1200" i="0" kern="1200" dirty="0" err="1" smtClean="0">
                <a:solidFill>
                  <a:schemeClr val="tx1"/>
                </a:solidFill>
                <a:latin typeface="+mn-lt"/>
                <a:ea typeface="+mn-ea"/>
                <a:cs typeface="+mn-cs"/>
              </a:rPr>
              <a:t>Csikszentmihalyi’s</a:t>
            </a:r>
            <a:r>
              <a:rPr lang="en-CA" sz="1200" i="0" kern="1200" dirty="0" smtClean="0">
                <a:solidFill>
                  <a:schemeClr val="tx1"/>
                </a:solidFill>
                <a:latin typeface="+mn-lt"/>
                <a:ea typeface="+mn-ea"/>
                <a:cs typeface="+mn-cs"/>
              </a:rPr>
              <a:t> interest in flow emerged as he observed artists get so completely absorbed by the work they were creating that they forgot to eat, drink, or even sleep.</a:t>
            </a:r>
          </a:p>
          <a:p>
            <a:r>
              <a:rPr lang="en-CA" sz="1200" i="0" kern="1200" dirty="0" smtClean="0">
                <a:solidFill>
                  <a:schemeClr val="tx1"/>
                </a:solidFill>
                <a:latin typeface="+mn-lt"/>
                <a:ea typeface="+mn-ea"/>
                <a:cs typeface="+mn-cs"/>
              </a:rPr>
              <a:t>Of course, it’s a challenging task to design group instruction so that the majority of students are in the state of “flow” but the ratio of challenge and skill is something we have to consider when designing learning activities for a particular group of learners.</a:t>
            </a:r>
          </a:p>
          <a:p>
            <a:endParaRPr lang="en-CA" baseline="0" dirty="0" smtClean="0"/>
          </a:p>
          <a:p>
            <a:r>
              <a:rPr lang="en-CA" b="1" baseline="0" dirty="0" smtClean="0"/>
              <a:t>Show the previous slide again and ask a couple of participants to recall and share learning situations when they felt </a:t>
            </a:r>
            <a:r>
              <a:rPr lang="en-CA" b="1" i="1" baseline="0" dirty="0" smtClean="0"/>
              <a:t>bored</a:t>
            </a:r>
            <a:r>
              <a:rPr lang="en-CA" b="1" baseline="0" dirty="0" smtClean="0"/>
              <a:t> or </a:t>
            </a:r>
            <a:r>
              <a:rPr lang="en-CA" b="1" i="1" baseline="0" dirty="0" smtClean="0"/>
              <a:t>anxious</a:t>
            </a:r>
            <a:r>
              <a:rPr lang="en-CA" b="1" baseline="0" dirty="0" smtClean="0"/>
              <a:t> and to comment on their experience based on the table in the slide.</a:t>
            </a:r>
          </a:p>
          <a:p>
            <a:endParaRPr lang="en-US" b="1" baseline="0" dirty="0" smtClean="0"/>
          </a:p>
        </p:txBody>
      </p:sp>
    </p:spTree>
    <p:extLst>
      <p:ext uri="{BB962C8B-B14F-4D97-AF65-F5344CB8AC3E}">
        <p14:creationId xmlns:p14="http://schemas.microsoft.com/office/powerpoint/2010/main" val="745534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Now we’ll watch a video in which various instructors discuss</a:t>
            </a:r>
            <a:r>
              <a:rPr lang="en-CA" sz="1200" kern="1200" baseline="0" dirty="0" smtClean="0">
                <a:solidFill>
                  <a:schemeClr val="tx1"/>
                </a:solidFill>
                <a:effectLst/>
                <a:latin typeface="+mn-lt"/>
                <a:ea typeface="+mn-ea"/>
                <a:cs typeface="+mn-cs"/>
              </a:rPr>
              <a:t> strategies they’ve used to increase student motivation in their courses. </a:t>
            </a:r>
            <a:r>
              <a:rPr lang="en-CA" sz="1200" kern="1200" dirty="0" smtClean="0">
                <a:solidFill>
                  <a:schemeClr val="tx1"/>
                </a:solidFill>
                <a:latin typeface="+mn-lt"/>
                <a:ea typeface="+mn-ea"/>
                <a:cs typeface="+mn-cs"/>
              </a:rPr>
              <a:t>As you watch this video, pay attention to the kinds of strategies that come up that you can use to improve student motivation in your course. </a:t>
            </a:r>
            <a:endParaRPr lang="en-CA" sz="1200" kern="1200" dirty="0" smtClean="0">
              <a:solidFill>
                <a:schemeClr val="tx1"/>
              </a:solidFill>
              <a:effectLst/>
              <a:latin typeface="+mn-lt"/>
              <a:ea typeface="+mn-ea"/>
              <a:cs typeface="+mn-cs"/>
            </a:endParaRPr>
          </a:p>
          <a:p>
            <a:endParaRPr lang="en-CA" dirty="0" smtClean="0"/>
          </a:p>
          <a:p>
            <a:r>
              <a:rPr lang="en-CA" b="1" dirty="0" smtClean="0"/>
              <a:t>Show the video Improving</a:t>
            </a:r>
            <a:r>
              <a:rPr lang="en-CA" b="1" baseline="0" dirty="0" smtClean="0"/>
              <a:t> Student Motivation (s</a:t>
            </a:r>
            <a:r>
              <a:rPr lang="en-CA" b="1" dirty="0" smtClean="0"/>
              <a:t>ee Facilitator Guide for </a:t>
            </a:r>
            <a:r>
              <a:rPr lang="en-CA" b="1" baseline="0" dirty="0" smtClean="0"/>
              <a:t>link to video). </a:t>
            </a:r>
            <a:endParaRPr lang="en-CA" b="1" dirty="0"/>
          </a:p>
        </p:txBody>
      </p:sp>
    </p:spTree>
    <p:extLst>
      <p:ext uri="{BB962C8B-B14F-4D97-AF65-F5344CB8AC3E}">
        <p14:creationId xmlns:p14="http://schemas.microsoft.com/office/powerpoint/2010/main" val="1738636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would ideally like to work toward getting all our students in a state of flow, so how do we do this?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model we can turn to is Professor John Keller's ARCS model outlining the strategies for influencing motivation to learn. He describes four major conditions for motivation. These conditions are Attention, Relevance, Confidence and Satisfaction and all of them are needed to make learning interesting, meaningful and appropriately challenging. </a:t>
            </a:r>
            <a:endParaRPr lang="en-US" dirty="0"/>
          </a:p>
        </p:txBody>
      </p:sp>
    </p:spTree>
    <p:extLst>
      <p:ext uri="{BB962C8B-B14F-4D97-AF65-F5344CB8AC3E}">
        <p14:creationId xmlns:p14="http://schemas.microsoft.com/office/powerpoint/2010/main" val="80109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Instruction and learning activities must attract and maintain students' interest. You can catch students' attention with changes in instructional format, medium of instruction, layout and design of material, as well as changes in interaction patterns.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 strategies for improving attention include promoting frequent engagement in problem-solving activities, and increasing student participation.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Attention strategies should direct the learners' attention to a specific learning task. When teaching online it’s too easy to overuse media, such as images, sounds and videos as an attention-gaining technique. Doing this can actually diverge attention from learning.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we gain students' attention, we need to maintain it at an optimal level so that students don’t get bored or over-stimulated.</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97438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some useful strategies you can implement to improve relevance of learning. For example, you can tell learners how they’ll apply their existing skills in the new learning tasks. You should also consider relating students’ new learning to prior experience.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strategy to consider is explaining why what they’re learning should be important to them. Finally, you can take the time to explicitly relate instructional goals to students’ future activities.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kinds of strategies are intended to help students understand and internalize the value of what they’re learning. </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684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also some useful strategies you can implement to improve students’ confidence. For example, making sure that you clarify the learning goals associated with a course or task is really important, especially when it’s combined with a boost in students’ internal belief that they can actually reach this goal at their current level as learners.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might also want to consider including tools in your course, such as rubrics, that students can use to evaluate their own performance along with explanations of the specific criteria they’re using or that you’ll be using to evaluate their work. This might help to make the task feel more achievable.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Breaking up the learning into manageable sequences that build on each other is also essential for building student confidence. This is one way of keeping them in a motivational state of “flow”.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Being able to plan and manage work is a skill that can definitely boost students’ confidence. It’s also a skill that some might still be developing. Where possible, take some time to point them to strategies they can use to plan their work productively.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Remind students that their success is a result of their learning and the work they’ve put in, so that they can build a sense of accomplishment when they succeed.</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01191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last category of the ARCS model is satisfaction. There are lots of strategies you can use to help increase student satisfaction. These strategies tend to affect motivation by managing the consequences of student activity and learning.</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start with, try to find ways for students to use their skills in realistic settings as soon as possible. You can also build student satisfaction by getting them to work together as colleagues, rather than to consider each other as competition. For example, you might want to get students who’ve mastered a specific task to help those who are struggling.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increase student motivation by taking a little time to give them some positive feedback as close as possible to their completion of a task.</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make sure to reinforce students learning frequently at the beginning of program of study and more intermittently as they proceed through the program or task. </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3330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CA" sz="1200" kern="1200" dirty="0" smtClean="0">
                <a:solidFill>
                  <a:schemeClr val="tx1"/>
                </a:solidFill>
                <a:latin typeface="+mn-lt"/>
                <a:ea typeface="+mn-ea"/>
                <a:cs typeface="+mn-cs"/>
              </a:rPr>
              <a:t>The goal of this module is for you to develop strategies for improving interaction</a:t>
            </a:r>
            <a:r>
              <a:rPr lang="en-CA" sz="1200" kern="1200" baseline="0" dirty="0" smtClean="0">
                <a:solidFill>
                  <a:schemeClr val="tx1"/>
                </a:solidFill>
                <a:latin typeface="+mn-lt"/>
                <a:ea typeface="+mn-ea"/>
                <a:cs typeface="+mn-cs"/>
              </a:rPr>
              <a:t>, engagement </a:t>
            </a:r>
            <a:r>
              <a:rPr lang="en-CA" sz="1200" kern="1200" dirty="0" smtClean="0">
                <a:solidFill>
                  <a:schemeClr val="tx1"/>
                </a:solidFill>
                <a:latin typeface="+mn-lt"/>
                <a:ea typeface="+mn-ea"/>
                <a:cs typeface="+mn-cs"/>
              </a:rPr>
              <a:t>and student motivation for learning in the online and blended learning environment in order to meet diverse student learning needs.</a:t>
            </a:r>
          </a:p>
          <a:p>
            <a:pPr marL="0" indent="0">
              <a:buFont typeface="Arial" panose="020B0604020202020204" pitchFamily="34" charset="0"/>
              <a:buNone/>
            </a:pPr>
            <a:endParaRPr lang="en-CA"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latin typeface="+mn-lt"/>
                <a:ea typeface="+mn-ea"/>
                <a:cs typeface="+mn-cs"/>
              </a:rPr>
              <a:t>Lead participants through the learning outcomes.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1" kern="1200" dirty="0" smtClean="0">
              <a:solidFill>
                <a:schemeClr val="tx1"/>
              </a:solidFill>
              <a:latin typeface="+mn-lt"/>
              <a:ea typeface="+mn-ea"/>
              <a:cs typeface="+mn-cs"/>
            </a:endParaRPr>
          </a:p>
          <a:p>
            <a:pPr marL="0" indent="0">
              <a:buFont typeface="Arial" panose="020B0604020202020204" pitchFamily="34" charset="0"/>
              <a:buNone/>
            </a:pPr>
            <a:endParaRPr lang="en-US" b="1" dirty="0"/>
          </a:p>
          <a:p>
            <a:endParaRPr lang="en-US" dirty="0"/>
          </a:p>
        </p:txBody>
      </p:sp>
    </p:spTree>
    <p:extLst>
      <p:ext uri="{BB962C8B-B14F-4D97-AF65-F5344CB8AC3E}">
        <p14:creationId xmlns:p14="http://schemas.microsoft.com/office/powerpoint/2010/main" val="2175282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2811">
              <a:defRPr/>
            </a:pPr>
            <a:r>
              <a:rPr lang="en-CA" b="1" dirty="0" smtClean="0"/>
              <a:t>Ask participants to get into the same groups as before. Each group creates </a:t>
            </a:r>
            <a:r>
              <a:rPr lang="en-CA" b="1" dirty="0"/>
              <a:t>a list of strategies for improving the assigned condition for motivation and </a:t>
            </a:r>
            <a:r>
              <a:rPr lang="en-CA" b="1" dirty="0" smtClean="0"/>
              <a:t>presents </a:t>
            </a:r>
            <a:r>
              <a:rPr lang="en-CA" b="1" dirty="0"/>
              <a:t>to the rest of the class in the same manner as in the previous activity. </a:t>
            </a:r>
            <a:r>
              <a:rPr lang="en-CA" b="1" dirty="0" smtClean="0"/>
              <a:t>You can collect </a:t>
            </a:r>
            <a:r>
              <a:rPr lang="en-CA" b="1" dirty="0"/>
              <a:t>the responses and posts them in online version of the course (if applicable).</a:t>
            </a:r>
          </a:p>
          <a:p>
            <a:pPr defTabSz="452811">
              <a:defRPr/>
            </a:pPr>
            <a:endParaRPr lang="en-CA" b="1" dirty="0"/>
          </a:p>
          <a:p>
            <a:r>
              <a:rPr lang="en-CA" b="1" dirty="0"/>
              <a:t>During the activity, encourage participants to fill in the second three rows in the Handout with strategies for improving motivation in their selected unit/course. </a:t>
            </a:r>
            <a:endParaRPr lang="en-CA" dirty="0"/>
          </a:p>
          <a:p>
            <a:r>
              <a:rPr lang="en-CA" b="1" dirty="0"/>
              <a:t> </a:t>
            </a:r>
            <a:endParaRPr lang="en-CA" dirty="0"/>
          </a:p>
          <a:p>
            <a:endParaRPr lang="en-US" b="1" dirty="0"/>
          </a:p>
          <a:p>
            <a:pPr defTabSz="452811">
              <a:defRPr/>
            </a:pPr>
            <a:endParaRPr lang="en-CA" dirty="0"/>
          </a:p>
        </p:txBody>
      </p:sp>
    </p:spTree>
    <p:extLst>
      <p:ext uri="{BB962C8B-B14F-4D97-AF65-F5344CB8AC3E}">
        <p14:creationId xmlns:p14="http://schemas.microsoft.com/office/powerpoint/2010/main" val="3609945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move toward online teaching, you’ll necessarily end up with some new educational possibilities that you didn’t have in your live classes. Although these possibilities might involve things that are unfamiliar, they’re worth embracing and following through on.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might feel like you’re going through a bit of trial-and-error at first, but that’s ok. You’ll probably have support from instructional designers, educational technologists or other instructors at your institution who already have some experience with online teaching.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soon as a course is finished, it is important to go back and evaluate the success of new strategies you have implemented and try to decide what things you might want to do differently next time around, in order to improve the experience both for your students and yourself as a teacher.</a:t>
            </a:r>
            <a:endParaRPr lang="en-CA" sz="1200" kern="1200" dirty="0" smtClean="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2745238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Teaching always implies impacting the future. Today’s students will be the ones to solve problems created by past generations. In the rapidly changing world, this will require life-long learning, including learning in different modes, places and environments such as online environments which can offer tremendously accessible, adaptive and mobile learning opportunities for 21</a:t>
            </a:r>
            <a:r>
              <a:rPr lang="en-CA" sz="1200" kern="1200" baseline="30000" dirty="0" smtClean="0">
                <a:solidFill>
                  <a:schemeClr val="tx1"/>
                </a:solidFill>
                <a:latin typeface="+mn-lt"/>
                <a:ea typeface="+mn-ea"/>
                <a:cs typeface="+mn-cs"/>
              </a:rPr>
              <a:t>st</a:t>
            </a:r>
            <a:r>
              <a:rPr lang="en-CA" sz="1200" kern="1200" baseline="0" dirty="0" smtClean="0">
                <a:solidFill>
                  <a:schemeClr val="tx1"/>
                </a:solidFill>
                <a:latin typeface="+mn-lt"/>
                <a:ea typeface="+mn-ea"/>
                <a:cs typeface="+mn-cs"/>
              </a:rPr>
              <a:t> Century learners.</a:t>
            </a:r>
          </a:p>
          <a:p>
            <a:endParaRPr lang="en-CA" dirty="0"/>
          </a:p>
        </p:txBody>
      </p:sp>
    </p:spTree>
    <p:extLst>
      <p:ext uri="{BB962C8B-B14F-4D97-AF65-F5344CB8AC3E}">
        <p14:creationId xmlns:p14="http://schemas.microsoft.com/office/powerpoint/2010/main" val="2453398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Summarize the main points from the session.</a:t>
            </a:r>
            <a:r>
              <a:rPr lang="en-US" b="1" baseline="0" dirty="0" smtClean="0"/>
              <a:t> U</a:t>
            </a:r>
            <a:r>
              <a:rPr lang="en-US" b="1" dirty="0" smtClean="0"/>
              <a:t>se examples from earlier</a:t>
            </a:r>
            <a:r>
              <a:rPr lang="en-US" b="1" baseline="0" dirty="0" smtClean="0"/>
              <a:t> discussion with participants if possible.</a:t>
            </a:r>
          </a:p>
          <a:p>
            <a:pPr marL="0" indent="0" defTabSz="452811">
              <a:buFont typeface="Arial" panose="020B0604020202020204" pitchFamily="34" charset="0"/>
              <a:buNone/>
              <a:defRPr/>
            </a:pPr>
            <a:endParaRPr lang="en-US" b="1" dirty="0" smtClean="0"/>
          </a:p>
          <a:p>
            <a:r>
              <a:rPr lang="en-CA" b="1" dirty="0" smtClean="0"/>
              <a:t>A</a:t>
            </a:r>
            <a:r>
              <a:rPr lang="en-US" b="1" dirty="0" smtClean="0"/>
              <a:t>s a summative assessment, you</a:t>
            </a:r>
            <a:r>
              <a:rPr lang="en-US" b="1" baseline="0" dirty="0" smtClean="0"/>
              <a:t> can ask participants to </a:t>
            </a:r>
            <a:r>
              <a:rPr lang="en-US" b="1" dirty="0" smtClean="0"/>
              <a:t>elaborate on their responses from the Handout while including the rationale for the selected strategies based on content and activities in this module, then to submit it as a 3-5 page paper</a:t>
            </a:r>
            <a:r>
              <a:rPr lang="en-US" dirty="0" smtClean="0"/>
              <a:t> </a:t>
            </a:r>
            <a:r>
              <a:rPr lang="en-US" b="1" dirty="0" smtClean="0"/>
              <a:t>.</a:t>
            </a:r>
          </a:p>
          <a:p>
            <a:pPr marL="0" indent="0" defTabSz="452811">
              <a:buFont typeface="Arial" panose="020B0604020202020204" pitchFamily="34" charset="0"/>
              <a:buNone/>
              <a:defRPr/>
            </a:pPr>
            <a:endParaRPr lang="en-US" b="1" dirty="0" smtClean="0"/>
          </a:p>
          <a:p>
            <a:pPr marL="0" marR="0" indent="0" algn="l" defTabSz="45281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smtClean="0"/>
              <a:t>Note: This concludes the module. There is a separate module called “</a:t>
            </a:r>
            <a:r>
              <a:rPr lang="en-US" b="1" i="0" dirty="0" err="1" smtClean="0"/>
              <a:t>Gamification</a:t>
            </a:r>
            <a:r>
              <a:rPr lang="en-US" b="1" i="0" dirty="0" smtClean="0"/>
              <a:t> in Education” that combines the three subtopics covered in this module (interaction, engagement and motivation) and includes a fun activity. However, the topic of </a:t>
            </a:r>
            <a:r>
              <a:rPr lang="en-US" b="1" i="0" dirty="0" err="1" smtClean="0"/>
              <a:t>gamification</a:t>
            </a:r>
            <a:r>
              <a:rPr lang="en-US" b="1" i="0" dirty="0" smtClean="0"/>
              <a:t> is still very new to many educators so it is left to a facilitator to decide if s/he wants and has time to include that module. </a:t>
            </a:r>
            <a:endParaRPr lang="en-CA" i="0" dirty="0" smtClean="0"/>
          </a:p>
          <a:p>
            <a:pPr marL="0" indent="0" defTabSz="452811">
              <a:buFont typeface="Arial" panose="020B0604020202020204" pitchFamily="34" charset="0"/>
              <a:buNone/>
              <a:defRPr/>
            </a:pPr>
            <a:endParaRPr lang="en-CA" b="1" dirty="0" smtClean="0"/>
          </a:p>
          <a:p>
            <a:endParaRPr lang="en-US" b="1" dirty="0"/>
          </a:p>
        </p:txBody>
      </p:sp>
    </p:spTree>
    <p:extLst>
      <p:ext uri="{BB962C8B-B14F-4D97-AF65-F5344CB8AC3E}">
        <p14:creationId xmlns:p14="http://schemas.microsoft.com/office/powerpoint/2010/main" val="3636509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2811">
              <a:defRPr/>
            </a:pPr>
            <a:endParaRPr lang="en-CA" b="0" dirty="0"/>
          </a:p>
        </p:txBody>
      </p:sp>
    </p:spTree>
    <p:extLst>
      <p:ext uri="{BB962C8B-B14F-4D97-AF65-F5344CB8AC3E}">
        <p14:creationId xmlns:p14="http://schemas.microsoft.com/office/powerpoint/2010/main" val="761792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492558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29455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188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2811">
              <a:defRPr/>
            </a:pPr>
            <a:r>
              <a:rPr lang="en-US" b="1" dirty="0" smtClean="0"/>
              <a:t>As the facilitator, you can </a:t>
            </a:r>
            <a:r>
              <a:rPr lang="en-US" b="1" baseline="0" dirty="0" smtClean="0"/>
              <a:t>prepare for this subtopic </a:t>
            </a:r>
            <a:r>
              <a:rPr lang="en-CA" b="1" baseline="0" dirty="0" smtClean="0"/>
              <a:t>using this reference:</a:t>
            </a:r>
          </a:p>
          <a:p>
            <a:pPr defTabSz="452811">
              <a:defRPr/>
            </a:pPr>
            <a:endParaRPr lang="en-CA" b="1" dirty="0"/>
          </a:p>
          <a:p>
            <a:pPr defTabSz="452811">
              <a:defRPr/>
            </a:pPr>
            <a:r>
              <a:rPr lang="en-CA" b="1" dirty="0" smtClean="0"/>
              <a:t>Getting </a:t>
            </a:r>
            <a:r>
              <a:rPr lang="en-CA" b="1" dirty="0"/>
              <a:t>the Mix Right Again: An updated and theoretical rationale for interaction </a:t>
            </a:r>
            <a:r>
              <a:rPr lang="en-CA" b="1" u="sng" dirty="0">
                <a:hlinkClick r:id="rId3"/>
              </a:rPr>
              <a:t>http://</a:t>
            </a:r>
            <a:r>
              <a:rPr lang="en-CA" b="1" u="sng" dirty="0" smtClean="0">
                <a:hlinkClick r:id="rId3"/>
              </a:rPr>
              <a:t>www.irrodl.org/index.php/irrodl/article/view/149/230</a:t>
            </a:r>
            <a:r>
              <a:rPr lang="en-CA" b="1" u="sng" dirty="0" smtClean="0"/>
              <a:t>. </a:t>
            </a:r>
            <a:r>
              <a:rPr lang="en-CA" b="1" dirty="0" smtClean="0"/>
              <a:t>This </a:t>
            </a:r>
            <a:r>
              <a:rPr lang="en-CA" b="1" dirty="0"/>
              <a:t>paper introduces the equivalency theorem, discussed in this module.</a:t>
            </a:r>
          </a:p>
          <a:p>
            <a:pPr defTabSz="452811">
              <a:defRPr/>
            </a:pPr>
            <a:endParaRPr lang="en-CA" b="1" dirty="0"/>
          </a:p>
          <a:p>
            <a:endParaRPr lang="en-US" dirty="0" smtClean="0"/>
          </a:p>
        </p:txBody>
      </p:sp>
    </p:spTree>
    <p:extLst>
      <p:ext uri="{BB962C8B-B14F-4D97-AF65-F5344CB8AC3E}">
        <p14:creationId xmlns:p14="http://schemas.microsoft.com/office/powerpoint/2010/main" val="263739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For years, the researchers in the field of education have been telling us that interaction plays a critical role in learning and even in defining education. There are three common types of interactions in courses. </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The first is students’ interactions with each other. Second, are students’ interactions with the teacher. The third type of interaction takes place between students and the course content. </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We know from the available research that all three of these types of interaction help students to internalize material and improve their learning. </a:t>
            </a:r>
          </a:p>
          <a:p>
            <a:r>
              <a:rPr lang="en-CA" sz="1200" kern="1200" dirty="0" smtClean="0">
                <a:solidFill>
                  <a:schemeClr val="tx1"/>
                </a:solidFill>
                <a:latin typeface="+mn-lt"/>
                <a:ea typeface="+mn-ea"/>
                <a:cs typeface="+mn-cs"/>
              </a:rPr>
              <a:t>What still remains a challenge is how to evaluate a contribution of different modes of interaction to student learning. The implications of this are that educators have to take the time to figure out </a:t>
            </a:r>
            <a:r>
              <a:rPr lang="en-CA" sz="1200" i="1" kern="1200" dirty="0" smtClean="0">
                <a:solidFill>
                  <a:schemeClr val="tx1"/>
                </a:solidFill>
                <a:latin typeface="+mn-lt"/>
                <a:ea typeface="+mn-ea"/>
                <a:cs typeface="+mn-cs"/>
              </a:rPr>
              <a:t>how</a:t>
            </a:r>
            <a:r>
              <a:rPr lang="en-CA" sz="1200" i="0" kern="1200" dirty="0" smtClean="0">
                <a:solidFill>
                  <a:schemeClr val="tx1"/>
                </a:solidFill>
                <a:latin typeface="+mn-lt"/>
                <a:ea typeface="+mn-ea"/>
                <a:cs typeface="+mn-cs"/>
              </a:rPr>
              <a:t> different kinds of interaction fit into the overall learning process.</a:t>
            </a:r>
          </a:p>
          <a:p>
            <a:endParaRPr lang="en-CA" sz="1200" i="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In recent years, due to the wide-spread availability of high-speed internet and the constantly improving capabilities of computer systems, we’ve had greater opportunities to design and deliver rich, online learning experiences. These changes have resulted in a rethinking of the importance of different types of interaction in online courses.</a:t>
            </a:r>
            <a:endParaRPr lang="en-CA" sz="1200" i="0" kern="1200" dirty="0" smtClean="0">
              <a:solidFill>
                <a:schemeClr val="tx1"/>
              </a:solidFill>
              <a:latin typeface="+mn-lt"/>
              <a:ea typeface="+mn-ea"/>
              <a:cs typeface="+mn-cs"/>
            </a:endParaRPr>
          </a:p>
        </p:txBody>
      </p:sp>
    </p:spTree>
    <p:extLst>
      <p:ext uri="{BB962C8B-B14F-4D97-AF65-F5344CB8AC3E}">
        <p14:creationId xmlns:p14="http://schemas.microsoft.com/office/powerpoint/2010/main" val="2249000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 “Getting the Mix Right Again: An Updated and Theoretical Rationale for Interaction,” Terry Anderson proposed an “Interaction Equivalency Theorem.”</a:t>
            </a:r>
            <a:endParaRPr lang="en-US" b="1" dirty="0" smtClean="0"/>
          </a:p>
          <a:p>
            <a:pPr defTabSz="452811">
              <a:defRPr/>
            </a:pPr>
            <a:r>
              <a:rPr lang="en-US" b="1" dirty="0" smtClean="0"/>
              <a:t>Read the full theorem (below) aloud</a:t>
            </a:r>
            <a:r>
              <a:rPr lang="en-US" b="1" baseline="0" dirty="0" smtClean="0"/>
              <a:t> , pause after the first paragraph and give participants a few moments to think after the second:</a:t>
            </a:r>
          </a:p>
          <a:p>
            <a:pPr marL="226405" indent="-226405" defTabSz="452811">
              <a:buFontTx/>
              <a:buAutoNum type="arabicPeriod"/>
              <a:defRPr/>
            </a:pPr>
            <a:endParaRPr lang="en-US" b="1" baseline="0" dirty="0" smtClean="0"/>
          </a:p>
          <a:p>
            <a:pPr marL="169804" indent="-169804">
              <a:buFont typeface="Arial" panose="020B0604020202020204" pitchFamily="34" charset="0"/>
              <a:buChar char="•"/>
            </a:pPr>
            <a:r>
              <a:rPr lang="en-CA" i="1" dirty="0"/>
              <a:t>“Deep and meaningful formal learning is supported as long as one of the three forms of interaction (student-teacher; student-student; student-content) is at a high level. The other two may be offered at minimal levels, or even eliminated, without degrading the educational experience.</a:t>
            </a:r>
          </a:p>
          <a:p>
            <a:pPr marL="169804" indent="-169804">
              <a:buFont typeface="Arial" panose="020B0604020202020204" pitchFamily="34" charset="0"/>
              <a:buChar char="•"/>
            </a:pPr>
            <a:endParaRPr lang="en-CA" i="1" dirty="0"/>
          </a:p>
          <a:p>
            <a:pPr marL="169804" indent="-169804">
              <a:buFont typeface="Arial" panose="020B0604020202020204" pitchFamily="34" charset="0"/>
              <a:buChar char="•"/>
            </a:pPr>
            <a:r>
              <a:rPr lang="en-CA" i="1" dirty="0"/>
              <a:t>High levels of more than one of these three models will likely provide a more satisfying educational experience, though these experiences may not be as cost or time effective as less interactive learning sequences.”</a:t>
            </a:r>
            <a:endParaRPr lang="en-US" b="1" baseline="0" dirty="0" smtClean="0"/>
          </a:p>
          <a:p>
            <a:pPr marL="226405" indent="-226405" defTabSz="452811">
              <a:buFontTx/>
              <a:buAutoNum type="arabicPeriod"/>
              <a:defRPr/>
            </a:pPr>
            <a:endParaRPr lang="en-US" b="1" baseline="0" dirty="0" smtClean="0"/>
          </a:p>
          <a:p>
            <a:r>
              <a:rPr lang="en-US" sz="1200" kern="1200" dirty="0" smtClean="0">
                <a:solidFill>
                  <a:schemeClr val="tx1"/>
                </a:solidFill>
                <a:effectLst/>
                <a:latin typeface="+mn-lt"/>
                <a:ea typeface="+mn-ea"/>
                <a:cs typeface="+mn-cs"/>
              </a:rPr>
              <a:t>Anderson's theorem implies that we can substitute one type of high quality interaction for one of the others (providing that it is at the same quality level) with little loss in educational effectiveness – thus the label of an equivalency theorem. </a:t>
            </a:r>
            <a:endParaRPr lang="en-CA" sz="1200" kern="1200" dirty="0" smtClean="0">
              <a:solidFill>
                <a:schemeClr val="tx1"/>
              </a:solidFill>
              <a:effectLst/>
              <a:latin typeface="+mn-lt"/>
              <a:ea typeface="+mn-ea"/>
              <a:cs typeface="+mn-cs"/>
            </a:endParaRPr>
          </a:p>
          <a:p>
            <a:pPr defTabSz="452811">
              <a:defRPr/>
            </a:pPr>
            <a:endParaRPr lang="en-CA" b="1" dirty="0"/>
          </a:p>
          <a:p>
            <a:pPr defTabSz="452811">
              <a:defRPr/>
            </a:pPr>
            <a:r>
              <a:rPr lang="en-US" b="1" dirty="0"/>
              <a:t>Encourage </a:t>
            </a:r>
            <a:r>
              <a:rPr lang="en-CA" b="1" dirty="0" smtClean="0"/>
              <a:t>discussion with </a:t>
            </a:r>
            <a:r>
              <a:rPr lang="en-CA" b="1" dirty="0"/>
              <a:t>these questions: “Can you recall an experience when you learned </a:t>
            </a:r>
            <a:r>
              <a:rPr lang="en-CA" b="1" dirty="0" smtClean="0"/>
              <a:t>a lot </a:t>
            </a:r>
            <a:r>
              <a:rPr lang="en-CA" b="1" dirty="0"/>
              <a:t>from a good textbook only? Is interaction with teachers and other students necessary for all types of learning experiences?”</a:t>
            </a:r>
          </a:p>
          <a:p>
            <a:pPr defTabSz="452811">
              <a:defRPr/>
            </a:pPr>
            <a:endParaRPr lang="en-CA" dirty="0"/>
          </a:p>
          <a:p>
            <a:endParaRPr lang="en-CA" dirty="0"/>
          </a:p>
        </p:txBody>
      </p:sp>
    </p:spTree>
    <p:extLst>
      <p:ext uri="{BB962C8B-B14F-4D97-AF65-F5344CB8AC3E}">
        <p14:creationId xmlns:p14="http://schemas.microsoft.com/office/powerpoint/2010/main" val="568053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In recent years, researchers have examined the Interaction Equivalency Theorem further and came to a conclusion that the value students place on different modes of interaction depends on many factors, such as mode of delivery and the</a:t>
            </a:r>
            <a:r>
              <a:rPr lang="en-CA" sz="1200" kern="1200" baseline="0" dirty="0" smtClean="0">
                <a:solidFill>
                  <a:schemeClr val="tx1"/>
                </a:solidFill>
                <a:latin typeface="+mn-lt"/>
                <a:ea typeface="+mn-ea"/>
                <a:cs typeface="+mn-cs"/>
              </a:rPr>
              <a:t> course subject</a:t>
            </a:r>
            <a:r>
              <a:rPr lang="en-CA" sz="1200" kern="1200" dirty="0" smtClean="0">
                <a:solidFill>
                  <a:schemeClr val="tx1"/>
                </a:solidFill>
                <a:latin typeface="+mn-lt"/>
                <a:ea typeface="+mn-ea"/>
                <a:cs typeface="+mn-cs"/>
              </a:rPr>
              <a:t>. For example, it's been found that students in face-to-face courses tend to value more interaction with a teacher, and students in online courses tend to value more interaction with content. Some research shows that in blended courses all three modes of interaction seem to be equally important.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Furthermore, in skill-based courses, students seem to value interaction with a teacher more than in the knowledge-based courses.</a:t>
            </a:r>
          </a:p>
          <a:p>
            <a:r>
              <a:rPr lang="en-CA" sz="1200" kern="1200" dirty="0" smtClean="0">
                <a:solidFill>
                  <a:schemeClr val="tx1"/>
                </a:solidFill>
                <a:latin typeface="+mn-lt"/>
                <a:ea typeface="+mn-ea"/>
                <a:cs typeface="+mn-cs"/>
              </a:rPr>
              <a:t>These conclusions tell us that we should consider many factors when making decisions about the modes of interaction we set for students.</a:t>
            </a:r>
          </a:p>
          <a:p>
            <a:endParaRPr lang="en-CA"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Let’s see how we can enhance all three modes of interaction in online and blended courses. </a:t>
            </a:r>
          </a:p>
          <a:p>
            <a:endParaRPr lang="en-CA" dirty="0"/>
          </a:p>
        </p:txBody>
      </p:sp>
    </p:spTree>
    <p:extLst>
      <p:ext uri="{BB962C8B-B14F-4D97-AF65-F5344CB8AC3E}">
        <p14:creationId xmlns:p14="http://schemas.microsoft.com/office/powerpoint/2010/main" val="3687958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This is an example of a student to student interaction and peer instruction in an online course, using an asynchronous communication tool: A discussion forum called “Ask your peers”. </a:t>
            </a:r>
          </a:p>
          <a:p>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Students post problems and ask for help and other students respond on a voluntary basis. This can reduce the number of questions posed to the Instructor and allows students to get a response from someone who is at the same stage of learning, which is at the core of the ‘peer instruction’ concept.</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5859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306" y="3832491"/>
            <a:ext cx="8662516" cy="2624791"/>
          </a:xfrm>
        </p:spPr>
        <p:txBody>
          <a:bodyPr>
            <a:noAutofit/>
          </a:bodyPr>
          <a:lstStyle>
            <a:lvl1pPr>
              <a:defRPr sz="6000">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252306" y="437362"/>
            <a:ext cx="6400800" cy="1752600"/>
          </a:xfrm>
        </p:spPr>
        <p:txBody>
          <a:bodyPr anchor="t"/>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5" name="Line 2"/>
          <p:cNvSpPr>
            <a:spLocks noChangeShapeType="1"/>
          </p:cNvSpPr>
          <p:nvPr userDrawn="1"/>
        </p:nvSpPr>
        <p:spPr bwMode="auto">
          <a:xfrm>
            <a:off x="252306" y="428954"/>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Line 2"/>
          <p:cNvSpPr>
            <a:spLocks noChangeShapeType="1"/>
          </p:cNvSpPr>
          <p:nvPr userDrawn="1"/>
        </p:nvSpPr>
        <p:spPr bwMode="auto">
          <a:xfrm>
            <a:off x="252306" y="6457282"/>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Tree>
    <p:extLst>
      <p:ext uri="{BB962C8B-B14F-4D97-AF65-F5344CB8AC3E}">
        <p14:creationId xmlns:p14="http://schemas.microsoft.com/office/powerpoint/2010/main" val="9656219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C4592-3A81-F249-84B2-9A0175C15FE8}" type="datetime1">
              <a:rPr lang="en-US" smtClean="0">
                <a:solidFill>
                  <a:prstClr val="black">
                    <a:tint val="75000"/>
                  </a:prstClr>
                </a:solidFill>
              </a:rPr>
              <a:pPr/>
              <a:t>2014-07-29</a:t>
            </a:fld>
            <a:endParaRPr lang="en-US" dirty="0">
              <a:solidFill>
                <a:prstClr val="black">
                  <a:tint val="75000"/>
                </a:prstClr>
              </a:solidFill>
            </a:endParaRPr>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6F72FC7-103C-5C44-B917-5F33D602B7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586097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025F6-3A8C-074B-8A0D-9A97E8166F69}" type="datetime1">
              <a:rPr lang="en-US" smtClean="0">
                <a:solidFill>
                  <a:prstClr val="black">
                    <a:tint val="75000"/>
                  </a:prstClr>
                </a:solidFill>
              </a:rPr>
              <a:pPr/>
              <a:t>2014-07-29</a:t>
            </a:fld>
            <a:endParaRPr lang="en-US" dirty="0">
              <a:solidFill>
                <a:prstClr val="black">
                  <a:tint val="75000"/>
                </a:prstClr>
              </a:solidFill>
            </a:endParaRPr>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6F72FC7-103C-5C44-B917-5F33D602B7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504822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8640A-FDEF-CA42-B172-80189C19F378}" type="datetime1">
              <a:rPr lang="en-US" smtClean="0">
                <a:solidFill>
                  <a:prstClr val="black">
                    <a:tint val="75000"/>
                  </a:prstClr>
                </a:solidFill>
              </a:rPr>
              <a:pPr/>
              <a:t>2014-07-29</a:t>
            </a:fld>
            <a:endParaRPr lang="en-US" dirty="0">
              <a:solidFill>
                <a:prstClr val="black">
                  <a:tint val="75000"/>
                </a:prstClr>
              </a:solidFill>
            </a:endParaRPr>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6F72FC7-103C-5C44-B917-5F33D602B7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693737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B17ECD-4208-B048-95C3-D74D74F3C5B8}" type="datetime1">
              <a:rPr lang="en-US" smtClean="0">
                <a:solidFill>
                  <a:prstClr val="black">
                    <a:tint val="75000"/>
                  </a:prstClr>
                </a:solidFill>
              </a:rPr>
              <a:pPr/>
              <a:t>2014-07-29</a:t>
            </a:fld>
            <a:endParaRPr lang="en-US" dirty="0">
              <a:solidFill>
                <a:prstClr val="black">
                  <a:tint val="75000"/>
                </a:prstClr>
              </a:solidFill>
            </a:endParaRPr>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6F72FC7-103C-5C44-B917-5F33D602B7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568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A54E0A-333C-B14C-B14E-4EC1863C42CB}" type="datetime1">
              <a:rPr lang="en-US" smtClean="0">
                <a:solidFill>
                  <a:prstClr val="black">
                    <a:tint val="75000"/>
                  </a:prstClr>
                </a:solidFill>
              </a:rPr>
              <a:pPr/>
              <a:t>2014-07-29</a:t>
            </a:fld>
            <a:endParaRPr lang="en-US" dirty="0">
              <a:solidFill>
                <a:prstClr val="black">
                  <a:tint val="75000"/>
                </a:prstClr>
              </a:solidFill>
            </a:endParaRPr>
          </a:p>
        </p:txBody>
      </p:sp>
      <p:sp>
        <p:nvSpPr>
          <p:cNvPr id="6" name="Footer Placeholder 5"/>
          <p:cNvSpPr>
            <a:spLocks noGrp="1"/>
          </p:cNvSpPr>
          <p:nvPr>
            <p:ph type="ftr" sz="quarter" idx="11"/>
          </p:nvPr>
        </p:nvSpPr>
        <p:spPr>
          <a:xfrm>
            <a:off x="958426" y="6364761"/>
            <a:ext cx="2262684"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6F72FC7-103C-5C44-B917-5F33D602B7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146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E7852-90F4-5745-841D-9AAD4F32BB73}" type="datetime1">
              <a:rPr lang="en-US" smtClean="0">
                <a:solidFill>
                  <a:prstClr val="black">
                    <a:tint val="75000"/>
                  </a:prstClr>
                </a:solidFill>
              </a:rPr>
              <a:pPr/>
              <a:t>2014-07-29</a:t>
            </a:fld>
            <a:endParaRPr lang="en-US" dirty="0">
              <a:solidFill>
                <a:prstClr val="black">
                  <a:tint val="75000"/>
                </a:prstClr>
              </a:solidFill>
            </a:endParaRPr>
          </a:p>
        </p:txBody>
      </p:sp>
      <p:sp>
        <p:nvSpPr>
          <p:cNvPr id="8" name="Footer Placeholder 7"/>
          <p:cNvSpPr>
            <a:spLocks noGrp="1"/>
          </p:cNvSpPr>
          <p:nvPr>
            <p:ph type="ftr" sz="quarter" idx="11"/>
          </p:nvPr>
        </p:nvSpPr>
        <p:spPr>
          <a:xfrm>
            <a:off x="958426" y="6364761"/>
            <a:ext cx="2262684"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A6F72FC7-103C-5C44-B917-5F33D602B7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5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6D1878-673F-DE43-95BF-FE7B53D94DC0}" type="datetime1">
              <a:rPr lang="en-US" smtClean="0">
                <a:solidFill>
                  <a:prstClr val="black">
                    <a:tint val="75000"/>
                  </a:prstClr>
                </a:solidFill>
              </a:rPr>
              <a:pPr/>
              <a:t>2014-07-29</a:t>
            </a:fld>
            <a:endParaRPr lang="en-US" dirty="0">
              <a:solidFill>
                <a:prstClr val="black">
                  <a:tint val="75000"/>
                </a:prstClr>
              </a:solidFill>
            </a:endParaRPr>
          </a:p>
        </p:txBody>
      </p:sp>
      <p:sp>
        <p:nvSpPr>
          <p:cNvPr id="4" name="Footer Placeholder 3"/>
          <p:cNvSpPr>
            <a:spLocks noGrp="1"/>
          </p:cNvSpPr>
          <p:nvPr>
            <p:ph type="ftr" sz="quarter" idx="11"/>
          </p:nvPr>
        </p:nvSpPr>
        <p:spPr>
          <a:xfrm>
            <a:off x="958426" y="6364761"/>
            <a:ext cx="2262684"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A6F72FC7-103C-5C44-B917-5F33D602B7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277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C2618-6C68-954B-8D1E-7C68908EA3C3}" type="datetime1">
              <a:rPr lang="en-US" smtClean="0">
                <a:solidFill>
                  <a:prstClr val="black">
                    <a:tint val="75000"/>
                  </a:prstClr>
                </a:solidFill>
              </a:rPr>
              <a:pPr/>
              <a:t>2014-07-29</a:t>
            </a:fld>
            <a:endParaRPr lang="en-US" dirty="0">
              <a:solidFill>
                <a:prstClr val="black">
                  <a:tint val="75000"/>
                </a:prstClr>
              </a:solidFill>
            </a:endParaRPr>
          </a:p>
        </p:txBody>
      </p:sp>
      <p:sp>
        <p:nvSpPr>
          <p:cNvPr id="3" name="Footer Placeholder 2"/>
          <p:cNvSpPr>
            <a:spLocks noGrp="1"/>
          </p:cNvSpPr>
          <p:nvPr>
            <p:ph type="ftr" sz="quarter" idx="11"/>
          </p:nvPr>
        </p:nvSpPr>
        <p:spPr>
          <a:xfrm>
            <a:off x="958426" y="6364761"/>
            <a:ext cx="2262684"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A6F72FC7-103C-5C44-B917-5F33D602B7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7397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208E7-891C-B046-A0DB-CE62143BB425}" type="datetime1">
              <a:rPr lang="en-US" smtClean="0">
                <a:solidFill>
                  <a:prstClr val="black">
                    <a:tint val="75000"/>
                  </a:prstClr>
                </a:solidFill>
              </a:rPr>
              <a:pPr/>
              <a:t>2014-07-29</a:t>
            </a:fld>
            <a:endParaRPr lang="en-US" dirty="0">
              <a:solidFill>
                <a:prstClr val="black">
                  <a:tint val="75000"/>
                </a:prstClr>
              </a:solidFill>
            </a:endParaRPr>
          </a:p>
        </p:txBody>
      </p:sp>
      <p:sp>
        <p:nvSpPr>
          <p:cNvPr id="6" name="Footer Placeholder 5"/>
          <p:cNvSpPr>
            <a:spLocks noGrp="1"/>
          </p:cNvSpPr>
          <p:nvPr>
            <p:ph type="ftr" sz="quarter" idx="11"/>
          </p:nvPr>
        </p:nvSpPr>
        <p:spPr>
          <a:xfrm>
            <a:off x="958426" y="6364761"/>
            <a:ext cx="2262684"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6F72FC7-103C-5C44-B917-5F33D602B7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020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84381-1F0C-1A47-BE02-8F15FFD5D645}" type="datetime1">
              <a:rPr lang="en-US" smtClean="0">
                <a:solidFill>
                  <a:prstClr val="black">
                    <a:tint val="75000"/>
                  </a:prstClr>
                </a:solidFill>
              </a:rPr>
              <a:pPr/>
              <a:t>2014-07-29</a:t>
            </a:fld>
            <a:endParaRPr lang="en-US" dirty="0">
              <a:solidFill>
                <a:prstClr val="black">
                  <a:tint val="75000"/>
                </a:prstClr>
              </a:solidFill>
            </a:endParaRPr>
          </a:p>
        </p:txBody>
      </p:sp>
      <p:sp>
        <p:nvSpPr>
          <p:cNvPr id="6" name="Footer Placeholder 5"/>
          <p:cNvSpPr>
            <a:spLocks noGrp="1"/>
          </p:cNvSpPr>
          <p:nvPr>
            <p:ph type="ftr" sz="quarter" idx="11"/>
          </p:nvPr>
        </p:nvSpPr>
        <p:spPr>
          <a:xfrm>
            <a:off x="958426" y="6364761"/>
            <a:ext cx="2262684"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6F72FC7-103C-5C44-B917-5F33D602B7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10255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3000">
              <a:schemeClr val="bg1">
                <a:tint val="80000"/>
                <a:satMod val="300000"/>
              </a:schemeClr>
            </a:gs>
            <a:gs pos="100000">
              <a:schemeClr val="bg1">
                <a:shade val="30000"/>
                <a:satMod val="200000"/>
                <a:lumMod val="50000"/>
                <a:lumOff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306" y="274638"/>
            <a:ext cx="8662516"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2306" y="1600200"/>
            <a:ext cx="8662516" cy="48739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79256" y="6489982"/>
            <a:ext cx="2091991" cy="239904"/>
          </a:xfrm>
          <a:prstGeom prst="rect">
            <a:avLst/>
          </a:prstGeom>
        </p:spPr>
        <p:txBody>
          <a:bodyPr vert="horz" lIns="91440" tIns="45720" rIns="91440" bIns="45720" rtlCol="0" anchor="ctr"/>
          <a:lstStyle>
            <a:lvl1pPr algn="l">
              <a:defRPr sz="1200">
                <a:solidFill>
                  <a:schemeClr val="tx1">
                    <a:tint val="75000"/>
                  </a:schemeClr>
                </a:solidFill>
              </a:defRPr>
            </a:lvl1pPr>
          </a:lstStyle>
          <a:p>
            <a:fld id="{96531938-4B97-4B4F-90D2-83E71D290D73}" type="datetime1">
              <a:rPr lang="en-US" smtClean="0">
                <a:solidFill>
                  <a:prstClr val="black">
                    <a:tint val="75000"/>
                  </a:prstClr>
                </a:solidFill>
              </a:rPr>
              <a:pPr/>
              <a:t>2014-07-29</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5996477" y="6489982"/>
            <a:ext cx="922529" cy="239904"/>
          </a:xfrm>
          <a:prstGeom prst="rect">
            <a:avLst/>
          </a:prstGeom>
        </p:spPr>
        <p:txBody>
          <a:bodyPr vert="horz" lIns="91440" tIns="45720" rIns="91440" bIns="45720" rtlCol="0" anchor="ctr"/>
          <a:lstStyle>
            <a:lvl1pPr algn="r">
              <a:defRPr sz="1200">
                <a:solidFill>
                  <a:schemeClr val="tx1">
                    <a:tint val="75000"/>
                  </a:schemeClr>
                </a:solidFill>
              </a:defRPr>
            </a:lvl1pPr>
          </a:lstStyle>
          <a:p>
            <a:fld id="{A6F72FC7-103C-5C44-B917-5F33D602B725}"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txBox="1">
            <a:spLocks/>
          </p:cNvSpPr>
          <p:nvPr/>
        </p:nvSpPr>
        <p:spPr>
          <a:xfrm>
            <a:off x="6944236" y="6474104"/>
            <a:ext cx="1131342" cy="222138"/>
          </a:xfrm>
          <a:prstGeom prst="rect">
            <a:avLst/>
          </a:prstGeom>
        </p:spPr>
        <p:txBody>
          <a:bodyPr vert="horz" lIns="91440" tIns="45720" rIns="91440" bIns="45720" rtlCol="0" anchor="b"/>
          <a:lstStyle>
            <a:lvl1pPr algn="r">
              <a:defRPr sz="800">
                <a:solidFill>
                  <a:schemeClr val="tx1"/>
                </a:solidFill>
                <a:latin typeface="Arial"/>
                <a:cs typeface="Arial"/>
              </a:defRPr>
            </a:lvl1pPr>
          </a:lstStyle>
          <a:p>
            <a:pPr>
              <a:defRPr/>
            </a:pPr>
            <a:endParaRPr lang="en-US" dirty="0" smtClean="0">
              <a:solidFill>
                <a:prstClr val="black"/>
              </a:solidFill>
            </a:endParaRPr>
          </a:p>
        </p:txBody>
      </p:sp>
      <p:sp>
        <p:nvSpPr>
          <p:cNvPr id="1026" name="Line 2"/>
          <p:cNvSpPr>
            <a:spLocks noChangeShapeType="1"/>
          </p:cNvSpPr>
          <p:nvPr/>
        </p:nvSpPr>
        <p:spPr bwMode="auto">
          <a:xfrm>
            <a:off x="252306" y="1417638"/>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Line 2"/>
          <p:cNvSpPr>
            <a:spLocks noChangeShapeType="1"/>
          </p:cNvSpPr>
          <p:nvPr/>
        </p:nvSpPr>
        <p:spPr bwMode="auto">
          <a:xfrm>
            <a:off x="252306" y="6474104"/>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0" name="Picture 9" descr="CC BY-NC-SA.png"/>
          <p:cNvPicPr>
            <a:picLocks noChangeAspect="1"/>
          </p:cNvPicPr>
          <p:nvPr userDrawn="1"/>
        </p:nvPicPr>
        <p:blipFill>
          <a:blip r:embed="rId13"/>
          <a:stretch>
            <a:fillRect/>
          </a:stretch>
        </p:blipFill>
        <p:spPr>
          <a:xfrm>
            <a:off x="7797362" y="6464349"/>
            <a:ext cx="1117460" cy="393651"/>
          </a:xfrm>
          <a:prstGeom prst="rect">
            <a:avLst/>
          </a:prstGeom>
        </p:spPr>
      </p:pic>
    </p:spTree>
    <p:extLst>
      <p:ext uri="{BB962C8B-B14F-4D97-AF65-F5344CB8AC3E}">
        <p14:creationId xmlns:p14="http://schemas.microsoft.com/office/powerpoint/2010/main" val="3739683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par>
    </p:tnLst>
  </p:timing>
  <p:hf sldNum="0" hdr="0" dt="0"/>
  <p:txStyles>
    <p:titleStyle>
      <a:lvl1pPr algn="l" defTabSz="457200" rtl="0" eaLnBrk="1" latinLnBrk="0" hangingPunct="1">
        <a:spcBef>
          <a:spcPct val="0"/>
        </a:spcBef>
        <a:buNone/>
        <a:defRPr sz="4400" kern="1200" cap="all">
          <a:solidFill>
            <a:srgbClr val="C51E2E"/>
          </a:solidFill>
          <a:latin typeface="+mj-lt"/>
          <a:ea typeface="+mj-ea"/>
          <a:cs typeface="+mj-cs"/>
        </a:defRPr>
      </a:lvl1pPr>
    </p:titleStyle>
    <p:body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arcsmodel.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Interaction, Engagement and Motivation </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Student-student interaction (online)</a:t>
            </a:r>
            <a:endParaRPr lang="en-CA" dirty="0"/>
          </a:p>
        </p:txBody>
      </p:sp>
      <p:sp>
        <p:nvSpPr>
          <p:cNvPr id="3" name="Content Placeholder 2"/>
          <p:cNvSpPr>
            <a:spLocks noGrp="1"/>
          </p:cNvSpPr>
          <p:nvPr>
            <p:ph idx="1"/>
          </p:nvPr>
        </p:nvSpPr>
        <p:spPr/>
        <p:txBody>
          <a:bodyPr/>
          <a:lstStyle/>
          <a:p>
            <a:r>
              <a:rPr lang="en-CA" sz="4000" dirty="0" smtClean="0"/>
              <a:t>Discussion forums </a:t>
            </a:r>
          </a:p>
          <a:p>
            <a:pPr lvl="1"/>
            <a:r>
              <a:rPr lang="en-US" sz="3200" dirty="0" smtClean="0"/>
              <a:t>“Social Café” – for informal communication</a:t>
            </a:r>
          </a:p>
          <a:p>
            <a:pPr lvl="1"/>
            <a:r>
              <a:rPr lang="en-US" sz="3200" dirty="0" smtClean="0"/>
              <a:t>Guided discussions (e.g. online debate)</a:t>
            </a:r>
            <a:endParaRPr lang="en-CA" sz="3200" dirty="0" smtClean="0"/>
          </a:p>
          <a:p>
            <a:r>
              <a:rPr lang="en-CA" sz="4000" dirty="0" smtClean="0"/>
              <a:t>Web conferencing </a:t>
            </a:r>
          </a:p>
          <a:p>
            <a:r>
              <a:rPr lang="en-CA" sz="4000" dirty="0" smtClean="0"/>
              <a:t>Peer reviews </a:t>
            </a:r>
          </a:p>
          <a:p>
            <a:r>
              <a:rPr lang="en-CA" sz="4000" dirty="0" smtClean="0"/>
              <a:t>Group collaboration and presentations</a:t>
            </a:r>
            <a:endParaRPr lang="en-CA" sz="4000" u="sng" dirty="0" smtClean="0"/>
          </a:p>
          <a:p>
            <a:pPr marL="0" indent="0">
              <a:buNone/>
            </a:pPr>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248394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Student-Content Interaction</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8718" y="1788526"/>
            <a:ext cx="6669024" cy="4450080"/>
          </a:xfrm>
        </p:spPr>
      </p:pic>
      <p:sp>
        <p:nvSpPr>
          <p:cNvPr id="4" name="Footer Placeholder 3"/>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21690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Student-content interaction </a:t>
            </a:r>
            <a:br>
              <a:rPr lang="en-US" sz="3600" dirty="0" smtClean="0"/>
            </a:br>
            <a:r>
              <a:rPr lang="en-US" sz="3200" dirty="0" smtClean="0"/>
              <a:t>example of an interactive online lesson</a:t>
            </a:r>
            <a:endParaRPr lang="en-CA"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7085109"/>
              </p:ext>
            </p:extLst>
          </p:nvPr>
        </p:nvGraphicFramePr>
        <p:xfrm>
          <a:off x="252413" y="1600200"/>
          <a:ext cx="8662987"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076100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Student-teacher interaction</a:t>
            </a:r>
            <a:br>
              <a:rPr lang="en-US" dirty="0" smtClean="0"/>
            </a:br>
            <a:r>
              <a:rPr lang="en-US" dirty="0" smtClean="0"/>
              <a:t>online</a:t>
            </a:r>
            <a:endParaRPr lang="en-CA" dirty="0"/>
          </a:p>
        </p:txBody>
      </p:sp>
      <p:sp>
        <p:nvSpPr>
          <p:cNvPr id="3" name="Content Placeholder 2"/>
          <p:cNvSpPr>
            <a:spLocks noGrp="1"/>
          </p:cNvSpPr>
          <p:nvPr>
            <p:ph idx="1"/>
          </p:nvPr>
        </p:nvSpPr>
        <p:spPr/>
        <p:txBody>
          <a:bodyPr/>
          <a:lstStyle/>
          <a:p>
            <a:r>
              <a:rPr lang="en-US" dirty="0" smtClean="0"/>
              <a:t>“Ask the Instructor” forum</a:t>
            </a:r>
          </a:p>
          <a:p>
            <a:endParaRPr lang="en-CA" dirty="0"/>
          </a:p>
        </p:txBody>
      </p:sp>
      <p:sp>
        <p:nvSpPr>
          <p:cNvPr id="4" name="Footer Placeholder 3"/>
          <p:cNvSpPr>
            <a:spLocks noGrp="1"/>
          </p:cNvSpPr>
          <p:nvPr>
            <p:ph type="ftr" sz="quarter" idx="1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93" y="2297586"/>
            <a:ext cx="7743825"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8898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Title 1"/>
          <p:cNvSpPr>
            <a:spLocks noGrp="1"/>
          </p:cNvSpPr>
          <p:nvPr>
            <p:ph type="title"/>
          </p:nvPr>
        </p:nvSpPr>
        <p:spPr>
          <a:xfrm>
            <a:off x="252306" y="274638"/>
            <a:ext cx="8662516" cy="1143000"/>
          </a:xfrm>
        </p:spPr>
        <p:txBody>
          <a:bodyPr>
            <a:normAutofit fontScale="90000"/>
          </a:bodyPr>
          <a:lstStyle/>
          <a:p>
            <a:r>
              <a:rPr lang="en-US" dirty="0" smtClean="0"/>
              <a:t>Student-teacher interaction</a:t>
            </a:r>
            <a:br>
              <a:rPr lang="en-US" dirty="0" smtClean="0"/>
            </a:br>
            <a:r>
              <a:rPr lang="en-US" dirty="0" smtClean="0"/>
              <a:t>online</a:t>
            </a:r>
            <a:endParaRPr lang="en-CA"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601" y="2706892"/>
            <a:ext cx="4584000" cy="4584000"/>
          </a:xfrm>
          <a:prstGeom prst="rect">
            <a:avLst/>
          </a:prstGeom>
        </p:spPr>
      </p:pic>
      <p:sp>
        <p:nvSpPr>
          <p:cNvPr id="9" name="Content Placeholder 8"/>
          <p:cNvSpPr>
            <a:spLocks noGrp="1"/>
          </p:cNvSpPr>
          <p:nvPr>
            <p:ph idx="1"/>
          </p:nvPr>
        </p:nvSpPr>
        <p:spPr/>
        <p:txBody>
          <a:bodyPr/>
          <a:lstStyle/>
          <a:p>
            <a:r>
              <a:rPr lang="en-CA" dirty="0" smtClean="0"/>
              <a:t>Promptly respond to students</a:t>
            </a:r>
          </a:p>
          <a:p>
            <a:r>
              <a:rPr lang="en-CA" dirty="0" smtClean="0"/>
              <a:t>Post regular announcements</a:t>
            </a:r>
            <a:endParaRPr lang="en-CA" dirty="0"/>
          </a:p>
        </p:txBody>
      </p:sp>
    </p:spTree>
    <p:extLst>
      <p:ext uri="{BB962C8B-B14F-4D97-AF65-F5344CB8AC3E}">
        <p14:creationId xmlns:p14="http://schemas.microsoft.com/office/powerpoint/2010/main" val="3345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 2: Interaction</a:t>
            </a:r>
            <a:endParaRPr lang="en-CA" dirty="0"/>
          </a:p>
        </p:txBody>
      </p:sp>
      <p:sp>
        <p:nvSpPr>
          <p:cNvPr id="3" name="Content Placeholder 2"/>
          <p:cNvSpPr>
            <a:spLocks noGrp="1"/>
          </p:cNvSpPr>
          <p:nvPr>
            <p:ph idx="1"/>
          </p:nvPr>
        </p:nvSpPr>
        <p:spPr/>
        <p:txBody>
          <a:bodyPr/>
          <a:lstStyle/>
          <a:p>
            <a:r>
              <a:rPr lang="en-US" dirty="0" smtClean="0"/>
              <a:t>Group 1: Student-Student</a:t>
            </a:r>
          </a:p>
          <a:p>
            <a:r>
              <a:rPr lang="en-US" dirty="0" smtClean="0"/>
              <a:t>Group 2: Student-Content</a:t>
            </a:r>
          </a:p>
          <a:p>
            <a:r>
              <a:rPr lang="en-US" dirty="0" smtClean="0"/>
              <a:t>Group 3: Student-Teacher</a:t>
            </a:r>
          </a:p>
          <a:p>
            <a:pPr marL="0" indent="0">
              <a:buNone/>
            </a:pPr>
            <a:endParaRPr lang="en-US" dirty="0" smtClean="0"/>
          </a:p>
          <a:p>
            <a:pPr marL="0" indent="0">
              <a:buNone/>
            </a:pPr>
            <a:r>
              <a:rPr lang="en-US" dirty="0" smtClean="0"/>
              <a:t>Discuss and develop strategies for improving the assigned mode of interaction in the course</a:t>
            </a:r>
          </a:p>
        </p:txBody>
      </p:sp>
      <p:sp>
        <p:nvSpPr>
          <p:cNvPr id="4" name="Footer Placeholder 3"/>
          <p:cNvSpPr>
            <a:spLocks noGrp="1"/>
          </p:cNvSpPr>
          <p:nvPr>
            <p:ph type="ftr" sz="quarter" idx="11"/>
          </p:nvPr>
        </p:nvSpPr>
        <p:spPr/>
        <p:txBody>
          <a:bodyPr/>
          <a:lstStyle/>
          <a:p>
            <a:endParaRPr lang="en-US" dirty="0"/>
          </a:p>
        </p:txBody>
      </p:sp>
      <p:pic>
        <p:nvPicPr>
          <p:cNvPr id="4098" name="Picture 2" descr="C:\Users\maristelapetrovic\AppData\Local\Microsoft\Windows\Temporary Internet Files\Content.IE5\SN8RNH62\MP90042212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925" y="1721573"/>
            <a:ext cx="2449020" cy="161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5215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Engagement</a:t>
            </a:r>
            <a:endParaRPr lang="en-CA" dirty="0"/>
          </a:p>
        </p:txBody>
      </p:sp>
      <p:sp>
        <p:nvSpPr>
          <p:cNvPr id="3" name="Content Placeholder 2"/>
          <p:cNvSpPr>
            <a:spLocks noGrp="1"/>
          </p:cNvSpPr>
          <p:nvPr>
            <p:ph idx="1"/>
          </p:nvPr>
        </p:nvSpPr>
        <p:spPr/>
        <p:txBody>
          <a:bodyPr/>
          <a:lstStyle/>
          <a:p>
            <a:pPr marL="0" indent="0">
              <a:buNone/>
            </a:pPr>
            <a:r>
              <a:rPr lang="en-CA" b="1" dirty="0" smtClean="0"/>
              <a:t>Video</a:t>
            </a:r>
          </a:p>
          <a:p>
            <a:endParaRPr lang="en-CA" dirty="0"/>
          </a:p>
          <a:p>
            <a:r>
              <a:rPr lang="en-CA" dirty="0" smtClean="0"/>
              <a:t>Strategies for engaging online students</a:t>
            </a:r>
          </a:p>
          <a:p>
            <a:endParaRPr lang="en-CA" dirty="0"/>
          </a:p>
          <a:p>
            <a:endParaRPr lang="en-CA" dirty="0"/>
          </a:p>
        </p:txBody>
      </p:sp>
      <p:sp>
        <p:nvSpPr>
          <p:cNvPr id="4" name="Footer Placeholder 3"/>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059781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Reflection</a:t>
            </a:r>
            <a:endParaRPr lang="en-CA" dirty="0"/>
          </a:p>
        </p:txBody>
      </p:sp>
      <p:sp>
        <p:nvSpPr>
          <p:cNvPr id="3" name="Content Placeholder 2"/>
          <p:cNvSpPr>
            <a:spLocks noGrp="1"/>
          </p:cNvSpPr>
          <p:nvPr>
            <p:ph idx="1"/>
          </p:nvPr>
        </p:nvSpPr>
        <p:spPr/>
        <p:txBody>
          <a:bodyPr/>
          <a:lstStyle/>
          <a:p>
            <a:r>
              <a:rPr lang="en-US" dirty="0"/>
              <a:t>Can you think of a learning activity from a course you teach or have attended where students were very engaged in the learning process? </a:t>
            </a:r>
            <a:endParaRPr lang="en-US" dirty="0" smtClean="0"/>
          </a:p>
          <a:p>
            <a:r>
              <a:rPr lang="en-US" dirty="0" smtClean="0"/>
              <a:t>While </a:t>
            </a:r>
            <a:r>
              <a:rPr lang="en-US" dirty="0"/>
              <a:t>watching the video, did you recognize a teaching strategy that you could implement in your course design to further increase the level of engagement of your students?</a:t>
            </a:r>
            <a:endParaRPr lang="en-CA" dirty="0"/>
          </a:p>
          <a:p>
            <a:endParaRPr lang="en-CA" dirty="0"/>
          </a:p>
        </p:txBody>
      </p:sp>
      <p:sp>
        <p:nvSpPr>
          <p:cNvPr id="4" name="Footer Placeholder 3"/>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14851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032000"/>
            <a:ext cx="7772400" cy="1362075"/>
          </a:xfrm>
        </p:spPr>
        <p:txBody>
          <a:bodyPr>
            <a:normAutofit/>
          </a:bodyPr>
          <a:lstStyle/>
          <a:p>
            <a:r>
              <a:rPr lang="en-US" sz="4400" dirty="0"/>
              <a:t>2</a:t>
            </a:r>
            <a:r>
              <a:rPr lang="en-US" sz="4400" dirty="0" smtClean="0"/>
              <a:t>. </a:t>
            </a:r>
            <a:r>
              <a:rPr lang="en-CA" dirty="0"/>
              <a:t>Motivation for learning</a:t>
            </a:r>
            <a:r>
              <a:rPr lang="en-US" sz="4400" dirty="0" smtClean="0"/>
              <a:t/>
            </a:r>
            <a:br>
              <a:rPr lang="en-US" sz="4400" dirty="0" smtClean="0"/>
            </a:br>
            <a:endParaRPr lang="en-CA" sz="3100"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p:nvSpPr>
        <p:spPr>
          <a:xfrm>
            <a:off x="3692768" y="3418918"/>
            <a:ext cx="5089987" cy="3046988"/>
          </a:xfrm>
          <a:prstGeom prst="rect">
            <a:avLst/>
          </a:prstGeom>
        </p:spPr>
        <p:txBody>
          <a:bodyPr wrap="square">
            <a:spAutoFit/>
          </a:bodyPr>
          <a:lstStyle/>
          <a:p>
            <a:pPr marL="571500" indent="-571500">
              <a:buFont typeface="Arial" panose="020B0604020202020204" pitchFamily="34" charset="0"/>
              <a:buChar char="•"/>
            </a:pPr>
            <a:r>
              <a:rPr lang="en-US" sz="3200" dirty="0" smtClean="0"/>
              <a:t>Why motivate?</a:t>
            </a:r>
            <a:endParaRPr lang="en-US" sz="3200" dirty="0"/>
          </a:p>
          <a:p>
            <a:pPr marL="571500" indent="-571500">
              <a:buFont typeface="Arial" panose="020B0604020202020204" pitchFamily="34" charset="0"/>
              <a:buChar char="•"/>
            </a:pPr>
            <a:r>
              <a:rPr lang="en-US" sz="3200" dirty="0" smtClean="0"/>
              <a:t>Primary motivational states</a:t>
            </a:r>
          </a:p>
          <a:p>
            <a:pPr marL="571500" indent="-571500">
              <a:buFont typeface="Arial" panose="020B0604020202020204" pitchFamily="34" charset="0"/>
              <a:buChar char="•"/>
            </a:pPr>
            <a:r>
              <a:rPr lang="en-US" sz="3200" dirty="0" smtClean="0"/>
              <a:t>Keller’s ARCS model for influencing </a:t>
            </a:r>
            <a:r>
              <a:rPr lang="en-US" sz="3200" dirty="0"/>
              <a:t>learners’ motivation </a:t>
            </a:r>
          </a:p>
        </p:txBody>
      </p:sp>
    </p:spTree>
    <p:extLst>
      <p:ext uri="{BB962C8B-B14F-4D97-AF65-F5344CB8AC3E}">
        <p14:creationId xmlns:p14="http://schemas.microsoft.com/office/powerpoint/2010/main" val="15766608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CA" dirty="0" smtClean="0"/>
              <a:t>Why motivate?</a:t>
            </a:r>
            <a:endParaRPr lang="en-CA" dirty="0"/>
          </a:p>
        </p:txBody>
      </p:sp>
      <p:sp>
        <p:nvSpPr>
          <p:cNvPr id="3" name="Content Placeholder 2"/>
          <p:cNvSpPr>
            <a:spLocks noGrp="1"/>
          </p:cNvSpPr>
          <p:nvPr>
            <p:ph idx="1"/>
          </p:nvPr>
        </p:nvSpPr>
        <p:spPr/>
        <p:txBody>
          <a:bodyPr/>
          <a:lstStyle/>
          <a:p>
            <a:pPr marL="0" indent="0">
              <a:buNone/>
            </a:pPr>
            <a:r>
              <a:rPr lang="en-US" i="1" dirty="0"/>
              <a:t>“One of the most important tasks as teachers is to inspire and motivate students. We want them to embrace the course material, to enjoy and appreciate our academic discipline, and to be excited about the intellectual life”</a:t>
            </a:r>
            <a:endParaRPr lang="en-CA" i="1" dirty="0"/>
          </a:p>
          <a:p>
            <a:pPr marL="0" indent="0">
              <a:buNone/>
            </a:pPr>
            <a:endParaRPr lang="en-US" sz="1400" b="1" dirty="0" smtClean="0"/>
          </a:p>
          <a:p>
            <a:pPr marL="0" indent="0">
              <a:buNone/>
            </a:pPr>
            <a:r>
              <a:rPr lang="en-US" sz="1400" dirty="0" smtClean="0"/>
              <a:t>(Boyle, Rothstein</a:t>
            </a:r>
            <a:r>
              <a:rPr lang="en-US" sz="1400" dirty="0"/>
              <a:t>, </a:t>
            </a:r>
            <a:r>
              <a:rPr lang="en-US" sz="1400" dirty="0" smtClean="0"/>
              <a:t>2008)</a:t>
            </a:r>
            <a:endParaRPr lang="en-CA" sz="1400" dirty="0"/>
          </a:p>
          <a:p>
            <a:endParaRPr lang="en-CA"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700" y="3977162"/>
            <a:ext cx="2387599" cy="2387599"/>
          </a:xfrm>
          <a:prstGeom prst="rect">
            <a:avLst/>
          </a:prstGeom>
        </p:spPr>
      </p:pic>
    </p:spTree>
    <p:extLst>
      <p:ext uri="{BB962C8B-B14F-4D97-AF65-F5344CB8AC3E}">
        <p14:creationId xmlns:p14="http://schemas.microsoft.com/office/powerpoint/2010/main" val="41481931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normAutofit/>
          </a:bodyPr>
          <a:lstStyle/>
          <a:p>
            <a:r>
              <a:rPr lang="en-US" dirty="0" smtClean="0"/>
              <a:t>Facilitator name</a:t>
            </a:r>
          </a:p>
          <a:p>
            <a:pPr lvl="1"/>
            <a:r>
              <a:rPr lang="en-US" dirty="0" smtClean="0"/>
              <a:t>Position at university</a:t>
            </a:r>
          </a:p>
          <a:p>
            <a:pPr lvl="1"/>
            <a:r>
              <a:rPr lang="en-US" dirty="0" smtClean="0"/>
              <a:t>Contact info</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020828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Motivation</a:t>
            </a:r>
            <a:endParaRPr lang="en-CA" dirty="0"/>
          </a:p>
        </p:txBody>
      </p:sp>
      <p:sp>
        <p:nvSpPr>
          <p:cNvPr id="3" name="Content Placeholder 2"/>
          <p:cNvSpPr>
            <a:spLocks noGrp="1"/>
          </p:cNvSpPr>
          <p:nvPr>
            <p:ph idx="1"/>
          </p:nvPr>
        </p:nvSpPr>
        <p:spPr/>
        <p:txBody>
          <a:bodyPr/>
          <a:lstStyle/>
          <a:p>
            <a:pPr marL="0" indent="0">
              <a:buNone/>
            </a:pPr>
            <a:r>
              <a:rPr lang="en-CA" b="1" dirty="0" smtClean="0"/>
              <a:t>Video</a:t>
            </a:r>
          </a:p>
          <a:p>
            <a:pPr marL="0" indent="0">
              <a:buNone/>
            </a:pPr>
            <a:endParaRPr lang="en-CA" dirty="0" smtClean="0"/>
          </a:p>
          <a:p>
            <a:r>
              <a:rPr lang="en-CA" dirty="0" smtClean="0"/>
              <a:t>Should we take student motivation into account when designing courses?</a:t>
            </a:r>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212155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Motivation problems</a:t>
            </a:r>
            <a:endParaRPr lang="en-CA" dirty="0"/>
          </a:p>
        </p:txBody>
      </p:sp>
      <p:sp>
        <p:nvSpPr>
          <p:cNvPr id="5" name="Content Placeholder 4"/>
          <p:cNvSpPr>
            <a:spLocks noGrp="1"/>
          </p:cNvSpPr>
          <p:nvPr>
            <p:ph idx="1"/>
          </p:nvPr>
        </p:nvSpPr>
        <p:spPr/>
        <p:txBody>
          <a:bodyPr/>
          <a:lstStyle/>
          <a:p>
            <a:r>
              <a:rPr lang="en-CA" dirty="0" smtClean="0"/>
              <a:t>Gaining attention</a:t>
            </a:r>
          </a:p>
          <a:p>
            <a:r>
              <a:rPr lang="en-CA" dirty="0" smtClean="0"/>
              <a:t>Increasing relevance</a:t>
            </a:r>
            <a:endParaRPr lang="en-CA" dirty="0"/>
          </a:p>
        </p:txBody>
      </p:sp>
      <p:sp>
        <p:nvSpPr>
          <p:cNvPr id="4" name="Footer Placeholder 3"/>
          <p:cNvSpPr>
            <a:spLocks noGrp="1"/>
          </p:cNvSpPr>
          <p:nvPr>
            <p:ph type="ftr" sz="quarter" idx="11"/>
          </p:nvPr>
        </p:nvSpPr>
        <p:spPr/>
        <p:txBody>
          <a:bodyPr/>
          <a:lstStyle/>
          <a:p>
            <a:endParaRPr lang="en-US" dirty="0">
              <a:solidFill>
                <a:prstClr val="black"/>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845"/>
          <a:stretch/>
        </p:blipFill>
        <p:spPr>
          <a:xfrm>
            <a:off x="2332733" y="3353746"/>
            <a:ext cx="4501661" cy="3011015"/>
          </a:xfrm>
          <a:prstGeom prst="rect">
            <a:avLst/>
          </a:prstGeom>
        </p:spPr>
      </p:pic>
    </p:spTree>
    <p:extLst>
      <p:ext uri="{BB962C8B-B14F-4D97-AF65-F5344CB8AC3E}">
        <p14:creationId xmlns:p14="http://schemas.microsoft.com/office/powerpoint/2010/main" val="22583681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Four primary motivational states</a:t>
            </a:r>
            <a:endParaRPr lang="en-CA"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8431" y="2779712"/>
            <a:ext cx="3790950" cy="2514600"/>
          </a:xfrm>
        </p:spPr>
      </p:pic>
      <p:sp>
        <p:nvSpPr>
          <p:cNvPr id="4" name="Footer Placeholder 3"/>
          <p:cNvSpPr>
            <a:spLocks noGrp="1"/>
          </p:cNvSpPr>
          <p:nvPr>
            <p:ph type="ftr" sz="quarter" idx="1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47586019"/>
              </p:ext>
            </p:extLst>
          </p:nvPr>
        </p:nvGraphicFramePr>
        <p:xfrm>
          <a:off x="468764" y="2007916"/>
          <a:ext cx="8229600" cy="4353473"/>
        </p:xfrm>
        <a:graphic>
          <a:graphicData uri="http://schemas.openxmlformats.org/drawingml/2006/table">
            <a:tbl>
              <a:tblPr firstRow="1" bandRow="1">
                <a:tableStyleId>{5940675A-B579-460E-94D1-54222C63F5DA}</a:tableStyleId>
              </a:tblPr>
              <a:tblGrid>
                <a:gridCol w="2743200"/>
                <a:gridCol w="2743200"/>
                <a:gridCol w="2743200"/>
              </a:tblGrid>
              <a:tr h="16034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800" dirty="0" smtClean="0"/>
                        <a:t>                     </a:t>
                      </a:r>
                      <a:r>
                        <a:rPr lang="en-CA" sz="3200" dirty="0" smtClean="0"/>
                        <a:t>Skill</a:t>
                      </a:r>
                    </a:p>
                    <a:p>
                      <a:endParaRPr lang="en-CA" sz="3200" dirty="0" smtClean="0"/>
                    </a:p>
                    <a:p>
                      <a:r>
                        <a:rPr lang="en-CA" sz="3200" dirty="0" smtClean="0"/>
                        <a:t>Challenge</a:t>
                      </a:r>
                      <a:r>
                        <a:rPr lang="en-CA" sz="3200" baseline="0" dirty="0" smtClean="0"/>
                        <a:t>                   </a:t>
                      </a:r>
                      <a:endParaRPr lang="en-CA" sz="3200" dirty="0"/>
                    </a:p>
                  </a:txBody>
                  <a:tcPr>
                    <a:solidFill>
                      <a:schemeClr val="bg1"/>
                    </a:solidFill>
                  </a:tcPr>
                </a:tc>
                <a:tc>
                  <a:txBody>
                    <a:bodyPr/>
                    <a:lstStyle/>
                    <a:p>
                      <a:pPr algn="ctr"/>
                      <a:r>
                        <a:rPr lang="en-US" sz="3200" kern="1200" dirty="0" smtClean="0">
                          <a:solidFill>
                            <a:schemeClr val="tx1"/>
                          </a:solidFill>
                          <a:effectLst/>
                          <a:latin typeface="+mn-lt"/>
                          <a:ea typeface="+mn-ea"/>
                          <a:cs typeface="+mn-cs"/>
                        </a:rPr>
                        <a:t>LOW SKILL</a:t>
                      </a:r>
                      <a:endParaRPr lang="en-CA" sz="3200" dirty="0"/>
                    </a:p>
                  </a:txBody>
                  <a:tcPr anchor="ctr">
                    <a:solidFill>
                      <a:schemeClr val="bg1"/>
                    </a:solidFill>
                  </a:tcPr>
                </a:tc>
                <a:tc>
                  <a:txBody>
                    <a:bodyPr/>
                    <a:lstStyle/>
                    <a:p>
                      <a:pPr marL="0" algn="ctr" defTabSz="457200" rtl="0" eaLnBrk="1" latinLnBrk="0" hangingPunct="1"/>
                      <a:r>
                        <a:rPr lang="en-US" sz="3200" kern="1200" dirty="0" smtClean="0">
                          <a:solidFill>
                            <a:schemeClr val="tx1"/>
                          </a:solidFill>
                          <a:effectLst/>
                          <a:latin typeface="+mn-lt"/>
                          <a:ea typeface="+mn-ea"/>
                          <a:cs typeface="+mn-cs"/>
                        </a:rPr>
                        <a:t>HIGH SKILL</a:t>
                      </a:r>
                      <a:endParaRPr lang="en-CA" sz="3200" kern="1200" dirty="0">
                        <a:solidFill>
                          <a:schemeClr val="tx1"/>
                        </a:solidFill>
                        <a:effectLst/>
                        <a:latin typeface="+mn-lt"/>
                        <a:ea typeface="+mn-ea"/>
                        <a:cs typeface="+mn-cs"/>
                      </a:endParaRPr>
                    </a:p>
                  </a:txBody>
                  <a:tcPr anchor="ctr">
                    <a:solidFill>
                      <a:schemeClr val="bg1"/>
                    </a:solidFill>
                  </a:tcPr>
                </a:tc>
              </a:tr>
              <a:tr h="1375032">
                <a:tc>
                  <a:txBody>
                    <a:bodyPr/>
                    <a:lstStyle/>
                    <a:p>
                      <a:pPr marL="0" algn="ctr" defTabSz="457200" rtl="0" eaLnBrk="1" latinLnBrk="0" hangingPunct="1"/>
                      <a:r>
                        <a:rPr lang="en-US" sz="3200" kern="1200" dirty="0" smtClean="0">
                          <a:solidFill>
                            <a:schemeClr val="tx1"/>
                          </a:solidFill>
                          <a:effectLst/>
                          <a:latin typeface="+mn-lt"/>
                          <a:ea typeface="+mn-ea"/>
                          <a:cs typeface="+mn-cs"/>
                        </a:rPr>
                        <a:t>LOW CHALLENGE</a:t>
                      </a:r>
                      <a:endParaRPr lang="en-CA" sz="3200" kern="1200" dirty="0">
                        <a:solidFill>
                          <a:schemeClr val="tx1"/>
                        </a:solidFill>
                        <a:effectLst/>
                        <a:latin typeface="+mn-lt"/>
                        <a:ea typeface="+mn-ea"/>
                        <a:cs typeface="+mn-cs"/>
                      </a:endParaRPr>
                    </a:p>
                  </a:txBody>
                  <a:tcPr anchor="ctr">
                    <a:solidFill>
                      <a:schemeClr val="bg1"/>
                    </a:solidFill>
                  </a:tcPr>
                </a:tc>
                <a:tc>
                  <a:txBody>
                    <a:bodyPr/>
                    <a:lstStyle/>
                    <a:p>
                      <a:pPr algn="l"/>
                      <a:r>
                        <a:rPr lang="en-US" sz="3200" b="1" kern="1200" dirty="0" smtClean="0">
                          <a:solidFill>
                            <a:schemeClr val="tx1"/>
                          </a:solidFill>
                          <a:effectLst/>
                          <a:latin typeface="+mn-lt"/>
                          <a:ea typeface="+mn-ea"/>
                          <a:cs typeface="+mn-cs"/>
                        </a:rPr>
                        <a:t>apathy</a:t>
                      </a:r>
                      <a:endParaRPr lang="en-CA" sz="3200" b="1" dirty="0"/>
                    </a:p>
                  </a:txBody>
                  <a:tcPr>
                    <a:solidFill>
                      <a:schemeClr val="bg1"/>
                    </a:solidFill>
                  </a:tcPr>
                </a:tc>
                <a:tc>
                  <a:txBody>
                    <a:bodyPr/>
                    <a:lstStyle/>
                    <a:p>
                      <a:pPr marL="0" algn="l" defTabSz="457200" rtl="0" eaLnBrk="1" latinLnBrk="0" hangingPunct="1"/>
                      <a:r>
                        <a:rPr lang="en-US" sz="3200" b="1" kern="1200" dirty="0" smtClean="0">
                          <a:solidFill>
                            <a:schemeClr val="tx1"/>
                          </a:solidFill>
                          <a:effectLst/>
                          <a:latin typeface="+mn-lt"/>
                          <a:ea typeface="+mn-ea"/>
                          <a:cs typeface="+mn-cs"/>
                        </a:rPr>
                        <a:t>boredom</a:t>
                      </a:r>
                      <a:endParaRPr lang="en-CA" sz="3200" b="1" kern="1200" dirty="0">
                        <a:solidFill>
                          <a:schemeClr val="tx1"/>
                        </a:solidFill>
                        <a:effectLst/>
                        <a:latin typeface="+mn-lt"/>
                        <a:ea typeface="+mn-ea"/>
                        <a:cs typeface="+mn-cs"/>
                      </a:endParaRPr>
                    </a:p>
                  </a:txBody>
                  <a:tcPr>
                    <a:solidFill>
                      <a:schemeClr val="bg1"/>
                    </a:solidFill>
                  </a:tcPr>
                </a:tc>
              </a:tr>
              <a:tr h="1375032">
                <a:tc>
                  <a:txBody>
                    <a:bodyPr/>
                    <a:lstStyle/>
                    <a:p>
                      <a:pPr marL="0" algn="ctr" defTabSz="457200" rtl="0" eaLnBrk="1" latinLnBrk="0" hangingPunct="1"/>
                      <a:r>
                        <a:rPr lang="en-US" sz="3200" kern="1200" dirty="0" smtClean="0">
                          <a:solidFill>
                            <a:schemeClr val="tx1"/>
                          </a:solidFill>
                          <a:effectLst/>
                          <a:latin typeface="+mn-lt"/>
                          <a:ea typeface="+mn-ea"/>
                          <a:cs typeface="+mn-cs"/>
                        </a:rPr>
                        <a:t>HIGH CHALLENGE</a:t>
                      </a:r>
                      <a:endParaRPr lang="en-CA" sz="3200" kern="1200" dirty="0">
                        <a:solidFill>
                          <a:schemeClr val="tx1"/>
                        </a:solidFill>
                        <a:effectLst/>
                        <a:latin typeface="+mn-lt"/>
                        <a:ea typeface="+mn-ea"/>
                        <a:cs typeface="+mn-cs"/>
                      </a:endParaRPr>
                    </a:p>
                  </a:txBody>
                  <a:tcPr anchor="ctr">
                    <a:solidFill>
                      <a:schemeClr val="bg1"/>
                    </a:solidFill>
                  </a:tcPr>
                </a:tc>
                <a:tc>
                  <a:txBody>
                    <a:bodyPr/>
                    <a:lstStyle/>
                    <a:p>
                      <a:pPr marL="0" algn="l" defTabSz="457200" rtl="0" eaLnBrk="1" latinLnBrk="0" hangingPunct="1"/>
                      <a:r>
                        <a:rPr lang="en-US" sz="3200" b="1" kern="1200" dirty="0" smtClean="0">
                          <a:solidFill>
                            <a:schemeClr val="tx1"/>
                          </a:solidFill>
                          <a:effectLst/>
                          <a:latin typeface="+mn-lt"/>
                          <a:ea typeface="+mn-ea"/>
                          <a:cs typeface="+mn-cs"/>
                        </a:rPr>
                        <a:t>anxiety</a:t>
                      </a:r>
                      <a:endParaRPr lang="en-CA" sz="3200" b="1" kern="1200" dirty="0">
                        <a:solidFill>
                          <a:schemeClr val="tx1"/>
                        </a:solidFill>
                        <a:effectLst/>
                        <a:latin typeface="+mn-lt"/>
                        <a:ea typeface="+mn-ea"/>
                        <a:cs typeface="+mn-cs"/>
                      </a:endParaRPr>
                    </a:p>
                  </a:txBody>
                  <a:tcPr>
                    <a:solidFill>
                      <a:schemeClr val="bg1"/>
                    </a:solidFill>
                  </a:tcPr>
                </a:tc>
                <a:tc>
                  <a:txBody>
                    <a:bodyPr/>
                    <a:lstStyle/>
                    <a:p>
                      <a:pPr marL="0" algn="l" defTabSz="457200" rtl="0" eaLnBrk="1" latinLnBrk="0" hangingPunct="1"/>
                      <a:r>
                        <a:rPr lang="en-US" sz="3200" b="1" kern="1200" dirty="0" smtClean="0">
                          <a:solidFill>
                            <a:schemeClr val="tx1"/>
                          </a:solidFill>
                          <a:effectLst/>
                          <a:latin typeface="+mn-lt"/>
                          <a:ea typeface="+mn-ea"/>
                          <a:cs typeface="+mn-cs"/>
                        </a:rPr>
                        <a:t>flow</a:t>
                      </a:r>
                      <a:endParaRPr lang="en-CA" sz="3200" b="1" kern="1200" dirty="0">
                        <a:solidFill>
                          <a:schemeClr val="tx1"/>
                        </a:solidFill>
                        <a:effectLst/>
                        <a:latin typeface="+mn-lt"/>
                        <a:ea typeface="+mn-ea"/>
                        <a:cs typeface="+mn-cs"/>
                      </a:endParaRPr>
                    </a:p>
                  </a:txBody>
                  <a:tcPr>
                    <a:solidFill>
                      <a:srgbClr val="FFFF00"/>
                    </a:solidFill>
                  </a:tcPr>
                </a:tc>
              </a:tr>
            </a:tbl>
          </a:graphicData>
        </a:graphic>
      </p:graphicFrame>
      <p:cxnSp>
        <p:nvCxnSpPr>
          <p:cNvPr id="9" name="Straight Connector 8"/>
          <p:cNvCxnSpPr/>
          <p:nvPr/>
        </p:nvCxnSpPr>
        <p:spPr>
          <a:xfrm>
            <a:off x="468764" y="2007916"/>
            <a:ext cx="2752346" cy="1602792"/>
          </a:xfrm>
          <a:prstGeom prst="line">
            <a:avLst/>
          </a:prstGeom>
          <a:ln w="12700"/>
        </p:spPr>
        <p:style>
          <a:lnRef idx="2">
            <a:schemeClr val="dk1"/>
          </a:lnRef>
          <a:fillRef idx="0">
            <a:schemeClr val="dk1"/>
          </a:fillRef>
          <a:effectRef idx="1">
            <a:schemeClr val="dk1"/>
          </a:effectRef>
          <a:fontRef idx="minor">
            <a:schemeClr val="tx1"/>
          </a:fontRef>
        </p:style>
      </p:cxnSp>
      <p:pic>
        <p:nvPicPr>
          <p:cNvPr id="2051" name="Picture 3" descr="C:\Users\maristelapetrovic\AppData\Local\Microsoft\Windows\Temporary Internet Files\Content.IE5\BY7W3T0K\dglxasse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566" y="5172748"/>
            <a:ext cx="831088" cy="10480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9" descr="C:\Users\maristelapetrovic\AppData\Local\Microsoft\Windows\Temporary Internet Files\Content.IE5\BY7W3T0K\MP90044828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9333" y="5146772"/>
            <a:ext cx="771969" cy="11613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aristelapetrovic\AppData\Local\Microsoft\Windows\Temporary Internet Files\Content.IE5\XEUTDIWM\dglxasset[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0271" y="4212163"/>
            <a:ext cx="1011767" cy="6745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786" y="4079523"/>
            <a:ext cx="1253013" cy="831144"/>
          </a:xfrm>
          <a:prstGeom prst="rect">
            <a:avLst/>
          </a:prstGeom>
        </p:spPr>
      </p:pic>
    </p:spTree>
    <p:extLst>
      <p:ext uri="{BB962C8B-B14F-4D97-AF65-F5344CB8AC3E}">
        <p14:creationId xmlns:p14="http://schemas.microsoft.com/office/powerpoint/2010/main" val="42757977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 state of optimal </a:t>
            </a:r>
            <a:r>
              <a:rPr lang="en-CA" dirty="0" smtClean="0"/>
              <a:t>experience: “FLOW</a:t>
            </a:r>
            <a:r>
              <a:rPr lang="en-CA" dirty="0"/>
              <a:t>”</a:t>
            </a:r>
          </a:p>
        </p:txBody>
      </p:sp>
      <p:sp>
        <p:nvSpPr>
          <p:cNvPr id="3" name="Content Placeholder 2"/>
          <p:cNvSpPr>
            <a:spLocks noGrp="1"/>
          </p:cNvSpPr>
          <p:nvPr>
            <p:ph idx="1"/>
          </p:nvPr>
        </p:nvSpPr>
        <p:spPr/>
        <p:txBody>
          <a:bodyPr/>
          <a:lstStyle/>
          <a:p>
            <a:pPr marL="0" indent="0">
              <a:buNone/>
            </a:pPr>
            <a:r>
              <a:rPr lang="en-CA" sz="3600" dirty="0" smtClean="0"/>
              <a:t>“</a:t>
            </a:r>
            <a:r>
              <a:rPr lang="en-US" sz="3600" dirty="0" smtClean="0"/>
              <a:t>FLOW occurs when an </a:t>
            </a:r>
            <a:r>
              <a:rPr lang="en-US" sz="3600" dirty="0"/>
              <a:t>individual is engaged in a task that is perceived as challenging and that the individual feels in possession of sufficient skill to complete</a:t>
            </a:r>
            <a:r>
              <a:rPr lang="en-US" sz="3600" dirty="0" smtClean="0"/>
              <a:t>.”</a:t>
            </a:r>
            <a:br>
              <a:rPr lang="en-US" sz="3600" dirty="0" smtClean="0"/>
            </a:br>
            <a:r>
              <a:rPr lang="en-US" sz="3600" dirty="0" smtClean="0"/>
              <a:t/>
            </a:r>
            <a:br>
              <a:rPr lang="en-US" sz="3600" dirty="0" smtClean="0"/>
            </a:br>
            <a:r>
              <a:rPr lang="en-US" sz="1600" dirty="0" smtClean="0"/>
              <a:t>(</a:t>
            </a:r>
            <a:r>
              <a:rPr lang="en-US" sz="1600" dirty="0" err="1" smtClean="0"/>
              <a:t>Csikszentmihalyi</a:t>
            </a:r>
            <a:r>
              <a:rPr lang="en-US" sz="1600" dirty="0" smtClean="0"/>
              <a:t>, 1993)</a:t>
            </a:r>
            <a:endParaRPr lang="en-CA" sz="1600" dirty="0"/>
          </a:p>
          <a:p>
            <a:pPr marL="0" indent="0">
              <a:buNone/>
            </a:pPr>
            <a:endParaRPr lang="en-CA" dirty="0"/>
          </a:p>
        </p:txBody>
      </p:sp>
      <p:sp>
        <p:nvSpPr>
          <p:cNvPr id="4" name="Footer Placeholder 3"/>
          <p:cNvSpPr>
            <a:spLocks noGrp="1"/>
          </p:cNvSpPr>
          <p:nvPr>
            <p:ph type="ftr" sz="quarter" idx="11"/>
          </p:nvPr>
        </p:nvSpPr>
        <p:spPr/>
        <p:txBody>
          <a:bodyPr/>
          <a:lstStyle/>
          <a:p>
            <a:endParaRPr lang="en-US" dirty="0"/>
          </a:p>
        </p:txBody>
      </p:sp>
      <p:pic>
        <p:nvPicPr>
          <p:cNvPr id="1043" name="Picture 19" descr="C:\Users\maristelapetrovic\AppData\Local\Microsoft\Windows\Temporary Internet Files\Content.IE5\BY7W3T0K\MP9004482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800" y="3510845"/>
            <a:ext cx="1776955" cy="267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9698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Motivation</a:t>
            </a:r>
            <a:endParaRPr lang="en-CA" dirty="0"/>
          </a:p>
        </p:txBody>
      </p:sp>
      <p:sp>
        <p:nvSpPr>
          <p:cNvPr id="3" name="Content Placeholder 2"/>
          <p:cNvSpPr>
            <a:spLocks noGrp="1"/>
          </p:cNvSpPr>
          <p:nvPr>
            <p:ph idx="1"/>
          </p:nvPr>
        </p:nvSpPr>
        <p:spPr/>
        <p:txBody>
          <a:bodyPr/>
          <a:lstStyle/>
          <a:p>
            <a:pPr marL="0" indent="0">
              <a:buNone/>
            </a:pPr>
            <a:r>
              <a:rPr lang="en-CA" b="1" dirty="0" smtClean="0"/>
              <a:t>Video</a:t>
            </a:r>
          </a:p>
          <a:p>
            <a:pPr marL="0" indent="0">
              <a:buNone/>
            </a:pPr>
            <a:endParaRPr lang="en-CA" dirty="0" smtClean="0"/>
          </a:p>
          <a:p>
            <a:r>
              <a:rPr lang="en-CA" dirty="0" smtClean="0"/>
              <a:t>Improving student motivation</a:t>
            </a:r>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006365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motivate? four major conditions for motivation</a:t>
            </a:r>
            <a:endParaRPr lang="en-CA" dirty="0"/>
          </a:p>
        </p:txBody>
      </p:sp>
      <p:sp>
        <p:nvSpPr>
          <p:cNvPr id="3" name="Content Placeholder 2"/>
          <p:cNvSpPr>
            <a:spLocks noGrp="1"/>
          </p:cNvSpPr>
          <p:nvPr>
            <p:ph idx="1"/>
          </p:nvPr>
        </p:nvSpPr>
        <p:spPr/>
        <p:txBody>
          <a:bodyPr>
            <a:normAutofit/>
          </a:bodyPr>
          <a:lstStyle/>
          <a:p>
            <a:r>
              <a:rPr lang="en-CA" sz="4800" b="1" dirty="0" smtClean="0"/>
              <a:t>A</a:t>
            </a:r>
            <a:r>
              <a:rPr lang="en-CA" sz="4400" dirty="0" smtClean="0"/>
              <a:t>ttention</a:t>
            </a:r>
          </a:p>
          <a:p>
            <a:r>
              <a:rPr lang="en-CA" sz="4800" b="1" dirty="0"/>
              <a:t>R</a:t>
            </a:r>
            <a:r>
              <a:rPr lang="en-CA" sz="4400" dirty="0" smtClean="0"/>
              <a:t>elevance</a:t>
            </a:r>
          </a:p>
          <a:p>
            <a:r>
              <a:rPr lang="en-CA" sz="4800" b="1" dirty="0"/>
              <a:t>C</a:t>
            </a:r>
            <a:r>
              <a:rPr lang="en-CA" sz="4400" dirty="0" smtClean="0"/>
              <a:t>onfidence</a:t>
            </a:r>
          </a:p>
          <a:p>
            <a:r>
              <a:rPr lang="en-CA" sz="4800" b="1" dirty="0"/>
              <a:t>S</a:t>
            </a:r>
            <a:r>
              <a:rPr lang="en-CA" sz="4400" dirty="0" smtClean="0"/>
              <a:t>atisfaction</a:t>
            </a:r>
            <a:endParaRPr lang="en-CA" sz="4400" dirty="0"/>
          </a:p>
        </p:txBody>
      </p:sp>
      <p:sp>
        <p:nvSpPr>
          <p:cNvPr id="4" name="Footer Placeholder 3"/>
          <p:cNvSpPr>
            <a:spLocks noGrp="1"/>
          </p:cNvSpPr>
          <p:nvPr>
            <p:ph type="ftr" sz="quarter" idx="11"/>
          </p:nvPr>
        </p:nvSpPr>
        <p:spPr/>
        <p:txBody>
          <a:bodyPr/>
          <a:lstStyle/>
          <a:p>
            <a:endParaRPr lang="en-US" dirty="0"/>
          </a:p>
        </p:txBody>
      </p:sp>
      <p:sp>
        <p:nvSpPr>
          <p:cNvPr id="5" name="Rectangle 4"/>
          <p:cNvSpPr/>
          <p:nvPr/>
        </p:nvSpPr>
        <p:spPr>
          <a:xfrm>
            <a:off x="2028092" y="5654181"/>
            <a:ext cx="6886730" cy="738664"/>
          </a:xfrm>
          <a:prstGeom prst="rect">
            <a:avLst/>
          </a:prstGeom>
        </p:spPr>
        <p:txBody>
          <a:bodyPr wrap="square">
            <a:spAutoFit/>
          </a:bodyPr>
          <a:lstStyle/>
          <a:p>
            <a:pPr algn="r"/>
            <a:endParaRPr lang="en-CA" sz="1400" dirty="0" smtClean="0"/>
          </a:p>
          <a:p>
            <a:pPr algn="r"/>
            <a:endParaRPr lang="en-CA" sz="1400" dirty="0"/>
          </a:p>
          <a:p>
            <a:pPr algn="r"/>
            <a:r>
              <a:rPr lang="en-CA" sz="1400" dirty="0" smtClean="0"/>
              <a:t>According to  </a:t>
            </a:r>
            <a:r>
              <a:rPr lang="en-CA" sz="1400" dirty="0"/>
              <a:t>John Keller’s ARCS </a:t>
            </a:r>
            <a:r>
              <a:rPr lang="en-CA" sz="1400" dirty="0" smtClean="0"/>
              <a:t>model </a:t>
            </a:r>
            <a:r>
              <a:rPr lang="en-CA" sz="1400" dirty="0">
                <a:hlinkClick r:id="rId3"/>
              </a:rPr>
              <a:t>http://www.arcsmodel.com/</a:t>
            </a:r>
            <a:endParaRPr lang="en-CA" sz="1400" dirty="0"/>
          </a:p>
        </p:txBody>
      </p:sp>
    </p:spTree>
    <p:extLst>
      <p:ext uri="{BB962C8B-B14F-4D97-AF65-F5344CB8AC3E}">
        <p14:creationId xmlns:p14="http://schemas.microsoft.com/office/powerpoint/2010/main" val="18173048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attention</a:t>
            </a:r>
            <a:endParaRPr lang="en-CA" dirty="0"/>
          </a:p>
        </p:txBody>
      </p:sp>
      <p:sp>
        <p:nvSpPr>
          <p:cNvPr id="3" name="Content Placeholder 2"/>
          <p:cNvSpPr>
            <a:spLocks noGrp="1"/>
          </p:cNvSpPr>
          <p:nvPr>
            <p:ph idx="1"/>
          </p:nvPr>
        </p:nvSpPr>
        <p:spPr/>
        <p:txBody>
          <a:bodyPr/>
          <a:lstStyle/>
          <a:p>
            <a:r>
              <a:rPr lang="en-US" dirty="0"/>
              <a:t>A</a:t>
            </a:r>
            <a:r>
              <a:rPr lang="en-US" dirty="0" smtClean="0"/>
              <a:t>ttract and maintain students’ </a:t>
            </a:r>
            <a:r>
              <a:rPr lang="en-US" dirty="0"/>
              <a:t>interest</a:t>
            </a:r>
            <a:endParaRPr lang="en-CA" dirty="0"/>
          </a:p>
          <a:p>
            <a:r>
              <a:rPr lang="en-US" dirty="0"/>
              <a:t>C</a:t>
            </a:r>
            <a:r>
              <a:rPr lang="en-US" dirty="0" smtClean="0"/>
              <a:t>atch </a:t>
            </a:r>
            <a:r>
              <a:rPr lang="en-US" dirty="0"/>
              <a:t>student’s attention by changes in instructional format, medium of instruction, layout and design of material, changes in interaction patterns </a:t>
            </a:r>
            <a:endParaRPr lang="en-US" dirty="0" smtClean="0"/>
          </a:p>
          <a:p>
            <a:r>
              <a:rPr lang="en-US" dirty="0" smtClean="0"/>
              <a:t>Promote frequent </a:t>
            </a:r>
            <a:r>
              <a:rPr lang="en-US" dirty="0"/>
              <a:t>engagement in problem-solving activities </a:t>
            </a:r>
            <a:endParaRPr lang="en-CA" dirty="0"/>
          </a:p>
          <a:p>
            <a:r>
              <a:rPr lang="en-US" dirty="0"/>
              <a:t>I</a:t>
            </a:r>
            <a:r>
              <a:rPr lang="en-US" dirty="0" smtClean="0"/>
              <a:t>ncrease </a:t>
            </a:r>
            <a:r>
              <a:rPr lang="en-US" dirty="0"/>
              <a:t>student participation</a:t>
            </a:r>
            <a:endParaRPr lang="en-CA" dirty="0"/>
          </a:p>
          <a:p>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912176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Relevance</a:t>
            </a:r>
            <a:endParaRPr lang="en-CA" dirty="0"/>
          </a:p>
        </p:txBody>
      </p:sp>
      <p:sp>
        <p:nvSpPr>
          <p:cNvPr id="3" name="Content Placeholder 2"/>
          <p:cNvSpPr>
            <a:spLocks noGrp="1"/>
          </p:cNvSpPr>
          <p:nvPr>
            <p:ph idx="1"/>
          </p:nvPr>
        </p:nvSpPr>
        <p:spPr/>
        <p:txBody>
          <a:bodyPr/>
          <a:lstStyle/>
          <a:p>
            <a:r>
              <a:rPr lang="en-CA" dirty="0" smtClean="0"/>
              <a:t>Tell learners how they will apply their existing skills in the new learning tasks</a:t>
            </a:r>
          </a:p>
          <a:p>
            <a:r>
              <a:rPr lang="en-CA" dirty="0" smtClean="0"/>
              <a:t>Relate learning to prior experience</a:t>
            </a:r>
          </a:p>
          <a:p>
            <a:r>
              <a:rPr lang="en-CA" dirty="0" smtClean="0"/>
              <a:t>Explain why what they are learning should be important to them</a:t>
            </a:r>
          </a:p>
          <a:p>
            <a:r>
              <a:rPr lang="en-CA" dirty="0" smtClean="0"/>
              <a:t>Explicitly relate instructional goals to the learner’s future activities</a:t>
            </a:r>
          </a:p>
          <a:p>
            <a:pPr marL="0" indent="0">
              <a:buNone/>
            </a:pPr>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046712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Confidence</a:t>
            </a:r>
            <a:endParaRPr lang="en-CA" dirty="0"/>
          </a:p>
        </p:txBody>
      </p:sp>
      <p:sp>
        <p:nvSpPr>
          <p:cNvPr id="3" name="Content Placeholder 2"/>
          <p:cNvSpPr>
            <a:spLocks noGrp="1"/>
          </p:cNvSpPr>
          <p:nvPr>
            <p:ph idx="1"/>
          </p:nvPr>
        </p:nvSpPr>
        <p:spPr/>
        <p:txBody>
          <a:bodyPr/>
          <a:lstStyle/>
          <a:p>
            <a:r>
              <a:rPr lang="en-CA" dirty="0" smtClean="0"/>
              <a:t>Clearly state the learning goals </a:t>
            </a:r>
          </a:p>
          <a:p>
            <a:r>
              <a:rPr lang="en-CA" dirty="0" smtClean="0"/>
              <a:t>Incorporate self-evaluation tools and provide explanation of the criteria used for evaluation</a:t>
            </a:r>
          </a:p>
          <a:p>
            <a:r>
              <a:rPr lang="en-CA" dirty="0" smtClean="0"/>
              <a:t>Sequence learning material in order of increasing difficulty</a:t>
            </a:r>
          </a:p>
          <a:p>
            <a:r>
              <a:rPr lang="en-CA" dirty="0" smtClean="0"/>
              <a:t>Point to strategies for planning the work productively</a:t>
            </a:r>
          </a:p>
          <a:p>
            <a:r>
              <a:rPr lang="en-CA" dirty="0" smtClean="0"/>
              <a:t>Ensure that learners know their success will be a product of their effort</a:t>
            </a:r>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803252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Satisfaction</a:t>
            </a:r>
            <a:endParaRPr lang="en-CA" dirty="0"/>
          </a:p>
        </p:txBody>
      </p:sp>
      <p:sp>
        <p:nvSpPr>
          <p:cNvPr id="3" name="Content Placeholder 2"/>
          <p:cNvSpPr>
            <a:spLocks noGrp="1"/>
          </p:cNvSpPr>
          <p:nvPr>
            <p:ph idx="1"/>
          </p:nvPr>
        </p:nvSpPr>
        <p:spPr/>
        <p:txBody>
          <a:bodyPr/>
          <a:lstStyle/>
          <a:p>
            <a:r>
              <a:rPr lang="en-CA" dirty="0" smtClean="0"/>
              <a:t>Let students use their skills in realistic settings as soon as possible</a:t>
            </a:r>
          </a:p>
          <a:p>
            <a:r>
              <a:rPr lang="en-CA" dirty="0" smtClean="0"/>
              <a:t>Allow students who have mastered a task to help students who are falling behind</a:t>
            </a:r>
          </a:p>
          <a:p>
            <a:r>
              <a:rPr lang="en-CA" dirty="0" smtClean="0"/>
              <a:t>Support student success with motivating feedback immediately following task performance</a:t>
            </a:r>
          </a:p>
          <a:p>
            <a:r>
              <a:rPr lang="en-CA" dirty="0" smtClean="0"/>
              <a:t>Schedule frequent reinforcement at first and intermittent reinforcement later</a:t>
            </a:r>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819423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outcomes</a:t>
            </a:r>
            <a:endParaRPr lang="en-CA" dirty="0"/>
          </a:p>
        </p:txBody>
      </p:sp>
      <p:sp>
        <p:nvSpPr>
          <p:cNvPr id="7" name="Content Placeholder 6"/>
          <p:cNvSpPr>
            <a:spLocks noGrp="1"/>
          </p:cNvSpPr>
          <p:nvPr>
            <p:ph idx="1"/>
          </p:nvPr>
        </p:nvSpPr>
        <p:spPr/>
        <p:txBody>
          <a:bodyPr>
            <a:normAutofit/>
          </a:bodyPr>
          <a:lstStyle/>
          <a:p>
            <a:pPr marL="0" indent="0">
              <a:buNone/>
            </a:pPr>
            <a:r>
              <a:rPr lang="en-CA" dirty="0" smtClean="0"/>
              <a:t>By the end of this module, you should </a:t>
            </a:r>
            <a:r>
              <a:rPr lang="en-CA" dirty="0"/>
              <a:t>be able </a:t>
            </a:r>
            <a:r>
              <a:rPr lang="en-CA" dirty="0" smtClean="0"/>
              <a:t>to:</a:t>
            </a:r>
          </a:p>
          <a:p>
            <a:pPr lvl="0" fontAlgn="auto"/>
            <a:r>
              <a:rPr lang="en-CA" dirty="0"/>
              <a:t>Describe several strategies for improving </a:t>
            </a:r>
            <a:r>
              <a:rPr lang="en-US" dirty="0"/>
              <a:t>interaction </a:t>
            </a:r>
            <a:r>
              <a:rPr lang="en-US" dirty="0" smtClean="0"/>
              <a:t>and engagement in your course</a:t>
            </a:r>
            <a:endParaRPr lang="en-CA" dirty="0"/>
          </a:p>
          <a:p>
            <a:pPr lvl="0" fontAlgn="auto"/>
            <a:r>
              <a:rPr lang="en-CA" dirty="0" smtClean="0"/>
              <a:t>Analyze </a:t>
            </a:r>
            <a:r>
              <a:rPr lang="en-CA" dirty="0"/>
              <a:t>the four major conditions for motivation according to Keller’s ARCS Model </a:t>
            </a:r>
          </a:p>
          <a:p>
            <a:pPr lvl="0" fontAlgn="auto"/>
            <a:r>
              <a:rPr lang="en-CA" dirty="0"/>
              <a:t>Develop strategies for improving </a:t>
            </a:r>
            <a:r>
              <a:rPr lang="en-CA" dirty="0" smtClean="0"/>
              <a:t>student motivation </a:t>
            </a:r>
            <a:r>
              <a:rPr lang="en-CA" dirty="0"/>
              <a:t>for learning </a:t>
            </a:r>
          </a:p>
          <a:p>
            <a:endParaRPr lang="en-CA" b="1"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547172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Group activity 3: motivation</a:t>
            </a:r>
            <a:endParaRPr lang="en-CA" dirty="0"/>
          </a:p>
        </p:txBody>
      </p:sp>
      <p:sp>
        <p:nvSpPr>
          <p:cNvPr id="3" name="Content Placeholder 2"/>
          <p:cNvSpPr>
            <a:spLocks noGrp="1"/>
          </p:cNvSpPr>
          <p:nvPr>
            <p:ph idx="1"/>
          </p:nvPr>
        </p:nvSpPr>
        <p:spPr/>
        <p:txBody>
          <a:bodyPr/>
          <a:lstStyle/>
          <a:p>
            <a:r>
              <a:rPr lang="en-US" dirty="0"/>
              <a:t>Group 1: </a:t>
            </a:r>
            <a:r>
              <a:rPr lang="en-US" dirty="0" smtClean="0"/>
              <a:t>Attention</a:t>
            </a:r>
            <a:endParaRPr lang="en-US" dirty="0"/>
          </a:p>
          <a:p>
            <a:r>
              <a:rPr lang="en-US" dirty="0"/>
              <a:t>Group 2: </a:t>
            </a:r>
            <a:r>
              <a:rPr lang="en-US" dirty="0" smtClean="0"/>
              <a:t>Relevance</a:t>
            </a:r>
            <a:endParaRPr lang="en-US" dirty="0"/>
          </a:p>
          <a:p>
            <a:r>
              <a:rPr lang="en-US" dirty="0"/>
              <a:t>Group 3: </a:t>
            </a:r>
            <a:r>
              <a:rPr lang="en-US" dirty="0" smtClean="0"/>
              <a:t>Confidence</a:t>
            </a:r>
          </a:p>
          <a:p>
            <a:pPr marL="0" indent="0">
              <a:buNone/>
            </a:pPr>
            <a:endParaRPr lang="en-US" dirty="0" smtClean="0"/>
          </a:p>
          <a:p>
            <a:pPr marL="0" indent="0">
              <a:buNone/>
            </a:pPr>
            <a:r>
              <a:rPr lang="en-US" dirty="0" smtClean="0"/>
              <a:t>Discuss and develop strategies for improving the assigned condition for motivation in the course</a:t>
            </a:r>
            <a:endParaRPr lang="en-US" dirty="0"/>
          </a:p>
          <a:p>
            <a:endParaRPr lang="en-CA" dirty="0"/>
          </a:p>
        </p:txBody>
      </p:sp>
      <p:sp>
        <p:nvSpPr>
          <p:cNvPr id="4" name="Footer Placeholder 3"/>
          <p:cNvSpPr>
            <a:spLocks noGrp="1"/>
          </p:cNvSpPr>
          <p:nvPr>
            <p:ph type="ftr" sz="quarter" idx="11"/>
          </p:nvPr>
        </p:nvSpPr>
        <p:spPr/>
        <p:txBody>
          <a:bodyPr/>
          <a:lstStyle/>
          <a:p>
            <a:endParaRPr lang="en-US" dirty="0"/>
          </a:p>
        </p:txBody>
      </p:sp>
      <p:pic>
        <p:nvPicPr>
          <p:cNvPr id="5" name="Picture 2" descr="C:\Users\maristelapetrovic\AppData\Local\Microsoft\Windows\Temporary Internet Files\Content.IE5\SN8RNH62\MP90042212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925" y="1721573"/>
            <a:ext cx="2449020" cy="161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9805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Teaching Online</a:t>
            </a:r>
            <a:endParaRPr lang="en-CA" dirty="0"/>
          </a:p>
        </p:txBody>
      </p:sp>
      <p:sp>
        <p:nvSpPr>
          <p:cNvPr id="4" name="Footer Placeholder 3"/>
          <p:cNvSpPr>
            <a:spLocks noGrp="1"/>
          </p:cNvSpPr>
          <p:nvPr>
            <p:ph type="ftr" sz="quarter" idx="11"/>
          </p:nvPr>
        </p:nvSpPr>
        <p:spPr/>
        <p:txBody>
          <a:bodyPr/>
          <a:lstStyle/>
          <a:p>
            <a:endParaRPr lang="en-US" dirty="0">
              <a:solidFill>
                <a:prstClr val="black"/>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426" y="1025024"/>
            <a:ext cx="6588369" cy="5339737"/>
          </a:xfrm>
          <a:prstGeom prst="rect">
            <a:avLst/>
          </a:prstGeom>
        </p:spPr>
      </p:pic>
    </p:spTree>
    <p:extLst>
      <p:ext uri="{BB962C8B-B14F-4D97-AF65-F5344CB8AC3E}">
        <p14:creationId xmlns:p14="http://schemas.microsoft.com/office/powerpoint/2010/main" val="1870508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Teaching for the Future</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7710" y="1600200"/>
            <a:ext cx="6152392" cy="4873625"/>
          </a:xfrm>
        </p:spPr>
      </p:pic>
      <p:sp>
        <p:nvSpPr>
          <p:cNvPr id="4" name="Footer Placeholder 3"/>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718654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CA" dirty="0"/>
          </a:p>
        </p:txBody>
      </p:sp>
      <p:sp>
        <p:nvSpPr>
          <p:cNvPr id="3" name="Content Placeholder 2"/>
          <p:cNvSpPr>
            <a:spLocks noGrp="1"/>
          </p:cNvSpPr>
          <p:nvPr>
            <p:ph idx="1"/>
          </p:nvPr>
        </p:nvSpPr>
        <p:spPr>
          <a:xfrm>
            <a:off x="252306" y="1600200"/>
            <a:ext cx="8891694" cy="4873904"/>
          </a:xfrm>
        </p:spPr>
        <p:txBody>
          <a:bodyPr>
            <a:normAutofit lnSpcReduction="10000"/>
          </a:bodyPr>
          <a:lstStyle/>
          <a:p>
            <a:r>
              <a:rPr lang="en-US" dirty="0" smtClean="0"/>
              <a:t>Create opportunities for interaction and engagement through different modes of interaction</a:t>
            </a:r>
          </a:p>
          <a:p>
            <a:r>
              <a:rPr lang="en-US" dirty="0" smtClean="0"/>
              <a:t>Keep an active presence so learners feels connected and supported</a:t>
            </a:r>
          </a:p>
          <a:p>
            <a:r>
              <a:rPr lang="en-US" dirty="0" smtClean="0"/>
              <a:t>Motivate students to enhance their learning</a:t>
            </a:r>
          </a:p>
          <a:p>
            <a:r>
              <a:rPr lang="en-CA" dirty="0" smtClean="0"/>
              <a:t>Build </a:t>
            </a:r>
            <a:r>
              <a:rPr lang="en-CA" dirty="0"/>
              <a:t>learners’ interest in </a:t>
            </a:r>
            <a:r>
              <a:rPr lang="en-CA" dirty="0" smtClean="0"/>
              <a:t>learning </a:t>
            </a:r>
            <a:r>
              <a:rPr lang="en-CA" dirty="0"/>
              <a:t>and confidence in their </a:t>
            </a:r>
            <a:r>
              <a:rPr lang="en-CA" dirty="0" smtClean="0"/>
              <a:t>abilities to help move </a:t>
            </a:r>
            <a:r>
              <a:rPr lang="en-CA" dirty="0"/>
              <a:t>them toward the ideal motivational state of flow and </a:t>
            </a:r>
            <a:r>
              <a:rPr lang="en-CA" dirty="0" smtClean="0"/>
              <a:t>prime </a:t>
            </a:r>
            <a:r>
              <a:rPr lang="en-CA" dirty="0"/>
              <a:t>them for further </a:t>
            </a:r>
            <a:r>
              <a:rPr lang="en-CA" dirty="0" smtClean="0"/>
              <a:t>learning</a:t>
            </a:r>
            <a:endParaRPr lang="en-US" dirty="0" smtClean="0"/>
          </a:p>
          <a:p>
            <a:endParaRPr lang="en-US" dirty="0" smtClean="0"/>
          </a:p>
          <a:p>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040155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Thank you</a:t>
            </a:r>
            <a:endParaRPr lang="en-CA" dirty="0"/>
          </a:p>
        </p:txBody>
      </p:sp>
      <p:sp>
        <p:nvSpPr>
          <p:cNvPr id="6" name="Content Placeholder 5"/>
          <p:cNvSpPr>
            <a:spLocks noGrp="1"/>
          </p:cNvSpPr>
          <p:nvPr>
            <p:ph idx="1"/>
          </p:nvPr>
        </p:nvSpPr>
        <p:spPr/>
        <p:txBody>
          <a:bodyPr/>
          <a:lstStyle/>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Content Placeholder 5"/>
          <p:cNvSpPr txBox="1">
            <a:spLocks/>
          </p:cNvSpPr>
          <p:nvPr/>
        </p:nvSpPr>
        <p:spPr>
          <a:xfrm>
            <a:off x="404706" y="1752600"/>
            <a:ext cx="8662516" cy="4873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r>
              <a:rPr lang="en-US" dirty="0" smtClean="0"/>
              <a:t>Questions?</a:t>
            </a:r>
          </a:p>
          <a:p>
            <a:r>
              <a:rPr lang="en-US" dirty="0"/>
              <a:t>C</a:t>
            </a:r>
            <a:r>
              <a:rPr lang="en-US" dirty="0" smtClean="0"/>
              <a:t>omments? </a:t>
            </a:r>
          </a:p>
          <a:p>
            <a:r>
              <a:rPr lang="en-US" dirty="0" smtClean="0"/>
              <a:t>Help?</a:t>
            </a:r>
          </a:p>
          <a:p>
            <a:endParaRPr lang="en-US" dirty="0"/>
          </a:p>
          <a:p>
            <a:pPr marL="0" indent="0">
              <a:buNone/>
            </a:pPr>
            <a:r>
              <a:rPr lang="en-US" b="1" dirty="0" smtClean="0"/>
              <a:t>Contact information – facilitator’s and departmental</a:t>
            </a:r>
          </a:p>
          <a:p>
            <a:endParaRPr lang="en-US" dirty="0"/>
          </a:p>
          <a:p>
            <a:endParaRPr lang="en-US" dirty="0"/>
          </a:p>
        </p:txBody>
      </p:sp>
    </p:spTree>
    <p:extLst>
      <p:ext uri="{BB962C8B-B14F-4D97-AF65-F5344CB8AC3E}">
        <p14:creationId xmlns:p14="http://schemas.microsoft.com/office/powerpoint/2010/main" val="13502267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CA" dirty="0"/>
          </a:p>
        </p:txBody>
      </p:sp>
      <p:sp>
        <p:nvSpPr>
          <p:cNvPr id="3" name="Content Placeholder 2"/>
          <p:cNvSpPr>
            <a:spLocks noGrp="1"/>
          </p:cNvSpPr>
          <p:nvPr>
            <p:ph idx="1"/>
          </p:nvPr>
        </p:nvSpPr>
        <p:spPr>
          <a:xfrm>
            <a:off x="252306" y="1600200"/>
            <a:ext cx="8662516" cy="5257800"/>
          </a:xfrm>
        </p:spPr>
        <p:txBody>
          <a:bodyPr>
            <a:normAutofit fontScale="92500" lnSpcReduction="10000"/>
          </a:bodyPr>
          <a:lstStyle/>
          <a:p>
            <a:pPr marL="457200" indent="-457200">
              <a:buFont typeface="+mj-lt"/>
              <a:buAutoNum type="arabicPeriod"/>
            </a:pPr>
            <a:r>
              <a:rPr lang="en-CA" sz="2400" dirty="0"/>
              <a:t>Anderson, T. (2003). Getting the Mix Right Again: An updated and 	theoretical rationale for interaction. </a:t>
            </a:r>
            <a:r>
              <a:rPr lang="en-CA" sz="2400" i="1" dirty="0"/>
              <a:t>The International Review of 	Research in Open and Distance Learning</a:t>
            </a:r>
            <a:r>
              <a:rPr lang="en-CA" sz="2400" dirty="0"/>
              <a:t>. 4 (2). Retrieved from 	http://www.irrodl.org/index.php/irrodl/article/view/149/230</a:t>
            </a:r>
            <a:r>
              <a:rPr lang="en-CA" sz="2400" dirty="0" smtClean="0"/>
              <a:t>.</a:t>
            </a:r>
          </a:p>
          <a:p>
            <a:pPr marL="457200" indent="-457200">
              <a:buFont typeface="+mj-lt"/>
              <a:buAutoNum type="arabicPeriod"/>
            </a:pPr>
            <a:r>
              <a:rPr lang="en-CA" sz="2400" dirty="0" smtClean="0"/>
              <a:t>Anderson, T., </a:t>
            </a:r>
            <a:r>
              <a:rPr lang="en-CA" sz="2400" dirty="0" err="1" smtClean="0"/>
              <a:t>Miyazoe</a:t>
            </a:r>
            <a:r>
              <a:rPr lang="en-CA" sz="2400" dirty="0" smtClean="0"/>
              <a:t>, T. (2010). The Interaction Equivalency Theorem. 	Journal of Interactive Online Learning, 9 (2), 94-104. </a:t>
            </a:r>
            <a:r>
              <a:rPr lang="en-CA" sz="2400" dirty="0"/>
              <a:t>Retrieved </a:t>
            </a:r>
            <a:r>
              <a:rPr lang="en-CA" sz="2400" dirty="0" smtClean="0"/>
              <a:t>	from </a:t>
            </a:r>
            <a:r>
              <a:rPr lang="en-CA" sz="2400" dirty="0"/>
              <a:t>http://</a:t>
            </a:r>
            <a:r>
              <a:rPr lang="en-CA" sz="2400" dirty="0" smtClean="0"/>
              <a:t>www.ncolr.org/jiol/issues/pdf/9.2.1.pdf.</a:t>
            </a:r>
            <a:endParaRPr lang="en-CA" sz="2400" dirty="0"/>
          </a:p>
          <a:p>
            <a:pPr marL="457200" indent="-457200">
              <a:buFont typeface="+mj-lt"/>
              <a:buAutoNum type="arabicPeriod"/>
            </a:pPr>
            <a:r>
              <a:rPr lang="en-US" sz="2400" dirty="0"/>
              <a:t>Boyle, E., Rothstein, H. (2008). </a:t>
            </a:r>
            <a:r>
              <a:rPr lang="en-US" sz="2400" i="1" dirty="0"/>
              <a:t>Essentials of College and University 	Teaching: A Practical Guide</a:t>
            </a:r>
            <a:r>
              <a:rPr lang="en-US" sz="2400" dirty="0"/>
              <a:t>. 3</a:t>
            </a:r>
            <a:r>
              <a:rPr lang="en-US" sz="2400" baseline="30000" dirty="0"/>
              <a:t>rd</a:t>
            </a:r>
            <a:r>
              <a:rPr lang="en-US" sz="2400" dirty="0"/>
              <a:t> ed. Vancouver, BC: Proactive Press.</a:t>
            </a:r>
          </a:p>
          <a:p>
            <a:pPr marL="457200" indent="-457200">
              <a:buFont typeface="+mj-lt"/>
              <a:buAutoNum type="arabicPeriod"/>
            </a:pPr>
            <a:r>
              <a:rPr lang="en-US" sz="2400" dirty="0" err="1"/>
              <a:t>Csikszentmihalyi</a:t>
            </a:r>
            <a:r>
              <a:rPr lang="en-US" sz="2400" dirty="0"/>
              <a:t>, M. (1993).</a:t>
            </a:r>
            <a:r>
              <a:rPr lang="en-US" sz="2400" i="1" dirty="0"/>
              <a:t> The Evolving Self: A Psychology for the 	Third Millennium. </a:t>
            </a:r>
            <a:r>
              <a:rPr lang="en-US" sz="2400" dirty="0"/>
              <a:t>New York, NY: HarperCollins</a:t>
            </a:r>
            <a:r>
              <a:rPr lang="en-US" sz="2400" dirty="0" smtClean="0"/>
              <a:t>.</a:t>
            </a:r>
          </a:p>
          <a:p>
            <a:pPr marL="457200" indent="-457200">
              <a:buFont typeface="+mj-lt"/>
              <a:buAutoNum type="arabicPeriod"/>
            </a:pPr>
            <a:r>
              <a:rPr lang="en-US" sz="2400" dirty="0" smtClean="0"/>
              <a:t>Edith Cowen University, Centre of Learning and Development. What is 	Active Learning? </a:t>
            </a:r>
            <a:r>
              <a:rPr lang="en-US" sz="2400" dirty="0"/>
              <a:t>Retrieved from </a:t>
            </a:r>
            <a:r>
              <a:rPr lang="en-US" sz="2400" dirty="0" smtClean="0"/>
              <a:t>	http</a:t>
            </a:r>
            <a:r>
              <a:rPr lang="en-US" sz="2400" dirty="0"/>
              <a:t>://intranet.ecu.edu.au/__</a:t>
            </a:r>
            <a:r>
              <a:rPr lang="en-US" sz="2400" dirty="0" smtClean="0"/>
              <a:t>data/assets/pdf_file/0005/491189/A	EL-What-is-Active-Learning-Summary-video.pdf</a:t>
            </a:r>
            <a:endParaRPr lang="en-US" sz="2400"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3957696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CA" dirty="0"/>
          </a:p>
        </p:txBody>
      </p:sp>
      <p:sp>
        <p:nvSpPr>
          <p:cNvPr id="3" name="Content Placeholder 2"/>
          <p:cNvSpPr>
            <a:spLocks noGrp="1"/>
          </p:cNvSpPr>
          <p:nvPr>
            <p:ph idx="1"/>
          </p:nvPr>
        </p:nvSpPr>
        <p:spPr/>
        <p:txBody>
          <a:bodyPr>
            <a:normAutofit/>
          </a:bodyPr>
          <a:lstStyle/>
          <a:p>
            <a:pPr marL="457200" indent="-457200">
              <a:buFont typeface="+mj-lt"/>
              <a:buAutoNum type="arabicPeriod" startAt="6"/>
            </a:pPr>
            <a:r>
              <a:rPr lang="en-CA" sz="2200" dirty="0"/>
              <a:t>Harvard Magazine. (2012, February 9). Eric Mazur shows interactive 	teaching. Retrieved April 9, 2014, from  	http://www.youtube.com/watch?v=wont2v_LZ1E</a:t>
            </a:r>
            <a:r>
              <a:rPr lang="en-CA" sz="2200" dirty="0" smtClean="0"/>
              <a:t>.</a:t>
            </a:r>
          </a:p>
          <a:p>
            <a:pPr marL="457200" indent="-457200">
              <a:buFont typeface="+mj-lt"/>
              <a:buAutoNum type="arabicPeriod" startAt="6"/>
            </a:pPr>
            <a:r>
              <a:rPr lang="en-CA" sz="2200" dirty="0" smtClean="0"/>
              <a:t>Keller</a:t>
            </a:r>
            <a:r>
              <a:rPr lang="en-CA" sz="2200" dirty="0"/>
              <a:t>, John. (2013, September 17). John Keller’s ARCS model. 	Retrieved from http://www.arcsmodel.com/.</a:t>
            </a:r>
          </a:p>
          <a:p>
            <a:pPr marL="457200" indent="-457200">
              <a:buFont typeface="+mj-lt"/>
              <a:buAutoNum type="arabicPeriod" startAt="6"/>
            </a:pPr>
            <a:r>
              <a:rPr lang="en-CA" sz="2200" dirty="0" smtClean="0"/>
              <a:t>Northwest </a:t>
            </a:r>
            <a:r>
              <a:rPr lang="en-CA" sz="2200" dirty="0"/>
              <a:t>Iowa Community College. (2011, February 8). What is 	Active Learning? Retrieved April 9, 2014, from 	http://www.youtube.com/watch?v=UsDI6hDx5uI.</a:t>
            </a:r>
          </a:p>
          <a:p>
            <a:pPr marL="457200" indent="-457200">
              <a:buFont typeface="+mj-lt"/>
              <a:buAutoNum type="arabicPeriod" startAt="6"/>
            </a:pPr>
            <a:r>
              <a:rPr lang="en-CA" sz="2200" dirty="0" smtClean="0"/>
              <a:t>Smith, P.L, Ragan, T.J. Promoting </a:t>
            </a:r>
            <a:r>
              <a:rPr lang="en-CA" sz="2200" dirty="0"/>
              <a:t>Interest and Motivation in </a:t>
            </a:r>
            <a:r>
              <a:rPr lang="en-CA" sz="2200" dirty="0" smtClean="0"/>
              <a:t>Learning. 	Retrieved from 	http</a:t>
            </a:r>
            <a:r>
              <a:rPr lang="en-CA" sz="2200" dirty="0"/>
              <a:t>://</a:t>
            </a:r>
            <a:r>
              <a:rPr lang="en-CA" sz="2200" dirty="0" smtClean="0"/>
              <a:t>higheredbcs.wiley.com/legacy/college/smith/0471393	533/</a:t>
            </a:r>
            <a:r>
              <a:rPr lang="en-CA" sz="2200" dirty="0" err="1" smtClean="0"/>
              <a:t>web_chaps</a:t>
            </a:r>
            <a:r>
              <a:rPr lang="en-CA" sz="2200" dirty="0" smtClean="0"/>
              <a:t>/wch03.pdf.</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345748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CA" dirty="0"/>
          </a:p>
        </p:txBody>
      </p:sp>
      <p:sp>
        <p:nvSpPr>
          <p:cNvPr id="3" name="Content Placeholder 2"/>
          <p:cNvSpPr>
            <a:spLocks noGrp="1"/>
          </p:cNvSpPr>
          <p:nvPr>
            <p:ph idx="1"/>
          </p:nvPr>
        </p:nvSpPr>
        <p:spPr/>
        <p:txBody>
          <a:bodyPr>
            <a:normAutofit/>
          </a:bodyPr>
          <a:lstStyle/>
          <a:p>
            <a:pPr marL="0" lvl="0" indent="0">
              <a:buNone/>
            </a:pPr>
            <a:r>
              <a:rPr lang="en-US" sz="3600" dirty="0" smtClean="0"/>
              <a:t>1. Interaction </a:t>
            </a:r>
            <a:r>
              <a:rPr lang="en-US" sz="3600" dirty="0"/>
              <a:t>and </a:t>
            </a:r>
            <a:r>
              <a:rPr lang="en-US" sz="3600" dirty="0" smtClean="0"/>
              <a:t>Engagement</a:t>
            </a:r>
            <a:endParaRPr lang="en-CA" sz="3600" dirty="0"/>
          </a:p>
          <a:p>
            <a:pPr marL="0" lvl="0" indent="0">
              <a:buNone/>
            </a:pPr>
            <a:r>
              <a:rPr lang="en-CA" sz="3600" dirty="0" smtClean="0"/>
              <a:t>2. Motivation for Learning</a:t>
            </a:r>
          </a:p>
          <a:p>
            <a:pPr marL="0" lvl="0" indent="0">
              <a:buNone/>
            </a:pPr>
            <a:r>
              <a:rPr lang="en-US" sz="3600" dirty="0" smtClean="0"/>
              <a:t>3. Summary</a:t>
            </a:r>
            <a:endParaRPr lang="en-CA" sz="3600"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382220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190" y="2032000"/>
            <a:ext cx="8210671" cy="1362075"/>
          </a:xfrm>
        </p:spPr>
        <p:txBody>
          <a:bodyPr>
            <a:normAutofit fontScale="90000"/>
          </a:bodyPr>
          <a:lstStyle/>
          <a:p>
            <a:r>
              <a:rPr lang="en-US" sz="4400" dirty="0" smtClean="0"/>
              <a:t>1. Interaction and Engagement</a:t>
            </a:r>
            <a:br>
              <a:rPr lang="en-US" sz="4400" dirty="0" smtClean="0"/>
            </a:br>
            <a:r>
              <a:rPr lang="en-US" sz="4400" dirty="0" smtClean="0"/>
              <a:t/>
            </a:r>
            <a:br>
              <a:rPr lang="en-US" sz="4400" dirty="0" smtClean="0"/>
            </a:br>
            <a:endParaRPr lang="en-CA" sz="3100"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p:nvSpPr>
        <p:spPr>
          <a:xfrm>
            <a:off x="3692769" y="3418918"/>
            <a:ext cx="4801944" cy="1569660"/>
          </a:xfrm>
          <a:prstGeom prst="rect">
            <a:avLst/>
          </a:prstGeom>
        </p:spPr>
        <p:txBody>
          <a:bodyPr wrap="square">
            <a:spAutoFit/>
          </a:bodyPr>
          <a:lstStyle/>
          <a:p>
            <a:pPr marL="571500" indent="-571500">
              <a:buFont typeface="Arial" panose="020B0604020202020204" pitchFamily="34" charset="0"/>
              <a:buChar char="•"/>
            </a:pPr>
            <a:r>
              <a:rPr lang="en-US" sz="3200" dirty="0" smtClean="0"/>
              <a:t>Modes </a:t>
            </a:r>
            <a:r>
              <a:rPr lang="en-US" sz="3200" dirty="0"/>
              <a:t>of interaction</a:t>
            </a:r>
          </a:p>
          <a:p>
            <a:pPr marL="571500" indent="-571500">
              <a:buFont typeface="Arial" panose="020B0604020202020204" pitchFamily="34" charset="0"/>
              <a:buChar char="•"/>
            </a:pPr>
            <a:r>
              <a:rPr lang="en-CA" sz="3200" dirty="0"/>
              <a:t>Equivalency </a:t>
            </a:r>
            <a:r>
              <a:rPr lang="en-CA" sz="3200" dirty="0" smtClean="0"/>
              <a:t>theorem</a:t>
            </a:r>
          </a:p>
          <a:p>
            <a:pPr marL="571500" indent="-571500">
              <a:buFont typeface="Arial" panose="020B0604020202020204" pitchFamily="34" charset="0"/>
              <a:buChar char="•"/>
            </a:pPr>
            <a:r>
              <a:rPr lang="en-CA" sz="3200" dirty="0" smtClean="0"/>
              <a:t>Engagement strategies</a:t>
            </a:r>
            <a:endParaRPr lang="en-CA" sz="3200" dirty="0"/>
          </a:p>
        </p:txBody>
      </p:sp>
    </p:spTree>
    <p:extLst>
      <p:ext uri="{BB962C8B-B14F-4D97-AF65-F5344CB8AC3E}">
        <p14:creationId xmlns:p14="http://schemas.microsoft.com/office/powerpoint/2010/main" val="25150343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of interaction</a:t>
            </a:r>
            <a:endParaRPr lang="en-CA"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804" y="3618597"/>
            <a:ext cx="3034636" cy="28165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8236" y="3393220"/>
            <a:ext cx="1029651" cy="720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49654" y="3510450"/>
            <a:ext cx="1029651" cy="720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72579" flipH="1">
            <a:off x="3811777" y="2727586"/>
            <a:ext cx="1029651" cy="720000"/>
          </a:xfrm>
          <a:prstGeom prst="rect">
            <a:avLst/>
          </a:prstGeom>
        </p:spPr>
      </p:pic>
      <p:sp>
        <p:nvSpPr>
          <p:cNvPr id="9" name="Rectangle 8"/>
          <p:cNvSpPr/>
          <p:nvPr/>
        </p:nvSpPr>
        <p:spPr>
          <a:xfrm>
            <a:off x="958426" y="2623063"/>
            <a:ext cx="4801944" cy="584775"/>
          </a:xfrm>
          <a:prstGeom prst="rect">
            <a:avLst/>
          </a:prstGeom>
        </p:spPr>
        <p:txBody>
          <a:bodyPr wrap="square">
            <a:spAutoFit/>
          </a:bodyPr>
          <a:lstStyle/>
          <a:p>
            <a:r>
              <a:rPr lang="en-CA" sz="3200" dirty="0" smtClean="0"/>
              <a:t>Content</a:t>
            </a:r>
            <a:endParaRPr lang="en-CA" sz="3200" dirty="0"/>
          </a:p>
        </p:txBody>
      </p:sp>
      <p:sp>
        <p:nvSpPr>
          <p:cNvPr id="10" name="Rectangle 9"/>
          <p:cNvSpPr/>
          <p:nvPr/>
        </p:nvSpPr>
        <p:spPr>
          <a:xfrm>
            <a:off x="3538468" y="1775767"/>
            <a:ext cx="4801944" cy="584775"/>
          </a:xfrm>
          <a:prstGeom prst="rect">
            <a:avLst/>
          </a:prstGeom>
        </p:spPr>
        <p:txBody>
          <a:bodyPr wrap="square">
            <a:spAutoFit/>
          </a:bodyPr>
          <a:lstStyle/>
          <a:p>
            <a:r>
              <a:rPr lang="en-CA" sz="3200" dirty="0" smtClean="0"/>
              <a:t>Teacher</a:t>
            </a:r>
            <a:endParaRPr lang="en-CA" sz="3200" dirty="0"/>
          </a:p>
        </p:txBody>
      </p:sp>
      <p:sp>
        <p:nvSpPr>
          <p:cNvPr id="11" name="Rectangle 10"/>
          <p:cNvSpPr/>
          <p:nvPr/>
        </p:nvSpPr>
        <p:spPr>
          <a:xfrm>
            <a:off x="5854822" y="2589909"/>
            <a:ext cx="4801944" cy="584775"/>
          </a:xfrm>
          <a:prstGeom prst="rect">
            <a:avLst/>
          </a:prstGeom>
        </p:spPr>
        <p:txBody>
          <a:bodyPr wrap="square">
            <a:spAutoFit/>
          </a:bodyPr>
          <a:lstStyle/>
          <a:p>
            <a:r>
              <a:rPr lang="en-CA" sz="3200" dirty="0" smtClean="0"/>
              <a:t>Student</a:t>
            </a:r>
            <a:endParaRPr lang="en-CA" sz="3200" dirty="0"/>
          </a:p>
        </p:txBody>
      </p:sp>
      <p:sp>
        <p:nvSpPr>
          <p:cNvPr id="12" name="TextBox 11"/>
          <p:cNvSpPr txBox="1"/>
          <p:nvPr/>
        </p:nvSpPr>
        <p:spPr>
          <a:xfrm>
            <a:off x="-237282" y="5990105"/>
            <a:ext cx="3596680" cy="338554"/>
          </a:xfrm>
          <a:prstGeom prst="rect">
            <a:avLst/>
          </a:prstGeom>
          <a:noFill/>
        </p:spPr>
        <p:txBody>
          <a:bodyPr wrap="square" rtlCol="0">
            <a:spAutoFit/>
          </a:bodyPr>
          <a:lstStyle/>
          <a:p>
            <a:pPr algn="ctr"/>
            <a:r>
              <a:rPr lang="en-CA" sz="1600" dirty="0" smtClean="0"/>
              <a:t>(Anderson</a:t>
            </a:r>
            <a:r>
              <a:rPr lang="en-CA" sz="1600" dirty="0"/>
              <a:t>, </a:t>
            </a:r>
            <a:r>
              <a:rPr lang="en-CA" sz="1600" dirty="0" smtClean="0"/>
              <a:t>T., 2003)</a:t>
            </a:r>
            <a:endParaRPr lang="en-CA" sz="1600" dirty="0"/>
          </a:p>
        </p:txBody>
      </p:sp>
    </p:spTree>
    <p:extLst>
      <p:ext uri="{BB962C8B-B14F-4D97-AF65-F5344CB8AC3E}">
        <p14:creationId xmlns:p14="http://schemas.microsoft.com/office/powerpoint/2010/main" val="33940344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Activity 1: </a:t>
            </a:r>
            <a:br>
              <a:rPr lang="en-CA" dirty="0" smtClean="0"/>
            </a:br>
            <a:r>
              <a:rPr lang="en-CA" dirty="0" smtClean="0"/>
              <a:t>equivalency theorem discussion</a:t>
            </a:r>
            <a:endParaRPr lang="en-CA" dirty="0"/>
          </a:p>
        </p:txBody>
      </p:sp>
      <p:sp>
        <p:nvSpPr>
          <p:cNvPr id="3" name="Content Placeholder 2"/>
          <p:cNvSpPr>
            <a:spLocks noGrp="1"/>
          </p:cNvSpPr>
          <p:nvPr>
            <p:ph idx="1"/>
          </p:nvPr>
        </p:nvSpPr>
        <p:spPr>
          <a:xfrm>
            <a:off x="252306" y="1811214"/>
            <a:ext cx="8662516" cy="4873904"/>
          </a:xfrm>
        </p:spPr>
        <p:txBody>
          <a:bodyPr>
            <a:normAutofit fontScale="85000" lnSpcReduction="10000"/>
          </a:bodyPr>
          <a:lstStyle/>
          <a:p>
            <a:r>
              <a:rPr lang="en-CA" sz="4600" i="1" dirty="0" smtClean="0"/>
              <a:t>“Deep and meaningful formal learning is supported as long as </a:t>
            </a:r>
            <a:r>
              <a:rPr lang="en-CA" sz="4600" b="1" i="1" dirty="0" smtClean="0"/>
              <a:t>one of the three</a:t>
            </a:r>
            <a:r>
              <a:rPr lang="en-CA" sz="4600" i="1" dirty="0" smtClean="0"/>
              <a:t> forms of interaction is at a high level.”</a:t>
            </a:r>
          </a:p>
          <a:p>
            <a:pPr marL="0" indent="0">
              <a:buNone/>
            </a:pPr>
            <a:endParaRPr lang="en-CA" sz="4600" i="1" dirty="0" smtClean="0"/>
          </a:p>
          <a:p>
            <a:r>
              <a:rPr lang="en-CA" sz="4600" i="1" dirty="0" smtClean="0"/>
              <a:t>“</a:t>
            </a:r>
            <a:r>
              <a:rPr lang="en-CA" sz="4600" b="1" i="1" dirty="0" smtClean="0"/>
              <a:t>High levels </a:t>
            </a:r>
            <a:r>
              <a:rPr lang="en-CA" sz="4600" i="1" dirty="0" smtClean="0"/>
              <a:t>of more than one of these three models will likely provide a more satisfying educational experience”</a:t>
            </a:r>
            <a:endParaRPr lang="en-CA" sz="4600" i="1" dirty="0"/>
          </a:p>
          <a:p>
            <a:pPr marL="0" indent="0">
              <a:buNone/>
            </a:pPr>
            <a:endParaRPr lang="en-US" i="1" dirty="0" smtClean="0"/>
          </a:p>
          <a:p>
            <a:pPr marL="0" indent="0" algn="r">
              <a:buNone/>
            </a:pPr>
            <a:endParaRPr lang="en-CA" sz="1700" b="1" dirty="0" smtClean="0"/>
          </a:p>
        </p:txBody>
      </p:sp>
      <p:sp>
        <p:nvSpPr>
          <p:cNvPr id="4" name="Footer Placeholder 3"/>
          <p:cNvSpPr>
            <a:spLocks noGrp="1"/>
          </p:cNvSpPr>
          <p:nvPr>
            <p:ph type="ftr" sz="quarter" idx="11"/>
          </p:nvPr>
        </p:nvSpPr>
        <p:spPr/>
        <p:txBody>
          <a:bodyPr/>
          <a:lstStyle/>
          <a:p>
            <a:endParaRPr lang="en-US" dirty="0"/>
          </a:p>
        </p:txBody>
      </p:sp>
      <p:sp>
        <p:nvSpPr>
          <p:cNvPr id="6" name="TextBox 5"/>
          <p:cNvSpPr txBox="1"/>
          <p:nvPr/>
        </p:nvSpPr>
        <p:spPr>
          <a:xfrm>
            <a:off x="2548938" y="6044417"/>
            <a:ext cx="3596680" cy="338554"/>
          </a:xfrm>
          <a:prstGeom prst="rect">
            <a:avLst/>
          </a:prstGeom>
          <a:noFill/>
        </p:spPr>
        <p:txBody>
          <a:bodyPr wrap="square" rtlCol="0">
            <a:spAutoFit/>
          </a:bodyPr>
          <a:lstStyle/>
          <a:p>
            <a:pPr algn="ctr"/>
            <a:r>
              <a:rPr lang="en-CA" sz="1600" dirty="0" smtClean="0"/>
              <a:t>(Anderson</a:t>
            </a:r>
            <a:r>
              <a:rPr lang="en-CA" sz="1600" dirty="0"/>
              <a:t>, </a:t>
            </a:r>
            <a:r>
              <a:rPr lang="en-CA" sz="1600" dirty="0" smtClean="0"/>
              <a:t>T., 2003)</a:t>
            </a:r>
            <a:endParaRPr lang="en-CA" sz="1600" dirty="0"/>
          </a:p>
        </p:txBody>
      </p:sp>
    </p:spTree>
    <p:extLst>
      <p:ext uri="{BB962C8B-B14F-4D97-AF65-F5344CB8AC3E}">
        <p14:creationId xmlns:p14="http://schemas.microsoft.com/office/powerpoint/2010/main" val="33937382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Equivalency Theory Re-examined</a:t>
            </a:r>
            <a:endParaRPr lang="en-CA" dirty="0"/>
          </a:p>
        </p:txBody>
      </p:sp>
      <p:sp>
        <p:nvSpPr>
          <p:cNvPr id="3" name="Content Placeholder 2"/>
          <p:cNvSpPr>
            <a:spLocks noGrp="1"/>
          </p:cNvSpPr>
          <p:nvPr>
            <p:ph idx="1"/>
          </p:nvPr>
        </p:nvSpPr>
        <p:spPr/>
        <p:txBody>
          <a:bodyPr/>
          <a:lstStyle/>
          <a:p>
            <a:r>
              <a:rPr lang="en-CA" dirty="0" smtClean="0"/>
              <a:t>The </a:t>
            </a:r>
            <a:r>
              <a:rPr lang="en-CA" dirty="0"/>
              <a:t>value students place on different modes of interaction depends on many </a:t>
            </a:r>
            <a:r>
              <a:rPr lang="en-CA" dirty="0" smtClean="0"/>
              <a:t>factors (</a:t>
            </a:r>
            <a:r>
              <a:rPr lang="en-CA" dirty="0" err="1" smtClean="0"/>
              <a:t>eg</a:t>
            </a:r>
            <a:r>
              <a:rPr lang="en-CA" dirty="0" smtClean="0"/>
              <a:t>. </a:t>
            </a:r>
            <a:r>
              <a:rPr lang="en-CA" dirty="0"/>
              <a:t>mode of </a:t>
            </a:r>
            <a:r>
              <a:rPr lang="en-CA" dirty="0" smtClean="0"/>
              <a:t>delivery, course subject).</a:t>
            </a:r>
            <a:endParaRPr lang="en-CA" dirty="0"/>
          </a:p>
        </p:txBody>
      </p:sp>
      <p:sp>
        <p:nvSpPr>
          <p:cNvPr id="4" name="Footer Placeholder 3"/>
          <p:cNvSpPr>
            <a:spLocks noGrp="1"/>
          </p:cNvSpPr>
          <p:nvPr>
            <p:ph type="ftr" sz="quarter" idx="11"/>
          </p:nvPr>
        </p:nvSpPr>
        <p:spPr/>
        <p:txBody>
          <a:bodyPr/>
          <a:lstStyle/>
          <a:p>
            <a:endParaRPr lang="en-US" dirty="0">
              <a:solidFill>
                <a:prstClr val="black"/>
              </a:solidFill>
            </a:endParaRPr>
          </a:p>
        </p:txBody>
      </p:sp>
      <p:pic>
        <p:nvPicPr>
          <p:cNvPr id="5" name="Picture 2" descr="C:\Users\maristelapetrovic\AppData\Local\Microsoft\Windows\Temporary Internet Files\Content.IE5\X43NG2DW\MP900423066[2].jpg"/>
          <p:cNvPicPr>
            <a:picLocks noChangeAspect="1" noChangeArrowheads="1"/>
          </p:cNvPicPr>
          <p:nvPr/>
        </p:nvPicPr>
        <p:blipFill rotWithShape="1">
          <a:blip r:embed="rId3">
            <a:extLst>
              <a:ext uri="{28A0092B-C50C-407E-A947-70E740481C1C}">
                <a14:useLocalDpi xmlns:a14="http://schemas.microsoft.com/office/drawing/2010/main" val="0"/>
              </a:ext>
            </a:extLst>
          </a:blip>
          <a:srcRect b="56707"/>
          <a:stretch/>
        </p:blipFill>
        <p:spPr bwMode="auto">
          <a:xfrm>
            <a:off x="2035616" y="3703488"/>
            <a:ext cx="5095895" cy="22279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48938" y="6044417"/>
            <a:ext cx="3596680" cy="338554"/>
          </a:xfrm>
          <a:prstGeom prst="rect">
            <a:avLst/>
          </a:prstGeom>
          <a:noFill/>
        </p:spPr>
        <p:txBody>
          <a:bodyPr wrap="square" rtlCol="0">
            <a:spAutoFit/>
          </a:bodyPr>
          <a:lstStyle/>
          <a:p>
            <a:pPr algn="ctr"/>
            <a:r>
              <a:rPr lang="en-CA" sz="1600" dirty="0" smtClean="0"/>
              <a:t>(Anderson</a:t>
            </a:r>
            <a:r>
              <a:rPr lang="en-CA" sz="1600" dirty="0"/>
              <a:t>, </a:t>
            </a:r>
            <a:r>
              <a:rPr lang="en-CA" sz="1600" dirty="0" smtClean="0"/>
              <a:t>T., </a:t>
            </a:r>
            <a:r>
              <a:rPr lang="en-CA" sz="1600" dirty="0" err="1" smtClean="0"/>
              <a:t>Miyazoe</a:t>
            </a:r>
            <a:r>
              <a:rPr lang="en-CA" sz="1600" dirty="0" smtClean="0"/>
              <a:t>, T., 2010)</a:t>
            </a:r>
            <a:endParaRPr lang="en-CA" sz="1600" dirty="0"/>
          </a:p>
        </p:txBody>
      </p:sp>
    </p:spTree>
    <p:extLst>
      <p:ext uri="{BB962C8B-B14F-4D97-AF65-F5344CB8AC3E}">
        <p14:creationId xmlns:p14="http://schemas.microsoft.com/office/powerpoint/2010/main" val="167932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Student-student interaction </a:t>
            </a:r>
            <a:r>
              <a:rPr lang="en-US" dirty="0" smtClean="0"/>
              <a:t>(online)</a:t>
            </a:r>
            <a:endParaRPr lang="en-CA" dirty="0"/>
          </a:p>
        </p:txBody>
      </p:sp>
      <p:sp>
        <p:nvSpPr>
          <p:cNvPr id="4" name="Footer Placeholder 3"/>
          <p:cNvSpPr>
            <a:spLocks noGrp="1"/>
          </p:cNvSpPr>
          <p:nvPr>
            <p:ph type="ftr" sz="quarter" idx="11"/>
          </p:nvPr>
        </p:nvSpPr>
        <p:spPr/>
        <p:txBody>
          <a:bodyPr/>
          <a:lstStyle/>
          <a:p>
            <a:endParaRPr lang="en-US" dirty="0"/>
          </a:p>
        </p:txBody>
      </p:sp>
      <p:pic>
        <p:nvPicPr>
          <p:cNvPr id="16" name="Picture 15"/>
          <p:cNvPicPr>
            <a:picLocks noChangeAspect="1"/>
          </p:cNvPicPr>
          <p:nvPr/>
        </p:nvPicPr>
        <p:blipFill>
          <a:blip r:embed="rId3"/>
          <a:stretch>
            <a:fillRect/>
          </a:stretch>
        </p:blipFill>
        <p:spPr>
          <a:xfrm>
            <a:off x="252306" y="3312688"/>
            <a:ext cx="8757344" cy="1508442"/>
          </a:xfrm>
          <a:prstGeom prst="rect">
            <a:avLst/>
          </a:prstGeom>
        </p:spPr>
      </p:pic>
      <p:pic>
        <p:nvPicPr>
          <p:cNvPr id="18" name="Picture 17"/>
          <p:cNvPicPr>
            <a:picLocks noChangeAspect="1"/>
          </p:cNvPicPr>
          <p:nvPr/>
        </p:nvPicPr>
        <p:blipFill>
          <a:blip r:embed="rId4"/>
          <a:stretch>
            <a:fillRect/>
          </a:stretch>
        </p:blipFill>
        <p:spPr>
          <a:xfrm>
            <a:off x="252306" y="5229533"/>
            <a:ext cx="4144594" cy="1166106"/>
          </a:xfrm>
          <a:prstGeom prst="rect">
            <a:avLst/>
          </a:prstGeom>
        </p:spPr>
      </p:pic>
      <p:pic>
        <p:nvPicPr>
          <p:cNvPr id="20" name="Picture 19"/>
          <p:cNvPicPr>
            <a:picLocks noChangeAspect="1"/>
          </p:cNvPicPr>
          <p:nvPr/>
        </p:nvPicPr>
        <p:blipFill>
          <a:blip r:embed="rId5"/>
          <a:stretch>
            <a:fillRect/>
          </a:stretch>
        </p:blipFill>
        <p:spPr>
          <a:xfrm>
            <a:off x="252306" y="2111765"/>
            <a:ext cx="7990021" cy="634866"/>
          </a:xfrm>
          <a:prstGeom prst="rect">
            <a:avLst/>
          </a:prstGeom>
        </p:spPr>
      </p:pic>
      <p:sp>
        <p:nvSpPr>
          <p:cNvPr id="21" name="TextBox 20"/>
          <p:cNvSpPr txBox="1"/>
          <p:nvPr/>
        </p:nvSpPr>
        <p:spPr>
          <a:xfrm>
            <a:off x="136192" y="1721787"/>
            <a:ext cx="1242665" cy="369332"/>
          </a:xfrm>
          <a:prstGeom prst="rect">
            <a:avLst/>
          </a:prstGeom>
          <a:noFill/>
        </p:spPr>
        <p:txBody>
          <a:bodyPr wrap="square" rtlCol="0">
            <a:spAutoFit/>
          </a:bodyPr>
          <a:lstStyle/>
          <a:p>
            <a:r>
              <a:rPr lang="en-CA" dirty="0" smtClean="0"/>
              <a:t>Student 1:</a:t>
            </a:r>
            <a:endParaRPr lang="en-CA" dirty="0"/>
          </a:p>
        </p:txBody>
      </p:sp>
      <p:sp>
        <p:nvSpPr>
          <p:cNvPr id="23" name="TextBox 22"/>
          <p:cNvSpPr txBox="1"/>
          <p:nvPr/>
        </p:nvSpPr>
        <p:spPr>
          <a:xfrm>
            <a:off x="136192" y="2937224"/>
            <a:ext cx="1242665" cy="369332"/>
          </a:xfrm>
          <a:prstGeom prst="rect">
            <a:avLst/>
          </a:prstGeom>
          <a:noFill/>
        </p:spPr>
        <p:txBody>
          <a:bodyPr wrap="square" rtlCol="0">
            <a:spAutoFit/>
          </a:bodyPr>
          <a:lstStyle/>
          <a:p>
            <a:r>
              <a:rPr lang="en-CA" dirty="0" smtClean="0"/>
              <a:t>Student 2:</a:t>
            </a:r>
            <a:endParaRPr lang="en-CA" dirty="0"/>
          </a:p>
        </p:txBody>
      </p:sp>
      <p:sp>
        <p:nvSpPr>
          <p:cNvPr id="24" name="TextBox 23"/>
          <p:cNvSpPr txBox="1"/>
          <p:nvPr/>
        </p:nvSpPr>
        <p:spPr>
          <a:xfrm>
            <a:off x="252306" y="4823861"/>
            <a:ext cx="1242665" cy="369332"/>
          </a:xfrm>
          <a:prstGeom prst="rect">
            <a:avLst/>
          </a:prstGeom>
          <a:noFill/>
        </p:spPr>
        <p:txBody>
          <a:bodyPr wrap="square" rtlCol="0">
            <a:spAutoFit/>
          </a:bodyPr>
          <a:lstStyle/>
          <a:p>
            <a:r>
              <a:rPr lang="en-CA" dirty="0" smtClean="0"/>
              <a:t>Student 1:</a:t>
            </a:r>
            <a:endParaRPr lang="en-CA" dirty="0"/>
          </a:p>
        </p:txBody>
      </p:sp>
    </p:spTree>
    <p:extLst>
      <p:ext uri="{BB962C8B-B14F-4D97-AF65-F5344CB8AC3E}">
        <p14:creationId xmlns:p14="http://schemas.microsoft.com/office/powerpoint/2010/main" val="19040453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PIF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PIF_PowerPoint_template</Template>
  <TotalTime>4182</TotalTime>
  <Words>4303</Words>
  <Application>Microsoft Macintosh PowerPoint</Application>
  <PresentationFormat>On-screen Show (4:3)</PresentationFormat>
  <Paragraphs>331</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1_PIF_PowerPoint_template</vt:lpstr>
      <vt:lpstr>Interaction, Engagement and Motivation </vt:lpstr>
      <vt:lpstr>Welcome</vt:lpstr>
      <vt:lpstr>Learning outcomes</vt:lpstr>
      <vt:lpstr>agenda</vt:lpstr>
      <vt:lpstr>1. Interaction and Engagement  </vt:lpstr>
      <vt:lpstr>Modes of interaction</vt:lpstr>
      <vt:lpstr>Activity 1:  equivalency theorem discussion</vt:lpstr>
      <vt:lpstr>Equivalency Theory Re-examined</vt:lpstr>
      <vt:lpstr>   Student-student interaction (online)</vt:lpstr>
      <vt:lpstr>Student-student interaction (online)</vt:lpstr>
      <vt:lpstr>Student-Content Interaction</vt:lpstr>
      <vt:lpstr>Student-content interaction  example of an interactive online lesson</vt:lpstr>
      <vt:lpstr>Student-teacher interaction online</vt:lpstr>
      <vt:lpstr>Student-teacher interaction online</vt:lpstr>
      <vt:lpstr>Group Activity 2: Interaction</vt:lpstr>
      <vt:lpstr>Engagement</vt:lpstr>
      <vt:lpstr>Reflection</vt:lpstr>
      <vt:lpstr>2. Motivation for learning </vt:lpstr>
      <vt:lpstr>Why motivate?</vt:lpstr>
      <vt:lpstr>Motivation</vt:lpstr>
      <vt:lpstr>Motivation problems</vt:lpstr>
      <vt:lpstr>Four primary motivational states</vt:lpstr>
      <vt:lpstr>A state of optimal experience: “FLOW”</vt:lpstr>
      <vt:lpstr>Motivation</vt:lpstr>
      <vt:lpstr>How to motivate? four major conditions for motivation</vt:lpstr>
      <vt:lpstr>attention</vt:lpstr>
      <vt:lpstr>Relevance</vt:lpstr>
      <vt:lpstr>Confidence</vt:lpstr>
      <vt:lpstr>Satisfaction</vt:lpstr>
      <vt:lpstr>Group activity 3: motivation</vt:lpstr>
      <vt:lpstr>Teaching Online</vt:lpstr>
      <vt:lpstr>Teaching for the Future</vt:lpstr>
      <vt:lpstr>Summary</vt:lpstr>
      <vt:lpstr>Thank you</vt:lpstr>
      <vt:lpstr>references</vt:lpstr>
      <vt:lpstr>references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Larissa Gulka</cp:lastModifiedBy>
  <cp:revision>531</cp:revision>
  <cp:lastPrinted>2014-04-10T17:27:49Z</cp:lastPrinted>
  <dcterms:created xsi:type="dcterms:W3CDTF">2014-02-18T17:08:21Z</dcterms:created>
  <dcterms:modified xsi:type="dcterms:W3CDTF">2014-07-29T18:13:05Z</dcterms:modified>
</cp:coreProperties>
</file>