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256" r:id="rId2"/>
    <p:sldId id="259" r:id="rId3"/>
    <p:sldId id="260" r:id="rId4"/>
    <p:sldId id="261" r:id="rId5"/>
    <p:sldId id="281" r:id="rId6"/>
    <p:sldId id="262" r:id="rId7"/>
    <p:sldId id="272" r:id="rId8"/>
    <p:sldId id="263" r:id="rId9"/>
    <p:sldId id="274" r:id="rId10"/>
    <p:sldId id="282" r:id="rId11"/>
    <p:sldId id="276" r:id="rId12"/>
    <p:sldId id="280" r:id="rId13"/>
    <p:sldId id="266" r:id="rId14"/>
    <p:sldId id="264" r:id="rId15"/>
    <p:sldId id="271" r:id="rId16"/>
    <p:sldId id="283" r:id="rId17"/>
    <p:sldId id="267" r:id="rId18"/>
    <p:sldId id="284" r:id="rId19"/>
    <p:sldId id="279" r:id="rId20"/>
    <p:sldId id="269" r:id="rId21"/>
    <p:sldId id="275"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1E2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0" autoAdjust="0"/>
    <p:restoredTop sz="61221" autoAdjust="0"/>
  </p:normalViewPr>
  <p:slideViewPr>
    <p:cSldViewPr snapToGrid="0" snapToObjects="1">
      <p:cViewPr varScale="1">
        <p:scale>
          <a:sx n="45" d="100"/>
          <a:sy n="45" d="100"/>
        </p:scale>
        <p:origin x="2094"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5BE409E-56ED-D747-92FE-818530A9E4CA}" type="datetime1">
              <a:rPr lang="en-US" smtClean="0"/>
              <a:pPr/>
              <a:t>6/17/2014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F4023F9-84CB-D041-8EE6-2A4370E0A953}" type="slidenum">
              <a:rPr lang="en-US" smtClean="0"/>
              <a:pPr/>
              <a:t>‹#›</a:t>
            </a:fld>
            <a:endParaRPr lang="en-US"/>
          </a:p>
        </p:txBody>
      </p:sp>
    </p:spTree>
    <p:extLst>
      <p:ext uri="{BB962C8B-B14F-4D97-AF65-F5344CB8AC3E}">
        <p14:creationId xmlns:p14="http://schemas.microsoft.com/office/powerpoint/2010/main" val="149359919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94F39E-8B53-A547-B0E7-CE50DE4543BD}" type="datetime1">
              <a:rPr lang="en-US" smtClean="0"/>
              <a:pPr/>
              <a:t>6/17/2014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C0A336-23E5-7749-BE5B-1BDCF3BF9491}" type="slidenum">
              <a:rPr lang="en-US" smtClean="0"/>
              <a:pPr/>
              <a:t>‹#›</a:t>
            </a:fld>
            <a:endParaRPr lang="en-US"/>
          </a:p>
        </p:txBody>
      </p:sp>
    </p:spTree>
    <p:extLst>
      <p:ext uri="{BB962C8B-B14F-4D97-AF65-F5344CB8AC3E}">
        <p14:creationId xmlns:p14="http://schemas.microsoft.com/office/powerpoint/2010/main" val="1685794091"/>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cGFJZMSEuIU&amp;list=PL10135682177CBD2D&amp;index=59"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www.youtube.com/watch?v=xHPWqWNih0Y&amp;list=PL10135682177CBD2D&amp;index=47" TargetMode="External"/><Relationship Id="rId4" Type="http://schemas.openxmlformats.org/officeDocument/2006/relationships/hyperlink" Target="https://www.youtube.com/watch?v=wwbISOUi7Og&amp;list=PL10135682177CBD2D&amp;index=32"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qx1fTRqLKXE#t=22"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143468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b="1" dirty="0" smtClean="0"/>
              <a:t>Show a video (8</a:t>
            </a:r>
            <a:r>
              <a:rPr lang="en-CA" b="1" baseline="0" dirty="0" smtClean="0"/>
              <a:t> minutes) in which faculty  members from Ontario universities discuss necessary skills required to teach online, </a:t>
            </a:r>
            <a:r>
              <a:rPr lang="en-CA" b="1" dirty="0" smtClean="0"/>
              <a:t>and lead a brief discussion about it (approx. 10 </a:t>
            </a:r>
            <a:r>
              <a:rPr lang="en-CA" b="1" dirty="0" err="1" smtClean="0"/>
              <a:t>mins</a:t>
            </a:r>
            <a:r>
              <a:rPr lang="en-CA" b="1" dirty="0" smtClean="0"/>
              <a:t>). After this</a:t>
            </a:r>
            <a:r>
              <a:rPr lang="en-CA" b="1" baseline="0" dirty="0" smtClean="0"/>
              <a:t> brief discussion, show another short video (6 minutes) in which faculty members from Ontario institutions talk about communication with students and the importance of setting expectations in the online environment and lead another brief discussion (approx. 5 – 10 </a:t>
            </a:r>
            <a:r>
              <a:rPr lang="en-CA" b="1" baseline="0" dirty="0" err="1" smtClean="0"/>
              <a:t>mins</a:t>
            </a:r>
            <a:r>
              <a:rPr lang="en-CA" b="1" baseline="0" dirty="0" smtClean="0"/>
              <a:t>). See the Facilitator Guide for recommended videos and links.</a:t>
            </a:r>
            <a:endParaRPr lang="en-CA" b="1"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CA"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CA" b="1" dirty="0" smtClean="0"/>
              <a:t>Note: Alternatively, you can use three short videos prepared by the Penn</a:t>
            </a:r>
            <a:r>
              <a:rPr lang="en-CA" b="1" baseline="0" dirty="0" smtClean="0"/>
              <a:t> State University World Campus:</a:t>
            </a:r>
            <a:endParaRPr lang="en-CA" b="1" dirty="0" smtClean="0"/>
          </a:p>
          <a:p>
            <a:pPr>
              <a:buFont typeface="Courier New" panose="02070309020205020404" pitchFamily="49" charset="0"/>
              <a:buChar char="o"/>
            </a:pPr>
            <a:r>
              <a:rPr lang="en-CA" sz="1200" dirty="0" smtClean="0"/>
              <a:t>“Be comfortable with technology” (2:07 minutes) (</a:t>
            </a:r>
            <a:r>
              <a:rPr lang="en-CA" sz="1200" dirty="0" smtClean="0">
                <a:hlinkClick r:id="rId3"/>
              </a:rPr>
              <a:t>https://www.youtube.com/watch?v=cGFJZMSEuIU&amp;list=PL10135682177CBD2D&amp;index=59</a:t>
            </a:r>
            <a:r>
              <a:rPr lang="en-CA" sz="1200" dirty="0" smtClean="0"/>
              <a:t>)</a:t>
            </a:r>
          </a:p>
          <a:p>
            <a:pPr>
              <a:buFont typeface="Courier New" panose="02070309020205020404" pitchFamily="49" charset="0"/>
              <a:buChar char="o"/>
            </a:pPr>
            <a:r>
              <a:rPr lang="en-CA" sz="1200" dirty="0" smtClean="0"/>
              <a:t>“Superb communication skills” (</a:t>
            </a:r>
            <a:r>
              <a:rPr lang="en-CA" sz="1200" dirty="0" smtClean="0">
                <a:hlinkClick r:id="rId4"/>
              </a:rPr>
              <a:t>https://www.youtube.com/watch?v=wwbISOUi7Og&amp;list=PL10135682177CBD2D&amp;index=32</a:t>
            </a:r>
            <a:r>
              <a:rPr lang="en-CA" sz="1200" dirty="0" smtClean="0"/>
              <a:t>)</a:t>
            </a:r>
          </a:p>
          <a:p>
            <a:pPr>
              <a:buFont typeface="Courier New" panose="02070309020205020404" pitchFamily="49" charset="0"/>
              <a:buChar char="o"/>
            </a:pPr>
            <a:r>
              <a:rPr lang="en-CA" sz="1200" dirty="0" smtClean="0"/>
              <a:t>“Get the students involved” (3:11 minutes) (</a:t>
            </a:r>
            <a:r>
              <a:rPr lang="en-CA" sz="1200" dirty="0" smtClean="0">
                <a:hlinkClick r:id="rId5"/>
              </a:rPr>
              <a:t>https://www.youtube.com/watch?v=xHPWqWNih0Y&amp;list=PL10135682177CBD2D&amp;index=47</a:t>
            </a:r>
            <a:r>
              <a:rPr lang="en-CA" sz="1200" dirty="0" smtClean="0"/>
              <a:t>)</a:t>
            </a:r>
          </a:p>
          <a:p>
            <a:pPr marL="0" marR="0" indent="0" algn="l" defTabSz="457200" rtl="0" eaLnBrk="1" fontAlgn="auto" latinLnBrk="0" hangingPunct="1">
              <a:lnSpc>
                <a:spcPct val="100000"/>
              </a:lnSpc>
              <a:spcBef>
                <a:spcPts val="0"/>
              </a:spcBef>
              <a:spcAft>
                <a:spcPts val="0"/>
              </a:spcAft>
              <a:buClrTx/>
              <a:buSzTx/>
              <a:buFontTx/>
              <a:buNone/>
              <a:tabLst/>
              <a:defRPr/>
            </a:pPr>
            <a:endParaRPr lang="en-CA" b="1" dirty="0"/>
          </a:p>
        </p:txBody>
      </p:sp>
    </p:spTree>
    <p:extLst>
      <p:ext uri="{BB962C8B-B14F-4D97-AF65-F5344CB8AC3E}">
        <p14:creationId xmlns:p14="http://schemas.microsoft.com/office/powerpoint/2010/main" val="2168822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CA" sz="1200" kern="1200" dirty="0" smtClean="0">
                <a:solidFill>
                  <a:schemeClr val="tx1"/>
                </a:solidFill>
                <a:effectLst/>
                <a:latin typeface="+mn-lt"/>
                <a:ea typeface="+mn-ea"/>
                <a:cs typeface="+mn-cs"/>
              </a:rPr>
              <a:t>Teaching online focuses one's efforts on facilitating, guiding, and directing learning, as well as assessing progress towards the course goals. </a:t>
            </a:r>
            <a:r>
              <a:rPr lang="en-CA" sz="1200" kern="1200" dirty="0" err="1" smtClean="0">
                <a:solidFill>
                  <a:schemeClr val="tx1"/>
                </a:solidFill>
                <a:effectLst/>
                <a:latin typeface="+mn-lt"/>
                <a:ea typeface="+mn-ea"/>
                <a:cs typeface="+mn-cs"/>
              </a:rPr>
              <a:t>Paloff</a:t>
            </a:r>
            <a:r>
              <a:rPr lang="en-CA" sz="1200" kern="1200" dirty="0" smtClean="0">
                <a:solidFill>
                  <a:schemeClr val="tx1"/>
                </a:solidFill>
                <a:effectLst/>
                <a:latin typeface="+mn-lt"/>
                <a:ea typeface="+mn-ea"/>
                <a:cs typeface="+mn-cs"/>
              </a:rPr>
              <a:t> and Pratt (2013) argue that “the key to success in an online course rests not with the content that is being presented, but in learning activities that are built in” and “in order to have a high degree of interactivity, instructors need to give up a degree of control and allow learners to take the lead in learning activities”. The</a:t>
            </a:r>
            <a:r>
              <a:rPr lang="en-CA" sz="1200" kern="1200" baseline="0" dirty="0" smtClean="0">
                <a:solidFill>
                  <a:schemeClr val="tx1"/>
                </a:solidFill>
                <a:effectLst/>
                <a:latin typeface="+mn-lt"/>
                <a:ea typeface="+mn-ea"/>
                <a:cs typeface="+mn-cs"/>
              </a:rPr>
              <a:t> main focus should be on learners’ needs (what will they be able to do, know after they finish the course? which activities will help them achieve this?) instead of solely on course content.</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Because what is communicated online is often written and, in some ways, permanent, higher standards are necessary and an instructor's writing serves as a model (Cummings, 1998). Being able to communicate in a clear and concise manner will make the learning experience more positive for all involved.</a:t>
            </a:r>
            <a:r>
              <a:rPr lang="en-US" dirty="0" smtClean="0">
                <a:effectLst/>
              </a:rPr>
              <a:t> The asynchronous communication may feel impersonal and instructors need to make an extra</a:t>
            </a:r>
            <a:r>
              <a:rPr lang="en-US" baseline="0" dirty="0" smtClean="0">
                <a:effectLst/>
              </a:rPr>
              <a:t> effort to humanize the online environment. </a:t>
            </a:r>
            <a:r>
              <a:rPr lang="en-CA" sz="1200" kern="1200" dirty="0" smtClean="0">
                <a:solidFill>
                  <a:schemeClr val="tx1"/>
                </a:solidFill>
                <a:effectLst/>
                <a:latin typeface="+mn-lt"/>
                <a:ea typeface="+mn-ea"/>
                <a:cs typeface="+mn-cs"/>
              </a:rPr>
              <a:t>Tone of communication should always be positive and  ‘netiquette’ rules should be presented to students. Instructor needs to create an inviting atmosphere</a:t>
            </a:r>
            <a:r>
              <a:rPr lang="en-CA" sz="1200" kern="1200" baseline="0" dirty="0" smtClean="0">
                <a:solidFill>
                  <a:schemeClr val="tx1"/>
                </a:solidFill>
                <a:effectLst/>
                <a:latin typeface="+mn-lt"/>
                <a:ea typeface="+mn-ea"/>
                <a:cs typeface="+mn-cs"/>
              </a:rPr>
              <a:t> that promotes the development of a sense of community.</a:t>
            </a:r>
          </a:p>
          <a:p>
            <a:pPr marL="0" marR="0" indent="0" algn="l" defTabSz="457200" rtl="0" eaLnBrk="1" fontAlgn="auto" latinLnBrk="0" hangingPunct="1">
              <a:lnSpc>
                <a:spcPct val="100000"/>
              </a:lnSpc>
              <a:spcBef>
                <a:spcPts val="0"/>
              </a:spcBef>
              <a:spcAft>
                <a:spcPts val="0"/>
              </a:spcAft>
              <a:buClrTx/>
              <a:buSzTx/>
              <a:buFontTx/>
              <a:buNone/>
              <a:tabLst/>
              <a:defRPr/>
            </a:pPr>
            <a:endParaRPr lang="en-CA" sz="1200" b="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CA" sz="1200" b="0" kern="1200" baseline="0" dirty="0" smtClean="0">
                <a:solidFill>
                  <a:schemeClr val="tx1"/>
                </a:solidFill>
                <a:effectLst/>
                <a:latin typeface="+mn-lt"/>
                <a:ea typeface="+mn-ea"/>
                <a:cs typeface="+mn-cs"/>
              </a:rPr>
              <a:t>Many authors agree that collaboration promotes deep learning and collaborative activities can help to reduce the feeling of isolation and loneliness that learners may experience in the online course.</a:t>
            </a:r>
          </a:p>
          <a:p>
            <a:pPr marL="0" marR="0" indent="0" algn="l" defTabSz="457200" rtl="0" eaLnBrk="1" fontAlgn="auto" latinLnBrk="0" hangingPunct="1">
              <a:lnSpc>
                <a:spcPct val="100000"/>
              </a:lnSpc>
              <a:spcBef>
                <a:spcPts val="0"/>
              </a:spcBef>
              <a:spcAft>
                <a:spcPts val="0"/>
              </a:spcAft>
              <a:buClrTx/>
              <a:buSzTx/>
              <a:buFontTx/>
              <a:buNone/>
              <a:tabLst/>
              <a:defRPr/>
            </a:pPr>
            <a:endParaRPr lang="en-CA" sz="1200" b="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CA" sz="1200" b="0" kern="1200" baseline="0" dirty="0" smtClean="0">
                <a:solidFill>
                  <a:schemeClr val="tx1"/>
                </a:solidFill>
                <a:effectLst/>
                <a:latin typeface="+mn-lt"/>
                <a:ea typeface="+mn-ea"/>
                <a:cs typeface="+mn-cs"/>
              </a:rPr>
              <a:t>Instructors need to p</a:t>
            </a:r>
            <a:r>
              <a:rPr lang="en-CA" sz="1200" kern="1200" dirty="0" smtClean="0">
                <a:solidFill>
                  <a:schemeClr val="tx1"/>
                </a:solidFill>
                <a:effectLst/>
                <a:latin typeface="+mn-lt"/>
                <a:ea typeface="+mn-ea"/>
                <a:cs typeface="+mn-cs"/>
              </a:rPr>
              <a:t>rovide</a:t>
            </a:r>
            <a:r>
              <a:rPr lang="en-CA" sz="1200" kern="1200" baseline="0" dirty="0" smtClean="0">
                <a:solidFill>
                  <a:schemeClr val="tx1"/>
                </a:solidFill>
                <a:effectLst/>
                <a:latin typeface="+mn-lt"/>
                <a:ea typeface="+mn-ea"/>
                <a:cs typeface="+mn-cs"/>
              </a:rPr>
              <a:t> regular feedback and to be specific about areas of strengths and those that need improvement. They should also encourage learners to reflect on their own learning process throughout the course because these reflections aid deep learning.</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CA" b="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CA" b="1" dirty="0" smtClean="0"/>
              <a:t>Ask participants: Can you think about other pedagogical skills that will be necessary when teaching online? Do you agree or disagree with </a:t>
            </a:r>
            <a:r>
              <a:rPr lang="en-CA" b="1" dirty="0" err="1" smtClean="0"/>
              <a:t>Paloff</a:t>
            </a:r>
            <a:r>
              <a:rPr lang="en-CA" b="1" dirty="0" smtClean="0"/>
              <a:t> and Pratt that the main focus should not be on the course content? Lead a short discussion (15-20 minutes).</a:t>
            </a:r>
            <a:endParaRPr lang="en-CA" b="1" dirty="0"/>
          </a:p>
        </p:txBody>
      </p:sp>
    </p:spTree>
    <p:extLst>
      <p:ext uri="{BB962C8B-B14F-4D97-AF65-F5344CB8AC3E}">
        <p14:creationId xmlns:p14="http://schemas.microsoft.com/office/powerpoint/2010/main" val="523794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b="0" dirty="0" smtClean="0"/>
              <a:t>Instructors need to invest time in learning different technologies. They should be comfortable with the learning management system</a:t>
            </a:r>
            <a:r>
              <a:rPr lang="en-CA" b="0" baseline="0" dirty="0" smtClean="0"/>
              <a:t> they use, as well as with all other technologies which are part of their course. </a:t>
            </a:r>
            <a:r>
              <a:rPr lang="en-CA" b="0" dirty="0" smtClean="0"/>
              <a:t>The choice of technology should depend on teaching needs.</a:t>
            </a:r>
            <a:r>
              <a:rPr lang="en-CA" b="0" baseline="0" dirty="0" smtClean="0"/>
              <a:t> </a:t>
            </a:r>
            <a:r>
              <a:rPr lang="en-CA" b="0" dirty="0" smtClean="0"/>
              <a:t>Technology</a:t>
            </a:r>
            <a:r>
              <a:rPr lang="en-CA" b="0" baseline="0" dirty="0" smtClean="0"/>
              <a:t> used in the online course should be simple to operate, user friendly and functional. Instructors and the ID team should ensure the online course is easy to navigate.</a:t>
            </a:r>
          </a:p>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en-CA"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CA" b="1" dirty="0" smtClean="0"/>
              <a:t>You can</a:t>
            </a:r>
            <a:r>
              <a:rPr lang="en-CA" b="1" baseline="0" dirty="0" smtClean="0"/>
              <a:t> </a:t>
            </a:r>
            <a:r>
              <a:rPr lang="en-CA" b="1" dirty="0" smtClean="0"/>
              <a:t>talk about workshops,</a:t>
            </a:r>
            <a:r>
              <a:rPr lang="en-CA" b="1" baseline="0" dirty="0" smtClean="0"/>
              <a:t> guides, consultations and other resources that exist at their institution to help faculty members with these.</a:t>
            </a:r>
            <a:endParaRPr lang="en-CA" b="1" dirty="0"/>
          </a:p>
        </p:txBody>
      </p:sp>
    </p:spTree>
    <p:extLst>
      <p:ext uri="{BB962C8B-B14F-4D97-AF65-F5344CB8AC3E}">
        <p14:creationId xmlns:p14="http://schemas.microsoft.com/office/powerpoint/2010/main" val="863391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smtClean="0">
                <a:solidFill>
                  <a:schemeClr val="tx1"/>
                </a:solidFill>
                <a:effectLst/>
                <a:latin typeface="+mn-lt"/>
                <a:ea typeface="+mn-ea"/>
                <a:cs typeface="+mn-cs"/>
              </a:rPr>
              <a:t>For both instructors and students it is important to check a course often. This gives instructors an opportunity to clarify possible misunderstandings, answer students’ questions and model what students should do in order to be successful in the course. </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It is very important to present clear guidelines, expectations, and the course structure. Instructors should tell students when they can expect their responses and feedback, and how often they will respond to email messages, questions, etc. This shows respect for students’ work, encourages progress, and reaffirms students’ beliefs in their ability to succeed in the course.</a:t>
            </a:r>
          </a:p>
          <a:p>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important for instructors to become familiar with privacy regulations (e.g. FIPPA (the Freedom of Information and the Protection of Privacy Act) and ways in which instructors need to protect student privacy. </a:t>
            </a:r>
            <a:r>
              <a:rPr lang="en-US" sz="1200" b="1" kern="1200" dirty="0" smtClean="0">
                <a:solidFill>
                  <a:schemeClr val="tx1"/>
                </a:solidFill>
                <a:effectLst/>
                <a:latin typeface="+mn-lt"/>
                <a:ea typeface="+mn-ea"/>
                <a:cs typeface="+mn-cs"/>
              </a:rPr>
              <a:t>Talk about resources at your institution and where instructors can go for assistance if in doubt.</a:t>
            </a:r>
            <a:r>
              <a:rPr lang="en-US" sz="1200" kern="1200" dirty="0" smtClean="0">
                <a:solidFill>
                  <a:schemeClr val="tx1"/>
                </a:solidFill>
                <a:effectLst/>
                <a:latin typeface="+mn-lt"/>
                <a:ea typeface="+mn-ea"/>
                <a:cs typeface="+mn-cs"/>
              </a:rPr>
              <a:t> </a:t>
            </a:r>
          </a:p>
          <a:p>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Additionally, to ensure student success, instructors need to be aware of Equity policies, Accessibility regulations (e.g., AODA, the Accessibility for Ontarians with Disabilities Act), and Student Support Services. </a:t>
            </a:r>
            <a:r>
              <a:rPr lang="en-US" sz="1200" b="1" kern="1200" dirty="0" smtClean="0">
                <a:solidFill>
                  <a:schemeClr val="tx1"/>
                </a:solidFill>
                <a:effectLst/>
                <a:latin typeface="+mn-lt"/>
                <a:ea typeface="+mn-ea"/>
                <a:cs typeface="+mn-cs"/>
              </a:rPr>
              <a:t>Talk about resources at your institution and where instructors and students can go for assistance.</a:t>
            </a: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important to identify help contacts before the course begins and share the relevant contact information with the students. Your course design team or administrative unit should be able to direct you to resources when a technical issue arises. </a:t>
            </a:r>
            <a:r>
              <a:rPr lang="en-US" sz="1200" b="1" kern="1200" dirty="0" smtClean="0">
                <a:solidFill>
                  <a:schemeClr val="tx1"/>
                </a:solidFill>
                <a:effectLst/>
                <a:latin typeface="+mn-lt"/>
                <a:ea typeface="+mn-ea"/>
                <a:cs typeface="+mn-cs"/>
              </a:rPr>
              <a:t>You</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should spend some time explaining which departments can help both instructor and students, for example, computing services, teaching and learning unit, library, support services for students, etc. and you should also provide contact information of the most important departments.</a:t>
            </a:r>
            <a:endParaRPr lang="en-CA" b="0" dirty="0"/>
          </a:p>
        </p:txBody>
      </p:sp>
    </p:spTree>
    <p:extLst>
      <p:ext uri="{BB962C8B-B14F-4D97-AF65-F5344CB8AC3E}">
        <p14:creationId xmlns:p14="http://schemas.microsoft.com/office/powerpoint/2010/main" val="1410042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b="1" dirty="0" smtClean="0"/>
              <a:t>Ask participants to individually reflect</a:t>
            </a:r>
            <a:r>
              <a:rPr lang="en-CA" b="1" baseline="0" dirty="0" smtClean="0"/>
              <a:t> on their teaching practices (10 </a:t>
            </a:r>
            <a:r>
              <a:rPr lang="en-CA" b="1" baseline="0" dirty="0" err="1" smtClean="0"/>
              <a:t>mins</a:t>
            </a:r>
            <a:r>
              <a:rPr lang="en-CA" b="1" baseline="0" dirty="0" smtClean="0"/>
              <a:t>) and lead a discussion by asking for volunteers to share their reflections with the group (20 min).</a:t>
            </a:r>
          </a:p>
          <a:p>
            <a:pPr marL="0" marR="0" indent="0" algn="l" defTabSz="457200" rtl="0" eaLnBrk="1" fontAlgn="auto" latinLnBrk="0" hangingPunct="1">
              <a:lnSpc>
                <a:spcPct val="100000"/>
              </a:lnSpc>
              <a:spcBef>
                <a:spcPts val="0"/>
              </a:spcBef>
              <a:spcAft>
                <a:spcPts val="0"/>
              </a:spcAft>
              <a:buClrTx/>
              <a:buSzTx/>
              <a:buFontTx/>
              <a:buNone/>
              <a:tabLst/>
              <a:defRPr/>
            </a:pPr>
            <a:endParaRPr lang="en-CA" b="1" baseline="0" dirty="0" smtClean="0"/>
          </a:p>
        </p:txBody>
      </p:sp>
    </p:spTree>
    <p:extLst>
      <p:ext uri="{BB962C8B-B14F-4D97-AF65-F5344CB8AC3E}">
        <p14:creationId xmlns:p14="http://schemas.microsoft.com/office/powerpoint/2010/main" val="3896350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b="1" baseline="0" dirty="0" smtClean="0"/>
              <a:t>If possible, participants should access the self-assessment quiz inside the learning management system (see Appendix B in the Facilitator Guide for self-assessment quiz that you can build in your LMS). If this is not possible, you can distribute a hard copy of the self-assessment quiz. You should invite participants to schedule a meeting with staff in your teaching and learning unit/department in order to give them feedback. </a:t>
            </a:r>
          </a:p>
          <a:p>
            <a:pPr marL="0" marR="0" indent="0" algn="l" defTabSz="457200" rtl="0" eaLnBrk="1" fontAlgn="auto" latinLnBrk="0" hangingPunct="1">
              <a:lnSpc>
                <a:spcPct val="100000"/>
              </a:lnSpc>
              <a:spcBef>
                <a:spcPts val="0"/>
              </a:spcBef>
              <a:spcAft>
                <a:spcPts val="0"/>
              </a:spcAft>
              <a:buClrTx/>
              <a:buSzTx/>
              <a:buFontTx/>
              <a:buNone/>
              <a:tabLst/>
              <a:defRPr/>
            </a:pPr>
            <a:endParaRPr lang="en-CA" b="1"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CA" b="1" baseline="0" dirty="0" smtClean="0"/>
              <a:t>Note: This activity can be also be done as a take-home activity.</a:t>
            </a:r>
            <a:endParaRPr lang="en-CA" b="1" dirty="0"/>
          </a:p>
        </p:txBody>
      </p:sp>
    </p:spTree>
    <p:extLst>
      <p:ext uri="{BB962C8B-B14F-4D97-AF65-F5344CB8AC3E}">
        <p14:creationId xmlns:p14="http://schemas.microsoft.com/office/powerpoint/2010/main" val="8737595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b="1" dirty="0" smtClean="0"/>
              <a:t>Provide a summary of the session.</a:t>
            </a:r>
            <a:endParaRPr lang="en-CA" b="1" dirty="0"/>
          </a:p>
        </p:txBody>
      </p:sp>
    </p:spTree>
    <p:extLst>
      <p:ext uri="{BB962C8B-B14F-4D97-AF65-F5344CB8AC3E}">
        <p14:creationId xmlns:p14="http://schemas.microsoft.com/office/powerpoint/2010/main" val="10426665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CA" b="1" dirty="0"/>
          </a:p>
        </p:txBody>
      </p:sp>
    </p:spTree>
    <p:extLst>
      <p:ext uri="{BB962C8B-B14F-4D97-AF65-F5344CB8AC3E}">
        <p14:creationId xmlns:p14="http://schemas.microsoft.com/office/powerpoint/2010/main" val="5949674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CA" b="1" dirty="0"/>
          </a:p>
        </p:txBody>
      </p:sp>
    </p:spTree>
    <p:extLst>
      <p:ext uri="{BB962C8B-B14F-4D97-AF65-F5344CB8AC3E}">
        <p14:creationId xmlns:p14="http://schemas.microsoft.com/office/powerpoint/2010/main" val="1654107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Introduce yourself and explain your role at the university. Edit slide to insert name, position, contact info.</a:t>
            </a:r>
          </a:p>
          <a:p>
            <a:endParaRPr lang="en-US" b="1" baseline="0" dirty="0" smtClean="0"/>
          </a:p>
          <a:p>
            <a:r>
              <a:rPr lang="en-US" b="1" baseline="0" dirty="0" smtClean="0"/>
              <a:t>If this is the first of a series of modules, spend a little bit of time giving overview of the program. You may wish to insert a slide or two with that information.</a:t>
            </a:r>
          </a:p>
          <a:p>
            <a:endParaRPr lang="en-CA" b="1" dirty="0"/>
          </a:p>
        </p:txBody>
      </p:sp>
    </p:spTree>
    <p:extLst>
      <p:ext uri="{BB962C8B-B14F-4D97-AF65-F5344CB8AC3E}">
        <p14:creationId xmlns:p14="http://schemas.microsoft.com/office/powerpoint/2010/main" val="3429279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latin typeface="+mn-lt"/>
                <a:ea typeface="+mn-ea"/>
                <a:cs typeface="+mn-cs"/>
              </a:rPr>
              <a:t>The goal of this module is for you to self-evaluate your readiness to teach online and to outline an action plan for developing online teaching skills. </a:t>
            </a:r>
          </a:p>
          <a:p>
            <a:pPr marL="0" marR="0" indent="0" algn="l" defTabSz="457200" rtl="0" eaLnBrk="1" fontAlgn="auto" latinLnBrk="0" hangingPunct="1">
              <a:lnSpc>
                <a:spcPct val="100000"/>
              </a:lnSpc>
              <a:spcBef>
                <a:spcPts val="0"/>
              </a:spcBef>
              <a:spcAft>
                <a:spcPts val="0"/>
              </a:spcAft>
              <a:buClrTx/>
              <a:buSzTx/>
              <a:buFontTx/>
              <a:buNone/>
              <a:tabLst/>
              <a:defRPr/>
            </a:pPr>
            <a:endParaRPr lang="en-CA" sz="1200" b="1"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Lead participants through learning outcomes</a:t>
            </a:r>
            <a:endParaRPr lang="en-CA" b="1" dirty="0"/>
          </a:p>
        </p:txBody>
      </p:sp>
    </p:spTree>
    <p:extLst>
      <p:ext uri="{BB962C8B-B14F-4D97-AF65-F5344CB8AC3E}">
        <p14:creationId xmlns:p14="http://schemas.microsoft.com/office/powerpoint/2010/main" val="2651836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Provide an overview</a:t>
            </a:r>
            <a:r>
              <a:rPr lang="en-US" b="1" baseline="0" dirty="0" smtClean="0"/>
              <a:t> of how the session will be divided (if a different order makes more sense for your context, please feel free to reorder the slides and include additional materials).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CA" b="1" dirty="0"/>
          </a:p>
        </p:txBody>
      </p:sp>
    </p:spTree>
    <p:extLst>
      <p:ext uri="{BB962C8B-B14F-4D97-AF65-F5344CB8AC3E}">
        <p14:creationId xmlns:p14="http://schemas.microsoft.com/office/powerpoint/2010/main" val="2672010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b="1" dirty="0" smtClean="0"/>
              <a:t>Take a quick vote on this question and lead a discussion (15-20 minutes). W</a:t>
            </a:r>
            <a:r>
              <a:rPr lang="en-CA" b="1" baseline="0" dirty="0" smtClean="0"/>
              <a:t>rite down responses for both sides of the argument on a board or flipchart.</a:t>
            </a:r>
            <a:endParaRPr lang="en-CA" b="1"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CA" b="1" dirty="0"/>
          </a:p>
        </p:txBody>
      </p:sp>
    </p:spTree>
    <p:extLst>
      <p:ext uri="{BB962C8B-B14F-4D97-AF65-F5344CB8AC3E}">
        <p14:creationId xmlns:p14="http://schemas.microsoft.com/office/powerpoint/2010/main" val="846315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200" b="1" kern="1200" dirty="0" smtClean="0">
                <a:solidFill>
                  <a:schemeClr val="tx1"/>
                </a:solidFill>
                <a:effectLst/>
                <a:latin typeface="+mn-lt"/>
                <a:ea typeface="+mn-ea"/>
                <a:cs typeface="+mn-cs"/>
              </a:rPr>
              <a:t>Show a video (9 minutes) in which faculty members from Ontario universities talk about differences between teaching online and teaching face-to-face. See Facilitator Guide</a:t>
            </a:r>
            <a:r>
              <a:rPr lang="en-CA" sz="1200" b="1" kern="1200" baseline="0" dirty="0" smtClean="0">
                <a:solidFill>
                  <a:schemeClr val="tx1"/>
                </a:solidFill>
                <a:effectLst/>
                <a:latin typeface="+mn-lt"/>
                <a:ea typeface="+mn-ea"/>
                <a:cs typeface="+mn-cs"/>
              </a:rPr>
              <a:t> for link to recommended video.</a:t>
            </a:r>
            <a:endParaRPr lang="en-CA"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CA" sz="1200" b="1"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Note: Alternatively (or in addition), you</a:t>
            </a:r>
            <a:r>
              <a:rPr lang="en-CA" sz="1200" b="1" kern="1200" baseline="0" dirty="0" smtClean="0">
                <a:solidFill>
                  <a:schemeClr val="tx1"/>
                </a:solidFill>
                <a:effectLst/>
                <a:latin typeface="+mn-lt"/>
                <a:ea typeface="+mn-ea"/>
                <a:cs typeface="+mn-cs"/>
              </a:rPr>
              <a:t> </a:t>
            </a:r>
            <a:r>
              <a:rPr lang="en-CA" sz="1200" b="1" kern="1200" dirty="0" smtClean="0">
                <a:solidFill>
                  <a:schemeClr val="tx1"/>
                </a:solidFill>
                <a:effectLst/>
                <a:latin typeface="+mn-lt"/>
                <a:ea typeface="+mn-ea"/>
                <a:cs typeface="+mn-cs"/>
              </a:rPr>
              <a:t>can use a video (10 minutes) prepared by the Penn State Online Faculty, in which they talk about their experiences when they started teaching online:  “</a:t>
            </a:r>
            <a:r>
              <a:rPr lang="en-CA" b="1" dirty="0" smtClean="0"/>
              <a:t>What does it mean to teach online?” (</a:t>
            </a:r>
            <a:r>
              <a:rPr lang="en-CA" u="sng" dirty="0" smtClean="0">
                <a:hlinkClick r:id="rId3"/>
              </a:rPr>
              <a:t>https://www.youtube.com/watch?v=qx1fTRqLKXE#t=22</a:t>
            </a:r>
            <a:r>
              <a:rPr lang="en-CA" u="sng" dirty="0" smtClean="0"/>
              <a:t>).</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CA" b="1" dirty="0"/>
          </a:p>
        </p:txBody>
      </p:sp>
    </p:spTree>
    <p:extLst>
      <p:ext uri="{BB962C8B-B14F-4D97-AF65-F5344CB8AC3E}">
        <p14:creationId xmlns:p14="http://schemas.microsoft.com/office/powerpoint/2010/main" val="3391979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CA" sz="1200" b="1" kern="1200" dirty="0" smtClean="0">
                <a:solidFill>
                  <a:schemeClr val="tx1"/>
                </a:solidFill>
                <a:effectLst/>
                <a:latin typeface="+mn-lt"/>
                <a:ea typeface="+mn-ea"/>
                <a:cs typeface="+mn-cs"/>
              </a:rPr>
              <a:t>This part of presentation is adapted from David Stein and Constance </a:t>
            </a:r>
            <a:r>
              <a:rPr lang="en-CA" sz="1200" b="1" kern="1200" dirty="0" err="1" smtClean="0">
                <a:solidFill>
                  <a:schemeClr val="tx1"/>
                </a:solidFill>
                <a:effectLst/>
                <a:latin typeface="+mn-lt"/>
                <a:ea typeface="+mn-ea"/>
                <a:cs typeface="+mn-cs"/>
              </a:rPr>
              <a:t>Wanstreet’s</a:t>
            </a:r>
            <a:r>
              <a:rPr lang="en-CA" sz="1200" b="1" kern="1200" dirty="0" smtClean="0">
                <a:solidFill>
                  <a:schemeClr val="tx1"/>
                </a:solidFill>
                <a:effectLst/>
                <a:latin typeface="+mn-lt"/>
                <a:ea typeface="+mn-ea"/>
                <a:cs typeface="+mn-cs"/>
              </a:rPr>
              <a:t> </a:t>
            </a:r>
            <a:r>
              <a:rPr lang="en-CA" sz="1200" b="1" i="1" kern="1200" dirty="0" smtClean="0">
                <a:solidFill>
                  <a:schemeClr val="tx1"/>
                </a:solidFill>
                <a:effectLst/>
                <a:latin typeface="+mn-lt"/>
                <a:ea typeface="+mn-ea"/>
                <a:cs typeface="+mn-cs"/>
              </a:rPr>
              <a:t>GTA Boot Camp: A Guide for the New Online Instructors</a:t>
            </a:r>
            <a:r>
              <a:rPr lang="en-CA" sz="1200" b="1" kern="1200" dirty="0" smtClean="0">
                <a:solidFill>
                  <a:schemeClr val="tx1"/>
                </a:solidFill>
                <a:effectLst/>
                <a:latin typeface="+mn-lt"/>
                <a:ea typeface="+mn-ea"/>
                <a:cs typeface="+mn-cs"/>
              </a:rPr>
              <a:t>. The Ohio State University</a:t>
            </a:r>
            <a:r>
              <a:rPr lang="en-CA" sz="1200" b="1" kern="1200" baseline="0" dirty="0" smtClean="0">
                <a:solidFill>
                  <a:schemeClr val="tx1"/>
                </a:solidFill>
                <a:effectLst/>
                <a:latin typeface="+mn-lt"/>
                <a:ea typeface="+mn-ea"/>
                <a:cs typeface="+mn-cs"/>
              </a:rPr>
              <a:t> (Note: You can access this document at </a:t>
            </a:r>
            <a:r>
              <a:rPr lang="en-CA" sz="1200" b="1" kern="1200" baseline="0" dirty="0" err="1" smtClean="0">
                <a:solidFill>
                  <a:schemeClr val="tx1"/>
                </a:solidFill>
                <a:effectLst/>
                <a:latin typeface="+mn-lt"/>
                <a:ea typeface="+mn-ea"/>
                <a:cs typeface="+mn-cs"/>
              </a:rPr>
              <a:t>iTunesU</a:t>
            </a:r>
            <a:r>
              <a:rPr lang="en-CA" sz="1200" b="1" kern="1200" baseline="0" dirty="0" smtClean="0">
                <a:solidFill>
                  <a:schemeClr val="tx1"/>
                </a:solidFill>
                <a:effectLst/>
                <a:latin typeface="+mn-lt"/>
                <a:ea typeface="+mn-ea"/>
                <a:cs typeface="+mn-cs"/>
              </a:rPr>
              <a:t>).</a:t>
            </a:r>
            <a:endParaRPr lang="en-US" sz="1200" b="1"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Instructors’ teaching philosophy, beliefs, values and style will inform both their face-to-face and online teaching practice. While “a good teacher is a good teacher – in classroom or online” (T. Anderson), a virtual environment will influence some of teaching practices and activities.</a:t>
            </a:r>
            <a:endParaRPr lang="en-US" sz="1200" kern="1200" dirty="0" smtClean="0">
              <a:solidFill>
                <a:schemeClr val="tx1"/>
              </a:solidFill>
              <a:effectLst/>
              <a:latin typeface="+mn-lt"/>
              <a:ea typeface="+mn-ea"/>
              <a:cs typeface="+mn-cs"/>
            </a:endParaRPr>
          </a:p>
          <a:p>
            <a:pPr lvl="0"/>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Some of the differences of the online classroom: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smtClean="0">
                <a:solidFill>
                  <a:schemeClr val="tx1"/>
                </a:solidFill>
                <a:effectLst/>
                <a:latin typeface="+mn-lt"/>
                <a:ea typeface="+mn-ea"/>
                <a:cs typeface="+mn-cs"/>
              </a:rPr>
              <a:t>Students and teachers are separated through space/time and sometimes they don’t see each other (it is more difficult to judge how students progress through the course and how they perceive course material, your feedback, etc.)</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Time is flexible (online class is not restricted to a time slot, and instructor’s presence goes beyond a single class meeting)</a:t>
            </a:r>
            <a:endParaRPr lang="en-US" sz="1200" kern="1200" dirty="0" smtClean="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smtClean="0">
                <a:solidFill>
                  <a:schemeClr val="tx1"/>
                </a:solidFill>
                <a:effectLst/>
                <a:latin typeface="+mn-lt"/>
                <a:ea typeface="+mn-ea"/>
                <a:cs typeface="+mn-cs"/>
              </a:rPr>
              <a:t>While oral communication is very important in face-to-face settings, written communication is important in an online environment.  Written communication is more sensitive (because there are no verbal and nonverbal cues) and can be easily misunderstood </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The content is presented differently in an online environment. It is organized in modules, units and may be a combination of text and video and audio material. The structure of the online course and explicit explanations are very important. While instructors can easily adjust their lessons or give additional explanations when they teach in face-to-face situation (for example, students don’t understand concepts, material</a:t>
            </a:r>
            <a:r>
              <a:rPr lang="en-CA" sz="1200" kern="1200" baseline="0" dirty="0" smtClean="0">
                <a:solidFill>
                  <a:schemeClr val="tx1"/>
                </a:solidFill>
                <a:effectLst/>
                <a:latin typeface="+mn-lt"/>
                <a:ea typeface="+mn-ea"/>
                <a:cs typeface="+mn-cs"/>
              </a:rPr>
              <a:t> is challenging, students are bored, </a:t>
            </a:r>
            <a:r>
              <a:rPr lang="en-CA" sz="1200" kern="1200" dirty="0" smtClean="0">
                <a:solidFill>
                  <a:schemeClr val="tx1"/>
                </a:solidFill>
                <a:effectLst/>
                <a:latin typeface="+mn-lt"/>
                <a:ea typeface="+mn-ea"/>
                <a:cs typeface="+mn-cs"/>
              </a:rPr>
              <a:t>etc. – there are verbal and nonverbal cues), this is less possible in an online environment. </a:t>
            </a:r>
          </a:p>
          <a:p>
            <a:pPr marL="171450" lvl="0" indent="-171450">
              <a:buFont typeface="Arial" panose="020B0604020202020204" pitchFamily="34" charset="0"/>
              <a:buChar char="•"/>
            </a:pPr>
            <a:r>
              <a:rPr lang="en-CA" sz="1200" kern="1200" baseline="0" dirty="0" smtClean="0">
                <a:solidFill>
                  <a:schemeClr val="tx1"/>
                </a:solidFill>
                <a:effectLst/>
                <a:latin typeface="+mn-lt"/>
                <a:ea typeface="+mn-ea"/>
                <a:cs typeface="+mn-cs"/>
              </a:rPr>
              <a:t>The instructor becomes a facilitator who provides guidelines. </a:t>
            </a:r>
            <a:r>
              <a:rPr lang="en-CA" sz="1200" kern="1200" dirty="0" smtClean="0">
                <a:solidFill>
                  <a:schemeClr val="tx1"/>
                </a:solidFill>
                <a:effectLst/>
                <a:latin typeface="+mn-lt"/>
                <a:ea typeface="+mn-ea"/>
                <a:cs typeface="+mn-cs"/>
              </a:rPr>
              <a:t>Learners</a:t>
            </a:r>
            <a:r>
              <a:rPr lang="en-CA" sz="1200" kern="1200" baseline="0" dirty="0" smtClean="0">
                <a:solidFill>
                  <a:schemeClr val="tx1"/>
                </a:solidFill>
                <a:effectLst/>
                <a:latin typeface="+mn-lt"/>
                <a:ea typeface="+mn-ea"/>
                <a:cs typeface="+mn-cs"/>
              </a:rPr>
              <a:t> are expected to explore course material and activities on their own. The instructor needs to be willing to give up some control in the learning process (a shift in pedagogy is required). </a:t>
            </a:r>
          </a:p>
          <a:p>
            <a:pPr marL="171450" lvl="0" indent="-171450">
              <a:buFont typeface="Arial" panose="020B0604020202020204" pitchFamily="34" charset="0"/>
              <a:buChar char="•"/>
            </a:pPr>
            <a:endParaRPr lang="en-CA" sz="1200" kern="1200" baseline="0" dirty="0" smtClean="0">
              <a:solidFill>
                <a:schemeClr val="tx1"/>
              </a:solidFill>
              <a:effectLst/>
              <a:latin typeface="+mn-lt"/>
              <a:ea typeface="+mn-ea"/>
              <a:cs typeface="+mn-cs"/>
            </a:endParaRPr>
          </a:p>
          <a:p>
            <a:pPr marL="0" lvl="0" indent="0">
              <a:buFont typeface="Arial" panose="020B0604020202020204" pitchFamily="34" charset="0"/>
              <a:buNone/>
            </a:pPr>
            <a:r>
              <a:rPr lang="en-CA" sz="1200" b="1" kern="1200" baseline="0" dirty="0" smtClean="0">
                <a:solidFill>
                  <a:schemeClr val="tx1"/>
                </a:solidFill>
                <a:effectLst/>
                <a:latin typeface="+mn-lt"/>
                <a:ea typeface="+mn-ea"/>
                <a:cs typeface="+mn-cs"/>
              </a:rPr>
              <a:t>Ask participants: Can you think of other differences between face-to-face and online teaching environments? Write down responses on a board or flipchart.</a:t>
            </a:r>
            <a:endParaRPr lang="en-CA" sz="1200" b="1" kern="1200" dirty="0" smtClean="0">
              <a:solidFill>
                <a:schemeClr val="tx1"/>
              </a:solidFill>
              <a:effectLst/>
              <a:latin typeface="+mn-lt"/>
              <a:ea typeface="+mn-ea"/>
              <a:cs typeface="+mn-cs"/>
            </a:endParaRPr>
          </a:p>
          <a:p>
            <a:pPr marL="171450" lvl="0" indent="-171450">
              <a:buFontTx/>
              <a:buChar cha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CA" b="0" dirty="0"/>
          </a:p>
        </p:txBody>
      </p:sp>
    </p:spTree>
    <p:extLst>
      <p:ext uri="{BB962C8B-B14F-4D97-AF65-F5344CB8AC3E}">
        <p14:creationId xmlns:p14="http://schemas.microsoft.com/office/powerpoint/2010/main" val="2587446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b="0" dirty="0" smtClean="0"/>
              <a:t>J. </a:t>
            </a:r>
            <a:r>
              <a:rPr lang="en-CA" b="0" dirty="0" err="1" smtClean="0"/>
              <a:t>Savery</a:t>
            </a:r>
            <a:r>
              <a:rPr lang="en-CA" b="0" dirty="0" smtClean="0"/>
              <a:t> (2005) offers this</a:t>
            </a:r>
            <a:r>
              <a:rPr lang="en-CA" b="0" baseline="0" dirty="0" smtClean="0"/>
              <a:t> acronym to describe an effective online instructor:</a:t>
            </a:r>
          </a:p>
          <a:p>
            <a:pPr marL="0" marR="0" indent="0" algn="l" defTabSz="457200" rtl="0" eaLnBrk="1" fontAlgn="auto" latinLnBrk="0" hangingPunct="1">
              <a:lnSpc>
                <a:spcPct val="100000"/>
              </a:lnSpc>
              <a:spcBef>
                <a:spcPts val="0"/>
              </a:spcBef>
              <a:spcAft>
                <a:spcPts val="0"/>
              </a:spcAft>
              <a:buClrTx/>
              <a:buSzTx/>
              <a:buFontTx/>
              <a:buNone/>
              <a:tabLst/>
              <a:defRPr/>
            </a:pPr>
            <a:endParaRPr lang="en-CA"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CA" b="0" baseline="0" dirty="0" smtClean="0"/>
              <a:t>Visible: Refers to the teacher’s social, teaching and cognitive presence. This is key due to the spatial and time separation of learners and teachers. Students need to know that the instructor is there for them, even though they do not meet face-to-face. The instructor is visible when she/he gives prompt feedback and makes comments from time to time on the discussion boards/forums, when he/she updates course announcements and is responsive when students have questions and/or problems.</a:t>
            </a:r>
          </a:p>
          <a:p>
            <a:pPr marL="0" marR="0" indent="0" algn="l" defTabSz="457200" rtl="0" eaLnBrk="1" fontAlgn="auto" latinLnBrk="0" hangingPunct="1">
              <a:lnSpc>
                <a:spcPct val="100000"/>
              </a:lnSpc>
              <a:spcBef>
                <a:spcPts val="0"/>
              </a:spcBef>
              <a:spcAft>
                <a:spcPts val="0"/>
              </a:spcAft>
              <a:buClrTx/>
              <a:buSzTx/>
              <a:buFontTx/>
              <a:buNone/>
              <a:tabLst/>
              <a:defRPr/>
            </a:pPr>
            <a:endParaRPr lang="en-CA"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CA" b="0" baseline="0" dirty="0" smtClean="0"/>
              <a:t>Organized: Refers to the importance of planning and course organization.</a:t>
            </a:r>
          </a:p>
          <a:p>
            <a:pPr marL="0" marR="0" indent="0" algn="l" defTabSz="457200" rtl="0" eaLnBrk="1" fontAlgn="auto" latinLnBrk="0" hangingPunct="1">
              <a:lnSpc>
                <a:spcPct val="100000"/>
              </a:lnSpc>
              <a:spcBef>
                <a:spcPts val="0"/>
              </a:spcBef>
              <a:spcAft>
                <a:spcPts val="0"/>
              </a:spcAft>
              <a:buClrTx/>
              <a:buSzTx/>
              <a:buFontTx/>
              <a:buNone/>
              <a:tabLst/>
              <a:defRPr/>
            </a:pPr>
            <a:endParaRPr lang="en-CA"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CA" b="0" baseline="0" dirty="0" smtClean="0"/>
              <a:t>Compassionate: Refers to responsiveness and providing learners feedback and encouragement when they need it.</a:t>
            </a:r>
          </a:p>
          <a:p>
            <a:pPr marL="0" marR="0" indent="0" algn="l" defTabSz="457200" rtl="0" eaLnBrk="1" fontAlgn="auto" latinLnBrk="0" hangingPunct="1">
              <a:lnSpc>
                <a:spcPct val="100000"/>
              </a:lnSpc>
              <a:spcBef>
                <a:spcPts val="0"/>
              </a:spcBef>
              <a:spcAft>
                <a:spcPts val="0"/>
              </a:spcAft>
              <a:buClrTx/>
              <a:buSzTx/>
              <a:buFontTx/>
              <a:buNone/>
              <a:tabLst/>
              <a:defRPr/>
            </a:pPr>
            <a:endParaRPr lang="en-CA"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CA" b="0" baseline="0" dirty="0" smtClean="0"/>
              <a:t>Analytical: Refers to the need to monitor student progress and provide an opportunity for mid-term feedback.</a:t>
            </a:r>
          </a:p>
          <a:p>
            <a:pPr marL="0" marR="0" indent="0" algn="l" defTabSz="457200" rtl="0" eaLnBrk="1" fontAlgn="auto" latinLnBrk="0" hangingPunct="1">
              <a:lnSpc>
                <a:spcPct val="100000"/>
              </a:lnSpc>
              <a:spcBef>
                <a:spcPts val="0"/>
              </a:spcBef>
              <a:spcAft>
                <a:spcPts val="0"/>
              </a:spcAft>
              <a:buClrTx/>
              <a:buSzTx/>
              <a:buFontTx/>
              <a:buNone/>
              <a:tabLst/>
              <a:defRPr/>
            </a:pPr>
            <a:endParaRPr lang="en-CA"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CA" b="0" baseline="0" dirty="0" smtClean="0"/>
              <a:t>Leader by example: Refers to the need to check the course regularly and establish rules. Instructors should also return assignments in a timely manner and model a desired behaviour in their posts and email correspondence. </a:t>
            </a:r>
            <a:endParaRPr lang="en-CA" b="0" dirty="0"/>
          </a:p>
        </p:txBody>
      </p:sp>
    </p:spTree>
    <p:extLst>
      <p:ext uri="{BB962C8B-B14F-4D97-AF65-F5344CB8AC3E}">
        <p14:creationId xmlns:p14="http://schemas.microsoft.com/office/powerpoint/2010/main" val="4171575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b="0" dirty="0" smtClean="0"/>
              <a:t>There are different frameworks which describe necessary skills for online teaching.</a:t>
            </a:r>
            <a:r>
              <a:rPr lang="en-CA" b="0" baseline="0" dirty="0" smtClean="0"/>
              <a:t> For example, some authors talk about the importance of these skills: </a:t>
            </a:r>
            <a:r>
              <a:rPr lang="en-CA" b="0" dirty="0" smtClean="0"/>
              <a:t>interaction; course management; course organization; use of technology; content knowledge; teamwork.</a:t>
            </a:r>
          </a:p>
          <a:p>
            <a:pPr marL="0" marR="0" indent="0" algn="l" defTabSz="457200" rtl="0" eaLnBrk="1" fontAlgn="auto" latinLnBrk="0" hangingPunct="1">
              <a:lnSpc>
                <a:spcPct val="100000"/>
              </a:lnSpc>
              <a:spcBef>
                <a:spcPts val="0"/>
              </a:spcBef>
              <a:spcAft>
                <a:spcPts val="0"/>
              </a:spcAft>
              <a:buClrTx/>
              <a:buSzTx/>
              <a:buFontTx/>
              <a:buNone/>
              <a:tabLst/>
              <a:defRPr/>
            </a:pPr>
            <a:endParaRPr lang="en-CA" b="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CA" b="0" baseline="0" dirty="0" smtClean="0"/>
              <a:t>Penn State University developed 28 core competences/skills for online teaching success, and divided them under skills related to pedagogy, technology and course administration; this division is generally accepted at North America’s universities.</a:t>
            </a:r>
            <a:endParaRPr lang="en-CA" b="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CA" b="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CA" b="0" dirty="0"/>
          </a:p>
        </p:txBody>
      </p:sp>
    </p:spTree>
    <p:extLst>
      <p:ext uri="{BB962C8B-B14F-4D97-AF65-F5344CB8AC3E}">
        <p14:creationId xmlns:p14="http://schemas.microsoft.com/office/powerpoint/2010/main" val="343162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2306" y="3832491"/>
            <a:ext cx="8662516" cy="2624791"/>
          </a:xfrm>
        </p:spPr>
        <p:txBody>
          <a:bodyPr>
            <a:noAutofit/>
          </a:bodyPr>
          <a:lstStyle>
            <a:lvl1pPr>
              <a:defRPr sz="6000">
                <a:latin typeface="Arial"/>
                <a:cs typeface="Arial"/>
              </a:defRPr>
            </a:lvl1pPr>
          </a:lstStyle>
          <a:p>
            <a:r>
              <a:rPr lang="en-US" smtClean="0"/>
              <a:t>Click to edit Master title style</a:t>
            </a:r>
            <a:endParaRPr lang="en-US"/>
          </a:p>
        </p:txBody>
      </p:sp>
      <p:sp>
        <p:nvSpPr>
          <p:cNvPr id="3" name="Subtitle 2"/>
          <p:cNvSpPr>
            <a:spLocks noGrp="1"/>
          </p:cNvSpPr>
          <p:nvPr>
            <p:ph type="subTitle" idx="1"/>
          </p:nvPr>
        </p:nvSpPr>
        <p:spPr>
          <a:xfrm>
            <a:off x="252306" y="437362"/>
            <a:ext cx="6400800" cy="1752600"/>
          </a:xfrm>
        </p:spPr>
        <p:txBody>
          <a:bodyPr anchor="t"/>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5" name="Line 2"/>
          <p:cNvSpPr>
            <a:spLocks noChangeShapeType="1"/>
          </p:cNvSpPr>
          <p:nvPr userDrawn="1"/>
        </p:nvSpPr>
        <p:spPr bwMode="auto">
          <a:xfrm>
            <a:off x="252306" y="428954"/>
            <a:ext cx="8662516" cy="0"/>
          </a:xfrm>
          <a:prstGeom prst="line">
            <a:avLst/>
          </a:prstGeom>
          <a:noFill/>
          <a:ln w="9525">
            <a:solidFill>
              <a:srgbClr val="7F7F7F"/>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 name="Line 2"/>
          <p:cNvSpPr>
            <a:spLocks noChangeShapeType="1"/>
          </p:cNvSpPr>
          <p:nvPr userDrawn="1"/>
        </p:nvSpPr>
        <p:spPr bwMode="auto">
          <a:xfrm>
            <a:off x="252306" y="6457282"/>
            <a:ext cx="8662516" cy="0"/>
          </a:xfrm>
          <a:prstGeom prst="line">
            <a:avLst/>
          </a:prstGeom>
          <a:noFill/>
          <a:ln w="9525">
            <a:solidFill>
              <a:srgbClr val="7F7F7F"/>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0C4592-3A81-F249-84B2-9A0175C15FE8}" type="datetime1">
              <a:rPr lang="en-US" smtClean="0"/>
              <a:pPr/>
              <a:t>6/17/2014</a:t>
            </a:fld>
            <a:endParaRPr lang="en-US"/>
          </a:p>
        </p:txBody>
      </p:sp>
      <p:sp>
        <p:nvSpPr>
          <p:cNvPr id="5" name="Footer Placeholder 4"/>
          <p:cNvSpPr>
            <a:spLocks noGrp="1"/>
          </p:cNvSpPr>
          <p:nvPr>
            <p:ph type="ftr" sz="quarter" idx="11"/>
          </p:nvPr>
        </p:nvSpPr>
        <p:spPr>
          <a:xfrm>
            <a:off x="958426" y="6364761"/>
            <a:ext cx="2262684"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6F72FC7-103C-5C44-B917-5F33D602B72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A025F6-3A8C-074B-8A0D-9A97E8166F69}" type="datetime1">
              <a:rPr lang="en-US" smtClean="0"/>
              <a:pPr/>
              <a:t>6/17/2014</a:t>
            </a:fld>
            <a:endParaRPr lang="en-US"/>
          </a:p>
        </p:txBody>
      </p:sp>
      <p:sp>
        <p:nvSpPr>
          <p:cNvPr id="5" name="Footer Placeholder 4"/>
          <p:cNvSpPr>
            <a:spLocks noGrp="1"/>
          </p:cNvSpPr>
          <p:nvPr>
            <p:ph type="ftr" sz="quarter" idx="11"/>
          </p:nvPr>
        </p:nvSpPr>
        <p:spPr>
          <a:xfrm>
            <a:off x="958426" y="6364761"/>
            <a:ext cx="2262684"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6F72FC7-103C-5C44-B917-5F33D602B72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18640A-FDEF-CA42-B172-80189C19F378}" type="datetime1">
              <a:rPr lang="en-US" smtClean="0"/>
              <a:pPr/>
              <a:t>6/17/2014</a:t>
            </a:fld>
            <a:endParaRPr lang="en-US"/>
          </a:p>
        </p:txBody>
      </p:sp>
      <p:sp>
        <p:nvSpPr>
          <p:cNvPr id="5" name="Footer Placeholder 4"/>
          <p:cNvSpPr>
            <a:spLocks noGrp="1"/>
          </p:cNvSpPr>
          <p:nvPr>
            <p:ph type="ftr" sz="quarter" idx="11"/>
          </p:nvPr>
        </p:nvSpPr>
        <p:spPr>
          <a:xfrm>
            <a:off x="958426" y="6364761"/>
            <a:ext cx="2262684"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6F72FC7-103C-5C44-B917-5F33D602B72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B17ECD-4208-B048-95C3-D74D74F3C5B8}" type="datetime1">
              <a:rPr lang="en-US" smtClean="0"/>
              <a:pPr/>
              <a:t>6/17/2014</a:t>
            </a:fld>
            <a:endParaRPr lang="en-US"/>
          </a:p>
        </p:txBody>
      </p:sp>
      <p:sp>
        <p:nvSpPr>
          <p:cNvPr id="5" name="Footer Placeholder 4"/>
          <p:cNvSpPr>
            <a:spLocks noGrp="1"/>
          </p:cNvSpPr>
          <p:nvPr>
            <p:ph type="ftr" sz="quarter" idx="11"/>
          </p:nvPr>
        </p:nvSpPr>
        <p:spPr>
          <a:xfrm>
            <a:off x="958426" y="6364761"/>
            <a:ext cx="2262684"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6F72FC7-103C-5C44-B917-5F33D602B72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A54E0A-333C-B14C-B14E-4EC1863C42CB}" type="datetime1">
              <a:rPr lang="en-US" smtClean="0"/>
              <a:pPr/>
              <a:t>6/17/2014</a:t>
            </a:fld>
            <a:endParaRPr lang="en-US"/>
          </a:p>
        </p:txBody>
      </p:sp>
      <p:sp>
        <p:nvSpPr>
          <p:cNvPr id="6" name="Footer Placeholder 5"/>
          <p:cNvSpPr>
            <a:spLocks noGrp="1"/>
          </p:cNvSpPr>
          <p:nvPr>
            <p:ph type="ftr" sz="quarter" idx="11"/>
          </p:nvPr>
        </p:nvSpPr>
        <p:spPr>
          <a:xfrm>
            <a:off x="958426" y="6364761"/>
            <a:ext cx="2262684"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6F72FC7-103C-5C44-B917-5F33D602B72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7E7852-90F4-5745-841D-9AAD4F32BB73}" type="datetime1">
              <a:rPr lang="en-US" smtClean="0"/>
              <a:pPr/>
              <a:t>6/17/2014</a:t>
            </a:fld>
            <a:endParaRPr lang="en-US"/>
          </a:p>
        </p:txBody>
      </p:sp>
      <p:sp>
        <p:nvSpPr>
          <p:cNvPr id="8" name="Footer Placeholder 7"/>
          <p:cNvSpPr>
            <a:spLocks noGrp="1"/>
          </p:cNvSpPr>
          <p:nvPr>
            <p:ph type="ftr" sz="quarter" idx="11"/>
          </p:nvPr>
        </p:nvSpPr>
        <p:spPr>
          <a:xfrm>
            <a:off x="958426" y="6364761"/>
            <a:ext cx="2262684"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A6F72FC7-103C-5C44-B917-5F33D602B72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6D1878-673F-DE43-95BF-FE7B53D94DC0}" type="datetime1">
              <a:rPr lang="en-US" smtClean="0"/>
              <a:pPr/>
              <a:t>6/17/2014</a:t>
            </a:fld>
            <a:endParaRPr lang="en-US"/>
          </a:p>
        </p:txBody>
      </p:sp>
      <p:sp>
        <p:nvSpPr>
          <p:cNvPr id="4" name="Footer Placeholder 3"/>
          <p:cNvSpPr>
            <a:spLocks noGrp="1"/>
          </p:cNvSpPr>
          <p:nvPr>
            <p:ph type="ftr" sz="quarter" idx="11"/>
          </p:nvPr>
        </p:nvSpPr>
        <p:spPr>
          <a:xfrm>
            <a:off x="958426" y="6364761"/>
            <a:ext cx="2262684"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A6F72FC7-103C-5C44-B917-5F33D602B72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3C2618-6C68-954B-8D1E-7C68908EA3C3}" type="datetime1">
              <a:rPr lang="en-US" smtClean="0"/>
              <a:pPr/>
              <a:t>6/17/2014</a:t>
            </a:fld>
            <a:endParaRPr lang="en-US"/>
          </a:p>
        </p:txBody>
      </p:sp>
      <p:sp>
        <p:nvSpPr>
          <p:cNvPr id="3" name="Footer Placeholder 2"/>
          <p:cNvSpPr>
            <a:spLocks noGrp="1"/>
          </p:cNvSpPr>
          <p:nvPr>
            <p:ph type="ftr" sz="quarter" idx="11"/>
          </p:nvPr>
        </p:nvSpPr>
        <p:spPr>
          <a:xfrm>
            <a:off x="958426" y="6364761"/>
            <a:ext cx="2262684"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A6F72FC7-103C-5C44-B917-5F33D602B72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D208E7-891C-B046-A0DB-CE62143BB425}" type="datetime1">
              <a:rPr lang="en-US" smtClean="0"/>
              <a:pPr/>
              <a:t>6/17/2014</a:t>
            </a:fld>
            <a:endParaRPr lang="en-US"/>
          </a:p>
        </p:txBody>
      </p:sp>
      <p:sp>
        <p:nvSpPr>
          <p:cNvPr id="6" name="Footer Placeholder 5"/>
          <p:cNvSpPr>
            <a:spLocks noGrp="1"/>
          </p:cNvSpPr>
          <p:nvPr>
            <p:ph type="ftr" sz="quarter" idx="11"/>
          </p:nvPr>
        </p:nvSpPr>
        <p:spPr>
          <a:xfrm>
            <a:off x="958426" y="6364761"/>
            <a:ext cx="2262684"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6F72FC7-103C-5C44-B917-5F33D602B72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784381-1F0C-1A47-BE02-8F15FFD5D645}" type="datetime1">
              <a:rPr lang="en-US" smtClean="0"/>
              <a:pPr/>
              <a:t>6/17/2014</a:t>
            </a:fld>
            <a:endParaRPr lang="en-US"/>
          </a:p>
        </p:txBody>
      </p:sp>
      <p:sp>
        <p:nvSpPr>
          <p:cNvPr id="6" name="Footer Placeholder 5"/>
          <p:cNvSpPr>
            <a:spLocks noGrp="1"/>
          </p:cNvSpPr>
          <p:nvPr>
            <p:ph type="ftr" sz="quarter" idx="11"/>
          </p:nvPr>
        </p:nvSpPr>
        <p:spPr>
          <a:xfrm>
            <a:off x="958426" y="6364761"/>
            <a:ext cx="2262684"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6F72FC7-103C-5C44-B917-5F33D602B72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80000"/>
                <a:satMod val="300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306" y="274638"/>
            <a:ext cx="8662516"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2306" y="1600200"/>
            <a:ext cx="8662516" cy="48739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879256" y="6489982"/>
            <a:ext cx="2091991" cy="239904"/>
          </a:xfrm>
          <a:prstGeom prst="rect">
            <a:avLst/>
          </a:prstGeom>
        </p:spPr>
        <p:txBody>
          <a:bodyPr vert="horz" lIns="91440" tIns="45720" rIns="91440" bIns="45720" rtlCol="0" anchor="ctr"/>
          <a:lstStyle>
            <a:lvl1pPr algn="l">
              <a:defRPr sz="1200">
                <a:solidFill>
                  <a:schemeClr val="tx1">
                    <a:tint val="75000"/>
                  </a:schemeClr>
                </a:solidFill>
              </a:defRPr>
            </a:lvl1pPr>
          </a:lstStyle>
          <a:p>
            <a:fld id="{96531938-4B97-4B4F-90D2-83E71D290D73}" type="datetime1">
              <a:rPr lang="en-US" smtClean="0"/>
              <a:pPr/>
              <a:t>6/17/2014</a:t>
            </a:fld>
            <a:endParaRPr lang="en-US"/>
          </a:p>
        </p:txBody>
      </p:sp>
      <p:sp>
        <p:nvSpPr>
          <p:cNvPr id="6" name="Slide Number Placeholder 5"/>
          <p:cNvSpPr>
            <a:spLocks noGrp="1"/>
          </p:cNvSpPr>
          <p:nvPr>
            <p:ph type="sldNum" sz="quarter" idx="4"/>
          </p:nvPr>
        </p:nvSpPr>
        <p:spPr>
          <a:xfrm>
            <a:off x="5996477" y="6489982"/>
            <a:ext cx="922529" cy="239904"/>
          </a:xfrm>
          <a:prstGeom prst="rect">
            <a:avLst/>
          </a:prstGeom>
        </p:spPr>
        <p:txBody>
          <a:bodyPr vert="horz" lIns="91440" tIns="45720" rIns="91440" bIns="45720" rtlCol="0" anchor="ctr"/>
          <a:lstStyle>
            <a:lvl1pPr algn="r">
              <a:defRPr sz="1200">
                <a:solidFill>
                  <a:schemeClr val="tx1">
                    <a:tint val="75000"/>
                  </a:schemeClr>
                </a:solidFill>
              </a:defRPr>
            </a:lvl1pPr>
          </a:lstStyle>
          <a:p>
            <a:fld id="{A6F72FC7-103C-5C44-B917-5F33D602B725}" type="slidenum">
              <a:rPr lang="en-US" smtClean="0"/>
              <a:pPr/>
              <a:t>‹#›</a:t>
            </a:fld>
            <a:endParaRPr lang="en-US"/>
          </a:p>
        </p:txBody>
      </p:sp>
      <p:sp>
        <p:nvSpPr>
          <p:cNvPr id="9" name="Footer Placeholder 4"/>
          <p:cNvSpPr txBox="1">
            <a:spLocks/>
          </p:cNvSpPr>
          <p:nvPr/>
        </p:nvSpPr>
        <p:spPr>
          <a:xfrm>
            <a:off x="6944236" y="6474104"/>
            <a:ext cx="1131342" cy="222138"/>
          </a:xfrm>
          <a:prstGeom prst="rect">
            <a:avLst/>
          </a:prstGeom>
        </p:spPr>
        <p:txBody>
          <a:bodyPr vert="horz" lIns="91440" tIns="45720" rIns="91440" bIns="45720" rtlCol="0" anchor="b"/>
          <a:lstStyle>
            <a:lvl1pPr algn="r">
              <a:defRPr sz="800">
                <a:solidFill>
                  <a:schemeClr val="tx1"/>
                </a:solidFill>
                <a:latin typeface="Arial"/>
                <a:cs typeface="Aria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smtClean="0">
              <a:ln>
                <a:noFill/>
              </a:ln>
              <a:solidFill>
                <a:schemeClr val="tx1"/>
              </a:solidFill>
              <a:effectLst/>
              <a:uLnTx/>
              <a:uFillTx/>
              <a:latin typeface="Arial"/>
              <a:ea typeface="+mn-ea"/>
              <a:cs typeface="Arial"/>
            </a:endParaRPr>
          </a:p>
        </p:txBody>
      </p:sp>
      <p:sp>
        <p:nvSpPr>
          <p:cNvPr id="1026" name="Line 2"/>
          <p:cNvSpPr>
            <a:spLocks noChangeShapeType="1"/>
          </p:cNvSpPr>
          <p:nvPr/>
        </p:nvSpPr>
        <p:spPr bwMode="auto">
          <a:xfrm>
            <a:off x="252306" y="1417638"/>
            <a:ext cx="8662516" cy="0"/>
          </a:xfrm>
          <a:prstGeom prst="line">
            <a:avLst/>
          </a:prstGeom>
          <a:noFill/>
          <a:ln w="9525">
            <a:solidFill>
              <a:srgbClr val="7F7F7F"/>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 name="Line 2"/>
          <p:cNvSpPr>
            <a:spLocks noChangeShapeType="1"/>
          </p:cNvSpPr>
          <p:nvPr/>
        </p:nvSpPr>
        <p:spPr bwMode="auto">
          <a:xfrm>
            <a:off x="252306" y="6474104"/>
            <a:ext cx="8662516" cy="0"/>
          </a:xfrm>
          <a:prstGeom prst="line">
            <a:avLst/>
          </a:prstGeom>
          <a:noFill/>
          <a:ln w="9525">
            <a:solidFill>
              <a:srgbClr val="7F7F7F"/>
            </a:solidFill>
            <a:round/>
            <a:headEnd/>
            <a:tailEnd/>
          </a:ln>
          <a:effectLst/>
        </p:spPr>
        <p:txBody>
          <a:bodyPr vert="horz" wrap="square" lIns="91440" tIns="45720" rIns="91440" bIns="45720" numCol="1" anchor="t" anchorCtr="0" compatLnSpc="1">
            <a:prstTxWarp prst="textNoShape">
              <a:avLst/>
            </a:prstTxWarp>
          </a:bodyPr>
          <a:lstStyle/>
          <a:p>
            <a:endParaRPr lang="en-US"/>
          </a:p>
        </p:txBody>
      </p:sp>
      <p:pic>
        <p:nvPicPr>
          <p:cNvPr id="10" name="Picture 9" descr="CC BY-NC-SA.png"/>
          <p:cNvPicPr>
            <a:picLocks noChangeAspect="1"/>
          </p:cNvPicPr>
          <p:nvPr userDrawn="1"/>
        </p:nvPicPr>
        <p:blipFill>
          <a:blip r:embed="rId13"/>
          <a:stretch>
            <a:fillRect/>
          </a:stretch>
        </p:blipFill>
        <p:spPr>
          <a:xfrm>
            <a:off x="7797362" y="6464349"/>
            <a:ext cx="1117460" cy="39365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457200" rtl="0" eaLnBrk="1" latinLnBrk="0" hangingPunct="1">
        <a:spcBef>
          <a:spcPct val="0"/>
        </a:spcBef>
        <a:buNone/>
        <a:defRPr sz="4400" kern="1200" cap="all">
          <a:solidFill>
            <a:srgbClr val="C51E2E"/>
          </a:solidFill>
          <a:latin typeface="+mj-lt"/>
          <a:ea typeface="+mj-ea"/>
          <a:cs typeface="+mj-cs"/>
        </a:defRPr>
      </a:lvl1pPr>
    </p:titleStyle>
    <p:bodyStyle>
      <a:lvl1pPr marL="342900" indent="-342900" algn="l" defTabSz="457200" rtl="0" eaLnBrk="1" latinLnBrk="0" hangingPunct="1">
        <a:spcBef>
          <a:spcPct val="20000"/>
        </a:spcBef>
        <a:buClr>
          <a:srgbClr val="C51E2E"/>
        </a:buClr>
        <a:buSzPct val="80000"/>
        <a:buFont typeface="Courier New"/>
        <a:buChar char="o"/>
        <a:defRPr sz="3200" kern="1200">
          <a:solidFill>
            <a:schemeClr val="tx1"/>
          </a:solidFill>
          <a:latin typeface="+mn-lt"/>
          <a:ea typeface="+mn-ea"/>
          <a:cs typeface="+mn-cs"/>
        </a:defRPr>
      </a:lvl1pPr>
      <a:lvl2pPr marL="742950" indent="-285750" algn="l" defTabSz="457200" rtl="0" eaLnBrk="1" latinLnBrk="0" hangingPunct="1">
        <a:spcBef>
          <a:spcPct val="20000"/>
        </a:spcBef>
        <a:buClr>
          <a:srgbClr val="C51E2E"/>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Online teaching skills</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teaching skills</a:t>
            </a:r>
            <a:endParaRPr lang="en-US" dirty="0"/>
          </a:p>
        </p:txBody>
      </p:sp>
      <p:sp>
        <p:nvSpPr>
          <p:cNvPr id="3" name="Text Placeholder 2"/>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790479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Online teaching skills</a:t>
            </a:r>
            <a:endParaRPr lang="en-CA" dirty="0"/>
          </a:p>
        </p:txBody>
      </p:sp>
      <p:sp>
        <p:nvSpPr>
          <p:cNvPr id="4" name="Footer Placeholder 3"/>
          <p:cNvSpPr>
            <a:spLocks noGrp="1"/>
          </p:cNvSpPr>
          <p:nvPr>
            <p:ph type="ftr" sz="quarter" idx="11"/>
          </p:nvPr>
        </p:nvSpPr>
        <p:spPr/>
        <p:txBody>
          <a:bodyPr/>
          <a:lstStyle/>
          <a:p>
            <a:endParaRPr lang="en-US" dirty="0"/>
          </a:p>
        </p:txBody>
      </p:sp>
      <p:sp>
        <p:nvSpPr>
          <p:cNvPr id="7" name="Content Placeholder 6"/>
          <p:cNvSpPr>
            <a:spLocks noGrp="1"/>
          </p:cNvSpPr>
          <p:nvPr>
            <p:ph idx="1"/>
          </p:nvPr>
        </p:nvSpPr>
        <p:spPr/>
        <p:txBody>
          <a:bodyPr>
            <a:normAutofit/>
          </a:bodyPr>
          <a:lstStyle/>
          <a:p>
            <a:pPr lvl="1">
              <a:buFont typeface="Courier New" panose="02070309020205020404" pitchFamily="49" charset="0"/>
              <a:buChar char="o"/>
            </a:pPr>
            <a:endParaRPr lang="en-CA" sz="3600" dirty="0" smtClean="0"/>
          </a:p>
          <a:p>
            <a:pPr marL="800100" indent="-742950">
              <a:buFont typeface="Arial"/>
              <a:buAutoNum type="arabicPeriod"/>
            </a:pPr>
            <a:r>
              <a:rPr lang="en-CA" dirty="0"/>
              <a:t>Pedagogical</a:t>
            </a:r>
          </a:p>
          <a:p>
            <a:pPr marL="800100" indent="-742950">
              <a:buAutoNum type="arabicPeriod"/>
            </a:pPr>
            <a:r>
              <a:rPr lang="en-CA" dirty="0" smtClean="0"/>
              <a:t>Technical</a:t>
            </a:r>
          </a:p>
          <a:p>
            <a:pPr marL="800100" indent="-742950">
              <a:buAutoNum type="arabicPeriod"/>
            </a:pPr>
            <a:r>
              <a:rPr lang="en-CA" dirty="0" smtClean="0"/>
              <a:t>Administrative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307600"/>
            <a:ext cx="4316337" cy="2804400"/>
          </a:xfrm>
          <a:prstGeom prst="rect">
            <a:avLst/>
          </a:prstGeom>
        </p:spPr>
      </p:pic>
    </p:spTree>
    <p:extLst>
      <p:ext uri="{BB962C8B-B14F-4D97-AF65-F5344CB8AC3E}">
        <p14:creationId xmlns:p14="http://schemas.microsoft.com/office/powerpoint/2010/main" val="8627436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Online teaching skills</a:t>
            </a:r>
            <a:endParaRPr lang="en-CA" dirty="0"/>
          </a:p>
        </p:txBody>
      </p:sp>
      <p:sp>
        <p:nvSpPr>
          <p:cNvPr id="4" name="Footer Placeholder 3"/>
          <p:cNvSpPr>
            <a:spLocks noGrp="1"/>
          </p:cNvSpPr>
          <p:nvPr>
            <p:ph type="ftr" sz="quarter" idx="11"/>
          </p:nvPr>
        </p:nvSpPr>
        <p:spPr/>
        <p:txBody>
          <a:bodyPr/>
          <a:lstStyle/>
          <a:p>
            <a:endParaRPr lang="en-US" dirty="0"/>
          </a:p>
        </p:txBody>
      </p:sp>
      <p:sp>
        <p:nvSpPr>
          <p:cNvPr id="7" name="Content Placeholder 6"/>
          <p:cNvSpPr>
            <a:spLocks noGrp="1"/>
          </p:cNvSpPr>
          <p:nvPr>
            <p:ph idx="1"/>
          </p:nvPr>
        </p:nvSpPr>
        <p:spPr/>
        <p:txBody>
          <a:bodyPr>
            <a:normAutofit/>
          </a:bodyPr>
          <a:lstStyle/>
          <a:p>
            <a:pPr marL="57150" indent="0">
              <a:buNone/>
            </a:pPr>
            <a:r>
              <a:rPr lang="en-CA" sz="3000" b="1" dirty="0" smtClean="0"/>
              <a:t>Videos</a:t>
            </a:r>
          </a:p>
          <a:p>
            <a:pPr marL="57150" indent="0">
              <a:buNone/>
            </a:pPr>
            <a:endParaRPr lang="en-CA" sz="3000" b="1" dirty="0" smtClean="0"/>
          </a:p>
          <a:p>
            <a:pPr marL="514350" indent="-457200"/>
            <a:r>
              <a:rPr lang="en-CA" sz="3000" dirty="0" smtClean="0"/>
              <a:t>What skills do you need to teach </a:t>
            </a:r>
            <a:r>
              <a:rPr lang="en-CA" sz="3000" smtClean="0"/>
              <a:t>online?</a:t>
            </a:r>
          </a:p>
          <a:p>
            <a:pPr marL="514350" indent="-457200"/>
            <a:r>
              <a:rPr lang="en-CA" sz="3000" smtClean="0"/>
              <a:t>Communication </a:t>
            </a:r>
            <a:r>
              <a:rPr lang="en-CA" sz="3000" dirty="0" smtClean="0"/>
              <a:t>in the online environment</a:t>
            </a:r>
            <a:br>
              <a:rPr lang="en-CA" sz="3000" dirty="0" smtClean="0"/>
            </a:br>
            <a:endParaRPr lang="en-CA" sz="3000" dirty="0" smtClean="0"/>
          </a:p>
          <a:p>
            <a:pPr marL="457200" lvl="1" indent="0">
              <a:buNone/>
            </a:pPr>
            <a:r>
              <a:rPr lang="en-CA" sz="2600" dirty="0" smtClean="0"/>
              <a:t>       </a:t>
            </a:r>
          </a:p>
          <a:p>
            <a:pPr marL="1200150" lvl="1" indent="-742950">
              <a:buAutoNum type="arabicPeriod"/>
            </a:pPr>
            <a:endParaRPr lang="en-CA" sz="2600" dirty="0" smtClean="0"/>
          </a:p>
          <a:p>
            <a:pPr marL="1200150" lvl="1" indent="-742950">
              <a:buAutoNum type="arabicPeriod"/>
            </a:pPr>
            <a:endParaRPr lang="en-CA" sz="3600" dirty="0" smtClean="0"/>
          </a:p>
        </p:txBody>
      </p:sp>
    </p:spTree>
    <p:extLst>
      <p:ext uri="{BB962C8B-B14F-4D97-AF65-F5344CB8AC3E}">
        <p14:creationId xmlns:p14="http://schemas.microsoft.com/office/powerpoint/2010/main" val="8868950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Skills: pedagogical</a:t>
            </a:r>
            <a:endParaRPr lang="en-CA" dirty="0"/>
          </a:p>
        </p:txBody>
      </p:sp>
      <p:sp>
        <p:nvSpPr>
          <p:cNvPr id="7" name="Content Placeholder 6"/>
          <p:cNvSpPr>
            <a:spLocks noGrp="1"/>
          </p:cNvSpPr>
          <p:nvPr>
            <p:ph idx="1"/>
          </p:nvPr>
        </p:nvSpPr>
        <p:spPr>
          <a:xfrm>
            <a:off x="252306" y="1600200"/>
            <a:ext cx="4319694" cy="4873904"/>
          </a:xfrm>
        </p:spPr>
        <p:txBody>
          <a:bodyPr>
            <a:normAutofit/>
          </a:bodyPr>
          <a:lstStyle/>
          <a:p>
            <a:pPr>
              <a:buFont typeface="Courier New" panose="02070309020205020404" pitchFamily="49" charset="0"/>
              <a:buChar char="o"/>
            </a:pPr>
            <a:r>
              <a:rPr lang="en-CA" sz="3200" dirty="0" smtClean="0"/>
              <a:t>Facilitation</a:t>
            </a:r>
          </a:p>
          <a:p>
            <a:pPr>
              <a:buFont typeface="Courier New" panose="02070309020205020404" pitchFamily="49" charset="0"/>
              <a:buChar char="o"/>
            </a:pPr>
            <a:r>
              <a:rPr lang="en-CA" sz="3200" dirty="0" smtClean="0"/>
              <a:t>Online presence &amp; responsiveness</a:t>
            </a:r>
          </a:p>
          <a:p>
            <a:pPr>
              <a:buFont typeface="Courier New" panose="02070309020205020404" pitchFamily="49" charset="0"/>
              <a:buChar char="o"/>
            </a:pPr>
            <a:r>
              <a:rPr lang="en-CA" sz="3200" dirty="0" smtClean="0"/>
              <a:t>Promoting collaboration</a:t>
            </a:r>
          </a:p>
          <a:p>
            <a:pPr>
              <a:buFont typeface="Courier New" panose="02070309020205020404" pitchFamily="49" charset="0"/>
              <a:buChar char="o"/>
            </a:pPr>
            <a:r>
              <a:rPr lang="en-CA" sz="3200" dirty="0" smtClean="0"/>
              <a:t>Monitoring student progress &amp; providing frequent feedback</a:t>
            </a:r>
          </a:p>
        </p:txBody>
      </p:sp>
      <p:sp>
        <p:nvSpPr>
          <p:cNvPr id="4" name="Footer Placeholder 3"/>
          <p:cNvSpPr>
            <a:spLocks noGrp="1"/>
          </p:cNvSpPr>
          <p:nvPr>
            <p:ph type="ftr" sz="quarter" idx="11"/>
          </p:nvPr>
        </p:nvSpPr>
        <p:spPr/>
        <p:txBody>
          <a:bodyPr/>
          <a:lstStyle/>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307265"/>
            <a:ext cx="4268056" cy="2805872"/>
          </a:xfrm>
          <a:prstGeom prst="rect">
            <a:avLst/>
          </a:prstGeom>
        </p:spPr>
      </p:pic>
    </p:spTree>
    <p:extLst>
      <p:ext uri="{BB962C8B-B14F-4D97-AF65-F5344CB8AC3E}">
        <p14:creationId xmlns:p14="http://schemas.microsoft.com/office/powerpoint/2010/main" val="21144218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Skills: Technical</a:t>
            </a:r>
            <a:endParaRPr lang="en-CA" dirty="0"/>
          </a:p>
        </p:txBody>
      </p:sp>
      <p:sp>
        <p:nvSpPr>
          <p:cNvPr id="7" name="Content Placeholder 6"/>
          <p:cNvSpPr>
            <a:spLocks noGrp="1"/>
          </p:cNvSpPr>
          <p:nvPr>
            <p:ph idx="1"/>
          </p:nvPr>
        </p:nvSpPr>
        <p:spPr/>
        <p:txBody>
          <a:bodyPr>
            <a:normAutofit/>
          </a:bodyPr>
          <a:lstStyle/>
          <a:p>
            <a:pPr>
              <a:buFont typeface="Courier New" panose="02070309020205020404" pitchFamily="49" charset="0"/>
              <a:buChar char="o"/>
            </a:pPr>
            <a:r>
              <a:rPr lang="en-CA" dirty="0" smtClean="0"/>
              <a:t> LMS</a:t>
            </a:r>
          </a:p>
          <a:p>
            <a:pPr>
              <a:buFont typeface="Courier New" panose="02070309020205020404" pitchFamily="49" charset="0"/>
              <a:buChar char="o"/>
            </a:pPr>
            <a:r>
              <a:rPr lang="en-CA" dirty="0" smtClean="0"/>
              <a:t> Web navigation</a:t>
            </a:r>
          </a:p>
          <a:p>
            <a:pPr>
              <a:buFont typeface="Courier New" panose="02070309020205020404" pitchFamily="49" charset="0"/>
              <a:buChar char="o"/>
            </a:pPr>
            <a:r>
              <a:rPr lang="en-CA" dirty="0"/>
              <a:t> </a:t>
            </a:r>
            <a:r>
              <a:rPr lang="en-CA" dirty="0" smtClean="0"/>
              <a:t>File management</a:t>
            </a:r>
          </a:p>
          <a:p>
            <a:pPr>
              <a:buFont typeface="Courier New" panose="02070309020205020404" pitchFamily="49" charset="0"/>
              <a:buChar char="o"/>
            </a:pPr>
            <a:r>
              <a:rPr lang="en-CA" dirty="0"/>
              <a:t> </a:t>
            </a:r>
            <a:r>
              <a:rPr lang="en-CA" dirty="0" smtClean="0"/>
              <a:t>Grade management</a:t>
            </a:r>
          </a:p>
          <a:p>
            <a:pPr>
              <a:buFont typeface="Courier New" panose="02070309020205020404" pitchFamily="49" charset="0"/>
              <a:buChar char="o"/>
            </a:pPr>
            <a:r>
              <a:rPr lang="en-CA" dirty="0" smtClean="0"/>
              <a:t>Other software </a:t>
            </a:r>
            <a:br>
              <a:rPr lang="en-CA" dirty="0" smtClean="0"/>
            </a:br>
            <a:r>
              <a:rPr lang="en-CA" dirty="0" smtClean="0"/>
              <a:t>(to record lectures, </a:t>
            </a:r>
            <a:br>
              <a:rPr lang="en-CA" dirty="0" smtClean="0"/>
            </a:br>
            <a:r>
              <a:rPr lang="en-CA" dirty="0" smtClean="0"/>
              <a:t>for example)</a:t>
            </a:r>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9196081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Skills: Administrative</a:t>
            </a:r>
            <a:endParaRPr lang="en-CA" dirty="0"/>
          </a:p>
        </p:txBody>
      </p:sp>
      <p:sp>
        <p:nvSpPr>
          <p:cNvPr id="7" name="Content Placeholder 6"/>
          <p:cNvSpPr>
            <a:spLocks noGrp="1"/>
          </p:cNvSpPr>
          <p:nvPr>
            <p:ph idx="1"/>
          </p:nvPr>
        </p:nvSpPr>
        <p:spPr/>
        <p:txBody>
          <a:bodyPr>
            <a:normAutofit/>
          </a:bodyPr>
          <a:lstStyle/>
          <a:p>
            <a:pPr marL="57150" indent="0">
              <a:buNone/>
            </a:pPr>
            <a:r>
              <a:rPr lang="en-CA" sz="4000" dirty="0" smtClean="0"/>
              <a:t> </a:t>
            </a:r>
            <a:endParaRPr lang="en-CA" dirty="0" smtClean="0"/>
          </a:p>
          <a:p>
            <a:pPr>
              <a:buFont typeface="Courier New" panose="02070309020205020404" pitchFamily="49" charset="0"/>
              <a:buChar char="o"/>
            </a:pPr>
            <a:r>
              <a:rPr lang="en-CA" dirty="0" smtClean="0"/>
              <a:t>Log-in regularly</a:t>
            </a:r>
          </a:p>
          <a:p>
            <a:pPr>
              <a:buFont typeface="Courier New" panose="02070309020205020404" pitchFamily="49" charset="0"/>
              <a:buChar char="o"/>
            </a:pPr>
            <a:r>
              <a:rPr lang="en-CA" dirty="0" smtClean="0"/>
              <a:t>Establishing expectations and guidelines </a:t>
            </a:r>
          </a:p>
          <a:p>
            <a:pPr>
              <a:buFont typeface="Courier New" panose="02070309020205020404" pitchFamily="49" charset="0"/>
              <a:buChar char="o"/>
            </a:pPr>
            <a:r>
              <a:rPr lang="en-CA" dirty="0" smtClean="0"/>
              <a:t>Policies and procedures (FIPPA, AODA, etc.)</a:t>
            </a:r>
          </a:p>
          <a:p>
            <a:pPr>
              <a:buFont typeface="Courier New" panose="02070309020205020404" pitchFamily="49" charset="0"/>
              <a:buChar char="o"/>
            </a:pPr>
            <a:r>
              <a:rPr lang="en-CA" dirty="0" smtClean="0"/>
              <a:t>Where to find help</a:t>
            </a:r>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5303464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Self-assessment</a:t>
            </a:r>
            <a:endParaRPr lang="en-US" dirty="0"/>
          </a:p>
        </p:txBody>
      </p:sp>
      <p:sp>
        <p:nvSpPr>
          <p:cNvPr id="3" name="Text Placeholder 2"/>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805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Activity: Your Style of Teaching</a:t>
            </a:r>
            <a:endParaRPr lang="en-CA" dirty="0"/>
          </a:p>
        </p:txBody>
      </p:sp>
      <p:sp>
        <p:nvSpPr>
          <p:cNvPr id="7" name="Content Placeholder 6"/>
          <p:cNvSpPr>
            <a:spLocks noGrp="1"/>
          </p:cNvSpPr>
          <p:nvPr>
            <p:ph idx="1"/>
          </p:nvPr>
        </p:nvSpPr>
        <p:spPr/>
        <p:txBody>
          <a:bodyPr>
            <a:normAutofit/>
          </a:bodyPr>
          <a:lstStyle/>
          <a:p>
            <a:pPr>
              <a:buFont typeface="Courier New" panose="02070309020205020404" pitchFamily="49" charset="0"/>
              <a:buChar char="o"/>
            </a:pPr>
            <a:r>
              <a:rPr lang="en-US" dirty="0" smtClean="0"/>
              <a:t>Think </a:t>
            </a:r>
            <a:r>
              <a:rPr lang="en-US" dirty="0"/>
              <a:t>about your style of teaching. Given what you know about teaching online, explain what teaching practices you may carry over into the online environment and what teaching practices may not be suitable.</a:t>
            </a:r>
            <a:br>
              <a:rPr lang="en-US" dirty="0"/>
            </a:br>
            <a:endParaRPr lang="en-CA" dirty="0" smtClean="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1373645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Activity: Self-Assessment</a:t>
            </a:r>
            <a:endParaRPr lang="en-CA" dirty="0"/>
          </a:p>
        </p:txBody>
      </p:sp>
      <p:sp>
        <p:nvSpPr>
          <p:cNvPr id="7" name="Content Placeholder 6"/>
          <p:cNvSpPr>
            <a:spLocks noGrp="1"/>
          </p:cNvSpPr>
          <p:nvPr>
            <p:ph idx="1"/>
          </p:nvPr>
        </p:nvSpPr>
        <p:spPr/>
        <p:txBody>
          <a:bodyPr>
            <a:normAutofit/>
          </a:bodyPr>
          <a:lstStyle/>
          <a:p>
            <a:pPr>
              <a:buFont typeface="Courier New" panose="02070309020205020404" pitchFamily="49" charset="0"/>
              <a:buChar char="o"/>
            </a:pPr>
            <a:r>
              <a:rPr lang="en-US" dirty="0" smtClean="0"/>
              <a:t>Self-assessment quiz</a:t>
            </a:r>
            <a:r>
              <a:rPr lang="en-US" dirty="0"/>
              <a:t/>
            </a:r>
            <a:br>
              <a:rPr lang="en-US" dirty="0"/>
            </a:br>
            <a:endParaRPr lang="en-CA" dirty="0" smtClean="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74777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Summary</a:t>
            </a:r>
            <a:endParaRPr lang="en-CA" dirty="0"/>
          </a:p>
        </p:txBody>
      </p:sp>
      <p:sp>
        <p:nvSpPr>
          <p:cNvPr id="7" name="Content Placeholder 6"/>
          <p:cNvSpPr>
            <a:spLocks noGrp="1"/>
          </p:cNvSpPr>
          <p:nvPr>
            <p:ph idx="1"/>
          </p:nvPr>
        </p:nvSpPr>
        <p:spPr/>
        <p:txBody>
          <a:bodyPr>
            <a:normAutofit/>
          </a:bodyPr>
          <a:lstStyle/>
          <a:p>
            <a:pPr>
              <a:buFont typeface="Courier New" panose="02070309020205020404" pitchFamily="49" charset="0"/>
              <a:buChar char="o"/>
            </a:pPr>
            <a:r>
              <a:rPr lang="en-CA" dirty="0" smtClean="0"/>
              <a:t>A virtual environment influences how we teach</a:t>
            </a:r>
            <a:endParaRPr lang="en-CA" dirty="0"/>
          </a:p>
          <a:p>
            <a:pPr>
              <a:buFont typeface="Courier New" panose="02070309020205020404" pitchFamily="49" charset="0"/>
              <a:buChar char="o"/>
            </a:pPr>
            <a:r>
              <a:rPr lang="en-CA" dirty="0" smtClean="0"/>
              <a:t>Instructors need to be comfortable with technology, and have good organizational and facilitation skills</a:t>
            </a:r>
          </a:p>
          <a:p>
            <a:pPr>
              <a:buFont typeface="Courier New" panose="02070309020205020404" pitchFamily="49" charset="0"/>
              <a:buChar char="o"/>
            </a:pPr>
            <a:r>
              <a:rPr lang="en-CA" dirty="0" smtClean="0"/>
              <a:t>Instructors should focus on learners and their needs instead of on course content</a:t>
            </a:r>
            <a:endParaRPr lang="en-CA" dirty="0"/>
          </a:p>
          <a:p>
            <a:pPr>
              <a:buFont typeface="Courier New" panose="02070309020205020404" pitchFamily="49" charset="0"/>
              <a:buChar char="o"/>
            </a:pPr>
            <a:endParaRPr lang="en-CA"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38827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Welcome</a:t>
            </a:r>
            <a:endParaRPr lang="en-CA" dirty="0"/>
          </a:p>
        </p:txBody>
      </p:sp>
      <p:sp>
        <p:nvSpPr>
          <p:cNvPr id="4" name="Footer Placeholder 3"/>
          <p:cNvSpPr>
            <a:spLocks noGrp="1"/>
          </p:cNvSpPr>
          <p:nvPr>
            <p:ph type="ftr" sz="quarter" idx="11"/>
          </p:nvPr>
        </p:nvSpPr>
        <p:spPr/>
        <p:txBody>
          <a:bodyPr/>
          <a:lstStyle/>
          <a:p>
            <a:endParaRPr lang="en-US" dirty="0"/>
          </a:p>
        </p:txBody>
      </p:sp>
      <p:sp>
        <p:nvSpPr>
          <p:cNvPr id="7" name="Content Placeholder 6"/>
          <p:cNvSpPr>
            <a:spLocks noGrp="1"/>
          </p:cNvSpPr>
          <p:nvPr>
            <p:ph idx="1"/>
          </p:nvPr>
        </p:nvSpPr>
        <p:spPr/>
        <p:txBody>
          <a:bodyPr/>
          <a:lstStyle/>
          <a:p>
            <a:r>
              <a:rPr lang="en-CA" dirty="0" smtClean="0"/>
              <a:t>Facilitator name</a:t>
            </a:r>
          </a:p>
          <a:p>
            <a:pPr lvl="1">
              <a:buFont typeface="Arial" panose="020B0604020202020204" pitchFamily="34" charset="0"/>
              <a:buChar char="•"/>
            </a:pPr>
            <a:r>
              <a:rPr lang="en-CA" dirty="0" smtClean="0"/>
              <a:t>Position at University</a:t>
            </a:r>
          </a:p>
          <a:p>
            <a:pPr lvl="1">
              <a:buFont typeface="Arial" panose="020B0604020202020204" pitchFamily="34" charset="0"/>
              <a:buChar char="•"/>
            </a:pPr>
            <a:r>
              <a:rPr lang="en-CA" dirty="0" smtClean="0"/>
              <a:t>Contact info</a:t>
            </a:r>
            <a:endParaRPr lang="en-CA" dirty="0"/>
          </a:p>
        </p:txBody>
      </p:sp>
    </p:spTree>
    <p:extLst>
      <p:ext uri="{BB962C8B-B14F-4D97-AF65-F5344CB8AC3E}">
        <p14:creationId xmlns:p14="http://schemas.microsoft.com/office/powerpoint/2010/main" val="28547172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Thank you</a:t>
            </a:r>
            <a:endParaRPr lang="en-CA" dirty="0"/>
          </a:p>
        </p:txBody>
      </p:sp>
      <p:sp>
        <p:nvSpPr>
          <p:cNvPr id="7" name="Content Placeholder 6"/>
          <p:cNvSpPr>
            <a:spLocks noGrp="1"/>
          </p:cNvSpPr>
          <p:nvPr>
            <p:ph idx="1"/>
          </p:nvPr>
        </p:nvSpPr>
        <p:spPr/>
        <p:txBody>
          <a:bodyPr>
            <a:normAutofit/>
          </a:bodyPr>
          <a:lstStyle/>
          <a:p>
            <a:pPr>
              <a:buFont typeface="Courier New" panose="02070309020205020404" pitchFamily="49" charset="0"/>
              <a:buChar char="o"/>
            </a:pPr>
            <a:endParaRPr lang="en-CA" sz="4000" dirty="0" smtClean="0"/>
          </a:p>
          <a:p>
            <a:pPr>
              <a:buFont typeface="Courier New" panose="02070309020205020404" pitchFamily="49" charset="0"/>
              <a:buChar char="o"/>
            </a:pPr>
            <a:r>
              <a:rPr lang="en-CA" dirty="0" smtClean="0"/>
              <a:t>Questions?</a:t>
            </a:r>
          </a:p>
          <a:p>
            <a:pPr>
              <a:buFont typeface="Courier New" panose="02070309020205020404" pitchFamily="49" charset="0"/>
              <a:buChar char="o"/>
            </a:pPr>
            <a:r>
              <a:rPr lang="en-CA" dirty="0" smtClean="0"/>
              <a:t>Comments?</a:t>
            </a:r>
          </a:p>
          <a:p>
            <a:pPr>
              <a:buFont typeface="Courier New" panose="02070309020205020404" pitchFamily="49" charset="0"/>
              <a:buChar char="o"/>
            </a:pPr>
            <a:r>
              <a:rPr lang="en-CA" dirty="0" smtClean="0"/>
              <a:t>Help?</a:t>
            </a:r>
            <a:endParaRPr lang="en-CA" dirty="0"/>
          </a:p>
          <a:p>
            <a:pPr>
              <a:buFont typeface="Courier New" panose="02070309020205020404" pitchFamily="49" charset="0"/>
              <a:buChar char="o"/>
            </a:pPr>
            <a:endParaRPr lang="en-CA" dirty="0" smtClean="0"/>
          </a:p>
          <a:p>
            <a:pPr marL="57150" indent="0">
              <a:buNone/>
            </a:pPr>
            <a:r>
              <a:rPr lang="en-CA" b="1" dirty="0" smtClean="0"/>
              <a:t>Facilitator’s and departmental contact information</a:t>
            </a:r>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0863612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references</a:t>
            </a:r>
            <a:endParaRPr lang="en-CA" dirty="0"/>
          </a:p>
        </p:txBody>
      </p:sp>
      <p:sp>
        <p:nvSpPr>
          <p:cNvPr id="7" name="Content Placeholder 6"/>
          <p:cNvSpPr>
            <a:spLocks noGrp="1"/>
          </p:cNvSpPr>
          <p:nvPr>
            <p:ph idx="1"/>
          </p:nvPr>
        </p:nvSpPr>
        <p:spPr/>
        <p:txBody>
          <a:bodyPr>
            <a:normAutofit/>
          </a:bodyPr>
          <a:lstStyle/>
          <a:p>
            <a:pPr marL="571500" indent="-514350">
              <a:buFont typeface="+mj-lt"/>
              <a:buAutoNum type="arabicPeriod"/>
            </a:pPr>
            <a:r>
              <a:rPr lang="en-CA" sz="2200" dirty="0" err="1" smtClean="0"/>
              <a:t>Palloff</a:t>
            </a:r>
            <a:r>
              <a:rPr lang="en-CA" sz="2200" dirty="0" smtClean="0"/>
              <a:t>, R. and Pratt, K. (2013). </a:t>
            </a:r>
            <a:r>
              <a:rPr lang="en-CA" sz="2200" i="1" dirty="0" smtClean="0"/>
              <a:t>Lessons from the Virtual Classroom: 	The Realities of Online Teaching. </a:t>
            </a:r>
            <a:r>
              <a:rPr lang="en-CA" sz="2200" dirty="0" smtClean="0"/>
              <a:t>San Francisco, CA: </a:t>
            </a:r>
            <a:r>
              <a:rPr lang="en-CA" sz="2200" dirty="0" err="1" smtClean="0"/>
              <a:t>Jossey</a:t>
            </a:r>
            <a:r>
              <a:rPr lang="en-CA" sz="2200" dirty="0" smtClean="0"/>
              <a:t>-Bass.</a:t>
            </a:r>
          </a:p>
          <a:p>
            <a:pPr marL="571500" indent="-514350">
              <a:buFont typeface="+mj-lt"/>
              <a:buAutoNum type="arabicPeriod"/>
            </a:pPr>
            <a:r>
              <a:rPr lang="en-CA" sz="2200" dirty="0" err="1" smtClean="0"/>
              <a:t>Savery</a:t>
            </a:r>
            <a:r>
              <a:rPr lang="en-CA" sz="2200" dirty="0" smtClean="0"/>
              <a:t>, J. (2005). Be VOCAL: Characteristics of Successful Online 	Instructors. </a:t>
            </a:r>
            <a:r>
              <a:rPr lang="en-CA" sz="2200" i="1" dirty="0" smtClean="0"/>
              <a:t>Journal of Interactive Online Learning</a:t>
            </a:r>
            <a:r>
              <a:rPr lang="en-CA" sz="2200" dirty="0" smtClean="0"/>
              <a:t>. Vol. 4(2), Fall 	2005.</a:t>
            </a:r>
          </a:p>
          <a:p>
            <a:pPr marL="571500" indent="-514350">
              <a:buFont typeface="+mj-lt"/>
              <a:buAutoNum type="arabicPeriod"/>
            </a:pPr>
            <a:r>
              <a:rPr lang="en-CA" sz="2200" dirty="0" smtClean="0"/>
              <a:t>Stein, D.  and </a:t>
            </a:r>
            <a:r>
              <a:rPr lang="en-CA" sz="2200" dirty="0" err="1" smtClean="0"/>
              <a:t>Wanstreet</a:t>
            </a:r>
            <a:r>
              <a:rPr lang="en-CA" sz="2200" dirty="0" smtClean="0"/>
              <a:t>, C. (unknown) </a:t>
            </a:r>
            <a:r>
              <a:rPr lang="en-CA" sz="2200" i="1" dirty="0" smtClean="0"/>
              <a:t>GTA </a:t>
            </a:r>
            <a:r>
              <a:rPr lang="en-CA" sz="2200" i="1" dirty="0" err="1" smtClean="0"/>
              <a:t>Bootcamp</a:t>
            </a:r>
            <a:r>
              <a:rPr lang="en-CA" sz="2200" i="1" dirty="0" smtClean="0"/>
              <a:t>: A Guide for</a:t>
            </a:r>
            <a:br>
              <a:rPr lang="en-CA" sz="2200" i="1" dirty="0" smtClean="0"/>
            </a:br>
            <a:r>
              <a:rPr lang="en-CA" sz="2200" i="1" dirty="0" smtClean="0"/>
              <a:t>   the </a:t>
            </a:r>
            <a:r>
              <a:rPr lang="en-CA" sz="2200" i="1" smtClean="0"/>
              <a:t>New Online </a:t>
            </a:r>
            <a:r>
              <a:rPr lang="en-CA" sz="2200" i="1" dirty="0" smtClean="0"/>
              <a:t>Instructor</a:t>
            </a:r>
            <a:r>
              <a:rPr lang="en-CA" sz="2200" dirty="0" smtClean="0"/>
              <a:t>. The Ohio State University. Available at</a:t>
            </a:r>
            <a:br>
              <a:rPr lang="en-CA" sz="2200" dirty="0" smtClean="0"/>
            </a:br>
            <a:r>
              <a:rPr lang="en-CA" sz="2200" dirty="0" smtClean="0"/>
              <a:t>   </a:t>
            </a:r>
            <a:r>
              <a:rPr lang="en-CA" sz="2200" dirty="0" err="1" smtClean="0"/>
              <a:t>iTunesU</a:t>
            </a:r>
            <a:r>
              <a:rPr lang="en-CA" sz="2200" dirty="0" smtClean="0"/>
              <a:t>.</a:t>
            </a:r>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938383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Learning outcomes</a:t>
            </a:r>
            <a:endParaRPr lang="en-CA" dirty="0"/>
          </a:p>
        </p:txBody>
      </p:sp>
      <p:sp>
        <p:nvSpPr>
          <p:cNvPr id="4" name="Footer Placeholder 3"/>
          <p:cNvSpPr>
            <a:spLocks noGrp="1"/>
          </p:cNvSpPr>
          <p:nvPr>
            <p:ph type="ftr" sz="quarter" idx="11"/>
          </p:nvPr>
        </p:nvSpPr>
        <p:spPr/>
        <p:txBody>
          <a:bodyPr/>
          <a:lstStyle/>
          <a:p>
            <a:endParaRPr lang="en-US" dirty="0"/>
          </a:p>
        </p:txBody>
      </p:sp>
      <p:sp>
        <p:nvSpPr>
          <p:cNvPr id="7" name="Content Placeholder 6"/>
          <p:cNvSpPr>
            <a:spLocks noGrp="1"/>
          </p:cNvSpPr>
          <p:nvPr>
            <p:ph idx="1"/>
          </p:nvPr>
        </p:nvSpPr>
        <p:spPr/>
        <p:txBody>
          <a:bodyPr/>
          <a:lstStyle/>
          <a:p>
            <a:pPr marL="0" indent="0">
              <a:buNone/>
            </a:pPr>
            <a:r>
              <a:rPr lang="en-CA" dirty="0" smtClean="0"/>
              <a:t>By the end of this module, you should be able to:</a:t>
            </a:r>
          </a:p>
          <a:p>
            <a:r>
              <a:rPr lang="en-CA" dirty="0" smtClean="0"/>
              <a:t>Compare skills required for online versus face-to-face teaching success</a:t>
            </a:r>
          </a:p>
          <a:p>
            <a:r>
              <a:rPr lang="en-CA" dirty="0" smtClean="0"/>
              <a:t>Identify the necessary skills for successful online teaching</a:t>
            </a:r>
          </a:p>
          <a:p>
            <a:r>
              <a:rPr lang="en-CA" dirty="0" smtClean="0"/>
              <a:t>Assess personal readiness to teach online</a:t>
            </a:r>
          </a:p>
          <a:p>
            <a:pPr marL="514350" indent="-514350">
              <a:buAutoNum type="arabicPeriod"/>
            </a:pPr>
            <a:endParaRPr lang="en-CA" dirty="0"/>
          </a:p>
        </p:txBody>
      </p:sp>
    </p:spTree>
    <p:extLst>
      <p:ext uri="{BB962C8B-B14F-4D97-AF65-F5344CB8AC3E}">
        <p14:creationId xmlns:p14="http://schemas.microsoft.com/office/powerpoint/2010/main" val="13811050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agenda</a:t>
            </a:r>
            <a:endParaRPr lang="en-CA" dirty="0"/>
          </a:p>
        </p:txBody>
      </p:sp>
      <p:sp>
        <p:nvSpPr>
          <p:cNvPr id="4" name="Footer Placeholder 3"/>
          <p:cNvSpPr>
            <a:spLocks noGrp="1"/>
          </p:cNvSpPr>
          <p:nvPr>
            <p:ph type="ftr" sz="quarter" idx="11"/>
          </p:nvPr>
        </p:nvSpPr>
        <p:spPr/>
        <p:txBody>
          <a:bodyPr/>
          <a:lstStyle/>
          <a:p>
            <a:endParaRPr lang="en-US" dirty="0"/>
          </a:p>
        </p:txBody>
      </p:sp>
      <p:sp>
        <p:nvSpPr>
          <p:cNvPr id="7" name="Content Placeholder 6"/>
          <p:cNvSpPr>
            <a:spLocks noGrp="1"/>
          </p:cNvSpPr>
          <p:nvPr>
            <p:ph idx="1"/>
          </p:nvPr>
        </p:nvSpPr>
        <p:spPr/>
        <p:txBody>
          <a:bodyPr>
            <a:normAutofit/>
          </a:bodyPr>
          <a:lstStyle/>
          <a:p>
            <a:pPr>
              <a:buFont typeface="Courier New" panose="02070309020205020404" pitchFamily="49" charset="0"/>
              <a:buChar char="o"/>
            </a:pPr>
            <a:r>
              <a:rPr lang="en-CA" dirty="0" smtClean="0"/>
              <a:t>Teaching online vs. teaching face-to-face: similarities and differences</a:t>
            </a:r>
          </a:p>
          <a:p>
            <a:pPr>
              <a:buFont typeface="Courier New" panose="02070309020205020404" pitchFamily="49" charset="0"/>
              <a:buChar char="o"/>
            </a:pPr>
            <a:r>
              <a:rPr lang="en-CA" dirty="0" smtClean="0"/>
              <a:t>Online teaching skills</a:t>
            </a:r>
          </a:p>
          <a:p>
            <a:pPr lvl="1">
              <a:buFont typeface="Arial" panose="020B0604020202020204" pitchFamily="34" charset="0"/>
              <a:buChar char="•"/>
            </a:pPr>
            <a:r>
              <a:rPr lang="en-CA" dirty="0" smtClean="0"/>
              <a:t>Pedagogical</a:t>
            </a:r>
          </a:p>
          <a:p>
            <a:pPr lvl="1">
              <a:buFont typeface="Arial" panose="020B0604020202020204" pitchFamily="34" charset="0"/>
              <a:buChar char="•"/>
            </a:pPr>
            <a:r>
              <a:rPr lang="en-CA" dirty="0" smtClean="0"/>
              <a:t>Technical</a:t>
            </a:r>
          </a:p>
          <a:p>
            <a:pPr lvl="1">
              <a:buFont typeface="Arial" panose="020B0604020202020204" pitchFamily="34" charset="0"/>
              <a:buChar char="•"/>
            </a:pPr>
            <a:r>
              <a:rPr lang="en-CA" dirty="0" smtClean="0"/>
              <a:t>Administrative</a:t>
            </a:r>
          </a:p>
          <a:p>
            <a:pPr>
              <a:buFont typeface="Courier New" panose="02070309020205020404" pitchFamily="49" charset="0"/>
              <a:buChar char="o"/>
            </a:pPr>
            <a:r>
              <a:rPr lang="en-CA" dirty="0" smtClean="0"/>
              <a:t>Self-assessment activity</a:t>
            </a:r>
            <a:endParaRPr lang="en-CA" dirty="0"/>
          </a:p>
          <a:p>
            <a:pPr marL="457200" lvl="1" indent="0">
              <a:buNone/>
            </a:pPr>
            <a:endParaRPr lang="en-CA" dirty="0" smtClean="0"/>
          </a:p>
          <a:p>
            <a:pPr marL="457200" lvl="1" indent="0">
              <a:buNone/>
            </a:pPr>
            <a:endParaRPr lang="en-CA" dirty="0" smtClean="0"/>
          </a:p>
        </p:txBody>
      </p:sp>
    </p:spTree>
    <p:extLst>
      <p:ext uri="{BB962C8B-B14F-4D97-AF65-F5344CB8AC3E}">
        <p14:creationId xmlns:p14="http://schemas.microsoft.com/office/powerpoint/2010/main" val="28079940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 online vs. teaching face-to-face</a:t>
            </a:r>
            <a:endParaRPr lang="en-US" dirty="0"/>
          </a:p>
        </p:txBody>
      </p:sp>
      <p:sp>
        <p:nvSpPr>
          <p:cNvPr id="3" name="Text Placeholder 2"/>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9422737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Discussion</a:t>
            </a:r>
            <a:endParaRPr lang="en-CA" dirty="0"/>
          </a:p>
        </p:txBody>
      </p:sp>
      <p:sp>
        <p:nvSpPr>
          <p:cNvPr id="4" name="Footer Placeholder 3"/>
          <p:cNvSpPr>
            <a:spLocks noGrp="1"/>
          </p:cNvSpPr>
          <p:nvPr>
            <p:ph type="ftr" sz="quarter" idx="11"/>
          </p:nvPr>
        </p:nvSpPr>
        <p:spPr/>
        <p:txBody>
          <a:bodyPr/>
          <a:lstStyle/>
          <a:p>
            <a:endParaRPr lang="en-US" dirty="0"/>
          </a:p>
        </p:txBody>
      </p:sp>
      <p:sp>
        <p:nvSpPr>
          <p:cNvPr id="7" name="Content Placeholder 6"/>
          <p:cNvSpPr>
            <a:spLocks noGrp="1"/>
          </p:cNvSpPr>
          <p:nvPr>
            <p:ph idx="1"/>
          </p:nvPr>
        </p:nvSpPr>
        <p:spPr/>
        <p:txBody>
          <a:bodyPr>
            <a:normAutofit/>
          </a:bodyPr>
          <a:lstStyle/>
          <a:p>
            <a:pPr marL="457200" lvl="1" indent="0">
              <a:buNone/>
            </a:pPr>
            <a:r>
              <a:rPr lang="en-CA" sz="3600" dirty="0" smtClean="0"/>
              <a:t>Terry Anderson: “A good teacher is a good teacher – in classroom or online.” </a:t>
            </a:r>
          </a:p>
          <a:p>
            <a:pPr marL="457200" lvl="1" indent="0">
              <a:buNone/>
            </a:pPr>
            <a:endParaRPr lang="en-CA" sz="3600" dirty="0"/>
          </a:p>
          <a:p>
            <a:pPr lvl="1">
              <a:buFont typeface="Courier New" panose="02070309020205020404" pitchFamily="49" charset="0"/>
              <a:buChar char="o"/>
            </a:pPr>
            <a:r>
              <a:rPr lang="en-CA" sz="3600" dirty="0" smtClean="0"/>
              <a:t>Agree</a:t>
            </a:r>
          </a:p>
          <a:p>
            <a:pPr lvl="1">
              <a:buFont typeface="Courier New" panose="02070309020205020404" pitchFamily="49" charset="0"/>
              <a:buChar char="o"/>
            </a:pPr>
            <a:r>
              <a:rPr lang="en-CA" sz="3600" dirty="0" smtClean="0"/>
              <a:t>Disagree</a:t>
            </a:r>
          </a:p>
          <a:p>
            <a:pPr marL="457200" lvl="1" indent="0">
              <a:buNone/>
            </a:pPr>
            <a:r>
              <a:rPr lang="en-CA" sz="3600" dirty="0" smtClean="0"/>
              <a:t/>
            </a:r>
            <a:br>
              <a:rPr lang="en-CA" sz="3600" dirty="0" smtClean="0"/>
            </a:br>
            <a:r>
              <a:rPr lang="en-CA" sz="3600" dirty="0" smtClean="0"/>
              <a:t>Why </a:t>
            </a:r>
            <a:r>
              <a:rPr lang="en-CA" sz="3600" dirty="0"/>
              <a:t>do you agree? Why do you disagree?</a:t>
            </a:r>
          </a:p>
          <a:p>
            <a:pPr lvl="1">
              <a:buFont typeface="Courier New" panose="02070309020205020404" pitchFamily="49" charset="0"/>
              <a:buChar char="o"/>
            </a:pPr>
            <a:endParaRPr lang="en-CA" sz="3600" dirty="0" smtClean="0"/>
          </a:p>
        </p:txBody>
      </p:sp>
    </p:spTree>
    <p:extLst>
      <p:ext uri="{BB962C8B-B14F-4D97-AF65-F5344CB8AC3E}">
        <p14:creationId xmlns:p14="http://schemas.microsoft.com/office/powerpoint/2010/main" val="42799333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introduction</a:t>
            </a:r>
            <a:endParaRPr lang="en-CA" dirty="0"/>
          </a:p>
        </p:txBody>
      </p:sp>
      <p:sp>
        <p:nvSpPr>
          <p:cNvPr id="4" name="Footer Placeholder 3"/>
          <p:cNvSpPr>
            <a:spLocks noGrp="1"/>
          </p:cNvSpPr>
          <p:nvPr>
            <p:ph type="ftr" sz="quarter" idx="11"/>
          </p:nvPr>
        </p:nvSpPr>
        <p:spPr/>
        <p:txBody>
          <a:bodyPr/>
          <a:lstStyle/>
          <a:p>
            <a:endParaRPr lang="en-US" dirty="0"/>
          </a:p>
        </p:txBody>
      </p:sp>
      <p:sp>
        <p:nvSpPr>
          <p:cNvPr id="7" name="Content Placeholder 6"/>
          <p:cNvSpPr>
            <a:spLocks noGrp="1"/>
          </p:cNvSpPr>
          <p:nvPr>
            <p:ph idx="1"/>
          </p:nvPr>
        </p:nvSpPr>
        <p:spPr/>
        <p:txBody>
          <a:bodyPr>
            <a:normAutofit/>
          </a:bodyPr>
          <a:lstStyle/>
          <a:p>
            <a:pPr marL="0" indent="0">
              <a:buNone/>
            </a:pPr>
            <a:r>
              <a:rPr lang="en-CA" b="1" dirty="0" smtClean="0"/>
              <a:t>Video</a:t>
            </a:r>
          </a:p>
          <a:p>
            <a:pPr marL="0" indent="0">
              <a:buNone/>
            </a:pPr>
            <a:endParaRPr lang="en-CA" b="1" dirty="0" smtClean="0"/>
          </a:p>
          <a:p>
            <a:r>
              <a:rPr lang="en-CA" dirty="0" smtClean="0"/>
              <a:t>Teaching online vs. teaching face-to-face</a:t>
            </a:r>
          </a:p>
          <a:p>
            <a:pPr marL="457200" lvl="1" indent="0">
              <a:buNone/>
            </a:pPr>
            <a:endParaRPr lang="en-CA" dirty="0" smtClean="0"/>
          </a:p>
        </p:txBody>
      </p:sp>
    </p:spTree>
    <p:extLst>
      <p:ext uri="{BB962C8B-B14F-4D97-AF65-F5344CB8AC3E}">
        <p14:creationId xmlns:p14="http://schemas.microsoft.com/office/powerpoint/2010/main" val="27288111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Teaching online vs. teaching face-to-face</a:t>
            </a:r>
            <a:endParaRPr lang="en-CA" dirty="0"/>
          </a:p>
        </p:txBody>
      </p:sp>
      <p:sp>
        <p:nvSpPr>
          <p:cNvPr id="4" name="Footer Placeholder 3"/>
          <p:cNvSpPr>
            <a:spLocks noGrp="1"/>
          </p:cNvSpPr>
          <p:nvPr>
            <p:ph type="ftr" sz="quarter" idx="11"/>
          </p:nvPr>
        </p:nvSpPr>
        <p:spPr/>
        <p:txBody>
          <a:bodyPr/>
          <a:lstStyle/>
          <a:p>
            <a:endParaRPr lang="en-US" dirty="0"/>
          </a:p>
        </p:txBody>
      </p:sp>
      <p:sp>
        <p:nvSpPr>
          <p:cNvPr id="7" name="Content Placeholder 6"/>
          <p:cNvSpPr>
            <a:spLocks noGrp="1"/>
          </p:cNvSpPr>
          <p:nvPr>
            <p:ph idx="1"/>
          </p:nvPr>
        </p:nvSpPr>
        <p:spPr/>
        <p:txBody>
          <a:bodyPr>
            <a:normAutofit/>
          </a:bodyPr>
          <a:lstStyle/>
          <a:p>
            <a:pPr marL="628650" indent="-571500"/>
            <a:r>
              <a:rPr lang="en-CA" dirty="0" smtClean="0"/>
              <a:t>Separation of learners and teachers (time/space)</a:t>
            </a:r>
          </a:p>
          <a:p>
            <a:pPr marL="628650" indent="-571500"/>
            <a:r>
              <a:rPr lang="en-CA" dirty="0" smtClean="0"/>
              <a:t>Written vs. verbal communication</a:t>
            </a:r>
          </a:p>
          <a:p>
            <a:pPr marL="628650" indent="-571500"/>
            <a:r>
              <a:rPr lang="en-CA" dirty="0" smtClean="0"/>
              <a:t>Different presentation of content</a:t>
            </a:r>
          </a:p>
          <a:p>
            <a:pPr marL="628650" indent="-571500"/>
            <a:r>
              <a:rPr lang="en-CA" dirty="0" smtClean="0"/>
              <a:t>Instructor as a facilitator</a:t>
            </a:r>
          </a:p>
        </p:txBody>
      </p:sp>
    </p:spTree>
    <p:extLst>
      <p:ext uri="{BB962C8B-B14F-4D97-AF65-F5344CB8AC3E}">
        <p14:creationId xmlns:p14="http://schemas.microsoft.com/office/powerpoint/2010/main" val="23645697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Effective Online Instructors</a:t>
            </a:r>
            <a:endParaRPr lang="en-CA" dirty="0"/>
          </a:p>
        </p:txBody>
      </p:sp>
      <p:sp>
        <p:nvSpPr>
          <p:cNvPr id="4" name="Footer Placeholder 3"/>
          <p:cNvSpPr>
            <a:spLocks noGrp="1"/>
          </p:cNvSpPr>
          <p:nvPr>
            <p:ph type="ftr" sz="quarter" idx="11"/>
          </p:nvPr>
        </p:nvSpPr>
        <p:spPr/>
        <p:txBody>
          <a:bodyPr/>
          <a:lstStyle/>
          <a:p>
            <a:endParaRPr lang="en-US" dirty="0"/>
          </a:p>
        </p:txBody>
      </p:sp>
      <p:sp>
        <p:nvSpPr>
          <p:cNvPr id="7" name="Content Placeholder 6"/>
          <p:cNvSpPr>
            <a:spLocks noGrp="1"/>
          </p:cNvSpPr>
          <p:nvPr>
            <p:ph idx="1"/>
          </p:nvPr>
        </p:nvSpPr>
        <p:spPr/>
        <p:txBody>
          <a:bodyPr>
            <a:normAutofit/>
          </a:bodyPr>
          <a:lstStyle/>
          <a:p>
            <a:pPr marL="57150" indent="0">
              <a:buNone/>
            </a:pPr>
            <a:endParaRPr lang="en-CA" b="1" dirty="0" smtClean="0"/>
          </a:p>
          <a:p>
            <a:pPr marL="57150" indent="0">
              <a:buNone/>
            </a:pPr>
            <a:r>
              <a:rPr lang="en-CA" b="1" dirty="0" smtClean="0"/>
              <a:t>V</a:t>
            </a:r>
            <a:r>
              <a:rPr lang="en-CA" dirty="0" smtClean="0"/>
              <a:t>isible</a:t>
            </a:r>
          </a:p>
          <a:p>
            <a:pPr marL="57150" indent="0">
              <a:buNone/>
            </a:pPr>
            <a:r>
              <a:rPr lang="en-CA" b="1" dirty="0" smtClean="0"/>
              <a:t>O</a:t>
            </a:r>
            <a:r>
              <a:rPr lang="en-CA" dirty="0" smtClean="0"/>
              <a:t>rganized</a:t>
            </a:r>
          </a:p>
          <a:p>
            <a:pPr marL="57150" indent="0">
              <a:buNone/>
            </a:pPr>
            <a:r>
              <a:rPr lang="en-CA" b="1" dirty="0" smtClean="0"/>
              <a:t>C</a:t>
            </a:r>
            <a:r>
              <a:rPr lang="en-CA" dirty="0" smtClean="0"/>
              <a:t>ompassionate</a:t>
            </a:r>
          </a:p>
          <a:p>
            <a:pPr marL="57150" indent="0">
              <a:buNone/>
            </a:pPr>
            <a:r>
              <a:rPr lang="en-CA" b="1" dirty="0" smtClean="0"/>
              <a:t>A</a:t>
            </a:r>
            <a:r>
              <a:rPr lang="en-CA" dirty="0" smtClean="0"/>
              <a:t>nalytical</a:t>
            </a:r>
          </a:p>
          <a:p>
            <a:pPr marL="57150" indent="0">
              <a:buNone/>
            </a:pPr>
            <a:r>
              <a:rPr lang="en-CA" b="1" dirty="0" smtClean="0"/>
              <a:t>L</a:t>
            </a:r>
            <a:r>
              <a:rPr lang="en-CA" dirty="0" smtClean="0"/>
              <a:t>eader by example</a:t>
            </a:r>
          </a:p>
          <a:p>
            <a:pPr lvl="1">
              <a:buFont typeface="Courier New" panose="02070309020205020404" pitchFamily="49" charset="0"/>
              <a:buChar char="o"/>
            </a:pPr>
            <a:endParaRPr lang="en-CA" sz="3600" dirty="0" smtClean="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307600"/>
            <a:ext cx="4077584" cy="2718389"/>
          </a:xfrm>
          <a:prstGeom prst="rect">
            <a:avLst/>
          </a:prstGeom>
        </p:spPr>
      </p:pic>
    </p:spTree>
    <p:extLst>
      <p:ext uri="{BB962C8B-B14F-4D97-AF65-F5344CB8AC3E}">
        <p14:creationId xmlns:p14="http://schemas.microsoft.com/office/powerpoint/2010/main" val="2238197056"/>
      </p:ext>
    </p:extLst>
  </p:cSld>
  <p:clrMapOvr>
    <a:masterClrMapping/>
  </p:clrMapOvr>
  <p:timing>
    <p:tnLst>
      <p:par>
        <p:cTn id="1" dur="indefinite" restart="never" nodeType="tmRoot"/>
      </p:par>
    </p:tnLst>
  </p:timing>
</p:sld>
</file>

<file path=ppt/theme/theme1.xml><?xml version="1.0" encoding="utf-8"?>
<a:theme xmlns:a="http://schemas.openxmlformats.org/drawingml/2006/main" name="PIF_PowerPoin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PIF_PowerPoint_template</Template>
  <TotalTime>1801</TotalTime>
  <Words>2256</Words>
  <Application>Microsoft Office PowerPoint</Application>
  <PresentationFormat>On-screen Show (4:3)</PresentationFormat>
  <Paragraphs>158</Paragraphs>
  <Slides>21</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Courier New</vt:lpstr>
      <vt:lpstr>PIF_PowerPoint_template</vt:lpstr>
      <vt:lpstr>Online teaching skills</vt:lpstr>
      <vt:lpstr>Welcome</vt:lpstr>
      <vt:lpstr>Learning outcomes</vt:lpstr>
      <vt:lpstr>agenda</vt:lpstr>
      <vt:lpstr>Teaching online vs. teaching face-to-face</vt:lpstr>
      <vt:lpstr>Discussion</vt:lpstr>
      <vt:lpstr>introduction</vt:lpstr>
      <vt:lpstr>Teaching online vs. teaching face-to-face</vt:lpstr>
      <vt:lpstr>Effective Online Instructors</vt:lpstr>
      <vt:lpstr>Online teaching skills</vt:lpstr>
      <vt:lpstr>Online teaching skills</vt:lpstr>
      <vt:lpstr>Online teaching skills</vt:lpstr>
      <vt:lpstr>Skills: pedagogical</vt:lpstr>
      <vt:lpstr>Skills: Technical</vt:lpstr>
      <vt:lpstr>Skills: Administrative</vt:lpstr>
      <vt:lpstr>Self-assessment</vt:lpstr>
      <vt:lpstr>Activity: Your Style of Teaching</vt:lpstr>
      <vt:lpstr>Activity: Self-Assessment</vt:lpstr>
      <vt:lpstr>Summary</vt:lpstr>
      <vt:lpstr>Thank you</vt:lpstr>
      <vt:lpstr>references</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April</cp:lastModifiedBy>
  <cp:revision>86</cp:revision>
  <dcterms:created xsi:type="dcterms:W3CDTF">2014-02-18T17:08:21Z</dcterms:created>
  <dcterms:modified xsi:type="dcterms:W3CDTF">2014-06-17T15:38:57Z</dcterms:modified>
</cp:coreProperties>
</file>