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7"/>
  </p:notesMasterIdLst>
  <p:handoutMasterIdLst>
    <p:handoutMasterId r:id="rId38"/>
  </p:handoutMasterIdLst>
  <p:sldIdLst>
    <p:sldId id="260" r:id="rId2"/>
    <p:sldId id="261" r:id="rId3"/>
    <p:sldId id="265" r:id="rId4"/>
    <p:sldId id="266" r:id="rId5"/>
    <p:sldId id="267" r:id="rId6"/>
    <p:sldId id="286" r:id="rId7"/>
    <p:sldId id="270" r:id="rId8"/>
    <p:sldId id="290" r:id="rId9"/>
    <p:sldId id="292" r:id="rId10"/>
    <p:sldId id="305" r:id="rId11"/>
    <p:sldId id="293" r:id="rId12"/>
    <p:sldId id="295" r:id="rId13"/>
    <p:sldId id="302" r:id="rId14"/>
    <p:sldId id="271" r:id="rId15"/>
    <p:sldId id="273" r:id="rId16"/>
    <p:sldId id="294" r:id="rId17"/>
    <p:sldId id="274" r:id="rId18"/>
    <p:sldId id="275" r:id="rId19"/>
    <p:sldId id="287" r:id="rId20"/>
    <p:sldId id="276" r:id="rId21"/>
    <p:sldId id="288" r:id="rId22"/>
    <p:sldId id="289" r:id="rId23"/>
    <p:sldId id="297" r:id="rId24"/>
    <p:sldId id="277" r:id="rId25"/>
    <p:sldId id="278" r:id="rId26"/>
    <p:sldId id="279" r:id="rId27"/>
    <p:sldId id="280" r:id="rId28"/>
    <p:sldId id="300" r:id="rId29"/>
    <p:sldId id="306" r:id="rId30"/>
    <p:sldId id="282" r:id="rId31"/>
    <p:sldId id="301" r:id="rId32"/>
    <p:sldId id="299" r:id="rId33"/>
    <p:sldId id="284" r:id="rId34"/>
    <p:sldId id="303" r:id="rId35"/>
    <p:sldId id="30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C51E2E"/>
    <a:srgbClr val="E2E2E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53188" autoAdjust="0"/>
  </p:normalViewPr>
  <p:slideViewPr>
    <p:cSldViewPr snapToGrid="0" snapToObjects="1">
      <p:cViewPr varScale="1">
        <p:scale>
          <a:sx n="39" d="100"/>
          <a:sy n="39" d="100"/>
        </p:scale>
        <p:origin x="22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E68B0-68F4-4F45-ACE7-20CBF5052E6E}" type="doc">
      <dgm:prSet loTypeId="urn:microsoft.com/office/officeart/2005/8/layout/arrow2" loCatId="process" qsTypeId="urn:microsoft.com/office/officeart/2005/8/quickstyle/simple1" qsCatId="simple" csTypeId="urn:microsoft.com/office/officeart/2005/8/colors/accent2_1" csCatId="accent2" phldr="1"/>
      <dgm:spPr/>
    </dgm:pt>
    <dgm:pt modelId="{C73D3CF2-A9A5-41C4-B3CB-E2DB11E6AB1A}">
      <dgm:prSet phldrT="[Text]" custT="1"/>
      <dgm:spPr/>
      <dgm:t>
        <a:bodyPr/>
        <a:lstStyle/>
        <a:p>
          <a:r>
            <a:rPr lang="en-US" sz="2800" dirty="0" smtClean="0"/>
            <a:t>Stated Outcomes</a:t>
          </a:r>
          <a:endParaRPr lang="en-US" sz="2800" dirty="0"/>
        </a:p>
      </dgm:t>
    </dgm:pt>
    <dgm:pt modelId="{B578486D-4859-425D-A6A9-3A0B3C17F568}" type="parTrans" cxnId="{81D6B2BE-4563-4649-AECA-9161274053F9}">
      <dgm:prSet/>
      <dgm:spPr/>
      <dgm:t>
        <a:bodyPr/>
        <a:lstStyle/>
        <a:p>
          <a:endParaRPr lang="en-US"/>
        </a:p>
      </dgm:t>
    </dgm:pt>
    <dgm:pt modelId="{DA6B5E4F-F2D9-4949-A6AE-EC8A68BCC6BA}" type="sibTrans" cxnId="{81D6B2BE-4563-4649-AECA-9161274053F9}">
      <dgm:prSet/>
      <dgm:spPr/>
      <dgm:t>
        <a:bodyPr/>
        <a:lstStyle/>
        <a:p>
          <a:endParaRPr lang="en-US"/>
        </a:p>
      </dgm:t>
    </dgm:pt>
    <dgm:pt modelId="{BE2C76AC-C850-4707-9C58-1F7A10B19669}">
      <dgm:prSet phldrT="[Text]" custT="1"/>
      <dgm:spPr/>
      <dgm:t>
        <a:bodyPr/>
        <a:lstStyle/>
        <a:p>
          <a:r>
            <a:rPr lang="en-US" sz="2800" dirty="0" smtClean="0"/>
            <a:t>Assessments</a:t>
          </a:r>
          <a:endParaRPr lang="en-US" sz="2800" dirty="0"/>
        </a:p>
      </dgm:t>
    </dgm:pt>
    <dgm:pt modelId="{D9408E75-2032-4418-B0AF-F187EDC52E65}" type="parTrans" cxnId="{D53F0017-CEE8-4EE0-9290-6B4CF991B505}">
      <dgm:prSet/>
      <dgm:spPr/>
      <dgm:t>
        <a:bodyPr/>
        <a:lstStyle/>
        <a:p>
          <a:endParaRPr lang="en-US"/>
        </a:p>
      </dgm:t>
    </dgm:pt>
    <dgm:pt modelId="{C91746B6-902E-4C81-8800-BBC0C2A73F84}" type="sibTrans" cxnId="{D53F0017-CEE8-4EE0-9290-6B4CF991B505}">
      <dgm:prSet/>
      <dgm:spPr/>
      <dgm:t>
        <a:bodyPr/>
        <a:lstStyle/>
        <a:p>
          <a:endParaRPr lang="en-US"/>
        </a:p>
      </dgm:t>
    </dgm:pt>
    <dgm:pt modelId="{FCBF5A4B-AED8-49F4-9323-C22B156001EB}">
      <dgm:prSet phldrT="[Text]" custT="1"/>
      <dgm:spPr/>
      <dgm:t>
        <a:bodyPr/>
        <a:lstStyle/>
        <a:p>
          <a:r>
            <a:rPr lang="en-US" sz="2800" dirty="0" smtClean="0"/>
            <a:t>Activities</a:t>
          </a:r>
        </a:p>
      </dgm:t>
    </dgm:pt>
    <dgm:pt modelId="{7DAD5E8D-8FAA-44FD-9632-2E5129A793D3}" type="parTrans" cxnId="{9D02E57B-5653-485E-80A2-8D0014AEBF0E}">
      <dgm:prSet/>
      <dgm:spPr/>
      <dgm:t>
        <a:bodyPr/>
        <a:lstStyle/>
        <a:p>
          <a:endParaRPr lang="en-US"/>
        </a:p>
      </dgm:t>
    </dgm:pt>
    <dgm:pt modelId="{7A28232A-65F3-47EF-81CA-7565E2BE6E03}" type="sibTrans" cxnId="{9D02E57B-5653-485E-80A2-8D0014AEBF0E}">
      <dgm:prSet/>
      <dgm:spPr/>
      <dgm:t>
        <a:bodyPr/>
        <a:lstStyle/>
        <a:p>
          <a:endParaRPr lang="en-US"/>
        </a:p>
      </dgm:t>
    </dgm:pt>
    <dgm:pt modelId="{EB9D3FED-5909-4991-A58B-C66301D41ED5}" type="pres">
      <dgm:prSet presAssocID="{03CE68B0-68F4-4F45-ACE7-20CBF5052E6E}" presName="arrowDiagram" presStyleCnt="0">
        <dgm:presLayoutVars>
          <dgm:chMax val="5"/>
          <dgm:dir/>
          <dgm:resizeHandles val="exact"/>
        </dgm:presLayoutVars>
      </dgm:prSet>
      <dgm:spPr/>
    </dgm:pt>
    <dgm:pt modelId="{563443CC-5A8D-4003-B188-C9249C67908C}" type="pres">
      <dgm:prSet presAssocID="{03CE68B0-68F4-4F45-ACE7-20CBF5052E6E}" presName="arrow" presStyleLbl="bgShp" presStyleIdx="0" presStyleCnt="1"/>
      <dgm:spPr/>
    </dgm:pt>
    <dgm:pt modelId="{2BCE8266-64FB-4316-8854-33459367FB94}" type="pres">
      <dgm:prSet presAssocID="{03CE68B0-68F4-4F45-ACE7-20CBF5052E6E}" presName="arrowDiagram3" presStyleCnt="0"/>
      <dgm:spPr/>
    </dgm:pt>
    <dgm:pt modelId="{3C768186-A718-418F-BF11-3BD7418089CF}" type="pres">
      <dgm:prSet presAssocID="{C73D3CF2-A9A5-41C4-B3CB-E2DB11E6AB1A}" presName="bullet3a" presStyleLbl="node1" presStyleIdx="0" presStyleCnt="3"/>
      <dgm:spPr/>
    </dgm:pt>
    <dgm:pt modelId="{7A0E7014-EA0A-48D9-88F2-76C9F910764C}" type="pres">
      <dgm:prSet presAssocID="{C73D3CF2-A9A5-41C4-B3CB-E2DB11E6AB1A}" presName="textBox3a" presStyleLbl="revTx" presStyleIdx="0" presStyleCnt="3">
        <dgm:presLayoutVars>
          <dgm:bulletEnabled val="1"/>
        </dgm:presLayoutVars>
      </dgm:prSet>
      <dgm:spPr/>
      <dgm:t>
        <a:bodyPr/>
        <a:lstStyle/>
        <a:p>
          <a:endParaRPr lang="en-US"/>
        </a:p>
      </dgm:t>
    </dgm:pt>
    <dgm:pt modelId="{101C5933-4559-4AC5-AD7B-63EDD68A45DC}" type="pres">
      <dgm:prSet presAssocID="{BE2C76AC-C850-4707-9C58-1F7A10B19669}" presName="bullet3b" presStyleLbl="node1" presStyleIdx="1" presStyleCnt="3"/>
      <dgm:spPr/>
    </dgm:pt>
    <dgm:pt modelId="{0F626657-E2E3-42E4-AF89-4F1FCAB488DD}" type="pres">
      <dgm:prSet presAssocID="{BE2C76AC-C850-4707-9C58-1F7A10B19669}" presName="textBox3b" presStyleLbl="revTx" presStyleIdx="1" presStyleCnt="3" custScaleX="113754">
        <dgm:presLayoutVars>
          <dgm:bulletEnabled val="1"/>
        </dgm:presLayoutVars>
      </dgm:prSet>
      <dgm:spPr/>
      <dgm:t>
        <a:bodyPr/>
        <a:lstStyle/>
        <a:p>
          <a:endParaRPr lang="en-US"/>
        </a:p>
      </dgm:t>
    </dgm:pt>
    <dgm:pt modelId="{A717F735-D50D-43BA-BA5E-70A1341A03C4}" type="pres">
      <dgm:prSet presAssocID="{FCBF5A4B-AED8-49F4-9323-C22B156001EB}" presName="bullet3c" presStyleLbl="node1" presStyleIdx="2" presStyleCnt="3"/>
      <dgm:spPr/>
    </dgm:pt>
    <dgm:pt modelId="{ACE99E80-3D63-47D0-B6DE-5B89AF5DA64A}" type="pres">
      <dgm:prSet presAssocID="{FCBF5A4B-AED8-49F4-9323-C22B156001EB}" presName="textBox3c" presStyleLbl="revTx" presStyleIdx="2" presStyleCnt="3">
        <dgm:presLayoutVars>
          <dgm:bulletEnabled val="1"/>
        </dgm:presLayoutVars>
      </dgm:prSet>
      <dgm:spPr/>
      <dgm:t>
        <a:bodyPr/>
        <a:lstStyle/>
        <a:p>
          <a:endParaRPr lang="en-US"/>
        </a:p>
      </dgm:t>
    </dgm:pt>
  </dgm:ptLst>
  <dgm:cxnLst>
    <dgm:cxn modelId="{D53F0017-CEE8-4EE0-9290-6B4CF991B505}" srcId="{03CE68B0-68F4-4F45-ACE7-20CBF5052E6E}" destId="{BE2C76AC-C850-4707-9C58-1F7A10B19669}" srcOrd="1" destOrd="0" parTransId="{D9408E75-2032-4418-B0AF-F187EDC52E65}" sibTransId="{C91746B6-902E-4C81-8800-BBC0C2A73F84}"/>
    <dgm:cxn modelId="{806C2400-B9DE-485E-94FA-E6B20D995F78}" type="presOf" srcId="{FCBF5A4B-AED8-49F4-9323-C22B156001EB}" destId="{ACE99E80-3D63-47D0-B6DE-5B89AF5DA64A}" srcOrd="0" destOrd="0" presId="urn:microsoft.com/office/officeart/2005/8/layout/arrow2"/>
    <dgm:cxn modelId="{81D6B2BE-4563-4649-AECA-9161274053F9}" srcId="{03CE68B0-68F4-4F45-ACE7-20CBF5052E6E}" destId="{C73D3CF2-A9A5-41C4-B3CB-E2DB11E6AB1A}" srcOrd="0" destOrd="0" parTransId="{B578486D-4859-425D-A6A9-3A0B3C17F568}" sibTransId="{DA6B5E4F-F2D9-4949-A6AE-EC8A68BCC6BA}"/>
    <dgm:cxn modelId="{7DDCEC05-A674-4244-A5D9-592BF9A25300}" type="presOf" srcId="{03CE68B0-68F4-4F45-ACE7-20CBF5052E6E}" destId="{EB9D3FED-5909-4991-A58B-C66301D41ED5}" srcOrd="0" destOrd="0" presId="urn:microsoft.com/office/officeart/2005/8/layout/arrow2"/>
    <dgm:cxn modelId="{78104D07-D2C2-4938-9A27-7FB50384F02E}" type="presOf" srcId="{C73D3CF2-A9A5-41C4-B3CB-E2DB11E6AB1A}" destId="{7A0E7014-EA0A-48D9-88F2-76C9F910764C}" srcOrd="0" destOrd="0" presId="urn:microsoft.com/office/officeart/2005/8/layout/arrow2"/>
    <dgm:cxn modelId="{60D67ACA-EC99-4175-8373-0AB60A49B45D}" type="presOf" srcId="{BE2C76AC-C850-4707-9C58-1F7A10B19669}" destId="{0F626657-E2E3-42E4-AF89-4F1FCAB488DD}" srcOrd="0" destOrd="0" presId="urn:microsoft.com/office/officeart/2005/8/layout/arrow2"/>
    <dgm:cxn modelId="{9D02E57B-5653-485E-80A2-8D0014AEBF0E}" srcId="{03CE68B0-68F4-4F45-ACE7-20CBF5052E6E}" destId="{FCBF5A4B-AED8-49F4-9323-C22B156001EB}" srcOrd="2" destOrd="0" parTransId="{7DAD5E8D-8FAA-44FD-9632-2E5129A793D3}" sibTransId="{7A28232A-65F3-47EF-81CA-7565E2BE6E03}"/>
    <dgm:cxn modelId="{C7339F7E-AF6A-4B80-A26C-DACC08AC2847}" type="presParOf" srcId="{EB9D3FED-5909-4991-A58B-C66301D41ED5}" destId="{563443CC-5A8D-4003-B188-C9249C67908C}" srcOrd="0" destOrd="0" presId="urn:microsoft.com/office/officeart/2005/8/layout/arrow2"/>
    <dgm:cxn modelId="{9816E6F7-BCD3-47FC-A3A3-6271FA150170}" type="presParOf" srcId="{EB9D3FED-5909-4991-A58B-C66301D41ED5}" destId="{2BCE8266-64FB-4316-8854-33459367FB94}" srcOrd="1" destOrd="0" presId="urn:microsoft.com/office/officeart/2005/8/layout/arrow2"/>
    <dgm:cxn modelId="{C55EAEDB-0AC0-4CED-B2CC-EA79AD036261}" type="presParOf" srcId="{2BCE8266-64FB-4316-8854-33459367FB94}" destId="{3C768186-A718-418F-BF11-3BD7418089CF}" srcOrd="0" destOrd="0" presId="urn:microsoft.com/office/officeart/2005/8/layout/arrow2"/>
    <dgm:cxn modelId="{A0E84EC8-EE74-4C24-B074-07E519E83403}" type="presParOf" srcId="{2BCE8266-64FB-4316-8854-33459367FB94}" destId="{7A0E7014-EA0A-48D9-88F2-76C9F910764C}" srcOrd="1" destOrd="0" presId="urn:microsoft.com/office/officeart/2005/8/layout/arrow2"/>
    <dgm:cxn modelId="{AFCE9DA6-D81A-46DF-9D18-24CBF6AC9B95}" type="presParOf" srcId="{2BCE8266-64FB-4316-8854-33459367FB94}" destId="{101C5933-4559-4AC5-AD7B-63EDD68A45DC}" srcOrd="2" destOrd="0" presId="urn:microsoft.com/office/officeart/2005/8/layout/arrow2"/>
    <dgm:cxn modelId="{051FF04B-17FD-41D8-B482-6F1889B45F03}" type="presParOf" srcId="{2BCE8266-64FB-4316-8854-33459367FB94}" destId="{0F626657-E2E3-42E4-AF89-4F1FCAB488DD}" srcOrd="3" destOrd="0" presId="urn:microsoft.com/office/officeart/2005/8/layout/arrow2"/>
    <dgm:cxn modelId="{CF2A0A97-31DD-4B4E-A00F-B4C0F53F305D}" type="presParOf" srcId="{2BCE8266-64FB-4316-8854-33459367FB94}" destId="{A717F735-D50D-43BA-BA5E-70A1341A03C4}" srcOrd="4" destOrd="0" presId="urn:microsoft.com/office/officeart/2005/8/layout/arrow2"/>
    <dgm:cxn modelId="{9277AC2A-95AE-4A84-BBAD-96906757277C}" type="presParOf" srcId="{2BCE8266-64FB-4316-8854-33459367FB94}" destId="{ACE99E80-3D63-47D0-B6DE-5B89AF5DA64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DDB057-2B82-4EEA-9BD3-D6CF80EE0E79}"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en-CA"/>
        </a:p>
      </dgm:t>
    </dgm:pt>
    <dgm:pt modelId="{2F7B1163-4FB9-42E9-A799-4B770CAFC878}">
      <dgm:prSet phldrT="[Text]"/>
      <dgm:spPr/>
      <dgm:t>
        <a:bodyPr/>
        <a:lstStyle/>
        <a:p>
          <a:r>
            <a:rPr lang="en-CA" dirty="0" smtClean="0"/>
            <a:t>Context Process Content</a:t>
          </a:r>
          <a:endParaRPr lang="en-CA" dirty="0"/>
        </a:p>
      </dgm:t>
    </dgm:pt>
    <dgm:pt modelId="{DFB5F3B3-E1FB-4D1C-8307-951B4239A245}" type="parTrans" cxnId="{FADFBD7A-0331-49B0-938F-6CD464B03FF8}">
      <dgm:prSet/>
      <dgm:spPr/>
      <dgm:t>
        <a:bodyPr/>
        <a:lstStyle/>
        <a:p>
          <a:endParaRPr lang="en-CA"/>
        </a:p>
      </dgm:t>
    </dgm:pt>
    <dgm:pt modelId="{3557C061-54DA-415E-9F49-D92B60200C7F}" type="sibTrans" cxnId="{FADFBD7A-0331-49B0-938F-6CD464B03FF8}">
      <dgm:prSet/>
      <dgm:spPr/>
      <dgm:t>
        <a:bodyPr/>
        <a:lstStyle/>
        <a:p>
          <a:endParaRPr lang="en-CA"/>
        </a:p>
      </dgm:t>
    </dgm:pt>
    <dgm:pt modelId="{45BD9C4D-753F-431B-99B0-DA4199660F09}">
      <dgm:prSet phldrT="[Text]"/>
      <dgm:spPr/>
      <dgm:t>
        <a:bodyPr/>
        <a:lstStyle/>
        <a:p>
          <a:r>
            <a:rPr lang="en-CA" dirty="0" smtClean="0"/>
            <a:t>Learning Outcomes</a:t>
          </a:r>
          <a:endParaRPr lang="en-CA" dirty="0"/>
        </a:p>
      </dgm:t>
    </dgm:pt>
    <dgm:pt modelId="{01BDC223-9306-4EC4-AB01-6FAC877C7E93}" type="parTrans" cxnId="{DFCFBD5E-F314-4814-A830-88D7BA5CD280}">
      <dgm:prSet/>
      <dgm:spPr/>
      <dgm:t>
        <a:bodyPr/>
        <a:lstStyle/>
        <a:p>
          <a:endParaRPr lang="en-CA"/>
        </a:p>
      </dgm:t>
    </dgm:pt>
    <dgm:pt modelId="{3E5F714B-FCFC-4A47-8E71-33B8A02461F8}" type="sibTrans" cxnId="{DFCFBD5E-F314-4814-A830-88D7BA5CD280}">
      <dgm:prSet/>
      <dgm:spPr/>
      <dgm:t>
        <a:bodyPr/>
        <a:lstStyle/>
        <a:p>
          <a:endParaRPr lang="en-CA"/>
        </a:p>
      </dgm:t>
    </dgm:pt>
    <dgm:pt modelId="{BD4E3DED-C38E-4B62-A7BF-29260FD823EB}">
      <dgm:prSet phldrT="[Text]"/>
      <dgm:spPr/>
      <dgm:t>
        <a:bodyPr/>
        <a:lstStyle/>
        <a:p>
          <a:r>
            <a:rPr lang="en-CA" dirty="0" smtClean="0"/>
            <a:t>Feedback and Assessment Methods</a:t>
          </a:r>
          <a:endParaRPr lang="en-CA" dirty="0"/>
        </a:p>
      </dgm:t>
    </dgm:pt>
    <dgm:pt modelId="{38D74984-C7AC-4E93-A620-6B2DD7B53EBD}" type="parTrans" cxnId="{74D36EC7-F443-4429-8DE5-8F7DBAF35833}">
      <dgm:prSet/>
      <dgm:spPr/>
      <dgm:t>
        <a:bodyPr/>
        <a:lstStyle/>
        <a:p>
          <a:endParaRPr lang="en-CA"/>
        </a:p>
      </dgm:t>
    </dgm:pt>
    <dgm:pt modelId="{AFB5C04A-587C-4BF9-A3BD-59D20A1F90C4}" type="sibTrans" cxnId="{74D36EC7-F443-4429-8DE5-8F7DBAF35833}">
      <dgm:prSet/>
      <dgm:spPr/>
      <dgm:t>
        <a:bodyPr/>
        <a:lstStyle/>
        <a:p>
          <a:endParaRPr lang="en-CA"/>
        </a:p>
      </dgm:t>
    </dgm:pt>
    <dgm:pt modelId="{9B31E4F2-9FE6-4B7C-9BDA-8DE0BED88232}">
      <dgm:prSet phldrT="[Text]"/>
      <dgm:spPr/>
      <dgm:t>
        <a:bodyPr/>
        <a:lstStyle/>
        <a:p>
          <a:r>
            <a:rPr lang="en-CA" dirty="0" smtClean="0"/>
            <a:t>Teaching and Learning Activities</a:t>
          </a:r>
          <a:endParaRPr lang="en-CA" dirty="0"/>
        </a:p>
      </dgm:t>
    </dgm:pt>
    <dgm:pt modelId="{C6422324-072F-4487-A87A-8C023DE585D8}" type="parTrans" cxnId="{1C9F96B8-49D0-41B1-AE7E-C5221A542A06}">
      <dgm:prSet/>
      <dgm:spPr/>
      <dgm:t>
        <a:bodyPr/>
        <a:lstStyle/>
        <a:p>
          <a:endParaRPr lang="en-CA"/>
        </a:p>
      </dgm:t>
    </dgm:pt>
    <dgm:pt modelId="{69F2C502-9C12-48CD-83C9-A60E0B69DDE9}" type="sibTrans" cxnId="{1C9F96B8-49D0-41B1-AE7E-C5221A542A06}">
      <dgm:prSet/>
      <dgm:spPr/>
      <dgm:t>
        <a:bodyPr/>
        <a:lstStyle/>
        <a:p>
          <a:endParaRPr lang="en-CA"/>
        </a:p>
      </dgm:t>
    </dgm:pt>
    <dgm:pt modelId="{E4B04453-5D1C-4987-B06C-C9E3932B9A07}" type="pres">
      <dgm:prSet presAssocID="{72DDB057-2B82-4EEA-9BD3-D6CF80EE0E79}" presName="Name0" presStyleCnt="0">
        <dgm:presLayoutVars>
          <dgm:chMax val="1"/>
          <dgm:dir/>
          <dgm:animLvl val="ctr"/>
          <dgm:resizeHandles val="exact"/>
        </dgm:presLayoutVars>
      </dgm:prSet>
      <dgm:spPr/>
      <dgm:t>
        <a:bodyPr/>
        <a:lstStyle/>
        <a:p>
          <a:endParaRPr lang="en-CA"/>
        </a:p>
      </dgm:t>
    </dgm:pt>
    <dgm:pt modelId="{9DAA6961-9192-4A73-8812-ABCA3D110E32}" type="pres">
      <dgm:prSet presAssocID="{2F7B1163-4FB9-42E9-A799-4B770CAFC878}" presName="centerShape" presStyleLbl="node0" presStyleIdx="0" presStyleCnt="1" custScaleX="96244" custScaleY="96244"/>
      <dgm:spPr/>
      <dgm:t>
        <a:bodyPr/>
        <a:lstStyle/>
        <a:p>
          <a:endParaRPr lang="en-CA"/>
        </a:p>
      </dgm:t>
    </dgm:pt>
    <dgm:pt modelId="{FC2CFB8E-56DF-4591-A350-2DD3E43559C4}" type="pres">
      <dgm:prSet presAssocID="{45BD9C4D-753F-431B-99B0-DA4199660F09}" presName="node" presStyleLbl="node1" presStyleIdx="0" presStyleCnt="3" custScaleX="139783" custScaleY="74602">
        <dgm:presLayoutVars>
          <dgm:bulletEnabled val="1"/>
        </dgm:presLayoutVars>
      </dgm:prSet>
      <dgm:spPr>
        <a:prstGeom prst="roundRect">
          <a:avLst/>
        </a:prstGeom>
      </dgm:spPr>
      <dgm:t>
        <a:bodyPr/>
        <a:lstStyle/>
        <a:p>
          <a:endParaRPr lang="en-CA"/>
        </a:p>
      </dgm:t>
    </dgm:pt>
    <dgm:pt modelId="{49E73168-739C-46F6-B11A-91EC1FB84340}" type="pres">
      <dgm:prSet presAssocID="{45BD9C4D-753F-431B-99B0-DA4199660F09}" presName="dummy" presStyleCnt="0"/>
      <dgm:spPr/>
      <dgm:t>
        <a:bodyPr/>
        <a:lstStyle/>
        <a:p>
          <a:endParaRPr lang="en-CA"/>
        </a:p>
      </dgm:t>
    </dgm:pt>
    <dgm:pt modelId="{B512CEBC-36FB-4151-AC2B-0D68AB147274}" type="pres">
      <dgm:prSet presAssocID="{3E5F714B-FCFC-4A47-8E71-33B8A02461F8}" presName="sibTrans" presStyleLbl="sibTrans2D1" presStyleIdx="0" presStyleCnt="3"/>
      <dgm:spPr/>
      <dgm:t>
        <a:bodyPr/>
        <a:lstStyle/>
        <a:p>
          <a:endParaRPr lang="en-CA"/>
        </a:p>
      </dgm:t>
    </dgm:pt>
    <dgm:pt modelId="{8E6AFF6A-AB6C-4DA0-9C4C-2621C51217F9}" type="pres">
      <dgm:prSet presAssocID="{BD4E3DED-C38E-4B62-A7BF-29260FD823EB}" presName="node" presStyleLbl="node1" presStyleIdx="1" presStyleCnt="3" custScaleX="139783" custScaleY="74532" custRadScaleRad="98877" custRadScaleInc="-2866">
        <dgm:presLayoutVars>
          <dgm:bulletEnabled val="1"/>
        </dgm:presLayoutVars>
      </dgm:prSet>
      <dgm:spPr>
        <a:prstGeom prst="roundRect">
          <a:avLst/>
        </a:prstGeom>
      </dgm:spPr>
      <dgm:t>
        <a:bodyPr/>
        <a:lstStyle/>
        <a:p>
          <a:endParaRPr lang="en-CA"/>
        </a:p>
      </dgm:t>
    </dgm:pt>
    <dgm:pt modelId="{21B7F072-219B-4E49-A50D-1DF02CB48141}" type="pres">
      <dgm:prSet presAssocID="{BD4E3DED-C38E-4B62-A7BF-29260FD823EB}" presName="dummy" presStyleCnt="0"/>
      <dgm:spPr/>
      <dgm:t>
        <a:bodyPr/>
        <a:lstStyle/>
        <a:p>
          <a:endParaRPr lang="en-CA"/>
        </a:p>
      </dgm:t>
    </dgm:pt>
    <dgm:pt modelId="{CFA8AED8-D6E4-46F5-8345-66E5891E5BAA}" type="pres">
      <dgm:prSet presAssocID="{AFB5C04A-587C-4BF9-A3BD-59D20A1F90C4}" presName="sibTrans" presStyleLbl="sibTrans2D1" presStyleIdx="1" presStyleCnt="3"/>
      <dgm:spPr/>
      <dgm:t>
        <a:bodyPr/>
        <a:lstStyle/>
        <a:p>
          <a:endParaRPr lang="en-CA"/>
        </a:p>
      </dgm:t>
    </dgm:pt>
    <dgm:pt modelId="{17DCD226-D468-4E9F-A852-8FE4C72585F1}" type="pres">
      <dgm:prSet presAssocID="{9B31E4F2-9FE6-4B7C-9BDA-8DE0BED88232}" presName="node" presStyleLbl="node1" presStyleIdx="2" presStyleCnt="3" custScaleX="139783" custScaleY="74602" custRadScaleRad="98877" custRadScaleInc="2866">
        <dgm:presLayoutVars>
          <dgm:bulletEnabled val="1"/>
        </dgm:presLayoutVars>
      </dgm:prSet>
      <dgm:spPr>
        <a:prstGeom prst="roundRect">
          <a:avLst/>
        </a:prstGeom>
      </dgm:spPr>
      <dgm:t>
        <a:bodyPr/>
        <a:lstStyle/>
        <a:p>
          <a:endParaRPr lang="en-CA"/>
        </a:p>
      </dgm:t>
    </dgm:pt>
    <dgm:pt modelId="{583E1A45-C37F-485F-8AB5-25D84521730A}" type="pres">
      <dgm:prSet presAssocID="{9B31E4F2-9FE6-4B7C-9BDA-8DE0BED88232}" presName="dummy" presStyleCnt="0"/>
      <dgm:spPr/>
      <dgm:t>
        <a:bodyPr/>
        <a:lstStyle/>
        <a:p>
          <a:endParaRPr lang="en-CA"/>
        </a:p>
      </dgm:t>
    </dgm:pt>
    <dgm:pt modelId="{6E5A0A0A-10D4-4215-A678-C3789CBF7222}" type="pres">
      <dgm:prSet presAssocID="{69F2C502-9C12-48CD-83C9-A60E0B69DDE9}" presName="sibTrans" presStyleLbl="sibTrans2D1" presStyleIdx="2" presStyleCnt="3"/>
      <dgm:spPr/>
      <dgm:t>
        <a:bodyPr/>
        <a:lstStyle/>
        <a:p>
          <a:endParaRPr lang="en-CA"/>
        </a:p>
      </dgm:t>
    </dgm:pt>
  </dgm:ptLst>
  <dgm:cxnLst>
    <dgm:cxn modelId="{A629BC50-DBE8-4001-939F-A3E6E33F7A66}" type="presOf" srcId="{9B31E4F2-9FE6-4B7C-9BDA-8DE0BED88232}" destId="{17DCD226-D468-4E9F-A852-8FE4C72585F1}" srcOrd="0" destOrd="0" presId="urn:microsoft.com/office/officeart/2005/8/layout/radial6"/>
    <dgm:cxn modelId="{F4FA3779-27EC-49F5-8C31-2BFEFA4C36ED}" type="presOf" srcId="{69F2C502-9C12-48CD-83C9-A60E0B69DDE9}" destId="{6E5A0A0A-10D4-4215-A678-C3789CBF7222}" srcOrd="0" destOrd="0" presId="urn:microsoft.com/office/officeart/2005/8/layout/radial6"/>
    <dgm:cxn modelId="{DFCFBD5E-F314-4814-A830-88D7BA5CD280}" srcId="{2F7B1163-4FB9-42E9-A799-4B770CAFC878}" destId="{45BD9C4D-753F-431B-99B0-DA4199660F09}" srcOrd="0" destOrd="0" parTransId="{01BDC223-9306-4EC4-AB01-6FAC877C7E93}" sibTransId="{3E5F714B-FCFC-4A47-8E71-33B8A02461F8}"/>
    <dgm:cxn modelId="{D7965662-36FB-43FD-BE51-565879A1B41F}" type="presOf" srcId="{3E5F714B-FCFC-4A47-8E71-33B8A02461F8}" destId="{B512CEBC-36FB-4151-AC2B-0D68AB147274}" srcOrd="0" destOrd="0" presId="urn:microsoft.com/office/officeart/2005/8/layout/radial6"/>
    <dgm:cxn modelId="{FADFBD7A-0331-49B0-938F-6CD464B03FF8}" srcId="{72DDB057-2B82-4EEA-9BD3-D6CF80EE0E79}" destId="{2F7B1163-4FB9-42E9-A799-4B770CAFC878}" srcOrd="0" destOrd="0" parTransId="{DFB5F3B3-E1FB-4D1C-8307-951B4239A245}" sibTransId="{3557C061-54DA-415E-9F49-D92B60200C7F}"/>
    <dgm:cxn modelId="{74D36EC7-F443-4429-8DE5-8F7DBAF35833}" srcId="{2F7B1163-4FB9-42E9-A799-4B770CAFC878}" destId="{BD4E3DED-C38E-4B62-A7BF-29260FD823EB}" srcOrd="1" destOrd="0" parTransId="{38D74984-C7AC-4E93-A620-6B2DD7B53EBD}" sibTransId="{AFB5C04A-587C-4BF9-A3BD-59D20A1F90C4}"/>
    <dgm:cxn modelId="{A9692226-C6D2-43C0-BCED-FCA9184182C4}" type="presOf" srcId="{72DDB057-2B82-4EEA-9BD3-D6CF80EE0E79}" destId="{E4B04453-5D1C-4987-B06C-C9E3932B9A07}" srcOrd="0" destOrd="0" presId="urn:microsoft.com/office/officeart/2005/8/layout/radial6"/>
    <dgm:cxn modelId="{4663041D-6787-4E37-8CD1-9BD5A3992F96}" type="presOf" srcId="{AFB5C04A-587C-4BF9-A3BD-59D20A1F90C4}" destId="{CFA8AED8-D6E4-46F5-8345-66E5891E5BAA}" srcOrd="0" destOrd="0" presId="urn:microsoft.com/office/officeart/2005/8/layout/radial6"/>
    <dgm:cxn modelId="{EDB12635-336C-4FDA-B894-F5808F5D6F29}" type="presOf" srcId="{45BD9C4D-753F-431B-99B0-DA4199660F09}" destId="{FC2CFB8E-56DF-4591-A350-2DD3E43559C4}" srcOrd="0" destOrd="0" presId="urn:microsoft.com/office/officeart/2005/8/layout/radial6"/>
    <dgm:cxn modelId="{86EBA0BB-89DD-4F59-998E-22EA4AE0A1C5}" type="presOf" srcId="{BD4E3DED-C38E-4B62-A7BF-29260FD823EB}" destId="{8E6AFF6A-AB6C-4DA0-9C4C-2621C51217F9}" srcOrd="0" destOrd="0" presId="urn:microsoft.com/office/officeart/2005/8/layout/radial6"/>
    <dgm:cxn modelId="{06FD93B8-9CF5-4441-86D0-F27A11DE5E99}" type="presOf" srcId="{2F7B1163-4FB9-42E9-A799-4B770CAFC878}" destId="{9DAA6961-9192-4A73-8812-ABCA3D110E32}" srcOrd="0" destOrd="0" presId="urn:microsoft.com/office/officeart/2005/8/layout/radial6"/>
    <dgm:cxn modelId="{1C9F96B8-49D0-41B1-AE7E-C5221A542A06}" srcId="{2F7B1163-4FB9-42E9-A799-4B770CAFC878}" destId="{9B31E4F2-9FE6-4B7C-9BDA-8DE0BED88232}" srcOrd="2" destOrd="0" parTransId="{C6422324-072F-4487-A87A-8C023DE585D8}" sibTransId="{69F2C502-9C12-48CD-83C9-A60E0B69DDE9}"/>
    <dgm:cxn modelId="{8FB1437F-BC2A-4A27-A812-47A5166EF98F}" type="presParOf" srcId="{E4B04453-5D1C-4987-B06C-C9E3932B9A07}" destId="{9DAA6961-9192-4A73-8812-ABCA3D110E32}" srcOrd="0" destOrd="0" presId="urn:microsoft.com/office/officeart/2005/8/layout/radial6"/>
    <dgm:cxn modelId="{081A7859-EFB7-4103-B887-0DED545D9787}" type="presParOf" srcId="{E4B04453-5D1C-4987-B06C-C9E3932B9A07}" destId="{FC2CFB8E-56DF-4591-A350-2DD3E43559C4}" srcOrd="1" destOrd="0" presId="urn:microsoft.com/office/officeart/2005/8/layout/radial6"/>
    <dgm:cxn modelId="{BF8D4BF9-0278-476F-9048-DA4B5E3AED9D}" type="presParOf" srcId="{E4B04453-5D1C-4987-B06C-C9E3932B9A07}" destId="{49E73168-739C-46F6-B11A-91EC1FB84340}" srcOrd="2" destOrd="0" presId="urn:microsoft.com/office/officeart/2005/8/layout/radial6"/>
    <dgm:cxn modelId="{660D1CB8-3F0A-4513-A96C-9FD135635E5D}" type="presParOf" srcId="{E4B04453-5D1C-4987-B06C-C9E3932B9A07}" destId="{B512CEBC-36FB-4151-AC2B-0D68AB147274}" srcOrd="3" destOrd="0" presId="urn:microsoft.com/office/officeart/2005/8/layout/radial6"/>
    <dgm:cxn modelId="{AA9E338F-0B1E-408E-BC9A-3D2A847A59B9}" type="presParOf" srcId="{E4B04453-5D1C-4987-B06C-C9E3932B9A07}" destId="{8E6AFF6A-AB6C-4DA0-9C4C-2621C51217F9}" srcOrd="4" destOrd="0" presId="urn:microsoft.com/office/officeart/2005/8/layout/radial6"/>
    <dgm:cxn modelId="{3DEB5083-ED30-4F64-A255-4E0DE9D891A7}" type="presParOf" srcId="{E4B04453-5D1C-4987-B06C-C9E3932B9A07}" destId="{21B7F072-219B-4E49-A50D-1DF02CB48141}" srcOrd="5" destOrd="0" presId="urn:microsoft.com/office/officeart/2005/8/layout/radial6"/>
    <dgm:cxn modelId="{308804D8-C2D7-4852-9A94-E105767D6CD3}" type="presParOf" srcId="{E4B04453-5D1C-4987-B06C-C9E3932B9A07}" destId="{CFA8AED8-D6E4-46F5-8345-66E5891E5BAA}" srcOrd="6" destOrd="0" presId="urn:microsoft.com/office/officeart/2005/8/layout/radial6"/>
    <dgm:cxn modelId="{65AEA599-C3B9-4847-A8D6-9AF9E3C27A37}" type="presParOf" srcId="{E4B04453-5D1C-4987-B06C-C9E3932B9A07}" destId="{17DCD226-D468-4E9F-A852-8FE4C72585F1}" srcOrd="7" destOrd="0" presId="urn:microsoft.com/office/officeart/2005/8/layout/radial6"/>
    <dgm:cxn modelId="{1E75D798-6948-4052-9BEF-23A60B752D8D}" type="presParOf" srcId="{E4B04453-5D1C-4987-B06C-C9E3932B9A07}" destId="{583E1A45-C37F-485F-8AB5-25D84521730A}" srcOrd="8" destOrd="0" presId="urn:microsoft.com/office/officeart/2005/8/layout/radial6"/>
    <dgm:cxn modelId="{ADF27C03-0758-495C-863F-573DDE022660}" type="presParOf" srcId="{E4B04453-5D1C-4987-B06C-C9E3932B9A07}" destId="{6E5A0A0A-10D4-4215-A678-C3789CBF7222}" srcOrd="9"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275625D-75E1-4DC5-8F6B-123947C3C374}" type="doc">
      <dgm:prSet loTypeId="urn:microsoft.com/office/officeart/2005/8/layout/vList6" loCatId="list" qsTypeId="urn:microsoft.com/office/officeart/2005/8/quickstyle/simple1" qsCatId="simple" csTypeId="urn:microsoft.com/office/officeart/2005/8/colors/accent2_2" csCatId="accent2" phldr="1"/>
      <dgm:spPr/>
      <dgm:t>
        <a:bodyPr/>
        <a:lstStyle/>
        <a:p>
          <a:endParaRPr lang="en-US"/>
        </a:p>
      </dgm:t>
    </dgm:pt>
    <dgm:pt modelId="{7737B561-C429-44AB-A562-BE6DE55672D5}">
      <dgm:prSet phldrT="[Text]"/>
      <dgm:spPr/>
      <dgm:t>
        <a:bodyPr/>
        <a:lstStyle/>
        <a:p>
          <a:r>
            <a:rPr lang="en-US" dirty="0" smtClean="0"/>
            <a:t>Cognitive</a:t>
          </a:r>
          <a:endParaRPr lang="en-US" dirty="0"/>
        </a:p>
      </dgm:t>
    </dgm:pt>
    <dgm:pt modelId="{F7A6B065-0067-4B6D-8894-B358F2AAA917}" type="parTrans" cxnId="{F2C57707-FCE2-4D95-9503-F76697F2E464}">
      <dgm:prSet/>
      <dgm:spPr/>
      <dgm:t>
        <a:bodyPr/>
        <a:lstStyle/>
        <a:p>
          <a:endParaRPr lang="en-US"/>
        </a:p>
      </dgm:t>
    </dgm:pt>
    <dgm:pt modelId="{8ECB450B-A4AD-4A2E-9216-E20FF3A49F39}" type="sibTrans" cxnId="{F2C57707-FCE2-4D95-9503-F76697F2E464}">
      <dgm:prSet/>
      <dgm:spPr/>
      <dgm:t>
        <a:bodyPr/>
        <a:lstStyle/>
        <a:p>
          <a:endParaRPr lang="en-US"/>
        </a:p>
      </dgm:t>
    </dgm:pt>
    <dgm:pt modelId="{FDCFE800-7513-4A19-A1C2-BE6AE715E307}">
      <dgm:prSet phldrT="[Text]" custT="1"/>
      <dgm:spPr/>
      <dgm:t>
        <a:bodyPr anchor="ctr"/>
        <a:lstStyle/>
        <a:p>
          <a:r>
            <a:rPr lang="en-US" sz="2600" dirty="0" smtClean="0">
              <a:sym typeface="Wingdings" panose="05000000000000000000" pitchFamily="2" charset="2"/>
            </a:rPr>
            <a:t>Intellectual capacities</a:t>
          </a:r>
          <a:endParaRPr lang="en-US" sz="2600" dirty="0"/>
        </a:p>
      </dgm:t>
    </dgm:pt>
    <dgm:pt modelId="{F7F09D9C-21A9-4302-B957-0B4E97F42439}" type="parTrans" cxnId="{242C4F65-C1E3-4E1E-9ED2-1BA0F0B42005}">
      <dgm:prSet/>
      <dgm:spPr/>
      <dgm:t>
        <a:bodyPr/>
        <a:lstStyle/>
        <a:p>
          <a:endParaRPr lang="en-US"/>
        </a:p>
      </dgm:t>
    </dgm:pt>
    <dgm:pt modelId="{BAF56FE2-44EC-4FD9-BC6D-5D9B8828FF7F}" type="sibTrans" cxnId="{242C4F65-C1E3-4E1E-9ED2-1BA0F0B42005}">
      <dgm:prSet/>
      <dgm:spPr/>
      <dgm:t>
        <a:bodyPr/>
        <a:lstStyle/>
        <a:p>
          <a:endParaRPr lang="en-US"/>
        </a:p>
      </dgm:t>
    </dgm:pt>
    <dgm:pt modelId="{1D394629-88E2-4BE4-B0D9-5EE58ACB870E}">
      <dgm:prSet phldrT="[Text]"/>
      <dgm:spPr/>
      <dgm:t>
        <a:bodyPr/>
        <a:lstStyle/>
        <a:p>
          <a:r>
            <a:rPr lang="en-US" dirty="0" smtClean="0"/>
            <a:t>Psychomotor</a:t>
          </a:r>
          <a:endParaRPr lang="en-US" dirty="0"/>
        </a:p>
      </dgm:t>
    </dgm:pt>
    <dgm:pt modelId="{AB9AB6D6-0038-466C-A79A-C846BE6E372F}" type="parTrans" cxnId="{CDF85D8A-CB40-4823-B6EB-3563CF0C75AC}">
      <dgm:prSet/>
      <dgm:spPr/>
      <dgm:t>
        <a:bodyPr/>
        <a:lstStyle/>
        <a:p>
          <a:endParaRPr lang="en-US"/>
        </a:p>
      </dgm:t>
    </dgm:pt>
    <dgm:pt modelId="{3359685A-74DD-46D3-86C1-40FB3ED73050}" type="sibTrans" cxnId="{CDF85D8A-CB40-4823-B6EB-3563CF0C75AC}">
      <dgm:prSet/>
      <dgm:spPr/>
      <dgm:t>
        <a:bodyPr/>
        <a:lstStyle/>
        <a:p>
          <a:endParaRPr lang="en-US"/>
        </a:p>
      </dgm:t>
    </dgm:pt>
    <dgm:pt modelId="{5BD3E017-C8E7-43E4-BFED-8FD5F286A2F9}">
      <dgm:prSet phldrT="[Text]" custT="1"/>
      <dgm:spPr/>
      <dgm:t>
        <a:bodyPr anchor="ctr"/>
        <a:lstStyle/>
        <a:p>
          <a:r>
            <a:rPr lang="en-US" sz="2600" dirty="0" smtClean="0">
              <a:sym typeface="Wingdings" panose="05000000000000000000" pitchFamily="2" charset="2"/>
            </a:rPr>
            <a:t>Physical &amp; sensory coordination</a:t>
          </a:r>
          <a:endParaRPr lang="en-US" sz="2600" dirty="0"/>
        </a:p>
      </dgm:t>
    </dgm:pt>
    <dgm:pt modelId="{6BF3E02F-121E-429A-B3F4-202927454D26}" type="parTrans" cxnId="{825BBEE5-CD1F-4948-A0F5-09E788B54351}">
      <dgm:prSet/>
      <dgm:spPr/>
      <dgm:t>
        <a:bodyPr/>
        <a:lstStyle/>
        <a:p>
          <a:endParaRPr lang="en-US"/>
        </a:p>
      </dgm:t>
    </dgm:pt>
    <dgm:pt modelId="{41C63E27-53D7-48B8-80E8-19AD149B3E86}" type="sibTrans" cxnId="{825BBEE5-CD1F-4948-A0F5-09E788B54351}">
      <dgm:prSet/>
      <dgm:spPr/>
      <dgm:t>
        <a:bodyPr/>
        <a:lstStyle/>
        <a:p>
          <a:endParaRPr lang="en-US"/>
        </a:p>
      </dgm:t>
    </dgm:pt>
    <dgm:pt modelId="{C3B5CF4B-3BB2-41FA-84EF-1668652DFF39}">
      <dgm:prSet phldrT="[Text]"/>
      <dgm:spPr/>
      <dgm:t>
        <a:bodyPr/>
        <a:lstStyle/>
        <a:p>
          <a:r>
            <a:rPr lang="en-US" dirty="0" smtClean="0"/>
            <a:t>Affective</a:t>
          </a:r>
          <a:endParaRPr lang="en-US" dirty="0"/>
        </a:p>
      </dgm:t>
    </dgm:pt>
    <dgm:pt modelId="{5F9F44A2-A18C-4421-BE49-FABCCEB0578A}" type="parTrans" cxnId="{9DFE9C11-C3ED-40FB-B159-362D55A7C067}">
      <dgm:prSet/>
      <dgm:spPr/>
      <dgm:t>
        <a:bodyPr/>
        <a:lstStyle/>
        <a:p>
          <a:endParaRPr lang="en-US"/>
        </a:p>
      </dgm:t>
    </dgm:pt>
    <dgm:pt modelId="{34D34646-C77F-4ABF-A5CD-AA04F25F6B40}" type="sibTrans" cxnId="{9DFE9C11-C3ED-40FB-B159-362D55A7C067}">
      <dgm:prSet/>
      <dgm:spPr/>
      <dgm:t>
        <a:bodyPr/>
        <a:lstStyle/>
        <a:p>
          <a:endParaRPr lang="en-US"/>
        </a:p>
      </dgm:t>
    </dgm:pt>
    <dgm:pt modelId="{20D7312D-7926-49DA-BD50-A14845B2F65A}">
      <dgm:prSet phldrT="[Text]" custT="1"/>
      <dgm:spPr/>
      <dgm:t>
        <a:bodyPr anchor="ctr"/>
        <a:lstStyle/>
        <a:p>
          <a:r>
            <a:rPr lang="en-US" sz="2600" smtClean="0"/>
            <a:t>Values and </a:t>
          </a:r>
          <a:r>
            <a:rPr lang="en-US" sz="2600" smtClean="0">
              <a:sym typeface="Wingdings" panose="05000000000000000000" pitchFamily="2" charset="2"/>
            </a:rPr>
            <a:t>attitudes</a:t>
          </a:r>
          <a:endParaRPr lang="en-US" sz="2600" dirty="0"/>
        </a:p>
      </dgm:t>
    </dgm:pt>
    <dgm:pt modelId="{FAA46572-7CCE-46E2-9211-FD290510B6F3}" type="parTrans" cxnId="{519CC621-5150-4761-AA56-5506ABBE596D}">
      <dgm:prSet/>
      <dgm:spPr/>
      <dgm:t>
        <a:bodyPr/>
        <a:lstStyle/>
        <a:p>
          <a:endParaRPr lang="en-US"/>
        </a:p>
      </dgm:t>
    </dgm:pt>
    <dgm:pt modelId="{DBD65C92-DDFD-4E5F-83BF-0C6F038347C6}" type="sibTrans" cxnId="{519CC621-5150-4761-AA56-5506ABBE596D}">
      <dgm:prSet/>
      <dgm:spPr/>
      <dgm:t>
        <a:bodyPr/>
        <a:lstStyle/>
        <a:p>
          <a:endParaRPr lang="en-US"/>
        </a:p>
      </dgm:t>
    </dgm:pt>
    <dgm:pt modelId="{2D78B2D0-73E0-4518-9CC9-32241D832A64}">
      <dgm:prSet phldrT="[Text]" custT="1"/>
      <dgm:spPr/>
      <dgm:t>
        <a:bodyPr anchor="ctr"/>
        <a:lstStyle/>
        <a:p>
          <a:r>
            <a:rPr lang="en-US" sz="2600" b="0" smtClean="0"/>
            <a:t>What should they </a:t>
          </a:r>
          <a:r>
            <a:rPr lang="en-US" sz="2600" b="1" smtClean="0"/>
            <a:t>know</a:t>
          </a:r>
          <a:r>
            <a:rPr lang="en-US" sz="2600" b="0" smtClean="0"/>
            <a:t>?</a:t>
          </a:r>
          <a:endParaRPr lang="en-US" sz="2600" b="0" dirty="0"/>
        </a:p>
      </dgm:t>
    </dgm:pt>
    <dgm:pt modelId="{51AF6781-BB04-458E-A8B1-23F2E81A5D94}" type="parTrans" cxnId="{DBBCF317-C303-49FD-842E-9C005DA19E07}">
      <dgm:prSet/>
      <dgm:spPr/>
      <dgm:t>
        <a:bodyPr/>
        <a:lstStyle/>
        <a:p>
          <a:endParaRPr lang="en-CA"/>
        </a:p>
      </dgm:t>
    </dgm:pt>
    <dgm:pt modelId="{5E469482-FA38-4F0F-B412-0D79ACD9DFBA}" type="sibTrans" cxnId="{DBBCF317-C303-49FD-842E-9C005DA19E07}">
      <dgm:prSet/>
      <dgm:spPr/>
      <dgm:t>
        <a:bodyPr/>
        <a:lstStyle/>
        <a:p>
          <a:endParaRPr lang="en-CA"/>
        </a:p>
      </dgm:t>
    </dgm:pt>
    <dgm:pt modelId="{0F258C5B-35AD-4ED9-9FD6-19525F546F17}">
      <dgm:prSet phldrT="[Text]" custT="1"/>
      <dgm:spPr/>
      <dgm:t>
        <a:bodyPr anchor="ctr"/>
        <a:lstStyle/>
        <a:p>
          <a:r>
            <a:rPr lang="en-US" sz="2600" b="0" smtClean="0"/>
            <a:t>What should they</a:t>
          </a:r>
          <a:r>
            <a:rPr lang="en-US" sz="2600" b="1" smtClean="0"/>
            <a:t> do</a:t>
          </a:r>
          <a:r>
            <a:rPr lang="en-US" sz="2600" b="0" smtClean="0"/>
            <a:t>?</a:t>
          </a:r>
          <a:endParaRPr lang="en-US" sz="2600" b="0" dirty="0"/>
        </a:p>
      </dgm:t>
    </dgm:pt>
    <dgm:pt modelId="{0020058D-04C5-4854-8FC1-ED0F2DD94632}" type="parTrans" cxnId="{28A9266F-7A27-41B6-BF57-FDA0313940F3}">
      <dgm:prSet/>
      <dgm:spPr/>
      <dgm:t>
        <a:bodyPr/>
        <a:lstStyle/>
        <a:p>
          <a:endParaRPr lang="en-CA"/>
        </a:p>
      </dgm:t>
    </dgm:pt>
    <dgm:pt modelId="{4A9FAAD3-150C-47CD-88DF-C2067BB75525}" type="sibTrans" cxnId="{28A9266F-7A27-41B6-BF57-FDA0313940F3}">
      <dgm:prSet/>
      <dgm:spPr/>
      <dgm:t>
        <a:bodyPr/>
        <a:lstStyle/>
        <a:p>
          <a:endParaRPr lang="en-CA"/>
        </a:p>
      </dgm:t>
    </dgm:pt>
    <dgm:pt modelId="{65CF42BC-50A9-4677-95CA-DE429C8A92FE}">
      <dgm:prSet phldrT="[Text]" custT="1"/>
      <dgm:spPr/>
      <dgm:t>
        <a:bodyPr anchor="ctr"/>
        <a:lstStyle/>
        <a:p>
          <a:r>
            <a:rPr lang="en-US" sz="2600" b="0" smtClean="0"/>
            <a:t>What should they </a:t>
          </a:r>
          <a:r>
            <a:rPr lang="en-US" sz="2600" b="1" smtClean="0"/>
            <a:t>value</a:t>
          </a:r>
          <a:r>
            <a:rPr lang="en-US" sz="2600" b="0" smtClean="0"/>
            <a:t>?</a:t>
          </a:r>
          <a:endParaRPr lang="en-US" sz="2600" b="0" dirty="0"/>
        </a:p>
      </dgm:t>
    </dgm:pt>
    <dgm:pt modelId="{8D0239E0-4ACF-4075-83E7-852691D75360}" type="parTrans" cxnId="{1DAA61A8-1C1A-4EFB-9156-01D8E68AE1EB}">
      <dgm:prSet/>
      <dgm:spPr/>
      <dgm:t>
        <a:bodyPr/>
        <a:lstStyle/>
        <a:p>
          <a:endParaRPr lang="en-CA"/>
        </a:p>
      </dgm:t>
    </dgm:pt>
    <dgm:pt modelId="{48404B62-EC86-406A-AF75-9DE2655276DB}" type="sibTrans" cxnId="{1DAA61A8-1C1A-4EFB-9156-01D8E68AE1EB}">
      <dgm:prSet/>
      <dgm:spPr/>
      <dgm:t>
        <a:bodyPr/>
        <a:lstStyle/>
        <a:p>
          <a:endParaRPr lang="en-CA"/>
        </a:p>
      </dgm:t>
    </dgm:pt>
    <dgm:pt modelId="{BF9AD03B-51A3-4F98-9CEF-5008FF985F92}" type="pres">
      <dgm:prSet presAssocID="{4275625D-75E1-4DC5-8F6B-123947C3C374}" presName="Name0" presStyleCnt="0">
        <dgm:presLayoutVars>
          <dgm:dir/>
          <dgm:animLvl val="lvl"/>
          <dgm:resizeHandles/>
        </dgm:presLayoutVars>
      </dgm:prSet>
      <dgm:spPr/>
      <dgm:t>
        <a:bodyPr/>
        <a:lstStyle/>
        <a:p>
          <a:endParaRPr lang="en-CA"/>
        </a:p>
      </dgm:t>
    </dgm:pt>
    <dgm:pt modelId="{9DB9FAB4-65E1-49EC-9F48-EB5A697DAAB4}" type="pres">
      <dgm:prSet presAssocID="{7737B561-C429-44AB-A562-BE6DE55672D5}" presName="linNode" presStyleCnt="0"/>
      <dgm:spPr/>
      <dgm:t>
        <a:bodyPr/>
        <a:lstStyle/>
        <a:p>
          <a:endParaRPr lang="en-CA"/>
        </a:p>
      </dgm:t>
    </dgm:pt>
    <dgm:pt modelId="{B1410527-D185-4CCB-B2F4-F9163CF7BF53}" type="pres">
      <dgm:prSet presAssocID="{7737B561-C429-44AB-A562-BE6DE55672D5}" presName="parentShp" presStyleLbl="node1" presStyleIdx="0" presStyleCnt="3">
        <dgm:presLayoutVars>
          <dgm:bulletEnabled val="1"/>
        </dgm:presLayoutVars>
      </dgm:prSet>
      <dgm:spPr/>
      <dgm:t>
        <a:bodyPr/>
        <a:lstStyle/>
        <a:p>
          <a:endParaRPr lang="en-CA"/>
        </a:p>
      </dgm:t>
    </dgm:pt>
    <dgm:pt modelId="{C7DF1666-134C-409F-9F26-5025EEF28F24}" type="pres">
      <dgm:prSet presAssocID="{7737B561-C429-44AB-A562-BE6DE55672D5}" presName="childShp" presStyleLbl="bgAccFollowNode1" presStyleIdx="0" presStyleCnt="3">
        <dgm:presLayoutVars>
          <dgm:bulletEnabled val="1"/>
        </dgm:presLayoutVars>
      </dgm:prSet>
      <dgm:spPr/>
      <dgm:t>
        <a:bodyPr/>
        <a:lstStyle/>
        <a:p>
          <a:endParaRPr lang="en-US"/>
        </a:p>
      </dgm:t>
    </dgm:pt>
    <dgm:pt modelId="{726183E2-DA45-4D7E-8B44-7A41788B772E}" type="pres">
      <dgm:prSet presAssocID="{8ECB450B-A4AD-4A2E-9216-E20FF3A49F39}" presName="spacing" presStyleCnt="0"/>
      <dgm:spPr/>
      <dgm:t>
        <a:bodyPr/>
        <a:lstStyle/>
        <a:p>
          <a:endParaRPr lang="en-CA"/>
        </a:p>
      </dgm:t>
    </dgm:pt>
    <dgm:pt modelId="{4858FA26-60BE-4272-BBBF-6850E0C8107C}" type="pres">
      <dgm:prSet presAssocID="{1D394629-88E2-4BE4-B0D9-5EE58ACB870E}" presName="linNode" presStyleCnt="0"/>
      <dgm:spPr/>
      <dgm:t>
        <a:bodyPr/>
        <a:lstStyle/>
        <a:p>
          <a:endParaRPr lang="en-CA"/>
        </a:p>
      </dgm:t>
    </dgm:pt>
    <dgm:pt modelId="{051BBD3D-69F0-4FCC-8712-F9153B431572}" type="pres">
      <dgm:prSet presAssocID="{1D394629-88E2-4BE4-B0D9-5EE58ACB870E}" presName="parentShp" presStyleLbl="node1" presStyleIdx="1" presStyleCnt="3">
        <dgm:presLayoutVars>
          <dgm:bulletEnabled val="1"/>
        </dgm:presLayoutVars>
      </dgm:prSet>
      <dgm:spPr/>
      <dgm:t>
        <a:bodyPr/>
        <a:lstStyle/>
        <a:p>
          <a:endParaRPr lang="en-CA"/>
        </a:p>
      </dgm:t>
    </dgm:pt>
    <dgm:pt modelId="{E67F91A3-5A1D-4696-97A1-0DA75601629D}" type="pres">
      <dgm:prSet presAssocID="{1D394629-88E2-4BE4-B0D9-5EE58ACB870E}" presName="childShp" presStyleLbl="bgAccFollowNode1" presStyleIdx="1" presStyleCnt="3">
        <dgm:presLayoutVars>
          <dgm:bulletEnabled val="1"/>
        </dgm:presLayoutVars>
      </dgm:prSet>
      <dgm:spPr/>
      <dgm:t>
        <a:bodyPr/>
        <a:lstStyle/>
        <a:p>
          <a:endParaRPr lang="en-US"/>
        </a:p>
      </dgm:t>
    </dgm:pt>
    <dgm:pt modelId="{3C4499BF-F630-46AE-BA8B-D1694996F1A6}" type="pres">
      <dgm:prSet presAssocID="{3359685A-74DD-46D3-86C1-40FB3ED73050}" presName="spacing" presStyleCnt="0"/>
      <dgm:spPr/>
      <dgm:t>
        <a:bodyPr/>
        <a:lstStyle/>
        <a:p>
          <a:endParaRPr lang="en-CA"/>
        </a:p>
      </dgm:t>
    </dgm:pt>
    <dgm:pt modelId="{1EFBCE06-9C17-44CB-A5FD-1230AE7FACEB}" type="pres">
      <dgm:prSet presAssocID="{C3B5CF4B-3BB2-41FA-84EF-1668652DFF39}" presName="linNode" presStyleCnt="0"/>
      <dgm:spPr/>
      <dgm:t>
        <a:bodyPr/>
        <a:lstStyle/>
        <a:p>
          <a:endParaRPr lang="en-CA"/>
        </a:p>
      </dgm:t>
    </dgm:pt>
    <dgm:pt modelId="{C159BF59-D786-4D6B-B120-0D3868F14A15}" type="pres">
      <dgm:prSet presAssocID="{C3B5CF4B-3BB2-41FA-84EF-1668652DFF39}" presName="parentShp" presStyleLbl="node1" presStyleIdx="2" presStyleCnt="3">
        <dgm:presLayoutVars>
          <dgm:bulletEnabled val="1"/>
        </dgm:presLayoutVars>
      </dgm:prSet>
      <dgm:spPr/>
      <dgm:t>
        <a:bodyPr/>
        <a:lstStyle/>
        <a:p>
          <a:endParaRPr lang="en-CA"/>
        </a:p>
      </dgm:t>
    </dgm:pt>
    <dgm:pt modelId="{CC89943D-0990-4223-BD37-F3035D82AB6D}" type="pres">
      <dgm:prSet presAssocID="{C3B5CF4B-3BB2-41FA-84EF-1668652DFF39}" presName="childShp" presStyleLbl="bgAccFollowNode1" presStyleIdx="2" presStyleCnt="3">
        <dgm:presLayoutVars>
          <dgm:bulletEnabled val="1"/>
        </dgm:presLayoutVars>
      </dgm:prSet>
      <dgm:spPr/>
      <dgm:t>
        <a:bodyPr/>
        <a:lstStyle/>
        <a:p>
          <a:endParaRPr lang="en-US"/>
        </a:p>
      </dgm:t>
    </dgm:pt>
  </dgm:ptLst>
  <dgm:cxnLst>
    <dgm:cxn modelId="{519CC621-5150-4761-AA56-5506ABBE596D}" srcId="{C3B5CF4B-3BB2-41FA-84EF-1668652DFF39}" destId="{20D7312D-7926-49DA-BD50-A14845B2F65A}" srcOrd="0" destOrd="0" parTransId="{FAA46572-7CCE-46E2-9211-FD290510B6F3}" sibTransId="{DBD65C92-DDFD-4E5F-83BF-0C6F038347C6}"/>
    <dgm:cxn modelId="{DC32558E-19B2-4AF9-B761-F6342E7A5D93}" type="presOf" srcId="{7737B561-C429-44AB-A562-BE6DE55672D5}" destId="{B1410527-D185-4CCB-B2F4-F9163CF7BF53}" srcOrd="0" destOrd="0" presId="urn:microsoft.com/office/officeart/2005/8/layout/vList6"/>
    <dgm:cxn modelId="{242C4F65-C1E3-4E1E-9ED2-1BA0F0B42005}" srcId="{7737B561-C429-44AB-A562-BE6DE55672D5}" destId="{FDCFE800-7513-4A19-A1C2-BE6AE715E307}" srcOrd="0" destOrd="0" parTransId="{F7F09D9C-21A9-4302-B957-0B4E97F42439}" sibTransId="{BAF56FE2-44EC-4FD9-BC6D-5D9B8828FF7F}"/>
    <dgm:cxn modelId="{28A9266F-7A27-41B6-BF57-FDA0313940F3}" srcId="{5BD3E017-C8E7-43E4-BFED-8FD5F286A2F9}" destId="{0F258C5B-35AD-4ED9-9FD6-19525F546F17}" srcOrd="0" destOrd="0" parTransId="{0020058D-04C5-4854-8FC1-ED0F2DD94632}" sibTransId="{4A9FAAD3-150C-47CD-88DF-C2067BB75525}"/>
    <dgm:cxn modelId="{22E0A76B-DB6F-452B-9FBB-125BF1EE3E20}" type="presOf" srcId="{20D7312D-7926-49DA-BD50-A14845B2F65A}" destId="{CC89943D-0990-4223-BD37-F3035D82AB6D}" srcOrd="0" destOrd="0" presId="urn:microsoft.com/office/officeart/2005/8/layout/vList6"/>
    <dgm:cxn modelId="{D87074EA-F6DA-4EA4-848D-A4DE3A2DE76A}" type="presOf" srcId="{2D78B2D0-73E0-4518-9CC9-32241D832A64}" destId="{C7DF1666-134C-409F-9F26-5025EEF28F24}" srcOrd="0" destOrd="1" presId="urn:microsoft.com/office/officeart/2005/8/layout/vList6"/>
    <dgm:cxn modelId="{06A7D6FA-6DBD-48B8-9B52-EDBF0E761752}" type="presOf" srcId="{1D394629-88E2-4BE4-B0D9-5EE58ACB870E}" destId="{051BBD3D-69F0-4FCC-8712-F9153B431572}" srcOrd="0" destOrd="0" presId="urn:microsoft.com/office/officeart/2005/8/layout/vList6"/>
    <dgm:cxn modelId="{2AD25BFF-DB8B-4A00-92B2-A83422908FE1}" type="presOf" srcId="{FDCFE800-7513-4A19-A1C2-BE6AE715E307}" destId="{C7DF1666-134C-409F-9F26-5025EEF28F24}" srcOrd="0" destOrd="0" presId="urn:microsoft.com/office/officeart/2005/8/layout/vList6"/>
    <dgm:cxn modelId="{48E4E4E0-2FCE-43A0-B9D1-92D6F47B0B4C}" type="presOf" srcId="{5BD3E017-C8E7-43E4-BFED-8FD5F286A2F9}" destId="{E67F91A3-5A1D-4696-97A1-0DA75601629D}" srcOrd="0" destOrd="0" presId="urn:microsoft.com/office/officeart/2005/8/layout/vList6"/>
    <dgm:cxn modelId="{9DFE9C11-C3ED-40FB-B159-362D55A7C067}" srcId="{4275625D-75E1-4DC5-8F6B-123947C3C374}" destId="{C3B5CF4B-3BB2-41FA-84EF-1668652DFF39}" srcOrd="2" destOrd="0" parTransId="{5F9F44A2-A18C-4421-BE49-FABCCEB0578A}" sibTransId="{34D34646-C77F-4ABF-A5CD-AA04F25F6B40}"/>
    <dgm:cxn modelId="{825BBEE5-CD1F-4948-A0F5-09E788B54351}" srcId="{1D394629-88E2-4BE4-B0D9-5EE58ACB870E}" destId="{5BD3E017-C8E7-43E4-BFED-8FD5F286A2F9}" srcOrd="0" destOrd="0" parTransId="{6BF3E02F-121E-429A-B3F4-202927454D26}" sibTransId="{41C63E27-53D7-48B8-80E8-19AD149B3E86}"/>
    <dgm:cxn modelId="{1DAA61A8-1C1A-4EFB-9156-01D8E68AE1EB}" srcId="{20D7312D-7926-49DA-BD50-A14845B2F65A}" destId="{65CF42BC-50A9-4677-95CA-DE429C8A92FE}" srcOrd="0" destOrd="0" parTransId="{8D0239E0-4ACF-4075-83E7-852691D75360}" sibTransId="{48404B62-EC86-406A-AF75-9DE2655276DB}"/>
    <dgm:cxn modelId="{CDF85D8A-CB40-4823-B6EB-3563CF0C75AC}" srcId="{4275625D-75E1-4DC5-8F6B-123947C3C374}" destId="{1D394629-88E2-4BE4-B0D9-5EE58ACB870E}" srcOrd="1" destOrd="0" parTransId="{AB9AB6D6-0038-466C-A79A-C846BE6E372F}" sibTransId="{3359685A-74DD-46D3-86C1-40FB3ED73050}"/>
    <dgm:cxn modelId="{C0F2B1E4-C6A0-4513-A4A4-BDC2E3E24A0D}" type="presOf" srcId="{65CF42BC-50A9-4677-95CA-DE429C8A92FE}" destId="{CC89943D-0990-4223-BD37-F3035D82AB6D}" srcOrd="0" destOrd="1" presId="urn:microsoft.com/office/officeart/2005/8/layout/vList6"/>
    <dgm:cxn modelId="{242F1660-8282-43B4-8E83-1CB7D584DCBB}" type="presOf" srcId="{4275625D-75E1-4DC5-8F6B-123947C3C374}" destId="{BF9AD03B-51A3-4F98-9CEF-5008FF985F92}" srcOrd="0" destOrd="0" presId="urn:microsoft.com/office/officeart/2005/8/layout/vList6"/>
    <dgm:cxn modelId="{60A265BE-AAD1-4F1B-95F3-4B43BA67629F}" type="presOf" srcId="{0F258C5B-35AD-4ED9-9FD6-19525F546F17}" destId="{E67F91A3-5A1D-4696-97A1-0DA75601629D}" srcOrd="0" destOrd="1" presId="urn:microsoft.com/office/officeart/2005/8/layout/vList6"/>
    <dgm:cxn modelId="{F2C57707-FCE2-4D95-9503-F76697F2E464}" srcId="{4275625D-75E1-4DC5-8F6B-123947C3C374}" destId="{7737B561-C429-44AB-A562-BE6DE55672D5}" srcOrd="0" destOrd="0" parTransId="{F7A6B065-0067-4B6D-8894-B358F2AAA917}" sibTransId="{8ECB450B-A4AD-4A2E-9216-E20FF3A49F39}"/>
    <dgm:cxn modelId="{E1640825-D405-4DF3-94DF-CB0AF0A2DA9C}" type="presOf" srcId="{C3B5CF4B-3BB2-41FA-84EF-1668652DFF39}" destId="{C159BF59-D786-4D6B-B120-0D3868F14A15}" srcOrd="0" destOrd="0" presId="urn:microsoft.com/office/officeart/2005/8/layout/vList6"/>
    <dgm:cxn modelId="{DBBCF317-C303-49FD-842E-9C005DA19E07}" srcId="{FDCFE800-7513-4A19-A1C2-BE6AE715E307}" destId="{2D78B2D0-73E0-4518-9CC9-32241D832A64}" srcOrd="0" destOrd="0" parTransId="{51AF6781-BB04-458E-A8B1-23F2E81A5D94}" sibTransId="{5E469482-FA38-4F0F-B412-0D79ACD9DFBA}"/>
    <dgm:cxn modelId="{42D3A223-8465-4A61-857D-4494C2146338}" type="presParOf" srcId="{BF9AD03B-51A3-4F98-9CEF-5008FF985F92}" destId="{9DB9FAB4-65E1-49EC-9F48-EB5A697DAAB4}" srcOrd="0" destOrd="0" presId="urn:microsoft.com/office/officeart/2005/8/layout/vList6"/>
    <dgm:cxn modelId="{1FF4B13E-98AE-4D8B-8CBC-B14D5959E574}" type="presParOf" srcId="{9DB9FAB4-65E1-49EC-9F48-EB5A697DAAB4}" destId="{B1410527-D185-4CCB-B2F4-F9163CF7BF53}" srcOrd="0" destOrd="0" presId="urn:microsoft.com/office/officeart/2005/8/layout/vList6"/>
    <dgm:cxn modelId="{46640ECE-5651-432E-B57D-650B193C6FE8}" type="presParOf" srcId="{9DB9FAB4-65E1-49EC-9F48-EB5A697DAAB4}" destId="{C7DF1666-134C-409F-9F26-5025EEF28F24}" srcOrd="1" destOrd="0" presId="urn:microsoft.com/office/officeart/2005/8/layout/vList6"/>
    <dgm:cxn modelId="{5D96226A-7D0A-40DF-AC3B-A4D894EF63BF}" type="presParOf" srcId="{BF9AD03B-51A3-4F98-9CEF-5008FF985F92}" destId="{726183E2-DA45-4D7E-8B44-7A41788B772E}" srcOrd="1" destOrd="0" presId="urn:microsoft.com/office/officeart/2005/8/layout/vList6"/>
    <dgm:cxn modelId="{CE0339AA-6521-4333-8479-23CDF5EE9172}" type="presParOf" srcId="{BF9AD03B-51A3-4F98-9CEF-5008FF985F92}" destId="{4858FA26-60BE-4272-BBBF-6850E0C8107C}" srcOrd="2" destOrd="0" presId="urn:microsoft.com/office/officeart/2005/8/layout/vList6"/>
    <dgm:cxn modelId="{F5841518-DB46-403D-8541-517A9AB3D999}" type="presParOf" srcId="{4858FA26-60BE-4272-BBBF-6850E0C8107C}" destId="{051BBD3D-69F0-4FCC-8712-F9153B431572}" srcOrd="0" destOrd="0" presId="urn:microsoft.com/office/officeart/2005/8/layout/vList6"/>
    <dgm:cxn modelId="{62C0D40E-59C7-4BC0-8CCF-B8F3530F049A}" type="presParOf" srcId="{4858FA26-60BE-4272-BBBF-6850E0C8107C}" destId="{E67F91A3-5A1D-4696-97A1-0DA75601629D}" srcOrd="1" destOrd="0" presId="urn:microsoft.com/office/officeart/2005/8/layout/vList6"/>
    <dgm:cxn modelId="{0528776F-D9CD-4259-9F08-8DCC1C2DC0DE}" type="presParOf" srcId="{BF9AD03B-51A3-4F98-9CEF-5008FF985F92}" destId="{3C4499BF-F630-46AE-BA8B-D1694996F1A6}" srcOrd="3" destOrd="0" presId="urn:microsoft.com/office/officeart/2005/8/layout/vList6"/>
    <dgm:cxn modelId="{2F727FAF-F917-4A12-8A37-D8A44CAAC222}" type="presParOf" srcId="{BF9AD03B-51A3-4F98-9CEF-5008FF985F92}" destId="{1EFBCE06-9C17-44CB-A5FD-1230AE7FACEB}" srcOrd="4" destOrd="0" presId="urn:microsoft.com/office/officeart/2005/8/layout/vList6"/>
    <dgm:cxn modelId="{17280386-2591-46E5-A638-C38B2EC265B0}" type="presParOf" srcId="{1EFBCE06-9C17-44CB-A5FD-1230AE7FACEB}" destId="{C159BF59-D786-4D6B-B120-0D3868F14A15}" srcOrd="0" destOrd="0" presId="urn:microsoft.com/office/officeart/2005/8/layout/vList6"/>
    <dgm:cxn modelId="{2F1F4975-5ED9-428A-ABFD-7224D8F767A6}" type="presParOf" srcId="{1EFBCE06-9C17-44CB-A5FD-1230AE7FACEB}" destId="{CC89943D-0990-4223-BD37-F3035D82AB6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443CC-5A8D-4003-B188-C9249C67908C}">
      <dsp:nvSpPr>
        <dsp:cNvPr id="0" name=""/>
        <dsp:cNvSpPr/>
      </dsp:nvSpPr>
      <dsp:spPr>
        <a:xfrm>
          <a:off x="154238" y="0"/>
          <a:ext cx="7948417" cy="4967761"/>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68186-A718-418F-BF11-3BD7418089CF}">
      <dsp:nvSpPr>
        <dsp:cNvPr id="0" name=""/>
        <dsp:cNvSpPr/>
      </dsp:nvSpPr>
      <dsp:spPr>
        <a:xfrm>
          <a:off x="1163687" y="3428748"/>
          <a:ext cx="206658" cy="2066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0E7014-EA0A-48D9-88F2-76C9F910764C}">
      <dsp:nvSpPr>
        <dsp:cNvPr id="0" name=""/>
        <dsp:cNvSpPr/>
      </dsp:nvSpPr>
      <dsp:spPr>
        <a:xfrm>
          <a:off x="1267017" y="3532078"/>
          <a:ext cx="1851981" cy="143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04" tIns="0" rIns="0" bIns="0" numCol="1" spcCol="1270" anchor="t" anchorCtr="0">
          <a:noAutofit/>
        </a:bodyPr>
        <a:lstStyle/>
        <a:p>
          <a:pPr lvl="0" algn="l" defTabSz="1244600">
            <a:lnSpc>
              <a:spcPct val="90000"/>
            </a:lnSpc>
            <a:spcBef>
              <a:spcPct val="0"/>
            </a:spcBef>
            <a:spcAft>
              <a:spcPct val="35000"/>
            </a:spcAft>
          </a:pPr>
          <a:r>
            <a:rPr lang="en-US" sz="2800" kern="1200" dirty="0" smtClean="0"/>
            <a:t>Stated Outcomes</a:t>
          </a:r>
          <a:endParaRPr lang="en-US" sz="2800" kern="1200" dirty="0"/>
        </a:p>
      </dsp:txBody>
      <dsp:txXfrm>
        <a:off x="1267017" y="3532078"/>
        <a:ext cx="1851981" cy="1435682"/>
      </dsp:txXfrm>
    </dsp:sp>
    <dsp:sp modelId="{101C5933-4559-4AC5-AD7B-63EDD68A45DC}">
      <dsp:nvSpPr>
        <dsp:cNvPr id="0" name=""/>
        <dsp:cNvSpPr/>
      </dsp:nvSpPr>
      <dsp:spPr>
        <a:xfrm>
          <a:off x="2987849" y="2078511"/>
          <a:ext cx="373575" cy="37357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626657-E2E3-42E4-AF89-4F1FCAB488DD}">
      <dsp:nvSpPr>
        <dsp:cNvPr id="0" name=""/>
        <dsp:cNvSpPr/>
      </dsp:nvSpPr>
      <dsp:spPr>
        <a:xfrm>
          <a:off x="3043450" y="2265299"/>
          <a:ext cx="2169994" cy="2702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950" tIns="0" rIns="0" bIns="0" numCol="1" spcCol="1270" anchor="t" anchorCtr="0">
          <a:noAutofit/>
        </a:bodyPr>
        <a:lstStyle/>
        <a:p>
          <a:pPr lvl="0" algn="l" defTabSz="1244600">
            <a:lnSpc>
              <a:spcPct val="90000"/>
            </a:lnSpc>
            <a:spcBef>
              <a:spcPct val="0"/>
            </a:spcBef>
            <a:spcAft>
              <a:spcPct val="35000"/>
            </a:spcAft>
          </a:pPr>
          <a:r>
            <a:rPr lang="en-US" sz="2800" kern="1200" dirty="0" smtClean="0"/>
            <a:t>Assessments</a:t>
          </a:r>
          <a:endParaRPr lang="en-US" sz="2800" kern="1200" dirty="0"/>
        </a:p>
      </dsp:txBody>
      <dsp:txXfrm>
        <a:off x="3043450" y="2265299"/>
        <a:ext cx="2169994" cy="2702461"/>
      </dsp:txXfrm>
    </dsp:sp>
    <dsp:sp modelId="{A717F735-D50D-43BA-BA5E-70A1341A03C4}">
      <dsp:nvSpPr>
        <dsp:cNvPr id="0" name=""/>
        <dsp:cNvSpPr/>
      </dsp:nvSpPr>
      <dsp:spPr>
        <a:xfrm>
          <a:off x="5181612" y="1256843"/>
          <a:ext cx="516647" cy="51664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E99E80-3D63-47D0-B6DE-5B89AF5DA64A}">
      <dsp:nvSpPr>
        <dsp:cNvPr id="0" name=""/>
        <dsp:cNvSpPr/>
      </dsp:nvSpPr>
      <dsp:spPr>
        <a:xfrm>
          <a:off x="5439936" y="1515167"/>
          <a:ext cx="1907620" cy="3452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761" tIns="0" rIns="0" bIns="0" numCol="1" spcCol="1270" anchor="t" anchorCtr="0">
          <a:noAutofit/>
        </a:bodyPr>
        <a:lstStyle/>
        <a:p>
          <a:pPr lvl="0" algn="l" defTabSz="1244600">
            <a:lnSpc>
              <a:spcPct val="90000"/>
            </a:lnSpc>
            <a:spcBef>
              <a:spcPct val="0"/>
            </a:spcBef>
            <a:spcAft>
              <a:spcPct val="35000"/>
            </a:spcAft>
          </a:pPr>
          <a:r>
            <a:rPr lang="en-US" sz="2800" kern="1200" dirty="0" smtClean="0"/>
            <a:t>Activities</a:t>
          </a:r>
        </a:p>
      </dsp:txBody>
      <dsp:txXfrm>
        <a:off x="5439936" y="1515167"/>
        <a:ext cx="1907620" cy="3452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A0A0A-10D4-4215-A678-C3789CBF7222}">
      <dsp:nvSpPr>
        <dsp:cNvPr id="0" name=""/>
        <dsp:cNvSpPr/>
      </dsp:nvSpPr>
      <dsp:spPr>
        <a:xfrm>
          <a:off x="1734575" y="567322"/>
          <a:ext cx="4390614" cy="4390614"/>
        </a:xfrm>
        <a:prstGeom prst="blockArc">
          <a:avLst>
            <a:gd name="adj1" fmla="val 9089701"/>
            <a:gd name="adj2" fmla="val 16156148"/>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A8AED8-D6E4-46F5-8345-66E5891E5BAA}">
      <dsp:nvSpPr>
        <dsp:cNvPr id="0" name=""/>
        <dsp:cNvSpPr/>
      </dsp:nvSpPr>
      <dsp:spPr>
        <a:xfrm>
          <a:off x="1707221" y="518484"/>
          <a:ext cx="4390614" cy="4390614"/>
        </a:xfrm>
        <a:prstGeom prst="blockArc">
          <a:avLst>
            <a:gd name="adj1" fmla="val 1800039"/>
            <a:gd name="adj2" fmla="val 8999961"/>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12CEBC-36FB-4151-AC2B-0D68AB147274}">
      <dsp:nvSpPr>
        <dsp:cNvPr id="0" name=""/>
        <dsp:cNvSpPr/>
      </dsp:nvSpPr>
      <dsp:spPr>
        <a:xfrm>
          <a:off x="1679867" y="567322"/>
          <a:ext cx="4390614" cy="4390614"/>
        </a:xfrm>
        <a:prstGeom prst="blockArc">
          <a:avLst>
            <a:gd name="adj1" fmla="val 16243852"/>
            <a:gd name="adj2" fmla="val 1710299"/>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AA6961-9192-4A73-8812-ABCA3D110E32}">
      <dsp:nvSpPr>
        <dsp:cNvPr id="0" name=""/>
        <dsp:cNvSpPr/>
      </dsp:nvSpPr>
      <dsp:spPr>
        <a:xfrm>
          <a:off x="2930529" y="1790805"/>
          <a:ext cx="1943997" cy="194399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CA" sz="3000" kern="1200" dirty="0" smtClean="0"/>
            <a:t>Context Process Content</a:t>
          </a:r>
          <a:endParaRPr lang="en-CA" sz="3000" kern="1200" dirty="0"/>
        </a:p>
      </dsp:txBody>
      <dsp:txXfrm>
        <a:off x="3215221" y="2075497"/>
        <a:ext cx="1374613" cy="1374613"/>
      </dsp:txXfrm>
    </dsp:sp>
    <dsp:sp modelId="{FC2CFB8E-56DF-4591-A350-2DD3E43559C4}">
      <dsp:nvSpPr>
        <dsp:cNvPr id="0" name=""/>
        <dsp:cNvSpPr/>
      </dsp:nvSpPr>
      <dsp:spPr>
        <a:xfrm>
          <a:off x="2914329" y="90996"/>
          <a:ext cx="1976397" cy="1054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CA" sz="2100" kern="1200" dirty="0" smtClean="0"/>
            <a:t>Learning Outcomes</a:t>
          </a:r>
          <a:endParaRPr lang="en-CA" sz="2100" kern="1200" dirty="0"/>
        </a:p>
      </dsp:txBody>
      <dsp:txXfrm>
        <a:off x="2965820" y="142487"/>
        <a:ext cx="1873415" cy="951818"/>
      </dsp:txXfrm>
    </dsp:sp>
    <dsp:sp modelId="{8E6AFF6A-AB6C-4DA0-9C4C-2621C51217F9}">
      <dsp:nvSpPr>
        <dsp:cNvPr id="0" name=""/>
        <dsp:cNvSpPr/>
      </dsp:nvSpPr>
      <dsp:spPr>
        <a:xfrm>
          <a:off x="4771427" y="3259110"/>
          <a:ext cx="1976397" cy="10538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CA" sz="2100" kern="1200" dirty="0" smtClean="0"/>
            <a:t>Feedback and Assessment Methods</a:t>
          </a:r>
          <a:endParaRPr lang="en-CA" sz="2100" kern="1200" dirty="0"/>
        </a:p>
      </dsp:txBody>
      <dsp:txXfrm>
        <a:off x="4822870" y="3310553"/>
        <a:ext cx="1873511" cy="950925"/>
      </dsp:txXfrm>
    </dsp:sp>
    <dsp:sp modelId="{17DCD226-D468-4E9F-A852-8FE4C72585F1}">
      <dsp:nvSpPr>
        <dsp:cNvPr id="0" name=""/>
        <dsp:cNvSpPr/>
      </dsp:nvSpPr>
      <dsp:spPr>
        <a:xfrm>
          <a:off x="1057231" y="3258615"/>
          <a:ext cx="1976397" cy="1054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CA" sz="2100" kern="1200" dirty="0" smtClean="0"/>
            <a:t>Teaching and Learning Activities</a:t>
          </a:r>
          <a:endParaRPr lang="en-CA" sz="2100" kern="1200" dirty="0"/>
        </a:p>
      </dsp:txBody>
      <dsp:txXfrm>
        <a:off x="1108722" y="3310106"/>
        <a:ext cx="1873415" cy="9518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F1666-134C-409F-9F26-5025EEF28F24}">
      <dsp:nvSpPr>
        <dsp:cNvPr id="0" name=""/>
        <dsp:cNvSpPr/>
      </dsp:nvSpPr>
      <dsp:spPr>
        <a:xfrm>
          <a:off x="3465194" y="0"/>
          <a:ext cx="5197792" cy="1523007"/>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sym typeface="Wingdings" panose="05000000000000000000" pitchFamily="2" charset="2"/>
            </a:rPr>
            <a:t>Intellectual capacities</a:t>
          </a:r>
          <a:endParaRPr lang="en-US" sz="2600" kern="1200" dirty="0"/>
        </a:p>
        <a:p>
          <a:pPr marL="457200" lvl="2" indent="-228600" algn="l" defTabSz="1155700">
            <a:lnSpc>
              <a:spcPct val="90000"/>
            </a:lnSpc>
            <a:spcBef>
              <a:spcPct val="0"/>
            </a:spcBef>
            <a:spcAft>
              <a:spcPct val="15000"/>
            </a:spcAft>
            <a:buChar char="••"/>
          </a:pPr>
          <a:r>
            <a:rPr lang="en-US" sz="2600" b="0" kern="1200" smtClean="0"/>
            <a:t>What should they </a:t>
          </a:r>
          <a:r>
            <a:rPr lang="en-US" sz="2600" b="1" kern="1200" smtClean="0"/>
            <a:t>know</a:t>
          </a:r>
          <a:r>
            <a:rPr lang="en-US" sz="2600" b="0" kern="1200" smtClean="0"/>
            <a:t>?</a:t>
          </a:r>
          <a:endParaRPr lang="en-US" sz="2600" b="0" kern="1200" dirty="0"/>
        </a:p>
      </dsp:txBody>
      <dsp:txXfrm>
        <a:off x="3465194" y="190376"/>
        <a:ext cx="4626664" cy="1142255"/>
      </dsp:txXfrm>
    </dsp:sp>
    <dsp:sp modelId="{B1410527-D185-4CCB-B2F4-F9163CF7BF53}">
      <dsp:nvSpPr>
        <dsp:cNvPr id="0" name=""/>
        <dsp:cNvSpPr/>
      </dsp:nvSpPr>
      <dsp:spPr>
        <a:xfrm>
          <a:off x="0" y="0"/>
          <a:ext cx="3465194" cy="152300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Cognitive</a:t>
          </a:r>
          <a:endParaRPr lang="en-US" sz="4100" kern="1200" dirty="0"/>
        </a:p>
      </dsp:txBody>
      <dsp:txXfrm>
        <a:off x="74347" y="74347"/>
        <a:ext cx="3316500" cy="1374313"/>
      </dsp:txXfrm>
    </dsp:sp>
    <dsp:sp modelId="{E67F91A3-5A1D-4696-97A1-0DA75601629D}">
      <dsp:nvSpPr>
        <dsp:cNvPr id="0" name=""/>
        <dsp:cNvSpPr/>
      </dsp:nvSpPr>
      <dsp:spPr>
        <a:xfrm>
          <a:off x="3465194" y="1675308"/>
          <a:ext cx="5197792" cy="1523007"/>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sym typeface="Wingdings" panose="05000000000000000000" pitchFamily="2" charset="2"/>
            </a:rPr>
            <a:t>Physical &amp; sensory coordination</a:t>
          </a:r>
          <a:endParaRPr lang="en-US" sz="2600" kern="1200" dirty="0"/>
        </a:p>
        <a:p>
          <a:pPr marL="457200" lvl="2" indent="-228600" algn="l" defTabSz="1155700">
            <a:lnSpc>
              <a:spcPct val="90000"/>
            </a:lnSpc>
            <a:spcBef>
              <a:spcPct val="0"/>
            </a:spcBef>
            <a:spcAft>
              <a:spcPct val="15000"/>
            </a:spcAft>
            <a:buChar char="••"/>
          </a:pPr>
          <a:r>
            <a:rPr lang="en-US" sz="2600" b="0" kern="1200" smtClean="0"/>
            <a:t>What should they</a:t>
          </a:r>
          <a:r>
            <a:rPr lang="en-US" sz="2600" b="1" kern="1200" smtClean="0"/>
            <a:t> do</a:t>
          </a:r>
          <a:r>
            <a:rPr lang="en-US" sz="2600" b="0" kern="1200" smtClean="0"/>
            <a:t>?</a:t>
          </a:r>
          <a:endParaRPr lang="en-US" sz="2600" b="0" kern="1200" dirty="0"/>
        </a:p>
      </dsp:txBody>
      <dsp:txXfrm>
        <a:off x="3465194" y="1865684"/>
        <a:ext cx="4626664" cy="1142255"/>
      </dsp:txXfrm>
    </dsp:sp>
    <dsp:sp modelId="{051BBD3D-69F0-4FCC-8712-F9153B431572}">
      <dsp:nvSpPr>
        <dsp:cNvPr id="0" name=""/>
        <dsp:cNvSpPr/>
      </dsp:nvSpPr>
      <dsp:spPr>
        <a:xfrm>
          <a:off x="0" y="1675308"/>
          <a:ext cx="3465194" cy="152300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Psychomotor</a:t>
          </a:r>
          <a:endParaRPr lang="en-US" sz="4100" kern="1200" dirty="0"/>
        </a:p>
      </dsp:txBody>
      <dsp:txXfrm>
        <a:off x="74347" y="1749655"/>
        <a:ext cx="3316500" cy="1374313"/>
      </dsp:txXfrm>
    </dsp:sp>
    <dsp:sp modelId="{CC89943D-0990-4223-BD37-F3035D82AB6D}">
      <dsp:nvSpPr>
        <dsp:cNvPr id="0" name=""/>
        <dsp:cNvSpPr/>
      </dsp:nvSpPr>
      <dsp:spPr>
        <a:xfrm>
          <a:off x="3465194" y="3350617"/>
          <a:ext cx="5197792" cy="1523007"/>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smtClean="0"/>
            <a:t>Values and </a:t>
          </a:r>
          <a:r>
            <a:rPr lang="en-US" sz="2600" kern="1200" smtClean="0">
              <a:sym typeface="Wingdings" panose="05000000000000000000" pitchFamily="2" charset="2"/>
            </a:rPr>
            <a:t>attitudes</a:t>
          </a:r>
          <a:endParaRPr lang="en-US" sz="2600" kern="1200" dirty="0"/>
        </a:p>
        <a:p>
          <a:pPr marL="457200" lvl="2" indent="-228600" algn="l" defTabSz="1155700">
            <a:lnSpc>
              <a:spcPct val="90000"/>
            </a:lnSpc>
            <a:spcBef>
              <a:spcPct val="0"/>
            </a:spcBef>
            <a:spcAft>
              <a:spcPct val="15000"/>
            </a:spcAft>
            <a:buChar char="••"/>
          </a:pPr>
          <a:r>
            <a:rPr lang="en-US" sz="2600" b="0" kern="1200" smtClean="0"/>
            <a:t>What should they </a:t>
          </a:r>
          <a:r>
            <a:rPr lang="en-US" sz="2600" b="1" kern="1200" smtClean="0"/>
            <a:t>value</a:t>
          </a:r>
          <a:r>
            <a:rPr lang="en-US" sz="2600" b="0" kern="1200" smtClean="0"/>
            <a:t>?</a:t>
          </a:r>
          <a:endParaRPr lang="en-US" sz="2600" b="0" kern="1200" dirty="0"/>
        </a:p>
      </dsp:txBody>
      <dsp:txXfrm>
        <a:off x="3465194" y="3540993"/>
        <a:ext cx="4626664" cy="1142255"/>
      </dsp:txXfrm>
    </dsp:sp>
    <dsp:sp modelId="{C159BF59-D786-4D6B-B120-0D3868F14A15}">
      <dsp:nvSpPr>
        <dsp:cNvPr id="0" name=""/>
        <dsp:cNvSpPr/>
      </dsp:nvSpPr>
      <dsp:spPr>
        <a:xfrm>
          <a:off x="0" y="3350617"/>
          <a:ext cx="3465194" cy="152300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Affective</a:t>
          </a:r>
          <a:endParaRPr lang="en-US" sz="4100" kern="1200" dirty="0"/>
        </a:p>
      </dsp:txBody>
      <dsp:txXfrm>
        <a:off x="74347" y="3424964"/>
        <a:ext cx="3316500" cy="137431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BE409E-56ED-D747-92FE-818530A9E4CA}" type="datetime1">
              <a:rPr lang="en-US" smtClean="0"/>
              <a:pPr/>
              <a:t>6/25/2014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4023F9-84CB-D041-8EE6-2A4370E0A953}" type="slidenum">
              <a:rPr lang="en-US" smtClean="0"/>
              <a:pPr/>
              <a:t>‹#›</a:t>
            </a:fld>
            <a:endParaRPr lang="en-US"/>
          </a:p>
        </p:txBody>
      </p:sp>
    </p:spTree>
    <p:extLst>
      <p:ext uri="{BB962C8B-B14F-4D97-AF65-F5344CB8AC3E}">
        <p14:creationId xmlns:p14="http://schemas.microsoft.com/office/powerpoint/2010/main" val="1493599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4F39E-8B53-A547-B0E7-CE50DE4543BD}" type="datetime1">
              <a:rPr lang="en-US" smtClean="0"/>
              <a:pPr/>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0A336-23E5-7749-BE5B-1BDCF3BF9491}" type="slidenum">
              <a:rPr lang="en-US" smtClean="0"/>
              <a:pPr/>
              <a:t>‹#›</a:t>
            </a:fld>
            <a:endParaRPr lang="en-US"/>
          </a:p>
        </p:txBody>
      </p:sp>
    </p:spTree>
    <p:extLst>
      <p:ext uri="{BB962C8B-B14F-4D97-AF65-F5344CB8AC3E}">
        <p14:creationId xmlns:p14="http://schemas.microsoft.com/office/powerpoint/2010/main" val="168579409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ou.on.ca/publications/reports/pdfs/ensuring-the-value-of-university-degrees-in-ontari"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41899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Constructive alignment is also called </a:t>
            </a:r>
            <a:r>
              <a:rPr lang="en-US" baseline="0" dirty="0" smtClean="0"/>
              <a:t>Backward </a:t>
            </a:r>
            <a:r>
              <a:rPr lang="en-US" baseline="0" dirty="0" smtClean="0"/>
              <a:t>Design because you start with the end result you want students to achieve and then design every element of your course or module with that end result in mind (the end leads your design process). </a:t>
            </a:r>
          </a:p>
          <a:p>
            <a:endParaRPr lang="en-US" baseline="0" dirty="0" smtClean="0"/>
          </a:p>
          <a:p>
            <a:r>
              <a:rPr lang="en-US" baseline="0" dirty="0" smtClean="0"/>
              <a:t>This method of course design is also about moving toward learner-centered education. Rather than starting with the question of what content you want to introduce to your students, you ask yourself, “What do I want students to know or be able to do at the end of this course/module?” The next step is to ask “How will students demonstrate that they know or can do these things?” Finally, you ask, “What do I need to do to prepare them to demonstrate that they know or can do these things?”</a:t>
            </a:r>
          </a:p>
          <a:p>
            <a:endParaRPr lang="en-US" dirty="0"/>
          </a:p>
        </p:txBody>
      </p:sp>
    </p:spTree>
    <p:extLst>
      <p:ext uri="{BB962C8B-B14F-4D97-AF65-F5344CB8AC3E}">
        <p14:creationId xmlns:p14="http://schemas.microsoft.com/office/powerpoint/2010/main" val="1527347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a:t>
            </a:r>
            <a:r>
              <a:rPr lang="en-US" baseline="0" dirty="0" smtClean="0"/>
              <a:t>esigning a course or module, whether it is for online, face-to-face, or blended delivery is </a:t>
            </a:r>
            <a:r>
              <a:rPr lang="en-US" sz="1200" kern="1200" dirty="0" smtClean="0">
                <a:solidFill>
                  <a:schemeClr val="tx1"/>
                </a:solidFill>
                <a:effectLst/>
                <a:latin typeface="+mn-lt"/>
                <a:ea typeface="+mn-ea"/>
                <a:cs typeface="+mn-cs"/>
              </a:rPr>
              <a:t>a cycle or process. </a:t>
            </a:r>
            <a:r>
              <a:rPr lang="en-US" baseline="0" dirty="0" smtClean="0"/>
              <a:t>The learning outcomes, drive the kinds of assessments, feedback, and activities you include, but they are not set in stone! You can always </a:t>
            </a:r>
            <a:r>
              <a:rPr lang="en-US" sz="1200" kern="1200" dirty="0" smtClean="0">
                <a:solidFill>
                  <a:schemeClr val="tx1"/>
                </a:solidFill>
                <a:effectLst/>
                <a:latin typeface="+mn-lt"/>
                <a:ea typeface="+mn-ea"/>
                <a:cs typeface="+mn-cs"/>
              </a:rPr>
              <a:t>revisit a course once it’s done to tweak the outcomes, assessments, or activities. </a:t>
            </a:r>
            <a:endParaRPr lang="en-US" baseline="0" dirty="0" smtClean="0"/>
          </a:p>
          <a:p>
            <a:endParaRPr lang="en-US" baseline="0" dirty="0" smtClean="0"/>
          </a:p>
          <a:p>
            <a:r>
              <a:rPr lang="en-US" baseline="0" dirty="0" smtClean="0"/>
              <a:t>The point of the cycle is, again, for the different elements to be aligned. For example, if you tell students that being able to explain the relationship between two concepts is a central component of what they will be learning in the class, include opportunities for them to illustrate to you that they are able to do so!</a:t>
            </a:r>
          </a:p>
          <a:p>
            <a:endParaRPr lang="en-US" baseline="0" dirty="0" smtClean="0"/>
          </a:p>
        </p:txBody>
      </p:sp>
    </p:spTree>
    <p:extLst>
      <p:ext uri="{BB962C8B-B14F-4D97-AF65-F5344CB8AC3E}">
        <p14:creationId xmlns:p14="http://schemas.microsoft.com/office/powerpoint/2010/main" val="486204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writing learning outcomes</a:t>
            </a:r>
            <a:r>
              <a:rPr lang="en-US" baseline="0" dirty="0" smtClean="0"/>
              <a:t> for your course or module, where do you begin?</a:t>
            </a:r>
          </a:p>
          <a:p>
            <a:endParaRPr lang="en-US" baseline="0" dirty="0" smtClean="0"/>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874988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Generate a brief discussion (1 – 2 </a:t>
            </a:r>
            <a:r>
              <a:rPr lang="en-US" b="1" baseline="0" dirty="0" err="1" smtClean="0"/>
              <a:t>mins</a:t>
            </a:r>
            <a:r>
              <a:rPr lang="en-US" b="1" baseline="0" dirty="0" smtClean="0"/>
              <a:t>) with the following question: What questions or criteria do you need to consider when defining learning outcomes? After some discussion, refer participants to How Do I Define Learning Outcomes for My Module or Course on page 1 in the Teaching Tips handout.</a:t>
            </a:r>
          </a:p>
          <a:p>
            <a:endParaRPr lang="en-US" b="1" baseline="0" dirty="0" smtClean="0"/>
          </a:p>
        </p:txBody>
      </p:sp>
    </p:spTree>
    <p:extLst>
      <p:ext uri="{BB962C8B-B14F-4D97-AF65-F5344CB8AC3E}">
        <p14:creationId xmlns:p14="http://schemas.microsoft.com/office/powerpoint/2010/main" val="354303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tool you can use to write learning outcomes is the stem/action word/learning statement framework. </a:t>
            </a:r>
          </a:p>
          <a:p>
            <a:endParaRPr lang="en-US" baseline="0" dirty="0" smtClean="0"/>
          </a:p>
          <a:p>
            <a:r>
              <a:rPr lang="en-US" baseline="0" dirty="0" smtClean="0"/>
              <a:t>Let’s look at some examples of learning outcomes that use this framework.</a:t>
            </a:r>
          </a:p>
          <a:p>
            <a:endParaRPr lang="en-US" baseline="0" dirty="0" smtClean="0"/>
          </a:p>
          <a:p>
            <a:r>
              <a:rPr lang="en-US" baseline="0" dirty="0" smtClean="0"/>
              <a:t>In bold, at the top level, you will notice the “stem” portion, which indicates the scope of the learning. In other words, it tells students the framework within which learning will happen and by the end of which they should be prepared to illustrate that they have met this outcome. Is it something that they should meet by the end of a specific module, a full course, or their entire program of study? </a:t>
            </a:r>
          </a:p>
          <a:p>
            <a:endParaRPr lang="en-US" baseline="0" dirty="0" smtClean="0"/>
          </a:p>
          <a:p>
            <a:r>
              <a:rPr lang="en-US" baseline="0" dirty="0" smtClean="0"/>
              <a:t>Next, include an action word, which indicates to students the specific ability they need to demonstrate. In these examples, the action words are differentiate, synthesize, explain.</a:t>
            </a:r>
          </a:p>
          <a:p>
            <a:endParaRPr lang="en-US" baseline="0" dirty="0" smtClean="0"/>
          </a:p>
          <a:p>
            <a:r>
              <a:rPr lang="en-US" baseline="0" dirty="0" smtClean="0"/>
              <a:t>Finally, as shown with the rest of the text, provide students with the learning statement (or the object of your action verb), which specifies the knowledge, skill, or value.</a:t>
            </a:r>
            <a:endParaRPr lang="en-US" dirty="0"/>
          </a:p>
        </p:txBody>
      </p:sp>
    </p:spTree>
    <p:extLst>
      <p:ext uri="{BB962C8B-B14F-4D97-AF65-F5344CB8AC3E}">
        <p14:creationId xmlns:p14="http://schemas.microsoft.com/office/powerpoint/2010/main" val="2537131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action words in the previous</a:t>
            </a:r>
            <a:r>
              <a:rPr lang="en-US" baseline="0" dirty="0" smtClean="0"/>
              <a:t> </a:t>
            </a:r>
            <a:r>
              <a:rPr lang="en-US" dirty="0" smtClean="0"/>
              <a:t>examples </a:t>
            </a:r>
            <a:r>
              <a:rPr lang="en-US" baseline="0" dirty="0" smtClean="0"/>
              <a:t>are taken from a particular body of literature in educational psychology and follow Bloom’s Taxonomy of Educational Objectives, named after Benjamin Bloom. </a:t>
            </a:r>
          </a:p>
          <a:p>
            <a:endParaRPr lang="en-US" baseline="0" dirty="0" smtClean="0"/>
          </a:p>
          <a:p>
            <a:r>
              <a:rPr lang="en-US" baseline="0" dirty="0" smtClean="0"/>
              <a:t>Bloom worked in collaboration with </a:t>
            </a:r>
            <a:r>
              <a:rPr lang="en-US" sz="1200" b="0" i="0" kern="1200" dirty="0" smtClean="0">
                <a:solidFill>
                  <a:schemeClr val="tx1"/>
                </a:solidFill>
                <a:effectLst/>
                <a:latin typeface="+mn-lt"/>
                <a:ea typeface="+mn-ea"/>
                <a:cs typeface="+mn-cs"/>
              </a:rPr>
              <a:t>Max </a:t>
            </a:r>
            <a:r>
              <a:rPr lang="en-US" sz="1200" b="0" i="0" kern="1200" dirty="0" err="1" smtClean="0">
                <a:solidFill>
                  <a:schemeClr val="tx1"/>
                </a:solidFill>
                <a:effectLst/>
                <a:latin typeface="+mn-lt"/>
                <a:ea typeface="+mn-ea"/>
                <a:cs typeface="+mn-cs"/>
              </a:rPr>
              <a:t>Englehart</a:t>
            </a:r>
            <a:r>
              <a:rPr lang="en-US" sz="1200" b="0" i="0" kern="1200" dirty="0" smtClean="0">
                <a:solidFill>
                  <a:schemeClr val="tx1"/>
                </a:solidFill>
                <a:effectLst/>
                <a:latin typeface="+mn-lt"/>
                <a:ea typeface="+mn-ea"/>
                <a:cs typeface="+mn-cs"/>
              </a:rPr>
              <a:t>, Edward </a:t>
            </a:r>
            <a:r>
              <a:rPr lang="en-US" sz="1200" b="0" i="0" kern="1200" dirty="0" err="1" smtClean="0">
                <a:solidFill>
                  <a:schemeClr val="tx1"/>
                </a:solidFill>
                <a:effectLst/>
                <a:latin typeface="+mn-lt"/>
                <a:ea typeface="+mn-ea"/>
                <a:cs typeface="+mn-cs"/>
              </a:rPr>
              <a:t>Furst</a:t>
            </a:r>
            <a:r>
              <a:rPr lang="en-US" sz="1200" b="0" i="0" kern="1200" dirty="0" smtClean="0">
                <a:solidFill>
                  <a:schemeClr val="tx1"/>
                </a:solidFill>
                <a:effectLst/>
                <a:latin typeface="+mn-lt"/>
                <a:ea typeface="+mn-ea"/>
                <a:cs typeface="+mn-cs"/>
              </a:rPr>
              <a:t>, Walter Hill, and David </a:t>
            </a:r>
            <a:r>
              <a:rPr lang="en-US" sz="1200" b="0" i="0" kern="1200" dirty="0" err="1" smtClean="0">
                <a:solidFill>
                  <a:schemeClr val="tx1"/>
                </a:solidFill>
                <a:effectLst/>
                <a:latin typeface="+mn-lt"/>
                <a:ea typeface="+mn-ea"/>
                <a:cs typeface="+mn-cs"/>
              </a:rPr>
              <a:t>Krathwohl</a:t>
            </a:r>
            <a:r>
              <a:rPr lang="en-US" sz="1200" b="0" i="0" kern="1200" dirty="0" smtClean="0">
                <a:solidFill>
                  <a:schemeClr val="tx1"/>
                </a:solidFill>
                <a:effectLst/>
                <a:latin typeface="+mn-lt"/>
                <a:ea typeface="+mn-ea"/>
                <a:cs typeface="+mn-cs"/>
              </a:rPr>
              <a:t>. </a:t>
            </a:r>
          </a:p>
          <a:p>
            <a:endParaRPr lang="en-US" sz="1200"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158878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Generate brief</a:t>
            </a:r>
            <a:r>
              <a:rPr lang="en-US" b="1" baseline="0" dirty="0" smtClean="0"/>
              <a:t> (2-3 minute) discussion using these questions.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p:txBody>
      </p:sp>
    </p:spTree>
    <p:extLst>
      <p:ext uri="{BB962C8B-B14F-4D97-AF65-F5344CB8AC3E}">
        <p14:creationId xmlns:p14="http://schemas.microsoft.com/office/powerpoint/2010/main" val="2640591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Note: Slides 17</a:t>
            </a:r>
            <a:r>
              <a:rPr lang="en-US" sz="1200" b="1" i="0" kern="1200" baseline="0" dirty="0" smtClean="0">
                <a:solidFill>
                  <a:schemeClr val="tx1"/>
                </a:solidFill>
                <a:effectLst/>
                <a:latin typeface="+mn-lt"/>
                <a:ea typeface="+mn-ea"/>
                <a:cs typeface="+mn-cs"/>
              </a:rPr>
              <a:t> – 22 may be replaced </a:t>
            </a:r>
            <a:r>
              <a:rPr lang="en-US" sz="1200" b="1" i="0" kern="1200" baseline="0" dirty="0" smtClean="0">
                <a:solidFill>
                  <a:schemeClr val="tx1"/>
                </a:solidFill>
                <a:effectLst/>
                <a:latin typeface="+mn-lt"/>
                <a:ea typeface="+mn-ea"/>
                <a:cs typeface="+mn-cs"/>
              </a:rPr>
              <a:t>with the video Bloom’s Taxonomy and Course Design (see Facilitator </a:t>
            </a:r>
            <a:r>
              <a:rPr lang="en-US" sz="1200" b="1" i="0" kern="1200" baseline="0" dirty="0" smtClean="0">
                <a:solidFill>
                  <a:schemeClr val="tx1"/>
                </a:solidFill>
                <a:effectLst/>
                <a:latin typeface="+mn-lt"/>
                <a:ea typeface="+mn-ea"/>
                <a:cs typeface="+mn-cs"/>
              </a:rPr>
              <a:t>Guide for </a:t>
            </a:r>
            <a:r>
              <a:rPr lang="en-US" sz="1200" b="1" i="0" kern="1200" baseline="0" dirty="0" smtClean="0">
                <a:solidFill>
                  <a:schemeClr val="tx1"/>
                </a:solidFill>
                <a:effectLst/>
                <a:latin typeface="+mn-lt"/>
                <a:ea typeface="+mn-ea"/>
                <a:cs typeface="+mn-cs"/>
              </a:rPr>
              <a:t>link to video). </a:t>
            </a:r>
            <a:endParaRPr lang="en-US" sz="1200" b="0" i="0" kern="1200" dirty="0" smtClean="0">
              <a:solidFill>
                <a:schemeClr val="tx1"/>
              </a:solidFill>
              <a:effectLst/>
              <a:latin typeface="+mn-lt"/>
              <a:ea typeface="+mn-ea"/>
              <a:cs typeface="+mn-cs"/>
            </a:endParaRPr>
          </a:p>
          <a:p>
            <a:r>
              <a:rPr lang="en-US" dirty="0" smtClean="0"/>
              <a:t>Bloom and his colleagues</a:t>
            </a:r>
            <a:r>
              <a:rPr lang="en-US" baseline="0" dirty="0" smtClean="0"/>
              <a:t> published their taxonomy of educational objectives in 1956. It has been revised since that time, and the revised version continues to be used to write clear, demonstrable learning outcomes. </a:t>
            </a:r>
          </a:p>
          <a:p>
            <a:endParaRPr lang="en-US" baseline="0" dirty="0" smtClean="0"/>
          </a:p>
          <a:p>
            <a:r>
              <a:rPr lang="en-US" baseline="0" dirty="0" smtClean="0"/>
              <a:t>It provides a kind of roadmap that educators and instructional designers can follow to make the process of writing learning outcomes easier. </a:t>
            </a:r>
            <a:endParaRPr lang="en-US" dirty="0"/>
          </a:p>
        </p:txBody>
      </p:sp>
    </p:spTree>
    <p:extLst>
      <p:ext uri="{BB962C8B-B14F-4D97-AF65-F5344CB8AC3E}">
        <p14:creationId xmlns:p14="http://schemas.microsoft.com/office/powerpoint/2010/main" val="3731382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According to Bloom and his colleagues,</a:t>
            </a:r>
            <a:r>
              <a:rPr lang="en-US" baseline="0" dirty="0" smtClean="0"/>
              <a:t> human learning takes place across three domains. The cognitive domain refers to things that have to do with our intellectual capacities, it is about thinking and it tends to be the focus of most courses in post-secondary education. </a:t>
            </a:r>
          </a:p>
          <a:p>
            <a:endParaRPr lang="en-US" baseline="0" dirty="0" smtClean="0"/>
          </a:p>
          <a:p>
            <a:r>
              <a:rPr lang="en-US" baseline="0" dirty="0" smtClean="0"/>
              <a:t>The psychomotor domain refers to physical movements and their co-ordination with sensing, thinking, and perception. A common example given here is of learning to drive a car or throw a ball with some kind of aim. </a:t>
            </a:r>
          </a:p>
          <a:p>
            <a:endParaRPr lang="en-US" baseline="0" dirty="0" smtClean="0"/>
          </a:p>
          <a:p>
            <a:r>
              <a:rPr lang="en-US" b="1" baseline="0" dirty="0" smtClean="0"/>
              <a:t>Ask the following question: In the post-secondary context, what kind of work do you think might take place in the psychomotor domain? (</a:t>
            </a:r>
            <a:r>
              <a:rPr lang="en-US" b="1" baseline="0" dirty="0" err="1" smtClean="0"/>
              <a:t>eg</a:t>
            </a:r>
            <a:r>
              <a:rPr lang="en-US" b="1" baseline="0" dirty="0" smtClean="0"/>
              <a:t>. Laboratory work).</a:t>
            </a:r>
          </a:p>
          <a:p>
            <a:endParaRPr lang="en-US" baseline="0" dirty="0" smtClean="0"/>
          </a:p>
          <a:p>
            <a:r>
              <a:rPr lang="en-US" baseline="0" dirty="0" smtClean="0"/>
              <a:t>The third domain of learning is the affective domain, which includes attitudes and values. Although it is a domain that some educators may wish to avoid because of the idea that students should have a right to set their own values, we do often have expectations that are within this domain.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Ask the following question: Can you think of examples in which you may ask students to adopt certain values or attitudes? (</a:t>
            </a:r>
            <a:r>
              <a:rPr lang="en-US" b="1" baseline="0" dirty="0" err="1" smtClean="0"/>
              <a:t>eg</a:t>
            </a:r>
            <a:r>
              <a:rPr lang="en-US" b="1" baseline="0" dirty="0" smtClean="0"/>
              <a:t>. When we speak about the expectation that students behave in a professional manner, respect differences of opinion, or work well as part of a team, we are working within the affective domain).</a:t>
            </a:r>
          </a:p>
          <a:p>
            <a:r>
              <a:rPr lang="en-US" baseline="0" dirty="0" smtClean="0"/>
              <a:t> </a:t>
            </a:r>
          </a:p>
          <a:p>
            <a:r>
              <a:rPr lang="en-US" baseline="0" dirty="0" smtClean="0"/>
              <a:t>In some cases, this is a really important domain that is closely tied in with the other two domains. Following the rules of the road when driving, for instance, is built into driving lessons even though it is about values and attitudes. In some courses, learning to listen to perspectives that are different from their own or that challenge their worldviews is central to students’ intellectual abilities to learn difficult theoretical concepts.</a:t>
            </a:r>
            <a:endParaRPr lang="en-US" dirty="0"/>
          </a:p>
        </p:txBody>
      </p:sp>
    </p:spTree>
    <p:extLst>
      <p:ext uri="{BB962C8B-B14F-4D97-AF65-F5344CB8AC3E}">
        <p14:creationId xmlns:p14="http://schemas.microsoft.com/office/powerpoint/2010/main" val="1923451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domain of learning is composed of multiple levels that tend to build on one another and that move from surface types of learning to deeper levels of learning. This does not mean that the surface levels of learning are less important than deeper learning. </a:t>
            </a:r>
          </a:p>
          <a:p>
            <a:endParaRPr lang="en-US" baseline="0" dirty="0" smtClean="0"/>
          </a:p>
          <a:p>
            <a:r>
              <a:rPr lang="en-US" baseline="0" dirty="0" smtClean="0"/>
              <a:t>For instance, students need to be able to remember important terminology in a new field (for example, to recognize it when they come across it) as a way of building their disciplinary vocabulary. Yet, as they go on in the field, it is not enough for them to recognize a term; they will need to demonstrate that they also understand it. </a:t>
            </a:r>
          </a:p>
          <a:p>
            <a:endParaRPr lang="en-US" baseline="0" dirty="0" smtClean="0"/>
          </a:p>
          <a:p>
            <a:r>
              <a:rPr lang="en-US" baseline="0" dirty="0" smtClean="0"/>
              <a:t>At this point, rather than simply being able to match a term with its definition, they would be able to paraphrase that definition to explain the term in their own words. Within each depth of learning, there is a continuum of levels of mastery. This means (1) you can ask first year students to evaluate an argument (working at a deep level of learning), (2) not all first year students will have the same skill at evaluating (this is where grading comes in), and (3) you are not going to expect the same thing of the average first year as you would of the average fourth year student when you ask them to evaluate an argument. </a:t>
            </a:r>
            <a:endParaRPr lang="en-US" dirty="0"/>
          </a:p>
        </p:txBody>
      </p:sp>
    </p:spTree>
    <p:extLst>
      <p:ext uri="{BB962C8B-B14F-4D97-AF65-F5344CB8AC3E}">
        <p14:creationId xmlns:p14="http://schemas.microsoft.com/office/powerpoint/2010/main" val="192345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Introduce</a:t>
            </a:r>
            <a:r>
              <a:rPr lang="en-US" b="1" baseline="0" dirty="0" smtClean="0"/>
              <a:t> yourself and explain your role at the school. You may edit slide to insert name, position, contact info.</a:t>
            </a:r>
          </a:p>
          <a:p>
            <a:endParaRPr lang="en-US" b="1" baseline="0" dirty="0" smtClean="0"/>
          </a:p>
          <a:p>
            <a:r>
              <a:rPr lang="en-US" b="1" baseline="0" dirty="0" smtClean="0"/>
              <a:t>If this is the first of a series of modules, spend a little bit of time giving overview of the program. You may wish to insert a slide or two with that information.</a:t>
            </a:r>
          </a:p>
          <a:p>
            <a:endParaRPr lang="en-US" b="1" baseline="0" dirty="0" smtClean="0"/>
          </a:p>
          <a:p>
            <a:r>
              <a:rPr lang="en-US" b="1" baseline="0" dirty="0" smtClean="0"/>
              <a:t>Give participants a copy of the Teaching Tips Handout (see </a:t>
            </a:r>
            <a:r>
              <a:rPr lang="en-US" b="1" baseline="0" smtClean="0"/>
              <a:t>Appendix B </a:t>
            </a:r>
            <a:r>
              <a:rPr lang="en-US" b="1" baseline="0" dirty="0" smtClean="0"/>
              <a:t>in Facilitator Guide).</a:t>
            </a:r>
          </a:p>
          <a:p>
            <a:endParaRPr lang="en-US" b="1" baseline="0" dirty="0" smtClean="0"/>
          </a:p>
          <a:p>
            <a:endParaRPr lang="en-US" baseline="0" dirty="0" smtClean="0"/>
          </a:p>
          <a:p>
            <a:endParaRPr lang="en-US" b="1" dirty="0"/>
          </a:p>
        </p:txBody>
      </p:sp>
    </p:spTree>
    <p:extLst>
      <p:ext uri="{BB962C8B-B14F-4D97-AF65-F5344CB8AC3E}">
        <p14:creationId xmlns:p14="http://schemas.microsoft.com/office/powerpoint/2010/main" val="4235191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This slide includes part of a table for the Cognitive Domain and the next two slides show tables for the Psychomotor Domain and the Affective Domain. You may choose to use only one of these tables as an example, or you may refer to all three. All tables are available in the Teaching Tip associated with this module if you prefer to just hand out hard copies and ask participants to turn to the page.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r>
              <a:rPr lang="en-US" dirty="0" smtClean="0"/>
              <a:t>As mentioned, there are different levels within each domain.</a:t>
            </a:r>
            <a:r>
              <a:rPr lang="en-US" baseline="0" dirty="0" smtClean="0"/>
              <a:t> You can refer to the handout, </a:t>
            </a:r>
            <a:r>
              <a:rPr lang="en-US" i="1" baseline="0" dirty="0" smtClean="0"/>
              <a:t>How to Define and Write Learning Outcomes</a:t>
            </a:r>
            <a:r>
              <a:rPr lang="en-US" baseline="0" dirty="0" smtClean="0"/>
              <a:t>, for a table that shows all six levels of the cognitive domain of learning. The table has three columns: the name of each level, a definition explaining what the level entails as a broad skill set, and a set of corresponding action words. On this slide, you can see one row from that table, which corresponds to “understanding” as one of the levels within the cognitive domain of learning. Asking students to work within this level means that you want them to demonstrate that they know the meaning of and can interpret or translate information. </a:t>
            </a:r>
          </a:p>
          <a:p>
            <a:endParaRPr lang="en-US" baseline="0" dirty="0" smtClean="0"/>
          </a:p>
          <a:p>
            <a:r>
              <a:rPr lang="en-US" b="1" baseline="0" dirty="0" smtClean="0"/>
              <a:t>Ask the following question: Think about one of your courses. Can anyone give me an example of an exercise or activity you might assign to students that would fall within the level of Understanding? (some examples could be “paraphrase a definition” or “summarize a debate in the field in their own words”). </a:t>
            </a:r>
          </a:p>
          <a:p>
            <a:endParaRPr lang="en-US" baseline="0" dirty="0" smtClean="0"/>
          </a:p>
          <a:p>
            <a:r>
              <a:rPr lang="en-US" baseline="0" dirty="0" smtClean="0"/>
              <a:t>To decide on your action words, you can follow these four steps: (1) identify the domain you want to work within, (2) select the appropriate level of skill within the domain, (3) read over the definition to make sure it is what you mean, (4) choose the action word that is best for your students and the context of the course. </a:t>
            </a:r>
          </a:p>
          <a:p>
            <a:endParaRPr lang="en-US" baseline="0" dirty="0" smtClean="0"/>
          </a:p>
          <a:p>
            <a:endParaRPr lang="en-US" baseline="0" dirty="0" smtClean="0"/>
          </a:p>
          <a:p>
            <a:endParaRPr lang="en-US" baseline="0" dirty="0" smtClean="0"/>
          </a:p>
        </p:txBody>
      </p:sp>
    </p:spTree>
    <p:extLst>
      <p:ext uri="{BB962C8B-B14F-4D97-AF65-F5344CB8AC3E}">
        <p14:creationId xmlns:p14="http://schemas.microsoft.com/office/powerpoint/2010/main" val="4044260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for the psychomotor</a:t>
            </a:r>
            <a:r>
              <a:rPr lang="en-US" baseline="0" dirty="0" smtClean="0"/>
              <a:t> domain, the table includes the name of the level, its definition, and the action words you would use to indicate how they will demonstrate their abilities to you. For example, if you want them to be able to “reproduce a task” that they have observed or read about, you could tell them to execute a set of actions or to reproduce an experimental procedure.</a:t>
            </a:r>
            <a:endParaRPr lang="en-US" dirty="0"/>
          </a:p>
        </p:txBody>
      </p:sp>
    </p:spTree>
    <p:extLst>
      <p:ext uri="{BB962C8B-B14F-4D97-AF65-F5344CB8AC3E}">
        <p14:creationId xmlns:p14="http://schemas.microsoft.com/office/powerpoint/2010/main" val="4044260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affective domain, you might</a:t>
            </a:r>
            <a:r>
              <a:rPr lang="en-US" baseline="0" dirty="0" smtClean="0"/>
              <a:t> begin at the level of receiving, where students are becoming “aware of an attitude and open to its potential value.” A corresponding learning outcome might indicate to students that they need to “acknowledge multiple perspectives about an ethical issue.”</a:t>
            </a:r>
          </a:p>
          <a:p>
            <a:endParaRPr lang="en-US" baseline="0" dirty="0" smtClean="0"/>
          </a:p>
        </p:txBody>
      </p:sp>
    </p:spTree>
    <p:extLst>
      <p:ext uri="{BB962C8B-B14F-4D97-AF65-F5344CB8AC3E}">
        <p14:creationId xmlns:p14="http://schemas.microsoft.com/office/powerpoint/2010/main" val="404426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Ask participants to retrieve</a:t>
            </a:r>
            <a:r>
              <a:rPr lang="en-CA" b="1" baseline="0" dirty="0" smtClean="0"/>
              <a:t> the handout that shows the table for each domain of learning. Ask for volunteers to identify the domain and level for each learning outcome on this slide.</a:t>
            </a:r>
          </a:p>
          <a:p>
            <a:endParaRPr lang="en-CA" b="1" baseline="0" dirty="0" smtClean="0"/>
          </a:p>
          <a:p>
            <a:r>
              <a:rPr lang="en-CA" b="1" baseline="0" dirty="0" smtClean="0"/>
              <a:t>Answer Key:</a:t>
            </a:r>
          </a:p>
          <a:p>
            <a:endParaRPr lang="en-CA" b="1" baseline="0" dirty="0" smtClean="0"/>
          </a:p>
          <a:p>
            <a:r>
              <a:rPr lang="en-CA" b="1" baseline="0" dirty="0" smtClean="0"/>
              <a:t>1. Cognitive domain/Creating</a:t>
            </a:r>
          </a:p>
          <a:p>
            <a:r>
              <a:rPr lang="en-CA" b="1" baseline="0" dirty="0" smtClean="0"/>
              <a:t>2. Psychomotor domain/Modelling</a:t>
            </a:r>
          </a:p>
          <a:p>
            <a:r>
              <a:rPr lang="en-CA" b="1" baseline="0" dirty="0" smtClean="0"/>
              <a:t>3. Affective domain/Responding</a:t>
            </a:r>
          </a:p>
          <a:p>
            <a:pPr marL="0" marR="0" indent="0" algn="l" defTabSz="457200" rtl="0" eaLnBrk="1" fontAlgn="auto" latinLnBrk="0" hangingPunct="1">
              <a:lnSpc>
                <a:spcPct val="100000"/>
              </a:lnSpc>
              <a:spcBef>
                <a:spcPts val="0"/>
              </a:spcBef>
              <a:spcAft>
                <a:spcPts val="0"/>
              </a:spcAft>
              <a:buClrTx/>
              <a:buSzTx/>
              <a:buFontTx/>
              <a:buNone/>
              <a:tabLst/>
              <a:defRPr/>
            </a:pPr>
            <a:r>
              <a:rPr lang="en-CA" b="1" baseline="0" dirty="0" smtClean="0"/>
              <a:t>4. Cognitive domain/Understanding</a:t>
            </a:r>
          </a:p>
          <a:p>
            <a:endParaRPr lang="en-CA" b="1" dirty="0"/>
          </a:p>
        </p:txBody>
      </p:sp>
    </p:spTree>
    <p:extLst>
      <p:ext uri="{BB962C8B-B14F-4D97-AF65-F5344CB8AC3E}">
        <p14:creationId xmlns:p14="http://schemas.microsoft.com/office/powerpoint/2010/main" val="3802562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just as a review, here</a:t>
            </a:r>
            <a:r>
              <a:rPr lang="en-US" baseline="0" dirty="0" smtClean="0"/>
              <a:t> is the general formula for writing learning outcomes. First, identify the domain and level of learning. </a:t>
            </a:r>
          </a:p>
          <a:p>
            <a:endParaRPr lang="en-US" baseline="0" dirty="0" smtClean="0"/>
          </a:p>
          <a:p>
            <a:r>
              <a:rPr lang="en-US" baseline="0" dirty="0" smtClean="0"/>
              <a:t>Start with the stem (e.g. by the end of this module, successful students will be able to), add an action word, then add the learning statement, or the specific knowledge, skill, or value. </a:t>
            </a:r>
          </a:p>
          <a:p>
            <a:endParaRPr lang="en-US" baseline="0" dirty="0" smtClean="0"/>
          </a:p>
          <a:p>
            <a:r>
              <a:rPr lang="en-US" baseline="0" dirty="0" smtClean="0"/>
              <a:t>When you are done, you can assess your learning outcome according to an acronym we will introduce later and revise it as necessary. </a:t>
            </a:r>
            <a:endParaRPr lang="en-US" dirty="0"/>
          </a:p>
        </p:txBody>
      </p:sp>
    </p:spTree>
    <p:extLst>
      <p:ext uri="{BB962C8B-B14F-4D97-AF65-F5344CB8AC3E}">
        <p14:creationId xmlns:p14="http://schemas.microsoft.com/office/powerpoint/2010/main" val="2500029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Returning to our earlier examples, the meaning of the different fonts should be clearer at this point: bold at the top level for stem, in capital letters for action word, and in italics for learning statement. </a:t>
            </a:r>
          </a:p>
          <a:p>
            <a:endParaRPr lang="en-US" baseline="0" dirty="0" smtClean="0"/>
          </a:p>
        </p:txBody>
      </p:sp>
    </p:spTree>
    <p:extLst>
      <p:ext uri="{BB962C8B-B14F-4D97-AF65-F5344CB8AC3E}">
        <p14:creationId xmlns:p14="http://schemas.microsoft.com/office/powerpoint/2010/main" val="2495726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a full course, you want to have 4 to 6 learning outcomes that give an overview of the course. You can develop sub-outcomes that fit into these for each module or segment of the course.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an online module, try to stick to about 3 or 4 learning outcomes, and make sure you consider their relationship to the full course.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this point, it might be helpful to spend some time writing one or two learning outcomes for your module or course to identify any areas where further clarification is needed.</a:t>
            </a:r>
            <a:endParaRPr lang="en-US" dirty="0" smtClean="0"/>
          </a:p>
          <a:p>
            <a:endParaRPr lang="en-US" dirty="0"/>
          </a:p>
        </p:txBody>
      </p:sp>
    </p:spTree>
    <p:extLst>
      <p:ext uri="{BB962C8B-B14F-4D97-AF65-F5344CB8AC3E}">
        <p14:creationId xmlns:p14="http://schemas.microsoft.com/office/powerpoint/2010/main" val="2383970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This is an</a:t>
            </a:r>
            <a:r>
              <a:rPr lang="en-US" b="1" baseline="0" dirty="0" smtClean="0"/>
              <a:t> individual activity. </a:t>
            </a:r>
            <a:r>
              <a:rPr lang="en-CA" b="1" dirty="0" smtClean="0"/>
              <a:t>Ask participants to retrieve</a:t>
            </a:r>
            <a:r>
              <a:rPr lang="en-CA" b="1" baseline="0" dirty="0" smtClean="0"/>
              <a:t> the Teaching Tips handout that shows the table for each domain of learning. A</a:t>
            </a:r>
            <a:r>
              <a:rPr lang="en-US" b="1" baseline="0" dirty="0" err="1" smtClean="0"/>
              <a:t>sk</a:t>
            </a:r>
            <a:r>
              <a:rPr lang="en-US" b="1" baseline="0" dirty="0" smtClean="0"/>
              <a:t> them to follow the formula to write three learning outcomes for a course or module they would like to redesign for online delivery.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Tell participants that they may refer to the How Do I Define Learning Outcomes for My Module or Course Section for additional help in writing their learning outcomes.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This activity may take about 10 to 15 minutes. You may walk around to offer assistance as needed.</a:t>
            </a:r>
            <a:endParaRPr lang="en-US" b="1" dirty="0"/>
          </a:p>
        </p:txBody>
      </p:sp>
    </p:spTree>
    <p:extLst>
      <p:ext uri="{BB962C8B-B14F-4D97-AF65-F5344CB8AC3E}">
        <p14:creationId xmlns:p14="http://schemas.microsoft.com/office/powerpoint/2010/main" val="1569505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Now</a:t>
            </a:r>
            <a:r>
              <a:rPr lang="en-US" baseline="0" dirty="0" smtClean="0"/>
              <a:t> that you have written some learning outcomes, it is a good idea to evaluate them and decide if any revision is necessary. </a:t>
            </a:r>
            <a:endParaRPr lang="en-US" dirty="0"/>
          </a:p>
        </p:txBody>
      </p:sp>
    </p:spTree>
    <p:extLst>
      <p:ext uri="{BB962C8B-B14F-4D97-AF65-F5344CB8AC3E}">
        <p14:creationId xmlns:p14="http://schemas.microsoft.com/office/powerpoint/2010/main" val="35916392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aseline="0" dirty="0" smtClean="0"/>
              <a:t>When you evaluate a learning outcome, you can follow the SMART acronym. The different parts of the acronym relate to each other. </a:t>
            </a:r>
          </a:p>
          <a:p>
            <a:endParaRPr lang="en-US" baseline="0" dirty="0" smtClean="0"/>
          </a:p>
          <a:p>
            <a:r>
              <a:rPr lang="en-US" baseline="0" dirty="0" smtClean="0"/>
              <a:t>S- The outcome should name a specific skill, value, or knowledge. In other words, you want to avoid being vague (from a student’s perspective). This is why you want to avoid words telling students that they will “understand” something. They may think they understand a concept, but their inability to explain it using their own words (rather than the textbook definition) suggests otherwise to you. If your learning outcome specifically tells them what they need to do (i.e. explain in your own words), there is less room for miscommunication.  </a:t>
            </a:r>
          </a:p>
          <a:p>
            <a:endParaRPr lang="en-US" baseline="0" dirty="0" smtClean="0"/>
          </a:p>
          <a:p>
            <a:r>
              <a:rPr lang="en-US" baseline="0" dirty="0" smtClean="0"/>
              <a:t>M- Your outcome should be measurable. If you have identified something specific that students need to be able to do, then you have something that they can demonstrate and you can measure or assess. This part of the acronym is also a good reminder that learning outcomes are connected to assessment!</a:t>
            </a:r>
          </a:p>
          <a:p>
            <a:endParaRPr lang="en-US" baseline="0" dirty="0" smtClean="0"/>
          </a:p>
          <a:p>
            <a:r>
              <a:rPr lang="en-US" baseline="0" dirty="0" smtClean="0"/>
              <a:t>A- You also want to make sure that the learning outcome can be attained by students at the current level of their post-secondary education. Again, here the acronym is a good reminder that learning outcomes are also things we do at the program level. When departments sit down together to review how different courses in their program map on to one another, it allows instructors to determine what is attainable by students who have completed a specific prerequisite.</a:t>
            </a:r>
          </a:p>
          <a:p>
            <a:endParaRPr lang="en-US" baseline="0" dirty="0" smtClean="0"/>
          </a:p>
          <a:p>
            <a:r>
              <a:rPr lang="en-US" baseline="0" dirty="0" smtClean="0"/>
              <a:t>R- Similarly, the idea of relevance is about how a specific module fits into your course, or how your course fits into the students’ program or degree.</a:t>
            </a:r>
          </a:p>
          <a:p>
            <a:endParaRPr lang="en-US" baseline="0" dirty="0" smtClean="0"/>
          </a:p>
          <a:p>
            <a:r>
              <a:rPr lang="en-US" dirty="0" smtClean="0"/>
              <a:t>T-</a:t>
            </a:r>
            <a:r>
              <a:rPr lang="en-US" baseline="0" dirty="0" smtClean="0"/>
              <a:t> Finally, time is also an important consideration. For instance, you could expect a deeper level of learning for a course that is two terms long than for one that is only one term long.</a:t>
            </a:r>
          </a:p>
          <a:p>
            <a:endParaRPr lang="en-US" baseline="0" dirty="0" smtClean="0"/>
          </a:p>
          <a:p>
            <a:r>
              <a:rPr lang="en-US" b="1" baseline="0" dirty="0" smtClean="0"/>
              <a:t>After explaining the acronym, ask participants to pair up and take 5 minutes to review one person’s outcomes together, then 5 minutes to review the other person’s outcomes. They should follow the acronym to identify areas for improvement, if any. </a:t>
            </a:r>
            <a:endParaRPr lang="en-US" b="1" dirty="0" smtClean="0"/>
          </a:p>
          <a:p>
            <a:endParaRPr lang="en-CA" dirty="0"/>
          </a:p>
        </p:txBody>
      </p:sp>
    </p:spTree>
    <p:extLst>
      <p:ext uri="{BB962C8B-B14F-4D97-AF65-F5344CB8AC3E}">
        <p14:creationId xmlns:p14="http://schemas.microsoft.com/office/powerpoint/2010/main" val="245950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goal of this module is to provide you with the tools for developing clear and measurable learning outcomes for an online or blended course or module. </a:t>
            </a:r>
          </a:p>
          <a:p>
            <a:endParaRPr lang="en-CA" sz="1200" kern="1200" dirty="0" smtClean="0">
              <a:solidFill>
                <a:schemeClr val="tx1"/>
              </a:solidFill>
              <a:effectLst/>
              <a:latin typeface="+mn-lt"/>
              <a:ea typeface="+mn-ea"/>
              <a:cs typeface="+mn-cs"/>
            </a:endParaRPr>
          </a:p>
          <a:p>
            <a:r>
              <a:rPr lang="en-US" b="1" dirty="0" smtClean="0"/>
              <a:t>Lead participants through learning outcomes. Explain that what they are working on today is learning how</a:t>
            </a:r>
            <a:r>
              <a:rPr lang="en-US" b="1" baseline="0" dirty="0" smtClean="0"/>
              <a:t> to write outcomes similar to these ones and that they will be introduced to the taxonomy of learning from which the red/all caps words are taken.</a:t>
            </a:r>
            <a:endParaRPr lang="en-US" b="1" dirty="0"/>
          </a:p>
        </p:txBody>
      </p:sp>
    </p:spTree>
    <p:extLst>
      <p:ext uri="{BB962C8B-B14F-4D97-AF65-F5344CB8AC3E}">
        <p14:creationId xmlns:p14="http://schemas.microsoft.com/office/powerpoint/2010/main" val="1034927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can select</a:t>
            </a:r>
            <a:r>
              <a:rPr lang="en-US" b="1" baseline="0" dirty="0" smtClean="0"/>
              <a:t> one of these questions or go through all of them, depending on how much time you want to spend on the discussion.</a:t>
            </a:r>
            <a:endParaRPr lang="en-US" b="1" dirty="0"/>
          </a:p>
        </p:txBody>
      </p:sp>
    </p:spTree>
    <p:extLst>
      <p:ext uri="{BB962C8B-B14F-4D97-AF65-F5344CB8AC3E}">
        <p14:creationId xmlns:p14="http://schemas.microsoft.com/office/powerpoint/2010/main" val="1824514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smtClean="0"/>
              <a:t>As we discussed</a:t>
            </a:r>
            <a:r>
              <a:rPr lang="en-CA" baseline="0" dirty="0" smtClean="0"/>
              <a:t> earlier, learning outcomes must be measurable (students can demonstrate them and instructors can grade them).  </a:t>
            </a:r>
            <a:r>
              <a:rPr lang="en-US" baseline="0" dirty="0" smtClean="0"/>
              <a:t>If you have identified something specific that students need to be able to do, then you have something that they can demonstrate and you can measure or assess.</a:t>
            </a:r>
            <a:endParaRPr lang="en-US" dirty="0"/>
          </a:p>
        </p:txBody>
      </p:sp>
    </p:spTree>
    <p:extLst>
      <p:ext uri="{BB962C8B-B14F-4D97-AF65-F5344CB8AC3E}">
        <p14:creationId xmlns:p14="http://schemas.microsoft.com/office/powerpoint/2010/main" val="3224484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action word in your learning outcome helps you to choose the appropriate assessment!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Before we wrap up, let’s take a brief look at some assessment strategies. Here are a few types of assessment strategies. What other assessment strategies have you used? </a:t>
            </a:r>
          </a:p>
          <a:p>
            <a:endParaRPr lang="en-US" b="1" baseline="0" dirty="0" smtClean="0"/>
          </a:p>
          <a:p>
            <a:r>
              <a:rPr lang="en-US" b="1" baseline="0" dirty="0" smtClean="0"/>
              <a:t>Generate a brief discussion about assessment strategies (approx. 1 minute). When finished, ask for volunteers to choose an appropriate assessment strategy based on one of their learning outcomes and share with the class.</a:t>
            </a:r>
          </a:p>
          <a:p>
            <a:endParaRPr lang="en-US" baseline="0" dirty="0" smtClean="0"/>
          </a:p>
        </p:txBody>
      </p:sp>
    </p:spTree>
    <p:extLst>
      <p:ext uri="{BB962C8B-B14F-4D97-AF65-F5344CB8AC3E}">
        <p14:creationId xmlns:p14="http://schemas.microsoft.com/office/powerpoint/2010/main" val="9362145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Summarize the main points from the session.</a:t>
            </a:r>
            <a:r>
              <a:rPr lang="en-US" b="1" baseline="0" dirty="0" smtClean="0"/>
              <a:t> U</a:t>
            </a:r>
            <a:r>
              <a:rPr lang="en-US" b="1" dirty="0" smtClean="0"/>
              <a:t>se examples from earlier</a:t>
            </a:r>
            <a:r>
              <a:rPr lang="en-US" b="1" baseline="0" dirty="0" smtClean="0"/>
              <a:t> discussion with participants if possible.</a:t>
            </a:r>
            <a:endParaRPr lang="en-US" b="1" dirty="0"/>
          </a:p>
        </p:txBody>
      </p:sp>
    </p:spTree>
    <p:extLst>
      <p:ext uri="{BB962C8B-B14F-4D97-AF65-F5344CB8AC3E}">
        <p14:creationId xmlns:p14="http://schemas.microsoft.com/office/powerpoint/2010/main" val="39809483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b="0" dirty="0"/>
          </a:p>
        </p:txBody>
      </p:sp>
    </p:spTree>
    <p:extLst>
      <p:ext uri="{BB962C8B-B14F-4D97-AF65-F5344CB8AC3E}">
        <p14:creationId xmlns:p14="http://schemas.microsoft.com/office/powerpoint/2010/main" val="76179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Provide an overview</a:t>
            </a:r>
            <a:r>
              <a:rPr lang="en-US" b="1" baseline="0" dirty="0" smtClean="0"/>
              <a:t> of how the session will be divided (if a different order makes more sense for your context, please feel free to reorder the slides and include additional materials). </a:t>
            </a:r>
          </a:p>
          <a:p>
            <a:endParaRPr lang="en-US" b="1" baseline="0" dirty="0" smtClean="0"/>
          </a:p>
        </p:txBody>
      </p:sp>
    </p:spTree>
    <p:extLst>
      <p:ext uri="{BB962C8B-B14F-4D97-AF65-F5344CB8AC3E}">
        <p14:creationId xmlns:p14="http://schemas.microsoft.com/office/powerpoint/2010/main" val="38939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796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Generate brief</a:t>
            </a:r>
            <a:r>
              <a:rPr lang="en-US" b="1" baseline="0" dirty="0" smtClean="0"/>
              <a:t> (2-3 minute) discussion using the slide questions.</a:t>
            </a:r>
            <a:endParaRPr lang="en-US" b="0" dirty="0"/>
          </a:p>
        </p:txBody>
      </p:sp>
    </p:spTree>
    <p:extLst>
      <p:ext uri="{BB962C8B-B14F-4D97-AF65-F5344CB8AC3E}">
        <p14:creationId xmlns:p14="http://schemas.microsoft.com/office/powerpoint/2010/main" val="412962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baseline="0" dirty="0" smtClean="0"/>
              <a:t>Note: This slide may be replaced with the video The Role of Learning Outcomes (see Facilitator Guide for link to video).</a:t>
            </a:r>
            <a:endParaRPr lang="en-US" b="1" i="1" baseline="0" dirty="0" smtClean="0"/>
          </a:p>
          <a:p>
            <a:endParaRPr lang="en-US" dirty="0" smtClean="0"/>
          </a:p>
          <a:p>
            <a:r>
              <a:rPr lang="en-US" dirty="0" smtClean="0"/>
              <a:t>One </a:t>
            </a:r>
            <a:r>
              <a:rPr lang="en-US" dirty="0" smtClean="0"/>
              <a:t>way to think about learning outcomes is as the “thesis statement” of your course design.</a:t>
            </a:r>
            <a:r>
              <a:rPr lang="en-US" baseline="0" dirty="0" smtClean="0"/>
              <a:t> In the same way that we tell students that their papers should have an argument or thesis statement that guides what they write, effective learning outcomes should guide what you include in your course. </a:t>
            </a:r>
          </a:p>
          <a:p>
            <a:endParaRPr lang="en-US" baseline="0" dirty="0" smtClean="0"/>
          </a:p>
          <a:p>
            <a:r>
              <a:rPr lang="en-US" baseline="0" dirty="0" smtClean="0"/>
              <a:t>Most simply defined, learning outcomes describe what learners are supposed to know, be able to do, or value at the end of a course or module. Note that knowing, doing, and valuing refer to three different areas of learning that are part of Bloom’s Taxonomy of Educational Objectives, which we will discuss later. </a:t>
            </a:r>
            <a:endParaRPr lang="en-US" b="1" baseline="0" dirty="0" smtClean="0"/>
          </a:p>
          <a:p>
            <a:endParaRPr lang="en-US" b="1" baseline="0" dirty="0" smtClean="0"/>
          </a:p>
          <a:p>
            <a:r>
              <a:rPr lang="en-US" b="0" baseline="0" dirty="0" smtClean="0"/>
              <a:t>Because they are written from the students’ perspective and include action verbs, learning outcomes tell students what the priorities are in the course </a:t>
            </a:r>
            <a:r>
              <a:rPr lang="en-US" b="1" baseline="0" dirty="0" smtClean="0"/>
              <a:t>and</a:t>
            </a:r>
            <a:r>
              <a:rPr lang="en-US" b="0" baseline="0" dirty="0" smtClean="0"/>
              <a:t> that they are responsible for actively pursuing these priorities. </a:t>
            </a:r>
          </a:p>
          <a:p>
            <a:endParaRPr lang="en-US" dirty="0"/>
          </a:p>
        </p:txBody>
      </p:sp>
    </p:spTree>
    <p:extLst>
      <p:ext uri="{BB962C8B-B14F-4D97-AF65-F5344CB8AC3E}">
        <p14:creationId xmlns:p14="http://schemas.microsoft.com/office/powerpoint/2010/main" val="2128466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move to outcomes based education</a:t>
            </a:r>
            <a:r>
              <a:rPr lang="en-US" baseline="0" dirty="0" smtClean="0"/>
              <a:t> is happening broadly across the post-secondary education sector. In Ontario, it is tied in with developing Degree Level Expectations and a consistent quality assurance framework where learning outcomes, and their assessment, are becoming included as part of departmental cyclical review process. </a:t>
            </a:r>
          </a:p>
          <a:p>
            <a:endParaRPr lang="en-US" b="1" baseline="0" dirty="0" smtClean="0"/>
          </a:p>
          <a:p>
            <a:r>
              <a:rPr lang="en-US" b="1" baseline="0" dirty="0" smtClean="0"/>
              <a:t>If you feel it is appropriate, you can mention the support of the Council of Ontario Universities for this move and point interested participants to the following document: </a:t>
            </a:r>
            <a:r>
              <a:rPr lang="en-CA" sz="1200" kern="1200" dirty="0" smtClean="0">
                <a:solidFill>
                  <a:schemeClr val="tx1"/>
                </a:solidFill>
                <a:effectLst/>
                <a:latin typeface="+mn-lt"/>
                <a:ea typeface="+mn-ea"/>
                <a:cs typeface="+mn-cs"/>
              </a:rPr>
              <a:t>(</a:t>
            </a:r>
            <a:r>
              <a:rPr lang="en-CA" sz="1200" u="sng" kern="1200" dirty="0" smtClean="0">
                <a:solidFill>
                  <a:schemeClr val="tx1"/>
                </a:solidFill>
                <a:effectLst/>
                <a:latin typeface="+mn-lt"/>
                <a:ea typeface="+mn-ea"/>
                <a:cs typeface="+mn-cs"/>
                <a:hlinkClick r:id="rId3"/>
              </a:rPr>
              <a:t>http://www.cou.on.ca/publications/reports/pdfs/ensuring-the-value-of-university-degrees-in-ontari</a:t>
            </a:r>
            <a:r>
              <a:rPr lang="en-CA" sz="1200" kern="1200" dirty="0" smtClean="0">
                <a:solidFill>
                  <a:schemeClr val="tx1"/>
                </a:solidFill>
                <a:effectLst/>
                <a:latin typeface="+mn-lt"/>
                <a:ea typeface="+mn-ea"/>
                <a:cs typeface="+mn-cs"/>
              </a:rPr>
              <a:t>)  </a:t>
            </a:r>
            <a:endParaRPr lang="en-US" baseline="0" dirty="0" smtClean="0"/>
          </a:p>
          <a:p>
            <a:endParaRPr lang="en-US" baseline="0" dirty="0" smtClean="0"/>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4229168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a:t>
            </a:r>
            <a:r>
              <a:rPr lang="en-US" dirty="0" smtClean="0"/>
              <a:t>earning outcomes are part of a bigger approach</a:t>
            </a:r>
            <a:r>
              <a:rPr lang="en-US" baseline="0" dirty="0" smtClean="0"/>
              <a:t> to designing educational experiences, whether those experiences refer to one module within a course, an entire course, a degree program, or for an entire institution. They are closely associated with Constructive Alignment as a method of course design, which is itself associated with the work of Biggs and Tang (2011) as outlined in </a:t>
            </a:r>
            <a:r>
              <a:rPr lang="en-US" i="1" baseline="0" dirty="0" smtClean="0"/>
              <a:t>Teaching for Quality Learning at University</a:t>
            </a:r>
            <a:r>
              <a:rPr lang="en-US" baseline="0" dirty="0" smtClean="0"/>
              <a:t>. </a:t>
            </a:r>
          </a:p>
          <a:p>
            <a:endParaRPr lang="en-US" baseline="0" dirty="0" smtClean="0"/>
          </a:p>
          <a:p>
            <a:r>
              <a:rPr lang="en-US" baseline="0" dirty="0" smtClean="0"/>
              <a:t>The reason it’s called constructive alignment is because it is about making sure that all the different elements of your course (stated outcomes, assessments, and activities) match up with each other. Ideally, you want to make sure that you are telling students what the purpose of a course or module is, testing them and giving them feedback in relation to that purpose, and giving them activities that will help them work toward that purpose. </a:t>
            </a:r>
          </a:p>
          <a:p>
            <a:endParaRPr lang="en-US" baseline="0" dirty="0" smtClean="0"/>
          </a:p>
        </p:txBody>
      </p:sp>
    </p:spTree>
    <p:extLst>
      <p:ext uri="{BB962C8B-B14F-4D97-AF65-F5344CB8AC3E}">
        <p14:creationId xmlns:p14="http://schemas.microsoft.com/office/powerpoint/2010/main" val="4121229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2306" y="3832491"/>
            <a:ext cx="8662516" cy="2624791"/>
          </a:xfrm>
        </p:spPr>
        <p:txBody>
          <a:bodyPr>
            <a:noAutofit/>
          </a:bodyPr>
          <a:lstStyle>
            <a:lvl1pPr>
              <a:defRPr sz="6000">
                <a:latin typeface="Arial"/>
                <a:cs typeface="Arial"/>
              </a:defRPr>
            </a:lvl1pPr>
          </a:lstStyle>
          <a:p>
            <a:r>
              <a:rPr lang="en-US" smtClean="0"/>
              <a:t>Click to edit Master title style</a:t>
            </a:r>
            <a:endParaRPr lang="en-US"/>
          </a:p>
        </p:txBody>
      </p:sp>
      <p:sp>
        <p:nvSpPr>
          <p:cNvPr id="3" name="Subtitle 2"/>
          <p:cNvSpPr>
            <a:spLocks noGrp="1"/>
          </p:cNvSpPr>
          <p:nvPr>
            <p:ph type="subTitle" idx="1"/>
          </p:nvPr>
        </p:nvSpPr>
        <p:spPr>
          <a:xfrm>
            <a:off x="252306" y="437362"/>
            <a:ext cx="6400800" cy="1752600"/>
          </a:xfrm>
        </p:spPr>
        <p:txBody>
          <a:bodyPr anchor="t"/>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5" name="Line 2"/>
          <p:cNvSpPr>
            <a:spLocks noChangeShapeType="1"/>
          </p:cNvSpPr>
          <p:nvPr/>
        </p:nvSpPr>
        <p:spPr bwMode="auto">
          <a:xfrm>
            <a:off x="252306" y="42895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6" name="Line 2"/>
          <p:cNvSpPr>
            <a:spLocks noChangeShapeType="1"/>
          </p:cNvSpPr>
          <p:nvPr/>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6" name="Line 2"/>
          <p:cNvSpPr>
            <a:spLocks noChangeShapeType="1"/>
          </p:cNvSpPr>
          <p:nvPr userDrawn="1"/>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987853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C4592-3A81-F249-84B2-9A0175C15FE8}" type="datetime1">
              <a:rPr lang="en-US" smtClean="0"/>
              <a:pPr/>
              <a:t>6/25/2014</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20493116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025F6-3A8C-074B-8A0D-9A97E8166F69}" type="datetime1">
              <a:rPr lang="en-US" smtClean="0"/>
              <a:pPr/>
              <a:t>6/25/2014</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73376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8640A-FDEF-CA42-B172-80189C19F378}" type="datetime1">
              <a:rPr lang="en-US" smtClean="0"/>
              <a:pPr/>
              <a:t>6/25/2014</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8225641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17ECD-4208-B048-95C3-D74D74F3C5B8}" type="datetime1">
              <a:rPr lang="en-US" smtClean="0"/>
              <a:pPr/>
              <a:t>6/25/2014</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308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54E0A-333C-B14C-B14E-4EC1863C42CB}" type="datetime1">
              <a:rPr lang="en-US" smtClean="0"/>
              <a:pPr/>
              <a:t>6/25/2014</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37708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7E7852-90F4-5745-841D-9AAD4F32BB73}" type="datetime1">
              <a:rPr lang="en-US" smtClean="0"/>
              <a:pPr/>
              <a:t>6/25/2014</a:t>
            </a:fld>
            <a:endParaRPr lang="en-US"/>
          </a:p>
        </p:txBody>
      </p:sp>
      <p:sp>
        <p:nvSpPr>
          <p:cNvPr id="8" name="Footer Placeholder 7"/>
          <p:cNvSpPr>
            <a:spLocks noGrp="1"/>
          </p:cNvSpPr>
          <p:nvPr>
            <p:ph type="ftr" sz="quarter" idx="11"/>
          </p:nvPr>
        </p:nvSpPr>
        <p:spPr>
          <a:xfrm>
            <a:off x="958426" y="6364761"/>
            <a:ext cx="2262684"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16723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6D1878-673F-DE43-95BF-FE7B53D94DC0}" type="datetime1">
              <a:rPr lang="en-US" smtClean="0"/>
              <a:pPr/>
              <a:t>6/25/2014</a:t>
            </a:fld>
            <a:endParaRPr lang="en-US"/>
          </a:p>
        </p:txBody>
      </p:sp>
      <p:sp>
        <p:nvSpPr>
          <p:cNvPr id="4" name="Footer Placeholder 3"/>
          <p:cNvSpPr>
            <a:spLocks noGrp="1"/>
          </p:cNvSpPr>
          <p:nvPr>
            <p:ph type="ftr" sz="quarter" idx="11"/>
          </p:nvPr>
        </p:nvSpPr>
        <p:spPr>
          <a:xfrm>
            <a:off x="958426" y="6364761"/>
            <a:ext cx="2262684"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63771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C2618-6C68-954B-8D1E-7C68908EA3C3}" type="datetime1">
              <a:rPr lang="en-US" smtClean="0"/>
              <a:pPr/>
              <a:t>6/25/2014</a:t>
            </a:fld>
            <a:endParaRPr lang="en-US"/>
          </a:p>
        </p:txBody>
      </p:sp>
      <p:sp>
        <p:nvSpPr>
          <p:cNvPr id="3" name="Footer Placeholder 2"/>
          <p:cNvSpPr>
            <a:spLocks noGrp="1"/>
          </p:cNvSpPr>
          <p:nvPr>
            <p:ph type="ftr" sz="quarter" idx="11"/>
          </p:nvPr>
        </p:nvSpPr>
        <p:spPr>
          <a:xfrm>
            <a:off x="958426" y="6364761"/>
            <a:ext cx="2262684"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06135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208E7-891C-B046-A0DB-CE62143BB425}" type="datetime1">
              <a:rPr lang="en-US" smtClean="0"/>
              <a:pPr/>
              <a:t>6/25/2014</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414025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84381-1F0C-1A47-BE02-8F15FFD5D645}" type="datetime1">
              <a:rPr lang="en-US" smtClean="0"/>
              <a:pPr/>
              <a:t>6/25/2014</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
        <p:nvSpPr>
          <p:cNvPr id="8" name="Line 2"/>
          <p:cNvSpPr>
            <a:spLocks noChangeShapeType="1"/>
          </p:cNvSpPr>
          <p:nvPr userDrawn="1"/>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8123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tint val="80000"/>
                <a:satMod val="300000"/>
              </a:schemeClr>
            </a:gs>
            <a:gs pos="100000">
              <a:schemeClr val="bg1">
                <a:shade val="30000"/>
                <a:satMod val="200000"/>
                <a:lumMod val="50000"/>
                <a:lumOff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306" y="274638"/>
            <a:ext cx="8662516"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2306" y="1600200"/>
            <a:ext cx="8662516" cy="48739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79256" y="6489982"/>
            <a:ext cx="2091991" cy="239904"/>
          </a:xfrm>
          <a:prstGeom prst="rect">
            <a:avLst/>
          </a:prstGeom>
        </p:spPr>
        <p:txBody>
          <a:bodyPr vert="horz" lIns="91440" tIns="45720" rIns="91440" bIns="45720" rtlCol="0" anchor="ctr"/>
          <a:lstStyle>
            <a:lvl1pPr algn="l">
              <a:defRPr sz="1200">
                <a:solidFill>
                  <a:schemeClr val="tx1">
                    <a:tint val="75000"/>
                  </a:schemeClr>
                </a:solidFill>
              </a:defRPr>
            </a:lvl1pPr>
          </a:lstStyle>
          <a:p>
            <a:fld id="{96531938-4B97-4B4F-90D2-83E71D290D73}" type="datetime1">
              <a:rPr lang="en-US" smtClean="0"/>
              <a:pPr/>
              <a:t>6/25/2014</a:t>
            </a:fld>
            <a:endParaRPr lang="en-US"/>
          </a:p>
        </p:txBody>
      </p:sp>
      <p:sp>
        <p:nvSpPr>
          <p:cNvPr id="6" name="Slide Number Placeholder 5"/>
          <p:cNvSpPr>
            <a:spLocks noGrp="1"/>
          </p:cNvSpPr>
          <p:nvPr>
            <p:ph type="sldNum" sz="quarter" idx="4"/>
          </p:nvPr>
        </p:nvSpPr>
        <p:spPr>
          <a:xfrm>
            <a:off x="5996477" y="6489982"/>
            <a:ext cx="922529" cy="239904"/>
          </a:xfrm>
          <a:prstGeom prst="rect">
            <a:avLst/>
          </a:prstGeom>
        </p:spPr>
        <p:txBody>
          <a:bodyPr vert="horz" lIns="91440" tIns="45720" rIns="91440" bIns="45720" rtlCol="0" anchor="ctr"/>
          <a:lstStyle>
            <a:lvl1pPr algn="r">
              <a:defRPr sz="1200">
                <a:solidFill>
                  <a:schemeClr val="tx1">
                    <a:tint val="75000"/>
                  </a:schemeClr>
                </a:solidFill>
              </a:defRPr>
            </a:lvl1pPr>
          </a:lstStyle>
          <a:p>
            <a:fld id="{A6F72FC7-103C-5C44-B917-5F33D602B725}" type="slidenum">
              <a:rPr lang="en-US" smtClean="0"/>
              <a:pPr/>
              <a:t>‹#›</a:t>
            </a:fld>
            <a:endParaRPr lang="en-US"/>
          </a:p>
        </p:txBody>
      </p:sp>
      <p:sp>
        <p:nvSpPr>
          <p:cNvPr id="9" name="Footer Placeholder 4"/>
          <p:cNvSpPr txBox="1">
            <a:spLocks/>
          </p:cNvSpPr>
          <p:nvPr/>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1026" name="Line 2"/>
          <p:cNvSpPr>
            <a:spLocks noChangeShapeType="1"/>
          </p:cNvSpPr>
          <p:nvPr/>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Line 2"/>
          <p:cNvSpPr>
            <a:spLocks noChangeShapeType="1"/>
          </p:cNvSpPr>
          <p:nvPr/>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10" name="Picture 9" descr="CC BY-NC-SA.png"/>
          <p:cNvPicPr>
            <a:picLocks noChangeAspect="1"/>
          </p:cNvPicPr>
          <p:nvPr/>
        </p:nvPicPr>
        <p:blipFill>
          <a:blip r:embed="rId13"/>
          <a:stretch>
            <a:fillRect/>
          </a:stretch>
        </p:blipFill>
        <p:spPr>
          <a:xfrm>
            <a:off x="7797362" y="6464349"/>
            <a:ext cx="1117460" cy="393651"/>
          </a:xfrm>
          <a:prstGeom prst="rect">
            <a:avLst/>
          </a:prstGeom>
        </p:spPr>
      </p:pic>
      <p:sp>
        <p:nvSpPr>
          <p:cNvPr id="12" name="Footer Placeholder 4"/>
          <p:cNvSpPr txBox="1">
            <a:spLocks/>
          </p:cNvSpPr>
          <p:nvPr userDrawn="1"/>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13" name="Line 2"/>
          <p:cNvSpPr>
            <a:spLocks noChangeShapeType="1"/>
          </p:cNvSpPr>
          <p:nvPr userDrawn="1"/>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842994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l" defTabSz="457200" rtl="0" eaLnBrk="1" latinLnBrk="0" hangingPunct="1">
        <a:spcBef>
          <a:spcPct val="0"/>
        </a:spcBef>
        <a:buNone/>
        <a:defRPr sz="4400" kern="1200" cap="all">
          <a:solidFill>
            <a:srgbClr val="C51E2E"/>
          </a:solidFill>
          <a:latin typeface="+mj-lt"/>
          <a:ea typeface="+mj-ea"/>
          <a:cs typeface="+mj-cs"/>
        </a:defRPr>
      </a:lvl1pPr>
    </p:titleStyle>
    <p:body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Outcomes As </a:t>
            </a:r>
            <a:r>
              <a:rPr lang="en-US" dirty="0" err="1" smtClean="0"/>
              <a:t>BluePrints</a:t>
            </a:r>
            <a:r>
              <a:rPr lang="en-US" dirty="0" smtClean="0"/>
              <a:t> for Design</a:t>
            </a:r>
            <a:endParaRPr lang="en-US" dirty="0"/>
          </a:p>
        </p:txBody>
      </p:sp>
    </p:spTree>
    <p:extLst>
      <p:ext uri="{BB962C8B-B14F-4D97-AF65-F5344CB8AC3E}">
        <p14:creationId xmlns:p14="http://schemas.microsoft.com/office/powerpoint/2010/main" val="2880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Design method</a:t>
            </a:r>
          </a:p>
        </p:txBody>
      </p:sp>
      <p:sp>
        <p:nvSpPr>
          <p:cNvPr id="3" name="Content Placeholder 2"/>
          <p:cNvSpPr>
            <a:spLocks noGrp="1"/>
          </p:cNvSpPr>
          <p:nvPr>
            <p:ph idx="1"/>
          </p:nvPr>
        </p:nvSpPr>
        <p:spPr/>
        <p:txBody>
          <a:bodyPr/>
          <a:lstStyle/>
          <a:p>
            <a:r>
              <a:rPr lang="en-US" b="1" dirty="0" smtClean="0">
                <a:solidFill>
                  <a:srgbClr val="C00000"/>
                </a:solidFill>
              </a:rPr>
              <a:t>Backward</a:t>
            </a:r>
            <a:r>
              <a:rPr lang="en-US" dirty="0" smtClean="0"/>
              <a:t> </a:t>
            </a:r>
            <a:r>
              <a:rPr lang="en-US" dirty="0"/>
              <a:t>Course Design</a:t>
            </a:r>
          </a:p>
          <a:p>
            <a:pPr marL="971550" lvl="1" indent="-514350">
              <a:buFont typeface="+mj-lt"/>
              <a:buAutoNum type="arabicPeriod"/>
            </a:pPr>
            <a:r>
              <a:rPr lang="en-US" dirty="0" smtClean="0"/>
              <a:t>Start </a:t>
            </a:r>
            <a:r>
              <a:rPr lang="en-US" dirty="0"/>
              <a:t>with </a:t>
            </a:r>
            <a:r>
              <a:rPr lang="en-US" b="1" dirty="0"/>
              <a:t>learning </a:t>
            </a:r>
            <a:r>
              <a:rPr lang="en-US" b="1" dirty="0" smtClean="0"/>
              <a:t>outcomes</a:t>
            </a:r>
            <a:endParaRPr lang="en-US" dirty="0"/>
          </a:p>
          <a:p>
            <a:pPr lvl="2"/>
            <a:r>
              <a:rPr lang="en-US" dirty="0"/>
              <a:t>NOT </a:t>
            </a:r>
            <a:r>
              <a:rPr lang="en-US" dirty="0">
                <a:sym typeface="Wingdings" pitchFamily="2" charset="2"/>
              </a:rPr>
              <a:t> </a:t>
            </a:r>
            <a:r>
              <a:rPr lang="en-US" dirty="0" smtClean="0"/>
              <a:t>content to introduce (</a:t>
            </a:r>
            <a:r>
              <a:rPr lang="en-US" dirty="0"/>
              <a:t>teacher focused objectives)</a:t>
            </a:r>
          </a:p>
          <a:p>
            <a:pPr lvl="2"/>
            <a:r>
              <a:rPr lang="en-US" dirty="0"/>
              <a:t>BUT </a:t>
            </a:r>
            <a:r>
              <a:rPr lang="en-US" dirty="0">
                <a:sym typeface="Wingdings" pitchFamily="2" charset="2"/>
              </a:rPr>
              <a:t> </a:t>
            </a:r>
            <a:r>
              <a:rPr lang="en-US" dirty="0" smtClean="0"/>
              <a:t>students’ knowledge, skills, values/attitudes</a:t>
            </a:r>
            <a:endParaRPr lang="en-US" dirty="0"/>
          </a:p>
          <a:p>
            <a:pPr marL="971550" lvl="1" indent="-514350">
              <a:buFont typeface="+mj-lt"/>
              <a:buAutoNum type="arabicPeriod"/>
            </a:pPr>
            <a:r>
              <a:rPr lang="en-US" dirty="0" smtClean="0"/>
              <a:t>Add </a:t>
            </a:r>
            <a:r>
              <a:rPr lang="en-US" b="1" dirty="0" smtClean="0"/>
              <a:t>assessment</a:t>
            </a:r>
          </a:p>
          <a:p>
            <a:pPr lvl="2"/>
            <a:r>
              <a:rPr lang="en-US" dirty="0" smtClean="0">
                <a:sym typeface="Wingdings" pitchFamily="2" charset="2"/>
              </a:rPr>
              <a:t>ASK  </a:t>
            </a:r>
            <a:r>
              <a:rPr lang="en-US" dirty="0"/>
              <a:t>How will they demonstrate </a:t>
            </a:r>
            <a:r>
              <a:rPr lang="en-US" dirty="0" smtClean="0"/>
              <a:t>these? </a:t>
            </a:r>
            <a:endParaRPr lang="en-US" dirty="0"/>
          </a:p>
          <a:p>
            <a:pPr marL="971550" lvl="1" indent="-514350">
              <a:buFont typeface="+mj-lt"/>
              <a:buAutoNum type="arabicPeriod"/>
            </a:pPr>
            <a:r>
              <a:rPr lang="en-US" dirty="0" smtClean="0"/>
              <a:t>Design </a:t>
            </a:r>
            <a:r>
              <a:rPr lang="en-US" b="1" dirty="0" smtClean="0"/>
              <a:t>teaching/learning activities</a:t>
            </a:r>
          </a:p>
          <a:p>
            <a:pPr lvl="2"/>
            <a:r>
              <a:rPr lang="en-US" dirty="0" smtClean="0">
                <a:sym typeface="Wingdings" pitchFamily="2" charset="2"/>
              </a:rPr>
              <a:t>ASK  How will I prepare them to demonstrate these?</a:t>
            </a:r>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5602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Constructive alignment</a:t>
            </a:r>
            <a:endParaRPr lang="en-US" dirty="0"/>
          </a:p>
        </p:txBody>
      </p:sp>
      <p:sp>
        <p:nvSpPr>
          <p:cNvPr id="4" name="Footer Placeholder 3"/>
          <p:cNvSpPr>
            <a:spLocks noGrp="1"/>
          </p:cNvSpPr>
          <p:nvPr>
            <p:ph type="ftr" sz="quarter" idx="11"/>
          </p:nvPr>
        </p:nvSpPr>
        <p:spPr/>
        <p:txBody>
          <a:bodyPr/>
          <a:lstStyle/>
          <a:p>
            <a:endParaRPr lang="en-US" dirty="0"/>
          </a:p>
        </p:txBody>
      </p:sp>
      <p:graphicFrame>
        <p:nvGraphicFramePr>
          <p:cNvPr id="9" name="Diagram 8"/>
          <p:cNvGraphicFramePr/>
          <p:nvPr>
            <p:extLst>
              <p:ext uri="{D42A27DB-BD31-4B8C-83A1-F6EECF244321}">
                <p14:modId xmlns:p14="http://schemas.microsoft.com/office/powerpoint/2010/main" val="347484428"/>
              </p:ext>
            </p:extLst>
          </p:nvPr>
        </p:nvGraphicFramePr>
        <p:xfrm>
          <a:off x="604158" y="1525114"/>
          <a:ext cx="7805057" cy="5332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Shape 9"/>
          <p:cNvSpPr/>
          <p:nvPr/>
        </p:nvSpPr>
        <p:spPr>
          <a:xfrm rot="-4620000">
            <a:off x="5985066" y="2894062"/>
            <a:ext cx="384048" cy="384048"/>
          </a:xfrm>
          <a:prstGeom prst="corner">
            <a:avLst/>
          </a:prstGeom>
          <a:solidFill>
            <a:srgbClr val="C51E2E"/>
          </a:solidFill>
          <a:ln>
            <a:solidFill>
              <a:srgbClr val="C51E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L-Shape 10"/>
          <p:cNvSpPr/>
          <p:nvPr/>
        </p:nvSpPr>
        <p:spPr>
          <a:xfrm rot="9540000">
            <a:off x="2352311" y="3394427"/>
            <a:ext cx="384048" cy="384048"/>
          </a:xfrm>
          <a:prstGeom prst="corner">
            <a:avLst/>
          </a:prstGeom>
          <a:solidFill>
            <a:srgbClr val="C51E2E"/>
          </a:solidFill>
          <a:ln>
            <a:solidFill>
              <a:srgbClr val="C51E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L-Shape 11"/>
          <p:cNvSpPr/>
          <p:nvPr/>
        </p:nvSpPr>
        <p:spPr>
          <a:xfrm rot="24120000">
            <a:off x="4422898" y="6077529"/>
            <a:ext cx="384048" cy="384048"/>
          </a:xfrm>
          <a:prstGeom prst="corner">
            <a:avLst/>
          </a:prstGeom>
          <a:solidFill>
            <a:srgbClr val="C51E2E"/>
          </a:solidFill>
          <a:ln>
            <a:solidFill>
              <a:srgbClr val="C51E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551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learning outcomes</a:t>
            </a: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0364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Discussion</a:t>
            </a:r>
            <a:endParaRPr lang="en-US" dirty="0"/>
          </a:p>
        </p:txBody>
      </p:sp>
      <p:sp>
        <p:nvSpPr>
          <p:cNvPr id="9" name="Content Placeholder 8"/>
          <p:cNvSpPr>
            <a:spLocks noGrp="1"/>
          </p:cNvSpPr>
          <p:nvPr>
            <p:ph idx="1"/>
          </p:nvPr>
        </p:nvSpPr>
        <p:spPr/>
        <p:txBody>
          <a:bodyPr/>
          <a:lstStyle/>
          <a:p>
            <a:r>
              <a:rPr lang="en-US" dirty="0"/>
              <a:t>What questions or criteria do you need to consider when defining learning outcomes?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13644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outcomes framework</a:t>
            </a:r>
            <a:endParaRPr lang="en-US" dirty="0"/>
          </a:p>
        </p:txBody>
      </p:sp>
      <p:sp>
        <p:nvSpPr>
          <p:cNvPr id="3" name="Content Placeholder 2"/>
          <p:cNvSpPr>
            <a:spLocks noGrp="1"/>
          </p:cNvSpPr>
          <p:nvPr>
            <p:ph idx="1"/>
          </p:nvPr>
        </p:nvSpPr>
        <p:spPr/>
        <p:txBody>
          <a:bodyPr>
            <a:normAutofit fontScale="92500"/>
          </a:bodyPr>
          <a:lstStyle/>
          <a:p>
            <a:r>
              <a:rPr lang="en-US" b="1" dirty="0" smtClean="0"/>
              <a:t>By </a:t>
            </a:r>
            <a:r>
              <a:rPr lang="en-US" b="1" dirty="0"/>
              <a:t>the end of this </a:t>
            </a:r>
            <a:r>
              <a:rPr lang="en-US" b="1" dirty="0" smtClean="0"/>
              <a:t>module, </a:t>
            </a:r>
            <a:r>
              <a:rPr lang="en-US" b="1" dirty="0"/>
              <a:t>students will be able </a:t>
            </a:r>
            <a:r>
              <a:rPr lang="en-US" b="1" dirty="0" smtClean="0"/>
              <a:t>to</a:t>
            </a:r>
          </a:p>
          <a:p>
            <a:r>
              <a:rPr lang="en-US" b="1" dirty="0"/>
              <a:t>To pass this course, students must demonstrate their ability to </a:t>
            </a:r>
            <a:endParaRPr lang="en-US" b="1" dirty="0" smtClean="0"/>
          </a:p>
          <a:p>
            <a:r>
              <a:rPr lang="en-US" b="1" dirty="0" smtClean="0"/>
              <a:t>By the end of this program, successful students will be able to</a:t>
            </a:r>
          </a:p>
          <a:p>
            <a:pPr lvl="1"/>
            <a:r>
              <a:rPr lang="en-US" cap="all" dirty="0" smtClean="0">
                <a:solidFill>
                  <a:srgbClr val="C00000"/>
                </a:solidFill>
              </a:rPr>
              <a:t>differentiate</a:t>
            </a:r>
            <a:r>
              <a:rPr lang="en-US" dirty="0" smtClean="0">
                <a:solidFill>
                  <a:srgbClr val="C00000"/>
                </a:solidFill>
              </a:rPr>
              <a:t> </a:t>
            </a:r>
            <a:r>
              <a:rPr lang="en-US" i="1" dirty="0"/>
              <a:t>between speed and velocity</a:t>
            </a:r>
          </a:p>
          <a:p>
            <a:pPr lvl="1"/>
            <a:r>
              <a:rPr lang="en-US" cap="all" dirty="0">
                <a:solidFill>
                  <a:srgbClr val="C00000"/>
                </a:solidFill>
              </a:rPr>
              <a:t>synthesize</a:t>
            </a:r>
            <a:r>
              <a:rPr lang="en-US" dirty="0"/>
              <a:t> </a:t>
            </a:r>
            <a:r>
              <a:rPr lang="en-US" i="1" dirty="0"/>
              <a:t>information from various </a:t>
            </a:r>
            <a:r>
              <a:rPr lang="en-US" i="1" dirty="0" smtClean="0"/>
              <a:t>academic sources</a:t>
            </a:r>
            <a:endParaRPr lang="en-US" i="1" dirty="0"/>
          </a:p>
          <a:p>
            <a:pPr lvl="1"/>
            <a:r>
              <a:rPr lang="en-US" cap="all" dirty="0">
                <a:solidFill>
                  <a:srgbClr val="C00000"/>
                </a:solidFill>
              </a:rPr>
              <a:t>explain</a:t>
            </a:r>
            <a:r>
              <a:rPr lang="en-US" dirty="0"/>
              <a:t> </a:t>
            </a:r>
            <a:r>
              <a:rPr lang="en-US" i="1" dirty="0"/>
              <a:t>the role of agency in audience reception theories</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97665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Bloom’s taxonomy and learning outcomes</a:t>
            </a:r>
            <a:endParaRPr lang="en-CA" dirty="0"/>
          </a:p>
        </p:txBody>
      </p:sp>
      <p:sp>
        <p:nvSpPr>
          <p:cNvPr id="3" name="Text Placeholder 2"/>
          <p:cNvSpPr>
            <a:spLocks noGrp="1"/>
          </p:cNvSpPr>
          <p:nvPr>
            <p:ph type="body" idx="1"/>
          </p:nvPr>
        </p:nvSpPr>
        <p:spPr/>
        <p:txBody>
          <a:bodyPr/>
          <a:lstStyle/>
          <a:p>
            <a:endParaRPr lang="en-CA"/>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2738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Discussion</a:t>
            </a:r>
            <a:endParaRPr lang="en-US" dirty="0"/>
          </a:p>
        </p:txBody>
      </p:sp>
      <p:sp>
        <p:nvSpPr>
          <p:cNvPr id="9" name="Content Placeholder 8"/>
          <p:cNvSpPr>
            <a:spLocks noGrp="1"/>
          </p:cNvSpPr>
          <p:nvPr>
            <p:ph idx="1"/>
          </p:nvPr>
        </p:nvSpPr>
        <p:spPr/>
        <p:txBody>
          <a:bodyPr/>
          <a:lstStyle/>
          <a:p>
            <a:r>
              <a:rPr lang="en-US" dirty="0" smtClean="0"/>
              <a:t>Can you explain Bloom’s Taxonomy? </a:t>
            </a:r>
          </a:p>
          <a:p>
            <a:r>
              <a:rPr lang="en-US" dirty="0" smtClean="0"/>
              <a:t>Have you used Bloom’s Taxonomy as a tool in course design?</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5491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Bloom’s taxonomy</a:t>
            </a:r>
            <a:endParaRPr lang="en-CA" dirty="0"/>
          </a:p>
        </p:txBody>
      </p:sp>
      <p:sp>
        <p:nvSpPr>
          <p:cNvPr id="4" name="Footer Placeholder 3"/>
          <p:cNvSpPr>
            <a:spLocks noGrp="1"/>
          </p:cNvSpPr>
          <p:nvPr>
            <p:ph type="ftr" sz="quarter" idx="11"/>
          </p:nvPr>
        </p:nvSpPr>
        <p:spPr/>
        <p:txBody>
          <a:bodyPr/>
          <a:lstStyle/>
          <a:p>
            <a:endParaRPr lang="en-US" dirty="0"/>
          </a:p>
        </p:txBody>
      </p:sp>
      <p:pic>
        <p:nvPicPr>
          <p:cNvPr id="1032" name="Picture 8" descr="C:\Users\SamahSabra\AppData\Local\Microsoft\Windows\Temporary Internet Files\Content.IE5\0RALCL1Y\MP90042296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306" y="2444496"/>
            <a:ext cx="7141818" cy="396923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ounded Rectangle 10"/>
          <p:cNvSpPr/>
          <p:nvPr/>
        </p:nvSpPr>
        <p:spPr>
          <a:xfrm>
            <a:off x="6553199" y="1714500"/>
            <a:ext cx="2361623" cy="1610868"/>
          </a:xfrm>
          <a:prstGeom prst="roundRect">
            <a:avLst/>
          </a:prstGeom>
          <a:ln/>
          <a:scene3d>
            <a:camera prst="orthographicFront"/>
            <a:lightRig rig="threePt" dir="t"/>
          </a:scene3d>
          <a:sp3d>
            <a:bevelT w="139700" prst="cross"/>
          </a:sp3d>
        </p:spPr>
        <p:style>
          <a:lnRef idx="2">
            <a:schemeClr val="dk1"/>
          </a:lnRef>
          <a:fillRef idx="1">
            <a:schemeClr val="lt1"/>
          </a:fillRef>
          <a:effectRef idx="0">
            <a:schemeClr val="dk1"/>
          </a:effectRef>
          <a:fontRef idx="minor">
            <a:schemeClr val="dk1"/>
          </a:fontRef>
        </p:style>
        <p:txBody>
          <a:bodyPr rtlCol="0" anchor="ctr"/>
          <a:lstStyle/>
          <a:p>
            <a:pPr algn="ctr"/>
            <a:r>
              <a:rPr lang="en-CA" sz="2400" b="1" dirty="0" smtClean="0"/>
              <a:t>Clear, demonstrable learning outcome</a:t>
            </a:r>
            <a:endParaRPr lang="en-CA" sz="2400" b="1" dirty="0"/>
          </a:p>
        </p:txBody>
      </p:sp>
      <p:sp>
        <p:nvSpPr>
          <p:cNvPr id="12" name="TextBox 11"/>
          <p:cNvSpPr txBox="1"/>
          <p:nvPr/>
        </p:nvSpPr>
        <p:spPr>
          <a:xfrm>
            <a:off x="3217392" y="3325368"/>
            <a:ext cx="1918660" cy="1384995"/>
          </a:xfrm>
          <a:prstGeom prst="rect">
            <a:avLst/>
          </a:prstGeom>
          <a:noFill/>
        </p:spPr>
        <p:txBody>
          <a:bodyPr wrap="square" rtlCol="0">
            <a:spAutoFit/>
          </a:bodyPr>
          <a:lstStyle/>
          <a:p>
            <a:r>
              <a:rPr lang="en-CA" sz="2800" b="1" cap="small" dirty="0" smtClean="0"/>
              <a:t>Bloom’s Theory of Learning</a:t>
            </a:r>
            <a:endParaRPr lang="en-CA" sz="2800" b="1" cap="small" dirty="0"/>
          </a:p>
        </p:txBody>
      </p:sp>
      <p:sp>
        <p:nvSpPr>
          <p:cNvPr id="13" name="Right Arrow 12"/>
          <p:cNvSpPr/>
          <p:nvPr/>
        </p:nvSpPr>
        <p:spPr>
          <a:xfrm rot="19796493">
            <a:off x="4596823" y="2932218"/>
            <a:ext cx="2396690" cy="88392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125824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CA" dirty="0" smtClean="0">
                <a:sym typeface="Wingdings" pitchFamily="2" charset="2"/>
              </a:rPr>
              <a:t>Bloom’s Domains of Learning</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46868002"/>
              </p:ext>
            </p:extLst>
          </p:nvPr>
        </p:nvGraphicFramePr>
        <p:xfrm>
          <a:off x="252413" y="1600200"/>
          <a:ext cx="8662987"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50139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CA" dirty="0" smtClean="0">
                <a:sym typeface="Wingdings" pitchFamily="2" charset="2"/>
              </a:rPr>
              <a:t>Bloom’s Domains of Learning</a:t>
            </a:r>
            <a:endParaRPr lang="en-CA"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89139883"/>
              </p:ext>
            </p:extLst>
          </p:nvPr>
        </p:nvGraphicFramePr>
        <p:xfrm>
          <a:off x="1853183" y="1426464"/>
          <a:ext cx="7062216" cy="4683423"/>
        </p:xfrm>
        <a:graphic>
          <a:graphicData uri="http://schemas.openxmlformats.org/drawingml/2006/table">
            <a:tbl>
              <a:tblPr firstRow="1" bandRow="1">
                <a:tableStyleId>{2D5ABB26-0587-4C30-8999-92F81FD0307C}</a:tableStyleId>
              </a:tblPr>
              <a:tblGrid>
                <a:gridCol w="2354072"/>
                <a:gridCol w="2354072"/>
                <a:gridCol w="2354072"/>
              </a:tblGrid>
              <a:tr h="820455">
                <a:tc>
                  <a:txBody>
                    <a:bodyPr/>
                    <a:lstStyle/>
                    <a:p>
                      <a:pPr algn="ctr"/>
                      <a:r>
                        <a:rPr lang="en-CA" sz="3200" b="0" cap="small" baseline="0" dirty="0" smtClean="0">
                          <a:solidFill>
                            <a:srgbClr val="C00000"/>
                          </a:solidFill>
                        </a:rPr>
                        <a:t>Cognitive</a:t>
                      </a:r>
                      <a:endParaRPr lang="en-CA" sz="3200" b="0" cap="small" baseline="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3200" b="0" cap="small" baseline="0" dirty="0" smtClean="0">
                          <a:solidFill>
                            <a:srgbClr val="C00000"/>
                          </a:solidFill>
                        </a:rPr>
                        <a:t>Psychomotor</a:t>
                      </a:r>
                      <a:endParaRPr lang="en-CA" sz="3200" b="0" cap="small" baseline="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3200" b="0" cap="small" baseline="0" dirty="0" smtClean="0">
                          <a:solidFill>
                            <a:srgbClr val="C00000"/>
                          </a:solidFill>
                        </a:rPr>
                        <a:t>Affective</a:t>
                      </a:r>
                      <a:endParaRPr lang="en-CA" sz="3200" b="0" cap="small" baseline="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82">
                <a:tc>
                  <a:txBody>
                    <a:bodyPr/>
                    <a:lstStyle/>
                    <a:p>
                      <a:pPr algn="ctr"/>
                      <a:r>
                        <a:rPr lang="en-CA" sz="2800" dirty="0" smtClean="0"/>
                        <a:t>Creating </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dirty="0" smtClean="0"/>
                        <a:t>Coaching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2800" b="0" dirty="0" smtClean="0"/>
                        <a:t>Characterizing</a:t>
                      </a:r>
                      <a:endParaRPr lang="en-CA" sz="2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82">
                <a:tc>
                  <a:txBody>
                    <a:bodyPr/>
                    <a:lstStyle/>
                    <a:p>
                      <a:pPr algn="ctr"/>
                      <a:r>
                        <a:rPr lang="en-CA" sz="2800" dirty="0" smtClean="0"/>
                        <a:t>Evaluating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dirty="0" smtClean="0"/>
                        <a:t>Applying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b="0" dirty="0" smtClean="0"/>
                        <a:t>Organizing</a:t>
                      </a:r>
                      <a:endParaRPr lang="en-CA" sz="2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82">
                <a:tc>
                  <a:txBody>
                    <a:bodyPr/>
                    <a:lstStyle/>
                    <a:p>
                      <a:pPr algn="ctr"/>
                      <a:r>
                        <a:rPr lang="en-CA" sz="2800" dirty="0" smtClean="0"/>
                        <a:t>Analyzing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dirty="0" smtClean="0"/>
                        <a:t>Recognizing Standards</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b="0" dirty="0" smtClean="0"/>
                        <a:t>Valuing</a:t>
                      </a:r>
                      <a:endParaRPr lang="en-CA" sz="2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0021">
                <a:tc>
                  <a:txBody>
                    <a:bodyPr/>
                    <a:lstStyle/>
                    <a:p>
                      <a:pPr algn="ctr"/>
                      <a:r>
                        <a:rPr lang="en-CA" sz="2800" dirty="0" smtClean="0"/>
                        <a:t>Applying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dirty="0" smtClean="0"/>
                        <a:t>Modeling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b="0" dirty="0" smtClean="0"/>
                        <a:t>Responding</a:t>
                      </a:r>
                      <a:endParaRPr lang="en-CA" sz="2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82">
                <a:tc>
                  <a:txBody>
                    <a:bodyPr/>
                    <a:lstStyle/>
                    <a:p>
                      <a:pPr algn="ctr"/>
                      <a:r>
                        <a:rPr lang="en-CA" sz="2800" dirty="0" smtClean="0"/>
                        <a:t>Understanding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dirty="0" smtClean="0"/>
                        <a:t>Observing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2800" b="0" dirty="0" smtClean="0"/>
                        <a:t>Receiving</a:t>
                      </a:r>
                      <a:endParaRPr lang="en-CA" sz="2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82">
                <a:tc>
                  <a:txBody>
                    <a:bodyPr/>
                    <a:lstStyle/>
                    <a:p>
                      <a:pPr algn="ctr"/>
                      <a:r>
                        <a:rPr lang="en-CA" sz="2800" dirty="0" smtClean="0"/>
                        <a:t>Remembering</a:t>
                      </a:r>
                      <a:endParaRPr lang="en-CA"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CA" sz="2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Footer Placeholder 6"/>
          <p:cNvSpPr>
            <a:spLocks noGrp="1"/>
          </p:cNvSpPr>
          <p:nvPr>
            <p:ph type="ftr" sz="quarter" idx="11"/>
          </p:nvPr>
        </p:nvSpPr>
        <p:spPr/>
        <p:txBody>
          <a:bodyPr/>
          <a:lstStyle/>
          <a:p>
            <a:endParaRPr lang="en-US" dirty="0"/>
          </a:p>
        </p:txBody>
      </p:sp>
      <p:sp>
        <p:nvSpPr>
          <p:cNvPr id="14" name="Up Arrow 13"/>
          <p:cNvSpPr/>
          <p:nvPr/>
        </p:nvSpPr>
        <p:spPr>
          <a:xfrm>
            <a:off x="252305" y="2743199"/>
            <a:ext cx="1304205" cy="2682241"/>
          </a:xfrm>
          <a:prstGeom prst="upArrow">
            <a:avLst>
              <a:gd name="adj1" fmla="val 50000"/>
              <a:gd name="adj2" fmla="val 81784"/>
            </a:avLst>
          </a:prstGeom>
          <a:solidFill>
            <a:schemeClr val="accent2">
              <a:hueOff val="0"/>
              <a:satOff val="0"/>
              <a:lumOff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5" name="TextBox 14"/>
          <p:cNvSpPr txBox="1"/>
          <p:nvPr/>
        </p:nvSpPr>
        <p:spPr>
          <a:xfrm>
            <a:off x="208618" y="2109060"/>
            <a:ext cx="1499616" cy="646331"/>
          </a:xfrm>
          <a:prstGeom prst="rect">
            <a:avLst/>
          </a:prstGeom>
          <a:noFill/>
        </p:spPr>
        <p:txBody>
          <a:bodyPr wrap="square" rtlCol="0">
            <a:spAutoFit/>
          </a:bodyPr>
          <a:lstStyle/>
          <a:p>
            <a:pPr algn="ctr"/>
            <a:r>
              <a:rPr lang="en-CA" b="1" cap="all" dirty="0" smtClean="0"/>
              <a:t>Higher order</a:t>
            </a:r>
            <a:endParaRPr lang="en-CA" b="1" cap="all" dirty="0"/>
          </a:p>
        </p:txBody>
      </p:sp>
      <p:sp>
        <p:nvSpPr>
          <p:cNvPr id="16" name="TextBox 15"/>
          <p:cNvSpPr txBox="1"/>
          <p:nvPr/>
        </p:nvSpPr>
        <p:spPr>
          <a:xfrm>
            <a:off x="360341" y="5437632"/>
            <a:ext cx="1196170" cy="646331"/>
          </a:xfrm>
          <a:prstGeom prst="rect">
            <a:avLst/>
          </a:prstGeom>
          <a:noFill/>
        </p:spPr>
        <p:txBody>
          <a:bodyPr wrap="square" rtlCol="0">
            <a:spAutoFit/>
          </a:bodyPr>
          <a:lstStyle/>
          <a:p>
            <a:pPr algn="ctr"/>
            <a:r>
              <a:rPr lang="en-CA" b="1" cap="all" dirty="0" smtClean="0"/>
              <a:t>Lower order</a:t>
            </a:r>
            <a:endParaRPr lang="en-CA" b="1" cap="all" dirty="0"/>
          </a:p>
        </p:txBody>
      </p:sp>
    </p:spTree>
    <p:extLst>
      <p:ext uri="{BB962C8B-B14F-4D97-AF65-F5344CB8AC3E}">
        <p14:creationId xmlns:p14="http://schemas.microsoft.com/office/powerpoint/2010/main" val="279579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normAutofit/>
          </a:bodyPr>
          <a:lstStyle/>
          <a:p>
            <a:r>
              <a:rPr lang="en-US" dirty="0" smtClean="0"/>
              <a:t>Facilitator name</a:t>
            </a:r>
          </a:p>
          <a:p>
            <a:pPr lvl="1"/>
            <a:r>
              <a:rPr lang="en-US" dirty="0" smtClean="0"/>
              <a:t>Position at university</a:t>
            </a:r>
          </a:p>
          <a:p>
            <a:pPr lvl="1"/>
            <a:r>
              <a:rPr lang="en-US" dirty="0" smtClean="0"/>
              <a:t>Contact info</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17977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Action words: </a:t>
            </a:r>
            <a:r>
              <a:rPr lang="en-CA" sz="4900" b="1" dirty="0" smtClean="0"/>
              <a:t>cognitive domain</a:t>
            </a:r>
            <a:endParaRPr lang="en-C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4887325"/>
              </p:ext>
            </p:extLst>
          </p:nvPr>
        </p:nvGraphicFramePr>
        <p:xfrm>
          <a:off x="239181" y="1374744"/>
          <a:ext cx="8662517" cy="4111656"/>
        </p:xfrm>
        <a:graphic>
          <a:graphicData uri="http://schemas.openxmlformats.org/drawingml/2006/table">
            <a:tbl>
              <a:tblPr firstRow="1" firstCol="1" bandRow="1">
                <a:tableStyleId>{21E4AEA4-8DFA-4A89-87EB-49C32662AFE0}</a:tableStyleId>
              </a:tblPr>
              <a:tblGrid>
                <a:gridCol w="2026347"/>
                <a:gridCol w="2797791"/>
                <a:gridCol w="3838379"/>
              </a:tblGrid>
              <a:tr h="1104368">
                <a:tc>
                  <a:txBody>
                    <a:bodyPr/>
                    <a:lstStyle/>
                    <a:p>
                      <a:pPr marL="0" marR="0" algn="ctr">
                        <a:lnSpc>
                          <a:spcPct val="115000"/>
                        </a:lnSpc>
                        <a:spcBef>
                          <a:spcPts val="0"/>
                        </a:spcBef>
                        <a:spcAft>
                          <a:spcPts val="0"/>
                        </a:spcAft>
                      </a:pPr>
                      <a:r>
                        <a:rPr lang="en-US" sz="2400" dirty="0" smtClean="0">
                          <a:effectLst/>
                        </a:rPr>
                        <a:t>Level Name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Definition</a:t>
                      </a:r>
                      <a:r>
                        <a:rPr lang="en-US" sz="2400" baseline="0" dirty="0" smtClean="0">
                          <a:effectLst/>
                        </a:rPr>
                        <a:t> of Level</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ACTION WORDS </a:t>
                      </a:r>
                      <a:endParaRPr lang="en-US" sz="2400" dirty="0">
                        <a:effectLst/>
                        <a:latin typeface="Calibri"/>
                        <a:ea typeface="Calibri"/>
                        <a:cs typeface="Times New Roman"/>
                      </a:endParaRPr>
                    </a:p>
                  </a:txBody>
                  <a:tcPr marL="68580" marR="68580" marT="0" marB="0" anchor="ctr"/>
                </a:tc>
              </a:tr>
              <a:tr h="3007288">
                <a:tc>
                  <a:txBody>
                    <a:bodyPr/>
                    <a:lstStyle/>
                    <a:p>
                      <a:pPr marL="0" marR="0" algn="ctr">
                        <a:spcBef>
                          <a:spcPts val="0"/>
                        </a:spcBef>
                        <a:spcAft>
                          <a:spcPts val="0"/>
                        </a:spcAft>
                      </a:pPr>
                      <a:r>
                        <a:rPr lang="en-CA" sz="2400" dirty="0">
                          <a:effectLst/>
                          <a:latin typeface="+mn-lt"/>
                          <a:ea typeface="Cambria"/>
                          <a:cs typeface="Arial"/>
                        </a:rPr>
                        <a:t>Understanding</a:t>
                      </a:r>
                      <a:endParaRPr lang="en-US" sz="2400" dirty="0">
                        <a:effectLst/>
                        <a:latin typeface="+mn-lt"/>
                        <a:ea typeface="Cambria"/>
                        <a:cs typeface="Times New Roman"/>
                      </a:endParaRPr>
                    </a:p>
                  </a:txBody>
                  <a:tcPr marL="68580" marR="68580" marT="0" marB="0" anchor="ctr"/>
                </a:tc>
                <a:tc>
                  <a:txBody>
                    <a:bodyPr/>
                    <a:lstStyle/>
                    <a:p>
                      <a:pPr marL="0" marR="0" algn="ctr">
                        <a:spcBef>
                          <a:spcPts val="0"/>
                        </a:spcBef>
                        <a:spcAft>
                          <a:spcPts val="0"/>
                        </a:spcAft>
                      </a:pPr>
                      <a:r>
                        <a:rPr lang="en-CA" sz="2400" dirty="0">
                          <a:effectLst/>
                          <a:latin typeface="+mn-lt"/>
                          <a:ea typeface="Cambria"/>
                          <a:cs typeface="Arial"/>
                        </a:rPr>
                        <a:t>know meaning of, and interpret or translate, information</a:t>
                      </a:r>
                      <a:endParaRPr lang="en-US" sz="2400" dirty="0">
                        <a:effectLst/>
                        <a:latin typeface="+mn-lt"/>
                        <a:ea typeface="Cambria"/>
                        <a:cs typeface="Times New Roman"/>
                      </a:endParaRPr>
                    </a:p>
                  </a:txBody>
                  <a:tcPr marL="68580" marR="68580" marT="0" marB="0" anchor="ctr"/>
                </a:tc>
                <a:tc>
                  <a:txBody>
                    <a:bodyPr/>
                    <a:lstStyle/>
                    <a:p>
                      <a:pPr marL="0" marR="0" algn="ctr">
                        <a:spcBef>
                          <a:spcPts val="0"/>
                        </a:spcBef>
                        <a:spcAft>
                          <a:spcPts val="0"/>
                        </a:spcAft>
                      </a:pPr>
                      <a:r>
                        <a:rPr lang="en-CA" sz="2400" dirty="0">
                          <a:effectLst/>
                          <a:latin typeface="+mn-lt"/>
                          <a:ea typeface="Cambria"/>
                          <a:cs typeface="Arial"/>
                        </a:rPr>
                        <a:t>critique, convert, describe, discuss, estimate, explain, formulate, interpret, infer, illustrate, justify, paraphrase, represent, summarize, translate</a:t>
                      </a:r>
                      <a:endParaRPr lang="en-US" sz="2400" dirty="0">
                        <a:effectLst/>
                        <a:latin typeface="+mn-lt"/>
                        <a:ea typeface="Cambria"/>
                        <a:cs typeface="Times New Roman"/>
                      </a:endParaRPr>
                    </a:p>
                  </a:txBody>
                  <a:tcPr marL="68580" marR="68580" marT="0" marB="0" anchor="ctr"/>
                </a:tc>
              </a:tr>
            </a:tbl>
          </a:graphicData>
        </a:graphic>
      </p:graphicFrame>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2932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Action words:</a:t>
            </a:r>
            <a:r>
              <a:rPr lang="en-CA" dirty="0" smtClean="0"/>
              <a:t>	</a:t>
            </a:r>
            <a:r>
              <a:rPr lang="en-CA" sz="4900" b="1" dirty="0" smtClean="0"/>
              <a:t>Psychomotor</a:t>
            </a:r>
            <a:endParaRPr lang="en-CA" b="1" dirty="0"/>
          </a:p>
        </p:txBody>
      </p:sp>
      <p:sp>
        <p:nvSpPr>
          <p:cNvPr id="4" name="Footer Placeholder 3"/>
          <p:cNvSpPr>
            <a:spLocks noGrp="1"/>
          </p:cNvSpPr>
          <p:nvPr>
            <p:ph type="ftr" sz="quarter" idx="11"/>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324520"/>
              </p:ext>
            </p:extLst>
          </p:nvPr>
        </p:nvGraphicFramePr>
        <p:xfrm>
          <a:off x="251670" y="1300292"/>
          <a:ext cx="8663152" cy="4868495"/>
        </p:xfrm>
        <a:graphic>
          <a:graphicData uri="http://schemas.openxmlformats.org/drawingml/2006/table">
            <a:tbl>
              <a:tblPr firstRow="1" firstCol="1" bandRow="1">
                <a:tableStyleId>{21E4AEA4-8DFA-4A89-87EB-49C32662AFE0}</a:tableStyleId>
              </a:tblPr>
              <a:tblGrid>
                <a:gridCol w="2027506"/>
                <a:gridCol w="3291114"/>
                <a:gridCol w="3344532"/>
              </a:tblGrid>
              <a:tr h="1444121">
                <a:tc>
                  <a:txBody>
                    <a:bodyPr/>
                    <a:lstStyle/>
                    <a:p>
                      <a:pPr marL="0" marR="0" algn="ctr">
                        <a:lnSpc>
                          <a:spcPct val="115000"/>
                        </a:lnSpc>
                        <a:spcBef>
                          <a:spcPts val="0"/>
                        </a:spcBef>
                        <a:spcAft>
                          <a:spcPts val="0"/>
                        </a:spcAft>
                      </a:pPr>
                      <a:r>
                        <a:rPr lang="en-US" sz="2400" dirty="0" smtClean="0">
                          <a:effectLst/>
                        </a:rPr>
                        <a:t>Level</a:t>
                      </a:r>
                      <a:r>
                        <a:rPr lang="en-US" sz="2400" baseline="0" dirty="0" smtClean="0">
                          <a:effectLst/>
                        </a:rPr>
                        <a:t> Name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Definition</a:t>
                      </a:r>
                      <a:r>
                        <a:rPr lang="en-US" sz="2400" baseline="0" dirty="0" smtClean="0">
                          <a:effectLst/>
                        </a:rPr>
                        <a:t> of Level</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cap="all" baseline="0" dirty="0" smtClean="0">
                          <a:effectLst/>
                        </a:rPr>
                        <a:t>Action Words </a:t>
                      </a:r>
                      <a:endParaRPr lang="en-US" sz="2400" b="1" cap="all" baseline="0" dirty="0">
                        <a:effectLst/>
                        <a:latin typeface="Calibri"/>
                        <a:ea typeface="Calibri"/>
                        <a:cs typeface="Times New Roman"/>
                      </a:endParaRPr>
                    </a:p>
                  </a:txBody>
                  <a:tcPr marL="68580" marR="68580" marT="0" marB="0" anchor="ctr"/>
                </a:tc>
              </a:tr>
              <a:tr h="3424374">
                <a:tc>
                  <a:txBody>
                    <a:bodyPr/>
                    <a:lstStyle/>
                    <a:p>
                      <a:pPr marL="0" marR="0" algn="ctr">
                        <a:lnSpc>
                          <a:spcPct val="115000"/>
                        </a:lnSpc>
                        <a:spcBef>
                          <a:spcPts val="0"/>
                        </a:spcBef>
                        <a:spcAft>
                          <a:spcPts val="0"/>
                        </a:spcAft>
                      </a:pPr>
                      <a:r>
                        <a:rPr lang="en-US" sz="2400" dirty="0">
                          <a:effectLst/>
                        </a:rPr>
                        <a:t>Modeling</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Reproduce task based on instruction or memory</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copy, follow, execute, mimic, recreate, reenact, repeat, reproduce</a:t>
                      </a:r>
                      <a:endParaRPr lang="en-US" sz="24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51022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Action words:</a:t>
            </a:r>
            <a:r>
              <a:rPr lang="en-CA" dirty="0" smtClean="0"/>
              <a:t>	</a:t>
            </a:r>
            <a:r>
              <a:rPr lang="en-CA" sz="4900" b="1" dirty="0" smtClean="0"/>
              <a:t>affective domain</a:t>
            </a:r>
            <a:endParaRPr lang="en-C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7362411"/>
              </p:ext>
            </p:extLst>
          </p:nvPr>
        </p:nvGraphicFramePr>
        <p:xfrm>
          <a:off x="285862" y="1417639"/>
          <a:ext cx="8628959" cy="4947122"/>
        </p:xfrm>
        <a:graphic>
          <a:graphicData uri="http://schemas.openxmlformats.org/drawingml/2006/table">
            <a:tbl>
              <a:tblPr firstRow="1" firstCol="1" bandRow="1">
                <a:tableStyleId>{21E4AEA4-8DFA-4A89-87EB-49C32662AFE0}</a:tableStyleId>
              </a:tblPr>
              <a:tblGrid>
                <a:gridCol w="2075201"/>
                <a:gridCol w="3086611"/>
                <a:gridCol w="3467147"/>
              </a:tblGrid>
              <a:tr h="1819652">
                <a:tc>
                  <a:txBody>
                    <a:bodyPr/>
                    <a:lstStyle/>
                    <a:p>
                      <a:pPr marL="0" marR="0" algn="ctr">
                        <a:lnSpc>
                          <a:spcPct val="115000"/>
                        </a:lnSpc>
                        <a:spcBef>
                          <a:spcPts val="0"/>
                        </a:spcBef>
                        <a:spcAft>
                          <a:spcPts val="0"/>
                        </a:spcAft>
                      </a:pPr>
                      <a:r>
                        <a:rPr lang="en-US" sz="2400" dirty="0" smtClean="0">
                          <a:effectLst/>
                        </a:rPr>
                        <a:t>Level</a:t>
                      </a:r>
                      <a:r>
                        <a:rPr lang="en-US" sz="2400" baseline="0" dirty="0" smtClean="0">
                          <a:effectLst/>
                        </a:rPr>
                        <a:t> Name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smtClean="0">
                          <a:effectLst/>
                        </a:rPr>
                        <a:t>Definition of Level</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cap="all" baseline="0" dirty="0" smtClean="0">
                          <a:effectLst/>
                        </a:rPr>
                        <a:t>Action words</a:t>
                      </a:r>
                      <a:endParaRPr lang="en-US" sz="2400" cap="all" baseline="0" dirty="0">
                        <a:effectLst/>
                        <a:latin typeface="Calibri"/>
                        <a:ea typeface="Calibri"/>
                        <a:cs typeface="Times New Roman"/>
                      </a:endParaRPr>
                    </a:p>
                  </a:txBody>
                  <a:tcPr marL="68580" marR="68580" marT="0" marB="0" anchor="ctr"/>
                </a:tc>
              </a:tr>
              <a:tr h="3127470">
                <a:tc>
                  <a:txBody>
                    <a:bodyPr/>
                    <a:lstStyle/>
                    <a:p>
                      <a:pPr marL="0" marR="0" algn="ctr">
                        <a:lnSpc>
                          <a:spcPct val="115000"/>
                        </a:lnSpc>
                        <a:spcBef>
                          <a:spcPts val="0"/>
                        </a:spcBef>
                        <a:spcAft>
                          <a:spcPts val="0"/>
                        </a:spcAft>
                      </a:pPr>
                      <a:r>
                        <a:rPr lang="en-CA" sz="2400" dirty="0">
                          <a:effectLst/>
                        </a:rPr>
                        <a:t>Receiving</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Become aware of attitude and open to potential value</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acknowledge, accept, ask, attend, describe, observe, read, recognize</a:t>
                      </a:r>
                      <a:endParaRPr lang="en-US" sz="2400" dirty="0">
                        <a:effectLst/>
                        <a:latin typeface="Calibri"/>
                        <a:ea typeface="Calibri"/>
                        <a:cs typeface="Times New Roman"/>
                      </a:endParaRPr>
                    </a:p>
                  </a:txBody>
                  <a:tcPr marL="68580" marR="68580" marT="0" marB="0" anchor="ctr"/>
                </a:tc>
              </a:tr>
            </a:tbl>
          </a:graphicData>
        </a:graphic>
      </p:graphicFrame>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98686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Activity: Identify Domain and Level</a:t>
            </a:r>
            <a:endParaRPr lang="en-CA"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CA" dirty="0"/>
              <a:t>Identify participants and goals in the development of electronic commerce</a:t>
            </a:r>
          </a:p>
          <a:p>
            <a:pPr marL="514350" indent="-514350">
              <a:buFont typeface="+mj-lt"/>
              <a:buAutoNum type="arabicPeriod"/>
            </a:pPr>
            <a:r>
              <a:rPr lang="en-CA" dirty="0" smtClean="0"/>
              <a:t>Re-enact </a:t>
            </a:r>
            <a:r>
              <a:rPr lang="en-CA" dirty="0"/>
              <a:t>an ‘exercise to music</a:t>
            </a:r>
            <a:r>
              <a:rPr lang="en-CA" dirty="0" smtClean="0"/>
              <a:t>’ routine </a:t>
            </a:r>
            <a:r>
              <a:rPr lang="en-CA" dirty="0"/>
              <a:t>that includes a warm‐up</a:t>
            </a:r>
            <a:r>
              <a:rPr lang="en-CA" dirty="0" smtClean="0"/>
              <a:t>, developmental and cool-down phase</a:t>
            </a:r>
          </a:p>
          <a:p>
            <a:pPr marL="514350" indent="-514350">
              <a:buFont typeface="+mj-lt"/>
              <a:buAutoNum type="arabicPeriod"/>
            </a:pPr>
            <a:r>
              <a:rPr lang="en-CA" dirty="0" smtClean="0"/>
              <a:t>Model confidentiality </a:t>
            </a:r>
            <a:r>
              <a:rPr lang="en-CA" dirty="0"/>
              <a:t>in the professional‐client </a:t>
            </a:r>
            <a:r>
              <a:rPr lang="en-CA" dirty="0" smtClean="0"/>
              <a:t>relationship</a:t>
            </a:r>
          </a:p>
          <a:p>
            <a:pPr marL="514350" indent="-514350">
              <a:buFont typeface="+mj-lt"/>
              <a:buAutoNum type="arabicPeriod"/>
            </a:pPr>
            <a:r>
              <a:rPr lang="en-CA" dirty="0"/>
              <a:t>Propose solutions to complex energy management problems both verbally and in writing</a:t>
            </a:r>
            <a:endParaRPr lang="en-CA" dirty="0" smtClean="0"/>
          </a:p>
          <a:p>
            <a:endParaRPr lang="en-CA"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42098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Learning Outcomes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Choose appropriate domain and level</a:t>
            </a:r>
          </a:p>
          <a:p>
            <a:pPr marL="514350" indent="-514350">
              <a:buFont typeface="+mj-lt"/>
              <a:buAutoNum type="arabicPeriod"/>
            </a:pPr>
            <a:r>
              <a:rPr lang="en-US" dirty="0" smtClean="0"/>
              <a:t>Start with </a:t>
            </a:r>
            <a:r>
              <a:rPr lang="en-US" b="1" dirty="0" smtClean="0"/>
              <a:t>stem</a:t>
            </a:r>
            <a:r>
              <a:rPr lang="en-US" dirty="0" smtClean="0"/>
              <a:t> (students will be able to)</a:t>
            </a:r>
          </a:p>
          <a:p>
            <a:pPr marL="514350" indent="-514350">
              <a:buFont typeface="+mj-lt"/>
              <a:buAutoNum type="arabicPeriod"/>
            </a:pPr>
            <a:r>
              <a:rPr lang="en-US" dirty="0" smtClean="0"/>
              <a:t>Add appropriate </a:t>
            </a:r>
            <a:r>
              <a:rPr lang="en-US" b="1" cap="all" dirty="0" smtClean="0">
                <a:solidFill>
                  <a:srgbClr val="C51E2E"/>
                </a:solidFill>
              </a:rPr>
              <a:t>action word</a:t>
            </a:r>
            <a:endParaRPr lang="en-US" cap="all" dirty="0" smtClean="0"/>
          </a:p>
          <a:p>
            <a:pPr marL="514350" indent="-514350">
              <a:buFont typeface="+mj-lt"/>
              <a:buAutoNum type="arabicPeriod"/>
            </a:pPr>
            <a:r>
              <a:rPr lang="en-US" dirty="0" smtClean="0"/>
              <a:t>Add specific learning statement</a:t>
            </a:r>
          </a:p>
          <a:p>
            <a:pPr marL="514350" indent="-514350">
              <a:buFont typeface="+mj-lt"/>
              <a:buAutoNum type="arabicPeriod"/>
            </a:pPr>
            <a:r>
              <a:rPr lang="en-US" dirty="0" smtClean="0"/>
              <a:t>Assess your learning outcome</a:t>
            </a:r>
          </a:p>
          <a:p>
            <a:pPr marL="514350" indent="-514350">
              <a:buFont typeface="+mj-lt"/>
              <a:buAutoNum type="arabicPeriod"/>
            </a:pPr>
            <a:r>
              <a:rPr lang="en-US" dirty="0" smtClean="0"/>
              <a:t>Revise as necessary</a:t>
            </a:r>
          </a:p>
          <a:p>
            <a:pPr marL="0" indent="0">
              <a:buNone/>
            </a:pPr>
            <a:endParaRPr lang="en-US" dirty="0" smtClean="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18267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Example</a:t>
            </a:r>
            <a:endParaRPr lang="en-US" dirty="0"/>
          </a:p>
        </p:txBody>
      </p:sp>
      <p:sp>
        <p:nvSpPr>
          <p:cNvPr id="3" name="Content Placeholder 2"/>
          <p:cNvSpPr>
            <a:spLocks noGrp="1"/>
          </p:cNvSpPr>
          <p:nvPr>
            <p:ph idx="1"/>
          </p:nvPr>
        </p:nvSpPr>
        <p:spPr/>
        <p:txBody>
          <a:bodyPr/>
          <a:lstStyle/>
          <a:p>
            <a:r>
              <a:rPr lang="en-US" b="1" dirty="0" smtClean="0"/>
              <a:t>By the end of this course, students should be able to</a:t>
            </a:r>
          </a:p>
          <a:p>
            <a:pPr lvl="1"/>
            <a:r>
              <a:rPr lang="en-US" cap="all" dirty="0" smtClean="0">
                <a:solidFill>
                  <a:srgbClr val="C00000"/>
                </a:solidFill>
              </a:rPr>
              <a:t>differentiate</a:t>
            </a:r>
            <a:r>
              <a:rPr lang="en-US" dirty="0" smtClean="0">
                <a:solidFill>
                  <a:srgbClr val="C00000"/>
                </a:solidFill>
              </a:rPr>
              <a:t> </a:t>
            </a:r>
            <a:r>
              <a:rPr lang="en-US" i="1" dirty="0" smtClean="0"/>
              <a:t>between speed and velocity</a:t>
            </a:r>
          </a:p>
          <a:p>
            <a:pPr lvl="1"/>
            <a:r>
              <a:rPr lang="en-US" cap="all" dirty="0" smtClean="0">
                <a:solidFill>
                  <a:srgbClr val="C00000"/>
                </a:solidFill>
              </a:rPr>
              <a:t>synthesize</a:t>
            </a:r>
            <a:r>
              <a:rPr lang="en-US" dirty="0" smtClean="0"/>
              <a:t> </a:t>
            </a:r>
            <a:r>
              <a:rPr lang="en-US" i="1" dirty="0" smtClean="0"/>
              <a:t>information from various sources</a:t>
            </a:r>
          </a:p>
          <a:p>
            <a:pPr lvl="1"/>
            <a:r>
              <a:rPr lang="en-US" cap="all" dirty="0" smtClean="0">
                <a:solidFill>
                  <a:srgbClr val="C00000"/>
                </a:solidFill>
              </a:rPr>
              <a:t>explain</a:t>
            </a:r>
            <a:r>
              <a:rPr lang="en-US" dirty="0" smtClean="0"/>
              <a:t> </a:t>
            </a:r>
            <a:r>
              <a:rPr lang="en-US" i="1" dirty="0" smtClean="0"/>
              <a:t>the role of agency in audience reception theories</a:t>
            </a:r>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39825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Activity: Write a Learning Outcome</a:t>
            </a:r>
            <a:endParaRPr lang="en-US" dirty="0"/>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006106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Write learning outcomes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LO </a:t>
            </a:r>
            <a:r>
              <a:rPr lang="en-US" dirty="0"/>
              <a:t>= </a:t>
            </a:r>
            <a:r>
              <a:rPr lang="en-US" b="1" dirty="0"/>
              <a:t>stem</a:t>
            </a:r>
            <a:r>
              <a:rPr lang="en-US" dirty="0"/>
              <a:t> + </a:t>
            </a:r>
            <a:r>
              <a:rPr lang="en-US" cap="all" dirty="0">
                <a:solidFill>
                  <a:srgbClr val="C00000"/>
                </a:solidFill>
              </a:rPr>
              <a:t>action verb </a:t>
            </a:r>
            <a:r>
              <a:rPr lang="en-US" dirty="0"/>
              <a:t>+ </a:t>
            </a:r>
            <a:r>
              <a:rPr lang="en-US" i="1" dirty="0" smtClean="0"/>
              <a:t>skill/content/value</a:t>
            </a:r>
            <a:endParaRPr lang="en-US" i="1" dirty="0"/>
          </a:p>
          <a:p>
            <a:endParaRPr lang="en-US" dirty="0" smtClean="0"/>
          </a:p>
          <a:p>
            <a:r>
              <a:rPr lang="en-US" dirty="0" smtClean="0"/>
              <a:t>Follow the above formula to write 2 to 3 learning outcomes for your online course/module</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740343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Evaluating learning outcomes</a:t>
            </a:r>
            <a:endParaRPr lang="en-US" dirty="0"/>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10589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dirty="0" smtClean="0"/>
              <a:t>Evaluate Your Learning Outcomes</a:t>
            </a:r>
            <a:endParaRPr lang="en-CA" dirty="0"/>
          </a:p>
        </p:txBody>
      </p:sp>
      <p:sp>
        <p:nvSpPr>
          <p:cNvPr id="4" name="Footer Placeholder 3"/>
          <p:cNvSpPr>
            <a:spLocks noGrp="1"/>
          </p:cNvSpPr>
          <p:nvPr>
            <p:ph type="ftr" sz="quarter" idx="11"/>
          </p:nvPr>
        </p:nvSpPr>
        <p:spPr/>
        <p:txBody>
          <a:bodyPr/>
          <a:lstStyle/>
          <a:p>
            <a:endParaRPr lang="en-US"/>
          </a:p>
        </p:txBody>
      </p:sp>
      <p:grpSp>
        <p:nvGrpSpPr>
          <p:cNvPr id="6" name="Group 5"/>
          <p:cNvGrpSpPr/>
          <p:nvPr/>
        </p:nvGrpSpPr>
        <p:grpSpPr>
          <a:xfrm>
            <a:off x="493589" y="1601339"/>
            <a:ext cx="8174094" cy="4763422"/>
            <a:chOff x="1506848" y="1601339"/>
            <a:chExt cx="6154115" cy="4871344"/>
          </a:xfrm>
          <a:solidFill>
            <a:srgbClr val="C0504D"/>
          </a:solidFill>
        </p:grpSpPr>
        <p:sp>
          <p:nvSpPr>
            <p:cNvPr id="7" name="Freeform 6"/>
            <p:cNvSpPr/>
            <p:nvPr/>
          </p:nvSpPr>
          <p:spPr>
            <a:xfrm>
              <a:off x="2293305" y="1601339"/>
              <a:ext cx="5367658" cy="786459"/>
            </a:xfrm>
            <a:custGeom>
              <a:avLst/>
              <a:gdLst>
                <a:gd name="connsiteX0" fmla="*/ 0 w 5760886"/>
                <a:gd name="connsiteY0" fmla="*/ 0 h 786457"/>
                <a:gd name="connsiteX1" fmla="*/ 5367658 w 5760886"/>
                <a:gd name="connsiteY1" fmla="*/ 0 h 786457"/>
                <a:gd name="connsiteX2" fmla="*/ 5760886 w 5760886"/>
                <a:gd name="connsiteY2" fmla="*/ 393229 h 786457"/>
                <a:gd name="connsiteX3" fmla="*/ 5367658 w 5760886"/>
                <a:gd name="connsiteY3" fmla="*/ 786457 h 786457"/>
                <a:gd name="connsiteX4" fmla="*/ 0 w 5760886"/>
                <a:gd name="connsiteY4" fmla="*/ 786457 h 786457"/>
                <a:gd name="connsiteX5" fmla="*/ 0 w 5760886"/>
                <a:gd name="connsiteY5" fmla="*/ 0 h 78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886" h="786457">
                  <a:moveTo>
                    <a:pt x="5760886" y="786456"/>
                  </a:moveTo>
                  <a:lnTo>
                    <a:pt x="393228" y="786456"/>
                  </a:lnTo>
                  <a:lnTo>
                    <a:pt x="0" y="393228"/>
                  </a:lnTo>
                  <a:lnTo>
                    <a:pt x="393228" y="1"/>
                  </a:lnTo>
                  <a:lnTo>
                    <a:pt x="5760886" y="1"/>
                  </a:lnTo>
                  <a:lnTo>
                    <a:pt x="5760886" y="786456"/>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43420" tIns="137161" rIns="256032" bIns="137161" numCol="1" spcCol="1270" anchor="ctr" anchorCtr="0">
              <a:noAutofit/>
            </a:bodyPr>
            <a:lstStyle/>
            <a:p>
              <a:pPr lvl="0" defTabSz="1600200">
                <a:lnSpc>
                  <a:spcPct val="90000"/>
                </a:lnSpc>
                <a:spcBef>
                  <a:spcPct val="0"/>
                </a:spcBef>
                <a:spcAft>
                  <a:spcPct val="35000"/>
                </a:spcAft>
              </a:pPr>
              <a:r>
                <a:rPr lang="en-US" sz="2500" dirty="0" smtClean="0"/>
                <a:t>Specific skills/value/knowledge</a:t>
              </a:r>
              <a:endParaRPr lang="en-US" sz="2500" kern="1200" dirty="0"/>
            </a:p>
          </p:txBody>
        </p:sp>
        <p:sp>
          <p:nvSpPr>
            <p:cNvPr id="8" name="Freeform 7"/>
            <p:cNvSpPr/>
            <p:nvPr/>
          </p:nvSpPr>
          <p:spPr>
            <a:xfrm>
              <a:off x="2293305" y="2622561"/>
              <a:ext cx="5367658" cy="786459"/>
            </a:xfrm>
            <a:custGeom>
              <a:avLst/>
              <a:gdLst>
                <a:gd name="connsiteX0" fmla="*/ 0 w 5760886"/>
                <a:gd name="connsiteY0" fmla="*/ 0 h 786457"/>
                <a:gd name="connsiteX1" fmla="*/ 5367658 w 5760886"/>
                <a:gd name="connsiteY1" fmla="*/ 0 h 786457"/>
                <a:gd name="connsiteX2" fmla="*/ 5760886 w 5760886"/>
                <a:gd name="connsiteY2" fmla="*/ 393229 h 786457"/>
                <a:gd name="connsiteX3" fmla="*/ 5367658 w 5760886"/>
                <a:gd name="connsiteY3" fmla="*/ 786457 h 786457"/>
                <a:gd name="connsiteX4" fmla="*/ 0 w 5760886"/>
                <a:gd name="connsiteY4" fmla="*/ 786457 h 786457"/>
                <a:gd name="connsiteX5" fmla="*/ 0 w 5760886"/>
                <a:gd name="connsiteY5" fmla="*/ 0 h 78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886" h="786457">
                  <a:moveTo>
                    <a:pt x="5760886" y="786456"/>
                  </a:moveTo>
                  <a:lnTo>
                    <a:pt x="393228" y="786456"/>
                  </a:lnTo>
                  <a:lnTo>
                    <a:pt x="0" y="393228"/>
                  </a:lnTo>
                  <a:lnTo>
                    <a:pt x="393228" y="1"/>
                  </a:lnTo>
                  <a:lnTo>
                    <a:pt x="5760886" y="1"/>
                  </a:lnTo>
                  <a:lnTo>
                    <a:pt x="5760886" y="786456"/>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43420" tIns="137161" rIns="256032" bIns="137161" numCol="1" spcCol="1270" anchor="ctr" anchorCtr="0">
              <a:noAutofit/>
            </a:bodyPr>
            <a:lstStyle/>
            <a:p>
              <a:pPr lvl="0" defTabSz="1600200">
                <a:lnSpc>
                  <a:spcPct val="90000"/>
                </a:lnSpc>
                <a:spcBef>
                  <a:spcPct val="0"/>
                </a:spcBef>
                <a:spcAft>
                  <a:spcPct val="35000"/>
                </a:spcAft>
              </a:pPr>
              <a:r>
                <a:rPr lang="en-US" sz="2500" kern="1200" dirty="0" smtClean="0"/>
                <a:t>Measurable and/or demonstrable</a:t>
              </a:r>
              <a:endParaRPr lang="en-US" sz="2500" kern="1200" dirty="0"/>
            </a:p>
          </p:txBody>
        </p:sp>
        <p:sp>
          <p:nvSpPr>
            <p:cNvPr id="9" name="Oval 8"/>
            <p:cNvSpPr/>
            <p:nvPr/>
          </p:nvSpPr>
          <p:spPr>
            <a:xfrm>
              <a:off x="1506848" y="2622562"/>
              <a:ext cx="786457" cy="786457"/>
            </a:xfrm>
            <a:prstGeom prst="ellipse">
              <a:avLst/>
            </a:prstGeom>
            <a:grpFill/>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4000" dirty="0" smtClean="0">
                  <a:solidFill>
                    <a:schemeClr val="bg1"/>
                  </a:solidFill>
                </a:rPr>
                <a:t>M</a:t>
              </a:r>
              <a:endParaRPr lang="en-US" sz="4000" dirty="0">
                <a:solidFill>
                  <a:schemeClr val="bg1"/>
                </a:solidFill>
              </a:endParaRPr>
            </a:p>
          </p:txBody>
        </p:sp>
        <p:sp>
          <p:nvSpPr>
            <p:cNvPr id="10" name="Freeform 9"/>
            <p:cNvSpPr/>
            <p:nvPr/>
          </p:nvSpPr>
          <p:spPr>
            <a:xfrm>
              <a:off x="2293305" y="3643782"/>
              <a:ext cx="5367658" cy="786458"/>
            </a:xfrm>
            <a:custGeom>
              <a:avLst/>
              <a:gdLst>
                <a:gd name="connsiteX0" fmla="*/ 0 w 5760886"/>
                <a:gd name="connsiteY0" fmla="*/ 0 h 786457"/>
                <a:gd name="connsiteX1" fmla="*/ 5367658 w 5760886"/>
                <a:gd name="connsiteY1" fmla="*/ 0 h 786457"/>
                <a:gd name="connsiteX2" fmla="*/ 5760886 w 5760886"/>
                <a:gd name="connsiteY2" fmla="*/ 393229 h 786457"/>
                <a:gd name="connsiteX3" fmla="*/ 5367658 w 5760886"/>
                <a:gd name="connsiteY3" fmla="*/ 786457 h 786457"/>
                <a:gd name="connsiteX4" fmla="*/ 0 w 5760886"/>
                <a:gd name="connsiteY4" fmla="*/ 786457 h 786457"/>
                <a:gd name="connsiteX5" fmla="*/ 0 w 5760886"/>
                <a:gd name="connsiteY5" fmla="*/ 0 h 78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886" h="786457">
                  <a:moveTo>
                    <a:pt x="5760886" y="786456"/>
                  </a:moveTo>
                  <a:lnTo>
                    <a:pt x="393228" y="786456"/>
                  </a:lnTo>
                  <a:lnTo>
                    <a:pt x="0" y="393228"/>
                  </a:lnTo>
                  <a:lnTo>
                    <a:pt x="393228" y="1"/>
                  </a:lnTo>
                  <a:lnTo>
                    <a:pt x="5760886" y="1"/>
                  </a:lnTo>
                  <a:lnTo>
                    <a:pt x="5760886" y="786456"/>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43420" tIns="137161" rIns="256032" bIns="137160" numCol="1" spcCol="1270" anchor="ctr" anchorCtr="0">
              <a:noAutofit/>
            </a:bodyPr>
            <a:lstStyle/>
            <a:p>
              <a:r>
                <a:rPr lang="en-US" sz="2500" dirty="0" smtClean="0"/>
                <a:t>Attainable </a:t>
              </a:r>
              <a:r>
                <a:rPr lang="en-US" sz="2500" dirty="0"/>
                <a:t>by students at current level</a:t>
              </a:r>
            </a:p>
          </p:txBody>
        </p:sp>
        <p:sp>
          <p:nvSpPr>
            <p:cNvPr id="11" name="Oval 10"/>
            <p:cNvSpPr/>
            <p:nvPr/>
          </p:nvSpPr>
          <p:spPr>
            <a:xfrm>
              <a:off x="1506848" y="3643783"/>
              <a:ext cx="786457" cy="786457"/>
            </a:xfrm>
            <a:prstGeom prst="ellipse">
              <a:avLst/>
            </a:prstGeom>
            <a:grpFill/>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600" dirty="0" smtClean="0">
                  <a:solidFill>
                    <a:schemeClr val="bg1"/>
                  </a:solidFill>
                </a:rPr>
                <a:t>A</a:t>
              </a:r>
              <a:endParaRPr lang="en-US" sz="3600" dirty="0">
                <a:solidFill>
                  <a:schemeClr val="bg1"/>
                </a:solidFill>
              </a:endParaRPr>
            </a:p>
          </p:txBody>
        </p:sp>
        <p:sp>
          <p:nvSpPr>
            <p:cNvPr id="12" name="Freeform 11"/>
            <p:cNvSpPr/>
            <p:nvPr/>
          </p:nvSpPr>
          <p:spPr>
            <a:xfrm>
              <a:off x="2293305" y="4665004"/>
              <a:ext cx="5367658" cy="786458"/>
            </a:xfrm>
            <a:custGeom>
              <a:avLst/>
              <a:gdLst>
                <a:gd name="connsiteX0" fmla="*/ 0 w 5760886"/>
                <a:gd name="connsiteY0" fmla="*/ 0 h 786457"/>
                <a:gd name="connsiteX1" fmla="*/ 5367658 w 5760886"/>
                <a:gd name="connsiteY1" fmla="*/ 0 h 786457"/>
                <a:gd name="connsiteX2" fmla="*/ 5760886 w 5760886"/>
                <a:gd name="connsiteY2" fmla="*/ 393229 h 786457"/>
                <a:gd name="connsiteX3" fmla="*/ 5367658 w 5760886"/>
                <a:gd name="connsiteY3" fmla="*/ 786457 h 786457"/>
                <a:gd name="connsiteX4" fmla="*/ 0 w 5760886"/>
                <a:gd name="connsiteY4" fmla="*/ 786457 h 786457"/>
                <a:gd name="connsiteX5" fmla="*/ 0 w 5760886"/>
                <a:gd name="connsiteY5" fmla="*/ 0 h 78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886" h="786457">
                  <a:moveTo>
                    <a:pt x="5760886" y="786456"/>
                  </a:moveTo>
                  <a:lnTo>
                    <a:pt x="393228" y="786456"/>
                  </a:lnTo>
                  <a:lnTo>
                    <a:pt x="0" y="393228"/>
                  </a:lnTo>
                  <a:lnTo>
                    <a:pt x="393228" y="1"/>
                  </a:lnTo>
                  <a:lnTo>
                    <a:pt x="5760886" y="1"/>
                  </a:lnTo>
                  <a:lnTo>
                    <a:pt x="5760886" y="786456"/>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43420" tIns="137161" rIns="256032" bIns="137160" numCol="1" spcCol="1270" anchor="ctr" anchorCtr="0">
              <a:noAutofit/>
            </a:bodyPr>
            <a:lstStyle/>
            <a:p>
              <a:pPr lvl="0" defTabSz="1600200">
                <a:lnSpc>
                  <a:spcPct val="90000"/>
                </a:lnSpc>
                <a:spcBef>
                  <a:spcPct val="0"/>
                </a:spcBef>
                <a:spcAft>
                  <a:spcPct val="35000"/>
                </a:spcAft>
              </a:pPr>
              <a:r>
                <a:rPr lang="en-US" sz="2500" kern="1200" dirty="0" smtClean="0"/>
                <a:t>Relevant for students, cours</a:t>
              </a:r>
              <a:r>
                <a:rPr lang="en-US" sz="2500" dirty="0" smtClean="0"/>
                <a:t>e, program, degree</a:t>
              </a:r>
              <a:endParaRPr lang="en-US" sz="2500" kern="1200" dirty="0"/>
            </a:p>
          </p:txBody>
        </p:sp>
        <p:sp>
          <p:nvSpPr>
            <p:cNvPr id="13" name="Oval 12"/>
            <p:cNvSpPr/>
            <p:nvPr/>
          </p:nvSpPr>
          <p:spPr>
            <a:xfrm>
              <a:off x="1506848" y="4665005"/>
              <a:ext cx="786457" cy="786457"/>
            </a:xfrm>
            <a:prstGeom prst="ellipse">
              <a:avLst/>
            </a:prstGeom>
            <a:grpFill/>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600" dirty="0" smtClean="0">
                  <a:solidFill>
                    <a:schemeClr val="bg1"/>
                  </a:solidFill>
                </a:rPr>
                <a:t>R</a:t>
              </a:r>
              <a:endParaRPr lang="en-US" sz="3600" dirty="0">
                <a:solidFill>
                  <a:schemeClr val="bg1"/>
                </a:solidFill>
              </a:endParaRPr>
            </a:p>
          </p:txBody>
        </p:sp>
        <p:sp>
          <p:nvSpPr>
            <p:cNvPr id="14" name="Freeform 13"/>
            <p:cNvSpPr/>
            <p:nvPr/>
          </p:nvSpPr>
          <p:spPr>
            <a:xfrm>
              <a:off x="2293304" y="5686225"/>
              <a:ext cx="5367659" cy="786458"/>
            </a:xfrm>
            <a:custGeom>
              <a:avLst/>
              <a:gdLst>
                <a:gd name="connsiteX0" fmla="*/ 0 w 5760886"/>
                <a:gd name="connsiteY0" fmla="*/ 0 h 786457"/>
                <a:gd name="connsiteX1" fmla="*/ 5367658 w 5760886"/>
                <a:gd name="connsiteY1" fmla="*/ 0 h 786457"/>
                <a:gd name="connsiteX2" fmla="*/ 5760886 w 5760886"/>
                <a:gd name="connsiteY2" fmla="*/ 393229 h 786457"/>
                <a:gd name="connsiteX3" fmla="*/ 5367658 w 5760886"/>
                <a:gd name="connsiteY3" fmla="*/ 786457 h 786457"/>
                <a:gd name="connsiteX4" fmla="*/ 0 w 5760886"/>
                <a:gd name="connsiteY4" fmla="*/ 786457 h 786457"/>
                <a:gd name="connsiteX5" fmla="*/ 0 w 5760886"/>
                <a:gd name="connsiteY5" fmla="*/ 0 h 78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886" h="786457">
                  <a:moveTo>
                    <a:pt x="5760886" y="786456"/>
                  </a:moveTo>
                  <a:lnTo>
                    <a:pt x="393228" y="786456"/>
                  </a:lnTo>
                  <a:lnTo>
                    <a:pt x="0" y="393228"/>
                  </a:lnTo>
                  <a:lnTo>
                    <a:pt x="393228" y="1"/>
                  </a:lnTo>
                  <a:lnTo>
                    <a:pt x="5760886" y="1"/>
                  </a:lnTo>
                  <a:lnTo>
                    <a:pt x="5760886" y="786456"/>
                  </a:lnTo>
                  <a:close/>
                </a:path>
              </a:pathLst>
            </a:cu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43420" tIns="137161" rIns="256033" bIns="137160" numCol="1" spcCol="1270" anchor="ctr" anchorCtr="0">
              <a:noAutofit/>
            </a:bodyPr>
            <a:lstStyle/>
            <a:p>
              <a:pPr lvl="0" defTabSz="1600200">
                <a:lnSpc>
                  <a:spcPct val="90000"/>
                </a:lnSpc>
                <a:spcBef>
                  <a:spcPct val="0"/>
                </a:spcBef>
                <a:spcAft>
                  <a:spcPct val="35000"/>
                </a:spcAft>
              </a:pPr>
              <a:r>
                <a:rPr lang="en-US" sz="2500" kern="1200" dirty="0" smtClean="0"/>
                <a:t>Timed appropriately for module or course length</a:t>
              </a:r>
              <a:endParaRPr lang="en-US" sz="2500" kern="1200" dirty="0"/>
            </a:p>
          </p:txBody>
        </p:sp>
        <p:sp>
          <p:nvSpPr>
            <p:cNvPr id="15" name="Oval 14"/>
            <p:cNvSpPr/>
            <p:nvPr/>
          </p:nvSpPr>
          <p:spPr>
            <a:xfrm>
              <a:off x="1506848" y="5686226"/>
              <a:ext cx="786457" cy="786457"/>
            </a:xfrm>
            <a:prstGeom prst="ellipse">
              <a:avLst/>
            </a:prstGeom>
            <a:grpFill/>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600" dirty="0" smtClean="0">
                  <a:solidFill>
                    <a:schemeClr val="bg1"/>
                  </a:solidFill>
                </a:rPr>
                <a:t>T</a:t>
              </a:r>
              <a:endParaRPr lang="en-US" sz="3600" dirty="0">
                <a:solidFill>
                  <a:schemeClr val="bg1"/>
                </a:solidFill>
              </a:endParaRPr>
            </a:p>
          </p:txBody>
        </p:sp>
      </p:grpSp>
      <p:sp>
        <p:nvSpPr>
          <p:cNvPr id="16" name="Oval 15"/>
          <p:cNvSpPr/>
          <p:nvPr/>
        </p:nvSpPr>
        <p:spPr>
          <a:xfrm>
            <a:off x="493587" y="1601341"/>
            <a:ext cx="1044000" cy="770400"/>
          </a:xfrm>
          <a:prstGeom prst="ellipse">
            <a:avLst/>
          </a:prstGeom>
          <a:solidFill>
            <a:srgbClr val="C0504D"/>
          </a:solidFill>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4000" dirty="0" smtClean="0">
                <a:solidFill>
                  <a:schemeClr val="bg1"/>
                </a:solidFill>
              </a:rPr>
              <a:t>S</a:t>
            </a:r>
            <a:endParaRPr lang="en-US" sz="4000" dirty="0">
              <a:solidFill>
                <a:schemeClr val="bg1"/>
              </a:solidFill>
            </a:endParaRPr>
          </a:p>
        </p:txBody>
      </p:sp>
    </p:spTree>
    <p:extLst>
      <p:ext uri="{BB962C8B-B14F-4D97-AF65-F5344CB8AC3E}">
        <p14:creationId xmlns:p14="http://schemas.microsoft.com/office/powerpoint/2010/main" val="1537284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6" name="Content Placeholder 5"/>
          <p:cNvSpPr>
            <a:spLocks noGrp="1"/>
          </p:cNvSpPr>
          <p:nvPr>
            <p:ph idx="1"/>
          </p:nvPr>
        </p:nvSpPr>
        <p:spPr/>
        <p:txBody>
          <a:bodyPr>
            <a:normAutofit fontScale="92500"/>
          </a:bodyPr>
          <a:lstStyle/>
          <a:p>
            <a:pPr marL="0" indent="0">
              <a:buNone/>
            </a:pPr>
            <a:r>
              <a:rPr lang="en-US" dirty="0"/>
              <a:t>By the end of this module, you </a:t>
            </a:r>
            <a:r>
              <a:rPr lang="en-US" dirty="0" smtClean="0"/>
              <a:t>should be </a:t>
            </a:r>
            <a:r>
              <a:rPr lang="en-US" dirty="0"/>
              <a:t>able to:</a:t>
            </a:r>
          </a:p>
          <a:p>
            <a:pPr marL="514350" indent="-457200"/>
            <a:r>
              <a:rPr lang="en-US" cap="all" dirty="0">
                <a:solidFill>
                  <a:srgbClr val="C00000"/>
                </a:solidFill>
              </a:rPr>
              <a:t>E</a:t>
            </a:r>
            <a:r>
              <a:rPr lang="en-US" cap="all" dirty="0" smtClean="0">
                <a:solidFill>
                  <a:srgbClr val="C00000"/>
                </a:solidFill>
              </a:rPr>
              <a:t>xplain</a:t>
            </a:r>
            <a:r>
              <a:rPr lang="en-US" dirty="0" smtClean="0"/>
              <a:t> </a:t>
            </a:r>
            <a:r>
              <a:rPr lang="en-US" dirty="0"/>
              <a:t>the role of learning outcomes in </a:t>
            </a:r>
            <a:r>
              <a:rPr lang="en-US" dirty="0" smtClean="0"/>
              <a:t>(online</a:t>
            </a:r>
            <a:r>
              <a:rPr lang="en-US" dirty="0"/>
              <a:t>, face-to-face, and </a:t>
            </a:r>
            <a:r>
              <a:rPr lang="en-US" dirty="0" smtClean="0"/>
              <a:t>blended) </a:t>
            </a:r>
            <a:r>
              <a:rPr lang="en-US" dirty="0"/>
              <a:t>course </a:t>
            </a:r>
            <a:r>
              <a:rPr lang="en-US" dirty="0" smtClean="0"/>
              <a:t>design</a:t>
            </a:r>
            <a:endParaRPr lang="en-US" dirty="0"/>
          </a:p>
          <a:p>
            <a:pPr marL="514350" indent="-457200"/>
            <a:r>
              <a:rPr lang="en-US" cap="all" dirty="0" smtClean="0">
                <a:solidFill>
                  <a:srgbClr val="C00000"/>
                </a:solidFill>
              </a:rPr>
              <a:t>Apply</a:t>
            </a:r>
            <a:r>
              <a:rPr lang="en-US" dirty="0" smtClean="0"/>
              <a:t> </a:t>
            </a:r>
            <a:r>
              <a:rPr lang="en-US" dirty="0"/>
              <a:t>Bloom's </a:t>
            </a:r>
            <a:r>
              <a:rPr lang="en-US" dirty="0" smtClean="0"/>
              <a:t>Taxonomy to </a:t>
            </a:r>
            <a:r>
              <a:rPr lang="en-US" dirty="0"/>
              <a:t>write clear, succinct learning </a:t>
            </a:r>
            <a:r>
              <a:rPr lang="en-US" dirty="0" smtClean="0"/>
              <a:t>outcomes</a:t>
            </a:r>
            <a:endParaRPr lang="en-US" dirty="0"/>
          </a:p>
          <a:p>
            <a:pPr marL="514350" indent="-457200"/>
            <a:r>
              <a:rPr lang="en-US" cap="all" dirty="0">
                <a:solidFill>
                  <a:srgbClr val="C00000"/>
                </a:solidFill>
              </a:rPr>
              <a:t>E</a:t>
            </a:r>
            <a:r>
              <a:rPr lang="en-US" cap="all" dirty="0" smtClean="0">
                <a:solidFill>
                  <a:srgbClr val="C00000"/>
                </a:solidFill>
              </a:rPr>
              <a:t>valuate</a:t>
            </a:r>
            <a:r>
              <a:rPr lang="en-US" dirty="0" smtClean="0"/>
              <a:t> </a:t>
            </a:r>
            <a:r>
              <a:rPr lang="en-US" dirty="0"/>
              <a:t>learning outcomes for clarity, demonstrability, and appropriateness for a </a:t>
            </a:r>
            <a:r>
              <a:rPr lang="en-US" dirty="0" smtClean="0"/>
              <a:t>course</a:t>
            </a:r>
            <a:endParaRPr lang="en-US" dirty="0"/>
          </a:p>
          <a:p>
            <a:pPr marL="514350" indent="-457200"/>
            <a:r>
              <a:rPr lang="en-US" cap="all" dirty="0">
                <a:solidFill>
                  <a:srgbClr val="C00000"/>
                </a:solidFill>
              </a:rPr>
              <a:t>I</a:t>
            </a:r>
            <a:r>
              <a:rPr lang="en-US" cap="all" dirty="0" smtClean="0">
                <a:solidFill>
                  <a:srgbClr val="C00000"/>
                </a:solidFill>
              </a:rPr>
              <a:t>dentify</a:t>
            </a:r>
            <a:r>
              <a:rPr lang="en-US" dirty="0" smtClean="0"/>
              <a:t> </a:t>
            </a:r>
            <a:r>
              <a:rPr lang="en-US" dirty="0"/>
              <a:t>appropriate methods </a:t>
            </a:r>
            <a:r>
              <a:rPr lang="en-US" dirty="0" smtClean="0"/>
              <a:t>for evaluating </a:t>
            </a:r>
            <a:r>
              <a:rPr lang="en-US" dirty="0"/>
              <a:t>student achievement of learning </a:t>
            </a:r>
            <a:r>
              <a:rPr lang="en-US" dirty="0" smtClean="0"/>
              <a:t>outcomes</a:t>
            </a:r>
            <a:endParaRPr lang="en-US" dirty="0"/>
          </a:p>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61932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3200" dirty="0" smtClean="0"/>
              <a:t>What did you find to be the most challenging part of writing a learning outcome?</a:t>
            </a:r>
          </a:p>
          <a:p>
            <a:r>
              <a:rPr lang="en-US" sz="3200" dirty="0" smtClean="0"/>
              <a:t>Did you or your partner identify room for improvement? Explain.</a:t>
            </a:r>
          </a:p>
          <a:p>
            <a:r>
              <a:rPr lang="en-US" sz="3200" dirty="0" smtClean="0"/>
              <a:t>If so, how did/would you revise your learning outcome?</a:t>
            </a:r>
            <a:endParaRPr lang="en-US" sz="32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391978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Evaluating achievement of learning outcomes</a:t>
            </a:r>
            <a:endParaRPr lang="en-US" dirty="0"/>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06282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Assessment methods</a:t>
            </a:r>
            <a:endParaRPr lang="en-CA" dirty="0"/>
          </a:p>
        </p:txBody>
      </p:sp>
      <p:sp>
        <p:nvSpPr>
          <p:cNvPr id="3" name="Content Placeholder 2"/>
          <p:cNvSpPr>
            <a:spLocks noGrp="1"/>
          </p:cNvSpPr>
          <p:nvPr>
            <p:ph idx="1"/>
          </p:nvPr>
        </p:nvSpPr>
        <p:spPr/>
        <p:txBody>
          <a:bodyPr/>
          <a:lstStyle/>
          <a:p>
            <a:r>
              <a:rPr lang="en-US" dirty="0"/>
              <a:t>Action </a:t>
            </a:r>
            <a:r>
              <a:rPr lang="en-US" dirty="0" smtClean="0"/>
              <a:t>words in </a:t>
            </a:r>
            <a:r>
              <a:rPr lang="en-US" dirty="0"/>
              <a:t>learning outcomes</a:t>
            </a:r>
          </a:p>
          <a:p>
            <a:pPr lvl="1"/>
            <a:r>
              <a:rPr lang="en-US" dirty="0"/>
              <a:t>Help to choose appropriate assessment</a:t>
            </a:r>
            <a:r>
              <a:rPr lang="en-US" dirty="0" smtClean="0"/>
              <a:t>!</a:t>
            </a:r>
          </a:p>
          <a:p>
            <a:r>
              <a:rPr lang="en-US" dirty="0" smtClean="0"/>
              <a:t>Assessment strategies:</a:t>
            </a:r>
          </a:p>
          <a:p>
            <a:pPr lvl="1"/>
            <a:r>
              <a:rPr lang="en-US" dirty="0" smtClean="0"/>
              <a:t>Essay</a:t>
            </a:r>
          </a:p>
          <a:p>
            <a:pPr lvl="1"/>
            <a:r>
              <a:rPr lang="en-US" dirty="0" smtClean="0"/>
              <a:t>Test/quiz</a:t>
            </a:r>
          </a:p>
          <a:p>
            <a:pPr lvl="1"/>
            <a:r>
              <a:rPr lang="en-US" dirty="0" smtClean="0"/>
              <a:t>Ongoing journal</a:t>
            </a:r>
          </a:p>
          <a:p>
            <a:pPr lvl="1"/>
            <a:r>
              <a:rPr lang="en-US" dirty="0" smtClean="0"/>
              <a:t>Reading response</a:t>
            </a:r>
          </a:p>
          <a:p>
            <a:pPr lvl="1"/>
            <a:r>
              <a:rPr lang="en-US" dirty="0" smtClean="0"/>
              <a:t>Blog post</a:t>
            </a:r>
          </a:p>
          <a:p>
            <a:pPr lvl="1"/>
            <a:r>
              <a:rPr lang="en-US" dirty="0" smtClean="0"/>
              <a:t>Media analysis</a:t>
            </a:r>
            <a:endParaRPr lang="en-US" dirty="0"/>
          </a:p>
          <a:p>
            <a:endParaRPr lang="en-US" dirty="0" smtClean="0"/>
          </a:p>
          <a:p>
            <a:pPr lvl="1"/>
            <a:endParaRPr lang="en-US" dirty="0"/>
          </a:p>
          <a:p>
            <a:endParaRPr lang="en-CA"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09159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all" dirty="0" smtClean="0">
                <a:solidFill>
                  <a:srgbClr val="C00000"/>
                </a:solidFill>
              </a:rPr>
              <a:t>Summary</a:t>
            </a:r>
            <a:endParaRPr lang="en-CA" cap="all"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CA" dirty="0" smtClean="0"/>
              <a:t>Effective course/module design begins with clear, demonstrable </a:t>
            </a:r>
            <a:r>
              <a:rPr lang="en-CA" b="1" dirty="0" smtClean="0"/>
              <a:t>learning outcomes</a:t>
            </a:r>
            <a:r>
              <a:rPr lang="en-CA" dirty="0" smtClean="0"/>
              <a:t> (course blueprint)</a:t>
            </a:r>
          </a:p>
          <a:p>
            <a:r>
              <a:rPr lang="en-CA" dirty="0" smtClean="0"/>
              <a:t>You can write learning outcomes using </a:t>
            </a:r>
            <a:r>
              <a:rPr lang="en-CA" b="1" dirty="0" smtClean="0"/>
              <a:t>Bloom’s Taxonomy </a:t>
            </a:r>
            <a:r>
              <a:rPr lang="en-CA" dirty="0" smtClean="0"/>
              <a:t>of learning for three domains (affective, cognitive, and psychomotor)</a:t>
            </a:r>
          </a:p>
          <a:p>
            <a:r>
              <a:rPr lang="en-CA" dirty="0" smtClean="0"/>
              <a:t>You can evaluate your learning outcomes to make sure they are specific, measurable, attainable, relevant, and timed appropriately</a:t>
            </a:r>
          </a:p>
          <a:p>
            <a:r>
              <a:rPr lang="en-CA" dirty="0"/>
              <a:t>You can use your action words to choose an appropriate assessment</a:t>
            </a:r>
          </a:p>
          <a:p>
            <a:endParaRPr lang="en-CA" dirty="0"/>
          </a:p>
        </p:txBody>
      </p:sp>
    </p:spTree>
    <p:extLst>
      <p:ext uri="{BB962C8B-B14F-4D97-AF65-F5344CB8AC3E}">
        <p14:creationId xmlns:p14="http://schemas.microsoft.com/office/powerpoint/2010/main" val="4261099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Thank you</a:t>
            </a:r>
            <a:endParaRPr lang="en-CA" dirty="0"/>
          </a:p>
        </p:txBody>
      </p:sp>
      <p:sp>
        <p:nvSpPr>
          <p:cNvPr id="6" name="Content Placeholder 5"/>
          <p:cNvSpPr>
            <a:spLocks noGrp="1"/>
          </p:cNvSpPr>
          <p:nvPr>
            <p:ph idx="1"/>
          </p:nvPr>
        </p:nvSpPr>
        <p:spPr/>
        <p:txBody>
          <a:bodyPr/>
          <a:lstStyle/>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5"/>
          <p:cNvSpPr txBox="1">
            <a:spLocks/>
          </p:cNvSpPr>
          <p:nvPr/>
        </p:nvSpPr>
        <p:spPr>
          <a:xfrm>
            <a:off x="404706" y="1752600"/>
            <a:ext cx="8662516" cy="48739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p>
          <a:p>
            <a:r>
              <a:rPr lang="en-US" dirty="0" smtClean="0"/>
              <a:t>Questions?</a:t>
            </a:r>
          </a:p>
          <a:p>
            <a:r>
              <a:rPr lang="en-US" dirty="0"/>
              <a:t>C</a:t>
            </a:r>
            <a:r>
              <a:rPr lang="en-US" dirty="0" smtClean="0"/>
              <a:t>omments? </a:t>
            </a:r>
          </a:p>
          <a:p>
            <a:r>
              <a:rPr lang="en-US" dirty="0" smtClean="0"/>
              <a:t>Help?</a:t>
            </a:r>
          </a:p>
          <a:p>
            <a:endParaRPr lang="en-US" dirty="0"/>
          </a:p>
          <a:p>
            <a:pPr marL="0" indent="0">
              <a:buNone/>
            </a:pPr>
            <a:r>
              <a:rPr lang="en-US" b="1" dirty="0" smtClean="0"/>
              <a:t>Contact information – facilitator’s and departmental</a:t>
            </a:r>
          </a:p>
          <a:p>
            <a:endParaRPr lang="en-US" dirty="0"/>
          </a:p>
          <a:p>
            <a:endParaRPr lang="en-US" dirty="0"/>
          </a:p>
        </p:txBody>
      </p:sp>
    </p:spTree>
    <p:extLst>
      <p:ext uri="{BB962C8B-B14F-4D97-AF65-F5344CB8AC3E}">
        <p14:creationId xmlns:p14="http://schemas.microsoft.com/office/powerpoint/2010/main" val="33498011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t>Biggs</a:t>
            </a:r>
            <a:r>
              <a:rPr lang="en-US" sz="2200" dirty="0"/>
              <a:t>, J. and C. Tang. (2011). </a:t>
            </a:r>
            <a:r>
              <a:rPr lang="en-US" sz="2200" i="1" dirty="0"/>
              <a:t>Teaching for </a:t>
            </a:r>
            <a:r>
              <a:rPr lang="en-US" sz="2200" i="1" dirty="0" smtClean="0"/>
              <a:t>Quality Learning </a:t>
            </a:r>
            <a:r>
              <a:rPr lang="en-US" sz="2200" i="1" dirty="0"/>
              <a:t>at </a:t>
            </a:r>
            <a:r>
              <a:rPr lang="en-US" sz="2200" i="1" dirty="0" smtClean="0"/>
              <a:t>	University</a:t>
            </a:r>
            <a:r>
              <a:rPr lang="en-US" sz="2200" dirty="0"/>
              <a:t>. </a:t>
            </a:r>
            <a:r>
              <a:rPr lang="en-US" sz="2200" dirty="0" smtClean="0"/>
              <a:t>Maidenhead, Berkshire: McGraw-Hill International.</a:t>
            </a:r>
          </a:p>
          <a:p>
            <a:pPr marL="514350" indent="-514350">
              <a:buFont typeface="+mj-lt"/>
              <a:buAutoNum type="arabicPeriod"/>
            </a:pPr>
            <a:r>
              <a:rPr lang="en-US" sz="2200" dirty="0" smtClean="0"/>
              <a:t>Bloom</a:t>
            </a:r>
            <a:r>
              <a:rPr lang="en-US" sz="2200" dirty="0"/>
              <a:t>, B.S. and </a:t>
            </a:r>
            <a:r>
              <a:rPr lang="en-US" sz="2200" dirty="0" err="1"/>
              <a:t>Krathwol</a:t>
            </a:r>
            <a:r>
              <a:rPr lang="en-US" sz="2200" dirty="0"/>
              <a:t> D.R. (1956). </a:t>
            </a:r>
            <a:r>
              <a:rPr lang="en-US" sz="2200" i="1" dirty="0"/>
              <a:t>Taxonomy of </a:t>
            </a:r>
            <a:r>
              <a:rPr lang="en-US" sz="2200" i="1" dirty="0" smtClean="0"/>
              <a:t>Educational 	Objectives</a:t>
            </a:r>
            <a:r>
              <a:rPr lang="en-US" sz="2200" i="1" dirty="0"/>
              <a:t>: The Classification of </a:t>
            </a:r>
            <a:r>
              <a:rPr lang="en-US" sz="2200" i="1" dirty="0" smtClean="0"/>
              <a:t>Educational </a:t>
            </a:r>
            <a:r>
              <a:rPr lang="en-US" sz="2200" i="1" dirty="0"/>
              <a:t>Goals</a:t>
            </a:r>
            <a:r>
              <a:rPr lang="en-US" sz="2200" dirty="0"/>
              <a:t>. </a:t>
            </a:r>
            <a:r>
              <a:rPr lang="en-US" sz="2200" dirty="0" smtClean="0"/>
              <a:t>New York, NY: 	David McKay. </a:t>
            </a:r>
          </a:p>
          <a:p>
            <a:pPr marL="514350" indent="-514350">
              <a:buFont typeface="+mj-lt"/>
              <a:buAutoNum type="arabicPeriod"/>
            </a:pPr>
            <a:r>
              <a:rPr lang="en-US" sz="2200" dirty="0"/>
              <a:t>Fink, L.D. (2003). </a:t>
            </a:r>
            <a:r>
              <a:rPr lang="en-US" sz="2200" i="1" dirty="0"/>
              <a:t>Creating Significant Learning </a:t>
            </a:r>
            <a:r>
              <a:rPr lang="en-US" sz="2200" i="1" dirty="0" smtClean="0"/>
              <a:t>Experiences</a:t>
            </a:r>
            <a:r>
              <a:rPr lang="en-US" sz="2200" i="1" dirty="0"/>
              <a:t>: An </a:t>
            </a:r>
            <a:r>
              <a:rPr lang="en-US" sz="2200" i="1" dirty="0" smtClean="0"/>
              <a:t>	Integrated </a:t>
            </a:r>
            <a:r>
              <a:rPr lang="en-US" sz="2200" i="1" dirty="0"/>
              <a:t>Approach to Designing </a:t>
            </a:r>
            <a:r>
              <a:rPr lang="en-US" sz="2200" i="1" dirty="0" smtClean="0"/>
              <a:t>College </a:t>
            </a:r>
            <a:r>
              <a:rPr lang="en-US" sz="2200" i="1" dirty="0"/>
              <a:t>Courses. </a:t>
            </a:r>
            <a:r>
              <a:rPr lang="en-US" sz="2200" dirty="0"/>
              <a:t>San </a:t>
            </a:r>
            <a:r>
              <a:rPr lang="en-US" sz="2200" dirty="0" smtClean="0"/>
              <a:t>Francisco, 	CA: </a:t>
            </a:r>
            <a:r>
              <a:rPr lang="en-US" sz="2200" dirty="0" err="1" smtClean="0"/>
              <a:t>Jossey</a:t>
            </a:r>
            <a:r>
              <a:rPr lang="en-US" sz="2200" dirty="0" smtClean="0"/>
              <a:t>-Bass.</a:t>
            </a:r>
            <a:endParaRPr lang="en-US" sz="2200" dirty="0"/>
          </a:p>
          <a:p>
            <a:pPr marL="514350" indent="-514350">
              <a:buFont typeface="+mj-lt"/>
              <a:buAutoNum type="arabicPeriod"/>
            </a:pPr>
            <a:r>
              <a:rPr lang="en-US" sz="2200" dirty="0" smtClean="0"/>
              <a:t>Hughes</a:t>
            </a:r>
            <a:r>
              <a:rPr lang="en-US" sz="2200" dirty="0"/>
              <a:t>, C. (2013). A Case Study of Assessment </a:t>
            </a:r>
            <a:r>
              <a:rPr lang="en-US" sz="2200" dirty="0" smtClean="0"/>
              <a:t>of Graduate </a:t>
            </a:r>
            <a:r>
              <a:rPr lang="en-US" sz="2200" dirty="0"/>
              <a:t>Learning </a:t>
            </a:r>
            <a:r>
              <a:rPr lang="en-US" sz="2200" dirty="0" smtClean="0"/>
              <a:t>	Outcomes </a:t>
            </a:r>
            <a:r>
              <a:rPr lang="en-US" sz="2200" dirty="0"/>
              <a:t>at the </a:t>
            </a:r>
            <a:r>
              <a:rPr lang="en-US" sz="2200" dirty="0" err="1"/>
              <a:t>Programme</a:t>
            </a:r>
            <a:r>
              <a:rPr lang="en-US" sz="2200" dirty="0"/>
              <a:t>, </a:t>
            </a:r>
            <a:r>
              <a:rPr lang="en-US" sz="2200" dirty="0" smtClean="0"/>
              <a:t>Course</a:t>
            </a:r>
            <a:r>
              <a:rPr lang="en-US" sz="2200" dirty="0"/>
              <a:t>, and Task Level. </a:t>
            </a:r>
            <a:r>
              <a:rPr lang="en-US" sz="2200" i="1" dirty="0"/>
              <a:t>Assessment </a:t>
            </a:r>
            <a:r>
              <a:rPr lang="en-US" sz="2200" i="1" dirty="0" smtClean="0"/>
              <a:t>	and </a:t>
            </a:r>
            <a:r>
              <a:rPr lang="en-US" sz="2200" i="1" dirty="0"/>
              <a:t>Evaluation </a:t>
            </a:r>
            <a:r>
              <a:rPr lang="en-US" sz="2200" i="1" dirty="0" smtClean="0"/>
              <a:t>in Higher </a:t>
            </a:r>
            <a:r>
              <a:rPr lang="en-US" sz="2200" i="1" dirty="0"/>
              <a:t>Education</a:t>
            </a:r>
            <a:r>
              <a:rPr lang="en-US" sz="2200" dirty="0"/>
              <a:t>, 38(4), 492-506</a:t>
            </a:r>
            <a:r>
              <a:rPr lang="en-US" sz="2200" dirty="0" smtClean="0"/>
              <a:t>.</a:t>
            </a:r>
            <a:r>
              <a:rPr lang="en-US" sz="2200" dirty="0"/>
              <a:t>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4362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half" idx="1"/>
          </p:nvPr>
        </p:nvSpPr>
        <p:spPr>
          <a:xfrm>
            <a:off x="457200" y="1600200"/>
            <a:ext cx="8229600" cy="4764561"/>
          </a:xfrm>
        </p:spPr>
        <p:txBody>
          <a:bodyPr>
            <a:normAutofit/>
          </a:bodyPr>
          <a:lstStyle/>
          <a:p>
            <a:r>
              <a:rPr lang="en-US" sz="3200" dirty="0"/>
              <a:t>Why learning outcomes? </a:t>
            </a:r>
            <a:endParaRPr lang="en-US" sz="3200" dirty="0" smtClean="0"/>
          </a:p>
          <a:p>
            <a:r>
              <a:rPr lang="en-US" sz="3200" dirty="0" smtClean="0"/>
              <a:t>Introduction </a:t>
            </a:r>
            <a:r>
              <a:rPr lang="en-US" sz="3200" dirty="0"/>
              <a:t>to course design cycle</a:t>
            </a:r>
          </a:p>
          <a:p>
            <a:r>
              <a:rPr lang="en-US" sz="3200" dirty="0" smtClean="0"/>
              <a:t>Writing learning </a:t>
            </a:r>
            <a:r>
              <a:rPr lang="en-US" sz="3200" dirty="0"/>
              <a:t>outcomes</a:t>
            </a:r>
          </a:p>
          <a:p>
            <a:r>
              <a:rPr lang="en-US" sz="3200" dirty="0"/>
              <a:t>Bloom’s </a:t>
            </a:r>
            <a:r>
              <a:rPr lang="en-US" sz="3200" dirty="0" smtClean="0"/>
              <a:t>Taxonomy </a:t>
            </a:r>
            <a:r>
              <a:rPr lang="en-US" sz="3200" dirty="0"/>
              <a:t>of </a:t>
            </a:r>
            <a:r>
              <a:rPr lang="en-US" sz="3200" dirty="0" smtClean="0"/>
              <a:t>Educational </a:t>
            </a:r>
            <a:r>
              <a:rPr lang="en-US" sz="3200" dirty="0"/>
              <a:t>O</a:t>
            </a:r>
            <a:r>
              <a:rPr lang="en-US" sz="3200" dirty="0" smtClean="0"/>
              <a:t>bjectives</a:t>
            </a:r>
            <a:endParaRPr lang="en-US" sz="3200" dirty="0"/>
          </a:p>
          <a:p>
            <a:r>
              <a:rPr lang="en-US" sz="3200" dirty="0"/>
              <a:t>Group activity (writing learning outcomes)</a:t>
            </a:r>
          </a:p>
          <a:p>
            <a:r>
              <a:rPr lang="en-US" sz="3200" dirty="0"/>
              <a:t>Evaluating learning </a:t>
            </a:r>
            <a:r>
              <a:rPr lang="en-US" sz="3200" dirty="0" smtClean="0"/>
              <a:t>outcomes</a:t>
            </a:r>
            <a:endParaRPr lang="en-US" sz="32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8881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learning OUTCOMES?</a:t>
            </a: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365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Discussion</a:t>
            </a:r>
            <a:endParaRPr lang="en-US" dirty="0"/>
          </a:p>
        </p:txBody>
      </p:sp>
      <p:sp>
        <p:nvSpPr>
          <p:cNvPr id="9" name="Content Placeholder 8"/>
          <p:cNvSpPr>
            <a:spLocks noGrp="1"/>
          </p:cNvSpPr>
          <p:nvPr>
            <p:ph idx="1"/>
          </p:nvPr>
        </p:nvSpPr>
        <p:spPr/>
        <p:txBody>
          <a:bodyPr/>
          <a:lstStyle/>
          <a:p>
            <a:r>
              <a:rPr lang="en-US" dirty="0" smtClean="0"/>
              <a:t>Can anyone define learning outcomes or explain their role in course design?</a:t>
            </a:r>
          </a:p>
          <a:p>
            <a:r>
              <a:rPr lang="en-US" dirty="0" smtClean="0"/>
              <a:t>Does anyone currently use learning outcomes when designing courses? Why/why not?</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78949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a:bodyPr>
          <a:lstStyle/>
          <a:p>
            <a:r>
              <a:rPr lang="en-US" dirty="0" smtClean="0"/>
              <a:t>Thesis statement of course design:</a:t>
            </a:r>
          </a:p>
          <a:p>
            <a:pPr lvl="1"/>
            <a:r>
              <a:rPr lang="en-US" sz="3000" dirty="0" smtClean="0"/>
              <a:t>describe what learners are supposed to </a:t>
            </a:r>
            <a:r>
              <a:rPr lang="en-US" sz="3000" dirty="0" smtClean="0">
                <a:solidFill>
                  <a:srgbClr val="C00000"/>
                </a:solidFill>
              </a:rPr>
              <a:t>know</a:t>
            </a:r>
            <a:r>
              <a:rPr lang="en-US" sz="3000" dirty="0" smtClean="0"/>
              <a:t>, be able to </a:t>
            </a:r>
            <a:r>
              <a:rPr lang="en-US" sz="3000" dirty="0" smtClean="0">
                <a:solidFill>
                  <a:srgbClr val="C00000"/>
                </a:solidFill>
              </a:rPr>
              <a:t>do</a:t>
            </a:r>
            <a:r>
              <a:rPr lang="en-US" sz="3000" dirty="0" smtClean="0"/>
              <a:t>, or </a:t>
            </a:r>
            <a:r>
              <a:rPr lang="en-US" sz="3000" dirty="0" smtClean="0">
                <a:solidFill>
                  <a:srgbClr val="C00000"/>
                </a:solidFill>
              </a:rPr>
              <a:t>value</a:t>
            </a:r>
            <a:r>
              <a:rPr lang="en-US" sz="3000" dirty="0" smtClean="0"/>
              <a:t> at the completion of a course or module</a:t>
            </a:r>
            <a:endParaRPr lang="en-US" sz="3000" dirty="0"/>
          </a:p>
          <a:p>
            <a:pPr lvl="1"/>
            <a:r>
              <a:rPr lang="en-US" sz="3000" dirty="0" smtClean="0"/>
              <a:t>communicate </a:t>
            </a:r>
            <a:r>
              <a:rPr lang="en-US" sz="3000" dirty="0"/>
              <a:t>course priorities and students’ </a:t>
            </a:r>
            <a:r>
              <a:rPr lang="en-US" sz="3000" u="sng" dirty="0"/>
              <a:t>active</a:t>
            </a:r>
            <a:r>
              <a:rPr lang="en-US" sz="3000" dirty="0"/>
              <a:t> role in learning</a:t>
            </a:r>
          </a:p>
          <a:p>
            <a:pPr lvl="2"/>
            <a:r>
              <a:rPr lang="en-US" sz="2800" dirty="0" smtClean="0">
                <a:solidFill>
                  <a:srgbClr val="C00000"/>
                </a:solidFill>
              </a:rPr>
              <a:t>students</a:t>
            </a:r>
            <a:r>
              <a:rPr lang="en-US" sz="2800" dirty="0"/>
              <a:t>’ perspective</a:t>
            </a:r>
          </a:p>
          <a:p>
            <a:pPr lvl="2"/>
            <a:r>
              <a:rPr lang="en-US" sz="2800" dirty="0" smtClean="0">
                <a:solidFill>
                  <a:srgbClr val="C51E2E"/>
                </a:solidFill>
              </a:rPr>
              <a:t>action </a:t>
            </a:r>
            <a:r>
              <a:rPr lang="en-US" sz="2800" dirty="0">
                <a:solidFill>
                  <a:srgbClr val="C51E2E"/>
                </a:solidFill>
              </a:rPr>
              <a:t>verbs </a:t>
            </a:r>
            <a:r>
              <a:rPr lang="en-US" sz="2800" dirty="0" smtClean="0"/>
              <a:t>about </a:t>
            </a:r>
            <a:r>
              <a:rPr lang="en-US" sz="2800" dirty="0"/>
              <a:t>knowledge, skill, or </a:t>
            </a:r>
            <a:r>
              <a:rPr lang="en-US" sz="2800" dirty="0" smtClean="0"/>
              <a:t>value</a:t>
            </a:r>
            <a:endParaRPr lang="en-US" sz="28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33561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 to course design Cycle</a:t>
            </a:r>
            <a:br>
              <a:rPr lang="en-US" dirty="0" smtClean="0"/>
            </a:b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922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Design method</a:t>
            </a:r>
            <a:endParaRPr lang="en-US" dirty="0"/>
          </a:p>
        </p:txBody>
      </p:sp>
      <p:sp>
        <p:nvSpPr>
          <p:cNvPr id="3" name="Content Placeholder 2"/>
          <p:cNvSpPr>
            <a:spLocks noGrp="1"/>
          </p:cNvSpPr>
          <p:nvPr>
            <p:ph idx="1"/>
          </p:nvPr>
        </p:nvSpPr>
        <p:spPr/>
        <p:txBody>
          <a:bodyPr>
            <a:normAutofit/>
          </a:bodyPr>
          <a:lstStyle/>
          <a:p>
            <a:r>
              <a:rPr lang="en-US" b="1" dirty="0" smtClean="0"/>
              <a:t>Constructive Alignment</a:t>
            </a:r>
          </a:p>
          <a:p>
            <a:pPr lvl="1"/>
            <a:endParaRPr lang="en-US" dirty="0"/>
          </a:p>
        </p:txBody>
      </p:sp>
      <p:sp>
        <p:nvSpPr>
          <p:cNvPr id="4" name="Footer Placeholder 3"/>
          <p:cNvSpPr>
            <a:spLocks noGrp="1"/>
          </p:cNvSpPr>
          <p:nvPr>
            <p:ph type="ftr" sz="quarter" idx="11"/>
          </p:nvPr>
        </p:nvSpPr>
        <p:spPr/>
        <p:txBody>
          <a:bodyPr/>
          <a:lstStyle/>
          <a:p>
            <a:endParaRPr lang="en-US" dirty="0"/>
          </a:p>
        </p:txBody>
      </p:sp>
      <p:graphicFrame>
        <p:nvGraphicFramePr>
          <p:cNvPr id="5" name="Diagram 4"/>
          <p:cNvGraphicFramePr/>
          <p:nvPr>
            <p:extLst>
              <p:ext uri="{D42A27DB-BD31-4B8C-83A1-F6EECF244321}">
                <p14:modId xmlns:p14="http://schemas.microsoft.com/office/powerpoint/2010/main" val="212546276"/>
              </p:ext>
            </p:extLst>
          </p:nvPr>
        </p:nvGraphicFramePr>
        <p:xfrm>
          <a:off x="518615" y="1396999"/>
          <a:ext cx="8256895" cy="4967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238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PIF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PIF_PowerPoint_template-2</Template>
  <TotalTime>6667</TotalTime>
  <Words>4232</Words>
  <Application>Microsoft Office PowerPoint</Application>
  <PresentationFormat>On-screen Show (4:3)</PresentationFormat>
  <Paragraphs>310</Paragraphs>
  <Slides>35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Cambria</vt:lpstr>
      <vt:lpstr>Courier New</vt:lpstr>
      <vt:lpstr>Times New Roman</vt:lpstr>
      <vt:lpstr>Wingdings</vt:lpstr>
      <vt:lpstr>PIF_PowerPoint_template</vt:lpstr>
      <vt:lpstr>Learning Outcomes As BluePrints for Design</vt:lpstr>
      <vt:lpstr>Welcome</vt:lpstr>
      <vt:lpstr>learning outcomes</vt:lpstr>
      <vt:lpstr>agenda</vt:lpstr>
      <vt:lpstr>Why learning OUTCOMES?</vt:lpstr>
      <vt:lpstr>Discussion</vt:lpstr>
      <vt:lpstr>Learning outcomes</vt:lpstr>
      <vt:lpstr>Intro to course design Cycle </vt:lpstr>
      <vt:lpstr>Course Design method</vt:lpstr>
      <vt:lpstr>Course Design method</vt:lpstr>
      <vt:lpstr>Constructive alignment</vt:lpstr>
      <vt:lpstr>Writing learning outcomes</vt:lpstr>
      <vt:lpstr>Discussion</vt:lpstr>
      <vt:lpstr>learning outcomes framework</vt:lpstr>
      <vt:lpstr>Bloom’s taxonomy and learning outcomes</vt:lpstr>
      <vt:lpstr>Discussion</vt:lpstr>
      <vt:lpstr>Bloom’s taxonomy</vt:lpstr>
      <vt:lpstr>Bloom’s Domains of Learning</vt:lpstr>
      <vt:lpstr>Bloom’s Domains of Learning</vt:lpstr>
      <vt:lpstr>Action words: cognitive domain</vt:lpstr>
      <vt:lpstr>Action words: Psychomotor</vt:lpstr>
      <vt:lpstr>Action words: affective domain</vt:lpstr>
      <vt:lpstr>Activity: Identify Domain and Level</vt:lpstr>
      <vt:lpstr>Writing Learning Outcomes</vt:lpstr>
      <vt:lpstr>Back to Example</vt:lpstr>
      <vt:lpstr>Activity: Write a Learning Outcome</vt:lpstr>
      <vt:lpstr>Activity: Write learning outcomes</vt:lpstr>
      <vt:lpstr>Evaluating learning outcomes</vt:lpstr>
      <vt:lpstr>Evaluate Your Learning Outcomes</vt:lpstr>
      <vt:lpstr>Discussion</vt:lpstr>
      <vt:lpstr>Evaluating achievement of learning outcomes</vt:lpstr>
      <vt:lpstr>Assessment methods</vt:lpstr>
      <vt:lpstr>Summary</vt:lpstr>
      <vt:lpstr>Thank you</vt:lpstr>
      <vt:lpstr>REFERENCES</vt:lpstr>
    </vt:vector>
  </TitlesOfParts>
  <Company>Carleton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EDC</dc:creator>
  <cp:lastModifiedBy>April</cp:lastModifiedBy>
  <cp:revision>139</cp:revision>
  <dcterms:created xsi:type="dcterms:W3CDTF">2011-03-29T20:25:31Z</dcterms:created>
  <dcterms:modified xsi:type="dcterms:W3CDTF">2014-06-26T12:06:31Z</dcterms:modified>
</cp:coreProperties>
</file>