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2"/>
  </p:notesMasterIdLst>
  <p:handoutMasterIdLst>
    <p:handoutMasterId r:id="rId33"/>
  </p:handoutMasterIdLst>
  <p:sldIdLst>
    <p:sldId id="260" r:id="rId2"/>
    <p:sldId id="261" r:id="rId3"/>
    <p:sldId id="265" r:id="rId4"/>
    <p:sldId id="266" r:id="rId5"/>
    <p:sldId id="267" r:id="rId6"/>
    <p:sldId id="460" r:id="rId7"/>
    <p:sldId id="506" r:id="rId8"/>
    <p:sldId id="459" r:id="rId9"/>
    <p:sldId id="472" r:id="rId10"/>
    <p:sldId id="476" r:id="rId11"/>
    <p:sldId id="439" r:id="rId12"/>
    <p:sldId id="451" r:id="rId13"/>
    <p:sldId id="489" r:id="rId14"/>
    <p:sldId id="507" r:id="rId15"/>
    <p:sldId id="469" r:id="rId16"/>
    <p:sldId id="508" r:id="rId17"/>
    <p:sldId id="509" r:id="rId18"/>
    <p:sldId id="423" r:id="rId19"/>
    <p:sldId id="480" r:id="rId20"/>
    <p:sldId id="498" r:id="rId21"/>
    <p:sldId id="481" r:id="rId22"/>
    <p:sldId id="457" r:id="rId23"/>
    <p:sldId id="466" r:id="rId24"/>
    <p:sldId id="478" r:id="rId25"/>
    <p:sldId id="462" r:id="rId26"/>
    <p:sldId id="510" r:id="rId27"/>
    <p:sldId id="339" r:id="rId28"/>
    <p:sldId id="303" r:id="rId29"/>
    <p:sldId id="304" r:id="rId30"/>
    <p:sldId id="51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1E2E"/>
    <a:srgbClr val="DCB3B2"/>
    <a:srgbClr val="C0504D"/>
    <a:srgbClr val="E2E2E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9" autoAdjust="0"/>
    <p:restoredTop sz="61082" autoAdjust="0"/>
  </p:normalViewPr>
  <p:slideViewPr>
    <p:cSldViewPr snapToGrid="0" snapToObjects="1">
      <p:cViewPr>
        <p:scale>
          <a:sx n="45" d="100"/>
          <a:sy n="45" d="100"/>
        </p:scale>
        <p:origin x="3048" y="4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0191D-6F56-4FCE-8FA5-405B2A84935A}"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29008FE0-3614-41CB-8378-8776B8D3AC85}">
      <dgm:prSet phldrT="[Text]"/>
      <dgm:spPr/>
      <dgm:t>
        <a:bodyPr/>
        <a:lstStyle/>
        <a:p>
          <a:r>
            <a:rPr lang="en-US" dirty="0" smtClean="0"/>
            <a:t>Tools</a:t>
          </a:r>
          <a:endParaRPr lang="en-US" dirty="0"/>
        </a:p>
      </dgm:t>
    </dgm:pt>
    <dgm:pt modelId="{C222F1A7-5C9A-4776-A3EA-54E201E21447}" type="parTrans" cxnId="{35E43E28-39F8-46F0-9369-CED0423487D4}">
      <dgm:prSet/>
      <dgm:spPr/>
      <dgm:t>
        <a:bodyPr/>
        <a:lstStyle/>
        <a:p>
          <a:endParaRPr lang="en-US"/>
        </a:p>
      </dgm:t>
    </dgm:pt>
    <dgm:pt modelId="{7EA93547-B17D-41D7-97BB-C74F5F8E9077}" type="sibTrans" cxnId="{35E43E28-39F8-46F0-9369-CED0423487D4}">
      <dgm:prSet/>
      <dgm:spPr/>
      <dgm:t>
        <a:bodyPr/>
        <a:lstStyle/>
        <a:p>
          <a:endParaRPr lang="en-US"/>
        </a:p>
      </dgm:t>
    </dgm:pt>
    <dgm:pt modelId="{3E887328-1339-45AE-8075-8DD77655CAB0}">
      <dgm:prSet phldrT="[Text]"/>
      <dgm:spPr/>
      <dgm:t>
        <a:bodyPr/>
        <a:lstStyle/>
        <a:p>
          <a:r>
            <a:rPr lang="en-US" dirty="0" smtClean="0">
              <a:solidFill>
                <a:schemeClr val="tx1"/>
              </a:solidFill>
              <a:latin typeface="+mn-lt"/>
              <a:ea typeface="+mn-ea"/>
              <a:cs typeface="+mn-cs"/>
            </a:rPr>
            <a:t>Open source software for development and delivery of resources</a:t>
          </a:r>
          <a:endParaRPr lang="en-US" dirty="0"/>
        </a:p>
      </dgm:t>
    </dgm:pt>
    <dgm:pt modelId="{E77B5A03-892D-4719-8FA0-E6728644A4DB}" type="parTrans" cxnId="{5BCAD23F-A17E-4919-8CE9-9FAEC770AB8C}">
      <dgm:prSet/>
      <dgm:spPr/>
      <dgm:t>
        <a:bodyPr/>
        <a:lstStyle/>
        <a:p>
          <a:endParaRPr lang="en-US"/>
        </a:p>
      </dgm:t>
    </dgm:pt>
    <dgm:pt modelId="{57FB26BF-44CC-4FDB-8078-9093DF27CE48}" type="sibTrans" cxnId="{5BCAD23F-A17E-4919-8CE9-9FAEC770AB8C}">
      <dgm:prSet/>
      <dgm:spPr/>
      <dgm:t>
        <a:bodyPr/>
        <a:lstStyle/>
        <a:p>
          <a:endParaRPr lang="en-US"/>
        </a:p>
      </dgm:t>
    </dgm:pt>
    <dgm:pt modelId="{DE3682AC-4012-4658-8F18-9829042FEC8C}">
      <dgm:prSet phldrT="[Text]"/>
      <dgm:spPr/>
      <dgm:t>
        <a:bodyPr/>
        <a:lstStyle/>
        <a:p>
          <a:r>
            <a:rPr lang="en-US" dirty="0" smtClean="0"/>
            <a:t>Content</a:t>
          </a:r>
          <a:endParaRPr lang="en-US" dirty="0"/>
        </a:p>
      </dgm:t>
    </dgm:pt>
    <dgm:pt modelId="{D31312FF-1063-4F45-A8A5-CFEB5FBCB07A}" type="parTrans" cxnId="{EC094CE2-D31B-4E13-A5EF-5B10A3BF3523}">
      <dgm:prSet/>
      <dgm:spPr/>
      <dgm:t>
        <a:bodyPr/>
        <a:lstStyle/>
        <a:p>
          <a:endParaRPr lang="en-US"/>
        </a:p>
      </dgm:t>
    </dgm:pt>
    <dgm:pt modelId="{CF64340E-C22E-4B29-85A1-936215590E8E}" type="sibTrans" cxnId="{EC094CE2-D31B-4E13-A5EF-5B10A3BF3523}">
      <dgm:prSet/>
      <dgm:spPr/>
      <dgm:t>
        <a:bodyPr/>
        <a:lstStyle/>
        <a:p>
          <a:endParaRPr lang="en-US"/>
        </a:p>
      </dgm:t>
    </dgm:pt>
    <dgm:pt modelId="{EDC17415-9C03-4C1D-AB4B-3E01CDFE42FF}">
      <dgm:prSet phldrT="[Text]"/>
      <dgm:spPr/>
      <dgm:t>
        <a:bodyPr/>
        <a:lstStyle/>
        <a:p>
          <a:r>
            <a:rPr lang="en-US" dirty="0" smtClean="0">
              <a:solidFill>
                <a:schemeClr val="tx1"/>
              </a:solidFill>
              <a:latin typeface="+mn-lt"/>
              <a:ea typeface="+mn-ea"/>
              <a:cs typeface="+mn-cs"/>
            </a:rPr>
            <a:t>Open materials published for learning or research:</a:t>
          </a:r>
          <a:endParaRPr lang="en-US" dirty="0"/>
        </a:p>
      </dgm:t>
    </dgm:pt>
    <dgm:pt modelId="{D119F80E-3EBB-4391-A446-9B93AA01702B}" type="parTrans" cxnId="{D144F407-1EB5-4C23-95C8-A2A76E36F2C6}">
      <dgm:prSet/>
      <dgm:spPr/>
      <dgm:t>
        <a:bodyPr/>
        <a:lstStyle/>
        <a:p>
          <a:endParaRPr lang="en-US"/>
        </a:p>
      </dgm:t>
    </dgm:pt>
    <dgm:pt modelId="{F7F6608A-6D41-4DAB-BDCC-297383428405}" type="sibTrans" cxnId="{D144F407-1EB5-4C23-95C8-A2A76E36F2C6}">
      <dgm:prSet/>
      <dgm:spPr/>
      <dgm:t>
        <a:bodyPr/>
        <a:lstStyle/>
        <a:p>
          <a:endParaRPr lang="en-US"/>
        </a:p>
      </dgm:t>
    </dgm:pt>
    <dgm:pt modelId="{A4F7C607-3CA6-4409-8F65-A92EFAC4754A}">
      <dgm:prSet phldrT="[Text]"/>
      <dgm:spPr/>
      <dgm:t>
        <a:bodyPr/>
        <a:lstStyle/>
        <a:p>
          <a:r>
            <a:rPr lang="en-US" dirty="0" smtClean="0"/>
            <a:t>Resources</a:t>
          </a:r>
          <a:endParaRPr lang="en-US" dirty="0"/>
        </a:p>
      </dgm:t>
    </dgm:pt>
    <dgm:pt modelId="{4E875E30-359E-42DE-B0EC-E942F1ADBADC}" type="parTrans" cxnId="{3AE7ABC0-17DA-45C4-A3DD-ACD79B713126}">
      <dgm:prSet/>
      <dgm:spPr/>
      <dgm:t>
        <a:bodyPr/>
        <a:lstStyle/>
        <a:p>
          <a:endParaRPr lang="en-US"/>
        </a:p>
      </dgm:t>
    </dgm:pt>
    <dgm:pt modelId="{704FE6CD-62A9-4A33-A98D-0D978D2C4C71}" type="sibTrans" cxnId="{3AE7ABC0-17DA-45C4-A3DD-ACD79B713126}">
      <dgm:prSet/>
      <dgm:spPr/>
      <dgm:t>
        <a:bodyPr/>
        <a:lstStyle/>
        <a:p>
          <a:endParaRPr lang="en-US"/>
        </a:p>
      </dgm:t>
    </dgm:pt>
    <dgm:pt modelId="{CED641C5-71D4-4C9F-8542-59E9CBB59047}">
      <dgm:prSet phldrT="[Text]"/>
      <dgm:spPr/>
      <dgm:t>
        <a:bodyPr/>
        <a:lstStyle/>
        <a:p>
          <a:r>
            <a:rPr lang="en-US" dirty="0" smtClean="0"/>
            <a:t>Licensing tools</a:t>
          </a:r>
          <a:endParaRPr lang="en-US" dirty="0"/>
        </a:p>
      </dgm:t>
    </dgm:pt>
    <dgm:pt modelId="{C4503077-C64F-44CD-B553-1A69A19143F9}" type="parTrans" cxnId="{7BAB947D-A5C4-4097-B270-87EDD5C6A835}">
      <dgm:prSet/>
      <dgm:spPr/>
      <dgm:t>
        <a:bodyPr/>
        <a:lstStyle/>
        <a:p>
          <a:endParaRPr lang="en-US"/>
        </a:p>
      </dgm:t>
    </dgm:pt>
    <dgm:pt modelId="{1B21CD4E-48AE-41D2-8378-076916D73700}" type="sibTrans" cxnId="{7BAB947D-A5C4-4097-B270-87EDD5C6A835}">
      <dgm:prSet/>
      <dgm:spPr/>
      <dgm:t>
        <a:bodyPr/>
        <a:lstStyle/>
        <a:p>
          <a:endParaRPr lang="en-US"/>
        </a:p>
      </dgm:t>
    </dgm:pt>
    <dgm:pt modelId="{E9EC458B-D8A7-4169-884D-525D4F13BBC8}">
      <dgm:prSet phldrT="[Text]"/>
      <dgm:spPr/>
      <dgm:t>
        <a:bodyPr/>
        <a:lstStyle/>
        <a:p>
          <a:r>
            <a:rPr lang="en-US" dirty="0" smtClean="0"/>
            <a:t>Interoperability</a:t>
          </a:r>
          <a:endParaRPr lang="en-US" dirty="0"/>
        </a:p>
      </dgm:t>
    </dgm:pt>
    <dgm:pt modelId="{C6A9DF0D-2115-4255-B3DD-9BB03546470A}" type="parTrans" cxnId="{EEC84D6E-8C24-404F-A011-F5684667C476}">
      <dgm:prSet/>
      <dgm:spPr/>
    </dgm:pt>
    <dgm:pt modelId="{7494733A-9525-40C0-AF3D-DC4E32FC70C2}" type="sibTrans" cxnId="{EEC84D6E-8C24-404F-A011-F5684667C476}">
      <dgm:prSet/>
      <dgm:spPr/>
    </dgm:pt>
    <dgm:pt modelId="{58CFFD28-8E83-4D9D-8679-16204D46D323}" type="pres">
      <dgm:prSet presAssocID="{FB00191D-6F56-4FCE-8FA5-405B2A84935A}" presName="Name0" presStyleCnt="0">
        <dgm:presLayoutVars>
          <dgm:dir/>
          <dgm:animLvl val="lvl"/>
          <dgm:resizeHandles val="exact"/>
        </dgm:presLayoutVars>
      </dgm:prSet>
      <dgm:spPr/>
      <dgm:t>
        <a:bodyPr/>
        <a:lstStyle/>
        <a:p>
          <a:endParaRPr lang="en-US"/>
        </a:p>
      </dgm:t>
    </dgm:pt>
    <dgm:pt modelId="{8E7BC802-7574-4CFC-BE7D-32891C342B18}" type="pres">
      <dgm:prSet presAssocID="{29008FE0-3614-41CB-8378-8776B8D3AC85}" presName="linNode" presStyleCnt="0"/>
      <dgm:spPr/>
    </dgm:pt>
    <dgm:pt modelId="{273E338F-37B2-4AB4-8B5A-D9CE69AC9BA9}" type="pres">
      <dgm:prSet presAssocID="{29008FE0-3614-41CB-8378-8776B8D3AC85}" presName="parentText" presStyleLbl="node1" presStyleIdx="0" presStyleCnt="3">
        <dgm:presLayoutVars>
          <dgm:chMax val="1"/>
          <dgm:bulletEnabled val="1"/>
        </dgm:presLayoutVars>
      </dgm:prSet>
      <dgm:spPr/>
      <dgm:t>
        <a:bodyPr/>
        <a:lstStyle/>
        <a:p>
          <a:endParaRPr lang="en-US"/>
        </a:p>
      </dgm:t>
    </dgm:pt>
    <dgm:pt modelId="{E3B8FD0E-6055-44C4-B8A9-795680A92A75}" type="pres">
      <dgm:prSet presAssocID="{29008FE0-3614-41CB-8378-8776B8D3AC85}" presName="descendantText" presStyleLbl="alignAccFollowNode1" presStyleIdx="0" presStyleCnt="3">
        <dgm:presLayoutVars>
          <dgm:bulletEnabled val="1"/>
        </dgm:presLayoutVars>
      </dgm:prSet>
      <dgm:spPr/>
      <dgm:t>
        <a:bodyPr/>
        <a:lstStyle/>
        <a:p>
          <a:endParaRPr lang="en-US"/>
        </a:p>
      </dgm:t>
    </dgm:pt>
    <dgm:pt modelId="{FF7F4B3C-43DC-437A-BF18-8799D8BC2D97}" type="pres">
      <dgm:prSet presAssocID="{7EA93547-B17D-41D7-97BB-C74F5F8E9077}" presName="sp" presStyleCnt="0"/>
      <dgm:spPr/>
    </dgm:pt>
    <dgm:pt modelId="{1633F391-E404-4A70-92F5-73F45095321C}" type="pres">
      <dgm:prSet presAssocID="{DE3682AC-4012-4658-8F18-9829042FEC8C}" presName="linNode" presStyleCnt="0"/>
      <dgm:spPr/>
    </dgm:pt>
    <dgm:pt modelId="{CF86BB85-41BF-43B0-AB06-33C32DEEFA96}" type="pres">
      <dgm:prSet presAssocID="{DE3682AC-4012-4658-8F18-9829042FEC8C}" presName="parentText" presStyleLbl="node1" presStyleIdx="1" presStyleCnt="3">
        <dgm:presLayoutVars>
          <dgm:chMax val="1"/>
          <dgm:bulletEnabled val="1"/>
        </dgm:presLayoutVars>
      </dgm:prSet>
      <dgm:spPr/>
      <dgm:t>
        <a:bodyPr/>
        <a:lstStyle/>
        <a:p>
          <a:endParaRPr lang="en-US"/>
        </a:p>
      </dgm:t>
    </dgm:pt>
    <dgm:pt modelId="{3C68ED7A-32B4-4F08-9700-69B7945B7779}" type="pres">
      <dgm:prSet presAssocID="{DE3682AC-4012-4658-8F18-9829042FEC8C}" presName="descendantText" presStyleLbl="alignAccFollowNode1" presStyleIdx="1" presStyleCnt="3">
        <dgm:presLayoutVars>
          <dgm:bulletEnabled val="1"/>
        </dgm:presLayoutVars>
      </dgm:prSet>
      <dgm:spPr/>
      <dgm:t>
        <a:bodyPr/>
        <a:lstStyle/>
        <a:p>
          <a:endParaRPr lang="en-US"/>
        </a:p>
      </dgm:t>
    </dgm:pt>
    <dgm:pt modelId="{FC033382-F35F-4357-A230-6D16C3D52A16}" type="pres">
      <dgm:prSet presAssocID="{CF64340E-C22E-4B29-85A1-936215590E8E}" presName="sp" presStyleCnt="0"/>
      <dgm:spPr/>
    </dgm:pt>
    <dgm:pt modelId="{3A044278-02DA-4062-932A-BB307B5276A9}" type="pres">
      <dgm:prSet presAssocID="{A4F7C607-3CA6-4409-8F65-A92EFAC4754A}" presName="linNode" presStyleCnt="0"/>
      <dgm:spPr/>
    </dgm:pt>
    <dgm:pt modelId="{1217CC76-C375-48A3-952A-AD718E4C92CC}" type="pres">
      <dgm:prSet presAssocID="{A4F7C607-3CA6-4409-8F65-A92EFAC4754A}" presName="parentText" presStyleLbl="node1" presStyleIdx="2" presStyleCnt="3">
        <dgm:presLayoutVars>
          <dgm:chMax val="1"/>
          <dgm:bulletEnabled val="1"/>
        </dgm:presLayoutVars>
      </dgm:prSet>
      <dgm:spPr/>
      <dgm:t>
        <a:bodyPr/>
        <a:lstStyle/>
        <a:p>
          <a:endParaRPr lang="en-US"/>
        </a:p>
      </dgm:t>
    </dgm:pt>
    <dgm:pt modelId="{A430B95E-9216-4EDA-BF06-72CCD6E80137}" type="pres">
      <dgm:prSet presAssocID="{A4F7C607-3CA6-4409-8F65-A92EFAC4754A}" presName="descendantText" presStyleLbl="alignAccFollowNode1" presStyleIdx="2" presStyleCnt="3">
        <dgm:presLayoutVars>
          <dgm:bulletEnabled val="1"/>
        </dgm:presLayoutVars>
      </dgm:prSet>
      <dgm:spPr/>
      <dgm:t>
        <a:bodyPr/>
        <a:lstStyle/>
        <a:p>
          <a:endParaRPr lang="en-US"/>
        </a:p>
      </dgm:t>
    </dgm:pt>
  </dgm:ptLst>
  <dgm:cxnLst>
    <dgm:cxn modelId="{7BAB947D-A5C4-4097-B270-87EDD5C6A835}" srcId="{A4F7C607-3CA6-4409-8F65-A92EFAC4754A}" destId="{CED641C5-71D4-4C9F-8542-59E9CBB59047}" srcOrd="0" destOrd="0" parTransId="{C4503077-C64F-44CD-B553-1A69A19143F9}" sibTransId="{1B21CD4E-48AE-41D2-8378-076916D73700}"/>
    <dgm:cxn modelId="{5977660F-D3AB-43AD-A88A-079C80098E97}" type="presOf" srcId="{A4F7C607-3CA6-4409-8F65-A92EFAC4754A}" destId="{1217CC76-C375-48A3-952A-AD718E4C92CC}" srcOrd="0" destOrd="0" presId="urn:microsoft.com/office/officeart/2005/8/layout/vList5"/>
    <dgm:cxn modelId="{3AE7ABC0-17DA-45C4-A3DD-ACD79B713126}" srcId="{FB00191D-6F56-4FCE-8FA5-405B2A84935A}" destId="{A4F7C607-3CA6-4409-8F65-A92EFAC4754A}" srcOrd="2" destOrd="0" parTransId="{4E875E30-359E-42DE-B0EC-E942F1ADBADC}" sibTransId="{704FE6CD-62A9-4A33-A98D-0D978D2C4C71}"/>
    <dgm:cxn modelId="{D144F407-1EB5-4C23-95C8-A2A76E36F2C6}" srcId="{DE3682AC-4012-4658-8F18-9829042FEC8C}" destId="{EDC17415-9C03-4C1D-AB4B-3E01CDFE42FF}" srcOrd="0" destOrd="0" parTransId="{D119F80E-3EBB-4391-A446-9B93AA01702B}" sibTransId="{F7F6608A-6D41-4DAB-BDCC-297383428405}"/>
    <dgm:cxn modelId="{EEC84D6E-8C24-404F-A011-F5684667C476}" srcId="{A4F7C607-3CA6-4409-8F65-A92EFAC4754A}" destId="{E9EC458B-D8A7-4169-884D-525D4F13BBC8}" srcOrd="1" destOrd="0" parTransId="{C6A9DF0D-2115-4255-B3DD-9BB03546470A}" sibTransId="{7494733A-9525-40C0-AF3D-DC4E32FC70C2}"/>
    <dgm:cxn modelId="{FD5198A8-A11C-4FDD-9122-5520DFFB6938}" type="presOf" srcId="{E9EC458B-D8A7-4169-884D-525D4F13BBC8}" destId="{A430B95E-9216-4EDA-BF06-72CCD6E80137}" srcOrd="0" destOrd="1" presId="urn:microsoft.com/office/officeart/2005/8/layout/vList5"/>
    <dgm:cxn modelId="{1715220D-72D1-4A20-A874-BF289E7E17AB}" type="presOf" srcId="{3E887328-1339-45AE-8075-8DD77655CAB0}" destId="{E3B8FD0E-6055-44C4-B8A9-795680A92A75}" srcOrd="0" destOrd="0" presId="urn:microsoft.com/office/officeart/2005/8/layout/vList5"/>
    <dgm:cxn modelId="{35E43E28-39F8-46F0-9369-CED0423487D4}" srcId="{FB00191D-6F56-4FCE-8FA5-405B2A84935A}" destId="{29008FE0-3614-41CB-8378-8776B8D3AC85}" srcOrd="0" destOrd="0" parTransId="{C222F1A7-5C9A-4776-A3EA-54E201E21447}" sibTransId="{7EA93547-B17D-41D7-97BB-C74F5F8E9077}"/>
    <dgm:cxn modelId="{3EC3F3B1-8029-4A28-B444-1DD865469360}" type="presOf" srcId="{29008FE0-3614-41CB-8378-8776B8D3AC85}" destId="{273E338F-37B2-4AB4-8B5A-D9CE69AC9BA9}" srcOrd="0" destOrd="0" presId="urn:microsoft.com/office/officeart/2005/8/layout/vList5"/>
    <dgm:cxn modelId="{0CE08F6B-DBFE-450C-87E3-D3828440A6DE}" type="presOf" srcId="{EDC17415-9C03-4C1D-AB4B-3E01CDFE42FF}" destId="{3C68ED7A-32B4-4F08-9700-69B7945B7779}" srcOrd="0" destOrd="0" presId="urn:microsoft.com/office/officeart/2005/8/layout/vList5"/>
    <dgm:cxn modelId="{5BCAD23F-A17E-4919-8CE9-9FAEC770AB8C}" srcId="{29008FE0-3614-41CB-8378-8776B8D3AC85}" destId="{3E887328-1339-45AE-8075-8DD77655CAB0}" srcOrd="0" destOrd="0" parTransId="{E77B5A03-892D-4719-8FA0-E6728644A4DB}" sibTransId="{57FB26BF-44CC-4FDB-8078-9093DF27CE48}"/>
    <dgm:cxn modelId="{EC094CE2-D31B-4E13-A5EF-5B10A3BF3523}" srcId="{FB00191D-6F56-4FCE-8FA5-405B2A84935A}" destId="{DE3682AC-4012-4658-8F18-9829042FEC8C}" srcOrd="1" destOrd="0" parTransId="{D31312FF-1063-4F45-A8A5-CFEB5FBCB07A}" sibTransId="{CF64340E-C22E-4B29-85A1-936215590E8E}"/>
    <dgm:cxn modelId="{D0A934DE-F2F2-4DAA-9D04-7304506F1403}" type="presOf" srcId="{FB00191D-6F56-4FCE-8FA5-405B2A84935A}" destId="{58CFFD28-8E83-4D9D-8679-16204D46D323}" srcOrd="0" destOrd="0" presId="urn:microsoft.com/office/officeart/2005/8/layout/vList5"/>
    <dgm:cxn modelId="{03894A84-B425-48AD-AE3C-44208FAEBB97}" type="presOf" srcId="{DE3682AC-4012-4658-8F18-9829042FEC8C}" destId="{CF86BB85-41BF-43B0-AB06-33C32DEEFA96}" srcOrd="0" destOrd="0" presId="urn:microsoft.com/office/officeart/2005/8/layout/vList5"/>
    <dgm:cxn modelId="{A826EB6F-B897-4F4B-9355-CD84EA4F3769}" type="presOf" srcId="{CED641C5-71D4-4C9F-8542-59E9CBB59047}" destId="{A430B95E-9216-4EDA-BF06-72CCD6E80137}" srcOrd="0" destOrd="0" presId="urn:microsoft.com/office/officeart/2005/8/layout/vList5"/>
    <dgm:cxn modelId="{DA0253EF-2FFD-4FD3-A9A0-409F2931D569}" type="presParOf" srcId="{58CFFD28-8E83-4D9D-8679-16204D46D323}" destId="{8E7BC802-7574-4CFC-BE7D-32891C342B18}" srcOrd="0" destOrd="0" presId="urn:microsoft.com/office/officeart/2005/8/layout/vList5"/>
    <dgm:cxn modelId="{FD84EBFD-AC2C-4497-A747-5CCB5768B9AD}" type="presParOf" srcId="{8E7BC802-7574-4CFC-BE7D-32891C342B18}" destId="{273E338F-37B2-4AB4-8B5A-D9CE69AC9BA9}" srcOrd="0" destOrd="0" presId="urn:microsoft.com/office/officeart/2005/8/layout/vList5"/>
    <dgm:cxn modelId="{D0BBF6E7-E06E-4104-BA48-3D2B103A0244}" type="presParOf" srcId="{8E7BC802-7574-4CFC-BE7D-32891C342B18}" destId="{E3B8FD0E-6055-44C4-B8A9-795680A92A75}" srcOrd="1" destOrd="0" presId="urn:microsoft.com/office/officeart/2005/8/layout/vList5"/>
    <dgm:cxn modelId="{2956418F-F48D-4C6C-8D2F-0610354E333B}" type="presParOf" srcId="{58CFFD28-8E83-4D9D-8679-16204D46D323}" destId="{FF7F4B3C-43DC-437A-BF18-8799D8BC2D97}" srcOrd="1" destOrd="0" presId="urn:microsoft.com/office/officeart/2005/8/layout/vList5"/>
    <dgm:cxn modelId="{9AC7FAB0-2911-4892-A171-ACD9ADF5EDA8}" type="presParOf" srcId="{58CFFD28-8E83-4D9D-8679-16204D46D323}" destId="{1633F391-E404-4A70-92F5-73F45095321C}" srcOrd="2" destOrd="0" presId="urn:microsoft.com/office/officeart/2005/8/layout/vList5"/>
    <dgm:cxn modelId="{653760AF-6737-4214-9AF7-61D37A092F54}" type="presParOf" srcId="{1633F391-E404-4A70-92F5-73F45095321C}" destId="{CF86BB85-41BF-43B0-AB06-33C32DEEFA96}" srcOrd="0" destOrd="0" presId="urn:microsoft.com/office/officeart/2005/8/layout/vList5"/>
    <dgm:cxn modelId="{4A053510-D18F-4998-8760-6DD0F91DD9BF}" type="presParOf" srcId="{1633F391-E404-4A70-92F5-73F45095321C}" destId="{3C68ED7A-32B4-4F08-9700-69B7945B7779}" srcOrd="1" destOrd="0" presId="urn:microsoft.com/office/officeart/2005/8/layout/vList5"/>
    <dgm:cxn modelId="{F7578121-E1CD-40AB-92F1-54E2CC1B8613}" type="presParOf" srcId="{58CFFD28-8E83-4D9D-8679-16204D46D323}" destId="{FC033382-F35F-4357-A230-6D16C3D52A16}" srcOrd="3" destOrd="0" presId="urn:microsoft.com/office/officeart/2005/8/layout/vList5"/>
    <dgm:cxn modelId="{F104EAFF-98F8-43FF-B1BF-B0C6B405A495}" type="presParOf" srcId="{58CFFD28-8E83-4D9D-8679-16204D46D323}" destId="{3A044278-02DA-4062-932A-BB307B5276A9}" srcOrd="4" destOrd="0" presId="urn:microsoft.com/office/officeart/2005/8/layout/vList5"/>
    <dgm:cxn modelId="{03206247-FC6C-47EC-8213-1189740C6FF3}" type="presParOf" srcId="{3A044278-02DA-4062-932A-BB307B5276A9}" destId="{1217CC76-C375-48A3-952A-AD718E4C92CC}" srcOrd="0" destOrd="0" presId="urn:microsoft.com/office/officeart/2005/8/layout/vList5"/>
    <dgm:cxn modelId="{C3EBBA92-7B8B-40EE-8731-5071D26A2F04}" type="presParOf" srcId="{3A044278-02DA-4062-932A-BB307B5276A9}" destId="{A430B95E-9216-4EDA-BF06-72CCD6E8013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FF2B2C-20C2-4F8A-9D5E-F13AFEED97E6}"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ADC9516F-DF9B-4828-9299-D2269C09AE2E}">
      <dgm:prSet phldrT="[Text]"/>
      <dgm:spPr/>
      <dgm:t>
        <a:bodyPr/>
        <a:lstStyle/>
        <a:p>
          <a:r>
            <a:rPr lang="en-US" dirty="0" smtClean="0"/>
            <a:t>Retain</a:t>
          </a:r>
          <a:endParaRPr lang="en-US" dirty="0"/>
        </a:p>
      </dgm:t>
    </dgm:pt>
    <dgm:pt modelId="{79390FBF-5574-4166-BCAD-D398455B9AED}" type="parTrans" cxnId="{C11A27A8-8D5E-4A32-9CE9-93C6F67DCC68}">
      <dgm:prSet/>
      <dgm:spPr/>
      <dgm:t>
        <a:bodyPr/>
        <a:lstStyle/>
        <a:p>
          <a:endParaRPr lang="en-US"/>
        </a:p>
      </dgm:t>
    </dgm:pt>
    <dgm:pt modelId="{46150A8A-338A-44D8-B749-0BD901BCD423}" type="sibTrans" cxnId="{C11A27A8-8D5E-4A32-9CE9-93C6F67DCC68}">
      <dgm:prSet/>
      <dgm:spPr/>
      <dgm:t>
        <a:bodyPr/>
        <a:lstStyle/>
        <a:p>
          <a:endParaRPr lang="en-US"/>
        </a:p>
      </dgm:t>
    </dgm:pt>
    <dgm:pt modelId="{5B0C3FC1-C911-4F7F-B7EA-5C6414636929}">
      <dgm:prSet phldrT="[Text]"/>
      <dgm:spPr/>
      <dgm:t>
        <a:bodyPr/>
        <a:lstStyle/>
        <a:p>
          <a:r>
            <a:rPr lang="en-US" dirty="0" smtClean="0"/>
            <a:t>Reuse</a:t>
          </a:r>
          <a:endParaRPr lang="en-US" dirty="0"/>
        </a:p>
      </dgm:t>
    </dgm:pt>
    <dgm:pt modelId="{70A1156C-15BA-4045-BF73-5D3C82E48BA1}" type="parTrans" cxnId="{2E765AFC-5058-4092-8805-A34A0EB12568}">
      <dgm:prSet/>
      <dgm:spPr/>
      <dgm:t>
        <a:bodyPr/>
        <a:lstStyle/>
        <a:p>
          <a:endParaRPr lang="en-US"/>
        </a:p>
      </dgm:t>
    </dgm:pt>
    <dgm:pt modelId="{B00C6411-0F68-4F75-B90B-2F5C0CB2E200}" type="sibTrans" cxnId="{2E765AFC-5058-4092-8805-A34A0EB12568}">
      <dgm:prSet/>
      <dgm:spPr/>
      <dgm:t>
        <a:bodyPr/>
        <a:lstStyle/>
        <a:p>
          <a:endParaRPr lang="en-US"/>
        </a:p>
      </dgm:t>
    </dgm:pt>
    <dgm:pt modelId="{5743B398-7033-485E-82BF-FC6704917995}">
      <dgm:prSet phldrT="[Text]"/>
      <dgm:spPr/>
      <dgm:t>
        <a:bodyPr/>
        <a:lstStyle/>
        <a:p>
          <a:r>
            <a:rPr lang="en-US" dirty="0" smtClean="0"/>
            <a:t>Revise</a:t>
          </a:r>
          <a:endParaRPr lang="en-US" dirty="0"/>
        </a:p>
      </dgm:t>
    </dgm:pt>
    <dgm:pt modelId="{E8D7D035-271E-4228-B246-F500EA7388D7}" type="parTrans" cxnId="{878497DF-2F61-4E6F-9DBA-ED058F26627F}">
      <dgm:prSet/>
      <dgm:spPr/>
      <dgm:t>
        <a:bodyPr/>
        <a:lstStyle/>
        <a:p>
          <a:endParaRPr lang="en-US"/>
        </a:p>
      </dgm:t>
    </dgm:pt>
    <dgm:pt modelId="{4D8E552A-67A3-4B33-9797-5F1795CC2CA0}" type="sibTrans" cxnId="{878497DF-2F61-4E6F-9DBA-ED058F26627F}">
      <dgm:prSet/>
      <dgm:spPr/>
      <dgm:t>
        <a:bodyPr/>
        <a:lstStyle/>
        <a:p>
          <a:endParaRPr lang="en-US"/>
        </a:p>
      </dgm:t>
    </dgm:pt>
    <dgm:pt modelId="{9748C054-360D-46DC-B47A-691653DA49D1}">
      <dgm:prSet phldrT="[Text]"/>
      <dgm:spPr/>
      <dgm:t>
        <a:bodyPr/>
        <a:lstStyle/>
        <a:p>
          <a:r>
            <a:rPr lang="en-US" dirty="0" smtClean="0"/>
            <a:t>Remix</a:t>
          </a:r>
          <a:endParaRPr lang="en-US" dirty="0"/>
        </a:p>
      </dgm:t>
    </dgm:pt>
    <dgm:pt modelId="{E29CBFBA-95FD-4C10-B049-23C6000BFD63}" type="parTrans" cxnId="{323F8115-4025-436E-A4EC-85F08E067821}">
      <dgm:prSet/>
      <dgm:spPr/>
      <dgm:t>
        <a:bodyPr/>
        <a:lstStyle/>
        <a:p>
          <a:endParaRPr lang="en-US"/>
        </a:p>
      </dgm:t>
    </dgm:pt>
    <dgm:pt modelId="{68C26FA0-C4FB-40C4-8D6A-CE04F4B0B4F9}" type="sibTrans" cxnId="{323F8115-4025-436E-A4EC-85F08E067821}">
      <dgm:prSet/>
      <dgm:spPr/>
      <dgm:t>
        <a:bodyPr/>
        <a:lstStyle/>
        <a:p>
          <a:endParaRPr lang="en-US"/>
        </a:p>
      </dgm:t>
    </dgm:pt>
    <dgm:pt modelId="{A409F48F-098A-4E60-A5A6-A42E95068352}">
      <dgm:prSet phldrT="[Text]"/>
      <dgm:spPr/>
      <dgm:t>
        <a:bodyPr/>
        <a:lstStyle/>
        <a:p>
          <a:r>
            <a:rPr lang="en-US" dirty="0" smtClean="0"/>
            <a:t>Redistribute</a:t>
          </a:r>
          <a:endParaRPr lang="en-US" dirty="0"/>
        </a:p>
      </dgm:t>
    </dgm:pt>
    <dgm:pt modelId="{D4384F9B-67CB-4334-9CF3-1783EB33EECF}" type="parTrans" cxnId="{E2B39DE5-1F35-4B07-8B6E-51D9331A1632}">
      <dgm:prSet/>
      <dgm:spPr/>
      <dgm:t>
        <a:bodyPr/>
        <a:lstStyle/>
        <a:p>
          <a:endParaRPr lang="en-US"/>
        </a:p>
      </dgm:t>
    </dgm:pt>
    <dgm:pt modelId="{63EA4DE1-2908-4FDD-A846-43A7EB94D65D}" type="sibTrans" cxnId="{E2B39DE5-1F35-4B07-8B6E-51D9331A1632}">
      <dgm:prSet/>
      <dgm:spPr/>
      <dgm:t>
        <a:bodyPr/>
        <a:lstStyle/>
        <a:p>
          <a:endParaRPr lang="en-US"/>
        </a:p>
      </dgm:t>
    </dgm:pt>
    <dgm:pt modelId="{48248A51-0675-41C3-BC67-40B1D47A8250}" type="pres">
      <dgm:prSet presAssocID="{64FF2B2C-20C2-4F8A-9D5E-F13AFEED97E6}" presName="diagram" presStyleCnt="0">
        <dgm:presLayoutVars>
          <dgm:dir/>
          <dgm:resizeHandles val="exact"/>
        </dgm:presLayoutVars>
      </dgm:prSet>
      <dgm:spPr/>
      <dgm:t>
        <a:bodyPr/>
        <a:lstStyle/>
        <a:p>
          <a:endParaRPr lang="en-US"/>
        </a:p>
      </dgm:t>
    </dgm:pt>
    <dgm:pt modelId="{B6FD87E0-109E-4FDA-A3A9-6C1D2EFCA007}" type="pres">
      <dgm:prSet presAssocID="{ADC9516F-DF9B-4828-9299-D2269C09AE2E}" presName="node" presStyleLbl="node1" presStyleIdx="0" presStyleCnt="5">
        <dgm:presLayoutVars>
          <dgm:bulletEnabled val="1"/>
        </dgm:presLayoutVars>
      </dgm:prSet>
      <dgm:spPr/>
      <dgm:t>
        <a:bodyPr/>
        <a:lstStyle/>
        <a:p>
          <a:endParaRPr lang="en-US"/>
        </a:p>
      </dgm:t>
    </dgm:pt>
    <dgm:pt modelId="{D29DC537-55E2-4ADC-BC21-5E801FE4266B}" type="pres">
      <dgm:prSet presAssocID="{46150A8A-338A-44D8-B749-0BD901BCD423}" presName="sibTrans" presStyleCnt="0"/>
      <dgm:spPr/>
    </dgm:pt>
    <dgm:pt modelId="{42F520BF-6AE8-4D6A-B3A6-04C6BED01CF2}" type="pres">
      <dgm:prSet presAssocID="{5B0C3FC1-C911-4F7F-B7EA-5C6414636929}" presName="node" presStyleLbl="node1" presStyleIdx="1" presStyleCnt="5">
        <dgm:presLayoutVars>
          <dgm:bulletEnabled val="1"/>
        </dgm:presLayoutVars>
      </dgm:prSet>
      <dgm:spPr/>
      <dgm:t>
        <a:bodyPr/>
        <a:lstStyle/>
        <a:p>
          <a:endParaRPr lang="en-US"/>
        </a:p>
      </dgm:t>
    </dgm:pt>
    <dgm:pt modelId="{8D77D01C-C021-4ABE-96F5-6835C5554A14}" type="pres">
      <dgm:prSet presAssocID="{B00C6411-0F68-4F75-B90B-2F5C0CB2E200}" presName="sibTrans" presStyleCnt="0"/>
      <dgm:spPr/>
    </dgm:pt>
    <dgm:pt modelId="{80502FFB-FB25-477D-BFF1-386953F406BB}" type="pres">
      <dgm:prSet presAssocID="{5743B398-7033-485E-82BF-FC6704917995}" presName="node" presStyleLbl="node1" presStyleIdx="2" presStyleCnt="5">
        <dgm:presLayoutVars>
          <dgm:bulletEnabled val="1"/>
        </dgm:presLayoutVars>
      </dgm:prSet>
      <dgm:spPr/>
      <dgm:t>
        <a:bodyPr/>
        <a:lstStyle/>
        <a:p>
          <a:endParaRPr lang="en-US"/>
        </a:p>
      </dgm:t>
    </dgm:pt>
    <dgm:pt modelId="{B92AEEB9-4DCA-4D0D-9908-AA994DE1ECA2}" type="pres">
      <dgm:prSet presAssocID="{4D8E552A-67A3-4B33-9797-5F1795CC2CA0}" presName="sibTrans" presStyleCnt="0"/>
      <dgm:spPr/>
    </dgm:pt>
    <dgm:pt modelId="{6452D10C-F7E7-4FB4-9A61-613E8E5EE4D0}" type="pres">
      <dgm:prSet presAssocID="{9748C054-360D-46DC-B47A-691653DA49D1}" presName="node" presStyleLbl="node1" presStyleIdx="3" presStyleCnt="5">
        <dgm:presLayoutVars>
          <dgm:bulletEnabled val="1"/>
        </dgm:presLayoutVars>
      </dgm:prSet>
      <dgm:spPr/>
      <dgm:t>
        <a:bodyPr/>
        <a:lstStyle/>
        <a:p>
          <a:endParaRPr lang="en-US"/>
        </a:p>
      </dgm:t>
    </dgm:pt>
    <dgm:pt modelId="{29BB684A-CE9D-4A18-B24D-AE6935797797}" type="pres">
      <dgm:prSet presAssocID="{68C26FA0-C4FB-40C4-8D6A-CE04F4B0B4F9}" presName="sibTrans" presStyleCnt="0"/>
      <dgm:spPr/>
    </dgm:pt>
    <dgm:pt modelId="{B5401663-A474-4F89-AB93-285229A95A3C}" type="pres">
      <dgm:prSet presAssocID="{A409F48F-098A-4E60-A5A6-A42E95068352}" presName="node" presStyleLbl="node1" presStyleIdx="4" presStyleCnt="5">
        <dgm:presLayoutVars>
          <dgm:bulletEnabled val="1"/>
        </dgm:presLayoutVars>
      </dgm:prSet>
      <dgm:spPr/>
      <dgm:t>
        <a:bodyPr/>
        <a:lstStyle/>
        <a:p>
          <a:endParaRPr lang="en-US"/>
        </a:p>
      </dgm:t>
    </dgm:pt>
  </dgm:ptLst>
  <dgm:cxnLst>
    <dgm:cxn modelId="{323F8115-4025-436E-A4EC-85F08E067821}" srcId="{64FF2B2C-20C2-4F8A-9D5E-F13AFEED97E6}" destId="{9748C054-360D-46DC-B47A-691653DA49D1}" srcOrd="3" destOrd="0" parTransId="{E29CBFBA-95FD-4C10-B049-23C6000BFD63}" sibTransId="{68C26FA0-C4FB-40C4-8D6A-CE04F4B0B4F9}"/>
    <dgm:cxn modelId="{2E765AFC-5058-4092-8805-A34A0EB12568}" srcId="{64FF2B2C-20C2-4F8A-9D5E-F13AFEED97E6}" destId="{5B0C3FC1-C911-4F7F-B7EA-5C6414636929}" srcOrd="1" destOrd="0" parTransId="{70A1156C-15BA-4045-BF73-5D3C82E48BA1}" sibTransId="{B00C6411-0F68-4F75-B90B-2F5C0CB2E200}"/>
    <dgm:cxn modelId="{CD78005C-6883-4602-83CF-9D4D6D462937}" type="presOf" srcId="{5B0C3FC1-C911-4F7F-B7EA-5C6414636929}" destId="{42F520BF-6AE8-4D6A-B3A6-04C6BED01CF2}" srcOrd="0" destOrd="0" presId="urn:microsoft.com/office/officeart/2005/8/layout/default"/>
    <dgm:cxn modelId="{3E731AB6-59F8-455F-8D5A-1B27F0E764BB}" type="presOf" srcId="{ADC9516F-DF9B-4828-9299-D2269C09AE2E}" destId="{B6FD87E0-109E-4FDA-A3A9-6C1D2EFCA007}" srcOrd="0" destOrd="0" presId="urn:microsoft.com/office/officeart/2005/8/layout/default"/>
    <dgm:cxn modelId="{878497DF-2F61-4E6F-9DBA-ED058F26627F}" srcId="{64FF2B2C-20C2-4F8A-9D5E-F13AFEED97E6}" destId="{5743B398-7033-485E-82BF-FC6704917995}" srcOrd="2" destOrd="0" parTransId="{E8D7D035-271E-4228-B246-F500EA7388D7}" sibTransId="{4D8E552A-67A3-4B33-9797-5F1795CC2CA0}"/>
    <dgm:cxn modelId="{C11A27A8-8D5E-4A32-9CE9-93C6F67DCC68}" srcId="{64FF2B2C-20C2-4F8A-9D5E-F13AFEED97E6}" destId="{ADC9516F-DF9B-4828-9299-D2269C09AE2E}" srcOrd="0" destOrd="0" parTransId="{79390FBF-5574-4166-BCAD-D398455B9AED}" sibTransId="{46150A8A-338A-44D8-B749-0BD901BCD423}"/>
    <dgm:cxn modelId="{E2B39DE5-1F35-4B07-8B6E-51D9331A1632}" srcId="{64FF2B2C-20C2-4F8A-9D5E-F13AFEED97E6}" destId="{A409F48F-098A-4E60-A5A6-A42E95068352}" srcOrd="4" destOrd="0" parTransId="{D4384F9B-67CB-4334-9CF3-1783EB33EECF}" sibTransId="{63EA4DE1-2908-4FDD-A846-43A7EB94D65D}"/>
    <dgm:cxn modelId="{532071BF-5FD7-4A4B-A29A-8F9D7B9E2841}" type="presOf" srcId="{9748C054-360D-46DC-B47A-691653DA49D1}" destId="{6452D10C-F7E7-4FB4-9A61-613E8E5EE4D0}" srcOrd="0" destOrd="0" presId="urn:microsoft.com/office/officeart/2005/8/layout/default"/>
    <dgm:cxn modelId="{9923425B-01EE-4DEF-9584-1F4EA696284A}" type="presOf" srcId="{64FF2B2C-20C2-4F8A-9D5E-F13AFEED97E6}" destId="{48248A51-0675-41C3-BC67-40B1D47A8250}" srcOrd="0" destOrd="0" presId="urn:microsoft.com/office/officeart/2005/8/layout/default"/>
    <dgm:cxn modelId="{9DB0BEC3-E6BE-4D3F-BB6A-6155BBE7E2A4}" type="presOf" srcId="{A409F48F-098A-4E60-A5A6-A42E95068352}" destId="{B5401663-A474-4F89-AB93-285229A95A3C}" srcOrd="0" destOrd="0" presId="urn:microsoft.com/office/officeart/2005/8/layout/default"/>
    <dgm:cxn modelId="{24C4A4D6-61B2-4EFD-BE6F-0EDF4B2C5D7B}" type="presOf" srcId="{5743B398-7033-485E-82BF-FC6704917995}" destId="{80502FFB-FB25-477D-BFF1-386953F406BB}" srcOrd="0" destOrd="0" presId="urn:microsoft.com/office/officeart/2005/8/layout/default"/>
    <dgm:cxn modelId="{0A4DD190-782A-44CD-ABF6-029D086963B4}" type="presParOf" srcId="{48248A51-0675-41C3-BC67-40B1D47A8250}" destId="{B6FD87E0-109E-4FDA-A3A9-6C1D2EFCA007}" srcOrd="0" destOrd="0" presId="urn:microsoft.com/office/officeart/2005/8/layout/default"/>
    <dgm:cxn modelId="{019235BA-BD5A-4EFD-8192-91B9500DFFE9}" type="presParOf" srcId="{48248A51-0675-41C3-BC67-40B1D47A8250}" destId="{D29DC537-55E2-4ADC-BC21-5E801FE4266B}" srcOrd="1" destOrd="0" presId="urn:microsoft.com/office/officeart/2005/8/layout/default"/>
    <dgm:cxn modelId="{4740D435-0FFB-425B-9C3F-A435593B51CA}" type="presParOf" srcId="{48248A51-0675-41C3-BC67-40B1D47A8250}" destId="{42F520BF-6AE8-4D6A-B3A6-04C6BED01CF2}" srcOrd="2" destOrd="0" presId="urn:microsoft.com/office/officeart/2005/8/layout/default"/>
    <dgm:cxn modelId="{4878815B-FAA6-4547-8A7B-36AD7B510DBF}" type="presParOf" srcId="{48248A51-0675-41C3-BC67-40B1D47A8250}" destId="{8D77D01C-C021-4ABE-96F5-6835C5554A14}" srcOrd="3" destOrd="0" presId="urn:microsoft.com/office/officeart/2005/8/layout/default"/>
    <dgm:cxn modelId="{02FEBC30-D8D4-49C7-8E2A-EF18BF61ECD1}" type="presParOf" srcId="{48248A51-0675-41C3-BC67-40B1D47A8250}" destId="{80502FFB-FB25-477D-BFF1-386953F406BB}" srcOrd="4" destOrd="0" presId="urn:microsoft.com/office/officeart/2005/8/layout/default"/>
    <dgm:cxn modelId="{EB806F48-F780-4197-BA7B-CE9614E5228D}" type="presParOf" srcId="{48248A51-0675-41C3-BC67-40B1D47A8250}" destId="{B92AEEB9-4DCA-4D0D-9908-AA994DE1ECA2}" srcOrd="5" destOrd="0" presId="urn:microsoft.com/office/officeart/2005/8/layout/default"/>
    <dgm:cxn modelId="{AA7A7159-3C20-4ABF-83D1-23204E0E8658}" type="presParOf" srcId="{48248A51-0675-41C3-BC67-40B1D47A8250}" destId="{6452D10C-F7E7-4FB4-9A61-613E8E5EE4D0}" srcOrd="6" destOrd="0" presId="urn:microsoft.com/office/officeart/2005/8/layout/default"/>
    <dgm:cxn modelId="{E007404C-530D-4AC7-8F9A-9C1218F20E01}" type="presParOf" srcId="{48248A51-0675-41C3-BC67-40B1D47A8250}" destId="{29BB684A-CE9D-4A18-B24D-AE6935797797}" srcOrd="7" destOrd="0" presId="urn:microsoft.com/office/officeart/2005/8/layout/default"/>
    <dgm:cxn modelId="{F2CEDA9E-D192-447C-BE6D-93E1FF267A42}" type="presParOf" srcId="{48248A51-0675-41C3-BC67-40B1D47A8250}" destId="{B5401663-A474-4F89-AB93-285229A95A3C}"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8FD0E-6055-44C4-B8A9-795680A92A75}">
      <dsp:nvSpPr>
        <dsp:cNvPr id="0" name=""/>
        <dsp:cNvSpPr/>
      </dsp:nvSpPr>
      <dsp:spPr>
        <a:xfrm rot="5400000">
          <a:off x="3621405" y="-1293891"/>
          <a:ext cx="1047750" cy="3901440"/>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chemeClr val="tx1"/>
              </a:solidFill>
              <a:latin typeface="+mn-lt"/>
              <a:ea typeface="+mn-ea"/>
              <a:cs typeface="+mn-cs"/>
            </a:rPr>
            <a:t>Open source software for development and delivery of resources</a:t>
          </a:r>
          <a:endParaRPr lang="en-US" sz="2000" kern="1200" dirty="0"/>
        </a:p>
      </dsp:txBody>
      <dsp:txXfrm rot="-5400000">
        <a:off x="2194561" y="184100"/>
        <a:ext cx="3850293" cy="945456"/>
      </dsp:txXfrm>
    </dsp:sp>
    <dsp:sp modelId="{273E338F-37B2-4AB4-8B5A-D9CE69AC9BA9}">
      <dsp:nvSpPr>
        <dsp:cNvPr id="0" name=""/>
        <dsp:cNvSpPr/>
      </dsp:nvSpPr>
      <dsp:spPr>
        <a:xfrm>
          <a:off x="0" y="1984"/>
          <a:ext cx="2194560" cy="130968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smtClean="0"/>
            <a:t>Tools</a:t>
          </a:r>
          <a:endParaRPr lang="en-US" sz="3300" kern="1200" dirty="0"/>
        </a:p>
      </dsp:txBody>
      <dsp:txXfrm>
        <a:off x="63934" y="65918"/>
        <a:ext cx="2066692" cy="1181819"/>
      </dsp:txXfrm>
    </dsp:sp>
    <dsp:sp modelId="{3C68ED7A-32B4-4F08-9700-69B7945B7779}">
      <dsp:nvSpPr>
        <dsp:cNvPr id="0" name=""/>
        <dsp:cNvSpPr/>
      </dsp:nvSpPr>
      <dsp:spPr>
        <a:xfrm rot="5400000">
          <a:off x="3621405" y="81279"/>
          <a:ext cx="1047750" cy="3901440"/>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chemeClr val="tx1"/>
              </a:solidFill>
              <a:latin typeface="+mn-lt"/>
              <a:ea typeface="+mn-ea"/>
              <a:cs typeface="+mn-cs"/>
            </a:rPr>
            <a:t>Open materials published for learning or research:</a:t>
          </a:r>
          <a:endParaRPr lang="en-US" sz="2000" kern="1200" dirty="0"/>
        </a:p>
      </dsp:txBody>
      <dsp:txXfrm rot="-5400000">
        <a:off x="2194561" y="1559271"/>
        <a:ext cx="3850293" cy="945456"/>
      </dsp:txXfrm>
    </dsp:sp>
    <dsp:sp modelId="{CF86BB85-41BF-43B0-AB06-33C32DEEFA96}">
      <dsp:nvSpPr>
        <dsp:cNvPr id="0" name=""/>
        <dsp:cNvSpPr/>
      </dsp:nvSpPr>
      <dsp:spPr>
        <a:xfrm>
          <a:off x="0" y="1377156"/>
          <a:ext cx="2194560" cy="130968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smtClean="0"/>
            <a:t>Content</a:t>
          </a:r>
          <a:endParaRPr lang="en-US" sz="3300" kern="1200" dirty="0"/>
        </a:p>
      </dsp:txBody>
      <dsp:txXfrm>
        <a:off x="63934" y="1441090"/>
        <a:ext cx="2066692" cy="1181819"/>
      </dsp:txXfrm>
    </dsp:sp>
    <dsp:sp modelId="{A430B95E-9216-4EDA-BF06-72CCD6E80137}">
      <dsp:nvSpPr>
        <dsp:cNvPr id="0" name=""/>
        <dsp:cNvSpPr/>
      </dsp:nvSpPr>
      <dsp:spPr>
        <a:xfrm rot="5400000">
          <a:off x="3621405" y="1456451"/>
          <a:ext cx="1047750" cy="3901440"/>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Licensing tools</a:t>
          </a:r>
          <a:endParaRPr lang="en-US" sz="2000" kern="1200" dirty="0"/>
        </a:p>
        <a:p>
          <a:pPr marL="228600" lvl="1" indent="-228600" algn="l" defTabSz="889000">
            <a:lnSpc>
              <a:spcPct val="90000"/>
            </a:lnSpc>
            <a:spcBef>
              <a:spcPct val="0"/>
            </a:spcBef>
            <a:spcAft>
              <a:spcPct val="15000"/>
            </a:spcAft>
            <a:buChar char="••"/>
          </a:pPr>
          <a:r>
            <a:rPr lang="en-US" sz="2000" kern="1200" dirty="0" smtClean="0"/>
            <a:t>Interoperability</a:t>
          </a:r>
          <a:endParaRPr lang="en-US" sz="2000" kern="1200" dirty="0"/>
        </a:p>
      </dsp:txBody>
      <dsp:txXfrm rot="-5400000">
        <a:off x="2194561" y="2934443"/>
        <a:ext cx="3850293" cy="945456"/>
      </dsp:txXfrm>
    </dsp:sp>
    <dsp:sp modelId="{1217CC76-C375-48A3-952A-AD718E4C92CC}">
      <dsp:nvSpPr>
        <dsp:cNvPr id="0" name=""/>
        <dsp:cNvSpPr/>
      </dsp:nvSpPr>
      <dsp:spPr>
        <a:xfrm>
          <a:off x="0" y="2752328"/>
          <a:ext cx="2194560" cy="130968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smtClean="0"/>
            <a:t>Resources</a:t>
          </a:r>
          <a:endParaRPr lang="en-US" sz="3300" kern="1200" dirty="0"/>
        </a:p>
      </dsp:txBody>
      <dsp:txXfrm>
        <a:off x="63934" y="2816262"/>
        <a:ext cx="2066692" cy="1181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D87E0-109E-4FDA-A3A9-6C1D2EFCA007}">
      <dsp:nvSpPr>
        <dsp:cNvPr id="0" name=""/>
        <dsp:cNvSpPr/>
      </dsp:nvSpPr>
      <dsp:spPr>
        <a:xfrm>
          <a:off x="0" y="677143"/>
          <a:ext cx="2707183" cy="162431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Retain</a:t>
          </a:r>
          <a:endParaRPr lang="en-US" sz="3800" kern="1200" dirty="0"/>
        </a:p>
      </dsp:txBody>
      <dsp:txXfrm>
        <a:off x="0" y="677143"/>
        <a:ext cx="2707183" cy="1624310"/>
      </dsp:txXfrm>
    </dsp:sp>
    <dsp:sp modelId="{42F520BF-6AE8-4D6A-B3A6-04C6BED01CF2}">
      <dsp:nvSpPr>
        <dsp:cNvPr id="0" name=""/>
        <dsp:cNvSpPr/>
      </dsp:nvSpPr>
      <dsp:spPr>
        <a:xfrm>
          <a:off x="2977901" y="677143"/>
          <a:ext cx="2707183" cy="162431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Reuse</a:t>
          </a:r>
          <a:endParaRPr lang="en-US" sz="3800" kern="1200" dirty="0"/>
        </a:p>
      </dsp:txBody>
      <dsp:txXfrm>
        <a:off x="2977901" y="677143"/>
        <a:ext cx="2707183" cy="1624310"/>
      </dsp:txXfrm>
    </dsp:sp>
    <dsp:sp modelId="{80502FFB-FB25-477D-BFF1-386953F406BB}">
      <dsp:nvSpPr>
        <dsp:cNvPr id="0" name=""/>
        <dsp:cNvSpPr/>
      </dsp:nvSpPr>
      <dsp:spPr>
        <a:xfrm>
          <a:off x="5955803" y="677143"/>
          <a:ext cx="2707183" cy="162431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Revise</a:t>
          </a:r>
          <a:endParaRPr lang="en-US" sz="3800" kern="1200" dirty="0"/>
        </a:p>
      </dsp:txBody>
      <dsp:txXfrm>
        <a:off x="5955803" y="677143"/>
        <a:ext cx="2707183" cy="1624310"/>
      </dsp:txXfrm>
    </dsp:sp>
    <dsp:sp modelId="{6452D10C-F7E7-4FB4-9A61-613E8E5EE4D0}">
      <dsp:nvSpPr>
        <dsp:cNvPr id="0" name=""/>
        <dsp:cNvSpPr/>
      </dsp:nvSpPr>
      <dsp:spPr>
        <a:xfrm>
          <a:off x="1488950" y="2572171"/>
          <a:ext cx="2707183" cy="162431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Remix</a:t>
          </a:r>
          <a:endParaRPr lang="en-US" sz="3800" kern="1200" dirty="0"/>
        </a:p>
      </dsp:txBody>
      <dsp:txXfrm>
        <a:off x="1488950" y="2572171"/>
        <a:ext cx="2707183" cy="1624310"/>
      </dsp:txXfrm>
    </dsp:sp>
    <dsp:sp modelId="{B5401663-A474-4F89-AB93-285229A95A3C}">
      <dsp:nvSpPr>
        <dsp:cNvPr id="0" name=""/>
        <dsp:cNvSpPr/>
      </dsp:nvSpPr>
      <dsp:spPr>
        <a:xfrm>
          <a:off x="4466852" y="2572171"/>
          <a:ext cx="2707183" cy="162431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Redistribute</a:t>
          </a:r>
          <a:endParaRPr lang="en-US" sz="3800" kern="1200" dirty="0"/>
        </a:p>
      </dsp:txBody>
      <dsp:txXfrm>
        <a:off x="4466852" y="2572171"/>
        <a:ext cx="2707183" cy="162431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BE409E-56ED-D747-92FE-818530A9E4CA}" type="datetime1">
              <a:rPr lang="en-US" smtClean="0"/>
              <a:pPr/>
              <a:t>3/8/17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4023F9-84CB-D041-8EE6-2A4370E0A953}" type="slidenum">
              <a:rPr lang="en-US" smtClean="0"/>
              <a:pPr/>
              <a:t>‹#›</a:t>
            </a:fld>
            <a:endParaRPr lang="en-US"/>
          </a:p>
        </p:txBody>
      </p:sp>
    </p:spTree>
    <p:extLst>
      <p:ext uri="{BB962C8B-B14F-4D97-AF65-F5344CB8AC3E}">
        <p14:creationId xmlns:p14="http://schemas.microsoft.com/office/powerpoint/2010/main" val="1493599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94F39E-8B53-A547-B0E7-CE50DE4543BD}" type="datetime1">
              <a:rPr lang="en-US" smtClean="0"/>
              <a:pPr/>
              <a:t>3/8/17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C0A336-23E5-7749-BE5B-1BDCF3BF9491}" type="slidenum">
              <a:rPr lang="en-US" smtClean="0"/>
              <a:pPr/>
              <a:t>‹#›</a:t>
            </a:fld>
            <a:endParaRPr lang="en-US"/>
          </a:p>
        </p:txBody>
      </p:sp>
    </p:spTree>
    <p:extLst>
      <p:ext uri="{BB962C8B-B14F-4D97-AF65-F5344CB8AC3E}">
        <p14:creationId xmlns:p14="http://schemas.microsoft.com/office/powerpoint/2010/main" val="1685794091"/>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 Id="rId3" Type="http://schemas.openxmlformats.org/officeDocument/2006/relationships/hyperlink" Target="https://creativecommons.org/about/"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441899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mn-lt"/>
                <a:ea typeface="+mn-ea"/>
                <a:cs typeface="+mn-cs"/>
              </a:rPr>
              <a:t>The key characteristics of open content and open educational resources are commonly referred to as </a:t>
            </a:r>
            <a:r>
              <a:rPr lang="en-US" sz="1200" b="1" i="1" kern="1200" dirty="0" smtClean="0">
                <a:solidFill>
                  <a:schemeClr val="tx1"/>
                </a:solidFill>
                <a:latin typeface="+mn-lt"/>
                <a:ea typeface="+mn-ea"/>
                <a:cs typeface="+mn-cs"/>
              </a:rPr>
              <a:t>5R Activities</a:t>
            </a:r>
            <a:r>
              <a:rPr lang="en-US" sz="1200" b="1" i="0" kern="1200" dirty="0" smtClean="0">
                <a:solidFill>
                  <a:schemeClr val="tx1"/>
                </a:solidFill>
                <a:latin typeface="+mn-lt"/>
                <a:ea typeface="+mn-ea"/>
                <a:cs typeface="+mn-cs"/>
              </a:rPr>
              <a:t>, specifically the right to retain, reuse, revise, remix and redistribute materials. OERs are licensed in a way that allows others free and perpetual permission to engage in these activities.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mn-lt"/>
                <a:ea typeface="+mn-ea"/>
                <a:cs typeface="+mn-cs"/>
              </a:rPr>
              <a:t>Go over each of the activities as described</a:t>
            </a:r>
            <a:r>
              <a:rPr lang="en-US" sz="1200" b="1" i="0" kern="1200" baseline="0" dirty="0" smtClean="0">
                <a:solidFill>
                  <a:schemeClr val="tx1"/>
                </a:solidFill>
                <a:latin typeface="+mn-lt"/>
                <a:ea typeface="+mn-ea"/>
                <a:cs typeface="+mn-cs"/>
              </a:rPr>
              <a:t> below:</a:t>
            </a:r>
            <a:endParaRPr lang="en-US" sz="1200" b="1"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first of the 5R activities is to retain, which provides users with the right to make, own, and control copies of the content. For example, the right to download, duplicate, store, and manage materials.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Reuse refers to the right to reuse the content in a variety of environments, such as in a class, in a study group, on a website or in a video.</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right to revise means the right to adapt, adjust, modify, or alter the content itself, such as translating content to a different language or editing materials to meet institutional-specific needs.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Remixing gives users the right to combine the original or revised content with other material to create something new, similar to a </a:t>
            </a:r>
            <a:r>
              <a:rPr lang="en-US" sz="1200" kern="1200" dirty="0" err="1" smtClean="0">
                <a:solidFill>
                  <a:schemeClr val="tx1"/>
                </a:solidFill>
                <a:latin typeface="+mn-lt"/>
                <a:ea typeface="+mn-ea"/>
                <a:cs typeface="+mn-cs"/>
              </a:rPr>
              <a:t>mashup</a:t>
            </a:r>
            <a:r>
              <a:rPr lang="en-US" sz="1200" kern="1200" dirty="0" smtClean="0">
                <a:solidFill>
                  <a:schemeClr val="tx1"/>
                </a:solidFill>
                <a:latin typeface="+mn-lt"/>
                <a:ea typeface="+mn-ea"/>
                <a:cs typeface="+mn-cs"/>
              </a:rPr>
              <a:t> of ideas.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Redistribution is the right to share copies of the original content, your revisions, or your remixes with others. For example, you can share a version with a colleague.</a:t>
            </a:r>
            <a:endParaRPr lang="en-US" sz="1200" i="0" kern="1200" dirty="0" smtClean="0">
              <a:solidFill>
                <a:schemeClr val="tx1"/>
              </a:solidFill>
              <a:latin typeface="+mn-lt"/>
              <a:ea typeface="+mn-ea"/>
              <a:cs typeface="+mn-cs"/>
            </a:endParaRPr>
          </a:p>
          <a:p>
            <a:endParaRPr lang="en-CA" b="1" baseline="0" dirty="0"/>
          </a:p>
        </p:txBody>
      </p:sp>
    </p:spTree>
    <p:extLst>
      <p:ext uri="{BB962C8B-B14F-4D97-AF65-F5344CB8AC3E}">
        <p14:creationId xmlns:p14="http://schemas.microsoft.com/office/powerpoint/2010/main" val="2714924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Share some additional key characteristics of OERs including accessible formats, meaning everyone can access the content without restrictions; open format, indicating the material is available in a format that anyone can use; and open software, meaning the source code is open and free to download and use.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Point out that there should be no barriers to accessing open educational</a:t>
            </a:r>
            <a:r>
              <a:rPr lang="en-US" sz="1200" b="1" kern="1200" baseline="0" dirty="0" smtClean="0">
                <a:solidFill>
                  <a:schemeClr val="tx1"/>
                </a:solidFill>
                <a:latin typeface="+mn-lt"/>
                <a:ea typeface="+mn-ea"/>
                <a:cs typeface="+mn-cs"/>
              </a:rPr>
              <a:t> materials.</a:t>
            </a:r>
            <a:endParaRPr lang="en-US" sz="1200" b="1" kern="1200" dirty="0" smtClean="0">
              <a:solidFill>
                <a:schemeClr val="tx1"/>
              </a:solidFill>
              <a:latin typeface="+mn-lt"/>
              <a:ea typeface="+mn-ea"/>
              <a:cs typeface="+mn-cs"/>
            </a:endParaRPr>
          </a:p>
          <a:p>
            <a:endParaRPr lang="en-CA" baseline="0" dirty="0"/>
          </a:p>
        </p:txBody>
      </p:sp>
    </p:spTree>
    <p:extLst>
      <p:ext uri="{BB962C8B-B14F-4D97-AF65-F5344CB8AC3E}">
        <p14:creationId xmlns:p14="http://schemas.microsoft.com/office/powerpoint/2010/main" val="1783130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Introduce</a:t>
            </a:r>
            <a:r>
              <a:rPr lang="en-US" sz="1200" b="1" kern="1200" baseline="0" dirty="0" smtClean="0">
                <a:solidFill>
                  <a:schemeClr val="tx1"/>
                </a:solidFill>
                <a:latin typeface="+mn-lt"/>
                <a:ea typeface="+mn-ea"/>
                <a:cs typeface="+mn-cs"/>
              </a:rPr>
              <a:t> the video</a:t>
            </a:r>
            <a:r>
              <a:rPr lang="en-US" sz="1200" b="1" kern="1200" dirty="0" smtClean="0">
                <a:solidFill>
                  <a:schemeClr val="tx1"/>
                </a:solidFill>
                <a:latin typeface="+mn-lt"/>
                <a:ea typeface="+mn-ea"/>
                <a:cs typeface="+mn-cs"/>
              </a:rPr>
              <a:t> of instructors discussing their experiences using OER, including how they integrated them into their courses.</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Ask participants to think about how these experiences might relate to their own.</a:t>
            </a:r>
            <a:endParaRPr lang="en-CA" baseline="0" dirty="0"/>
          </a:p>
          <a:p>
            <a:endParaRPr lang="en-CA" baseline="0" dirty="0"/>
          </a:p>
        </p:txBody>
      </p:sp>
    </p:spTree>
    <p:extLst>
      <p:ext uri="{BB962C8B-B14F-4D97-AF65-F5344CB8AC3E}">
        <p14:creationId xmlns:p14="http://schemas.microsoft.com/office/powerpoint/2010/main" val="1635150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200" b="1" i="0" u="none" strike="noStrike" kern="1200" dirty="0" smtClean="0">
                <a:solidFill>
                  <a:schemeClr val="tx1"/>
                </a:solidFill>
                <a:effectLst/>
                <a:latin typeface="+mn-lt"/>
                <a:ea typeface="+mn-ea"/>
                <a:cs typeface="+mn-cs"/>
              </a:rPr>
              <a:t>Ask participants to spend</a:t>
            </a:r>
            <a:r>
              <a:rPr lang="en-CA" sz="1200" b="1" i="0" u="none" strike="noStrike" kern="1200" baseline="0" dirty="0" smtClean="0">
                <a:solidFill>
                  <a:schemeClr val="tx1"/>
                </a:solidFill>
                <a:effectLst/>
                <a:latin typeface="+mn-lt"/>
                <a:ea typeface="+mn-ea"/>
                <a:cs typeface="+mn-cs"/>
              </a:rPr>
              <a:t> </a:t>
            </a:r>
            <a:r>
              <a:rPr lang="en-CA" sz="1200" b="1" i="0" u="none" strike="noStrike" kern="1200" dirty="0" smtClean="0">
                <a:solidFill>
                  <a:schemeClr val="tx1"/>
                </a:solidFill>
                <a:effectLst/>
                <a:latin typeface="+mn-lt"/>
                <a:ea typeface="+mn-ea"/>
                <a:cs typeface="+mn-cs"/>
              </a:rPr>
              <a:t>2-3 minutes individually answering the questions, then spend 2-3 minutes</a:t>
            </a:r>
            <a:r>
              <a:rPr lang="en-CA" sz="1200" b="1" i="0" u="none" strike="noStrike" kern="1200" baseline="0" dirty="0" smtClean="0">
                <a:solidFill>
                  <a:schemeClr val="tx1"/>
                </a:solidFill>
                <a:effectLst/>
                <a:latin typeface="+mn-lt"/>
                <a:ea typeface="+mn-ea"/>
                <a:cs typeface="+mn-cs"/>
              </a:rPr>
              <a:t> discussing with a partner</a:t>
            </a:r>
            <a:r>
              <a:rPr lang="en-CA" sz="1200" b="1" i="0" u="none" strike="noStrike" kern="1200" dirty="0" smtClean="0">
                <a:solidFill>
                  <a:schemeClr val="tx1"/>
                </a:solidFill>
                <a:effectLst/>
                <a:latin typeface="+mn-lt"/>
                <a:ea typeface="+mn-ea"/>
                <a:cs typeface="+mn-cs"/>
              </a:rPr>
              <a:t>.</a:t>
            </a:r>
            <a:r>
              <a:rPr lang="en-CA" sz="1200" b="1" i="0" u="none" strike="noStrike" kern="1200" baseline="0" dirty="0" smtClean="0">
                <a:solidFill>
                  <a:schemeClr val="tx1"/>
                </a:solidFill>
                <a:effectLst/>
                <a:latin typeface="+mn-lt"/>
                <a:ea typeface="+mn-ea"/>
                <a:cs typeface="+mn-cs"/>
              </a:rPr>
              <a:t> Ask pairs to share their thoughts with the larger group. List participants’ answers on a whiteboard or flipchart to refer back to later.</a:t>
            </a:r>
            <a:endParaRPr lang="en-CA" sz="1200" b="0" i="0" u="none" strike="noStrike" kern="1200" baseline="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2439607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Introduce</a:t>
            </a:r>
            <a:r>
              <a:rPr lang="en-US" sz="1200" b="1" kern="1200" baseline="0" dirty="0" smtClean="0">
                <a:solidFill>
                  <a:schemeClr val="tx1"/>
                </a:solidFill>
                <a:latin typeface="+mn-lt"/>
                <a:ea typeface="+mn-ea"/>
                <a:cs typeface="+mn-cs"/>
              </a:rPr>
              <a:t> the video</a:t>
            </a:r>
            <a:r>
              <a:rPr lang="en-US" sz="1200" b="1" kern="1200" dirty="0" smtClean="0">
                <a:solidFill>
                  <a:schemeClr val="tx1"/>
                </a:solidFill>
                <a:latin typeface="+mn-lt"/>
                <a:ea typeface="+mn-ea"/>
                <a:cs typeface="+mn-cs"/>
              </a:rPr>
              <a:t> of instructors how they located</a:t>
            </a:r>
            <a:r>
              <a:rPr lang="en-US" sz="1200" b="1" kern="1200" baseline="0" dirty="0" smtClean="0">
                <a:solidFill>
                  <a:schemeClr val="tx1"/>
                </a:solidFill>
                <a:latin typeface="+mn-lt"/>
                <a:ea typeface="+mn-ea"/>
                <a:cs typeface="+mn-cs"/>
              </a:rPr>
              <a:t> and selected </a:t>
            </a:r>
            <a:r>
              <a:rPr lang="en-US" sz="1200" b="1" kern="1200" dirty="0" smtClean="0">
                <a:solidFill>
                  <a:schemeClr val="tx1"/>
                </a:solidFill>
                <a:latin typeface="+mn-lt"/>
                <a:ea typeface="+mn-ea"/>
                <a:cs typeface="+mn-cs"/>
              </a:rPr>
              <a:t>OER, including how they assessed the quality.</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Ask participants to think about how they might select OER material in their own discipline.</a:t>
            </a:r>
            <a:endParaRPr lang="en-CA" baseline="0" dirty="0"/>
          </a:p>
          <a:p>
            <a:endParaRPr lang="en-CA" baseline="0" dirty="0"/>
          </a:p>
        </p:txBody>
      </p:sp>
    </p:spTree>
    <p:extLst>
      <p:ext uri="{BB962C8B-B14F-4D97-AF65-F5344CB8AC3E}">
        <p14:creationId xmlns:p14="http://schemas.microsoft.com/office/powerpoint/2010/main" val="1635150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Ask participants to independently search for a variety of different OERs using the repositories supplied, or find others online that may be more relevant for their field of study.</a:t>
            </a:r>
          </a:p>
          <a:p>
            <a:endParaRPr lang="en-US" b="1" baseline="0" dirty="0" smtClean="0"/>
          </a:p>
          <a:p>
            <a:r>
              <a:rPr lang="en-CA" b="1" baseline="0" dirty="0" smtClean="0"/>
              <a:t>After they’ve found a few, ask participants to share their selection process and how they determined whether the OER was of good quality. </a:t>
            </a:r>
          </a:p>
          <a:p>
            <a:endParaRPr lang="en-CA" b="1" baseline="0" dirty="0" smtClean="0"/>
          </a:p>
          <a:p>
            <a:r>
              <a:rPr lang="en-CA" b="1" baseline="0" dirty="0" smtClean="0"/>
              <a:t>Also ask how they might modify based on the 5R Activities shared earlier.</a:t>
            </a:r>
            <a:endParaRPr lang="en-US" b="1" baseline="0" dirty="0" smtClean="0"/>
          </a:p>
        </p:txBody>
      </p:sp>
    </p:spTree>
    <p:extLst>
      <p:ext uri="{BB962C8B-B14F-4D97-AF65-F5344CB8AC3E}">
        <p14:creationId xmlns:p14="http://schemas.microsoft.com/office/powerpoint/2010/main" val="583984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Publishing resources in an open way brings traditional copyright models into question. Go over</a:t>
            </a:r>
            <a:r>
              <a:rPr lang="en-US" sz="1200" b="1" kern="1200" baseline="0" dirty="0" smtClean="0">
                <a:solidFill>
                  <a:schemeClr val="tx1"/>
                </a:solidFill>
                <a:latin typeface="+mn-lt"/>
                <a:ea typeface="+mn-ea"/>
                <a:cs typeface="+mn-cs"/>
              </a:rPr>
              <a:t> the reasons provided below with the group and ask them if they can think of any others.</a:t>
            </a:r>
            <a:endParaRPr lang="en-US" sz="1200" b="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According to the British Library, the three main reasons to copyright work include: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Your work is an asset - A piece of creative work,  may be worth something someday, so it’s in the best interest of the creator to place protection on the work to prevent copying.</a:t>
            </a:r>
          </a:p>
          <a:p>
            <a:r>
              <a:rPr lang="en-US" sz="1200" kern="1200" dirty="0" smtClean="0">
                <a:solidFill>
                  <a:schemeClr val="tx1"/>
                </a:solidFill>
                <a:latin typeface="+mn-lt"/>
                <a:ea typeface="+mn-ea"/>
                <a:cs typeface="+mn-cs"/>
              </a:rPr>
              <a:t>Protect your rights - A copyright legally protects the creator from anyone infringing on their proprietary rights.</a:t>
            </a:r>
          </a:p>
          <a:p>
            <a:r>
              <a:rPr lang="en-US" sz="1200" kern="1200" dirty="0" smtClean="0">
                <a:solidFill>
                  <a:schemeClr val="tx1"/>
                </a:solidFill>
                <a:latin typeface="+mn-lt"/>
                <a:ea typeface="+mn-ea"/>
                <a:cs typeface="+mn-cs"/>
              </a:rPr>
              <a:t>Licensing is the way forward - Licensing permits the creator to grant some or all rights to users to only use the work in the way their license allows. </a:t>
            </a:r>
          </a:p>
        </p:txBody>
      </p:sp>
    </p:spTree>
    <p:extLst>
      <p:ext uri="{BB962C8B-B14F-4D97-AF65-F5344CB8AC3E}">
        <p14:creationId xmlns:p14="http://schemas.microsoft.com/office/powerpoint/2010/main" val="583984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This image shows the different forms and permutations that creative commons licenses can take. Describe it to the participants and explain that</a:t>
            </a:r>
            <a:r>
              <a:rPr lang="en-US" sz="1200" b="1" kern="1200" baseline="0" dirty="0" smtClean="0">
                <a:solidFill>
                  <a:schemeClr val="tx1"/>
                </a:solidFill>
                <a:latin typeface="+mn-lt"/>
                <a:ea typeface="+mn-ea"/>
                <a:cs typeface="+mn-cs"/>
              </a:rPr>
              <a:t> the different terms can be combined to form multiple variations.</a:t>
            </a:r>
          </a:p>
          <a:p>
            <a:endParaRPr lang="en-US" sz="1200" b="1"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“Creative commons </a:t>
            </a:r>
            <a:r>
              <a:rPr lang="en-US" sz="1200" b="0" kern="1200" dirty="0" smtClean="0">
                <a:solidFill>
                  <a:schemeClr val="tx1"/>
                </a:solidFill>
                <a:latin typeface="+mn-lt"/>
                <a:ea typeface="+mn-ea"/>
                <a:cs typeface="+mn-cs"/>
              </a:rPr>
              <a:t>helps you legally share your knowledge and creativity to build a more equitable, accessible, and innovative world. We unlock the full potential of the internet to drive a new era of development, growth and </a:t>
            </a:r>
            <a:r>
              <a:rPr lang="en-US" sz="1200" b="0" kern="1200" smtClean="0">
                <a:solidFill>
                  <a:schemeClr val="tx1"/>
                </a:solidFill>
                <a:latin typeface="+mn-lt"/>
                <a:ea typeface="+mn-ea"/>
                <a:cs typeface="+mn-cs"/>
              </a:rPr>
              <a:t>productivity.” </a:t>
            </a:r>
            <a:r>
              <a:rPr lang="en-US" smtClean="0">
                <a:hlinkClick r:id="rId3"/>
              </a:rPr>
              <a:t>https://creativecommons.org/about/</a:t>
            </a:r>
            <a:endParaRPr lang="en-US" sz="1200" b="0"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four main terms of the licenses include:</a:t>
            </a:r>
          </a:p>
          <a:p>
            <a:pPr marL="171450" indent="-171450">
              <a:buFont typeface="Arial" pitchFamily="34" charset="0"/>
              <a:buChar char="•"/>
            </a:pPr>
            <a:r>
              <a:rPr lang="en-US" sz="1200" kern="1200" dirty="0" smtClean="0">
                <a:solidFill>
                  <a:schemeClr val="tx1"/>
                </a:solidFill>
                <a:latin typeface="+mn-lt"/>
                <a:ea typeface="+mn-ea"/>
                <a:cs typeface="+mn-cs"/>
              </a:rPr>
              <a:t>Attribution, meaning others can copy, distribute, display, perform and remix your work if they credit your name.</a:t>
            </a:r>
          </a:p>
          <a:p>
            <a:pPr marL="171450" indent="-171450">
              <a:buFont typeface="Arial" pitchFamily="34" charset="0"/>
              <a:buChar char="•"/>
            </a:pPr>
            <a:r>
              <a:rPr lang="en-US" sz="1200" kern="1200" dirty="0" smtClean="0">
                <a:solidFill>
                  <a:schemeClr val="tx1"/>
                </a:solidFill>
                <a:latin typeface="+mn-lt"/>
                <a:ea typeface="+mn-ea"/>
                <a:cs typeface="+mn-cs"/>
              </a:rPr>
              <a:t>No derivative works means others can only copy, distribute, display or perform verbatim copies of your work.</a:t>
            </a:r>
          </a:p>
          <a:p>
            <a:pPr marL="171450" indent="-171450">
              <a:buFont typeface="Arial" pitchFamily="34" charset="0"/>
              <a:buChar char="•"/>
            </a:pPr>
            <a:r>
              <a:rPr lang="en-US" sz="1200" kern="1200" dirty="0" smtClean="0">
                <a:solidFill>
                  <a:schemeClr val="tx1"/>
                </a:solidFill>
                <a:latin typeface="+mn-lt"/>
                <a:ea typeface="+mn-ea"/>
                <a:cs typeface="+mn-cs"/>
              </a:rPr>
              <a:t>Share alike, where others can only distribute your work under a license identical to the one you have chosen.</a:t>
            </a:r>
          </a:p>
          <a:p>
            <a:pPr marL="171450" indent="-171450">
              <a:buFont typeface="Arial" pitchFamily="34" charset="0"/>
              <a:buChar char="•"/>
            </a:pPr>
            <a:r>
              <a:rPr lang="en-US" sz="1200" kern="1200" dirty="0" smtClean="0">
                <a:solidFill>
                  <a:schemeClr val="tx1"/>
                </a:solidFill>
                <a:latin typeface="+mn-lt"/>
                <a:ea typeface="+mn-ea"/>
                <a:cs typeface="+mn-cs"/>
              </a:rPr>
              <a:t>Non-commercial indicates that others can copy, distribute, display, perform or remix your work only for non-commercial purposes.</a:t>
            </a:r>
          </a:p>
        </p:txBody>
      </p:sp>
    </p:spTree>
    <p:extLst>
      <p:ext uri="{BB962C8B-B14F-4D97-AF65-F5344CB8AC3E}">
        <p14:creationId xmlns:p14="http://schemas.microsoft.com/office/powerpoint/2010/main" val="583984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906051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Ask participants to brainstorm benefits and challenges to using OER by creating two lists individually.</a:t>
            </a:r>
            <a:r>
              <a:rPr lang="en-US" sz="1200" kern="1200" baseline="0" dirty="0" smtClean="0">
                <a:solidFill>
                  <a:schemeClr val="tx1"/>
                </a:solidFill>
                <a:effectLst/>
                <a:latin typeface="+mn-lt"/>
                <a:ea typeface="+mn-ea"/>
                <a:cs typeface="+mn-cs"/>
              </a:rPr>
              <a:t> After the each learner has created their lists, ask them to join in a group of 4 and discuss. Finally,</a:t>
            </a:r>
            <a:r>
              <a:rPr lang="en-US" sz="1200" kern="1200" dirty="0" smtClean="0">
                <a:solidFill>
                  <a:schemeClr val="tx1"/>
                </a:solidFill>
                <a:effectLst/>
                <a:latin typeface="+mn-lt"/>
                <a:ea typeface="+mn-ea"/>
                <a:cs typeface="+mn-cs"/>
              </a:rPr>
              <a:t> create a class list of all the benefits and challenges that were discussed in the groups.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CA" baseline="0" dirty="0"/>
          </a:p>
        </p:txBody>
      </p:sp>
    </p:spTree>
    <p:extLst>
      <p:ext uri="{BB962C8B-B14F-4D97-AF65-F5344CB8AC3E}">
        <p14:creationId xmlns:p14="http://schemas.microsoft.com/office/powerpoint/2010/main" val="2065932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Introduce</a:t>
            </a:r>
            <a:r>
              <a:rPr lang="en-US" b="1" baseline="0" dirty="0"/>
              <a:t> yourself and explain your role at the school. You may edit slide to insert name, position, contact info.</a:t>
            </a:r>
          </a:p>
          <a:p>
            <a:endParaRPr lang="en-US" b="1" baseline="0" dirty="0"/>
          </a:p>
          <a:p>
            <a:r>
              <a:rPr lang="en-US" b="1" baseline="0" dirty="0"/>
              <a:t>If this is the first of a series of modules, spend a little bit of time giving overview of the program. You may wish to insert a slide or two with that information.</a:t>
            </a:r>
          </a:p>
          <a:p>
            <a:endParaRPr lang="en-US" b="1" baseline="0" dirty="0"/>
          </a:p>
          <a:p>
            <a:endParaRPr lang="en-US" b="1" baseline="0" dirty="0"/>
          </a:p>
          <a:p>
            <a:endParaRPr lang="en-US" baseline="0" dirty="0"/>
          </a:p>
          <a:p>
            <a:endParaRPr lang="en-US" b="1" dirty="0"/>
          </a:p>
        </p:txBody>
      </p:sp>
    </p:spTree>
    <p:extLst>
      <p:ext uri="{BB962C8B-B14F-4D97-AF65-F5344CB8AC3E}">
        <p14:creationId xmlns:p14="http://schemas.microsoft.com/office/powerpoint/2010/main" val="4235191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rtl="0"/>
            <a:r>
              <a:rPr lang="en-US" sz="1200" b="0" i="0" u="none" strike="noStrike" kern="1200" dirty="0" smtClean="0">
                <a:solidFill>
                  <a:schemeClr val="tx1"/>
                </a:solidFill>
                <a:effectLst/>
                <a:latin typeface="+mn-lt"/>
                <a:ea typeface="+mn-ea"/>
                <a:cs typeface="+mn-cs"/>
              </a:rPr>
              <a:t>According to the Organization for Economic Cooperation and Development’s Centre for Educational Research and Innovation (CERI), there are six primary arguments in </a:t>
            </a:r>
            <a:r>
              <a:rPr lang="en-US" sz="1200" b="0" i="0" u="none" strike="noStrike" kern="1200" dirty="0" err="1" smtClean="0">
                <a:solidFill>
                  <a:schemeClr val="tx1"/>
                </a:solidFill>
                <a:effectLst/>
                <a:latin typeface="+mn-lt"/>
                <a:ea typeface="+mn-ea"/>
                <a:cs typeface="+mn-cs"/>
              </a:rPr>
              <a:t>favour</a:t>
            </a:r>
            <a:r>
              <a:rPr lang="en-US" sz="1200" b="0" i="0" u="none" strike="noStrike" kern="1200" dirty="0" smtClean="0">
                <a:solidFill>
                  <a:schemeClr val="tx1"/>
                </a:solidFill>
                <a:effectLst/>
                <a:latin typeface="+mn-lt"/>
                <a:ea typeface="+mn-ea"/>
                <a:cs typeface="+mn-cs"/>
              </a:rPr>
              <a:t> of OERs.</a:t>
            </a:r>
            <a:endParaRPr lang="en-US" b="0" dirty="0" smtClean="0">
              <a:effectLst/>
            </a:endParaRPr>
          </a:p>
          <a:p>
            <a:pPr rtl="0"/>
            <a:r>
              <a:rPr lang="en-US" sz="1200" b="0" i="0" u="none" strike="noStrike" kern="1200" dirty="0" smtClean="0">
                <a:solidFill>
                  <a:schemeClr val="tx1"/>
                </a:solidFill>
                <a:effectLst/>
                <a:latin typeface="+mn-lt"/>
                <a:ea typeface="+mn-ea"/>
                <a:cs typeface="+mn-cs"/>
              </a:rPr>
              <a:t>First, the altruistic benefit of sharing resources is intrinsic within academia. By sharing and accessing each other’s work, a body of knowledge will continue to grow and improve.</a:t>
            </a:r>
            <a:endParaRPr lang="en-US" b="0" dirty="0" smtClean="0">
              <a:effectLst/>
            </a:endParaRPr>
          </a:p>
          <a:p>
            <a:pPr rtl="0"/>
            <a:r>
              <a:rPr lang="en-US" sz="1200" b="0" i="0" u="none" strike="noStrike" kern="1200" dirty="0" smtClean="0">
                <a:solidFill>
                  <a:schemeClr val="tx1"/>
                </a:solidFill>
                <a:effectLst/>
                <a:latin typeface="+mn-lt"/>
                <a:ea typeface="+mn-ea"/>
                <a:cs typeface="+mn-cs"/>
              </a:rPr>
              <a:t>Next, there is an argument in </a:t>
            </a:r>
            <a:r>
              <a:rPr lang="en-US" sz="1200" b="0" i="0" u="none" strike="noStrike" kern="1200" dirty="0" err="1" smtClean="0">
                <a:solidFill>
                  <a:schemeClr val="tx1"/>
                </a:solidFill>
                <a:effectLst/>
                <a:latin typeface="+mn-lt"/>
                <a:ea typeface="+mn-ea"/>
                <a:cs typeface="+mn-cs"/>
              </a:rPr>
              <a:t>favour</a:t>
            </a:r>
            <a:r>
              <a:rPr lang="en-US" sz="1200" b="0" i="0" u="none" strike="noStrike" kern="1200" dirty="0" smtClean="0">
                <a:solidFill>
                  <a:schemeClr val="tx1"/>
                </a:solidFill>
                <a:effectLst/>
                <a:latin typeface="+mn-lt"/>
                <a:ea typeface="+mn-ea"/>
                <a:cs typeface="+mn-cs"/>
              </a:rPr>
              <a:t> of making publicly funded research available to the public. Particularly at public institutions, there is a movement to make work open to the tax payers who fund the work, and other members of the public who might benefit. If this research is pay per use or has other restrictions there is the potential for redundancy from  repeated work resulting in waste.</a:t>
            </a:r>
            <a:endParaRPr lang="en-US" b="0" dirty="0" smtClean="0">
              <a:effectLst/>
            </a:endParaRPr>
          </a:p>
          <a:p>
            <a:pPr rtl="0"/>
            <a:r>
              <a:rPr lang="en-US" sz="1200" b="0" i="0" u="none" strike="noStrike" kern="1200" dirty="0" smtClean="0">
                <a:solidFill>
                  <a:schemeClr val="tx1"/>
                </a:solidFill>
                <a:effectLst/>
                <a:latin typeface="+mn-lt"/>
                <a:ea typeface="+mn-ea"/>
                <a:cs typeface="+mn-cs"/>
              </a:rPr>
              <a:t>Third, by adapting or repurposing work, development costs are greatly reduced. If research or other resources build on top of, or leverage, previous studies, making the research open reduces the amount of time and costs needed to create material.</a:t>
            </a:r>
            <a:endParaRPr lang="en-US" b="0" dirty="0" smtClean="0">
              <a:effectLst/>
            </a:endParaRPr>
          </a:p>
          <a:p>
            <a:pPr rtl="0"/>
            <a:r>
              <a:rPr lang="en-US" sz="1200" b="0" i="0" u="none" strike="noStrike" kern="1200" dirty="0" smtClean="0">
                <a:solidFill>
                  <a:schemeClr val="tx1"/>
                </a:solidFill>
                <a:effectLst/>
                <a:latin typeface="+mn-lt"/>
                <a:ea typeface="+mn-ea"/>
                <a:cs typeface="+mn-cs"/>
              </a:rPr>
              <a:t>Fourth, by opening up material to the world, a tremendous amount of exposure is created for the institution. Exposure, in turn, attracts new students who are drawn to study at that institution, such as with the MIT Open Courseware project.</a:t>
            </a:r>
            <a:endParaRPr lang="en-US" b="0" dirty="0" smtClean="0">
              <a:effectLst/>
            </a:endParaRPr>
          </a:p>
          <a:p>
            <a:pPr rtl="0"/>
            <a:r>
              <a:rPr lang="en-US" sz="1200" b="0" i="0" u="none" strike="noStrike" kern="1200" dirty="0" smtClean="0">
                <a:solidFill>
                  <a:schemeClr val="tx1"/>
                </a:solidFill>
                <a:effectLst/>
                <a:latin typeface="+mn-lt"/>
                <a:ea typeface="+mn-ea"/>
                <a:cs typeface="+mn-cs"/>
              </a:rPr>
              <a:t>Fifth, creating new cost recovery models by opening materials and lowering costs for potential students can actually increase revenues by attracting more and more students to their institution who might not have been able to attend previously due to financial limitations.</a:t>
            </a:r>
            <a:endParaRPr lang="en-US" b="0" dirty="0" smtClean="0">
              <a:effectLst/>
            </a:endParaRPr>
          </a:p>
          <a:p>
            <a:r>
              <a:rPr lang="en-US" sz="1200" b="0" i="0" u="none" strike="noStrike" kern="1200" dirty="0" smtClean="0">
                <a:solidFill>
                  <a:schemeClr val="tx1"/>
                </a:solidFill>
                <a:effectLst/>
                <a:latin typeface="+mn-lt"/>
                <a:ea typeface="+mn-ea"/>
                <a:cs typeface="+mn-cs"/>
              </a:rPr>
              <a:t>Sixth, the speed of development of learning materials increases, which means that learners have access to the most up-to-date materials. Inaccuracies and corrections can be quickly caught, implemented, and shared with students.</a:t>
            </a:r>
            <a:endParaRPr lang="en-CA" dirty="0"/>
          </a:p>
        </p:txBody>
      </p:sp>
    </p:spTree>
    <p:extLst>
      <p:ext uri="{BB962C8B-B14F-4D97-AF65-F5344CB8AC3E}">
        <p14:creationId xmlns:p14="http://schemas.microsoft.com/office/powerpoint/2010/main" val="1573478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200" b="0" i="0" u="none" strike="noStrike" kern="1200" dirty="0" smtClean="0">
                <a:solidFill>
                  <a:schemeClr val="tx1"/>
                </a:solidFill>
                <a:effectLst/>
                <a:latin typeface="+mn-lt"/>
                <a:ea typeface="+mn-ea"/>
                <a:cs typeface="+mn-cs"/>
              </a:rPr>
              <a:t>CERI also outlines individual motivators for adopting or creating OERs.</a:t>
            </a:r>
            <a:endParaRPr lang="en-US" b="0" dirty="0" smtClean="0">
              <a:effectLst/>
            </a:endParaRPr>
          </a:p>
          <a:p>
            <a:pPr rtl="0"/>
            <a:r>
              <a:rPr lang="en-US" sz="1200" b="0" i="0" u="none" strike="noStrike" kern="1200" dirty="0" smtClean="0">
                <a:solidFill>
                  <a:schemeClr val="tx1"/>
                </a:solidFill>
                <a:effectLst/>
                <a:latin typeface="+mn-lt"/>
                <a:ea typeface="+mn-ea"/>
                <a:cs typeface="+mn-cs"/>
              </a:rPr>
              <a:t>First, helping out the community contributes to the body of knowledge and moves the body of knowledge forward. By interacting and discussing with the wider community, more people are able to benefit from your knowledge.</a:t>
            </a:r>
            <a:endParaRPr lang="en-US" b="0" dirty="0" smtClean="0">
              <a:effectLst/>
            </a:endParaRPr>
          </a:p>
          <a:p>
            <a:pPr rtl="0"/>
            <a:r>
              <a:rPr lang="en-US" sz="1200" b="0" i="0" u="none" strike="noStrike" kern="1200" dirty="0" smtClean="0">
                <a:solidFill>
                  <a:schemeClr val="tx1"/>
                </a:solidFill>
                <a:effectLst/>
                <a:latin typeface="+mn-lt"/>
                <a:ea typeface="+mn-ea"/>
                <a:cs typeface="+mn-cs"/>
              </a:rPr>
              <a:t>Second, there is a tremendous amount to gain through non-monetary means, such as reputation. By contributing to and sharing OERs, knowledge of your work increases and invitations to write journal articles or participate in other research also increases.</a:t>
            </a:r>
            <a:endParaRPr lang="en-US" b="0" dirty="0" smtClean="0">
              <a:effectLst/>
            </a:endParaRPr>
          </a:p>
          <a:p>
            <a:pPr rtl="0"/>
            <a:r>
              <a:rPr lang="en-US" sz="1200" b="0" i="0" u="none" strike="noStrike" kern="1200" dirty="0" smtClean="0">
                <a:solidFill>
                  <a:schemeClr val="tx1"/>
                </a:solidFill>
                <a:effectLst/>
                <a:latin typeface="+mn-lt"/>
                <a:ea typeface="+mn-ea"/>
                <a:cs typeface="+mn-cs"/>
              </a:rPr>
              <a:t>Third, making materials open can be a commercial strategy. If you make a first draft or chapter available so others can see what you’re working on, they might be interested in purchasing the final or whole version. This is known as a ‘freemium’ model, where the free copy is very basic, but purchases are an improved and/or supported version.</a:t>
            </a:r>
            <a:endParaRPr lang="en-US" b="0" dirty="0" smtClean="0">
              <a:effectLst/>
            </a:endParaRPr>
          </a:p>
          <a:p>
            <a:r>
              <a:rPr lang="en-US" sz="1200" b="0" i="0" u="none" strike="noStrike" kern="1200" dirty="0" smtClean="0">
                <a:solidFill>
                  <a:schemeClr val="tx1"/>
                </a:solidFill>
                <a:effectLst/>
                <a:latin typeface="+mn-lt"/>
                <a:ea typeface="+mn-ea"/>
                <a:cs typeface="+mn-cs"/>
              </a:rPr>
              <a:t>Fourth, the effort of getting copyrights and maintaining vigilance can be more effort than it’s worth, particularly for smaller, incremental works, as opposed to much larger studies and projects.</a:t>
            </a:r>
            <a:endParaRPr lang="en-US" baseline="0" dirty="0"/>
          </a:p>
        </p:txBody>
      </p:sp>
    </p:spTree>
    <p:extLst>
      <p:ext uri="{BB962C8B-B14F-4D97-AF65-F5344CB8AC3E}">
        <p14:creationId xmlns:p14="http://schemas.microsoft.com/office/powerpoint/2010/main" val="2107858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smtClean="0">
                <a:solidFill>
                  <a:schemeClr val="tx1"/>
                </a:solidFill>
                <a:effectLst/>
                <a:latin typeface="+mn-lt"/>
                <a:ea typeface="+mn-ea"/>
                <a:cs typeface="+mn-cs"/>
              </a:rPr>
              <a:t>In this video, you’ll see instructors discuss the benefits of using OERs in their classes. While you are watching, note the reasons instructors have chosen to use OERs, and compare these to the reasons you listed earlier. Do you see any similarities or differences?</a:t>
            </a:r>
            <a:endParaRPr lang="en-US" b="0" dirty="0"/>
          </a:p>
        </p:txBody>
      </p:sp>
    </p:spTree>
    <p:extLst>
      <p:ext uri="{BB962C8B-B14F-4D97-AF65-F5344CB8AC3E}">
        <p14:creationId xmlns:p14="http://schemas.microsoft.com/office/powerpoint/2010/main" val="1217119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200" b="0" i="0" u="none" strike="noStrike" kern="1200" dirty="0" smtClean="0">
                <a:solidFill>
                  <a:schemeClr val="tx1"/>
                </a:solidFill>
                <a:effectLst/>
                <a:latin typeface="+mn-lt"/>
                <a:ea typeface="+mn-ea"/>
                <a:cs typeface="+mn-cs"/>
              </a:rPr>
              <a:t>According to the CERI, there are four primary concerns or inhibitors to the further adoption of OERs.</a:t>
            </a:r>
            <a:endParaRPr lang="en-US" b="0" dirty="0" smtClean="0">
              <a:effectLst/>
            </a:endParaRPr>
          </a:p>
          <a:p>
            <a:pPr rtl="0"/>
            <a:r>
              <a:rPr lang="en-US" sz="1200" b="0" i="0" u="none" strike="noStrike" kern="1200" dirty="0" smtClean="0">
                <a:solidFill>
                  <a:schemeClr val="tx1"/>
                </a:solidFill>
                <a:effectLst/>
                <a:latin typeface="+mn-lt"/>
                <a:ea typeface="+mn-ea"/>
                <a:cs typeface="+mn-cs"/>
              </a:rPr>
              <a:t>One of the primary limitations is technology. There still aren’t enough computers or enough broadband internet available throughout the world for many open initiatives to be taken advantage of and, for some, this should be addressed before making more content open.</a:t>
            </a:r>
            <a:endParaRPr lang="en-US" b="0" dirty="0" smtClean="0">
              <a:effectLst/>
            </a:endParaRPr>
          </a:p>
          <a:p>
            <a:pPr rtl="0"/>
            <a:r>
              <a:rPr lang="en-US" sz="1200" b="0" i="0" u="none" strike="noStrike" kern="1200" dirty="0" smtClean="0">
                <a:solidFill>
                  <a:schemeClr val="tx1"/>
                </a:solidFill>
                <a:effectLst/>
                <a:latin typeface="+mn-lt"/>
                <a:ea typeface="+mn-ea"/>
                <a:cs typeface="+mn-cs"/>
              </a:rPr>
              <a:t>Economic factors also need to be taken into account. Some countries don’t have funding to invest in the infrastructure needed for institutions and to give access to the general population.</a:t>
            </a:r>
            <a:endParaRPr lang="en-US" b="0" dirty="0" smtClean="0">
              <a:effectLst/>
            </a:endParaRPr>
          </a:p>
          <a:p>
            <a:pPr rtl="0"/>
            <a:r>
              <a:rPr lang="en-US" sz="1200" b="0" i="0" u="none" strike="noStrike" kern="1200" dirty="0" smtClean="0">
                <a:solidFill>
                  <a:schemeClr val="tx1"/>
                </a:solidFill>
                <a:effectLst/>
                <a:latin typeface="+mn-lt"/>
                <a:ea typeface="+mn-ea"/>
                <a:cs typeface="+mn-cs"/>
              </a:rPr>
              <a:t>Social factors include the lack of knowledge or training to properly use specific open resources that require a particular ability or technical skills. A reluctance to share or distribute personal knowledge is also an inhibitor.</a:t>
            </a:r>
            <a:endParaRPr lang="en-US" b="0" dirty="0" smtClean="0">
              <a:effectLst/>
            </a:endParaRPr>
          </a:p>
          <a:p>
            <a:pPr rtl="0"/>
            <a:r>
              <a:rPr lang="en-US" sz="1200" b="0" i="0" u="none" strike="noStrike" kern="1200" dirty="0" smtClean="0">
                <a:solidFill>
                  <a:schemeClr val="tx1"/>
                </a:solidFill>
                <a:effectLst/>
                <a:latin typeface="+mn-lt"/>
                <a:ea typeface="+mn-ea"/>
                <a:cs typeface="+mn-cs"/>
              </a:rPr>
              <a:t>Finally, there are legal reasons why some work cannot be shared. Obtaining permission to openly share key pre-existing work can also prove to be difficult.</a:t>
            </a:r>
            <a:endParaRPr lang="en-US" b="0" dirty="0" smtClean="0">
              <a:effectLst/>
            </a:endParaRPr>
          </a:p>
          <a:p>
            <a:r>
              <a:rPr lang="en-US" dirty="0" smtClean="0"/>
              <a:t/>
            </a:r>
            <a:br>
              <a:rPr lang="en-US" dirty="0" smtClean="0"/>
            </a:br>
            <a:endParaRPr lang="en-US" b="0" baseline="0" dirty="0"/>
          </a:p>
        </p:txBody>
      </p:sp>
    </p:spTree>
    <p:extLst>
      <p:ext uri="{BB962C8B-B14F-4D97-AF65-F5344CB8AC3E}">
        <p14:creationId xmlns:p14="http://schemas.microsoft.com/office/powerpoint/2010/main" val="31769230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In this video, you’ll see instructors discuss the challenges of using OERs in their classes. While you are watching, note the reasons instructors provide, and compare these to the reasons you listed earlier. Do you see any similarities or differences?</a:t>
            </a:r>
            <a:endParaRPr lang="en-US" b="0" dirty="0" smtClean="0"/>
          </a:p>
          <a:p>
            <a:endParaRPr lang="en-CA" baseline="0" dirty="0"/>
          </a:p>
        </p:txBody>
      </p:sp>
    </p:spTree>
    <p:extLst>
      <p:ext uri="{BB962C8B-B14F-4D97-AF65-F5344CB8AC3E}">
        <p14:creationId xmlns:p14="http://schemas.microsoft.com/office/powerpoint/2010/main" val="1921887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baseline="0" dirty="0"/>
          </a:p>
        </p:txBody>
      </p:sp>
    </p:spTree>
    <p:extLst>
      <p:ext uri="{BB962C8B-B14F-4D97-AF65-F5344CB8AC3E}">
        <p14:creationId xmlns:p14="http://schemas.microsoft.com/office/powerpoint/2010/main" val="833354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baseline="0" dirty="0"/>
          </a:p>
        </p:txBody>
      </p:sp>
    </p:spTree>
    <p:extLst>
      <p:ext uri="{BB962C8B-B14F-4D97-AF65-F5344CB8AC3E}">
        <p14:creationId xmlns:p14="http://schemas.microsoft.com/office/powerpoint/2010/main" val="781390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Share page of links to a variety of OER repositories. Point out a few main resources related to different fields, and ask if any participants are aware of any other resources for their field. Ask participants to look for content that is particular to their expertise, then design a lesson or activity for delivery a module/lesson/activity and submit.</a:t>
            </a:r>
          </a:p>
          <a:p>
            <a:endParaRPr lang="en-US" b="1" dirty="0"/>
          </a:p>
        </p:txBody>
      </p:sp>
    </p:spTree>
    <p:extLst>
      <p:ext uri="{BB962C8B-B14F-4D97-AF65-F5344CB8AC3E}">
        <p14:creationId xmlns:p14="http://schemas.microsoft.com/office/powerpoint/2010/main" val="38590122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b="0" dirty="0"/>
          </a:p>
        </p:txBody>
      </p:sp>
    </p:spTree>
    <p:extLst>
      <p:ext uri="{BB962C8B-B14F-4D97-AF65-F5344CB8AC3E}">
        <p14:creationId xmlns:p14="http://schemas.microsoft.com/office/powerpoint/2010/main" val="76179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The goal of this module is for you to </a:t>
            </a:r>
            <a:r>
              <a:rPr lang="en-CA" sz="1200" kern="1200" dirty="0" smtClean="0">
                <a:solidFill>
                  <a:schemeClr val="tx1"/>
                </a:solidFill>
                <a:effectLst/>
                <a:latin typeface="+mn-lt"/>
                <a:ea typeface="+mn-ea"/>
                <a:cs typeface="+mn-cs"/>
              </a:rPr>
              <a:t>understand the benefits of using and/or developing</a:t>
            </a:r>
            <a:r>
              <a:rPr lang="en-CA" sz="1200" kern="1200" baseline="0" dirty="0" smtClean="0">
                <a:solidFill>
                  <a:schemeClr val="tx1"/>
                </a:solidFill>
                <a:effectLst/>
                <a:latin typeface="+mn-lt"/>
                <a:ea typeface="+mn-ea"/>
                <a:cs typeface="+mn-cs"/>
              </a:rPr>
              <a:t> open educational resources and to locate discipline-specific materials </a:t>
            </a:r>
            <a:r>
              <a:rPr lang="en-CA" sz="1200" kern="1200" baseline="0" smtClean="0">
                <a:solidFill>
                  <a:schemeClr val="tx1"/>
                </a:solidFill>
                <a:effectLst/>
                <a:latin typeface="+mn-lt"/>
                <a:ea typeface="+mn-ea"/>
                <a:cs typeface="+mn-cs"/>
              </a:rPr>
              <a:t>to integrate in course design.</a:t>
            </a:r>
            <a:endParaRPr lang="en-CA" sz="1200" kern="1200" dirty="0">
              <a:solidFill>
                <a:schemeClr val="tx1"/>
              </a:solidFill>
              <a:effectLst/>
              <a:latin typeface="+mn-lt"/>
              <a:ea typeface="+mn-ea"/>
              <a:cs typeface="+mn-cs"/>
            </a:endParaRPr>
          </a:p>
          <a:p>
            <a:endParaRPr lang="en-US" b="1" dirty="0"/>
          </a:p>
          <a:p>
            <a:r>
              <a:rPr lang="en-US" b="1" dirty="0"/>
              <a:t>After</a:t>
            </a:r>
            <a:r>
              <a:rPr lang="en-US" b="1" baseline="0" dirty="0"/>
              <a:t> introducing the goal, l</a:t>
            </a:r>
            <a:r>
              <a:rPr lang="en-US" b="1" dirty="0"/>
              <a:t>ead participants through learning outcomes.</a:t>
            </a:r>
          </a:p>
        </p:txBody>
      </p:sp>
    </p:spTree>
    <p:extLst>
      <p:ext uri="{BB962C8B-B14F-4D97-AF65-F5344CB8AC3E}">
        <p14:creationId xmlns:p14="http://schemas.microsoft.com/office/powerpoint/2010/main" val="1034927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Provide an overview</a:t>
            </a:r>
            <a:r>
              <a:rPr lang="en-US" b="1" baseline="0" dirty="0"/>
              <a:t> of how the session will be divided (if a different order makes more sense for your context, please feel free to reorder the slides and include additional materials). </a:t>
            </a:r>
          </a:p>
        </p:txBody>
      </p:sp>
    </p:spTree>
    <p:extLst>
      <p:ext uri="{BB962C8B-B14F-4D97-AF65-F5344CB8AC3E}">
        <p14:creationId xmlns:p14="http://schemas.microsoft.com/office/powerpoint/2010/main" val="389391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17962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Give participants</a:t>
            </a:r>
            <a:r>
              <a:rPr lang="en-US" sz="1200" b="1" kern="1200" baseline="0" dirty="0" smtClean="0">
                <a:solidFill>
                  <a:schemeClr val="tx1"/>
                </a:solidFill>
                <a:latin typeface="+mn-lt"/>
                <a:ea typeface="+mn-ea"/>
                <a:cs typeface="+mn-cs"/>
              </a:rPr>
              <a:t> a moment to think on their own. Elicit a few responses before moving to the next slide. </a:t>
            </a:r>
            <a:endParaRPr lang="en-US" sz="1200" b="1" kern="1200" dirty="0" smtClean="0">
              <a:solidFill>
                <a:schemeClr val="tx1"/>
              </a:solidFill>
              <a:latin typeface="+mn-lt"/>
              <a:ea typeface="+mn-ea"/>
              <a:cs typeface="+mn-cs"/>
            </a:endParaRPr>
          </a:p>
        </p:txBody>
      </p:sp>
    </p:spTree>
    <p:extLst>
      <p:ext uri="{BB962C8B-B14F-4D97-AF65-F5344CB8AC3E}">
        <p14:creationId xmlns:p14="http://schemas.microsoft.com/office/powerpoint/2010/main" val="2562457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According to the Organization for Economic Cooperation and Development’s (OECD)</a:t>
            </a:r>
            <a:r>
              <a:rPr lang="en-US" baseline="0" dirty="0" smtClean="0"/>
              <a:t> </a:t>
            </a:r>
            <a:r>
              <a:rPr lang="en-US" dirty="0" smtClean="0"/>
              <a:t>Centre for Educational Research &amp; Innovation (CERI), OERs are defined as “digitized materials offered freely and openly for educators, students and self-learners to use and reuse for teaching, learning and research.”</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sz="1200" b="1" kern="1200" dirty="0" smtClean="0">
                <a:solidFill>
                  <a:schemeClr val="tx1"/>
                </a:solidFill>
                <a:latin typeface="+mn-lt"/>
                <a:ea typeface="+mn-ea"/>
                <a:cs typeface="+mn-cs"/>
              </a:rPr>
              <a:t>Ask</a:t>
            </a:r>
            <a:r>
              <a:rPr lang="en-US" sz="1200" b="1" kern="1200" baseline="0" dirty="0" smtClean="0">
                <a:solidFill>
                  <a:schemeClr val="tx1"/>
                </a:solidFill>
                <a:latin typeface="+mn-lt"/>
                <a:ea typeface="+mn-ea"/>
                <a:cs typeface="+mn-cs"/>
              </a:rPr>
              <a:t> participants whether their responses from the previous slide are included in this definition.</a:t>
            </a:r>
            <a:endParaRPr lang="en-US" sz="1200" b="1" kern="1200" dirty="0" smtClean="0">
              <a:solidFill>
                <a:schemeClr val="tx1"/>
              </a:solidFill>
              <a:latin typeface="+mn-lt"/>
              <a:ea typeface="+mn-ea"/>
              <a:cs typeface="+mn-cs"/>
            </a:endParaRPr>
          </a:p>
        </p:txBody>
      </p:sp>
    </p:spTree>
    <p:extLst>
      <p:ext uri="{BB962C8B-B14F-4D97-AF65-F5344CB8AC3E}">
        <p14:creationId xmlns:p14="http://schemas.microsoft.com/office/powerpoint/2010/main" val="2562457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kern="1200" dirty="0" smtClean="0">
                <a:solidFill>
                  <a:schemeClr val="tx1"/>
                </a:solidFill>
                <a:latin typeface="+mn-lt"/>
                <a:ea typeface="+mn-ea"/>
                <a:cs typeface="+mn-cs"/>
              </a:rPr>
              <a:t>Review</a:t>
            </a:r>
            <a:r>
              <a:rPr lang="en-US" sz="1200" b="1" kern="1200" baseline="0" dirty="0" smtClean="0">
                <a:solidFill>
                  <a:schemeClr val="tx1"/>
                </a:solidFill>
                <a:latin typeface="+mn-lt"/>
                <a:ea typeface="+mn-ea"/>
                <a:cs typeface="+mn-cs"/>
              </a:rPr>
              <a:t> the three areas and highlight the examples given below.</a:t>
            </a:r>
            <a:endParaRPr lang="en-US" sz="1200" b="1"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It’s helpful to take a broad view of OERs and consider the types of tools, learning content, and implementation resources that are part of the ecosystem of open resources and approaches. </a:t>
            </a:r>
          </a:p>
          <a:p>
            <a:endParaRPr lang="en-CA" dirty="0" smtClean="0"/>
          </a:p>
          <a:p>
            <a:r>
              <a:rPr lang="en-US" sz="1200" kern="1200" dirty="0" smtClean="0">
                <a:solidFill>
                  <a:schemeClr val="tx1"/>
                </a:solidFill>
                <a:latin typeface="+mn-lt"/>
                <a:ea typeface="+mn-ea"/>
                <a:cs typeface="+mn-cs"/>
              </a:rPr>
              <a:t>Tools: </a:t>
            </a:r>
          </a:p>
          <a:p>
            <a:pPr marL="171450" indent="-171450">
              <a:buFont typeface="Arial" pitchFamily="34" charset="0"/>
              <a:buChar char="•"/>
            </a:pPr>
            <a:r>
              <a:rPr lang="en-US" sz="1200" kern="1200" dirty="0" smtClean="0">
                <a:solidFill>
                  <a:schemeClr val="tx1"/>
                </a:solidFill>
                <a:latin typeface="+mn-lt"/>
                <a:ea typeface="+mn-ea"/>
                <a:cs typeface="+mn-cs"/>
              </a:rPr>
              <a:t>Open source software for development and delivery of resources</a:t>
            </a:r>
          </a:p>
          <a:p>
            <a:pPr marL="171450" indent="-171450">
              <a:buFont typeface="Arial" pitchFamily="34" charset="0"/>
              <a:buChar char="•"/>
            </a:pPr>
            <a:r>
              <a:rPr lang="en-US" sz="1200" kern="1200" dirty="0" smtClean="0">
                <a:solidFill>
                  <a:schemeClr val="tx1"/>
                </a:solidFill>
                <a:latin typeface="+mn-lt"/>
                <a:ea typeface="+mn-ea"/>
                <a:cs typeface="+mn-cs"/>
              </a:rPr>
              <a:t>Content management systems (CMS)</a:t>
            </a:r>
          </a:p>
          <a:p>
            <a:pPr marL="628650" lvl="1" indent="-171450">
              <a:buFont typeface="Arial" pitchFamily="34" charset="0"/>
              <a:buChar char="•"/>
            </a:pPr>
            <a:r>
              <a:rPr lang="en-US" sz="1200" kern="1200" dirty="0" err="1" smtClean="0">
                <a:solidFill>
                  <a:schemeClr val="tx1"/>
                </a:solidFill>
                <a:latin typeface="+mn-lt"/>
                <a:ea typeface="+mn-ea"/>
                <a:cs typeface="+mn-cs"/>
              </a:rPr>
              <a:t>EduCommons</a:t>
            </a:r>
            <a:endParaRPr lang="en-US" sz="1200" kern="1200" dirty="0" smtClean="0">
              <a:solidFill>
                <a:schemeClr val="tx1"/>
              </a:solidFill>
              <a:latin typeface="+mn-lt"/>
              <a:ea typeface="+mn-ea"/>
              <a:cs typeface="+mn-cs"/>
            </a:endParaRPr>
          </a:p>
          <a:p>
            <a:pPr marL="171450" indent="-171450">
              <a:buFont typeface="Arial" pitchFamily="34" charset="0"/>
              <a:buChar char="•"/>
            </a:pPr>
            <a:r>
              <a:rPr lang="en-US" sz="1200" kern="1200" dirty="0" smtClean="0">
                <a:solidFill>
                  <a:schemeClr val="tx1"/>
                </a:solidFill>
                <a:latin typeface="+mn-lt"/>
                <a:ea typeface="+mn-ea"/>
                <a:cs typeface="+mn-cs"/>
              </a:rPr>
              <a:t>Development Tools</a:t>
            </a:r>
          </a:p>
          <a:p>
            <a:pPr marL="628650" lvl="1" indent="-171450">
              <a:buFont typeface="Arial" pitchFamily="34" charset="0"/>
              <a:buChar char="•"/>
            </a:pPr>
            <a:r>
              <a:rPr lang="en-US" sz="1200" kern="1200" dirty="0" err="1" smtClean="0">
                <a:solidFill>
                  <a:schemeClr val="tx1"/>
                </a:solidFill>
                <a:latin typeface="+mn-lt"/>
                <a:ea typeface="+mn-ea"/>
                <a:cs typeface="+mn-cs"/>
              </a:rPr>
              <a:t>Connexions</a:t>
            </a:r>
            <a:endParaRPr lang="en-US" sz="1200" kern="1200" dirty="0" smtClean="0">
              <a:solidFill>
                <a:schemeClr val="tx1"/>
              </a:solidFill>
              <a:latin typeface="+mn-lt"/>
              <a:ea typeface="+mn-ea"/>
              <a:cs typeface="+mn-cs"/>
            </a:endParaRPr>
          </a:p>
          <a:p>
            <a:pPr marL="171450" indent="-171450">
              <a:buFont typeface="Arial" pitchFamily="34" charset="0"/>
              <a:buChar char="•"/>
            </a:pPr>
            <a:r>
              <a:rPr lang="en-US" sz="1200" kern="1200" dirty="0" smtClean="0">
                <a:solidFill>
                  <a:schemeClr val="tx1"/>
                </a:solidFill>
                <a:latin typeface="+mn-lt"/>
                <a:ea typeface="+mn-ea"/>
                <a:cs typeface="+mn-cs"/>
              </a:rPr>
              <a:t>Social Software</a:t>
            </a:r>
          </a:p>
          <a:p>
            <a:pPr marL="628650" lvl="1" indent="-171450">
              <a:buFont typeface="Arial" pitchFamily="34" charset="0"/>
              <a:buChar char="•"/>
            </a:pPr>
            <a:r>
              <a:rPr lang="en-US" sz="1200" kern="1200" dirty="0" smtClean="0">
                <a:solidFill>
                  <a:schemeClr val="tx1"/>
                </a:solidFill>
                <a:latin typeface="+mn-lt"/>
                <a:ea typeface="+mn-ea"/>
                <a:cs typeface="+mn-cs"/>
              </a:rPr>
              <a:t>Wikis/H2O/OSLO Research</a:t>
            </a:r>
          </a:p>
          <a:p>
            <a:pPr marL="171450" indent="-171450">
              <a:buFont typeface="Arial" pitchFamily="34" charset="0"/>
              <a:buChar char="•"/>
            </a:pPr>
            <a:r>
              <a:rPr lang="en-US" sz="1200" kern="1200" dirty="0" smtClean="0">
                <a:solidFill>
                  <a:schemeClr val="tx1"/>
                </a:solidFill>
                <a:latin typeface="+mn-lt"/>
                <a:ea typeface="+mn-ea"/>
                <a:cs typeface="+mn-cs"/>
              </a:rPr>
              <a:t>Learning Management Systems (LMS)</a:t>
            </a:r>
          </a:p>
          <a:p>
            <a:pPr marL="628650" lvl="1" indent="-171450">
              <a:buFont typeface="Arial" pitchFamily="34" charset="0"/>
              <a:buChar char="•"/>
            </a:pPr>
            <a:r>
              <a:rPr lang="en-US" sz="1200" kern="1200" dirty="0" smtClean="0">
                <a:solidFill>
                  <a:schemeClr val="tx1"/>
                </a:solidFill>
                <a:latin typeface="+mn-lt"/>
                <a:ea typeface="+mn-ea"/>
                <a:cs typeface="+mn-cs"/>
              </a:rPr>
              <a:t>Moodle/Sakai</a:t>
            </a:r>
          </a:p>
          <a:p>
            <a:pPr marL="171450" indent="-171450">
              <a:buFont typeface="Arial" pitchFamily="34" charset="0"/>
              <a:buChar char="•"/>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Open</a:t>
            </a:r>
            <a:r>
              <a:rPr lang="en-US" sz="1200" kern="1200" baseline="0" dirty="0" smtClean="0">
                <a:solidFill>
                  <a:schemeClr val="tx1"/>
                </a:solidFill>
                <a:latin typeface="+mn-lt"/>
                <a:ea typeface="+mn-ea"/>
                <a:cs typeface="+mn-cs"/>
              </a:rPr>
              <a:t> m</a:t>
            </a:r>
            <a:r>
              <a:rPr lang="en-US" sz="1200" kern="1200" dirty="0" smtClean="0">
                <a:solidFill>
                  <a:schemeClr val="tx1"/>
                </a:solidFill>
                <a:latin typeface="+mn-lt"/>
                <a:ea typeface="+mn-ea"/>
                <a:cs typeface="+mn-cs"/>
              </a:rPr>
              <a:t>aterials published for learning or research:</a:t>
            </a:r>
          </a:p>
          <a:p>
            <a:pPr marL="171450" indent="-171450">
              <a:buFont typeface="Arial" pitchFamily="34" charset="0"/>
              <a:buChar char="•"/>
            </a:pPr>
            <a:r>
              <a:rPr lang="en-US" sz="1200" kern="1200" dirty="0" smtClean="0">
                <a:solidFill>
                  <a:schemeClr val="tx1"/>
                </a:solidFill>
                <a:latin typeface="+mn-lt"/>
                <a:ea typeface="+mn-ea"/>
                <a:cs typeface="+mn-cs"/>
              </a:rPr>
              <a:t>Learning resources</a:t>
            </a:r>
          </a:p>
          <a:p>
            <a:pPr marL="171450" indent="-171450">
              <a:buFont typeface="Arial" pitchFamily="34" charset="0"/>
              <a:buChar char="•"/>
            </a:pPr>
            <a:r>
              <a:rPr lang="en-US" sz="1200" kern="1200" dirty="0" smtClean="0">
                <a:solidFill>
                  <a:schemeClr val="tx1"/>
                </a:solidFill>
                <a:latin typeface="+mn-lt"/>
                <a:ea typeface="+mn-ea"/>
                <a:cs typeface="+mn-cs"/>
              </a:rPr>
              <a:t>Courseware:</a:t>
            </a:r>
          </a:p>
          <a:p>
            <a:pPr marL="628650" lvl="1" indent="-171450">
              <a:buFont typeface="Arial" pitchFamily="34" charset="0"/>
              <a:buChar char="•"/>
            </a:pPr>
            <a:r>
              <a:rPr lang="de-DE" sz="1200" kern="1200" dirty="0" smtClean="0">
                <a:solidFill>
                  <a:schemeClr val="tx1"/>
                </a:solidFill>
                <a:latin typeface="+mn-lt"/>
                <a:ea typeface="+mn-ea"/>
                <a:cs typeface="+mn-cs"/>
              </a:rPr>
              <a:t>MIT OCW, ParisTech, Japan OCW Consortium</a:t>
            </a:r>
          </a:p>
          <a:p>
            <a:pPr marL="171450" indent="-171450">
              <a:buFont typeface="Arial" pitchFamily="34" charset="0"/>
              <a:buChar char="•"/>
            </a:pPr>
            <a:r>
              <a:rPr lang="en-US" sz="1200" kern="1200" dirty="0" smtClean="0">
                <a:solidFill>
                  <a:schemeClr val="tx1"/>
                </a:solidFill>
                <a:latin typeface="+mn-lt"/>
                <a:ea typeface="+mn-ea"/>
                <a:cs typeface="+mn-cs"/>
              </a:rPr>
              <a:t>Learning objects:</a:t>
            </a:r>
          </a:p>
          <a:p>
            <a:pPr marL="628650" lvl="1" indent="-171450">
              <a:buFont typeface="Arial" pitchFamily="34" charset="0"/>
              <a:buChar char="•"/>
            </a:pPr>
            <a:r>
              <a:rPr lang="en-US" sz="1200" kern="1200" dirty="0" smtClean="0">
                <a:solidFill>
                  <a:schemeClr val="tx1"/>
                </a:solidFill>
                <a:latin typeface="+mn-lt"/>
                <a:ea typeface="+mn-ea"/>
                <a:cs typeface="+mn-cs"/>
              </a:rPr>
              <a:t>Merlot/</a:t>
            </a:r>
            <a:r>
              <a:rPr lang="en-US" sz="1200" kern="1200" dirty="0" err="1" smtClean="0">
                <a:solidFill>
                  <a:schemeClr val="tx1"/>
                </a:solidFill>
                <a:latin typeface="+mn-lt"/>
                <a:ea typeface="+mn-ea"/>
                <a:cs typeface="+mn-cs"/>
              </a:rPr>
              <a:t>Connexions</a:t>
            </a:r>
            <a:r>
              <a:rPr lang="en-US" sz="1200" kern="1200" dirty="0" smtClean="0">
                <a:solidFill>
                  <a:schemeClr val="tx1"/>
                </a:solidFill>
                <a:latin typeface="+mn-lt"/>
                <a:ea typeface="+mn-ea"/>
                <a:cs typeface="+mn-cs"/>
              </a:rPr>
              <a:t>/ARIADNE</a:t>
            </a:r>
          </a:p>
          <a:p>
            <a:pPr marL="171450" indent="-171450">
              <a:buFont typeface="Arial" pitchFamily="34" charset="0"/>
              <a:buChar char="•"/>
            </a:pPr>
            <a:r>
              <a:rPr lang="en-US" sz="1200" kern="1200" dirty="0" smtClean="0">
                <a:solidFill>
                  <a:schemeClr val="tx1"/>
                </a:solidFill>
                <a:latin typeface="+mn-lt"/>
                <a:ea typeface="+mn-ea"/>
                <a:cs typeface="+mn-cs"/>
              </a:rPr>
              <a:t>Open textbooks are OER materials that are created in order to allow more access to knowledge in courses by reducing costs to students and giving faculty more control over instructional resources.</a:t>
            </a:r>
          </a:p>
          <a:p>
            <a:pPr marL="171450" indent="-171450">
              <a:buFont typeface="Arial" pitchFamily="34" charset="0"/>
              <a:buChar char="•"/>
            </a:pPr>
            <a:r>
              <a:rPr lang="en-US" sz="1200" kern="1200" dirty="0" smtClean="0">
                <a:solidFill>
                  <a:schemeClr val="tx1"/>
                </a:solidFill>
                <a:latin typeface="+mn-lt"/>
                <a:ea typeface="+mn-ea"/>
                <a:cs typeface="+mn-cs"/>
              </a:rPr>
              <a:t>Reference</a:t>
            </a:r>
          </a:p>
          <a:p>
            <a:pPr marL="171450" indent="-171450">
              <a:buFont typeface="Arial" pitchFamily="34" charset="0"/>
              <a:buChar char="•"/>
            </a:pPr>
            <a:r>
              <a:rPr lang="en-US" sz="1200" kern="1200" dirty="0" smtClean="0">
                <a:solidFill>
                  <a:schemeClr val="tx1"/>
                </a:solidFill>
                <a:latin typeface="+mn-lt"/>
                <a:ea typeface="+mn-ea"/>
                <a:cs typeface="+mn-cs"/>
              </a:rPr>
              <a:t>Collections:</a:t>
            </a:r>
          </a:p>
          <a:p>
            <a:pPr marL="628650" lvl="1" indent="-171450">
              <a:buFont typeface="Arial" pitchFamily="34" charset="0"/>
              <a:buChar char="•"/>
            </a:pPr>
            <a:r>
              <a:rPr lang="en-US" sz="1200" kern="1200" dirty="0" smtClean="0">
                <a:solidFill>
                  <a:schemeClr val="tx1"/>
                </a:solidFill>
                <a:latin typeface="+mn-lt"/>
                <a:ea typeface="+mn-ea"/>
                <a:cs typeface="+mn-cs"/>
              </a:rPr>
              <a:t>Internet archive/Google Scholar/Library of congress/Wikis.</a:t>
            </a:r>
          </a:p>
          <a:p>
            <a:pPr marL="0" indent="0">
              <a:buFont typeface="Arial" pitchFamily="34" charset="0"/>
              <a:buNone/>
            </a:pPr>
            <a:endParaRPr lang="en-US" sz="1200" kern="1200" dirty="0" smtClean="0">
              <a:solidFill>
                <a:schemeClr val="tx1"/>
              </a:solidFill>
              <a:latin typeface="+mn-lt"/>
              <a:ea typeface="+mn-ea"/>
              <a:cs typeface="+mn-cs"/>
            </a:endParaRPr>
          </a:p>
          <a:p>
            <a:pPr marL="0" indent="0">
              <a:buFont typeface="Arial" pitchFamily="34" charset="0"/>
              <a:buNone/>
            </a:pPr>
            <a:r>
              <a:rPr lang="en-US" sz="1200" kern="1200" dirty="0" smtClean="0">
                <a:solidFill>
                  <a:schemeClr val="tx1"/>
                </a:solidFill>
                <a:latin typeface="+mn-lt"/>
                <a:ea typeface="+mn-ea"/>
                <a:cs typeface="+mn-cs"/>
              </a:rPr>
              <a:t>Implementation resources</a:t>
            </a:r>
          </a:p>
          <a:p>
            <a:pPr marL="0" indent="0">
              <a:buFont typeface="Arial" pitchFamily="34" charset="0"/>
              <a:buNone/>
            </a:pPr>
            <a:endParaRPr lang="en-US" sz="1200" kern="1200" dirty="0" smtClean="0">
              <a:solidFill>
                <a:schemeClr val="tx1"/>
              </a:solidFill>
              <a:latin typeface="+mn-lt"/>
              <a:ea typeface="+mn-ea"/>
              <a:cs typeface="+mn-cs"/>
            </a:endParaRPr>
          </a:p>
          <a:p>
            <a:pPr marL="171450" indent="-171450">
              <a:buFont typeface="Arial" pitchFamily="34" charset="0"/>
              <a:buChar char="•"/>
            </a:pPr>
            <a:r>
              <a:rPr lang="en-US" sz="1200" kern="1200" dirty="0" smtClean="0">
                <a:solidFill>
                  <a:schemeClr val="tx1"/>
                </a:solidFill>
                <a:latin typeface="+mn-lt"/>
                <a:ea typeface="+mn-ea"/>
                <a:cs typeface="+mn-cs"/>
              </a:rPr>
              <a:t>Licensing tools</a:t>
            </a:r>
          </a:p>
          <a:p>
            <a:pPr marL="628650" lvl="1" indent="-171450">
              <a:buFont typeface="Arial" pitchFamily="34" charset="0"/>
              <a:buChar char="•"/>
            </a:pPr>
            <a:r>
              <a:rPr lang="en-US" sz="1200" kern="1200" dirty="0" smtClean="0">
                <a:solidFill>
                  <a:schemeClr val="tx1"/>
                </a:solidFill>
                <a:latin typeface="+mn-lt"/>
                <a:ea typeface="+mn-ea"/>
                <a:cs typeface="+mn-cs"/>
              </a:rPr>
              <a:t>Creative Commons</a:t>
            </a:r>
          </a:p>
          <a:p>
            <a:pPr marL="628650" lvl="1" indent="-171450">
              <a:buFont typeface="Arial" pitchFamily="34" charset="0"/>
              <a:buChar char="•"/>
            </a:pPr>
            <a:r>
              <a:rPr lang="en-US" sz="1200" kern="1200" dirty="0" smtClean="0">
                <a:solidFill>
                  <a:schemeClr val="tx1"/>
                </a:solidFill>
                <a:latin typeface="+mn-lt"/>
                <a:ea typeface="+mn-ea"/>
                <a:cs typeface="+mn-cs"/>
              </a:rPr>
              <a:t>GNU Free Documentation License</a:t>
            </a:r>
          </a:p>
          <a:p>
            <a:pPr marL="171450" indent="-171450">
              <a:buFont typeface="Arial" pitchFamily="34" charset="0"/>
              <a:buChar char="•"/>
            </a:pPr>
            <a:r>
              <a:rPr lang="en-US" sz="1200" kern="1200" dirty="0" smtClean="0">
                <a:solidFill>
                  <a:schemeClr val="tx1"/>
                </a:solidFill>
                <a:latin typeface="+mn-lt"/>
                <a:ea typeface="+mn-ea"/>
                <a:cs typeface="+mn-cs"/>
              </a:rPr>
              <a:t>Best practices</a:t>
            </a:r>
          </a:p>
          <a:p>
            <a:pPr marL="628650" lvl="1" indent="-171450">
              <a:buFont typeface="Arial" pitchFamily="34" charset="0"/>
              <a:buChar char="•"/>
            </a:pPr>
            <a:r>
              <a:rPr lang="en-US" sz="1200" kern="1200" dirty="0" smtClean="0">
                <a:solidFill>
                  <a:schemeClr val="tx1"/>
                </a:solidFill>
                <a:latin typeface="+mn-lt"/>
                <a:ea typeface="+mn-ea"/>
                <a:cs typeface="+mn-cs"/>
              </a:rPr>
              <a:t>CMU design principles</a:t>
            </a:r>
          </a:p>
          <a:p>
            <a:pPr marL="171450" indent="-171450">
              <a:buFont typeface="Arial" pitchFamily="34" charset="0"/>
              <a:buChar char="•"/>
            </a:pPr>
            <a:r>
              <a:rPr lang="en-US" sz="1200" kern="1200" dirty="0" smtClean="0">
                <a:solidFill>
                  <a:schemeClr val="tx1"/>
                </a:solidFill>
                <a:latin typeface="+mn-lt"/>
                <a:ea typeface="+mn-ea"/>
                <a:cs typeface="+mn-cs"/>
              </a:rPr>
              <a:t>Interoperability</a:t>
            </a:r>
          </a:p>
          <a:p>
            <a:pPr marL="628650" lvl="1" indent="-171450">
              <a:buFont typeface="Arial" pitchFamily="34" charset="0"/>
              <a:buChar char="•"/>
            </a:pPr>
            <a:r>
              <a:rPr lang="en-US" sz="1200" kern="1200" dirty="0" smtClean="0">
                <a:solidFill>
                  <a:schemeClr val="tx1"/>
                </a:solidFill>
                <a:latin typeface="+mn-lt"/>
                <a:ea typeface="+mn-ea"/>
                <a:cs typeface="+mn-cs"/>
              </a:rPr>
              <a:t>IMS/SCORM</a:t>
            </a:r>
          </a:p>
          <a:p>
            <a:pPr marL="0" indent="0">
              <a:buFont typeface="Arial" pitchFamily="34" charset="0"/>
              <a:buNone/>
            </a:pPr>
            <a:endParaRPr lang="en-US" sz="1200" kern="1200" dirty="0" smtClean="0">
              <a:solidFill>
                <a:schemeClr val="tx1"/>
              </a:solidFill>
              <a:latin typeface="+mn-lt"/>
              <a:ea typeface="+mn-ea"/>
              <a:cs typeface="+mn-cs"/>
            </a:endParaRPr>
          </a:p>
          <a:p>
            <a:pPr marL="628650" lvl="1" indent="-171450">
              <a:buFont typeface="Arial" pitchFamily="34" charset="0"/>
              <a:buChar char="•"/>
            </a:pPr>
            <a:endParaRPr lang="en-US" sz="1200" kern="1200" dirty="0" smtClean="0">
              <a:solidFill>
                <a:schemeClr val="tx1"/>
              </a:solidFill>
              <a:latin typeface="+mn-lt"/>
              <a:ea typeface="+mn-ea"/>
              <a:cs typeface="+mn-cs"/>
            </a:endParaRPr>
          </a:p>
          <a:p>
            <a:pPr marL="628650" lvl="1" indent="-171450">
              <a:buFont typeface="Arial" pitchFamily="34" charset="0"/>
              <a:buChar char="•"/>
            </a:pPr>
            <a:endParaRPr lang="en-US" sz="1050" kern="1200" dirty="0" smtClean="0">
              <a:solidFill>
                <a:schemeClr val="tx1"/>
              </a:solidFill>
              <a:latin typeface="+mn-lt"/>
              <a:ea typeface="+mn-ea"/>
              <a:cs typeface="+mn-cs"/>
            </a:endParaRPr>
          </a:p>
          <a:p>
            <a:pPr marL="0" indent="0">
              <a:buFont typeface="Arial" pitchFamily="34" charset="0"/>
              <a:buNone/>
            </a:pPr>
            <a:endParaRPr lang="en-CA" dirty="0" smtClean="0"/>
          </a:p>
          <a:p>
            <a:endParaRPr lang="en-US" sz="1200" b="0" kern="1200" dirty="0" smtClean="0">
              <a:solidFill>
                <a:schemeClr val="tx1"/>
              </a:solidFill>
              <a:latin typeface="+mn-lt"/>
              <a:ea typeface="+mn-ea"/>
              <a:cs typeface="+mn-cs"/>
            </a:endParaRPr>
          </a:p>
        </p:txBody>
      </p:sp>
    </p:spTree>
    <p:extLst>
      <p:ext uri="{BB962C8B-B14F-4D97-AF65-F5344CB8AC3E}">
        <p14:creationId xmlns:p14="http://schemas.microsoft.com/office/powerpoint/2010/main" val="3017973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base"/>
            <a:r>
              <a:rPr lang="en-CA" sz="1200" b="1" i="0" u="none" strike="noStrike" kern="1200" dirty="0" smtClean="0">
                <a:solidFill>
                  <a:schemeClr val="tx1"/>
                </a:solidFill>
                <a:effectLst/>
                <a:latin typeface="+mn-lt"/>
                <a:ea typeface="+mn-ea"/>
                <a:cs typeface="+mn-cs"/>
              </a:rPr>
              <a:t>Ask participants to spend</a:t>
            </a:r>
            <a:r>
              <a:rPr lang="en-CA" sz="1200" b="1" i="0" u="none" strike="noStrike" kern="1200" baseline="0" dirty="0" smtClean="0">
                <a:solidFill>
                  <a:schemeClr val="tx1"/>
                </a:solidFill>
                <a:effectLst/>
                <a:latin typeface="+mn-lt"/>
                <a:ea typeface="+mn-ea"/>
                <a:cs typeface="+mn-cs"/>
              </a:rPr>
              <a:t> </a:t>
            </a:r>
            <a:r>
              <a:rPr lang="en-CA" sz="1200" b="1" i="0" u="none" strike="noStrike" kern="1200" dirty="0" smtClean="0">
                <a:solidFill>
                  <a:schemeClr val="tx1"/>
                </a:solidFill>
                <a:effectLst/>
                <a:latin typeface="+mn-lt"/>
                <a:ea typeface="+mn-ea"/>
                <a:cs typeface="+mn-cs"/>
              </a:rPr>
              <a:t>2-3 minutes individually answering the questions, then spend 2-3 minutes</a:t>
            </a:r>
            <a:r>
              <a:rPr lang="en-CA" sz="1200" b="1" i="0" u="none" strike="noStrike" kern="1200" baseline="0" dirty="0" smtClean="0">
                <a:solidFill>
                  <a:schemeClr val="tx1"/>
                </a:solidFill>
                <a:effectLst/>
                <a:latin typeface="+mn-lt"/>
                <a:ea typeface="+mn-ea"/>
                <a:cs typeface="+mn-cs"/>
              </a:rPr>
              <a:t> discussing with a partner</a:t>
            </a:r>
            <a:r>
              <a:rPr lang="en-CA" sz="1200" b="1" i="0" u="none" strike="noStrike" kern="1200" dirty="0" smtClean="0">
                <a:solidFill>
                  <a:schemeClr val="tx1"/>
                </a:solidFill>
                <a:effectLst/>
                <a:latin typeface="+mn-lt"/>
                <a:ea typeface="+mn-ea"/>
                <a:cs typeface="+mn-cs"/>
              </a:rPr>
              <a:t>.</a:t>
            </a:r>
            <a:r>
              <a:rPr lang="en-CA" sz="1200" b="1" i="0" u="none" strike="noStrike" kern="1200" baseline="0" dirty="0" smtClean="0">
                <a:solidFill>
                  <a:schemeClr val="tx1"/>
                </a:solidFill>
                <a:effectLst/>
                <a:latin typeface="+mn-lt"/>
                <a:ea typeface="+mn-ea"/>
                <a:cs typeface="+mn-cs"/>
              </a:rPr>
              <a:t> Ask pairs to share their thoughts with the larger group. List participants’ answers on a whiteboard or flipchart to refer back to later.</a:t>
            </a:r>
            <a:endParaRPr lang="en-CA" sz="1200" b="0" i="0" u="none" strike="noStrike" kern="1200" baseline="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647979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2306" y="3832491"/>
            <a:ext cx="8662516" cy="2624791"/>
          </a:xfrm>
        </p:spPr>
        <p:txBody>
          <a:bodyPr>
            <a:noAutofit/>
          </a:bodyPr>
          <a:lstStyle>
            <a:lvl1pPr>
              <a:defRPr sz="6000">
                <a:latin typeface="Arial"/>
                <a:cs typeface="Arial"/>
              </a:defRPr>
            </a:lvl1pPr>
          </a:lstStyle>
          <a:p>
            <a:r>
              <a:rPr lang="en-US"/>
              <a:t>Click to edit Master title style</a:t>
            </a:r>
          </a:p>
        </p:txBody>
      </p:sp>
      <p:sp>
        <p:nvSpPr>
          <p:cNvPr id="3" name="Subtitle 2"/>
          <p:cNvSpPr>
            <a:spLocks noGrp="1"/>
          </p:cNvSpPr>
          <p:nvPr>
            <p:ph type="subTitle" idx="1"/>
          </p:nvPr>
        </p:nvSpPr>
        <p:spPr>
          <a:xfrm>
            <a:off x="252306" y="437362"/>
            <a:ext cx="6400800" cy="1752600"/>
          </a:xfrm>
        </p:spPr>
        <p:txBody>
          <a:bodyPr anchor="t"/>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5" name="Line 2"/>
          <p:cNvSpPr>
            <a:spLocks noChangeShapeType="1"/>
          </p:cNvSpPr>
          <p:nvPr/>
        </p:nvSpPr>
        <p:spPr bwMode="auto">
          <a:xfrm>
            <a:off x="252306" y="428954"/>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6" name="Line 2"/>
          <p:cNvSpPr>
            <a:spLocks noChangeShapeType="1"/>
          </p:cNvSpPr>
          <p:nvPr/>
        </p:nvSpPr>
        <p:spPr bwMode="auto">
          <a:xfrm>
            <a:off x="252306" y="6457282"/>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6" name="Line 2"/>
          <p:cNvSpPr>
            <a:spLocks noChangeShapeType="1"/>
          </p:cNvSpPr>
          <p:nvPr userDrawn="1"/>
        </p:nvSpPr>
        <p:spPr bwMode="auto">
          <a:xfrm>
            <a:off x="252306" y="6457282"/>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9878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C4592-3A81-F249-84B2-9A0175C15FE8}" type="datetime1">
              <a:rPr lang="en-US" smtClean="0"/>
              <a:pPr/>
              <a:t>3/8/17</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204931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A025F6-3A8C-074B-8A0D-9A97E8166F69}" type="datetime1">
              <a:rPr lang="en-US" smtClean="0"/>
              <a:pPr/>
              <a:t>3/8/17</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27337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8640A-FDEF-CA42-B172-80189C19F378}" type="datetime1">
              <a:rPr lang="en-US" smtClean="0"/>
              <a:pPr/>
              <a:t>3/8/17</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82256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B17ECD-4208-B048-95C3-D74D74F3C5B8}" type="datetime1">
              <a:rPr lang="en-US" smtClean="0"/>
              <a:pPr/>
              <a:t>3/8/17</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2308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A54E0A-333C-B14C-B14E-4EC1863C42CB}" type="datetime1">
              <a:rPr lang="en-US" smtClean="0"/>
              <a:pPr/>
              <a:t>3/8/17</a:t>
            </a:fld>
            <a:endParaRPr lang="en-US"/>
          </a:p>
        </p:txBody>
      </p:sp>
      <p:sp>
        <p:nvSpPr>
          <p:cNvPr id="6" name="Footer Placeholder 5"/>
          <p:cNvSpPr>
            <a:spLocks noGrp="1"/>
          </p:cNvSpPr>
          <p:nvPr>
            <p:ph type="ftr" sz="quarter" idx="11"/>
          </p:nvPr>
        </p:nvSpPr>
        <p:spPr>
          <a:xfrm>
            <a:off x="958426" y="6364761"/>
            <a:ext cx="226268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37708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7E7852-90F4-5745-841D-9AAD4F32BB73}" type="datetime1">
              <a:rPr lang="en-US" smtClean="0"/>
              <a:pPr/>
              <a:t>3/8/17</a:t>
            </a:fld>
            <a:endParaRPr lang="en-US"/>
          </a:p>
        </p:txBody>
      </p:sp>
      <p:sp>
        <p:nvSpPr>
          <p:cNvPr id="8" name="Footer Placeholder 7"/>
          <p:cNvSpPr>
            <a:spLocks noGrp="1"/>
          </p:cNvSpPr>
          <p:nvPr>
            <p:ph type="ftr" sz="quarter" idx="11"/>
          </p:nvPr>
        </p:nvSpPr>
        <p:spPr>
          <a:xfrm>
            <a:off x="958426" y="6364761"/>
            <a:ext cx="2262684"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167233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6D1878-673F-DE43-95BF-FE7B53D94DC0}" type="datetime1">
              <a:rPr lang="en-US" smtClean="0"/>
              <a:pPr/>
              <a:t>3/8/17</a:t>
            </a:fld>
            <a:endParaRPr lang="en-US"/>
          </a:p>
        </p:txBody>
      </p:sp>
      <p:sp>
        <p:nvSpPr>
          <p:cNvPr id="4" name="Footer Placeholder 3"/>
          <p:cNvSpPr>
            <a:spLocks noGrp="1"/>
          </p:cNvSpPr>
          <p:nvPr>
            <p:ph type="ftr" sz="quarter" idx="11"/>
          </p:nvPr>
        </p:nvSpPr>
        <p:spPr>
          <a:xfrm>
            <a:off x="958426" y="6364761"/>
            <a:ext cx="2262684"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637719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C2618-6C68-954B-8D1E-7C68908EA3C3}" type="datetime1">
              <a:rPr lang="en-US" smtClean="0"/>
              <a:pPr/>
              <a:t>3/8/17</a:t>
            </a:fld>
            <a:endParaRPr lang="en-US"/>
          </a:p>
        </p:txBody>
      </p:sp>
      <p:sp>
        <p:nvSpPr>
          <p:cNvPr id="3" name="Footer Placeholder 2"/>
          <p:cNvSpPr>
            <a:spLocks noGrp="1"/>
          </p:cNvSpPr>
          <p:nvPr>
            <p:ph type="ftr" sz="quarter" idx="11"/>
          </p:nvPr>
        </p:nvSpPr>
        <p:spPr>
          <a:xfrm>
            <a:off x="958426" y="6364761"/>
            <a:ext cx="2262684"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06135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D208E7-891C-B046-A0DB-CE62143BB425}" type="datetime1">
              <a:rPr lang="en-US" smtClean="0"/>
              <a:pPr/>
              <a:t>3/8/17</a:t>
            </a:fld>
            <a:endParaRPr lang="en-US"/>
          </a:p>
        </p:txBody>
      </p:sp>
      <p:sp>
        <p:nvSpPr>
          <p:cNvPr id="6" name="Footer Placeholder 5"/>
          <p:cNvSpPr>
            <a:spLocks noGrp="1"/>
          </p:cNvSpPr>
          <p:nvPr>
            <p:ph type="ftr" sz="quarter" idx="11"/>
          </p:nvPr>
        </p:nvSpPr>
        <p:spPr>
          <a:xfrm>
            <a:off x="958426" y="6364761"/>
            <a:ext cx="226268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414025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784381-1F0C-1A47-BE02-8F15FFD5D645}" type="datetime1">
              <a:rPr lang="en-US" smtClean="0"/>
              <a:pPr/>
              <a:t>3/8/17</a:t>
            </a:fld>
            <a:endParaRPr lang="en-US"/>
          </a:p>
        </p:txBody>
      </p:sp>
      <p:sp>
        <p:nvSpPr>
          <p:cNvPr id="6" name="Footer Placeholder 5"/>
          <p:cNvSpPr>
            <a:spLocks noGrp="1"/>
          </p:cNvSpPr>
          <p:nvPr>
            <p:ph type="ftr" sz="quarter" idx="11"/>
          </p:nvPr>
        </p:nvSpPr>
        <p:spPr>
          <a:xfrm>
            <a:off x="958426" y="6364761"/>
            <a:ext cx="226268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72FC7-103C-5C44-B917-5F33D602B725}" type="slidenum">
              <a:rPr lang="en-US" smtClean="0"/>
              <a:pPr/>
              <a:t>‹#›</a:t>
            </a:fld>
            <a:endParaRPr lang="en-US"/>
          </a:p>
        </p:txBody>
      </p:sp>
      <p:sp>
        <p:nvSpPr>
          <p:cNvPr id="8" name="Line 2"/>
          <p:cNvSpPr>
            <a:spLocks noChangeShapeType="1"/>
          </p:cNvSpPr>
          <p:nvPr userDrawn="1"/>
        </p:nvSpPr>
        <p:spPr bwMode="auto">
          <a:xfrm>
            <a:off x="252306" y="1417638"/>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812310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tint val="80000"/>
                <a:satMod val="300000"/>
              </a:schemeClr>
            </a:gs>
            <a:gs pos="100000">
              <a:schemeClr val="bg1">
                <a:shade val="30000"/>
                <a:satMod val="200000"/>
                <a:lumMod val="50000"/>
                <a:lumOff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2306" y="274638"/>
            <a:ext cx="8662516"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52306" y="1600200"/>
            <a:ext cx="8662516" cy="48739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79256" y="6489982"/>
            <a:ext cx="2091991" cy="239904"/>
          </a:xfrm>
          <a:prstGeom prst="rect">
            <a:avLst/>
          </a:prstGeom>
        </p:spPr>
        <p:txBody>
          <a:bodyPr vert="horz" lIns="91440" tIns="45720" rIns="91440" bIns="45720" rtlCol="0" anchor="ctr"/>
          <a:lstStyle>
            <a:lvl1pPr algn="l">
              <a:defRPr sz="1200">
                <a:solidFill>
                  <a:schemeClr val="tx1">
                    <a:tint val="75000"/>
                  </a:schemeClr>
                </a:solidFill>
              </a:defRPr>
            </a:lvl1pPr>
          </a:lstStyle>
          <a:p>
            <a:fld id="{96531938-4B97-4B4F-90D2-83E71D290D73}" type="datetime1">
              <a:rPr lang="en-US" smtClean="0"/>
              <a:pPr/>
              <a:t>3/8/17</a:t>
            </a:fld>
            <a:endParaRPr lang="en-US"/>
          </a:p>
        </p:txBody>
      </p:sp>
      <p:sp>
        <p:nvSpPr>
          <p:cNvPr id="6" name="Slide Number Placeholder 5"/>
          <p:cNvSpPr>
            <a:spLocks noGrp="1"/>
          </p:cNvSpPr>
          <p:nvPr>
            <p:ph type="sldNum" sz="quarter" idx="4"/>
          </p:nvPr>
        </p:nvSpPr>
        <p:spPr>
          <a:xfrm>
            <a:off x="5996477" y="6489982"/>
            <a:ext cx="922529" cy="239904"/>
          </a:xfrm>
          <a:prstGeom prst="rect">
            <a:avLst/>
          </a:prstGeom>
        </p:spPr>
        <p:txBody>
          <a:bodyPr vert="horz" lIns="91440" tIns="45720" rIns="91440" bIns="45720" rtlCol="0" anchor="ctr"/>
          <a:lstStyle>
            <a:lvl1pPr algn="r">
              <a:defRPr sz="1200">
                <a:solidFill>
                  <a:schemeClr val="tx1">
                    <a:tint val="75000"/>
                  </a:schemeClr>
                </a:solidFill>
              </a:defRPr>
            </a:lvl1pPr>
          </a:lstStyle>
          <a:p>
            <a:fld id="{A6F72FC7-103C-5C44-B917-5F33D602B725}" type="slidenum">
              <a:rPr lang="en-US" smtClean="0"/>
              <a:pPr/>
              <a:t>‹#›</a:t>
            </a:fld>
            <a:endParaRPr lang="en-US"/>
          </a:p>
        </p:txBody>
      </p:sp>
      <p:sp>
        <p:nvSpPr>
          <p:cNvPr id="9" name="Footer Placeholder 4"/>
          <p:cNvSpPr txBox="1">
            <a:spLocks/>
          </p:cNvSpPr>
          <p:nvPr/>
        </p:nvSpPr>
        <p:spPr>
          <a:xfrm>
            <a:off x="6944236" y="6474104"/>
            <a:ext cx="1131342" cy="222138"/>
          </a:xfrm>
          <a:prstGeom prst="rect">
            <a:avLst/>
          </a:prstGeom>
        </p:spPr>
        <p:txBody>
          <a:bodyPr vert="horz" lIns="91440" tIns="45720" rIns="91440" bIns="45720" rtlCol="0" anchor="b"/>
          <a:lstStyle>
            <a:lvl1pPr algn="r">
              <a:defRPr sz="800">
                <a:solidFill>
                  <a:schemeClr val="tx1"/>
                </a:solidFill>
                <a:latin typeface="Arial"/>
                <a:cs typeface="Aria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chemeClr val="tx1"/>
              </a:solidFill>
              <a:effectLst/>
              <a:uLnTx/>
              <a:uFillTx/>
              <a:latin typeface="Arial"/>
              <a:ea typeface="+mn-ea"/>
              <a:cs typeface="Arial"/>
            </a:endParaRPr>
          </a:p>
        </p:txBody>
      </p:sp>
      <p:sp>
        <p:nvSpPr>
          <p:cNvPr id="1026" name="Line 2"/>
          <p:cNvSpPr>
            <a:spLocks noChangeShapeType="1"/>
          </p:cNvSpPr>
          <p:nvPr/>
        </p:nvSpPr>
        <p:spPr bwMode="auto">
          <a:xfrm>
            <a:off x="252306" y="1417638"/>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1" name="Line 2"/>
          <p:cNvSpPr>
            <a:spLocks noChangeShapeType="1"/>
          </p:cNvSpPr>
          <p:nvPr/>
        </p:nvSpPr>
        <p:spPr bwMode="auto">
          <a:xfrm>
            <a:off x="252306" y="6474104"/>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10" name="Picture 9" descr="CC BY-NC-SA.png"/>
          <p:cNvPicPr>
            <a:picLocks noChangeAspect="1"/>
          </p:cNvPicPr>
          <p:nvPr/>
        </p:nvPicPr>
        <p:blipFill>
          <a:blip r:embed="rId13"/>
          <a:stretch>
            <a:fillRect/>
          </a:stretch>
        </p:blipFill>
        <p:spPr>
          <a:xfrm>
            <a:off x="7797362" y="6464349"/>
            <a:ext cx="1117460" cy="393651"/>
          </a:xfrm>
          <a:prstGeom prst="rect">
            <a:avLst/>
          </a:prstGeom>
        </p:spPr>
      </p:pic>
      <p:sp>
        <p:nvSpPr>
          <p:cNvPr id="12" name="Footer Placeholder 4"/>
          <p:cNvSpPr txBox="1">
            <a:spLocks/>
          </p:cNvSpPr>
          <p:nvPr userDrawn="1"/>
        </p:nvSpPr>
        <p:spPr>
          <a:xfrm>
            <a:off x="6944236" y="6474104"/>
            <a:ext cx="1131342" cy="222138"/>
          </a:xfrm>
          <a:prstGeom prst="rect">
            <a:avLst/>
          </a:prstGeom>
        </p:spPr>
        <p:txBody>
          <a:bodyPr vert="horz" lIns="91440" tIns="45720" rIns="91440" bIns="45720" rtlCol="0" anchor="b"/>
          <a:lstStyle>
            <a:lvl1pPr algn="r">
              <a:defRPr sz="800">
                <a:solidFill>
                  <a:schemeClr val="tx1"/>
                </a:solidFill>
                <a:latin typeface="Arial"/>
                <a:cs typeface="Aria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chemeClr val="tx1"/>
              </a:solidFill>
              <a:effectLst/>
              <a:uLnTx/>
              <a:uFillTx/>
              <a:latin typeface="Arial"/>
              <a:ea typeface="+mn-ea"/>
              <a:cs typeface="Arial"/>
            </a:endParaRPr>
          </a:p>
        </p:txBody>
      </p:sp>
      <p:sp>
        <p:nvSpPr>
          <p:cNvPr id="13" name="Line 2"/>
          <p:cNvSpPr>
            <a:spLocks noChangeShapeType="1"/>
          </p:cNvSpPr>
          <p:nvPr userDrawn="1"/>
        </p:nvSpPr>
        <p:spPr bwMode="auto">
          <a:xfrm>
            <a:off x="252306" y="6474104"/>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842994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457200" rtl="0" eaLnBrk="1" latinLnBrk="0" hangingPunct="1">
        <a:spcBef>
          <a:spcPct val="0"/>
        </a:spcBef>
        <a:buNone/>
        <a:defRPr sz="4400" kern="1200" cap="all">
          <a:solidFill>
            <a:srgbClr val="C51E2E"/>
          </a:solidFill>
          <a:latin typeface="+mj-lt"/>
          <a:ea typeface="+mj-ea"/>
          <a:cs typeface="+mj-cs"/>
        </a:defRPr>
      </a:lvl1pPr>
    </p:titleStyle>
    <p:bodyStyle>
      <a:lvl1pPr marL="342900" indent="-342900" algn="l" defTabSz="457200" rtl="0" eaLnBrk="1" latinLnBrk="0" hangingPunct="1">
        <a:spcBef>
          <a:spcPct val="20000"/>
        </a:spcBef>
        <a:buClr>
          <a:srgbClr val="C51E2E"/>
        </a:buClr>
        <a:buSzPct val="80000"/>
        <a:buFont typeface="Courier New"/>
        <a:buChar char="o"/>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C51E2E"/>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s://open.bccampus.ca/" TargetMode="External"/><Relationship Id="rId4" Type="http://schemas.openxmlformats.org/officeDocument/2006/relationships/hyperlink" Target="https://www.oercommons.org/" TargetMode="External"/><Relationship Id="rId5" Type="http://schemas.openxmlformats.org/officeDocument/2006/relationships/hyperlink" Target="https://oerconsortium.org/" TargetMode="External"/><Relationship Id="rId6" Type="http://schemas.openxmlformats.org/officeDocument/2006/relationships/hyperlink" Target="https://cnx.org/" TargetMode="External"/><Relationship Id="rId7" Type="http://schemas.openxmlformats.org/officeDocument/2006/relationships/hyperlink" Target="http://als.csuprojects.org/course_content"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bl.uk/business-and-ip-centre/articles/three-reasons-for-copyright-protectio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reativecommons.org/about/" TargetMode="External"/><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tonybates.ca/2015/02/16/making-sense-of-open-educational-resources/" TargetMode="External"/><Relationship Id="rId5" Type="http://schemas.openxmlformats.org/officeDocument/2006/relationships/hyperlink" Target="https://opentextbc.ca/teachinginadigitalage/part/10-trends-in-open-education/" TargetMode="External"/><Relationship Id="rId6" Type="http://schemas.openxmlformats.org/officeDocument/2006/relationships/hyperlink" Target="http://unesdoc.unesco.org/images/0021/002158/215804e.pdf" TargetMode="External"/><Relationship Id="rId1" Type="http://schemas.openxmlformats.org/officeDocument/2006/relationships/slideLayout" Target="../slideLayouts/slideLayout2.xml"/><Relationship Id="rId2" Type="http://schemas.openxmlformats.org/officeDocument/2006/relationships/hyperlink" Target="http://www.oerstrategy.org/wp-content/uploads/2015/11/Foundations-for-OER-Strategy-Development.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hyperlink" Target="https://www.cccoer.org/" TargetMode="External"/><Relationship Id="rId4" Type="http://schemas.openxmlformats.org/officeDocument/2006/relationships/hyperlink" Target="http://teachonline.ca/tools-trends/making-most-open-educational-resources-oers/focusing-future-open-educational-resources-oer" TargetMode="External"/><Relationship Id="rId5" Type="http://schemas.openxmlformats.org/officeDocument/2006/relationships/hyperlink" Target="http://www.algonquincollege.com/oer/" TargetMode="External"/><Relationship Id="rId6" Type="http://schemas.openxmlformats.org/officeDocument/2006/relationships/hyperlink" Target="https://www.oercommons.org/" TargetMode="External"/><Relationship Id="rId7" Type="http://schemas.openxmlformats.org/officeDocument/2006/relationships/hyperlink" Target="http://copyright.ubc.ca/guidelines-and-resources/support-guides/open-course-educational-resource-guidelines/" TargetMode="External"/><Relationship Id="rId8" Type="http://schemas.openxmlformats.org/officeDocument/2006/relationships/hyperlink" Target="https://cnx.org/" TargetMode="External"/><Relationship Id="rId9" Type="http://schemas.openxmlformats.org/officeDocument/2006/relationships/hyperlink" Target="http://opencontent.org/definition/" TargetMode="External"/><Relationship Id="rId1" Type="http://schemas.openxmlformats.org/officeDocument/2006/relationships/slideLayout" Target="../slideLayouts/slideLayout2.xml"/><Relationship Id="rId2" Type="http://schemas.openxmlformats.org/officeDocument/2006/relationships/hyperlink" Target="http://www.capetowndeclaration.org/read-the-declara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OPEN </a:t>
            </a:r>
            <a:r>
              <a:rPr lang="en-US" dirty="0" smtClean="0"/>
              <a:t>Educational Resources (OER)</a:t>
            </a:r>
            <a:endParaRPr lang="en-US" dirty="0"/>
          </a:p>
        </p:txBody>
      </p:sp>
    </p:spTree>
    <p:extLst>
      <p:ext uri="{BB962C8B-B14F-4D97-AF65-F5344CB8AC3E}">
        <p14:creationId xmlns:p14="http://schemas.microsoft.com/office/powerpoint/2010/main" val="28806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CHARACTERISTICS OF </a:t>
            </a:r>
            <a:r>
              <a:rPr lang="en-US" dirty="0" smtClean="0"/>
              <a:t>OERs</a:t>
            </a:r>
            <a:endParaRPr lang="en-US" cap="none" dirty="0"/>
          </a:p>
        </p:txBody>
      </p:sp>
      <p:sp>
        <p:nvSpPr>
          <p:cNvPr id="4" name="Footer Placeholder 3"/>
          <p:cNvSpPr>
            <a:spLocks noGrp="1"/>
          </p:cNvSpPr>
          <p:nvPr>
            <p:ph type="ftr" sz="quarter" idx="11"/>
          </p:nvPr>
        </p:nvSpPr>
        <p:spPr>
          <a:xfrm>
            <a:off x="1424762" y="5986722"/>
            <a:ext cx="5273749" cy="365125"/>
          </a:xfrm>
        </p:spPr>
        <p:txBody>
          <a:bodyPr/>
          <a:lstStyle/>
          <a:p>
            <a:r>
              <a:rPr lang="en-US" u="sng" dirty="0" smtClean="0"/>
              <a:t>Source: http</a:t>
            </a:r>
            <a:r>
              <a:rPr lang="en-US" u="sng" dirty="0"/>
              <a:t>://www.opencontent.org/definition</a:t>
            </a:r>
            <a:r>
              <a:rPr lang="en-US" u="sng" dirty="0" smtClean="0"/>
              <a:t>/ </a:t>
            </a:r>
            <a:endParaRPr lang="en-US" u="sng" dirty="0"/>
          </a:p>
        </p:txBody>
      </p:sp>
      <p:graphicFrame>
        <p:nvGraphicFramePr>
          <p:cNvPr id="25" name="Content Placeholder 24"/>
          <p:cNvGraphicFramePr>
            <a:graphicFrameLocks noGrp="1"/>
          </p:cNvGraphicFramePr>
          <p:nvPr>
            <p:ph idx="1"/>
            <p:extLst>
              <p:ext uri="{D42A27DB-BD31-4B8C-83A1-F6EECF244321}">
                <p14:modId xmlns:p14="http://schemas.microsoft.com/office/powerpoint/2010/main" val="2372071266"/>
              </p:ext>
            </p:extLst>
          </p:nvPr>
        </p:nvGraphicFramePr>
        <p:xfrm>
          <a:off x="252306" y="1417638"/>
          <a:ext cx="8662987"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1549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ADDITIONAL CHARACTERISTICS</a:t>
            </a:r>
            <a:endParaRPr lang="en-US" cap="none" dirty="0"/>
          </a:p>
        </p:txBody>
      </p:sp>
      <p:sp>
        <p:nvSpPr>
          <p:cNvPr id="4" name="Footer Placeholder 3"/>
          <p:cNvSpPr>
            <a:spLocks noGrp="1"/>
          </p:cNvSpPr>
          <p:nvPr>
            <p:ph type="ftr" sz="quarter" idx="11"/>
          </p:nvPr>
        </p:nvSpPr>
        <p:spPr/>
        <p:txBody>
          <a:bodyPr/>
          <a:lstStyle/>
          <a:p>
            <a:endParaRPr lang="en-US" dirty="0"/>
          </a:p>
        </p:txBody>
      </p:sp>
      <p:sp>
        <p:nvSpPr>
          <p:cNvPr id="5" name="Content Placeholder 4"/>
          <p:cNvSpPr>
            <a:spLocks noGrp="1"/>
          </p:cNvSpPr>
          <p:nvPr>
            <p:ph idx="1"/>
          </p:nvPr>
        </p:nvSpPr>
        <p:spPr/>
        <p:txBody>
          <a:bodyPr/>
          <a:lstStyle/>
          <a:p>
            <a:pPr marL="0" indent="0">
              <a:buNone/>
            </a:pPr>
            <a:r>
              <a:rPr lang="en-US" dirty="0"/>
              <a:t>Besides 5R Activities, the following are some key characteristics of open educational resources:</a:t>
            </a:r>
          </a:p>
          <a:p>
            <a:endParaRPr lang="en-US" dirty="0"/>
          </a:p>
          <a:p>
            <a:r>
              <a:rPr lang="en-US" dirty="0"/>
              <a:t>Accessible Formats</a:t>
            </a:r>
          </a:p>
          <a:p>
            <a:r>
              <a:rPr lang="en-US" dirty="0"/>
              <a:t>Open Format</a:t>
            </a:r>
          </a:p>
          <a:p>
            <a:r>
              <a:rPr lang="en-US" dirty="0"/>
              <a:t>Open Software </a:t>
            </a: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2871" y="3257398"/>
            <a:ext cx="3116729" cy="276503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13865" y="3498110"/>
            <a:ext cx="1714739" cy="1714739"/>
          </a:xfrm>
          <a:prstGeom prst="rect">
            <a:avLst/>
          </a:prstGeom>
        </p:spPr>
      </p:pic>
    </p:spTree>
    <p:extLst>
      <p:ext uri="{BB962C8B-B14F-4D97-AF65-F5344CB8AC3E}">
        <p14:creationId xmlns:p14="http://schemas.microsoft.com/office/powerpoint/2010/main" val="1534418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VIDEO</a:t>
            </a:r>
            <a:endParaRPr lang="en-US" cap="none" dirty="0"/>
          </a:p>
        </p:txBody>
      </p:sp>
      <p:sp>
        <p:nvSpPr>
          <p:cNvPr id="3" name="Content Placeholder 2"/>
          <p:cNvSpPr>
            <a:spLocks noGrp="1"/>
          </p:cNvSpPr>
          <p:nvPr>
            <p:ph idx="1"/>
          </p:nvPr>
        </p:nvSpPr>
        <p:spPr/>
        <p:txBody>
          <a:bodyPr>
            <a:normAutofit/>
          </a:bodyPr>
          <a:lstStyle/>
          <a:p>
            <a:r>
              <a:rPr lang="en-US" dirty="0"/>
              <a:t>In this video, you’ll watch interviews with instructors discussing their experiences using OER, including how they integrated them into their courses.</a:t>
            </a:r>
          </a:p>
          <a:p>
            <a:endParaRPr lang="en-CA" sz="2400" dirty="0"/>
          </a:p>
          <a:p>
            <a:pPr marL="0" indent="0">
              <a:buNone/>
            </a:pPr>
            <a:endParaRPr lang="en-CA" sz="2400" dirty="0"/>
          </a:p>
          <a:p>
            <a:pPr marL="0" indent="0">
              <a:buNone/>
            </a:pPr>
            <a:endParaRPr lang="en-CA" sz="24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19739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Think. Pair. share</a:t>
            </a:r>
            <a:endParaRPr lang="en-CA" dirty="0"/>
          </a:p>
        </p:txBody>
      </p:sp>
      <p:sp>
        <p:nvSpPr>
          <p:cNvPr id="4" name="Footer Placeholder 3"/>
          <p:cNvSpPr>
            <a:spLocks noGrp="1"/>
          </p:cNvSpPr>
          <p:nvPr>
            <p:ph type="ftr" sz="quarter" idx="11"/>
          </p:nvPr>
        </p:nvSpPr>
        <p:spPr/>
        <p:txBody>
          <a:bodyPr/>
          <a:lstStyle/>
          <a:p>
            <a:endParaRPr lang="en-US"/>
          </a:p>
        </p:txBody>
      </p:sp>
      <p:sp>
        <p:nvSpPr>
          <p:cNvPr id="10" name="Content Placeholder 9"/>
          <p:cNvSpPr>
            <a:spLocks noGrp="1"/>
          </p:cNvSpPr>
          <p:nvPr>
            <p:ph sz="half" idx="2"/>
          </p:nvPr>
        </p:nvSpPr>
        <p:spPr>
          <a:xfrm>
            <a:off x="457199" y="2174875"/>
            <a:ext cx="7602279" cy="3951288"/>
          </a:xfrm>
        </p:spPr>
        <p:txBody>
          <a:bodyPr>
            <a:normAutofit/>
          </a:bodyPr>
          <a:lstStyle/>
          <a:p>
            <a:r>
              <a:rPr lang="en-US" sz="2800" dirty="0"/>
              <a:t>Based on the short video of instructors’ use of OERs, how do you think you could integrate some of their ideas in your courses?</a:t>
            </a:r>
          </a:p>
          <a:p>
            <a:r>
              <a:rPr lang="en-US" sz="2800" dirty="0"/>
              <a:t>How do their uses compare to your </a:t>
            </a:r>
            <a:r>
              <a:rPr lang="en-US" sz="2800" dirty="0" smtClean="0"/>
              <a:t>uses described earlier</a:t>
            </a:r>
            <a:r>
              <a:rPr lang="en-US" sz="2800" dirty="0"/>
              <a:t>?</a:t>
            </a:r>
          </a:p>
          <a:p>
            <a:endParaRPr lang="en-US" sz="2800" dirty="0"/>
          </a:p>
        </p:txBody>
      </p:sp>
    </p:spTree>
    <p:extLst>
      <p:ext uri="{BB962C8B-B14F-4D97-AF65-F5344CB8AC3E}">
        <p14:creationId xmlns:p14="http://schemas.microsoft.com/office/powerpoint/2010/main" val="3983124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VIDEO</a:t>
            </a:r>
            <a:endParaRPr lang="en-US" cap="none" dirty="0"/>
          </a:p>
        </p:txBody>
      </p:sp>
      <p:sp>
        <p:nvSpPr>
          <p:cNvPr id="3" name="Content Placeholder 2"/>
          <p:cNvSpPr>
            <a:spLocks noGrp="1"/>
          </p:cNvSpPr>
          <p:nvPr>
            <p:ph idx="1"/>
          </p:nvPr>
        </p:nvSpPr>
        <p:spPr/>
        <p:txBody>
          <a:bodyPr>
            <a:normAutofit/>
          </a:bodyPr>
          <a:lstStyle/>
          <a:p>
            <a:r>
              <a:rPr lang="en-US" dirty="0"/>
              <a:t>In this video, instructors share how they located and selected OERs, including how they assessed the quality of the OERs.</a:t>
            </a:r>
          </a:p>
          <a:p>
            <a:endParaRPr lang="en-CA" sz="2400" dirty="0"/>
          </a:p>
          <a:p>
            <a:pPr marL="0" indent="0">
              <a:buNone/>
            </a:pPr>
            <a:endParaRPr lang="en-CA" sz="2400" dirty="0"/>
          </a:p>
          <a:p>
            <a:pPr marL="0" indent="0">
              <a:buNone/>
            </a:pPr>
            <a:endParaRPr lang="en-CA" sz="24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29897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a:t>
            </a:r>
            <a:r>
              <a:rPr lang="en-US" dirty="0" smtClean="0"/>
              <a:t>search examples</a:t>
            </a:r>
            <a:endParaRPr lang="en-US" dirty="0"/>
          </a:p>
        </p:txBody>
      </p:sp>
      <p:sp>
        <p:nvSpPr>
          <p:cNvPr id="3" name="Content Placeholder 2"/>
          <p:cNvSpPr>
            <a:spLocks noGrp="1"/>
          </p:cNvSpPr>
          <p:nvPr>
            <p:ph idx="1"/>
          </p:nvPr>
        </p:nvSpPr>
        <p:spPr/>
        <p:txBody>
          <a:bodyPr>
            <a:normAutofit lnSpcReduction="10000"/>
          </a:bodyPr>
          <a:lstStyle/>
          <a:p>
            <a:r>
              <a:rPr lang="en-US" dirty="0"/>
              <a:t>Search the following OER </a:t>
            </a:r>
            <a:r>
              <a:rPr lang="en-US" dirty="0" smtClean="0"/>
              <a:t>repositories </a:t>
            </a:r>
            <a:r>
              <a:rPr lang="en-US" dirty="0"/>
              <a:t>(or search for others online) to find examples of material from your field:</a:t>
            </a:r>
          </a:p>
          <a:p>
            <a:endParaRPr lang="en-US" dirty="0"/>
          </a:p>
          <a:p>
            <a:r>
              <a:rPr lang="en-US" u="sng" dirty="0">
                <a:hlinkClick r:id="rId3"/>
              </a:rPr>
              <a:t>https://open.bccampus.ca/</a:t>
            </a:r>
            <a:endParaRPr lang="en-US" u="sng" dirty="0"/>
          </a:p>
          <a:p>
            <a:r>
              <a:rPr lang="en-US" u="sng" dirty="0">
                <a:hlinkClick r:id="rId4"/>
              </a:rPr>
              <a:t>https://www.oercommons.org/</a:t>
            </a:r>
            <a:endParaRPr lang="en-US" u="sng" dirty="0"/>
          </a:p>
          <a:p>
            <a:r>
              <a:rPr lang="en-US" u="sng" dirty="0">
                <a:hlinkClick r:id="rId5"/>
              </a:rPr>
              <a:t>https://oerconsortium.org/</a:t>
            </a:r>
            <a:endParaRPr lang="en-US" u="sng" dirty="0"/>
          </a:p>
          <a:p>
            <a:r>
              <a:rPr lang="en-US" altLang="zh-CN" u="sng" dirty="0">
                <a:hlinkClick r:id="rId6"/>
              </a:rPr>
              <a:t>https://cnx.org/</a:t>
            </a:r>
            <a:endParaRPr lang="en-US" altLang="zh-CN" u="sng" dirty="0"/>
          </a:p>
          <a:p>
            <a:r>
              <a:rPr lang="en-US" u="sng" dirty="0">
                <a:hlinkClick r:id="rId7"/>
              </a:rPr>
              <a:t>http://als.csuprojects.org/course_content</a:t>
            </a:r>
            <a:endParaRPr lang="en-US" u="sng"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47805669"/>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306" y="274638"/>
            <a:ext cx="8891694" cy="1143000"/>
          </a:xfrm>
        </p:spPr>
        <p:txBody>
          <a:bodyPr>
            <a:normAutofit/>
          </a:bodyPr>
          <a:lstStyle/>
          <a:p>
            <a:r>
              <a:rPr lang="en-US" dirty="0" smtClean="0"/>
              <a:t>COPYRIGHT </a:t>
            </a:r>
            <a:r>
              <a:rPr lang="en-US" dirty="0"/>
              <a:t>&amp; LICENSING</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There are many reasons to place copyright on your work, but the main reasons, according to the British Library, are:</a:t>
            </a:r>
          </a:p>
          <a:p>
            <a:endParaRPr lang="en-US" dirty="0"/>
          </a:p>
          <a:p>
            <a:r>
              <a:rPr lang="en-US" dirty="0"/>
              <a:t>Your work is an asset</a:t>
            </a:r>
          </a:p>
          <a:p>
            <a:r>
              <a:rPr lang="en-US" dirty="0"/>
              <a:t>Protect your rights</a:t>
            </a:r>
          </a:p>
          <a:p>
            <a:r>
              <a:rPr lang="en-US" dirty="0"/>
              <a:t>Licensing is the way forward</a:t>
            </a:r>
          </a:p>
          <a:p>
            <a:endParaRPr lang="en-US" dirty="0"/>
          </a:p>
          <a:p>
            <a:pPr marL="0" indent="0">
              <a:buNone/>
            </a:pPr>
            <a:r>
              <a:rPr lang="en-US" sz="2600" u="sng" dirty="0">
                <a:hlinkClick r:id="rId3"/>
              </a:rPr>
              <a:t>https://www.bl.uk/business-and-ip-centre/articles/three-reasons-for-copyright-protection</a:t>
            </a:r>
            <a:endParaRPr lang="en-US" sz="2600" u="sng"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65320764"/>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306" y="274638"/>
            <a:ext cx="8891694" cy="1143000"/>
          </a:xfrm>
        </p:spPr>
        <p:txBody>
          <a:bodyPr>
            <a:normAutofit/>
          </a:bodyPr>
          <a:lstStyle/>
          <a:p>
            <a:r>
              <a:rPr lang="en-US" dirty="0"/>
              <a:t>CREATIVE COMMONS</a:t>
            </a:r>
          </a:p>
        </p:txBody>
      </p:sp>
      <p:sp>
        <p:nvSpPr>
          <p:cNvPr id="3" name="Content Placeholder 2"/>
          <p:cNvSpPr>
            <a:spLocks noGrp="1"/>
          </p:cNvSpPr>
          <p:nvPr>
            <p:ph idx="1"/>
          </p:nvPr>
        </p:nvSpPr>
        <p:spPr>
          <a:xfrm>
            <a:off x="1371045" y="6213556"/>
            <a:ext cx="5693712" cy="665709"/>
          </a:xfrm>
        </p:spPr>
        <p:txBody>
          <a:bodyPr>
            <a:normAutofit fontScale="62500" lnSpcReduction="20000"/>
          </a:bodyPr>
          <a:lstStyle/>
          <a:p>
            <a:endParaRPr lang="en-US" dirty="0"/>
          </a:p>
          <a:p>
            <a:pPr marL="0" indent="0">
              <a:buNone/>
            </a:pPr>
            <a:r>
              <a:rPr lang="en-US" dirty="0">
                <a:hlinkClick r:id="rId3"/>
              </a:rPr>
              <a:t>https://creativecommons.org/about/</a:t>
            </a:r>
            <a:endParaRPr lang="en-US" dirty="0"/>
          </a:p>
          <a:p>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0065" y="1594884"/>
            <a:ext cx="5483583" cy="4537611"/>
          </a:xfrm>
          <a:prstGeom prst="rect">
            <a:avLst/>
          </a:prstGeom>
        </p:spPr>
      </p:pic>
    </p:spTree>
    <p:extLst>
      <p:ext uri="{BB962C8B-B14F-4D97-AF65-F5344CB8AC3E}">
        <p14:creationId xmlns:p14="http://schemas.microsoft.com/office/powerpoint/2010/main" val="3874401601"/>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a:t>
            </a:r>
            <a:r>
              <a:rPr lang="en-US" dirty="0" smtClean="0"/>
              <a:t>use OERs?</a:t>
            </a:r>
            <a:endParaRPr lang="en-US" dirty="0"/>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52650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 ACTIVITY</a:t>
            </a:r>
            <a:endParaRPr lang="en-US" dirty="0"/>
          </a:p>
        </p:txBody>
      </p:sp>
      <p:sp>
        <p:nvSpPr>
          <p:cNvPr id="3" name="Content Placeholder 2"/>
          <p:cNvSpPr>
            <a:spLocks noGrp="1"/>
          </p:cNvSpPr>
          <p:nvPr>
            <p:ph idx="1"/>
          </p:nvPr>
        </p:nvSpPr>
        <p:spPr>
          <a:xfrm>
            <a:off x="521044" y="1641766"/>
            <a:ext cx="4062520" cy="4722995"/>
          </a:xfrm>
          <a:ln>
            <a:solidFill>
              <a:schemeClr val="tx1"/>
            </a:solidFill>
          </a:ln>
        </p:spPr>
        <p:txBody>
          <a:bodyPr>
            <a:normAutofit/>
          </a:bodyPr>
          <a:lstStyle/>
          <a:p>
            <a:pPr marL="0" indent="0" defTabSz="914400">
              <a:spcBef>
                <a:spcPts val="0"/>
              </a:spcBef>
              <a:buClrTx/>
              <a:buSzTx/>
              <a:buNone/>
            </a:pPr>
            <a:r>
              <a:rPr lang="en-CA" u="sng" dirty="0" smtClean="0"/>
              <a:t>Benefits of OERS</a:t>
            </a:r>
          </a:p>
          <a:p>
            <a:pPr defTabSz="914400">
              <a:spcBef>
                <a:spcPts val="0"/>
              </a:spcBef>
              <a:buClrTx/>
              <a:buSzTx/>
            </a:pPr>
            <a:r>
              <a:rPr lang="is-IS" dirty="0" smtClean="0"/>
              <a:t>…</a:t>
            </a:r>
            <a:endParaRPr lang="en-CA" dirty="0"/>
          </a:p>
        </p:txBody>
      </p:sp>
      <p:sp>
        <p:nvSpPr>
          <p:cNvPr id="5" name="Content Placeholder 2"/>
          <p:cNvSpPr txBox="1">
            <a:spLocks/>
          </p:cNvSpPr>
          <p:nvPr/>
        </p:nvSpPr>
        <p:spPr>
          <a:xfrm>
            <a:off x="4852302" y="1641766"/>
            <a:ext cx="4062520" cy="4722995"/>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ct val="20000"/>
              </a:spcBef>
              <a:buClr>
                <a:srgbClr val="C51E2E"/>
              </a:buClr>
              <a:buSzPct val="80000"/>
              <a:buFont typeface="Courier New"/>
              <a:buChar char="o"/>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C51E2E"/>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914400">
              <a:spcBef>
                <a:spcPts val="0"/>
              </a:spcBef>
              <a:buClrTx/>
              <a:buSzTx/>
              <a:buFont typeface="Courier New"/>
              <a:buNone/>
            </a:pPr>
            <a:r>
              <a:rPr lang="en-CA" u="sng" dirty="0" smtClean="0"/>
              <a:t>Challenges of OERS</a:t>
            </a:r>
          </a:p>
          <a:p>
            <a:pPr defTabSz="914400">
              <a:spcBef>
                <a:spcPts val="0"/>
              </a:spcBef>
              <a:buClrTx/>
              <a:buSzTx/>
            </a:pPr>
            <a:r>
              <a:rPr lang="is-IS" dirty="0" smtClean="0"/>
              <a:t>…</a:t>
            </a:r>
            <a:endParaRPr lang="en-CA" dirty="0"/>
          </a:p>
        </p:txBody>
      </p:sp>
    </p:spTree>
    <p:extLst>
      <p:ext uri="{BB962C8B-B14F-4D97-AF65-F5344CB8AC3E}">
        <p14:creationId xmlns:p14="http://schemas.microsoft.com/office/powerpoint/2010/main" val="278540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a:bodyPr>
          <a:lstStyle/>
          <a:p>
            <a:r>
              <a:rPr lang="en-US" dirty="0"/>
              <a:t>Facilitator name</a:t>
            </a:r>
          </a:p>
          <a:p>
            <a:pPr lvl="1"/>
            <a:r>
              <a:rPr lang="en-US" dirty="0"/>
              <a:t>Position at university</a:t>
            </a:r>
          </a:p>
          <a:p>
            <a:pPr lvl="1"/>
            <a:r>
              <a:rPr lang="en-US" dirty="0"/>
              <a:t>Contact info</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17977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Benefits of </a:t>
            </a:r>
            <a:r>
              <a:rPr lang="en-CA" dirty="0" err="1" smtClean="0"/>
              <a:t>oers</a:t>
            </a:r>
            <a:endParaRPr lang="en-CA" dirty="0"/>
          </a:p>
        </p:txBody>
      </p:sp>
      <p:sp>
        <p:nvSpPr>
          <p:cNvPr id="3" name="Content Placeholder 2"/>
          <p:cNvSpPr>
            <a:spLocks noGrp="1"/>
          </p:cNvSpPr>
          <p:nvPr>
            <p:ph idx="1"/>
          </p:nvPr>
        </p:nvSpPr>
        <p:spPr/>
        <p:txBody>
          <a:bodyPr/>
          <a:lstStyle/>
          <a:p>
            <a:pPr marL="0" indent="0">
              <a:buNone/>
            </a:pPr>
            <a:r>
              <a:rPr lang="en-CA" dirty="0" smtClean="0"/>
              <a:t>Institutional Arguments</a:t>
            </a:r>
          </a:p>
          <a:p>
            <a:pPr marL="514350" indent="-514350">
              <a:buAutoNum type="arabicPeriod"/>
            </a:pPr>
            <a:r>
              <a:rPr lang="en-CA" dirty="0" smtClean="0"/>
              <a:t>Benefits of sharing</a:t>
            </a:r>
          </a:p>
          <a:p>
            <a:pPr marL="514350" indent="-514350">
              <a:buAutoNum type="arabicPeriod"/>
            </a:pPr>
            <a:r>
              <a:rPr lang="en-CA" dirty="0" smtClean="0"/>
              <a:t>Leverage tax payer money</a:t>
            </a:r>
          </a:p>
          <a:p>
            <a:pPr marL="514350" indent="-514350">
              <a:buAutoNum type="arabicPeriod"/>
            </a:pPr>
            <a:r>
              <a:rPr lang="en-CA" dirty="0" smtClean="0"/>
              <a:t>Reduce costs</a:t>
            </a:r>
          </a:p>
          <a:p>
            <a:pPr marL="514350" indent="-514350">
              <a:buAutoNum type="arabicPeriod"/>
            </a:pPr>
            <a:r>
              <a:rPr lang="en-CA" dirty="0" smtClean="0"/>
              <a:t>Good PR and marketing</a:t>
            </a:r>
          </a:p>
          <a:p>
            <a:pPr marL="514350" indent="-514350">
              <a:buAutoNum type="arabicPeriod"/>
            </a:pPr>
            <a:r>
              <a:rPr lang="en-CA" dirty="0" smtClean="0"/>
              <a:t>New cost recovery model</a:t>
            </a:r>
          </a:p>
          <a:p>
            <a:pPr marL="514350" indent="-514350">
              <a:buAutoNum type="arabicPeriod"/>
            </a:pPr>
            <a:r>
              <a:rPr lang="en-CA" dirty="0" smtClean="0"/>
              <a:t>Speed up development of new resources</a:t>
            </a:r>
          </a:p>
          <a:p>
            <a:pPr marL="0" indent="0" algn="r">
              <a:buNone/>
            </a:pPr>
            <a:r>
              <a:rPr lang="en-CA" dirty="0" smtClean="0"/>
              <a:t>(CERI, p. 64-65)</a:t>
            </a:r>
            <a:endParaRPr lang="en-CA"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01698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t>
            </a:r>
            <a:r>
              <a:rPr lang="en-US" dirty="0" err="1" smtClean="0"/>
              <a:t>oers</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txBox="1">
            <a:spLocks/>
          </p:cNvSpPr>
          <p:nvPr/>
        </p:nvSpPr>
        <p:spPr>
          <a:xfrm>
            <a:off x="252306" y="1673419"/>
            <a:ext cx="8662516" cy="487390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C51E2E"/>
              </a:buClr>
              <a:buSzPct val="80000"/>
              <a:buFont typeface="Courier New"/>
              <a:buChar char="o"/>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C51E2E"/>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Courier New"/>
              <a:buNone/>
            </a:pPr>
            <a:r>
              <a:rPr lang="en-CA" dirty="0" smtClean="0"/>
              <a:t>Individual Arguments</a:t>
            </a:r>
          </a:p>
          <a:p>
            <a:pPr marL="514350" indent="-514350">
              <a:buFont typeface="Courier New"/>
              <a:buAutoNum type="arabicPeriod"/>
            </a:pPr>
            <a:r>
              <a:rPr lang="en-CA" dirty="0" smtClean="0"/>
              <a:t>Community support</a:t>
            </a:r>
          </a:p>
          <a:p>
            <a:pPr marL="514350" indent="-514350">
              <a:buFont typeface="Courier New"/>
              <a:buAutoNum type="arabicPeriod"/>
            </a:pPr>
            <a:r>
              <a:rPr lang="en-CA" dirty="0" smtClean="0"/>
              <a:t>Personal (non-monetary) gain</a:t>
            </a:r>
          </a:p>
          <a:p>
            <a:pPr marL="514350" indent="-514350">
              <a:buFont typeface="Courier New"/>
              <a:buAutoNum type="arabicPeriod"/>
            </a:pPr>
            <a:r>
              <a:rPr lang="en-CA" dirty="0" smtClean="0"/>
              <a:t>Commercial reasons</a:t>
            </a:r>
          </a:p>
          <a:p>
            <a:pPr marL="514350" indent="-514350">
              <a:buFont typeface="Courier New"/>
              <a:buAutoNum type="arabicPeriod"/>
            </a:pPr>
            <a:r>
              <a:rPr lang="en-CA" dirty="0" smtClean="0"/>
              <a:t>Less effort than keeping closed</a:t>
            </a:r>
          </a:p>
          <a:p>
            <a:pPr marL="0" indent="0" algn="r">
              <a:buFont typeface="Courier New"/>
              <a:buNone/>
            </a:pPr>
            <a:r>
              <a:rPr lang="en-CA" dirty="0" smtClean="0"/>
              <a:t>(CERI, p. 64-65)</a:t>
            </a:r>
            <a:endParaRPr lang="en-CA" dirty="0"/>
          </a:p>
        </p:txBody>
      </p:sp>
    </p:spTree>
    <p:extLst>
      <p:ext uri="{BB962C8B-B14F-4D97-AF65-F5344CB8AC3E}">
        <p14:creationId xmlns:p14="http://schemas.microsoft.com/office/powerpoint/2010/main" val="2580732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video</a:t>
            </a:r>
            <a:endParaRPr lang="en-US" dirty="0"/>
          </a:p>
        </p:txBody>
      </p:sp>
      <p:sp>
        <p:nvSpPr>
          <p:cNvPr id="5" name="Footer Placeholder 4"/>
          <p:cNvSpPr>
            <a:spLocks noGrp="1"/>
          </p:cNvSpPr>
          <p:nvPr>
            <p:ph type="ftr" sz="quarter" idx="11"/>
          </p:nvPr>
        </p:nvSpPr>
        <p:spPr/>
        <p:txBody>
          <a:bodyPr/>
          <a:lstStyle/>
          <a:p>
            <a:endParaRPr lang="en-US" dirty="0"/>
          </a:p>
        </p:txBody>
      </p:sp>
      <p:sp>
        <p:nvSpPr>
          <p:cNvPr id="7" name="Content Placeholder 6"/>
          <p:cNvSpPr>
            <a:spLocks noGrp="1"/>
          </p:cNvSpPr>
          <p:nvPr>
            <p:ph idx="1"/>
          </p:nvPr>
        </p:nvSpPr>
        <p:spPr/>
        <p:txBody>
          <a:bodyPr/>
          <a:lstStyle/>
          <a:p>
            <a:pPr marL="0" indent="0">
              <a:buNone/>
            </a:pPr>
            <a:r>
              <a:rPr lang="en-CA" dirty="0" smtClean="0"/>
              <a:t>Benefits of OERs</a:t>
            </a:r>
            <a:endParaRPr lang="en-CA" dirty="0"/>
          </a:p>
        </p:txBody>
      </p:sp>
    </p:spTree>
    <p:extLst>
      <p:ext uri="{BB962C8B-B14F-4D97-AF65-F5344CB8AC3E}">
        <p14:creationId xmlns:p14="http://schemas.microsoft.com/office/powerpoint/2010/main" val="1125531868"/>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Challenges of </a:t>
            </a:r>
            <a:r>
              <a:rPr lang="en-US" dirty="0" err="1" smtClean="0"/>
              <a:t>oers</a:t>
            </a:r>
            <a:endParaRPr lang="en-US" dirty="0"/>
          </a:p>
        </p:txBody>
      </p:sp>
      <p:sp>
        <p:nvSpPr>
          <p:cNvPr id="3" name="Content Placeholder 2"/>
          <p:cNvSpPr>
            <a:spLocks noGrp="1"/>
          </p:cNvSpPr>
          <p:nvPr>
            <p:ph idx="1"/>
          </p:nvPr>
        </p:nvSpPr>
        <p:spPr>
          <a:xfrm>
            <a:off x="252306" y="1673419"/>
            <a:ext cx="8662516" cy="4873904"/>
          </a:xfrm>
        </p:spPr>
        <p:txBody>
          <a:bodyPr/>
          <a:lstStyle/>
          <a:p>
            <a:r>
              <a:rPr lang="en-US" dirty="0" smtClean="0"/>
              <a:t>Technical limitations</a:t>
            </a:r>
          </a:p>
          <a:p>
            <a:r>
              <a:rPr lang="en-US" dirty="0" smtClean="0"/>
              <a:t>Economic</a:t>
            </a:r>
          </a:p>
          <a:p>
            <a:r>
              <a:rPr lang="en-US" dirty="0" smtClean="0"/>
              <a:t>Social</a:t>
            </a:r>
          </a:p>
          <a:p>
            <a:r>
              <a:rPr lang="en-US" dirty="0" smtClean="0"/>
              <a:t>Legal</a:t>
            </a:r>
          </a:p>
          <a:p>
            <a:pPr marL="0" indent="0" algn="r">
              <a:buNone/>
            </a:pPr>
            <a:r>
              <a:rPr lang="en-US" dirty="0" smtClean="0"/>
              <a:t>(CERI, p. 59-60)</a:t>
            </a:r>
            <a:endParaRPr lang="en-US" dirty="0"/>
          </a:p>
        </p:txBody>
      </p:sp>
    </p:spTree>
    <p:extLst>
      <p:ext uri="{BB962C8B-B14F-4D97-AF65-F5344CB8AC3E}">
        <p14:creationId xmlns:p14="http://schemas.microsoft.com/office/powerpoint/2010/main" val="760625511"/>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video</a:t>
            </a:r>
            <a:endParaRPr lang="en-US" dirty="0"/>
          </a:p>
        </p:txBody>
      </p:sp>
      <p:sp>
        <p:nvSpPr>
          <p:cNvPr id="5" name="Footer Placeholder 4"/>
          <p:cNvSpPr>
            <a:spLocks noGrp="1"/>
          </p:cNvSpPr>
          <p:nvPr>
            <p:ph type="ftr" sz="quarter" idx="11"/>
          </p:nvPr>
        </p:nvSpPr>
        <p:spPr/>
        <p:txBody>
          <a:bodyPr/>
          <a:lstStyle/>
          <a:p>
            <a:endParaRPr lang="en-US" dirty="0"/>
          </a:p>
        </p:txBody>
      </p:sp>
      <p:sp>
        <p:nvSpPr>
          <p:cNvPr id="2" name="Content Placeholder 1"/>
          <p:cNvSpPr>
            <a:spLocks noGrp="1"/>
          </p:cNvSpPr>
          <p:nvPr>
            <p:ph idx="1"/>
          </p:nvPr>
        </p:nvSpPr>
        <p:spPr>
          <a:xfrm>
            <a:off x="252306" y="1417638"/>
            <a:ext cx="8662516" cy="4873904"/>
          </a:xfrm>
        </p:spPr>
        <p:txBody>
          <a:bodyPr/>
          <a:lstStyle/>
          <a:p>
            <a:r>
              <a:rPr lang="en-US" dirty="0" smtClean="0"/>
              <a:t>Challenges of OERs</a:t>
            </a:r>
            <a:endParaRPr lang="en-US" dirty="0"/>
          </a:p>
        </p:txBody>
      </p:sp>
    </p:spTree>
    <p:extLst>
      <p:ext uri="{BB962C8B-B14F-4D97-AF65-F5344CB8AC3E}">
        <p14:creationId xmlns:p14="http://schemas.microsoft.com/office/powerpoint/2010/main" val="80170029"/>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summary</a:t>
            </a:r>
            <a:endParaRPr lang="en-US" dirty="0"/>
          </a:p>
        </p:txBody>
      </p:sp>
      <p:sp>
        <p:nvSpPr>
          <p:cNvPr id="5" name="Footer Placeholder 4"/>
          <p:cNvSpPr>
            <a:spLocks noGrp="1"/>
          </p:cNvSpPr>
          <p:nvPr>
            <p:ph type="ftr" sz="quarter" idx="11"/>
          </p:nvPr>
        </p:nvSpPr>
        <p:spPr/>
        <p:txBody>
          <a:bodyPr/>
          <a:lstStyle/>
          <a:p>
            <a:endParaRPr lang="en-US" dirty="0"/>
          </a:p>
        </p:txBody>
      </p:sp>
      <p:sp>
        <p:nvSpPr>
          <p:cNvPr id="2" name="Content Placeholder 1"/>
          <p:cNvSpPr>
            <a:spLocks noGrp="1"/>
          </p:cNvSpPr>
          <p:nvPr>
            <p:ph idx="1"/>
          </p:nvPr>
        </p:nvSpPr>
        <p:spPr>
          <a:xfrm>
            <a:off x="252306" y="1490857"/>
            <a:ext cx="8662516" cy="4873904"/>
          </a:xfrm>
        </p:spPr>
        <p:txBody>
          <a:bodyPr/>
          <a:lstStyle/>
          <a:p>
            <a:r>
              <a:rPr lang="en-US" dirty="0" smtClean="0"/>
              <a:t>Open Educational Resources</a:t>
            </a:r>
          </a:p>
          <a:p>
            <a:pPr lvl="1"/>
            <a:r>
              <a:rPr lang="en-US" dirty="0" smtClean="0"/>
              <a:t>Are tools, content, or resources that enable the open sharing of learning;</a:t>
            </a:r>
          </a:p>
          <a:p>
            <a:pPr lvl="1"/>
            <a:r>
              <a:rPr lang="en-US" dirty="0" smtClean="0"/>
              <a:t>Can be reused, retained, revised, remixed, and redistributed;</a:t>
            </a:r>
          </a:p>
          <a:p>
            <a:pPr lvl="1"/>
            <a:r>
              <a:rPr lang="en-US" dirty="0" smtClean="0"/>
              <a:t>Are shared as fully accessible and in an open access format</a:t>
            </a:r>
            <a:endParaRPr lang="en-US" dirty="0"/>
          </a:p>
        </p:txBody>
      </p:sp>
    </p:spTree>
    <p:extLst>
      <p:ext uri="{BB962C8B-B14F-4D97-AF65-F5344CB8AC3E}">
        <p14:creationId xmlns:p14="http://schemas.microsoft.com/office/powerpoint/2010/main" val="1606594212"/>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summary</a:t>
            </a:r>
            <a:endParaRPr lang="en-US" dirty="0"/>
          </a:p>
        </p:txBody>
      </p:sp>
      <p:sp>
        <p:nvSpPr>
          <p:cNvPr id="5" name="Footer Placeholder 4"/>
          <p:cNvSpPr>
            <a:spLocks noGrp="1"/>
          </p:cNvSpPr>
          <p:nvPr>
            <p:ph type="ftr" sz="quarter" idx="11"/>
          </p:nvPr>
        </p:nvSpPr>
        <p:spPr/>
        <p:txBody>
          <a:bodyPr/>
          <a:lstStyle/>
          <a:p>
            <a:endParaRPr lang="en-US" dirty="0"/>
          </a:p>
        </p:txBody>
      </p:sp>
      <p:sp>
        <p:nvSpPr>
          <p:cNvPr id="2" name="Content Placeholder 1"/>
          <p:cNvSpPr>
            <a:spLocks noGrp="1"/>
          </p:cNvSpPr>
          <p:nvPr>
            <p:ph idx="1"/>
          </p:nvPr>
        </p:nvSpPr>
        <p:spPr>
          <a:xfrm>
            <a:off x="252306" y="1490857"/>
            <a:ext cx="8662516" cy="4873904"/>
          </a:xfrm>
        </p:spPr>
        <p:txBody>
          <a:bodyPr/>
          <a:lstStyle/>
          <a:p>
            <a:r>
              <a:rPr lang="en-US" dirty="0" smtClean="0"/>
              <a:t>Open Educational Resources</a:t>
            </a:r>
          </a:p>
          <a:p>
            <a:pPr lvl="1"/>
            <a:r>
              <a:rPr lang="en-US" dirty="0" smtClean="0"/>
              <a:t>Benefits include sharing of work leading to increased exposure, greater knowledge within the community and increased speed of development.</a:t>
            </a:r>
          </a:p>
          <a:p>
            <a:pPr lvl="1"/>
            <a:r>
              <a:rPr lang="en-US" dirty="0" smtClean="0"/>
              <a:t>Challenges include technical, economic, and social.</a:t>
            </a:r>
            <a:endParaRPr lang="en-US" dirty="0"/>
          </a:p>
        </p:txBody>
      </p:sp>
    </p:spTree>
    <p:extLst>
      <p:ext uri="{BB962C8B-B14F-4D97-AF65-F5344CB8AC3E}">
        <p14:creationId xmlns:p14="http://schemas.microsoft.com/office/powerpoint/2010/main" val="1543290824"/>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cap="all" dirty="0">
                <a:solidFill>
                  <a:srgbClr val="C00000"/>
                </a:solidFill>
              </a:rPr>
              <a:t>Homework</a:t>
            </a:r>
          </a:p>
        </p:txBody>
      </p:sp>
      <p:sp>
        <p:nvSpPr>
          <p:cNvPr id="3" name="Content Placeholder 2"/>
          <p:cNvSpPr>
            <a:spLocks noGrp="1"/>
          </p:cNvSpPr>
          <p:nvPr>
            <p:ph idx="1"/>
          </p:nvPr>
        </p:nvSpPr>
        <p:spPr/>
        <p:txBody>
          <a:bodyPr>
            <a:normAutofit/>
          </a:bodyPr>
          <a:lstStyle/>
          <a:p>
            <a:r>
              <a:rPr lang="en-CA" dirty="0" smtClean="0"/>
              <a:t>Design a lesson or activity that includes OERs</a:t>
            </a:r>
          </a:p>
          <a:p>
            <a:r>
              <a:rPr lang="en-CA" dirty="0" smtClean="0"/>
              <a:t>Use one of the repositories shared below, or use one from your field that you are familiar with.</a:t>
            </a:r>
            <a:endParaRPr lang="en-CA" dirty="0"/>
          </a:p>
        </p:txBody>
      </p:sp>
    </p:spTree>
    <p:extLst>
      <p:ext uri="{BB962C8B-B14F-4D97-AF65-F5344CB8AC3E}">
        <p14:creationId xmlns:p14="http://schemas.microsoft.com/office/powerpoint/2010/main" val="2623529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Thank you</a:t>
            </a:r>
          </a:p>
        </p:txBody>
      </p:sp>
      <p:sp>
        <p:nvSpPr>
          <p:cNvPr id="6" name="Content Placeholder 5"/>
          <p:cNvSpPr>
            <a:spLocks noGrp="1"/>
          </p:cNvSpPr>
          <p:nvPr>
            <p:ph idx="1"/>
          </p:nvPr>
        </p:nvSpPr>
        <p:spPr/>
        <p:txBody>
          <a:bodyPr/>
          <a:lstStyle/>
          <a:p>
            <a:endParaRPr lang="en-US" dirty="0"/>
          </a:p>
          <a:p>
            <a:pPr marL="0"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5"/>
          <p:cNvSpPr txBox="1">
            <a:spLocks/>
          </p:cNvSpPr>
          <p:nvPr/>
        </p:nvSpPr>
        <p:spPr>
          <a:xfrm>
            <a:off x="404706" y="1752600"/>
            <a:ext cx="8662516" cy="487390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C51E2E"/>
              </a:buClr>
              <a:buSzPct val="80000"/>
              <a:buFont typeface="Courier New"/>
              <a:buChar char="o"/>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C51E2E"/>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a:p>
            <a:r>
              <a:rPr lang="en-US" dirty="0"/>
              <a:t>Questions?</a:t>
            </a:r>
          </a:p>
          <a:p>
            <a:r>
              <a:rPr lang="en-US" dirty="0"/>
              <a:t>Comments? </a:t>
            </a:r>
          </a:p>
          <a:p>
            <a:r>
              <a:rPr lang="en-US" dirty="0"/>
              <a:t>Help?</a:t>
            </a:r>
          </a:p>
          <a:p>
            <a:endParaRPr lang="en-US" dirty="0"/>
          </a:p>
          <a:p>
            <a:pPr marL="0" indent="0">
              <a:buNone/>
            </a:pPr>
            <a:r>
              <a:rPr lang="en-US" b="1" dirty="0"/>
              <a:t>Contact information – facilitator’s and departmental</a:t>
            </a:r>
          </a:p>
          <a:p>
            <a:endParaRPr lang="en-US" dirty="0"/>
          </a:p>
          <a:p>
            <a:endParaRPr lang="en-US" dirty="0"/>
          </a:p>
        </p:txBody>
      </p:sp>
    </p:spTree>
    <p:extLst>
      <p:ext uri="{BB962C8B-B14F-4D97-AF65-F5344CB8AC3E}">
        <p14:creationId xmlns:p14="http://schemas.microsoft.com/office/powerpoint/2010/main" val="3349801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REFERENCES</a:t>
            </a:r>
          </a:p>
        </p:txBody>
      </p:sp>
      <p:sp>
        <p:nvSpPr>
          <p:cNvPr id="3" name="Content Placeholder 2"/>
          <p:cNvSpPr>
            <a:spLocks noGrp="1"/>
          </p:cNvSpPr>
          <p:nvPr>
            <p:ph idx="1"/>
          </p:nvPr>
        </p:nvSpPr>
        <p:spPr/>
        <p:txBody>
          <a:bodyPr>
            <a:normAutofit fontScale="70000" lnSpcReduction="20000"/>
          </a:bodyPr>
          <a:lstStyle/>
          <a:p>
            <a:r>
              <a:rPr lang="en-US" sz="2400" dirty="0"/>
              <a:t>Allen et al. (2005, November 5). Foundations for OER Strategy Development. Retrieved January 15, 2017, from OER Strategy, </a:t>
            </a:r>
            <a:r>
              <a:rPr lang="en-US" sz="2400" u="sng" dirty="0">
                <a:hlinkClick r:id="rId2"/>
              </a:rPr>
              <a:t>http://www.oerstrategy.org/wp-content/uploads/2015/11/Foundations-for-OER-Strategy-Development.pdf</a:t>
            </a:r>
            <a:endParaRPr lang="en-US" sz="2400" dirty="0"/>
          </a:p>
          <a:p>
            <a:r>
              <a:rPr lang="en-US" sz="2400" dirty="0"/>
              <a:t>Assessing Social Presence in Asynchronous Text-based Computer Conferencing. (2001). Retrieved January 15, 2017, from Journal of Distance Education, </a:t>
            </a:r>
            <a:r>
              <a:rPr lang="en-US" sz="2400" u="sng" dirty="0">
                <a:hlinkClick r:id="rId3" invalidUrl="http://auspace.athabascau.ca:8080/bitstream/2149/732/1/Assessing Social Presence In Asynchronous Text-based Computer Conferencing.pdf"/>
              </a:rPr>
              <a:t>http://auspace.athabascau.ca:8080/bitstream/2149/732/1/Assessing%20Social%20Presence%20In%20Asynchronous%20Text-based%20Computer%20Conferencing.pdf</a:t>
            </a:r>
            <a:endParaRPr lang="en-US" sz="2400" dirty="0"/>
          </a:p>
          <a:p>
            <a:r>
              <a:rPr lang="en-US" sz="2400" dirty="0"/>
              <a:t>Bates, T. (2015, February 16). Making sense of open educational resources. Retrieved January 15, 2017, from </a:t>
            </a:r>
            <a:r>
              <a:rPr lang="en-US" sz="2400" u="sng" dirty="0">
                <a:hlinkClick r:id="rId4"/>
              </a:rPr>
              <a:t>http://www.tonybates.ca/2015/02/16/making-sense-of-open-educational-resources/</a:t>
            </a:r>
            <a:endParaRPr lang="en-US" sz="2400" dirty="0"/>
          </a:p>
          <a:p>
            <a:r>
              <a:rPr lang="en-US" sz="2400" dirty="0"/>
              <a:t>Bates, T. (2015, April 5). Teaching in a digital age. Retrieved January 15, 2017, from Open Text BC, </a:t>
            </a:r>
            <a:r>
              <a:rPr lang="en-US" sz="2400" u="sng" dirty="0">
                <a:hlinkClick r:id="rId5"/>
              </a:rPr>
              <a:t>https://opentextbc.ca/teachinginadigitalage/part/10-trends-in-open-education/</a:t>
            </a:r>
            <a:endParaRPr lang="en-US" sz="2400" dirty="0"/>
          </a:p>
          <a:p>
            <a:r>
              <a:rPr lang="en-US" sz="2400" dirty="0" err="1"/>
              <a:t>Bryer</a:t>
            </a:r>
            <a:r>
              <a:rPr lang="en-US" sz="2400" dirty="0"/>
              <a:t>, T. A. &amp; </a:t>
            </a:r>
            <a:r>
              <a:rPr lang="en-US" sz="2400" dirty="0" err="1"/>
              <a:t>Zavattaro</a:t>
            </a:r>
            <a:r>
              <a:rPr lang="en-US" sz="2400" dirty="0"/>
              <a:t>, S. (2011). Social media and public administration: Theoretical dimensions and introduction to symposium. </a:t>
            </a:r>
            <a:r>
              <a:rPr lang="en-US" sz="2400" i="1" dirty="0"/>
              <a:t>Administrative Theory &amp; Praxis, 33</a:t>
            </a:r>
            <a:r>
              <a:rPr lang="en-US" sz="2400" dirty="0"/>
              <a:t>(3).</a:t>
            </a:r>
            <a:endParaRPr lang="en-US" sz="2400" dirty="0"/>
          </a:p>
          <a:p>
            <a:r>
              <a:rPr lang="en-US" sz="2400" dirty="0"/>
              <a:t>Butcher, N. (2011). Commonwealth of Learning: A Basic Guide to Open Educational Resources. Retrieved January 15, 2017, from UNESCO, </a:t>
            </a:r>
            <a:r>
              <a:rPr lang="en-US" sz="2400" u="sng" dirty="0">
                <a:hlinkClick r:id="rId6"/>
              </a:rPr>
              <a:t>http://</a:t>
            </a:r>
            <a:r>
              <a:rPr lang="en-US" sz="2400" u="sng" dirty="0" smtClean="0">
                <a:hlinkClick r:id="rId6"/>
              </a:rPr>
              <a:t>unesdoc.unesco.org/images/0021/002158/215804e.pdf</a:t>
            </a:r>
            <a:r>
              <a:rPr lang="en-US" sz="2400" dirty="0"/>
              <a:t/>
            </a:r>
            <a:br>
              <a:rPr lang="en-US" sz="2400" dirty="0"/>
            </a:br>
            <a:endParaRPr lang="en-US" sz="220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9436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5" name="Footer Placeholder 4"/>
          <p:cNvSpPr>
            <a:spLocks noGrp="1"/>
          </p:cNvSpPr>
          <p:nvPr>
            <p:ph type="ftr" sz="quarter" idx="11"/>
          </p:nvPr>
        </p:nvSpPr>
        <p:spPr/>
        <p:txBody>
          <a:bodyPr/>
          <a:lstStyle/>
          <a:p>
            <a:endParaRPr lang="en-US" dirty="0"/>
          </a:p>
        </p:txBody>
      </p:sp>
      <p:sp>
        <p:nvSpPr>
          <p:cNvPr id="4" name="Rectangle 3"/>
          <p:cNvSpPr/>
          <p:nvPr/>
        </p:nvSpPr>
        <p:spPr>
          <a:xfrm>
            <a:off x="252306" y="1766132"/>
            <a:ext cx="8891694" cy="4524315"/>
          </a:xfrm>
          <a:prstGeom prst="rect">
            <a:avLst/>
          </a:prstGeom>
        </p:spPr>
        <p:txBody>
          <a:bodyPr wrap="square">
            <a:spAutoFit/>
          </a:bodyPr>
          <a:lstStyle/>
          <a:p>
            <a:r>
              <a:rPr lang="en-US" sz="3200" dirty="0"/>
              <a:t>By the end of this module, you should be able to</a:t>
            </a:r>
            <a:r>
              <a:rPr lang="en-US" sz="3200" dirty="0" smtClean="0"/>
              <a:t>:</a:t>
            </a:r>
          </a:p>
          <a:p>
            <a:endParaRPr lang="en-US" sz="3200" dirty="0" smtClean="0"/>
          </a:p>
          <a:p>
            <a:pPr marL="457200" indent="-457200">
              <a:buFont typeface="Arial" pitchFamily="34" charset="0"/>
              <a:buChar char="•"/>
            </a:pPr>
            <a:r>
              <a:rPr lang="en-US" sz="3200" dirty="0"/>
              <a:t>define different copyright models and usage rights for educational resources;</a:t>
            </a:r>
          </a:p>
          <a:p>
            <a:pPr marL="457200" indent="-457200">
              <a:buFont typeface="Arial" pitchFamily="34" charset="0"/>
              <a:buChar char="•"/>
            </a:pPr>
            <a:r>
              <a:rPr lang="en-US" sz="3200" dirty="0"/>
              <a:t>identify the benefits and challenges of OERs in teaching and learning;</a:t>
            </a:r>
          </a:p>
          <a:p>
            <a:pPr marL="457200" indent="-457200">
              <a:buFont typeface="Arial" pitchFamily="34" charset="0"/>
              <a:buChar char="•"/>
            </a:pPr>
            <a:r>
              <a:rPr lang="en-US" sz="3200" dirty="0"/>
              <a:t>locate sources of OERs specific to your discipline;</a:t>
            </a:r>
          </a:p>
          <a:p>
            <a:pPr marL="457200" indent="-457200">
              <a:buFont typeface="Arial" pitchFamily="34" charset="0"/>
              <a:buChar char="•"/>
            </a:pPr>
            <a:r>
              <a:rPr lang="en-US" sz="3200" dirty="0"/>
              <a:t>develop a learning activity that uses OERs in the design</a:t>
            </a:r>
            <a:r>
              <a:rPr lang="en-US" sz="3200" dirty="0" smtClean="0"/>
              <a:t>.</a:t>
            </a:r>
            <a:endParaRPr lang="en-US" sz="3200" dirty="0"/>
          </a:p>
        </p:txBody>
      </p:sp>
    </p:spTree>
    <p:extLst>
      <p:ext uri="{BB962C8B-B14F-4D97-AF65-F5344CB8AC3E}">
        <p14:creationId xmlns:p14="http://schemas.microsoft.com/office/powerpoint/2010/main" val="1661932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REFERENCES</a:t>
            </a:r>
          </a:p>
        </p:txBody>
      </p:sp>
      <p:sp>
        <p:nvSpPr>
          <p:cNvPr id="3" name="Content Placeholder 2"/>
          <p:cNvSpPr>
            <a:spLocks noGrp="1"/>
          </p:cNvSpPr>
          <p:nvPr>
            <p:ph idx="1"/>
          </p:nvPr>
        </p:nvSpPr>
        <p:spPr/>
        <p:txBody>
          <a:bodyPr>
            <a:normAutofit fontScale="70000" lnSpcReduction="20000"/>
          </a:bodyPr>
          <a:lstStyle/>
          <a:p>
            <a:r>
              <a:rPr lang="en-US" sz="2400" dirty="0"/>
              <a:t>Cape Town open education declaration. (2007, September). Retrieved January 15, 2017, from The Cape Town Declaration, </a:t>
            </a:r>
            <a:r>
              <a:rPr lang="en-US" sz="2400" u="sng" dirty="0">
                <a:hlinkClick r:id="rId2"/>
              </a:rPr>
              <a:t>http://www.capetowndeclaration.org/read-the-declaration</a:t>
            </a:r>
            <a:endParaRPr lang="en-US" sz="2400" dirty="0"/>
          </a:p>
          <a:p>
            <a:r>
              <a:rPr lang="en-US" sz="2400" dirty="0"/>
              <a:t>CCCOER. (2017, January 9). Retrieved January 15, 2017, from Open Education Consortium, </a:t>
            </a:r>
            <a:r>
              <a:rPr lang="en-US" sz="2400" u="sng" dirty="0">
                <a:hlinkClick r:id="rId3"/>
              </a:rPr>
              <a:t>https://www.cccoer.org/</a:t>
            </a:r>
            <a:endParaRPr lang="en-US" sz="2400" dirty="0"/>
          </a:p>
          <a:p>
            <a:r>
              <a:rPr lang="en-US" sz="2400" dirty="0"/>
              <a:t>Contact North (2015, December 10). Focusing on the future of open educational resources (OER). Retrieved January 15, 2017, from </a:t>
            </a:r>
            <a:r>
              <a:rPr lang="en-US" sz="2400" dirty="0" err="1"/>
              <a:t>Teachonline.ca</a:t>
            </a:r>
            <a:r>
              <a:rPr lang="en-US" sz="2400" dirty="0"/>
              <a:t>, </a:t>
            </a:r>
            <a:r>
              <a:rPr lang="en-US" sz="2400" u="sng" dirty="0">
                <a:hlinkClick r:id="rId4"/>
              </a:rPr>
              <a:t>http://teachonline.ca/tools-trends/making-most-open-educational-resources-oers/focusing-future-open-educational-resources-oer</a:t>
            </a:r>
            <a:endParaRPr lang="en-US" sz="2400" dirty="0"/>
          </a:p>
          <a:p>
            <a:r>
              <a:rPr lang="en-US" sz="2400" dirty="0"/>
              <a:t>Foster, T., </a:t>
            </a:r>
            <a:r>
              <a:rPr lang="en-US" sz="2400" dirty="0" err="1"/>
              <a:t>Fougere</a:t>
            </a:r>
            <a:r>
              <a:rPr lang="en-US" sz="2400" dirty="0"/>
              <a:t>, B. (</a:t>
            </a:r>
            <a:r>
              <a:rPr lang="en-US" sz="2400" dirty="0" err="1"/>
              <a:t>n.d</a:t>
            </a:r>
            <a:r>
              <a:rPr lang="en-US" sz="2400" dirty="0"/>
              <a:t>) Home - open educational resources. Retrieved January 15, 2017, from Algonquin College, </a:t>
            </a:r>
            <a:r>
              <a:rPr lang="en-US" sz="2400" u="sng" dirty="0">
                <a:hlinkClick r:id="rId5"/>
              </a:rPr>
              <a:t>http://www.algonquincollege.com/oer/</a:t>
            </a:r>
            <a:endParaRPr lang="en-US" sz="2400" dirty="0"/>
          </a:p>
          <a:p>
            <a:r>
              <a:rPr lang="en-US" sz="2400" dirty="0"/>
              <a:t>OER Commons. Retrieved January 15, 2017, from OER Commons, </a:t>
            </a:r>
            <a:r>
              <a:rPr lang="en-US" sz="2400" u="sng" dirty="0">
                <a:hlinkClick r:id="rId6"/>
              </a:rPr>
              <a:t>https://www.oercommons.org/</a:t>
            </a:r>
            <a:endParaRPr lang="en-US" sz="2400" dirty="0"/>
          </a:p>
          <a:p>
            <a:r>
              <a:rPr lang="en-US" sz="2400" dirty="0"/>
              <a:t>Open course &amp; educational resource guidelines. Retrieved January 15, 2017, from Copyright at University of British Columbia, </a:t>
            </a:r>
            <a:r>
              <a:rPr lang="en-US" sz="2400" u="sng" dirty="0">
                <a:hlinkClick r:id="rId7"/>
              </a:rPr>
              <a:t>http://copyright.ubc.ca/guidelines-and-resources/support-guides/open-course-educational-resource-guidelines/ </a:t>
            </a:r>
            <a:endParaRPr lang="en-US" sz="2400" dirty="0"/>
          </a:p>
          <a:p>
            <a:r>
              <a:rPr lang="en-US" sz="2400" dirty="0" err="1"/>
              <a:t>OpenStax</a:t>
            </a:r>
            <a:r>
              <a:rPr lang="en-US" sz="2400" dirty="0"/>
              <a:t> CNX. Retrieved January 15, 2017, from </a:t>
            </a:r>
            <a:r>
              <a:rPr lang="en-US" sz="2400" dirty="0" err="1"/>
              <a:t>OpenStax</a:t>
            </a:r>
            <a:r>
              <a:rPr lang="en-US" sz="2400" dirty="0"/>
              <a:t> CNX, </a:t>
            </a:r>
            <a:r>
              <a:rPr lang="en-US" sz="2400" u="sng" dirty="0">
                <a:hlinkClick r:id="rId8"/>
              </a:rPr>
              <a:t>https://cnx.org/</a:t>
            </a:r>
            <a:endParaRPr lang="en-US" sz="2400" dirty="0"/>
          </a:p>
          <a:p>
            <a:r>
              <a:rPr lang="en-US" sz="2400" dirty="0"/>
              <a:t>Wiley, D. Defining the “open” in open content and open educational resources. Retrieved January 15, 2017, from Open Content, </a:t>
            </a:r>
            <a:r>
              <a:rPr lang="en-US" sz="2400" u="sng" dirty="0">
                <a:hlinkClick r:id="rId9"/>
              </a:rPr>
              <a:t>http://opencontent.org/definition</a:t>
            </a:r>
            <a:r>
              <a:rPr lang="en-US" sz="2400" u="sng" dirty="0" smtClean="0">
                <a:hlinkClick r:id="rId9"/>
              </a:rPr>
              <a:t>/</a:t>
            </a:r>
            <a:r>
              <a:rPr lang="en-US" sz="2400" dirty="0"/>
              <a:t/>
            </a:r>
            <a:br>
              <a:rPr lang="en-US" sz="2400" dirty="0"/>
            </a:br>
            <a:endParaRPr lang="en-US" sz="220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7907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sz="half" idx="1"/>
          </p:nvPr>
        </p:nvSpPr>
        <p:spPr>
          <a:xfrm>
            <a:off x="457200" y="1600200"/>
            <a:ext cx="8229600" cy="4764561"/>
          </a:xfrm>
        </p:spPr>
        <p:txBody>
          <a:bodyPr>
            <a:normAutofit/>
          </a:bodyPr>
          <a:lstStyle/>
          <a:p>
            <a:r>
              <a:rPr lang="en-US" sz="3200" dirty="0" smtClean="0"/>
              <a:t>OERs in Teaching and Learning</a:t>
            </a:r>
          </a:p>
          <a:p>
            <a:r>
              <a:rPr lang="en-US" sz="3200" dirty="0" smtClean="0"/>
              <a:t>Why use OERs?</a:t>
            </a:r>
            <a:endParaRPr lang="en-US" sz="3200" dirty="0"/>
          </a:p>
          <a:p>
            <a:endParaRPr lang="en-CA" sz="32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888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OERs in teaching and learning</a:t>
            </a:r>
            <a:endParaRPr lang="en-US" dirty="0"/>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36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what are </a:t>
            </a:r>
            <a:r>
              <a:rPr lang="en-US" dirty="0" err="1" smtClean="0"/>
              <a:t>oer</a:t>
            </a:r>
            <a:r>
              <a:rPr lang="en-US" dirty="0" smtClean="0"/>
              <a:t>?</a:t>
            </a:r>
            <a:endParaRPr lang="en-US" dirty="0"/>
          </a:p>
        </p:txBody>
      </p:sp>
      <p:sp>
        <p:nvSpPr>
          <p:cNvPr id="9" name="Content Placeholder 8"/>
          <p:cNvSpPr>
            <a:spLocks noGrp="1"/>
          </p:cNvSpPr>
          <p:nvPr>
            <p:ph idx="1"/>
          </p:nvPr>
        </p:nvSpPr>
        <p:spPr>
          <a:xfrm>
            <a:off x="252306" y="1621465"/>
            <a:ext cx="8402596" cy="4873904"/>
          </a:xfrm>
        </p:spPr>
        <p:txBody>
          <a:bodyPr/>
          <a:lstStyle/>
          <a:p>
            <a:r>
              <a:rPr lang="en-US" dirty="0"/>
              <a:t>How would you define open educational resources</a:t>
            </a:r>
            <a:r>
              <a:rPr lang="en-US" dirty="0" smtClean="0"/>
              <a:t>?</a:t>
            </a:r>
          </a:p>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47372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WHAT ARE OER?</a:t>
            </a:r>
            <a:endParaRPr lang="en-US" dirty="0"/>
          </a:p>
        </p:txBody>
      </p:sp>
      <p:sp>
        <p:nvSpPr>
          <p:cNvPr id="9" name="Content Placeholder 8"/>
          <p:cNvSpPr>
            <a:spLocks noGrp="1"/>
          </p:cNvSpPr>
          <p:nvPr>
            <p:ph idx="1"/>
          </p:nvPr>
        </p:nvSpPr>
        <p:spPr>
          <a:xfrm>
            <a:off x="252306" y="1621465"/>
            <a:ext cx="8402596" cy="4873904"/>
          </a:xfrm>
        </p:spPr>
        <p:txBody>
          <a:bodyPr/>
          <a:lstStyle/>
          <a:p>
            <a:pPr marL="0" indent="0">
              <a:spcBef>
                <a:spcPts val="0"/>
              </a:spcBef>
              <a:buClrTx/>
              <a:buSzTx/>
              <a:buNone/>
              <a:defRPr/>
            </a:pPr>
            <a:r>
              <a:rPr lang="en-US" dirty="0" smtClean="0"/>
              <a:t>According </a:t>
            </a:r>
            <a:r>
              <a:rPr lang="en-US" dirty="0"/>
              <a:t>to the Organization for Economic Cooperation and </a:t>
            </a:r>
            <a:r>
              <a:rPr lang="en-US" dirty="0" smtClean="0"/>
              <a:t>Development’s (OECD) </a:t>
            </a:r>
            <a:r>
              <a:rPr lang="en-US" dirty="0"/>
              <a:t>Centre for Educational Research &amp; </a:t>
            </a:r>
            <a:r>
              <a:rPr lang="en-US" dirty="0" smtClean="0"/>
              <a:t>Innovation (CERI), </a:t>
            </a:r>
            <a:r>
              <a:rPr lang="en-US" dirty="0"/>
              <a:t>OERs are defined as “digitized materials offered freely and openly for educators, students and self-learners to use and reuse for teaching, learning and research.”</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02060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smtClean="0"/>
              <a:t>do </a:t>
            </a:r>
            <a:r>
              <a:rPr lang="en-US" dirty="0" err="1" smtClean="0"/>
              <a:t>oerS</a:t>
            </a:r>
            <a:r>
              <a:rPr lang="en-US" dirty="0" smtClean="0"/>
              <a:t> encompass?</a:t>
            </a:r>
            <a:endParaRPr lang="en-US" dirty="0"/>
          </a:p>
        </p:txBody>
      </p:sp>
      <p:sp>
        <p:nvSpPr>
          <p:cNvPr id="4" name="Footer Placeholder 3"/>
          <p:cNvSpPr>
            <a:spLocks noGrp="1"/>
          </p:cNvSpPr>
          <p:nvPr>
            <p:ph type="ftr" sz="quarter" idx="11"/>
          </p:nvPr>
        </p:nvSpPr>
        <p:spPr/>
        <p:txBody>
          <a:bodyPr/>
          <a:lstStyle/>
          <a:p>
            <a:endParaRPr lang="en-US" dirty="0"/>
          </a:p>
        </p:txBody>
      </p:sp>
      <p:graphicFrame>
        <p:nvGraphicFramePr>
          <p:cNvPr id="5" name="Diagram 4"/>
          <p:cNvGraphicFramePr/>
          <p:nvPr>
            <p:extLst>
              <p:ext uri="{D42A27DB-BD31-4B8C-83A1-F6EECF244321}">
                <p14:modId xmlns:p14="http://schemas.microsoft.com/office/powerpoint/2010/main" val="1465205253"/>
              </p:ext>
            </p:extLst>
          </p:nvPr>
        </p:nvGraphicFramePr>
        <p:xfrm>
          <a:off x="737192" y="166281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9937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THINK. PAIR. SHARE</a:t>
            </a:r>
            <a:endParaRPr lang="en-US" cap="none" dirty="0"/>
          </a:p>
        </p:txBody>
      </p:sp>
      <p:sp>
        <p:nvSpPr>
          <p:cNvPr id="3" name="Content Placeholder 2"/>
          <p:cNvSpPr>
            <a:spLocks noGrp="1"/>
          </p:cNvSpPr>
          <p:nvPr>
            <p:ph idx="1"/>
          </p:nvPr>
        </p:nvSpPr>
        <p:spPr/>
        <p:txBody>
          <a:bodyPr>
            <a:normAutofit/>
          </a:bodyPr>
          <a:lstStyle/>
          <a:p>
            <a:r>
              <a:rPr lang="en-US" dirty="0" smtClean="0"/>
              <a:t>Have </a:t>
            </a:r>
            <a:r>
              <a:rPr lang="en-US" dirty="0"/>
              <a:t>you ever used any of the types of OERs that were described?</a:t>
            </a:r>
          </a:p>
          <a:p>
            <a:r>
              <a:rPr lang="en-US" dirty="0" smtClean="0"/>
              <a:t>If </a:t>
            </a:r>
            <a:r>
              <a:rPr lang="en-US" dirty="0"/>
              <a:t>yes, which ones and how did you use them?</a:t>
            </a:r>
          </a:p>
          <a:p>
            <a:r>
              <a:rPr lang="en-US" dirty="0" smtClean="0"/>
              <a:t>If </a:t>
            </a:r>
            <a:r>
              <a:rPr lang="en-US" dirty="0"/>
              <a:t>no, are there any you’d like to use? How would you like to use them?</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25196893"/>
      </p:ext>
    </p:extLst>
  </p:cSld>
  <p:clrMapOvr>
    <a:masterClrMapping/>
  </p:clrMapOvr>
</p:sld>
</file>

<file path=ppt/theme/theme1.xml><?xml version="1.0" encoding="utf-8"?>
<a:theme xmlns:a="http://schemas.openxmlformats.org/drawingml/2006/main" name="PIF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PIF_PowerPoint_template-2</Template>
  <TotalTime>34225</TotalTime>
  <Words>2972</Words>
  <Application>Microsoft Macintosh PowerPoint</Application>
  <PresentationFormat>On-screen Show (4:3)</PresentationFormat>
  <Paragraphs>259</Paragraphs>
  <Slides>30</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Courier New</vt:lpstr>
      <vt:lpstr>宋体</vt:lpstr>
      <vt:lpstr>Arial</vt:lpstr>
      <vt:lpstr>PIF_PowerPoint_template</vt:lpstr>
      <vt:lpstr>OPEN Educational Resources (OER)</vt:lpstr>
      <vt:lpstr>Welcome</vt:lpstr>
      <vt:lpstr>learning outcomes</vt:lpstr>
      <vt:lpstr>agenda</vt:lpstr>
      <vt:lpstr>OERs in teaching and learning</vt:lpstr>
      <vt:lpstr>what are oer?</vt:lpstr>
      <vt:lpstr>WHAT ARE OER?</vt:lpstr>
      <vt:lpstr>What do oerS encompass?</vt:lpstr>
      <vt:lpstr>THINK. PAIR. SHARE</vt:lpstr>
      <vt:lpstr>KEY CHARACTERISTICS OF OERs</vt:lpstr>
      <vt:lpstr>ADDITIONAL CHARACTERISTICS</vt:lpstr>
      <vt:lpstr>VIDEO</vt:lpstr>
      <vt:lpstr>Think. Pair. share</vt:lpstr>
      <vt:lpstr>VIDEO</vt:lpstr>
      <vt:lpstr>Activity: search examples</vt:lpstr>
      <vt:lpstr>COPYRIGHT &amp; LICENSING</vt:lpstr>
      <vt:lpstr>CREATIVE COMMONS</vt:lpstr>
      <vt:lpstr>Why use OERs?</vt:lpstr>
      <vt:lpstr>Brainstorm ACTIVITY</vt:lpstr>
      <vt:lpstr>Benefits of oers</vt:lpstr>
      <vt:lpstr>Benefits of oers</vt:lpstr>
      <vt:lpstr>video</vt:lpstr>
      <vt:lpstr>Challenges of oers</vt:lpstr>
      <vt:lpstr>video</vt:lpstr>
      <vt:lpstr>summary</vt:lpstr>
      <vt:lpstr>summary</vt:lpstr>
      <vt:lpstr>Homework</vt:lpstr>
      <vt:lpstr>Thank you</vt:lpstr>
      <vt:lpstr>REFERENCES</vt:lpstr>
      <vt:lpstr>REFERENCES</vt:lpstr>
    </vt:vector>
  </TitlesOfParts>
  <Company>Carleton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EDC</dc:creator>
  <cp:lastModifiedBy>Microsoft Office User</cp:lastModifiedBy>
  <cp:revision>550</cp:revision>
  <dcterms:created xsi:type="dcterms:W3CDTF">2011-03-29T20:25:31Z</dcterms:created>
  <dcterms:modified xsi:type="dcterms:W3CDTF">2017-03-08T20:04:20Z</dcterms:modified>
</cp:coreProperties>
</file>