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40"/>
  </p:notesMasterIdLst>
  <p:handoutMasterIdLst>
    <p:handoutMasterId r:id="rId41"/>
  </p:handoutMasterIdLst>
  <p:sldIdLst>
    <p:sldId id="260" r:id="rId2"/>
    <p:sldId id="261" r:id="rId3"/>
    <p:sldId id="265" r:id="rId4"/>
    <p:sldId id="266" r:id="rId5"/>
    <p:sldId id="267" r:id="rId6"/>
    <p:sldId id="460" r:id="rId7"/>
    <p:sldId id="506" r:id="rId8"/>
    <p:sldId id="459" r:id="rId9"/>
    <p:sldId id="472" r:id="rId10"/>
    <p:sldId id="476" r:id="rId11"/>
    <p:sldId id="439" r:id="rId12"/>
    <p:sldId id="451" r:id="rId13"/>
    <p:sldId id="489" r:id="rId14"/>
    <p:sldId id="490" r:id="rId15"/>
    <p:sldId id="469" r:id="rId16"/>
    <p:sldId id="423" r:id="rId17"/>
    <p:sldId id="480" r:id="rId18"/>
    <p:sldId id="498" r:id="rId19"/>
    <p:sldId id="507" r:id="rId20"/>
    <p:sldId id="481" r:id="rId21"/>
    <p:sldId id="457" r:id="rId22"/>
    <p:sldId id="466" r:id="rId23"/>
    <p:sldId id="478" r:id="rId24"/>
    <p:sldId id="462" r:id="rId25"/>
    <p:sldId id="474" r:id="rId26"/>
    <p:sldId id="504" r:id="rId27"/>
    <p:sldId id="505" r:id="rId28"/>
    <p:sldId id="508" r:id="rId29"/>
    <p:sldId id="484" r:id="rId30"/>
    <p:sldId id="486" r:id="rId31"/>
    <p:sldId id="494" r:id="rId32"/>
    <p:sldId id="496" r:id="rId33"/>
    <p:sldId id="495" r:id="rId34"/>
    <p:sldId id="499" r:id="rId35"/>
    <p:sldId id="284" r:id="rId36"/>
    <p:sldId id="497" r:id="rId37"/>
    <p:sldId id="339" r:id="rId38"/>
    <p:sldId id="30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1E2E"/>
    <a:srgbClr val="DCB3B2"/>
    <a:srgbClr val="C0504D"/>
    <a:srgbClr val="E2E2E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0701" autoAdjust="0"/>
  </p:normalViewPr>
  <p:slideViewPr>
    <p:cSldViewPr snapToGrid="0" snapToObjects="1">
      <p:cViewPr varScale="1">
        <p:scale>
          <a:sx n="44" d="100"/>
          <a:sy n="44" d="100"/>
        </p:scale>
        <p:origin x="216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BE409E-56ED-D747-92FE-818530A9E4CA}" type="datetime1">
              <a:rPr lang="en-US" smtClean="0"/>
              <a:pPr/>
              <a:t>2/22/2017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4023F9-84CB-D041-8EE6-2A4370E0A953}" type="slidenum">
              <a:rPr lang="en-US" smtClean="0"/>
              <a:pPr/>
              <a:t>‹#›</a:t>
            </a:fld>
            <a:endParaRPr lang="en-US"/>
          </a:p>
        </p:txBody>
      </p:sp>
    </p:spTree>
    <p:extLst>
      <p:ext uri="{BB962C8B-B14F-4D97-AF65-F5344CB8AC3E}">
        <p14:creationId xmlns:p14="http://schemas.microsoft.com/office/powerpoint/2010/main" val="1493599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94F39E-8B53-A547-B0E7-CE50DE4543BD}" type="datetime1">
              <a:rPr lang="en-US" smtClean="0"/>
              <a:pPr/>
              <a:t>2/22/2017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0A336-23E5-7749-BE5B-1BDCF3BF9491}" type="slidenum">
              <a:rPr lang="en-US" smtClean="0"/>
              <a:pPr/>
              <a:t>‹#›</a:t>
            </a:fld>
            <a:endParaRPr lang="en-US"/>
          </a:p>
        </p:txBody>
      </p:sp>
    </p:spTree>
    <p:extLst>
      <p:ext uri="{BB962C8B-B14F-4D97-AF65-F5344CB8AC3E}">
        <p14:creationId xmlns:p14="http://schemas.microsoft.com/office/powerpoint/2010/main" val="1685794091"/>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canvas.net/courses/903/pages/about-creative-common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researchguides.library.vanderbilt.edu/OpenAccess/Myths"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publishnotperish.org/module1/open_access2.htm" TargetMode="External"/><Relationship Id="rId4" Type="http://schemas.openxmlformats.org/officeDocument/2006/relationships/hyperlink" Target="http://oad.simmons.edu/oadwiki/OA_journal_business_models"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researchguides.library.vanderbilt.edu/OpenAccess/Myth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openoasis.org/index.php?option=com_content&amp;view=article&amp;id=347&amp;Itemid=377"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oad.simmons.edu/oadwiki/OA_journal_business_models" TargetMode="External"/><Relationship Id="rId5" Type="http://schemas.openxmlformats.org/officeDocument/2006/relationships/hyperlink" Target="https://www.elsevier.com/editors-update/story/access/open-access-developing-new-publishing-models" TargetMode="External"/><Relationship Id="rId4" Type="http://schemas.openxmlformats.org/officeDocument/2006/relationships/hyperlink" Target="http://legacy.earlham.edu/~peters/fos/overview.htm"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parcopen.org/our-work/gratis-and-libre-open-acces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arl.org/storage/documents/publications/framing-issue-open-access-may04.pdf"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guides.main.library.emory.edu/c.php?g=50081&amp;p=324335" TargetMode="External"/><Relationship Id="rId4" Type="http://schemas.openxmlformats.org/officeDocument/2006/relationships/hyperlink" Target="http://www.righttoresearch.org/learn/whyoa/index.shtml"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arl.org/storage/documents/publications/framing-issue-open-access-may04.pdf"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guides.main.library.emory.edu/c.php?g=50081&amp;p=324335" TargetMode="External"/><Relationship Id="rId4" Type="http://schemas.openxmlformats.org/officeDocument/2006/relationships/hyperlink" Target="http://www.righttoresearch.org/learn/whyoa/index.s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legacy.earlham.edu/~peters/fos/timeline.htm"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legacy.earlham.edu/~peters/fos/timeline.htm"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qmplus.qmul.ac.uk/course/view.php?id=2998"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legacy.earlham.edu/~peters/fos/brief.htm"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insidehighered.com/blogs/library-babel-fish/curation-evaluation-and-open-access-teaching"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legacy.earlham.edu/~peters/fos/newsletter/10-02-09.htm" TargetMode="External"/><Relationship Id="rId5" Type="http://schemas.openxmlformats.org/officeDocument/2006/relationships/hyperlink" Target="https://www.insidehighered.com/news/2014/05/12/new-open-access-publishing-model-praised-audacity-sustainability-concerns-remain" TargetMode="External"/><Relationship Id="rId4" Type="http://schemas.openxmlformats.org/officeDocument/2006/relationships/hyperlink" Target="https://www.theguardian.com/higher-education-network/blog/2014/oct/27/-sp-whats-the-biggest-challenge-facing-open-access"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cshl.libguides.com/c.php?g=474046&amp;p=3243863"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41899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Here are the Creative Commons license conditions. As you can see, CC0 would be the most free in terms of permissions as the author waives all copyright and releases the work into the public domain. </a:t>
            </a:r>
          </a:p>
          <a:p>
            <a:endParaRPr lang="en-CA" baseline="0" dirty="0"/>
          </a:p>
          <a:p>
            <a:r>
              <a:rPr lang="en-CA" baseline="0" dirty="0"/>
              <a:t>Reference:</a:t>
            </a:r>
          </a:p>
          <a:p>
            <a:r>
              <a:rPr lang="en-CA" sz="1200" i="1" kern="1200" dirty="0">
                <a:solidFill>
                  <a:schemeClr val="tx1"/>
                </a:solidFill>
                <a:effectLst/>
                <a:latin typeface="+mn-lt"/>
                <a:ea typeface="+mn-ea"/>
                <a:cs typeface="+mn-cs"/>
              </a:rPr>
              <a:t>About Creative Commons.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n.d.</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https://learn.canvas.net/courses/903/pages/about-creative-commons</a:t>
            </a:r>
            <a:endParaRPr lang="en-CA" baseline="0" dirty="0"/>
          </a:p>
        </p:txBody>
      </p:sp>
    </p:spTree>
    <p:extLst>
      <p:ext uri="{BB962C8B-B14F-4D97-AF65-F5344CB8AC3E}">
        <p14:creationId xmlns:p14="http://schemas.microsoft.com/office/powerpoint/2010/main" val="2714924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sz="1200" kern="1200" dirty="0">
                <a:solidFill>
                  <a:schemeClr val="tx1"/>
                </a:solidFill>
                <a:latin typeface="+mn-lt"/>
                <a:ea typeface="+mn-ea"/>
                <a:cs typeface="+mn-cs"/>
              </a:rPr>
              <a:t>Instead of charging a fee to access the content, production, publication and distribution costs are managed through a business model.  Let’s look at a few examples.  A fee may be charged when an article is accepted for publication. The author pays this fee or the fee is covered by the author’s funder or institution. Institutions that host an open access journal will sometimes pay subsidies to that journal. Some journals are “hybrid open access,” which means that not all of the published articles are open access. Authors who choose to publish their articles as open access in a hybrid open access journal are typically charged a publication or processing fee. This fee may also be paid by their funder or institution. Some costs are recouped through advertising either on the journal’s web page or directly within journal articles. Costs are also covered through soliciting donations, either periodically or continuously. These are just a few of the open access business models. Are you aware of others?</a:t>
            </a:r>
          </a:p>
          <a:p>
            <a:endParaRPr lang="en-CA"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References: </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Jean and Alexander Heard Library. (2016, October 13). </a:t>
            </a:r>
            <a:r>
              <a:rPr lang="en-CA" sz="1200" i="1" kern="1200" dirty="0">
                <a:solidFill>
                  <a:schemeClr val="tx1"/>
                </a:solidFill>
                <a:effectLst/>
                <a:latin typeface="+mn-lt"/>
                <a:ea typeface="+mn-ea"/>
                <a:cs typeface="+mn-cs"/>
              </a:rPr>
              <a:t>Open Access: Open Access Myths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http://researchguides.library.vanderbilt.edu/OpenAccess/Myths</a:t>
            </a:r>
            <a:r>
              <a:rPr lang="en-CA"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OA Journal Business Models. (2016, December 16). In </a:t>
            </a:r>
            <a:r>
              <a:rPr lang="en-CA" sz="1200" i="1" kern="1200" dirty="0">
                <a:solidFill>
                  <a:schemeClr val="tx1"/>
                </a:solidFill>
                <a:effectLst/>
                <a:latin typeface="+mn-lt"/>
                <a:ea typeface="+mn-ea"/>
                <a:cs typeface="+mn-cs"/>
              </a:rPr>
              <a:t>Open Access Directory</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4"/>
              </a:rPr>
              <a:t>http://oad.simmons.edu/oadwiki/OA_journal_business_models</a:t>
            </a:r>
            <a:r>
              <a:rPr lang="en-CA"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University of </a:t>
            </a:r>
            <a:r>
              <a:rPr lang="en-CA" sz="1200" kern="1200" dirty="0" err="1">
                <a:solidFill>
                  <a:schemeClr val="tx1"/>
                </a:solidFill>
                <a:effectLst/>
                <a:latin typeface="+mn-lt"/>
                <a:ea typeface="+mn-ea"/>
                <a:cs typeface="+mn-cs"/>
              </a:rPr>
              <a:t>Colarado</a:t>
            </a:r>
            <a:r>
              <a:rPr lang="en-CA" sz="1200" kern="1200" dirty="0">
                <a:solidFill>
                  <a:schemeClr val="tx1"/>
                </a:solidFill>
                <a:effectLst/>
                <a:latin typeface="+mn-lt"/>
                <a:ea typeface="+mn-ea"/>
                <a:cs typeface="+mn-cs"/>
              </a:rPr>
              <a:t> Libraries. (2006). </a:t>
            </a:r>
            <a:r>
              <a:rPr lang="en-CA" sz="1200" i="1" kern="1200" dirty="0">
                <a:solidFill>
                  <a:schemeClr val="tx1"/>
                </a:solidFill>
                <a:effectLst/>
                <a:latin typeface="+mn-lt"/>
                <a:ea typeface="+mn-ea"/>
                <a:cs typeface="+mn-cs"/>
              </a:rPr>
              <a:t>Publish, Not Perish: The Art &amp; Craft of Publishing in Scholarly Journals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5"/>
              </a:rPr>
              <a:t>http://www.publishnotperish.org/module1/open_access2.htm</a:t>
            </a:r>
            <a:endParaRPr lang="en-CA" baseline="0" dirty="0"/>
          </a:p>
        </p:txBody>
      </p:sp>
    </p:spTree>
    <p:extLst>
      <p:ext uri="{BB962C8B-B14F-4D97-AF65-F5344CB8AC3E}">
        <p14:creationId xmlns:p14="http://schemas.microsoft.com/office/powerpoint/2010/main" val="1783130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Peer review is not dependent on whether a publication is open or a subscription. Most open access publications are peer reviewed; however, similar to subscription access publications, there are some OAP that have not been peer reviewed.</a:t>
            </a:r>
          </a:p>
          <a:p>
            <a:endParaRPr lang="en-CA" sz="1200" kern="1200" dirty="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Reference: </a:t>
            </a:r>
          </a:p>
          <a:p>
            <a:r>
              <a:rPr lang="en-CA" sz="1200" kern="1200" dirty="0">
                <a:solidFill>
                  <a:schemeClr val="tx1"/>
                </a:solidFill>
                <a:effectLst/>
                <a:latin typeface="+mn-lt"/>
                <a:ea typeface="+mn-ea"/>
                <a:cs typeface="+mn-cs"/>
              </a:rPr>
              <a:t>Jean and Alexander Heard Library. (2016, October 13). </a:t>
            </a:r>
            <a:r>
              <a:rPr lang="en-CA" sz="1200" i="1" kern="1200" dirty="0">
                <a:solidFill>
                  <a:schemeClr val="tx1"/>
                </a:solidFill>
                <a:effectLst/>
                <a:latin typeface="+mn-lt"/>
                <a:ea typeface="+mn-ea"/>
                <a:cs typeface="+mn-cs"/>
              </a:rPr>
              <a:t>Open Access: Open Access Myths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http://researchguides.library.vanderbilt.edu/OpenAccess/Myths</a:t>
            </a:r>
            <a:r>
              <a:rPr lang="en-CA" sz="1200" kern="1200" dirty="0">
                <a:solidFill>
                  <a:schemeClr val="tx1"/>
                </a:solidFill>
                <a:effectLst/>
                <a:latin typeface="+mn-lt"/>
                <a:ea typeface="+mn-ea"/>
                <a:cs typeface="+mn-cs"/>
              </a:rPr>
              <a:t> </a:t>
            </a:r>
          </a:p>
          <a:p>
            <a:endParaRPr lang="en-CA" sz="1200" kern="1200" dirty="0">
              <a:solidFill>
                <a:schemeClr val="tx1"/>
              </a:solidFill>
              <a:latin typeface="+mn-lt"/>
              <a:ea typeface="+mn-ea"/>
              <a:cs typeface="+mn-cs"/>
            </a:endParaRPr>
          </a:p>
        </p:txBody>
      </p:sp>
    </p:spTree>
    <p:extLst>
      <p:ext uri="{BB962C8B-B14F-4D97-AF65-F5344CB8AC3E}">
        <p14:creationId xmlns:p14="http://schemas.microsoft.com/office/powerpoint/2010/main" val="1635150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Open</a:t>
            </a:r>
            <a:r>
              <a:rPr lang="en-CA" sz="1200" kern="1200" baseline="0" dirty="0">
                <a:solidFill>
                  <a:schemeClr val="tx1"/>
                </a:solidFill>
                <a:latin typeface="+mn-lt"/>
                <a:ea typeface="+mn-ea"/>
                <a:cs typeface="+mn-cs"/>
              </a:rPr>
              <a:t> Access Journals are also referred to as “gold open access”. Researchers can publish in an OA journal and the publisher provides free online access. Just like traditional scholarly journals, o</a:t>
            </a:r>
            <a:r>
              <a:rPr lang="en-CA" sz="1200" kern="1200" dirty="0">
                <a:solidFill>
                  <a:schemeClr val="tx1"/>
                </a:solidFill>
                <a:latin typeface="+mn-lt"/>
                <a:ea typeface="+mn-ea"/>
                <a:cs typeface="+mn-cs"/>
              </a:rPr>
              <a:t>pen access journals are peer reviewed</a:t>
            </a:r>
            <a:r>
              <a:rPr lang="en-CA" sz="1200" kern="1200" baseline="0" dirty="0">
                <a:solidFill>
                  <a:schemeClr val="tx1"/>
                </a:solidFill>
                <a:latin typeface="+mn-lt"/>
                <a:ea typeface="+mn-ea"/>
                <a:cs typeface="+mn-cs"/>
              </a:rPr>
              <a:t>. They may use many business models to recover costs, including those we reviewed earlier.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Self-archiving, or “green open access,” refers to depositing articles in an institutional or subject repository.  These OA repositories do not necessarily perform  peer reviews, but it is possible that an article has been peer reviewed elsewhere. Green OA repositories are typically supported through institutional funding.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b="1" i="0" kern="1200" baseline="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References:</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Chan, L. and Swan, A. (2012, May 16). </a:t>
            </a:r>
            <a:r>
              <a:rPr lang="en-CA" sz="1200" i="1" kern="1200" dirty="0">
                <a:solidFill>
                  <a:schemeClr val="tx1"/>
                </a:solidFill>
                <a:effectLst/>
                <a:latin typeface="+mn-lt"/>
                <a:ea typeface="+mn-ea"/>
                <a:cs typeface="+mn-cs"/>
              </a:rPr>
              <a:t>Open Access Journals: Business Models</a:t>
            </a:r>
            <a:r>
              <a:rPr lang="en-CA" sz="1200" kern="1200" dirty="0">
                <a:solidFill>
                  <a:schemeClr val="tx1"/>
                </a:solidFill>
                <a:effectLst/>
                <a:latin typeface="+mn-lt"/>
                <a:ea typeface="+mn-ea"/>
                <a:cs typeface="+mn-cs"/>
              </a:rPr>
              <a:t>. In </a:t>
            </a:r>
            <a:r>
              <a:rPr lang="en-CA" sz="1200" i="1" kern="1200" dirty="0">
                <a:solidFill>
                  <a:schemeClr val="tx1"/>
                </a:solidFill>
                <a:effectLst/>
                <a:latin typeface="+mn-lt"/>
                <a:ea typeface="+mn-ea"/>
                <a:cs typeface="+mn-cs"/>
              </a:rPr>
              <a:t>Open Access Scholarly Information Sourcebook</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http://www.openoasis.org/index.php?option=com_content&amp;view=article&amp;id=347&amp;Itemid=377</a:t>
            </a:r>
            <a:endParaRPr lang="en-CA" sz="1200" u="sng" kern="1200" dirty="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err="1">
                <a:solidFill>
                  <a:schemeClr val="tx1"/>
                </a:solidFill>
                <a:effectLst/>
                <a:latin typeface="+mn-lt"/>
                <a:ea typeface="+mn-ea"/>
                <a:cs typeface="+mn-cs"/>
              </a:rPr>
              <a:t>Suber</a:t>
            </a:r>
            <a:r>
              <a:rPr lang="en-CA" sz="1200" kern="1200" dirty="0">
                <a:solidFill>
                  <a:schemeClr val="tx1"/>
                </a:solidFill>
                <a:effectLst/>
                <a:latin typeface="+mn-lt"/>
                <a:ea typeface="+mn-ea"/>
                <a:cs typeface="+mn-cs"/>
              </a:rPr>
              <a:t>, P. (2015, December 5). </a:t>
            </a:r>
            <a:r>
              <a:rPr lang="en-CA" sz="1200" i="1" kern="1200" dirty="0">
                <a:solidFill>
                  <a:schemeClr val="tx1"/>
                </a:solidFill>
                <a:effectLst/>
                <a:latin typeface="+mn-lt"/>
                <a:ea typeface="+mn-ea"/>
                <a:cs typeface="+mn-cs"/>
              </a:rPr>
              <a:t>Open Access Overview</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4"/>
              </a:rPr>
              <a:t>http://legacy.earlham.edu/~peters/fos/overview.htm</a:t>
            </a:r>
            <a:r>
              <a:rPr lang="en-US" b="0" dirty="0"/>
              <a:t>Open Access: Open Access Publishing Models: http://researchguides.library.vanderbilt.edu/c.php?g=144567&amp;p=946137</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Tempest, D. (2012, March 18). </a:t>
            </a:r>
            <a:r>
              <a:rPr lang="en-CA" sz="1200" i="1" kern="1200" dirty="0">
                <a:solidFill>
                  <a:schemeClr val="tx1"/>
                </a:solidFill>
                <a:effectLst/>
                <a:latin typeface="+mn-lt"/>
                <a:ea typeface="+mn-ea"/>
                <a:cs typeface="+mn-cs"/>
              </a:rPr>
              <a:t>Open Access: Developing New Publishing Models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Retreived</a:t>
            </a:r>
            <a:r>
              <a:rPr lang="en-CA" sz="1200" kern="1200" dirty="0">
                <a:solidFill>
                  <a:schemeClr val="tx1"/>
                </a:solidFill>
                <a:effectLst/>
                <a:latin typeface="+mn-lt"/>
                <a:ea typeface="+mn-ea"/>
                <a:cs typeface="+mn-cs"/>
              </a:rPr>
              <a:t> from </a:t>
            </a:r>
            <a:r>
              <a:rPr lang="en-CA" sz="1200" u="sng" kern="1200" dirty="0">
                <a:solidFill>
                  <a:schemeClr val="tx1"/>
                </a:solidFill>
                <a:effectLst/>
                <a:latin typeface="+mn-lt"/>
                <a:ea typeface="+mn-ea"/>
                <a:cs typeface="+mn-cs"/>
                <a:hlinkClick r:id="rId5"/>
              </a:rPr>
              <a:t>https://www.elsevier.com/editors-update/story/access/open-access-developing-new-publishing-models</a:t>
            </a:r>
            <a:endParaRPr lang="en-CA" sz="1200" u="sng" kern="1200" dirty="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a:solidFill>
                  <a:schemeClr val="tx1"/>
                </a:solidFill>
                <a:effectLst/>
                <a:latin typeface="+mn-lt"/>
                <a:ea typeface="+mn-ea"/>
                <a:cs typeface="+mn-cs"/>
              </a:rPr>
              <a:t>OA Journal Business Models. (2016, December 16). In </a:t>
            </a:r>
            <a:r>
              <a:rPr lang="en-CA" sz="1200" i="1" kern="1200" dirty="0">
                <a:solidFill>
                  <a:schemeClr val="tx1"/>
                </a:solidFill>
                <a:effectLst/>
                <a:latin typeface="+mn-lt"/>
                <a:ea typeface="+mn-ea"/>
                <a:cs typeface="+mn-cs"/>
              </a:rPr>
              <a:t>Open Access Directory</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6"/>
              </a:rPr>
              <a:t>http://oad.simmons.edu/oadwiki/OA_journal_business_models</a:t>
            </a:r>
            <a:endParaRPr lang="en-CA" sz="1200" u="sng" kern="1200" dirty="0">
              <a:solidFill>
                <a:schemeClr val="tx1"/>
              </a:solidFill>
              <a:effectLst/>
              <a:latin typeface="+mn-lt"/>
              <a:ea typeface="+mn-ea"/>
              <a:cs typeface="+mn-cs"/>
            </a:endParaRPr>
          </a:p>
          <a:p>
            <a:pPr marL="171450" indent="-171450">
              <a:buFont typeface="Arial" panose="020B0604020202020204" pitchFamily="34" charset="0"/>
              <a:buChar char="•"/>
            </a:pPr>
            <a:r>
              <a:rPr lang="en-US" b="0" dirty="0"/>
              <a:t>Open Access Scholarly Information Sourcebook: http://www.openoasis.org/index.php?option=com_content&amp;view=article&amp;id=347&amp;Itemid=377</a:t>
            </a:r>
          </a:p>
        </p:txBody>
      </p:sp>
    </p:spTree>
    <p:extLst>
      <p:ext uri="{BB962C8B-B14F-4D97-AF65-F5344CB8AC3E}">
        <p14:creationId xmlns:p14="http://schemas.microsoft.com/office/powerpoint/2010/main" val="2439607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There are two “sub-species” of OA: gratis and </a:t>
            </a:r>
            <a:r>
              <a:rPr lang="en-CA" sz="1200" kern="1200" dirty="0" err="1">
                <a:solidFill>
                  <a:schemeClr val="tx1"/>
                </a:solidFill>
                <a:latin typeface="+mn-lt"/>
                <a:ea typeface="+mn-ea"/>
                <a:cs typeface="+mn-cs"/>
              </a:rPr>
              <a:t>libre</a:t>
            </a:r>
            <a:r>
              <a:rPr lang="en-CA" sz="1200" kern="1200" dirty="0">
                <a:solidFill>
                  <a:schemeClr val="tx1"/>
                </a:solidFill>
                <a:latin typeface="+mn-lt"/>
                <a:ea typeface="+mn-ea"/>
                <a:cs typeface="+mn-cs"/>
              </a:rPr>
              <a:t>. Both green and gold OA can be gratis or </a:t>
            </a:r>
            <a:r>
              <a:rPr lang="en-CA" sz="1200" kern="1200" dirty="0" err="1">
                <a:solidFill>
                  <a:schemeClr val="tx1"/>
                </a:solidFill>
                <a:latin typeface="+mn-lt"/>
                <a:ea typeface="+mn-ea"/>
                <a:cs typeface="+mn-cs"/>
              </a:rPr>
              <a:t>libre</a:t>
            </a:r>
            <a:r>
              <a:rPr lang="en-CA" sz="1200" kern="1200" dirty="0">
                <a:solidFill>
                  <a:schemeClr val="tx1"/>
                </a:solidFill>
                <a:latin typeface="+mn-lt"/>
                <a:ea typeface="+mn-ea"/>
                <a:cs typeface="+mn-cs"/>
              </a:rPr>
              <a:t>, but both are usually gratis. These terms describe user rights or freedoms, as outlined by Peter </a:t>
            </a:r>
            <a:r>
              <a:rPr lang="en-CA" sz="1200" kern="1200" dirty="0" err="1">
                <a:solidFill>
                  <a:schemeClr val="tx1"/>
                </a:solidFill>
                <a:latin typeface="+mn-lt"/>
                <a:ea typeface="+mn-ea"/>
                <a:cs typeface="+mn-cs"/>
              </a:rPr>
              <a:t>Suber</a:t>
            </a:r>
            <a:r>
              <a:rPr lang="en-CA" sz="1200" kern="1200" dirty="0">
                <a:solidFill>
                  <a:schemeClr val="tx1"/>
                </a:solidFill>
                <a:latin typeface="+mn-lt"/>
                <a:ea typeface="+mn-ea"/>
                <a:cs typeface="+mn-cs"/>
              </a:rPr>
              <a:t> in a 2012 SPARC Open Access Newsletter. Gratis open access is free of charge, but not free of copyright or licensing restrictions. It is compatible with an all-rights-reserved copyright. Libre open access is also free of charge and free of at least some permission barriers.  Libre open access may remove some permission barriers but not others depending on the license. If we consider the Creative Commons licenses we reviewed earlier, CC-BY and CC0 would be at the “most free” end of the gratis-</a:t>
            </a:r>
            <a:r>
              <a:rPr lang="en-CA" sz="1200" kern="1200" dirty="0" err="1">
                <a:solidFill>
                  <a:schemeClr val="tx1"/>
                </a:solidFill>
                <a:latin typeface="+mn-lt"/>
                <a:ea typeface="+mn-ea"/>
                <a:cs typeface="+mn-cs"/>
              </a:rPr>
              <a:t>libre</a:t>
            </a:r>
            <a:r>
              <a:rPr lang="en-CA" sz="1200" kern="1200" dirty="0">
                <a:solidFill>
                  <a:schemeClr val="tx1"/>
                </a:solidFill>
                <a:latin typeface="+mn-lt"/>
                <a:ea typeface="+mn-ea"/>
                <a:cs typeface="+mn-cs"/>
              </a:rPr>
              <a:t> spectrum.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Reference:</a:t>
            </a:r>
          </a:p>
          <a:p>
            <a:r>
              <a:rPr lang="en-CA" sz="1200" kern="1200" dirty="0" err="1">
                <a:solidFill>
                  <a:schemeClr val="tx1"/>
                </a:solidFill>
                <a:effectLst/>
                <a:latin typeface="+mn-lt"/>
                <a:ea typeface="+mn-ea"/>
                <a:cs typeface="+mn-cs"/>
              </a:rPr>
              <a:t>Suber</a:t>
            </a:r>
            <a:r>
              <a:rPr lang="en-CA" sz="1200" kern="1200" dirty="0">
                <a:solidFill>
                  <a:schemeClr val="tx1"/>
                </a:solidFill>
                <a:effectLst/>
                <a:latin typeface="+mn-lt"/>
                <a:ea typeface="+mn-ea"/>
                <a:cs typeface="+mn-cs"/>
              </a:rPr>
              <a:t>, P.  (2008, August). Gratis and Libre Open Access. </a:t>
            </a:r>
            <a:r>
              <a:rPr lang="en-CA" sz="1200" i="1" kern="1200" dirty="0">
                <a:solidFill>
                  <a:schemeClr val="tx1"/>
                </a:solidFill>
                <a:effectLst/>
                <a:latin typeface="+mn-lt"/>
                <a:ea typeface="+mn-ea"/>
                <a:cs typeface="+mn-cs"/>
              </a:rPr>
              <a:t>SPARC Open Access Newsletter, issue #164</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http://sparcopen.org/our-work/gratis-and-libre-open-access/</a:t>
            </a:r>
            <a:r>
              <a:rPr lang="en-CA" sz="1200" kern="1200" dirty="0">
                <a:solidFill>
                  <a:schemeClr val="tx1"/>
                </a:solidFill>
                <a:effectLst/>
                <a:latin typeface="+mn-lt"/>
                <a:ea typeface="+mn-ea"/>
                <a:cs typeface="+mn-cs"/>
              </a:rPr>
              <a:t> </a:t>
            </a:r>
          </a:p>
        </p:txBody>
      </p:sp>
    </p:spTree>
    <p:extLst>
      <p:ext uri="{BB962C8B-B14F-4D97-AF65-F5344CB8AC3E}">
        <p14:creationId xmlns:p14="http://schemas.microsoft.com/office/powerpoint/2010/main" val="164476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Prior to coming to the course, participants were asked to </a:t>
            </a:r>
            <a:r>
              <a:rPr lang="en-CA" b="1" baseline="0" dirty="0"/>
              <a:t>choose an activity or assignment for which they would like to include the use of OAP. Ask them to retrieve this activity/assignment and to spend 5 minutes writing a brief overview/description of the assignment. </a:t>
            </a:r>
          </a:p>
        </p:txBody>
      </p:sp>
    </p:spTree>
    <p:extLst>
      <p:ext uri="{BB962C8B-B14F-4D97-AF65-F5344CB8AC3E}">
        <p14:creationId xmlns:p14="http://schemas.microsoft.com/office/powerpoint/2010/main" val="583984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906051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b="1" baseline="0" dirty="0"/>
              <a:t>Divide participants into small groups of three or four. Assign each group one of the three groups: students and instructors, researchers, or the public. Ask each group to spend 5 minutes discussing why access to information benefits their assigned group (the same benefits will apply to most groups). Reconvene for a 10 minute large group discussion and ask each group to share their thoughts.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b="1"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b="1" baseline="0" dirty="0"/>
              <a:t>You may touch on the following points if they do not come up in discussion: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Financial benefits (for all)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Access to cutting edge research without delay (all)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More people can benefit from scholarship (all)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Potential for academic research to have greater impact (researchers)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Open exchange of ideas benefits society (all)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Allow knowledge to be built upon (opportunity for authors to build on works of others to create new work/knowledge from these works)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References: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Association of Research Libraries, Office of Scholarly Communication. (2004, May). </a:t>
            </a:r>
            <a:r>
              <a:rPr lang="en-CA" sz="1200" i="1" kern="1200" dirty="0">
                <a:solidFill>
                  <a:schemeClr val="tx1"/>
                </a:solidFill>
                <a:effectLst/>
                <a:latin typeface="+mn-lt"/>
                <a:ea typeface="+mn-ea"/>
                <a:cs typeface="+mn-cs"/>
              </a:rPr>
              <a:t>Framing the Issue: Open Access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http://www.arl.org/storage/documents/publications/framing-issue-open-access-may04.pdf</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The Right to Research Coalition. (</a:t>
            </a:r>
            <a:r>
              <a:rPr lang="en-CA" sz="1200" kern="1200" dirty="0" err="1">
                <a:solidFill>
                  <a:schemeClr val="tx1"/>
                </a:solidFill>
                <a:effectLst/>
                <a:latin typeface="+mn-lt"/>
                <a:ea typeface="+mn-ea"/>
                <a:cs typeface="+mn-cs"/>
              </a:rPr>
              <a:t>n.d.</a:t>
            </a:r>
            <a:r>
              <a:rPr lang="en-CA" sz="1200" kern="120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Why Open Access?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4"/>
              </a:rPr>
              <a:t>http://www.righttoresearch.org/learn/whyoa/index.shtml</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Emory Libraries and Information Technology. (2015, December 8). </a:t>
            </a:r>
            <a:r>
              <a:rPr lang="en-CA" sz="1200" i="1" kern="1200" dirty="0">
                <a:solidFill>
                  <a:schemeClr val="tx1"/>
                </a:solidFill>
                <a:effectLst/>
                <a:latin typeface="+mn-lt"/>
                <a:ea typeface="+mn-ea"/>
                <a:cs typeface="+mn-cs"/>
              </a:rPr>
              <a:t>Open Access: Why is Open Access Important?</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5"/>
              </a:rPr>
              <a:t>http://guides.main.library.emory.edu/c.php?g=50081&amp;p=324335</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a:t>Framing the Issue: Open Access - http://www.arl.org/storage/documents/publications/framing-issue-open-access-may04.pdf</a:t>
            </a:r>
          </a:p>
        </p:txBody>
      </p:sp>
    </p:spTree>
    <p:extLst>
      <p:ext uri="{BB962C8B-B14F-4D97-AF65-F5344CB8AC3E}">
        <p14:creationId xmlns:p14="http://schemas.microsoft.com/office/powerpoint/2010/main" val="2065932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b="1" dirty="0"/>
              <a:t>Show the video </a:t>
            </a:r>
            <a:r>
              <a:rPr lang="en-CA" b="1" dirty="0" smtClean="0"/>
              <a:t>“What </a:t>
            </a:r>
            <a:r>
              <a:rPr lang="en-CA" b="1" smtClean="0"/>
              <a:t>are the Advantages</a:t>
            </a:r>
            <a:r>
              <a:rPr lang="en-CA" b="1" baseline="0" smtClean="0"/>
              <a:t> </a:t>
            </a:r>
            <a:r>
              <a:rPr lang="en-CA" b="1" baseline="0" dirty="0"/>
              <a:t>of </a:t>
            </a:r>
            <a:r>
              <a:rPr lang="en-CA" b="1" baseline="0"/>
              <a:t>O</a:t>
            </a:r>
            <a:r>
              <a:rPr lang="en-CA" b="1"/>
              <a:t>pen </a:t>
            </a:r>
            <a:r>
              <a:rPr lang="en-CA" b="1" smtClean="0"/>
              <a:t>Access?” </a:t>
            </a:r>
            <a:r>
              <a:rPr lang="en-CA" b="1" dirty="0"/>
              <a:t>in which instructors discuss</a:t>
            </a:r>
            <a:r>
              <a:rPr lang="en-CA" b="1" baseline="0" dirty="0"/>
              <a:t> the benefits of </a:t>
            </a:r>
            <a:r>
              <a:rPr lang="en-CA" b="1" dirty="0" smtClean="0"/>
              <a:t>OAP</a:t>
            </a:r>
            <a:r>
              <a:rPr lang="en-CA" b="1" baseline="0" dirty="0" smtClean="0"/>
              <a:t>. </a:t>
            </a:r>
            <a:r>
              <a:rPr lang="en-CA" b="1" baseline="0" dirty="0"/>
              <a:t>After viewing the video, make links to participants’ earlier responses where possible.</a:t>
            </a:r>
            <a:endParaRPr lang="en-CA" b="1" dirty="0"/>
          </a:p>
          <a:p>
            <a:endParaRPr lang="en-CA" dirty="0"/>
          </a:p>
        </p:txBody>
      </p:sp>
    </p:spTree>
    <p:extLst>
      <p:ext uri="{BB962C8B-B14F-4D97-AF65-F5344CB8AC3E}">
        <p14:creationId xmlns:p14="http://schemas.microsoft.com/office/powerpoint/2010/main" val="1573478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CA" sz="1200" b="1" kern="1200" dirty="0">
                <a:solidFill>
                  <a:schemeClr val="tx1"/>
                </a:solidFill>
                <a:latin typeface="+mn-lt"/>
                <a:ea typeface="+mn-ea"/>
                <a:cs typeface="+mn-cs"/>
              </a:rPr>
              <a:t>These points should have been covered</a:t>
            </a:r>
            <a:r>
              <a:rPr lang="en-CA" sz="1200" b="1" kern="1200" baseline="0" dirty="0">
                <a:solidFill>
                  <a:schemeClr val="tx1"/>
                </a:solidFill>
                <a:latin typeface="+mn-lt"/>
                <a:ea typeface="+mn-ea"/>
                <a:cs typeface="+mn-cs"/>
              </a:rPr>
              <a:t> in the video and so this slide should act as a summary.</a:t>
            </a:r>
          </a:p>
          <a:p>
            <a:endParaRPr lang="en-CA" sz="1200" kern="1200" baseline="0" dirty="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Let’s review some of the advantages we heard in the video. There are financial benefits to all readers who don’t have to pay subscription fees to access information. No fees means having access to cutting edge research without delay, so more people benefit from the available scholarly work. The benefit to authors and researchers is that their research is immediately visible and has the potential to be more widely used. There is potential for an author’s academic research to  have a greater impact. The open exchange of ideas benefits society as a whole because it allows authors to build upon the works of others and create new knowledge.</a:t>
            </a:r>
            <a:br>
              <a:rPr lang="en-CA" sz="1200" kern="1200" dirty="0">
                <a:solidFill>
                  <a:schemeClr val="tx1"/>
                </a:solidFill>
                <a:latin typeface="+mn-lt"/>
                <a:ea typeface="+mn-ea"/>
                <a:cs typeface="+mn-cs"/>
              </a:rPr>
            </a:br>
            <a:endParaRPr lang="en-CA" sz="1200" kern="1200" dirty="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References: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Association of Research Libraries, Office of Scholarly Communication. (2004, May). </a:t>
            </a:r>
            <a:r>
              <a:rPr lang="en-CA" sz="1200" i="1" kern="1200" dirty="0">
                <a:solidFill>
                  <a:schemeClr val="tx1"/>
                </a:solidFill>
                <a:effectLst/>
                <a:latin typeface="+mn-lt"/>
                <a:ea typeface="+mn-ea"/>
                <a:cs typeface="+mn-cs"/>
              </a:rPr>
              <a:t>Framing the Issue: Open Access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http://www.arl.org/storage/documents/publications/framing-issue-open-access-may04.pdf</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The Right to Research Coalition. (</a:t>
            </a:r>
            <a:r>
              <a:rPr lang="en-CA" sz="1200" kern="1200" dirty="0" err="1">
                <a:solidFill>
                  <a:schemeClr val="tx1"/>
                </a:solidFill>
                <a:effectLst/>
                <a:latin typeface="+mn-lt"/>
                <a:ea typeface="+mn-ea"/>
                <a:cs typeface="+mn-cs"/>
              </a:rPr>
              <a:t>n.d.</a:t>
            </a:r>
            <a:r>
              <a:rPr lang="en-CA" sz="1200" kern="120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Why Open Access?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4"/>
              </a:rPr>
              <a:t>http://www.righttoresearch.org/learn/whyoa/index.shtml</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Emory Libraries and Information Technology. (2015, December 8). </a:t>
            </a:r>
            <a:r>
              <a:rPr lang="en-CA" sz="1200" i="1" kern="1200" dirty="0">
                <a:solidFill>
                  <a:schemeClr val="tx1"/>
                </a:solidFill>
                <a:effectLst/>
                <a:latin typeface="+mn-lt"/>
                <a:ea typeface="+mn-ea"/>
                <a:cs typeface="+mn-cs"/>
              </a:rPr>
              <a:t>Open Access: Why is Open Access Important?</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5"/>
              </a:rPr>
              <a:t>http://guides.main.library.emory.edu/c.php?g=50081&amp;p=324335</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a:t>Framing the Issue: Open Access - http://www.arl.org/storage/documents/publications/framing-issue-open-access-may04.pdf</a:t>
            </a:r>
          </a:p>
          <a:p>
            <a:endParaRPr lang="en-CA" sz="1200" kern="1200" dirty="0">
              <a:solidFill>
                <a:schemeClr val="tx1"/>
              </a:solidFill>
              <a:latin typeface="+mn-lt"/>
              <a:ea typeface="+mn-ea"/>
              <a:cs typeface="+mn-cs"/>
            </a:endParaRPr>
          </a:p>
        </p:txBody>
      </p:sp>
    </p:spTree>
    <p:extLst>
      <p:ext uri="{BB962C8B-B14F-4D97-AF65-F5344CB8AC3E}">
        <p14:creationId xmlns:p14="http://schemas.microsoft.com/office/powerpoint/2010/main" val="313659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Introduce</a:t>
            </a:r>
            <a:r>
              <a:rPr lang="en-US" b="1" baseline="0" dirty="0"/>
              <a:t> yourself and explain your role at the school. You may edit slide to insert name, position, contact info.</a:t>
            </a:r>
          </a:p>
          <a:p>
            <a:endParaRPr lang="en-US" b="1" baseline="0" dirty="0"/>
          </a:p>
          <a:p>
            <a:r>
              <a:rPr lang="en-US" b="1" baseline="0" dirty="0"/>
              <a:t>If this is the first of a series of modules, spend a little bit of time giving overview of the program. You may wish to insert a slide or two with that information.</a:t>
            </a:r>
          </a:p>
          <a:p>
            <a:endParaRPr lang="en-US" b="1" baseline="0" dirty="0"/>
          </a:p>
          <a:p>
            <a:endParaRPr lang="en-US" b="1" baseline="0" dirty="0"/>
          </a:p>
          <a:p>
            <a:endParaRPr lang="en-US" baseline="0" dirty="0"/>
          </a:p>
          <a:p>
            <a:endParaRPr lang="en-US" b="1" dirty="0"/>
          </a:p>
        </p:txBody>
      </p:sp>
    </p:spTree>
    <p:extLst>
      <p:ext uri="{BB962C8B-B14F-4D97-AF65-F5344CB8AC3E}">
        <p14:creationId xmlns:p14="http://schemas.microsoft.com/office/powerpoint/2010/main" val="4235191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b="1" baseline="0" dirty="0"/>
              <a:t>Review this quote from the Budapest Open Access Initiative to reinforce the importance of access to information.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Reference:</a:t>
            </a:r>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Budapest Open Access Initiative - http://www.budapestopenaccessinitiative.org/read</a:t>
            </a:r>
            <a:endParaRPr lang="en-US" baseline="0" dirty="0"/>
          </a:p>
        </p:txBody>
      </p:sp>
    </p:spTree>
    <p:extLst>
      <p:ext uri="{BB962C8B-B14F-4D97-AF65-F5344CB8AC3E}">
        <p14:creationId xmlns:p14="http://schemas.microsoft.com/office/powerpoint/2010/main" val="210785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Peter </a:t>
            </a:r>
            <a:r>
              <a:rPr lang="en-CA" sz="1200" kern="1200" dirty="0" err="1">
                <a:solidFill>
                  <a:schemeClr val="tx1"/>
                </a:solidFill>
                <a:latin typeface="+mn-lt"/>
                <a:ea typeface="+mn-ea"/>
                <a:cs typeface="+mn-cs"/>
              </a:rPr>
              <a:t>Suber</a:t>
            </a:r>
            <a:r>
              <a:rPr lang="en-CA" sz="1200" kern="1200" dirty="0">
                <a:solidFill>
                  <a:schemeClr val="tx1"/>
                </a:solidFill>
                <a:latin typeface="+mn-lt"/>
                <a:ea typeface="+mn-ea"/>
                <a:cs typeface="+mn-cs"/>
              </a:rPr>
              <a:t>, who is widely considered to be the de facto leader of the worldwide open access movement, writes that “the open access movement is the worldwide effort to provide free online access to scientific and scholarly research literature, especially peer-reviewed journal articles and their preprints.”</a:t>
            </a:r>
          </a:p>
          <a:p>
            <a:endParaRPr lang="en-US" b="0" baseline="0" dirty="0"/>
          </a:p>
          <a:p>
            <a:r>
              <a:rPr lang="en-US" b="0" baseline="0" dirty="0"/>
              <a:t>Reference: </a:t>
            </a:r>
          </a:p>
          <a:p>
            <a:r>
              <a:rPr lang="en-CA" sz="1200" kern="1200" dirty="0" err="1">
                <a:solidFill>
                  <a:schemeClr val="tx1"/>
                </a:solidFill>
                <a:effectLst/>
                <a:latin typeface="+mn-lt"/>
                <a:ea typeface="+mn-ea"/>
                <a:cs typeface="+mn-cs"/>
              </a:rPr>
              <a:t>Suber</a:t>
            </a:r>
            <a:r>
              <a:rPr lang="en-CA" sz="1200" kern="1200" dirty="0">
                <a:solidFill>
                  <a:schemeClr val="tx1"/>
                </a:solidFill>
                <a:effectLst/>
                <a:latin typeface="+mn-lt"/>
                <a:ea typeface="+mn-ea"/>
                <a:cs typeface="+mn-cs"/>
              </a:rPr>
              <a:t>, P. (2009, February 9). Timeline of the Open Access Movement. Retrieved from </a:t>
            </a:r>
            <a:r>
              <a:rPr lang="en-CA" sz="1200" u="sng" kern="1200" dirty="0">
                <a:solidFill>
                  <a:schemeClr val="tx1"/>
                </a:solidFill>
                <a:effectLst/>
                <a:latin typeface="+mn-lt"/>
                <a:ea typeface="+mn-ea"/>
                <a:cs typeface="+mn-cs"/>
                <a:hlinkClick r:id="rId3"/>
              </a:rPr>
              <a:t>http://legacy.earlham.edu/~peters/fos/timeline.htm</a:t>
            </a:r>
            <a:endParaRPr lang="en-CA"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17119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a:t>Peter </a:t>
            </a:r>
            <a:r>
              <a:rPr lang="en-US" b="0" dirty="0" err="1"/>
              <a:t>Suber</a:t>
            </a:r>
            <a:r>
              <a:rPr lang="en-US" b="0" dirty="0"/>
              <a:t> </a:t>
            </a:r>
            <a:r>
              <a:rPr lang="en-CA" b="0" dirty="0"/>
              <a:t>has put together a timeline that traces the open access movement back to the mid-1960’s. </a:t>
            </a:r>
            <a:r>
              <a:rPr lang="en-CA" sz="1200" kern="1200" dirty="0">
                <a:solidFill>
                  <a:schemeClr val="tx1"/>
                </a:solidFill>
                <a:latin typeface="+mn-lt"/>
                <a:ea typeface="+mn-ea"/>
                <a:cs typeface="+mn-cs"/>
              </a:rPr>
              <a:t>One of the earliest efforts in open access is credited to Project </a:t>
            </a:r>
            <a:r>
              <a:rPr lang="en-CA" sz="1200" kern="1200" dirty="0" err="1">
                <a:solidFill>
                  <a:schemeClr val="tx1"/>
                </a:solidFill>
                <a:latin typeface="+mn-lt"/>
                <a:ea typeface="+mn-ea"/>
                <a:cs typeface="+mn-cs"/>
              </a:rPr>
              <a:t>Gutenburg</a:t>
            </a:r>
            <a:r>
              <a:rPr lang="en-CA" sz="1200" kern="1200" dirty="0">
                <a:solidFill>
                  <a:schemeClr val="tx1"/>
                </a:solidFill>
                <a:latin typeface="+mn-lt"/>
                <a:ea typeface="+mn-ea"/>
                <a:cs typeface="+mn-cs"/>
              </a:rPr>
              <a:t>, a digital archive of free books that launched in 1971. </a:t>
            </a:r>
            <a:r>
              <a:rPr lang="en-CA" b="0" baseline="0" dirty="0"/>
              <a:t>With the rise of the internet and digital publishing in the 1990’s came several initiatives and issues that fueled the open access movement. Some of these include the creation of open access repositories such as </a:t>
            </a:r>
            <a:r>
              <a:rPr lang="en-CA" b="0" baseline="0" dirty="0" err="1"/>
              <a:t>arXiv</a:t>
            </a:r>
            <a:r>
              <a:rPr lang="en-CA" b="0" baseline="0" dirty="0"/>
              <a:t> (pronounced “archive”) in 1991. In 1997 the U.S. National Institutes of Health launched the free digital archive </a:t>
            </a:r>
            <a:r>
              <a:rPr lang="en-CA" b="0" baseline="0" dirty="0" err="1"/>
              <a:t>Pubmed</a:t>
            </a:r>
            <a:r>
              <a:rPr lang="en-CA" b="0" baseline="0" dirty="0"/>
              <a:t> Central in response to the public’s desire for free access to publicly funded research in medicine and life sciences. This was closely followed in 1998 by </a:t>
            </a:r>
            <a:r>
              <a:rPr lang="en-CA" b="0" baseline="0" dirty="0" err="1"/>
              <a:t>BioMed</a:t>
            </a:r>
            <a:r>
              <a:rPr lang="en-CA" b="0" baseline="0" dirty="0"/>
              <a:t> Central, which became the first open access journal in biomedical sciences. In recent years, the open access movement has been greatly motivated by the rising cost of journal subscriptions.</a:t>
            </a:r>
            <a:endParaRPr lang="en-US" b="0" baseline="0" dirty="0"/>
          </a:p>
          <a:p>
            <a:endParaRPr lang="en-US" b="0" baseline="0" dirty="0"/>
          </a:p>
          <a:p>
            <a:r>
              <a:rPr lang="en-US" b="0" baseline="0" dirty="0"/>
              <a:t>References: </a:t>
            </a:r>
          </a:p>
          <a:p>
            <a:pPr marL="171450" indent="-171450">
              <a:buFont typeface="Arial" panose="020B0604020202020204" pitchFamily="34" charset="0"/>
              <a:buChar char="•"/>
            </a:pPr>
            <a:r>
              <a:rPr lang="en-CA" sz="1200" kern="1200" dirty="0" err="1">
                <a:solidFill>
                  <a:schemeClr val="tx1"/>
                </a:solidFill>
                <a:effectLst/>
                <a:latin typeface="+mn-lt"/>
                <a:ea typeface="+mn-ea"/>
                <a:cs typeface="+mn-cs"/>
              </a:rPr>
              <a:t>Suber</a:t>
            </a:r>
            <a:r>
              <a:rPr lang="en-CA" sz="1200" kern="1200" dirty="0">
                <a:solidFill>
                  <a:schemeClr val="tx1"/>
                </a:solidFill>
                <a:effectLst/>
                <a:latin typeface="+mn-lt"/>
                <a:ea typeface="+mn-ea"/>
                <a:cs typeface="+mn-cs"/>
              </a:rPr>
              <a:t>, P. (2009, February 9). Timeline of the Open Access Movement. Retrieved from </a:t>
            </a:r>
            <a:r>
              <a:rPr lang="en-CA" sz="1200" u="sng" kern="1200" dirty="0">
                <a:solidFill>
                  <a:schemeClr val="tx1"/>
                </a:solidFill>
                <a:effectLst/>
                <a:latin typeface="+mn-lt"/>
                <a:ea typeface="+mn-ea"/>
                <a:cs typeface="+mn-cs"/>
                <a:hlinkClick r:id="rId3"/>
              </a:rPr>
              <a:t>http://legacy.earlham.edu/~peters/fos/timeline.htm</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a:t>University of Waterloo. (2016, November 21). Open Access. Retrieved from http://subjectguides.uwaterloo.ca/openaccess  </a:t>
            </a:r>
          </a:p>
          <a:p>
            <a:endParaRPr lang="en-CA"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76923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The modern open access movement is largely informed</a:t>
            </a:r>
            <a:r>
              <a:rPr lang="en-CA" baseline="0" dirty="0"/>
              <a:t> by s</a:t>
            </a:r>
            <a:r>
              <a:rPr lang="en-CA" dirty="0"/>
              <a:t>everal statements issued in the early 2000s</a:t>
            </a:r>
            <a:r>
              <a:rPr lang="en-CA" baseline="0" dirty="0"/>
              <a:t>. The first of these three statements is the Budapest Open Access Initiative. This initiative was launched in 2001 by Open Society Foundations, who met to discuss strategies for </a:t>
            </a:r>
            <a:r>
              <a:rPr lang="en-CA" sz="1200" b="0" i="0" kern="1200" dirty="0">
                <a:solidFill>
                  <a:schemeClr val="tx1"/>
                </a:solidFill>
                <a:effectLst/>
                <a:latin typeface="+mn-lt"/>
                <a:ea typeface="+mn-ea"/>
                <a:cs typeface="+mn-cs"/>
              </a:rPr>
              <a:t>accelerating</a:t>
            </a:r>
            <a:r>
              <a:rPr lang="en-CA" sz="1200" b="0" i="0" kern="1200" baseline="0" dirty="0">
                <a:solidFill>
                  <a:schemeClr val="tx1"/>
                </a:solidFill>
                <a:effectLst/>
                <a:latin typeface="+mn-lt"/>
                <a:ea typeface="+mn-ea"/>
                <a:cs typeface="+mn-cs"/>
              </a:rPr>
              <a:t> “</a:t>
            </a:r>
            <a:r>
              <a:rPr lang="en-CA" sz="1200" b="0" i="0" kern="1200" dirty="0">
                <a:solidFill>
                  <a:schemeClr val="tx1"/>
                </a:solidFill>
                <a:effectLst/>
                <a:latin typeface="+mn-lt"/>
                <a:ea typeface="+mn-ea"/>
                <a:cs typeface="+mn-cs"/>
              </a:rPr>
              <a:t>progress in the international effort to make research articles in all academic fields freely available on the internet.”</a:t>
            </a:r>
            <a:endParaRPr lang="en-CA" sz="1200" b="1" kern="1200" baseline="0" dirty="0">
              <a:solidFill>
                <a:schemeClr val="tx1"/>
              </a:solidFill>
              <a:latin typeface="+mn-lt"/>
              <a:ea typeface="+mn-ea"/>
              <a:cs typeface="+mn-cs"/>
            </a:endParaRPr>
          </a:p>
          <a:p>
            <a:endParaRPr lang="en-CA" sz="1200" b="1" kern="1200" dirty="0">
              <a:solidFill>
                <a:schemeClr val="tx1"/>
              </a:solidFill>
              <a:latin typeface="+mn-lt"/>
              <a:ea typeface="+mn-ea"/>
              <a:cs typeface="+mn-cs"/>
            </a:endParaRPr>
          </a:p>
          <a:p>
            <a:r>
              <a:rPr lang="en-CA" sz="1200" b="0" kern="1200" dirty="0">
                <a:solidFill>
                  <a:schemeClr val="tx1"/>
                </a:solidFill>
                <a:latin typeface="+mn-lt"/>
                <a:ea typeface="+mn-ea"/>
                <a:cs typeface="+mn-cs"/>
              </a:rPr>
              <a:t>Reference:</a:t>
            </a:r>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Budapest Open Access Initiative: http://www.budapestopenaccessinitiative.org/read</a:t>
            </a:r>
          </a:p>
        </p:txBody>
      </p:sp>
    </p:spTree>
    <p:extLst>
      <p:ext uri="{BB962C8B-B14F-4D97-AF65-F5344CB8AC3E}">
        <p14:creationId xmlns:p14="http://schemas.microsoft.com/office/powerpoint/2010/main" val="1921887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The Budapest Open Access Initiative</a:t>
            </a:r>
            <a:r>
              <a:rPr lang="en-CA" baseline="0" dirty="0"/>
              <a:t> was followed by t</a:t>
            </a:r>
            <a:r>
              <a:rPr lang="en-CA" sz="1200" b="0" i="0" kern="1200" dirty="0">
                <a:solidFill>
                  <a:schemeClr val="tx1"/>
                </a:solidFill>
                <a:effectLst/>
                <a:latin typeface="+mn-lt"/>
                <a:ea typeface="+mn-ea"/>
                <a:cs typeface="+mn-cs"/>
              </a:rPr>
              <a:t>he Bethesda</a:t>
            </a:r>
            <a:r>
              <a:rPr lang="en-CA" sz="1200" b="0" i="0" kern="1200" baseline="0" dirty="0">
                <a:solidFill>
                  <a:schemeClr val="tx1"/>
                </a:solidFill>
                <a:effectLst/>
                <a:latin typeface="+mn-lt"/>
                <a:ea typeface="+mn-ea"/>
                <a:cs typeface="+mn-cs"/>
              </a:rPr>
              <a:t> Statement on Open Access, which was released in 2003 in Maryland, USA to initiate discussions on how to provide open access to make information more widely and easily available. The Berlin Statement on Open Access was also released in 2003 and was the third major influential event in the Open Access movement. The Bethesda and Berlin definitions are very similar to the Budapest definition, which is the reason why these definitions of open access are often referred to as the BBB definition.</a:t>
            </a:r>
          </a:p>
          <a:p>
            <a:endParaRPr lang="en-CA" sz="1200" b="1" kern="1200" baseline="0" dirty="0">
              <a:solidFill>
                <a:schemeClr val="tx1"/>
              </a:solidFill>
              <a:latin typeface="+mn-lt"/>
              <a:ea typeface="+mn-ea"/>
              <a:cs typeface="+mn-cs"/>
            </a:endParaRPr>
          </a:p>
          <a:p>
            <a:r>
              <a:rPr lang="en-CA" sz="1200" b="0" kern="1200" dirty="0">
                <a:solidFill>
                  <a:schemeClr val="tx1"/>
                </a:solidFill>
                <a:latin typeface="+mn-lt"/>
                <a:ea typeface="+mn-ea"/>
                <a:cs typeface="+mn-cs"/>
              </a:rPr>
              <a:t>References:</a:t>
            </a:r>
          </a:p>
          <a:p>
            <a:pPr marL="171450" indent="-171450">
              <a:buFont typeface="Arial" panose="020B0604020202020204" pitchFamily="34" charset="0"/>
              <a:buChar char="•"/>
            </a:pPr>
            <a:r>
              <a:rPr lang="en-US" b="0" dirty="0"/>
              <a:t>Budapest Open</a:t>
            </a:r>
            <a:r>
              <a:rPr lang="en-US" b="0" baseline="0" dirty="0"/>
              <a:t> Access Initiative: </a:t>
            </a:r>
            <a:r>
              <a:rPr lang="en-US" b="0" dirty="0"/>
              <a:t>http://www.budapestopenaccessinitiative.org/background</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Queen Mary University of London. (</a:t>
            </a:r>
            <a:r>
              <a:rPr lang="en-CA" sz="1200" kern="1200" dirty="0" err="1">
                <a:solidFill>
                  <a:schemeClr val="tx1"/>
                </a:solidFill>
                <a:effectLst/>
                <a:latin typeface="+mn-lt"/>
                <a:ea typeface="+mn-ea"/>
                <a:cs typeface="+mn-cs"/>
              </a:rPr>
              <a:t>n.d.</a:t>
            </a:r>
            <a:r>
              <a:rPr lang="en-CA" sz="1200" kern="1200" dirty="0">
                <a:solidFill>
                  <a:schemeClr val="tx1"/>
                </a:solidFill>
                <a:effectLst/>
                <a:latin typeface="+mn-lt"/>
                <a:ea typeface="+mn-ea"/>
                <a:cs typeface="+mn-cs"/>
              </a:rPr>
              <a:t>). RDF: Principles of Open Access and Open Access Publishing. Retrieved from </a:t>
            </a:r>
            <a:r>
              <a:rPr lang="en-CA" sz="1200" u="sng" kern="1200" dirty="0">
                <a:solidFill>
                  <a:schemeClr val="tx1"/>
                </a:solidFill>
                <a:effectLst/>
                <a:latin typeface="+mn-lt"/>
                <a:ea typeface="+mn-ea"/>
                <a:cs typeface="+mn-cs"/>
                <a:hlinkClick r:id="rId3"/>
              </a:rPr>
              <a:t>http://qmplus.qmul.ac.uk/course/view.php?id=2998</a:t>
            </a:r>
            <a:endParaRPr lang="en-CA" sz="1200" u="sng" kern="1200" dirty="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err="1">
                <a:solidFill>
                  <a:schemeClr val="tx1"/>
                </a:solidFill>
                <a:effectLst/>
                <a:latin typeface="+mn-lt"/>
                <a:ea typeface="+mn-ea"/>
                <a:cs typeface="+mn-cs"/>
              </a:rPr>
              <a:t>Suber</a:t>
            </a:r>
            <a:r>
              <a:rPr lang="en-CA" sz="1200" kern="1200" dirty="0">
                <a:solidFill>
                  <a:schemeClr val="tx1"/>
                </a:solidFill>
                <a:effectLst/>
                <a:latin typeface="+mn-lt"/>
                <a:ea typeface="+mn-ea"/>
                <a:cs typeface="+mn-cs"/>
              </a:rPr>
              <a:t>, P. (2004, December 9). </a:t>
            </a:r>
            <a:r>
              <a:rPr lang="en-CA" sz="1200" i="1" kern="1200" dirty="0">
                <a:solidFill>
                  <a:schemeClr val="tx1"/>
                </a:solidFill>
                <a:effectLst/>
                <a:latin typeface="+mn-lt"/>
                <a:ea typeface="+mn-ea"/>
                <a:cs typeface="+mn-cs"/>
              </a:rPr>
              <a:t>A Very Brief Introduction to Open Access</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4"/>
              </a:rPr>
              <a:t>http://legacy.earlham.edu/~peters/fos/brief.htm</a:t>
            </a:r>
            <a:endParaRPr lang="en-US" b="0" baseline="0" dirty="0"/>
          </a:p>
        </p:txBody>
      </p:sp>
    </p:spTree>
    <p:extLst>
      <p:ext uri="{BB962C8B-B14F-4D97-AF65-F5344CB8AC3E}">
        <p14:creationId xmlns:p14="http://schemas.microsoft.com/office/powerpoint/2010/main" val="833354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1049583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CA" sz="1200" b="1" kern="1200" dirty="0">
                <a:solidFill>
                  <a:schemeClr val="tx1"/>
                </a:solidFill>
                <a:latin typeface="+mn-lt"/>
                <a:ea typeface="+mn-ea"/>
                <a:cs typeface="+mn-cs"/>
              </a:rPr>
              <a:t>Spend 10 minutes facilitating</a:t>
            </a:r>
            <a:r>
              <a:rPr lang="en-CA" sz="1200" b="1" kern="1200" baseline="0" dirty="0">
                <a:solidFill>
                  <a:schemeClr val="tx1"/>
                </a:solidFill>
                <a:latin typeface="+mn-lt"/>
                <a:ea typeface="+mn-ea"/>
                <a:cs typeface="+mn-cs"/>
              </a:rPr>
              <a:t> a discussion.</a:t>
            </a:r>
          </a:p>
          <a:p>
            <a:endParaRPr lang="en-CA" sz="1200" b="1" kern="1200" baseline="0" dirty="0">
              <a:solidFill>
                <a:schemeClr val="tx1"/>
              </a:solidFill>
              <a:latin typeface="+mn-lt"/>
              <a:ea typeface="+mn-ea"/>
              <a:cs typeface="+mn-cs"/>
            </a:endParaRPr>
          </a:p>
          <a:p>
            <a:r>
              <a:rPr lang="en-CA" sz="1200" b="1" kern="1200" baseline="0" dirty="0">
                <a:solidFill>
                  <a:schemeClr val="tx1"/>
                </a:solidFill>
                <a:latin typeface="+mn-lt"/>
                <a:ea typeface="+mn-ea"/>
                <a:cs typeface="+mn-cs"/>
              </a:rPr>
              <a:t>Question 1: You can touch on the following general challenges if they don’t come up in discussion:</a:t>
            </a:r>
            <a:endParaRPr lang="en-CA" b="1" dirty="0"/>
          </a:p>
          <a:p>
            <a:pPr marL="171450" indent="-171450">
              <a:buFont typeface="Arial" panose="020B0604020202020204" pitchFamily="34" charset="0"/>
              <a:buChar char="•"/>
            </a:pPr>
            <a:r>
              <a:rPr lang="en-CA" b="1" dirty="0"/>
              <a:t>Lots</a:t>
            </a:r>
            <a:r>
              <a:rPr lang="en-CA" b="1" baseline="0" dirty="0"/>
              <a:t> of c</a:t>
            </a:r>
            <a:r>
              <a:rPr lang="en-CA" b="1" dirty="0"/>
              <a:t>onfusion/misconceptions/myths about OAP</a:t>
            </a:r>
          </a:p>
          <a:p>
            <a:pPr marL="171450" indent="-171450">
              <a:buFont typeface="Arial" panose="020B0604020202020204" pitchFamily="34" charset="0"/>
              <a:buChar char="•"/>
            </a:pPr>
            <a:r>
              <a:rPr lang="en-CA" b="1" dirty="0"/>
              <a:t>Concerns about sustainability</a:t>
            </a:r>
          </a:p>
          <a:p>
            <a:pPr marL="171450" indent="-171450">
              <a:buFont typeface="Arial" panose="020B0604020202020204" pitchFamily="34" charset="0"/>
              <a:buChar char="•"/>
            </a:pPr>
            <a:r>
              <a:rPr lang="en-CA" b="1" dirty="0"/>
              <a:t>“Predatory open access publishers” </a:t>
            </a:r>
          </a:p>
          <a:p>
            <a:pPr marL="171450" indent="-171450">
              <a:buFont typeface="Arial" panose="020B0604020202020204" pitchFamily="34" charset="0"/>
              <a:buChar char="•"/>
            </a:pPr>
            <a:r>
              <a:rPr lang="en-CA" b="1" dirty="0"/>
              <a:t>Time to rethink/redesign courses for instructors who want to incorporate OAP</a:t>
            </a:r>
          </a:p>
          <a:p>
            <a:pPr marL="171450" indent="-171450">
              <a:buFont typeface="Arial" panose="020B0604020202020204" pitchFamily="34" charset="0"/>
              <a:buChar char="•"/>
            </a:pPr>
            <a:endParaRPr lang="en-CA" b="1" dirty="0"/>
          </a:p>
          <a:p>
            <a:r>
              <a:rPr lang="en-CA" b="1" dirty="0"/>
              <a:t>Question</a:t>
            </a:r>
            <a:r>
              <a:rPr lang="en-CA" b="1" baseline="0" dirty="0"/>
              <a:t> 2: </a:t>
            </a:r>
            <a:r>
              <a:rPr lang="en-CA" sz="1200" b="1" kern="1200" baseline="0" dirty="0">
                <a:solidFill>
                  <a:schemeClr val="tx1"/>
                </a:solidFill>
                <a:latin typeface="+mn-lt"/>
                <a:ea typeface="+mn-ea"/>
                <a:cs typeface="+mn-cs"/>
              </a:rPr>
              <a:t>In preparation for facilitating discussion around this question, consider reading a recent blog posted in Inside Higher Ed, called “Curation, Evaluation, and Open Access for Teaching” by Barbara </a:t>
            </a:r>
            <a:r>
              <a:rPr lang="en-CA" sz="1200" b="1" kern="1200" baseline="0" dirty="0" err="1">
                <a:solidFill>
                  <a:schemeClr val="tx1"/>
                </a:solidFill>
                <a:latin typeface="+mn-lt"/>
                <a:ea typeface="+mn-ea"/>
                <a:cs typeface="+mn-cs"/>
              </a:rPr>
              <a:t>Fister</a:t>
            </a:r>
            <a:r>
              <a:rPr lang="en-CA" sz="1200" b="1" kern="1200" baseline="0" dirty="0">
                <a:solidFill>
                  <a:schemeClr val="tx1"/>
                </a:solidFill>
                <a:latin typeface="+mn-lt"/>
                <a:ea typeface="+mn-ea"/>
                <a:cs typeface="+mn-cs"/>
              </a:rPr>
              <a:t>: https://www.insidehighered.com/ </a:t>
            </a:r>
          </a:p>
          <a:p>
            <a:endParaRPr lang="en-CA" sz="1200" b="1" kern="1200" baseline="0" dirty="0">
              <a:solidFill>
                <a:schemeClr val="tx1"/>
              </a:solidFill>
              <a:latin typeface="+mn-lt"/>
              <a:ea typeface="+mn-ea"/>
              <a:cs typeface="+mn-cs"/>
            </a:endParaRPr>
          </a:p>
          <a:p>
            <a:r>
              <a:rPr lang="en-CA" sz="1200" b="1" kern="1200" baseline="0" dirty="0">
                <a:solidFill>
                  <a:schemeClr val="tx1"/>
                </a:solidFill>
                <a:latin typeface="+mn-lt"/>
                <a:ea typeface="+mn-ea"/>
                <a:cs typeface="+mn-cs"/>
              </a:rPr>
              <a:t>Among other claims, </a:t>
            </a:r>
            <a:r>
              <a:rPr lang="en-CA" sz="1200" b="1" kern="1200" baseline="0" dirty="0" err="1">
                <a:solidFill>
                  <a:schemeClr val="tx1"/>
                </a:solidFill>
                <a:latin typeface="+mn-lt"/>
                <a:ea typeface="+mn-ea"/>
                <a:cs typeface="+mn-cs"/>
              </a:rPr>
              <a:t>Fister</a:t>
            </a:r>
            <a:r>
              <a:rPr lang="en-CA" sz="1200" b="1" kern="1200" baseline="0" dirty="0">
                <a:solidFill>
                  <a:schemeClr val="tx1"/>
                </a:solidFill>
                <a:latin typeface="+mn-lt"/>
                <a:ea typeface="+mn-ea"/>
                <a:cs typeface="+mn-cs"/>
              </a:rPr>
              <a:t> writes: “</a:t>
            </a:r>
            <a:r>
              <a:rPr lang="en-CA" sz="1200" b="1" i="0" kern="1200" dirty="0">
                <a:solidFill>
                  <a:schemeClr val="tx1"/>
                </a:solidFill>
                <a:effectLst/>
                <a:latin typeface="+mn-lt"/>
                <a:ea typeface="+mn-ea"/>
                <a:cs typeface="+mn-cs"/>
              </a:rPr>
              <a:t>The virtues of academic publishing don’t depend on a particular revenue model. Equating quality with exclusivity betrays what is perhaps the most important of academic publishing values: advancing knowledge for the public good. If your model depends on ensuring that only the most privileged will have access to what you publish, that’s an automatic fail.” Lister includes</a:t>
            </a:r>
            <a:r>
              <a:rPr lang="en-CA" sz="1200" b="1" i="0" kern="1200" baseline="0" dirty="0">
                <a:solidFill>
                  <a:schemeClr val="tx1"/>
                </a:solidFill>
                <a:effectLst/>
                <a:latin typeface="+mn-lt"/>
                <a:ea typeface="+mn-ea"/>
                <a:cs typeface="+mn-cs"/>
              </a:rPr>
              <a:t> a list of tips for helping students find OAP, including the following:</a:t>
            </a:r>
          </a:p>
          <a:p>
            <a:endParaRPr lang="en-CA" sz="1200" b="1" i="0" kern="1200" baseline="0" dirty="0">
              <a:solidFill>
                <a:schemeClr val="tx1"/>
              </a:solidFill>
              <a:effectLst/>
              <a:latin typeface="+mn-lt"/>
              <a:ea typeface="+mn-ea"/>
              <a:cs typeface="+mn-cs"/>
            </a:endParaRPr>
          </a:p>
          <a:p>
            <a:r>
              <a:rPr lang="en-CA" sz="1200" b="1" i="0" kern="1200" baseline="0" dirty="0">
                <a:solidFill>
                  <a:schemeClr val="tx1"/>
                </a:solidFill>
                <a:effectLst/>
                <a:latin typeface="+mn-lt"/>
                <a:ea typeface="+mn-ea"/>
                <a:cs typeface="+mn-cs"/>
              </a:rPr>
              <a:t>“Help students see what makes research good or not so good by looking at actual content, not by training them to recognize brands or to check the “peer-reviewed” box in library databases.</a:t>
            </a:r>
          </a:p>
          <a:p>
            <a:r>
              <a:rPr lang="en-CA" sz="1200" b="1" i="0" kern="1200" baseline="0" dirty="0">
                <a:solidFill>
                  <a:schemeClr val="tx1"/>
                </a:solidFill>
                <a:effectLst/>
                <a:latin typeface="+mn-lt"/>
                <a:ea typeface="+mn-ea"/>
                <a:cs typeface="+mn-cs"/>
              </a:rPr>
              <a:t>Don’t say “this would be a good journal for your paper.” Explain what a journal is – the ongoing record of conversations among a specific group of people asking a certain kind of question.</a:t>
            </a:r>
          </a:p>
          <a:p>
            <a:r>
              <a:rPr lang="en-CA" sz="1200" b="1" i="0" kern="1200" baseline="0" dirty="0">
                <a:solidFill>
                  <a:schemeClr val="tx1"/>
                </a:solidFill>
                <a:effectLst/>
                <a:latin typeface="+mn-lt"/>
                <a:ea typeface="+mn-ea"/>
                <a:cs typeface="+mn-cs"/>
              </a:rPr>
              <a:t>Don’t say “you must use peer-reviewed sources from scholarly journals.” Explain why, in a particular context, peer-reviewed research is preferred over other kinds of sources. But first, make sure it’s true. Sometimes an investigative journalist has done research that’s highly ethical and may be more helpful than the peer reviewed research available on the same subject.</a:t>
            </a:r>
          </a:p>
          <a:p>
            <a:r>
              <a:rPr lang="en-CA" sz="1200" b="1" i="0" kern="1200" baseline="0" dirty="0">
                <a:solidFill>
                  <a:schemeClr val="tx1"/>
                </a:solidFill>
                <a:effectLst/>
                <a:latin typeface="+mn-lt"/>
                <a:ea typeface="+mn-ea"/>
                <a:cs typeface="+mn-cs"/>
              </a:rPr>
              <a:t>Don’t say “use library resources, not stuff you find on the web.” You’re not preparing students for the world into which they will graduate.”</a:t>
            </a:r>
            <a:endParaRPr lang="en-CA" sz="1200" b="1" kern="1200" baseline="0" dirty="0">
              <a:solidFill>
                <a:schemeClr val="tx1"/>
              </a:solidFill>
              <a:latin typeface="+mn-lt"/>
              <a:ea typeface="+mn-ea"/>
              <a:cs typeface="+mn-cs"/>
            </a:endParaRPr>
          </a:p>
          <a:p>
            <a:endParaRPr lang="en-CA" sz="1200" b="1" kern="1200" baseline="0" dirty="0">
              <a:solidFill>
                <a:schemeClr val="tx1"/>
              </a:solidFill>
              <a:latin typeface="+mn-lt"/>
              <a:ea typeface="+mn-ea"/>
              <a:cs typeface="+mn-cs"/>
            </a:endParaRPr>
          </a:p>
          <a:p>
            <a:pPr marL="0" indent="0">
              <a:buFont typeface="Arial" panose="020B0604020202020204" pitchFamily="34" charset="0"/>
              <a:buNone/>
            </a:pPr>
            <a:endParaRPr lang="en-CA" b="1" dirty="0"/>
          </a:p>
        </p:txBody>
      </p:sp>
    </p:spTree>
    <p:extLst>
      <p:ext uri="{BB962C8B-B14F-4D97-AF65-F5344CB8AC3E}">
        <p14:creationId xmlns:p14="http://schemas.microsoft.com/office/powerpoint/2010/main" val="1686840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b="1" dirty="0"/>
              <a:t>Show the video </a:t>
            </a:r>
            <a:r>
              <a:rPr lang="en-CA" b="1" dirty="0" smtClean="0"/>
              <a:t>“</a:t>
            </a:r>
            <a:r>
              <a:rPr lang="en-CA" sz="1200" b="1" kern="1200" dirty="0" smtClean="0">
                <a:solidFill>
                  <a:schemeClr val="tx1"/>
                </a:solidFill>
                <a:effectLst/>
                <a:latin typeface="+mn-lt"/>
                <a:ea typeface="+mn-ea"/>
                <a:cs typeface="+mn-cs"/>
              </a:rPr>
              <a:t>What are some considerations for locating and using open access?</a:t>
            </a:r>
            <a:r>
              <a:rPr lang="en-CA" b="1" dirty="0" smtClean="0"/>
              <a:t>” </a:t>
            </a:r>
            <a:r>
              <a:rPr lang="en-CA" b="1" dirty="0"/>
              <a:t>in which scholars and practitioners</a:t>
            </a:r>
            <a:r>
              <a:rPr lang="en-CA" b="1" baseline="0" dirty="0"/>
              <a:t> from Ontario post-secondary institutions discuss where to find OAP and some potential challenges associated with </a:t>
            </a:r>
            <a:r>
              <a:rPr lang="en-CA" b="1" baseline="0" dirty="0" smtClean="0"/>
              <a:t>OAP. </a:t>
            </a:r>
            <a:r>
              <a:rPr lang="en-CA" b="1" baseline="0" dirty="0"/>
              <a:t>After viewing the video, make links to participants’ earlier responses where possible.</a:t>
            </a:r>
          </a:p>
        </p:txBody>
      </p:sp>
    </p:spTree>
    <p:extLst>
      <p:ext uri="{BB962C8B-B14F-4D97-AF65-F5344CB8AC3E}">
        <p14:creationId xmlns:p14="http://schemas.microsoft.com/office/powerpoint/2010/main" val="1949929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latin typeface="+mn-lt"/>
                <a:ea typeface="+mn-ea"/>
                <a:cs typeface="+mn-cs"/>
              </a:rPr>
              <a:t>Let’s recap some of the potential challenges of using OAP. First, there are doubts about quality. These doubts are largely related to the misconception that OA journals are not peer reviewed. There are also concerns that open access is not a sustainable publishing model in terms of meeting the costs of publication and research. And, for instructors who want to incorporate OAP into their courses, the time it takes to rethink and redesign courses must be considered. You can learn more about some of these considerations by reading the articles listed on this slide.</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References: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err="1">
                <a:solidFill>
                  <a:schemeClr val="tx1"/>
                </a:solidFill>
                <a:effectLst/>
                <a:latin typeface="+mn-lt"/>
                <a:ea typeface="+mn-ea"/>
                <a:cs typeface="+mn-cs"/>
              </a:rPr>
              <a:t>Fister</a:t>
            </a:r>
            <a:r>
              <a:rPr lang="en-CA" sz="1200" kern="1200" dirty="0">
                <a:solidFill>
                  <a:schemeClr val="tx1"/>
                </a:solidFill>
                <a:effectLst/>
                <a:latin typeface="+mn-lt"/>
                <a:ea typeface="+mn-ea"/>
                <a:cs typeface="+mn-cs"/>
              </a:rPr>
              <a:t>, B.  (2016, November 22). </a:t>
            </a:r>
            <a:r>
              <a:rPr lang="en-CA" sz="1200" i="1" kern="1200" dirty="0">
                <a:solidFill>
                  <a:schemeClr val="tx1"/>
                </a:solidFill>
                <a:effectLst/>
                <a:latin typeface="+mn-lt"/>
                <a:ea typeface="+mn-ea"/>
                <a:cs typeface="+mn-cs"/>
              </a:rPr>
              <a:t>Curation, Evaluation, and Open Access for Teaching. Inside Higher Ed</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https://www.insidehighered.com/blogs/library-babel-fish/curation-evaluation-and-open-access-teaching</a:t>
            </a:r>
            <a:r>
              <a:rPr lang="en-CA" sz="1200" kern="1200" dirty="0">
                <a:solidFill>
                  <a:schemeClr val="tx1"/>
                </a:solidFill>
                <a:effectLst/>
                <a:latin typeface="+mn-lt"/>
                <a:ea typeface="+mn-ea"/>
                <a:cs typeface="+mn-cs"/>
              </a:rPr>
              <a: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err="1">
                <a:solidFill>
                  <a:schemeClr val="tx1"/>
                </a:solidFill>
                <a:effectLst/>
                <a:latin typeface="+mn-lt"/>
                <a:ea typeface="+mn-ea"/>
                <a:cs typeface="+mn-cs"/>
              </a:rPr>
              <a:t>Ratcliffe</a:t>
            </a:r>
            <a:r>
              <a:rPr lang="en-CA" sz="1200" kern="1200" dirty="0">
                <a:solidFill>
                  <a:schemeClr val="tx1"/>
                </a:solidFill>
                <a:effectLst/>
                <a:latin typeface="+mn-lt"/>
                <a:ea typeface="+mn-ea"/>
                <a:cs typeface="+mn-cs"/>
              </a:rPr>
              <a:t>, R. (2014, October 27). </a:t>
            </a:r>
            <a:r>
              <a:rPr lang="en-CA" sz="1200" i="1" kern="1200" dirty="0">
                <a:solidFill>
                  <a:schemeClr val="tx1"/>
                </a:solidFill>
                <a:effectLst/>
                <a:latin typeface="+mn-lt"/>
                <a:ea typeface="+mn-ea"/>
                <a:cs typeface="+mn-cs"/>
              </a:rPr>
              <a:t>What’s the biggest challenge facing open access? The Guardian</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4"/>
              </a:rPr>
              <a:t>https://www.theguardian.com/higher-education-network/blog/2014/oct/27/-sp-whats-the-biggest-challenge-facing-open-access</a:t>
            </a:r>
            <a:endParaRPr lang="en-CA" sz="1200" u="sng"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err="1">
                <a:solidFill>
                  <a:schemeClr val="tx1"/>
                </a:solidFill>
                <a:effectLst/>
                <a:latin typeface="+mn-lt"/>
                <a:ea typeface="+mn-ea"/>
                <a:cs typeface="+mn-cs"/>
              </a:rPr>
              <a:t>Straumsheim</a:t>
            </a:r>
            <a:r>
              <a:rPr lang="en-CA" sz="1200" kern="1200" dirty="0">
                <a:solidFill>
                  <a:schemeClr val="tx1"/>
                </a:solidFill>
                <a:effectLst/>
                <a:latin typeface="+mn-lt"/>
                <a:ea typeface="+mn-ea"/>
                <a:cs typeface="+mn-cs"/>
              </a:rPr>
              <a:t>, C. (2014, May 12). </a:t>
            </a:r>
            <a:r>
              <a:rPr lang="en-CA" sz="1200" i="1" kern="1200" dirty="0">
                <a:solidFill>
                  <a:schemeClr val="tx1"/>
                </a:solidFill>
                <a:effectLst/>
                <a:latin typeface="+mn-lt"/>
                <a:ea typeface="+mn-ea"/>
                <a:cs typeface="+mn-cs"/>
              </a:rPr>
              <a:t>Sustaining Open Access. Inside Higher Ed</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5"/>
              </a:rPr>
              <a:t>https://www.insidehighered.com/news/2014/05/12/new-open-access-publishing-model-praised-audacity-sustainability-concerns-remain</a:t>
            </a:r>
            <a:r>
              <a:rPr lang="en-CA" sz="1200" kern="1200" dirty="0">
                <a:solidFill>
                  <a:schemeClr val="tx1"/>
                </a:solidFill>
                <a:effectLst/>
                <a:latin typeface="+mn-lt"/>
                <a:ea typeface="+mn-ea"/>
                <a:cs typeface="+mn-cs"/>
              </a:rPr>
              <a: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err="1">
                <a:solidFill>
                  <a:schemeClr val="tx1"/>
                </a:solidFill>
                <a:effectLst/>
                <a:latin typeface="+mn-lt"/>
                <a:ea typeface="+mn-ea"/>
                <a:cs typeface="+mn-cs"/>
              </a:rPr>
              <a:t>Suber</a:t>
            </a:r>
            <a:r>
              <a:rPr lang="en-CA" sz="1200" kern="1200" dirty="0">
                <a:solidFill>
                  <a:schemeClr val="tx1"/>
                </a:solidFill>
                <a:effectLst/>
                <a:latin typeface="+mn-lt"/>
                <a:ea typeface="+mn-ea"/>
                <a:cs typeface="+mn-cs"/>
              </a:rPr>
              <a:t>, P. (2009, October 2). Ten Challenges for Open Access Journals. </a:t>
            </a:r>
            <a:r>
              <a:rPr lang="en-CA" sz="1200" i="1" kern="1200" dirty="0">
                <a:solidFill>
                  <a:schemeClr val="tx1"/>
                </a:solidFill>
                <a:effectLst/>
                <a:latin typeface="+mn-lt"/>
                <a:ea typeface="+mn-ea"/>
                <a:cs typeface="+mn-cs"/>
              </a:rPr>
              <a:t>SPARC Open Access Newsletter, no. 138</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6"/>
              </a:rPr>
              <a:t>http://legacy.earlham.edu/~peters/fos/newsletter/10-02-09.htm#challenges</a:t>
            </a:r>
            <a:endParaRPr lang="en-CA" sz="120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200" kern="1200" dirty="0">
              <a:solidFill>
                <a:schemeClr val="tx1"/>
              </a:solidFill>
              <a:effectLst/>
              <a:latin typeface="+mn-lt"/>
              <a:ea typeface="+mn-ea"/>
              <a:cs typeface="+mn-cs"/>
            </a:endParaRPr>
          </a:p>
          <a:p>
            <a:endParaRPr lang="en-CA" sz="1200" kern="1200" dirty="0">
              <a:solidFill>
                <a:schemeClr val="tx1"/>
              </a:solidFill>
              <a:latin typeface="+mn-lt"/>
              <a:ea typeface="+mn-ea"/>
              <a:cs typeface="+mn-cs"/>
            </a:endParaRPr>
          </a:p>
        </p:txBody>
      </p:sp>
    </p:spTree>
    <p:extLst>
      <p:ext uri="{BB962C8B-B14F-4D97-AF65-F5344CB8AC3E}">
        <p14:creationId xmlns:p14="http://schemas.microsoft.com/office/powerpoint/2010/main" val="352537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latin typeface="+mn-lt"/>
                <a:ea typeface="+mn-ea"/>
                <a:cs typeface="+mn-cs"/>
              </a:rPr>
              <a:t>If</a:t>
            </a:r>
            <a:r>
              <a:rPr lang="en-CA" sz="1200" b="1" kern="1200" baseline="0" dirty="0">
                <a:solidFill>
                  <a:schemeClr val="tx1"/>
                </a:solidFill>
                <a:latin typeface="+mn-lt"/>
                <a:ea typeface="+mn-ea"/>
                <a:cs typeface="+mn-cs"/>
              </a:rPr>
              <a:t> your institution has a repository, discuss it here and replace the provided example (CURVE) with a link to your repository.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In terms of locating OAP, it’s always a good idea to ask your institution’s librarian. Google Scholar is also a good source and includes a number of search filters in the “Advanced Scholar Search” option. As we already reviewed, OA journals can be found in the Directory of Open Access Journals: </a:t>
            </a:r>
            <a:r>
              <a:rPr lang="en-CA" sz="1200" kern="1200" dirty="0" err="1">
                <a:solidFill>
                  <a:schemeClr val="tx1"/>
                </a:solidFill>
                <a:latin typeface="+mn-lt"/>
                <a:ea typeface="+mn-ea"/>
                <a:cs typeface="+mn-cs"/>
              </a:rPr>
              <a:t>d.o.a.j</a:t>
            </a:r>
            <a:r>
              <a:rPr lang="en-CA" sz="1200" kern="1200" dirty="0">
                <a:solidFill>
                  <a:schemeClr val="tx1"/>
                </a:solidFill>
                <a:latin typeface="+mn-lt"/>
                <a:ea typeface="+mn-ea"/>
                <a:cs typeface="+mn-cs"/>
              </a:rPr>
              <a:t>. dot org. You can search for OA repositories in the Directory of Open Access Repositories, and the Registry of Open Access Repositories. Does your institution have an institutional repository? Lists of institutional repositories by province can be found by visiting C.A.R.L., or “carl”,  the Canadian Association of Research Libraries.</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Links: </a:t>
            </a:r>
          </a:p>
          <a:p>
            <a:r>
              <a:rPr lang="en-CA" sz="1200" kern="1200" dirty="0">
                <a:solidFill>
                  <a:schemeClr val="tx1"/>
                </a:solidFill>
                <a:latin typeface="+mn-lt"/>
                <a:ea typeface="+mn-ea"/>
                <a:cs typeface="+mn-cs"/>
              </a:rPr>
              <a:t>Directory of Open Access Journals: https://doaj.org/</a:t>
            </a:r>
          </a:p>
          <a:p>
            <a:r>
              <a:rPr lang="en-CA" sz="1200" kern="1200" dirty="0">
                <a:solidFill>
                  <a:schemeClr val="tx1"/>
                </a:solidFill>
                <a:latin typeface="+mn-lt"/>
                <a:ea typeface="+mn-ea"/>
                <a:cs typeface="+mn-cs"/>
              </a:rPr>
              <a:t>Directory of Open Access Repositories: http://www.opendoar.org/</a:t>
            </a:r>
          </a:p>
          <a:p>
            <a:r>
              <a:rPr lang="en-CA" sz="1200" kern="1200" dirty="0">
                <a:solidFill>
                  <a:schemeClr val="tx1"/>
                </a:solidFill>
                <a:latin typeface="+mn-lt"/>
                <a:ea typeface="+mn-ea"/>
                <a:cs typeface="+mn-cs"/>
              </a:rPr>
              <a:t>Registry of Open Access Repositories: http://roar.eprints.org/</a:t>
            </a:r>
          </a:p>
          <a:p>
            <a:r>
              <a:rPr lang="sv-SE" sz="1200" kern="1200" dirty="0">
                <a:solidFill>
                  <a:schemeClr val="tx1"/>
                </a:solidFill>
                <a:latin typeface="+mn-lt"/>
                <a:ea typeface="+mn-ea"/>
                <a:cs typeface="+mn-cs"/>
              </a:rPr>
              <a:t>CARL: http://www.carl-abrc.ca/advancing-research/institutional-repositories/repos-in-canada/</a:t>
            </a:r>
          </a:p>
          <a:p>
            <a:endParaRPr lang="en-CA" sz="1200" kern="1200" dirty="0">
              <a:solidFill>
                <a:schemeClr val="tx1"/>
              </a:solidFill>
              <a:latin typeface="+mn-lt"/>
              <a:ea typeface="+mn-ea"/>
              <a:cs typeface="+mn-cs"/>
            </a:endParaRPr>
          </a:p>
          <a:p>
            <a:endParaRPr lang="en-US" b="0" dirty="0"/>
          </a:p>
        </p:txBody>
      </p:sp>
    </p:spTree>
    <p:extLst>
      <p:ext uri="{BB962C8B-B14F-4D97-AF65-F5344CB8AC3E}">
        <p14:creationId xmlns:p14="http://schemas.microsoft.com/office/powerpoint/2010/main" val="2504552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 goal of this module is for you to recognize the benefits and challenges of using</a:t>
            </a:r>
            <a:r>
              <a:rPr lang="en-CA" sz="1200" kern="1200" baseline="0" dirty="0">
                <a:solidFill>
                  <a:schemeClr val="tx1"/>
                </a:solidFill>
                <a:effectLst/>
                <a:latin typeface="+mn-lt"/>
                <a:ea typeface="+mn-ea"/>
                <a:cs typeface="+mn-cs"/>
              </a:rPr>
              <a:t> open access publications</a:t>
            </a:r>
            <a:r>
              <a:rPr lang="en-CA" sz="1200" kern="1200" dirty="0">
                <a:solidFill>
                  <a:schemeClr val="tx1"/>
                </a:solidFill>
                <a:effectLst/>
                <a:latin typeface="+mn-lt"/>
                <a:ea typeface="+mn-ea"/>
                <a:cs typeface="+mn-cs"/>
              </a:rPr>
              <a:t> (OAP) in education and to locate </a:t>
            </a:r>
            <a:r>
              <a:rPr lang="en-CA" sz="1200" kern="1200" baseline="0" dirty="0">
                <a:solidFill>
                  <a:schemeClr val="tx1"/>
                </a:solidFill>
                <a:effectLst/>
                <a:latin typeface="+mn-lt"/>
                <a:ea typeface="+mn-ea"/>
                <a:cs typeface="+mn-cs"/>
              </a:rPr>
              <a:t>OAP for use</a:t>
            </a:r>
            <a:r>
              <a:rPr lang="en-CA" sz="1200" kern="1200" dirty="0">
                <a:solidFill>
                  <a:schemeClr val="tx1"/>
                </a:solidFill>
                <a:effectLst/>
                <a:latin typeface="+mn-lt"/>
                <a:ea typeface="+mn-ea"/>
                <a:cs typeface="+mn-cs"/>
              </a:rPr>
              <a:t> in a course.</a:t>
            </a:r>
          </a:p>
          <a:p>
            <a:endParaRPr lang="en-US" b="1" dirty="0"/>
          </a:p>
          <a:p>
            <a:r>
              <a:rPr lang="en-US" b="1" dirty="0"/>
              <a:t>After</a:t>
            </a:r>
            <a:r>
              <a:rPr lang="en-US" b="1" baseline="0" dirty="0"/>
              <a:t> introducing the goal, l</a:t>
            </a:r>
            <a:r>
              <a:rPr lang="en-US" b="1" dirty="0"/>
              <a:t>ead participants through learning outcomes.</a:t>
            </a:r>
          </a:p>
        </p:txBody>
      </p:sp>
    </p:spTree>
    <p:extLst>
      <p:ext uri="{BB962C8B-B14F-4D97-AF65-F5344CB8AC3E}">
        <p14:creationId xmlns:p14="http://schemas.microsoft.com/office/powerpoint/2010/main" val="1034927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Using the directories and resources we referred to previously, find one open access journal and one open access repository specific to your discipline. Would you use content from this journal? This repository? Why or why not? </a:t>
            </a:r>
          </a:p>
          <a:p>
            <a:endParaRPr lang="en-CA" sz="1200" kern="1200" dirty="0">
              <a:solidFill>
                <a:schemeClr val="tx1"/>
              </a:solidFill>
              <a:latin typeface="+mn-lt"/>
              <a:ea typeface="+mn-ea"/>
              <a:cs typeface="+mn-cs"/>
            </a:endParaRPr>
          </a:p>
        </p:txBody>
      </p:sp>
    </p:spTree>
    <p:extLst>
      <p:ext uri="{BB962C8B-B14F-4D97-AF65-F5344CB8AC3E}">
        <p14:creationId xmlns:p14="http://schemas.microsoft.com/office/powerpoint/2010/main" val="6822606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a:solidFill>
                  <a:schemeClr val="tx1"/>
                </a:solidFill>
                <a:latin typeface="+mn-lt"/>
                <a:ea typeface="+mn-ea"/>
                <a:cs typeface="+mn-cs"/>
              </a:rPr>
              <a:t>Spend 2-3 minutes facilitating</a:t>
            </a:r>
            <a:r>
              <a:rPr lang="en-CA" sz="1200" b="1" kern="1200" baseline="0" dirty="0">
                <a:solidFill>
                  <a:schemeClr val="tx1"/>
                </a:solidFill>
                <a:latin typeface="+mn-lt"/>
                <a:ea typeface="+mn-ea"/>
                <a:cs typeface="+mn-cs"/>
              </a:rPr>
              <a:t> a discussion. Record answers on a whiteboard or flipchart to refer back to later.</a:t>
            </a:r>
          </a:p>
          <a:p>
            <a:endParaRPr lang="en-CA" sz="1200" b="1" kern="1200" baseline="0" dirty="0">
              <a:solidFill>
                <a:schemeClr val="tx1"/>
              </a:solidFill>
              <a:latin typeface="+mn-lt"/>
              <a:ea typeface="+mn-ea"/>
              <a:cs typeface="+mn-cs"/>
            </a:endParaRPr>
          </a:p>
          <a:p>
            <a:endParaRPr lang="en-CA" sz="1200" b="1" kern="1200" baseline="0" dirty="0">
              <a:solidFill>
                <a:schemeClr val="tx1"/>
              </a:solidFill>
              <a:latin typeface="+mn-lt"/>
              <a:ea typeface="+mn-ea"/>
              <a:cs typeface="+mn-cs"/>
            </a:endParaRPr>
          </a:p>
        </p:txBody>
      </p:sp>
    </p:spTree>
    <p:extLst>
      <p:ext uri="{BB962C8B-B14F-4D97-AF65-F5344CB8AC3E}">
        <p14:creationId xmlns:p14="http://schemas.microsoft.com/office/powerpoint/2010/main" val="38330901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b="1" dirty="0"/>
              <a:t>Show the video </a:t>
            </a:r>
            <a:r>
              <a:rPr lang="en-CA" b="1" dirty="0" smtClean="0"/>
              <a:t>“</a:t>
            </a:r>
            <a:r>
              <a:rPr lang="en-CA" sz="1200" b="1" kern="1200" dirty="0" smtClean="0">
                <a:solidFill>
                  <a:schemeClr val="tx1"/>
                </a:solidFill>
                <a:effectLst/>
                <a:latin typeface="+mn-lt"/>
                <a:ea typeface="+mn-ea"/>
                <a:cs typeface="+mn-cs"/>
              </a:rPr>
              <a:t>What are some potential impacts of OAP, and what role can institutions play?</a:t>
            </a:r>
            <a:r>
              <a:rPr lang="en-CA" b="1" dirty="0" smtClean="0"/>
              <a:t>” </a:t>
            </a:r>
            <a:r>
              <a:rPr lang="en-CA" b="1" dirty="0"/>
              <a:t>in which scholars and practitioners</a:t>
            </a:r>
            <a:r>
              <a:rPr lang="en-CA" b="1" baseline="0" dirty="0"/>
              <a:t> from Ontario post-secondary institutions discuss some potential impacts of OAP and the role of institutions in promoting and facilitating the use of OAP in higher </a:t>
            </a:r>
            <a:r>
              <a:rPr lang="en-CA" b="1" baseline="0" dirty="0" smtClean="0"/>
              <a:t>education. </a:t>
            </a:r>
            <a:r>
              <a:rPr lang="en-CA" b="1" baseline="0" dirty="0"/>
              <a:t>After viewing the video, make links to participants’ earlier responses where possible.</a:t>
            </a:r>
          </a:p>
        </p:txBody>
      </p:sp>
    </p:spTree>
    <p:extLst>
      <p:ext uri="{BB962C8B-B14F-4D97-AF65-F5344CB8AC3E}">
        <p14:creationId xmlns:p14="http://schemas.microsoft.com/office/powerpoint/2010/main" val="14961901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b="1" kern="1200" dirty="0">
                <a:solidFill>
                  <a:schemeClr val="tx1"/>
                </a:solidFill>
                <a:latin typeface="+mn-lt"/>
                <a:ea typeface="+mn-ea"/>
                <a:cs typeface="+mn-cs"/>
              </a:rPr>
              <a:t>This slide should be a recap of what was</a:t>
            </a:r>
            <a:r>
              <a:rPr lang="en-CA" sz="1200" b="1" kern="1200" baseline="0" dirty="0">
                <a:solidFill>
                  <a:schemeClr val="tx1"/>
                </a:solidFill>
                <a:latin typeface="+mn-lt"/>
                <a:ea typeface="+mn-ea"/>
                <a:cs typeface="+mn-cs"/>
              </a:rPr>
              <a:t> discussed and what was shown in the video. If applicable, review your institutions open access policy. </a:t>
            </a:r>
            <a:endParaRPr lang="en-CA" sz="1200" b="1" kern="1200" dirty="0">
              <a:solidFill>
                <a:schemeClr val="tx1"/>
              </a:solidFill>
              <a:latin typeface="+mn-lt"/>
              <a:ea typeface="+mn-ea"/>
              <a:cs typeface="+mn-cs"/>
            </a:endParaRPr>
          </a:p>
          <a:p>
            <a:endParaRPr lang="en-CA" sz="1200" b="1" kern="1200" dirty="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sz="1200" b="0" kern="1200" dirty="0">
                <a:solidFill>
                  <a:schemeClr val="tx1"/>
                </a:solidFill>
                <a:latin typeface="+mn-lt"/>
                <a:ea typeface="+mn-ea"/>
                <a:cs typeface="+mn-cs"/>
              </a:rPr>
              <a:t>Reference: </a:t>
            </a:r>
          </a:p>
          <a:p>
            <a:pPr marL="0" marR="0" lvl="0" indent="0" algn="l" defTabSz="4572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Cold Spring Harbor Laboratory Library. (2016, August 4). </a:t>
            </a:r>
            <a:r>
              <a:rPr lang="en-CA" sz="1200" i="1" kern="1200" dirty="0">
                <a:solidFill>
                  <a:schemeClr val="tx1"/>
                </a:solidFill>
                <a:effectLst/>
                <a:latin typeface="+mn-lt"/>
                <a:ea typeface="+mn-ea"/>
                <a:cs typeface="+mn-cs"/>
              </a:rPr>
              <a:t>Guide to Open Access: How Institutions Can Support OA</a:t>
            </a:r>
            <a:r>
              <a:rPr lang="en-CA" sz="1200" kern="1200" dirty="0">
                <a:solidFill>
                  <a:schemeClr val="tx1"/>
                </a:solidFill>
                <a:effectLst/>
                <a:latin typeface="+mn-lt"/>
                <a:ea typeface="+mn-ea"/>
                <a:cs typeface="+mn-cs"/>
              </a:rPr>
              <a:t>. Retrieved from </a:t>
            </a:r>
            <a:r>
              <a:rPr lang="en-CA" sz="1200" u="sng" kern="1200" dirty="0">
                <a:solidFill>
                  <a:schemeClr val="tx1"/>
                </a:solidFill>
                <a:effectLst/>
                <a:latin typeface="+mn-lt"/>
                <a:ea typeface="+mn-ea"/>
                <a:cs typeface="+mn-cs"/>
                <a:hlinkClick r:id="rId3"/>
              </a:rPr>
              <a:t>http://cshl.libguides.com/c.php?g=474046&amp;p=3243863</a:t>
            </a:r>
            <a:endParaRPr lang="en-CA" sz="1200" b="1" kern="1200" dirty="0">
              <a:solidFill>
                <a:schemeClr val="tx1"/>
              </a:solidFill>
              <a:latin typeface="+mn-lt"/>
              <a:ea typeface="+mn-ea"/>
              <a:cs typeface="+mn-cs"/>
            </a:endParaRPr>
          </a:p>
        </p:txBody>
      </p:sp>
    </p:spTree>
    <p:extLst>
      <p:ext uri="{BB962C8B-B14F-4D97-AF65-F5344CB8AC3E}">
        <p14:creationId xmlns:p14="http://schemas.microsoft.com/office/powerpoint/2010/main" val="19126715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There are a number of free resources to help you learn more or to advocate for OAP at your institution.</a:t>
            </a:r>
          </a:p>
          <a:p>
            <a:r>
              <a:rPr lang="en-CA" sz="1200" kern="1200" dirty="0">
                <a:solidFill>
                  <a:schemeClr val="tx1"/>
                </a:solidFill>
                <a:latin typeface="+mn-lt"/>
                <a:ea typeface="+mn-ea"/>
                <a:cs typeface="+mn-cs"/>
              </a:rPr>
              <a:t>The Scholarly Publishing and Academic Resources Coalition, or SPARC,  is a “global coalition committed to making Open the default for research and education.” SPARC currently has over 800 institutions spread throughout North America, Europe, Japan, China and Australia. SPARC participated in the creation of Budapest Open Access Initiative and signed the founding statement of intent. As part of its mission to advocate for open access to scientific and scholarly research, SPARC initiated the Open Access Working Group in 2003. In their own words: “OAWG aims to bring about changes within stakeholder institutions enabling viable open access models to be widely and successfully implemented and accepted.” </a:t>
            </a:r>
          </a:p>
          <a:p>
            <a:r>
              <a:rPr lang="en-CA" sz="1200" kern="1200" dirty="0">
                <a:solidFill>
                  <a:schemeClr val="tx1"/>
                </a:solidFill>
                <a:latin typeface="+mn-lt"/>
                <a:ea typeface="+mn-ea"/>
                <a:cs typeface="+mn-cs"/>
              </a:rPr>
              <a:t>You can also visit the Open Access Directory to see what Advocacy Organizations for OA exist in Canada and in other parts of the world.</a:t>
            </a:r>
          </a:p>
        </p:txBody>
      </p:sp>
    </p:spTree>
    <p:extLst>
      <p:ext uri="{BB962C8B-B14F-4D97-AF65-F5344CB8AC3E}">
        <p14:creationId xmlns:p14="http://schemas.microsoft.com/office/powerpoint/2010/main" val="42239654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Summarize the main points from the session.</a:t>
            </a:r>
            <a:r>
              <a:rPr lang="en-US" b="1" baseline="0" dirty="0"/>
              <a:t> U</a:t>
            </a:r>
            <a:r>
              <a:rPr lang="en-US" b="1" dirty="0"/>
              <a:t>se examples from earlier</a:t>
            </a:r>
            <a:r>
              <a:rPr lang="en-US" b="1" baseline="0" dirty="0"/>
              <a:t> discussion with participants if possible.</a:t>
            </a:r>
            <a:endParaRPr lang="en-US" b="1" dirty="0"/>
          </a:p>
        </p:txBody>
      </p:sp>
    </p:spTree>
    <p:extLst>
      <p:ext uri="{BB962C8B-B14F-4D97-AF65-F5344CB8AC3E}">
        <p14:creationId xmlns:p14="http://schemas.microsoft.com/office/powerpoint/2010/main" val="39809483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Summarize the main points from the session.</a:t>
            </a:r>
            <a:r>
              <a:rPr lang="en-US" b="1" baseline="0" dirty="0"/>
              <a:t> U</a:t>
            </a:r>
            <a:r>
              <a:rPr lang="en-US" b="1" dirty="0"/>
              <a:t>se examples from earlier</a:t>
            </a:r>
            <a:r>
              <a:rPr lang="en-US" b="1" baseline="0" dirty="0"/>
              <a:t> discussion with participants if possible.</a:t>
            </a:r>
            <a:endParaRPr lang="en-US" b="1" dirty="0"/>
          </a:p>
        </p:txBody>
      </p:sp>
    </p:spTree>
    <p:extLst>
      <p:ext uri="{BB962C8B-B14F-4D97-AF65-F5344CB8AC3E}">
        <p14:creationId xmlns:p14="http://schemas.microsoft.com/office/powerpoint/2010/main" val="16935833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Remind</a:t>
            </a:r>
            <a:r>
              <a:rPr lang="en-US" b="1" baseline="0" dirty="0"/>
              <a:t> participants to complete the summative activity (they should have completed parts throughout the session). </a:t>
            </a:r>
          </a:p>
          <a:p>
            <a:endParaRPr lang="en-US" b="1" baseline="0" dirty="0"/>
          </a:p>
          <a:p>
            <a:r>
              <a:rPr lang="en-US" b="1" baseline="0" dirty="0"/>
              <a:t>Provide the handout “OAP Assignment” (see the Facilitator Guide) as a hard copy or email it to participants.</a:t>
            </a:r>
            <a:endParaRPr lang="en-US" b="1" dirty="0"/>
          </a:p>
        </p:txBody>
      </p:sp>
    </p:spTree>
    <p:extLst>
      <p:ext uri="{BB962C8B-B14F-4D97-AF65-F5344CB8AC3E}">
        <p14:creationId xmlns:p14="http://schemas.microsoft.com/office/powerpoint/2010/main" val="38590122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CA" b="0" dirty="0"/>
          </a:p>
        </p:txBody>
      </p:sp>
    </p:spTree>
    <p:extLst>
      <p:ext uri="{BB962C8B-B14F-4D97-AF65-F5344CB8AC3E}">
        <p14:creationId xmlns:p14="http://schemas.microsoft.com/office/powerpoint/2010/main" val="76179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Provide an overview</a:t>
            </a:r>
            <a:r>
              <a:rPr lang="en-US" b="1" baseline="0" dirty="0"/>
              <a:t> of how the session will be divided (if a different order makes more sense for your context, please feel free to reorder the slides and include additional materials). </a:t>
            </a:r>
          </a:p>
        </p:txBody>
      </p:sp>
    </p:spTree>
    <p:extLst>
      <p:ext uri="{BB962C8B-B14F-4D97-AF65-F5344CB8AC3E}">
        <p14:creationId xmlns:p14="http://schemas.microsoft.com/office/powerpoint/2010/main" val="389391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7962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b="1" dirty="0"/>
              <a:t>Spend a couple</a:t>
            </a:r>
            <a:r>
              <a:rPr lang="en-CA" b="1" baseline="0" dirty="0"/>
              <a:t> of minutes reviewing these statements and ask participants if each is true or false. Don’t spend a lot of time on this activity, as this section will discuss these points in more detail.</a:t>
            </a:r>
          </a:p>
          <a:p>
            <a:pPr marL="0" marR="0" indent="0" algn="l" defTabSz="457200" rtl="0" eaLnBrk="1" fontAlgn="auto" latinLnBrk="0" hangingPunct="1">
              <a:lnSpc>
                <a:spcPct val="100000"/>
              </a:lnSpc>
              <a:spcBef>
                <a:spcPts val="0"/>
              </a:spcBef>
              <a:spcAft>
                <a:spcPts val="0"/>
              </a:spcAft>
              <a:buClrTx/>
              <a:buSzTx/>
              <a:buFontTx/>
              <a:buNone/>
              <a:tabLst/>
              <a:defRPr/>
            </a:pPr>
            <a:endParaRPr lang="en-CA" b="1"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CA" b="1" baseline="0" dirty="0"/>
              <a:t>True: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Free to read</a:t>
            </a:r>
          </a:p>
          <a:p>
            <a:pPr marL="0" marR="0" indent="0" algn="l" defTabSz="457200" rtl="0" eaLnBrk="1" fontAlgn="auto" latinLnBrk="0" hangingPunct="1">
              <a:lnSpc>
                <a:spcPct val="100000"/>
              </a:lnSpc>
              <a:spcBef>
                <a:spcPts val="0"/>
              </a:spcBef>
              <a:spcAft>
                <a:spcPts val="0"/>
              </a:spcAft>
              <a:buClrTx/>
              <a:buSzTx/>
              <a:buFontTx/>
              <a:buNone/>
              <a:tabLst/>
              <a:defRPr/>
            </a:pPr>
            <a:endParaRPr lang="en-CA" b="1"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CA" b="1" baseline="0" dirty="0"/>
              <a:t>False:</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Free to produce and publish</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Free of copyright</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1" baseline="0" dirty="0"/>
              <a:t>Not peer reviewed</a:t>
            </a:r>
          </a:p>
        </p:txBody>
      </p:sp>
    </p:spTree>
    <p:extLst>
      <p:ext uri="{BB962C8B-B14F-4D97-AF65-F5344CB8AC3E}">
        <p14:creationId xmlns:p14="http://schemas.microsoft.com/office/powerpoint/2010/main" val="2562457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Spend 3 to 5 minutes facilitating</a:t>
            </a:r>
            <a:r>
              <a:rPr lang="en-CA" b="1" baseline="0" dirty="0"/>
              <a:t> a discussion. Write answers on a flipchart or whiteboard to refer back to later.</a:t>
            </a:r>
            <a:endParaRPr lang="en-CA" b="1" dirty="0"/>
          </a:p>
        </p:txBody>
      </p:sp>
    </p:spTree>
    <p:extLst>
      <p:ext uri="{BB962C8B-B14F-4D97-AF65-F5344CB8AC3E}">
        <p14:creationId xmlns:p14="http://schemas.microsoft.com/office/powerpoint/2010/main" val="1751494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latin typeface="+mn-lt"/>
                <a:ea typeface="+mn-ea"/>
                <a:cs typeface="+mn-cs"/>
              </a:rPr>
              <a:t>Open access refers to scholarly research and literature that is free to read and openly accessible on the internet. Open access works are also free to copy and distribute, however, they are not copyright free.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CA"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References: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err="1"/>
              <a:t>Chernoff</a:t>
            </a:r>
            <a:r>
              <a:rPr lang="en-CA" baseline="0" dirty="0"/>
              <a:t>, M. and Holm, J.A.  (</a:t>
            </a:r>
            <a:r>
              <a:rPr lang="en-CA" baseline="0" dirty="0" err="1"/>
              <a:t>n.d.</a:t>
            </a:r>
            <a:r>
              <a:rPr lang="en-CA" baseline="0" dirty="0"/>
              <a:t>). What is open access? Retrieved from https://opensource.com/resources/what-open-access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err="1"/>
              <a:t>Suber</a:t>
            </a:r>
            <a:r>
              <a:rPr lang="en-CA" baseline="0" dirty="0"/>
              <a:t>, P. (2004, December 9). A Very Brief Introduction to Open Access. Retrieved from http://legacy.earlham.edu/~peters/fos/brief.htm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err="1"/>
              <a:t>Suber</a:t>
            </a:r>
            <a:r>
              <a:rPr lang="en-CA" baseline="0" dirty="0"/>
              <a:t>, P. (2015, December 5). Open Access Overview. Retrieved from http://legacy.earlham.edu/~peters/fos/overview.htm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a:t>University of Waterloo. (2016, November 21). Open Access. Retrieved from http://subjectguides.uwaterloo.ca/openaccess  </a:t>
            </a:r>
          </a:p>
        </p:txBody>
      </p:sp>
    </p:spTree>
    <p:extLst>
      <p:ext uri="{BB962C8B-B14F-4D97-AF65-F5344CB8AC3E}">
        <p14:creationId xmlns:p14="http://schemas.microsoft.com/office/powerpoint/2010/main" val="3017973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With open access, the author or publisher retains the right to control distribution. Although open access permits the right to copy and distribute, users must acknowledge ownership or authorship through attribution.  Authors may grant additional permissions through Creative Commons or another Open Access license. Let’s have a look at some Creative Commons license conditions.</a:t>
            </a:r>
          </a:p>
          <a:p>
            <a:endParaRPr lang="en-CA" baseline="0" dirty="0"/>
          </a:p>
          <a:p>
            <a:endParaRPr lang="en-CA" baseline="0" dirty="0"/>
          </a:p>
          <a:p>
            <a:r>
              <a:rPr lang="en-CA" baseline="0" dirty="0"/>
              <a:t>Reference: </a:t>
            </a:r>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a:t>University of Waterloo. (2016, November 21). Open Access. Retrieved from http://subjectguides.uwaterloo.ca/openaccess  </a:t>
            </a:r>
          </a:p>
        </p:txBody>
      </p:sp>
    </p:spTree>
    <p:extLst>
      <p:ext uri="{BB962C8B-B14F-4D97-AF65-F5344CB8AC3E}">
        <p14:creationId xmlns:p14="http://schemas.microsoft.com/office/powerpoint/2010/main" val="3647979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2306" y="3832491"/>
            <a:ext cx="8662516" cy="2624791"/>
          </a:xfrm>
        </p:spPr>
        <p:txBody>
          <a:bodyPr>
            <a:noAutofit/>
          </a:bodyPr>
          <a:lstStyle>
            <a:lvl1pPr>
              <a:defRPr sz="6000">
                <a:latin typeface="Arial"/>
                <a:cs typeface="Arial"/>
              </a:defRPr>
            </a:lvl1pPr>
          </a:lstStyle>
          <a:p>
            <a:r>
              <a:rPr lang="en-US"/>
              <a:t>Click to edit Master title style</a:t>
            </a:r>
          </a:p>
        </p:txBody>
      </p:sp>
      <p:sp>
        <p:nvSpPr>
          <p:cNvPr id="3" name="Subtitle 2"/>
          <p:cNvSpPr>
            <a:spLocks noGrp="1"/>
          </p:cNvSpPr>
          <p:nvPr>
            <p:ph type="subTitle" idx="1"/>
          </p:nvPr>
        </p:nvSpPr>
        <p:spPr>
          <a:xfrm>
            <a:off x="252306" y="437362"/>
            <a:ext cx="6400800" cy="1752600"/>
          </a:xfrm>
        </p:spPr>
        <p:txBody>
          <a:bodyPr anchor="t"/>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5" name="Line 2"/>
          <p:cNvSpPr>
            <a:spLocks noChangeShapeType="1"/>
          </p:cNvSpPr>
          <p:nvPr/>
        </p:nvSpPr>
        <p:spPr bwMode="auto">
          <a:xfrm>
            <a:off x="252306" y="42895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6" name="Line 2"/>
          <p:cNvSpPr>
            <a:spLocks noChangeShapeType="1"/>
          </p:cNvSpPr>
          <p:nvPr/>
        </p:nvSpPr>
        <p:spPr bwMode="auto">
          <a:xfrm>
            <a:off x="252306" y="6457282"/>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6" name="Line 2"/>
          <p:cNvSpPr>
            <a:spLocks noChangeShapeType="1"/>
          </p:cNvSpPr>
          <p:nvPr userDrawn="1"/>
        </p:nvSpPr>
        <p:spPr bwMode="auto">
          <a:xfrm>
            <a:off x="252306" y="6457282"/>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9878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C4592-3A81-F249-84B2-9A0175C15FE8}" type="datetime1">
              <a:rPr lang="en-US" smtClean="0"/>
              <a:pPr/>
              <a:t>2/22/2017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204931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A025F6-3A8C-074B-8A0D-9A97E8166F69}" type="datetime1">
              <a:rPr lang="en-US" smtClean="0"/>
              <a:pPr/>
              <a:t>2/22/2017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27337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8640A-FDEF-CA42-B172-80189C19F378}" type="datetime1">
              <a:rPr lang="en-US" smtClean="0"/>
              <a:pPr/>
              <a:t>2/22/2017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82256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B17ECD-4208-B048-95C3-D74D74F3C5B8}" type="datetime1">
              <a:rPr lang="en-US" smtClean="0"/>
              <a:pPr/>
              <a:t>2/22/2017</a:t>
            </a:fld>
            <a:endParaRPr lang="en-US"/>
          </a:p>
        </p:txBody>
      </p:sp>
      <p:sp>
        <p:nvSpPr>
          <p:cNvPr id="5" name="Footer Placeholder 4"/>
          <p:cNvSpPr>
            <a:spLocks noGrp="1"/>
          </p:cNvSpPr>
          <p:nvPr>
            <p:ph type="ftr" sz="quarter" idx="11"/>
          </p:nvPr>
        </p:nvSpPr>
        <p:spPr>
          <a:xfrm>
            <a:off x="958426" y="6364761"/>
            <a:ext cx="226268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23084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A54E0A-333C-B14C-B14E-4EC1863C42CB}" type="datetime1">
              <a:rPr lang="en-US" smtClean="0"/>
              <a:pPr/>
              <a:t>2/22/2017</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37708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7E7852-90F4-5745-841D-9AAD4F32BB73}" type="datetime1">
              <a:rPr lang="en-US" smtClean="0"/>
              <a:pPr/>
              <a:t>2/22/2017</a:t>
            </a:fld>
            <a:endParaRPr lang="en-US"/>
          </a:p>
        </p:txBody>
      </p:sp>
      <p:sp>
        <p:nvSpPr>
          <p:cNvPr id="8" name="Footer Placeholder 7"/>
          <p:cNvSpPr>
            <a:spLocks noGrp="1"/>
          </p:cNvSpPr>
          <p:nvPr>
            <p:ph type="ftr" sz="quarter" idx="11"/>
          </p:nvPr>
        </p:nvSpPr>
        <p:spPr>
          <a:xfrm>
            <a:off x="958426" y="6364761"/>
            <a:ext cx="2262684"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16723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6D1878-673F-DE43-95BF-FE7B53D94DC0}" type="datetime1">
              <a:rPr lang="en-US" smtClean="0"/>
              <a:pPr/>
              <a:t>2/22/2017</a:t>
            </a:fld>
            <a:endParaRPr lang="en-US"/>
          </a:p>
        </p:txBody>
      </p:sp>
      <p:sp>
        <p:nvSpPr>
          <p:cNvPr id="4" name="Footer Placeholder 3"/>
          <p:cNvSpPr>
            <a:spLocks noGrp="1"/>
          </p:cNvSpPr>
          <p:nvPr>
            <p:ph type="ftr" sz="quarter" idx="11"/>
          </p:nvPr>
        </p:nvSpPr>
        <p:spPr>
          <a:xfrm>
            <a:off x="958426" y="6364761"/>
            <a:ext cx="2262684"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63771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C2618-6C68-954B-8D1E-7C68908EA3C3}" type="datetime1">
              <a:rPr lang="en-US" smtClean="0"/>
              <a:pPr/>
              <a:t>2/22/2017</a:t>
            </a:fld>
            <a:endParaRPr lang="en-US"/>
          </a:p>
        </p:txBody>
      </p:sp>
      <p:sp>
        <p:nvSpPr>
          <p:cNvPr id="3" name="Footer Placeholder 2"/>
          <p:cNvSpPr>
            <a:spLocks noGrp="1"/>
          </p:cNvSpPr>
          <p:nvPr>
            <p:ph type="ftr" sz="quarter" idx="11"/>
          </p:nvPr>
        </p:nvSpPr>
        <p:spPr>
          <a:xfrm>
            <a:off x="958426" y="6364761"/>
            <a:ext cx="2262684"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106135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D208E7-891C-B046-A0DB-CE62143BB425}" type="datetime1">
              <a:rPr lang="en-US" smtClean="0"/>
              <a:pPr/>
              <a:t>2/22/2017</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Tree>
    <p:extLst>
      <p:ext uri="{BB962C8B-B14F-4D97-AF65-F5344CB8AC3E}">
        <p14:creationId xmlns:p14="http://schemas.microsoft.com/office/powerpoint/2010/main" val="414025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784381-1F0C-1A47-BE02-8F15FFD5D645}" type="datetime1">
              <a:rPr lang="en-US" smtClean="0"/>
              <a:pPr/>
              <a:t>2/22/2017</a:t>
            </a:fld>
            <a:endParaRPr lang="en-US"/>
          </a:p>
        </p:txBody>
      </p:sp>
      <p:sp>
        <p:nvSpPr>
          <p:cNvPr id="6" name="Footer Placeholder 5"/>
          <p:cNvSpPr>
            <a:spLocks noGrp="1"/>
          </p:cNvSpPr>
          <p:nvPr>
            <p:ph type="ftr" sz="quarter" idx="11"/>
          </p:nvPr>
        </p:nvSpPr>
        <p:spPr>
          <a:xfrm>
            <a:off x="958426" y="6364761"/>
            <a:ext cx="226268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72FC7-103C-5C44-B917-5F33D602B725}" type="slidenum">
              <a:rPr lang="en-US" smtClean="0"/>
              <a:pPr/>
              <a:t>‹#›</a:t>
            </a:fld>
            <a:endParaRPr lang="en-US"/>
          </a:p>
        </p:txBody>
      </p:sp>
      <p:sp>
        <p:nvSpPr>
          <p:cNvPr id="8" name="Line 2"/>
          <p:cNvSpPr>
            <a:spLocks noChangeShapeType="1"/>
          </p:cNvSpPr>
          <p:nvPr userDrawn="1"/>
        </p:nvSpPr>
        <p:spPr bwMode="auto">
          <a:xfrm>
            <a:off x="252306" y="1417638"/>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8123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tint val="80000"/>
                <a:satMod val="300000"/>
              </a:schemeClr>
            </a:gs>
            <a:gs pos="100000">
              <a:schemeClr val="bg1">
                <a:shade val="30000"/>
                <a:satMod val="200000"/>
                <a:lumMod val="50000"/>
                <a:lumOff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306" y="274638"/>
            <a:ext cx="8662516"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52306" y="1600200"/>
            <a:ext cx="8662516" cy="48739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79256" y="6489982"/>
            <a:ext cx="2091991" cy="239904"/>
          </a:xfrm>
          <a:prstGeom prst="rect">
            <a:avLst/>
          </a:prstGeom>
        </p:spPr>
        <p:txBody>
          <a:bodyPr vert="horz" lIns="91440" tIns="45720" rIns="91440" bIns="45720" rtlCol="0" anchor="ctr"/>
          <a:lstStyle>
            <a:lvl1pPr algn="l">
              <a:defRPr sz="1200">
                <a:solidFill>
                  <a:schemeClr val="tx1">
                    <a:tint val="75000"/>
                  </a:schemeClr>
                </a:solidFill>
              </a:defRPr>
            </a:lvl1pPr>
          </a:lstStyle>
          <a:p>
            <a:fld id="{96531938-4B97-4B4F-90D2-83E71D290D73}" type="datetime1">
              <a:rPr lang="en-US" smtClean="0"/>
              <a:pPr/>
              <a:t>2/22/2017</a:t>
            </a:fld>
            <a:endParaRPr lang="en-US"/>
          </a:p>
        </p:txBody>
      </p:sp>
      <p:sp>
        <p:nvSpPr>
          <p:cNvPr id="6" name="Slide Number Placeholder 5"/>
          <p:cNvSpPr>
            <a:spLocks noGrp="1"/>
          </p:cNvSpPr>
          <p:nvPr>
            <p:ph type="sldNum" sz="quarter" idx="4"/>
          </p:nvPr>
        </p:nvSpPr>
        <p:spPr>
          <a:xfrm>
            <a:off x="5996477" y="6489982"/>
            <a:ext cx="922529" cy="239904"/>
          </a:xfrm>
          <a:prstGeom prst="rect">
            <a:avLst/>
          </a:prstGeom>
        </p:spPr>
        <p:txBody>
          <a:bodyPr vert="horz" lIns="91440" tIns="45720" rIns="91440" bIns="45720" rtlCol="0" anchor="ctr"/>
          <a:lstStyle>
            <a:lvl1pPr algn="r">
              <a:defRPr sz="1200">
                <a:solidFill>
                  <a:schemeClr val="tx1">
                    <a:tint val="75000"/>
                  </a:schemeClr>
                </a:solidFill>
              </a:defRPr>
            </a:lvl1pPr>
          </a:lstStyle>
          <a:p>
            <a:fld id="{A6F72FC7-103C-5C44-B917-5F33D602B725}" type="slidenum">
              <a:rPr lang="en-US" smtClean="0"/>
              <a:pPr/>
              <a:t>‹#›</a:t>
            </a:fld>
            <a:endParaRPr lang="en-US"/>
          </a:p>
        </p:txBody>
      </p:sp>
      <p:sp>
        <p:nvSpPr>
          <p:cNvPr id="9" name="Footer Placeholder 4"/>
          <p:cNvSpPr txBox="1">
            <a:spLocks/>
          </p:cNvSpPr>
          <p:nvPr/>
        </p:nvSpPr>
        <p:spPr>
          <a:xfrm>
            <a:off x="6944236" y="6474104"/>
            <a:ext cx="1131342" cy="222138"/>
          </a:xfrm>
          <a:prstGeom prst="rect">
            <a:avLst/>
          </a:prstGeom>
        </p:spPr>
        <p:txBody>
          <a:bodyPr vert="horz" lIns="91440" tIns="45720" rIns="91440" bIns="45720" rtlCol="0" anchor="b"/>
          <a:lstStyle>
            <a:lvl1pPr algn="r">
              <a:defRPr sz="800">
                <a:solidFill>
                  <a:schemeClr val="tx1"/>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tx1"/>
              </a:solidFill>
              <a:effectLst/>
              <a:uLnTx/>
              <a:uFillTx/>
              <a:latin typeface="Arial"/>
              <a:ea typeface="+mn-ea"/>
              <a:cs typeface="Arial"/>
            </a:endParaRPr>
          </a:p>
        </p:txBody>
      </p:sp>
      <p:sp>
        <p:nvSpPr>
          <p:cNvPr id="1026" name="Line 2"/>
          <p:cNvSpPr>
            <a:spLocks noChangeShapeType="1"/>
          </p:cNvSpPr>
          <p:nvPr/>
        </p:nvSpPr>
        <p:spPr bwMode="auto">
          <a:xfrm>
            <a:off x="252306" y="1417638"/>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Line 2"/>
          <p:cNvSpPr>
            <a:spLocks noChangeShapeType="1"/>
          </p:cNvSpPr>
          <p:nvPr/>
        </p:nvSpPr>
        <p:spPr bwMode="auto">
          <a:xfrm>
            <a:off x="252306" y="647410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10" name="Picture 9" descr="CC BY-NC-SA.png"/>
          <p:cNvPicPr>
            <a:picLocks noChangeAspect="1"/>
          </p:cNvPicPr>
          <p:nvPr/>
        </p:nvPicPr>
        <p:blipFill>
          <a:blip r:embed="rId13"/>
          <a:stretch>
            <a:fillRect/>
          </a:stretch>
        </p:blipFill>
        <p:spPr>
          <a:xfrm>
            <a:off x="7797362" y="6464349"/>
            <a:ext cx="1117460" cy="393651"/>
          </a:xfrm>
          <a:prstGeom prst="rect">
            <a:avLst/>
          </a:prstGeom>
        </p:spPr>
      </p:pic>
      <p:sp>
        <p:nvSpPr>
          <p:cNvPr id="12" name="Footer Placeholder 4"/>
          <p:cNvSpPr txBox="1">
            <a:spLocks/>
          </p:cNvSpPr>
          <p:nvPr userDrawn="1"/>
        </p:nvSpPr>
        <p:spPr>
          <a:xfrm>
            <a:off x="6944236" y="6474104"/>
            <a:ext cx="1131342" cy="222138"/>
          </a:xfrm>
          <a:prstGeom prst="rect">
            <a:avLst/>
          </a:prstGeom>
        </p:spPr>
        <p:txBody>
          <a:bodyPr vert="horz" lIns="91440" tIns="45720" rIns="91440" bIns="45720" rtlCol="0" anchor="b"/>
          <a:lstStyle>
            <a:lvl1pPr algn="r">
              <a:defRPr sz="800">
                <a:solidFill>
                  <a:schemeClr val="tx1"/>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tx1"/>
              </a:solidFill>
              <a:effectLst/>
              <a:uLnTx/>
              <a:uFillTx/>
              <a:latin typeface="Arial"/>
              <a:ea typeface="+mn-ea"/>
              <a:cs typeface="Arial"/>
            </a:endParaRPr>
          </a:p>
        </p:txBody>
      </p:sp>
      <p:sp>
        <p:nvSpPr>
          <p:cNvPr id="13" name="Line 2"/>
          <p:cNvSpPr>
            <a:spLocks noChangeShapeType="1"/>
          </p:cNvSpPr>
          <p:nvPr userDrawn="1"/>
        </p:nvSpPr>
        <p:spPr bwMode="auto">
          <a:xfrm>
            <a:off x="252306" y="6474104"/>
            <a:ext cx="8662516" cy="0"/>
          </a:xfrm>
          <a:prstGeom prst="line">
            <a:avLst/>
          </a:prstGeom>
          <a:noFill/>
          <a:ln w="9525">
            <a:solidFill>
              <a:srgbClr val="7F7F7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842994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457200" rtl="0" eaLnBrk="1" latinLnBrk="0" hangingPunct="1">
        <a:spcBef>
          <a:spcPct val="0"/>
        </a:spcBef>
        <a:buNone/>
        <a:defRPr sz="4400" kern="1200" cap="all">
          <a:solidFill>
            <a:srgbClr val="C51E2E"/>
          </a:solidFill>
          <a:latin typeface="+mj-lt"/>
          <a:ea typeface="+mj-ea"/>
          <a:cs typeface="+mj-cs"/>
        </a:defRPr>
      </a:lvl1pPr>
    </p:titleStyle>
    <p:body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omedcentral.com/"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www.carl-abrc.ca/advancing-research/institutional-repositories/repos-in-canada/" TargetMode="External"/><Relationship Id="rId5" Type="http://schemas.openxmlformats.org/officeDocument/2006/relationships/hyperlink" Target="https://www.ncbi.nlm.nih.gov/pmc/" TargetMode="External"/><Relationship Id="rId4" Type="http://schemas.openxmlformats.org/officeDocument/2006/relationships/hyperlink" Target="https://www.plos.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udapestopenaccessinitiative.org/rea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cbi.nlm.nih.gov/pm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biomedcentral.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aj.org/" TargetMode="External"/><Relationship Id="rId7" Type="http://schemas.openxmlformats.org/officeDocument/2006/relationships/hyperlink" Target="http://www.carl-abrc.ca/advancing-research/institutional-repositories/repos-in-canada/"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roar.eprints.org/" TargetMode="External"/><Relationship Id="rId5" Type="http://schemas.openxmlformats.org/officeDocument/2006/relationships/hyperlink" Target="http://www.opendoar.org/" TargetMode="External"/><Relationship Id="rId4" Type="http://schemas.openxmlformats.org/officeDocument/2006/relationships/hyperlink" Target="https://curve.carleton.c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arcopen.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http://oad.simmons.edu/oadwiki/Advocacy_organizations_for_OA" TargetMode="External"/><Relationship Id="rId4" Type="http://schemas.openxmlformats.org/officeDocument/2006/relationships/hyperlink" Target="http://sparc.arl.org/initiatives/advocacy/oawg"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OPEN ACCESS PUBLICATIONS</a:t>
            </a:r>
          </a:p>
        </p:txBody>
      </p:sp>
    </p:spTree>
    <p:extLst>
      <p:ext uri="{BB962C8B-B14F-4D97-AF65-F5344CB8AC3E}">
        <p14:creationId xmlns:p14="http://schemas.microsoft.com/office/powerpoint/2010/main" val="2880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COPYRIGHT &amp; LICENSING</a:t>
            </a:r>
          </a:p>
        </p:txBody>
      </p:sp>
      <p:sp>
        <p:nvSpPr>
          <p:cNvPr id="4" name="Footer Placeholder 3"/>
          <p:cNvSpPr>
            <a:spLocks noGrp="1"/>
          </p:cNvSpPr>
          <p:nvPr>
            <p:ph type="ftr" sz="quarter" idx="11"/>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16279476"/>
              </p:ext>
            </p:extLst>
          </p:nvPr>
        </p:nvGraphicFramePr>
        <p:xfrm>
          <a:off x="252413" y="1600200"/>
          <a:ext cx="8662988" cy="4518660"/>
        </p:xfrm>
        <a:graphic>
          <a:graphicData uri="http://schemas.openxmlformats.org/drawingml/2006/table">
            <a:tbl>
              <a:tblPr firstRow="1" bandRow="1">
                <a:tableStyleId>{5940675A-B579-460E-94D1-54222C63F5DA}</a:tableStyleId>
              </a:tblPr>
              <a:tblGrid>
                <a:gridCol w="1220787">
                  <a:extLst>
                    <a:ext uri="{9D8B030D-6E8A-4147-A177-3AD203B41FA5}">
                      <a16:colId xmlns:a16="http://schemas.microsoft.com/office/drawing/2014/main" val="1017027109"/>
                    </a:ext>
                  </a:extLst>
                </a:gridCol>
                <a:gridCol w="7442201">
                  <a:extLst>
                    <a:ext uri="{9D8B030D-6E8A-4147-A177-3AD203B41FA5}">
                      <a16:colId xmlns:a16="http://schemas.microsoft.com/office/drawing/2014/main" val="985927986"/>
                    </a:ext>
                  </a:extLst>
                </a:gridCol>
              </a:tblGrid>
              <a:tr h="861060">
                <a:tc>
                  <a:txBody>
                    <a:bodyPr/>
                    <a:lstStyle/>
                    <a:p>
                      <a:endParaRPr lang="en-CA" dirty="0"/>
                    </a:p>
                  </a:txBody>
                  <a:tcPr/>
                </a:tc>
                <a:tc>
                  <a:txBody>
                    <a:bodyPr/>
                    <a:lstStyle/>
                    <a:p>
                      <a:r>
                        <a:rPr lang="en-CA" b="1" dirty="0">
                          <a:effectLst/>
                        </a:rPr>
                        <a:t>Attribution – BY: </a:t>
                      </a:r>
                      <a:r>
                        <a:rPr lang="en-CA" b="0" dirty="0">
                          <a:effectLst/>
                        </a:rPr>
                        <a:t>Others may copy, distribute, display, and perform your copyrighted work, and create derivatives based on (adapt, modify) your work, so long as they give you credit the way you request.</a:t>
                      </a:r>
                      <a:endParaRPr lang="en-CA" dirty="0">
                        <a:effectLst/>
                      </a:endParaRPr>
                    </a:p>
                  </a:txBody>
                  <a:tcPr marL="19050" marR="19050" marT="19050" marB="19050" anchor="ctr"/>
                </a:tc>
                <a:extLst>
                  <a:ext uri="{0D108BD9-81ED-4DB2-BD59-A6C34878D82A}">
                    <a16:rowId xmlns:a16="http://schemas.microsoft.com/office/drawing/2014/main" val="56797315"/>
                  </a:ext>
                </a:extLst>
              </a:tr>
              <a:tr h="914400">
                <a:tc>
                  <a:txBody>
                    <a:bodyPr/>
                    <a:lstStyle/>
                    <a:p>
                      <a:endParaRPr lang="en-CA"/>
                    </a:p>
                  </a:txBody>
                  <a:tcPr/>
                </a:tc>
                <a:tc>
                  <a:txBody>
                    <a:bodyPr/>
                    <a:lstStyle/>
                    <a:p>
                      <a:r>
                        <a:rPr lang="en-CA" sz="1800" b="1" i="0" kern="1200" dirty="0">
                          <a:solidFill>
                            <a:schemeClr val="tx1"/>
                          </a:solidFill>
                          <a:effectLst/>
                          <a:latin typeface="+mn-lt"/>
                          <a:ea typeface="+mn-ea"/>
                          <a:cs typeface="+mn-cs"/>
                        </a:rPr>
                        <a:t>Non-Commercial – NC: </a:t>
                      </a:r>
                      <a:r>
                        <a:rPr lang="en-CA" sz="1800" b="0" i="0" kern="1200" dirty="0">
                          <a:solidFill>
                            <a:schemeClr val="tx1"/>
                          </a:solidFill>
                          <a:effectLst/>
                          <a:latin typeface="+mn-lt"/>
                          <a:ea typeface="+mn-ea"/>
                          <a:cs typeface="+mn-cs"/>
                        </a:rPr>
                        <a:t>Others may copy, distribute, display, and perform your copyrighted work, and create derivatives based on (adapt, modify) you work, but for non-commercial purposes only.</a:t>
                      </a:r>
                      <a:endParaRPr lang="en-CA" dirty="0"/>
                    </a:p>
                  </a:txBody>
                  <a:tcPr/>
                </a:tc>
                <a:extLst>
                  <a:ext uri="{0D108BD9-81ED-4DB2-BD59-A6C34878D82A}">
                    <a16:rowId xmlns:a16="http://schemas.microsoft.com/office/drawing/2014/main" val="3586877083"/>
                  </a:ext>
                </a:extLst>
              </a:tr>
              <a:tr h="914400">
                <a:tc>
                  <a:txBody>
                    <a:bodyPr/>
                    <a:lstStyle/>
                    <a:p>
                      <a:endParaRPr lang="en-CA"/>
                    </a:p>
                  </a:txBody>
                  <a:tcPr/>
                </a:tc>
                <a:tc>
                  <a:txBody>
                    <a:bodyPr/>
                    <a:lstStyle/>
                    <a:p>
                      <a:r>
                        <a:rPr lang="en-CA" sz="1800" b="1" i="0" kern="1200" dirty="0">
                          <a:solidFill>
                            <a:schemeClr val="tx1"/>
                          </a:solidFill>
                          <a:effectLst/>
                          <a:latin typeface="+mn-lt"/>
                          <a:ea typeface="+mn-ea"/>
                          <a:cs typeface="+mn-cs"/>
                        </a:rPr>
                        <a:t>Share Alike – SA: </a:t>
                      </a:r>
                      <a:r>
                        <a:rPr lang="en-CA" sz="1800" b="0" i="0" kern="1200" dirty="0">
                          <a:solidFill>
                            <a:schemeClr val="tx1"/>
                          </a:solidFill>
                          <a:effectLst/>
                          <a:latin typeface="+mn-lt"/>
                          <a:ea typeface="+mn-ea"/>
                          <a:cs typeface="+mn-cs"/>
                        </a:rPr>
                        <a:t>Others may create and distribute derivatives based on (adapt, modify) your work, but they must use an identical license to the license that your work uses.</a:t>
                      </a:r>
                      <a:endParaRPr lang="en-CA" dirty="0"/>
                    </a:p>
                  </a:txBody>
                  <a:tcPr/>
                </a:tc>
                <a:extLst>
                  <a:ext uri="{0D108BD9-81ED-4DB2-BD59-A6C34878D82A}">
                    <a16:rowId xmlns:a16="http://schemas.microsoft.com/office/drawing/2014/main" val="3353444024"/>
                  </a:ext>
                </a:extLst>
              </a:tr>
              <a:tr h="914400">
                <a:tc>
                  <a:txBody>
                    <a:bodyPr/>
                    <a:lstStyle/>
                    <a:p>
                      <a:endParaRPr lang="en-CA"/>
                    </a:p>
                  </a:txBody>
                  <a:tcPr/>
                </a:tc>
                <a:tc>
                  <a:txBody>
                    <a:bodyPr/>
                    <a:lstStyle/>
                    <a:p>
                      <a:r>
                        <a:rPr lang="en-CA" sz="1800" b="1" i="0" kern="1200" dirty="0">
                          <a:solidFill>
                            <a:schemeClr val="tx1"/>
                          </a:solidFill>
                          <a:effectLst/>
                          <a:latin typeface="+mn-lt"/>
                          <a:ea typeface="+mn-ea"/>
                          <a:cs typeface="+mn-cs"/>
                        </a:rPr>
                        <a:t>No Derivative Works – ND: </a:t>
                      </a:r>
                      <a:r>
                        <a:rPr lang="en-CA" sz="1800" b="0" i="0" kern="1200" dirty="0">
                          <a:solidFill>
                            <a:schemeClr val="tx1"/>
                          </a:solidFill>
                          <a:effectLst/>
                          <a:latin typeface="+mn-lt"/>
                          <a:ea typeface="+mn-ea"/>
                          <a:cs typeface="+mn-cs"/>
                        </a:rPr>
                        <a:t>Others may distribute, display, and perform your copyrighted work, however, they must be your work verbatim, not derivatives of your work.</a:t>
                      </a:r>
                      <a:endParaRPr lang="en-CA" dirty="0"/>
                    </a:p>
                  </a:txBody>
                  <a:tcPr/>
                </a:tc>
                <a:extLst>
                  <a:ext uri="{0D108BD9-81ED-4DB2-BD59-A6C34878D82A}">
                    <a16:rowId xmlns:a16="http://schemas.microsoft.com/office/drawing/2014/main" val="1497040612"/>
                  </a:ext>
                </a:extLst>
              </a:tr>
              <a:tr h="914400">
                <a:tc>
                  <a:txBody>
                    <a:bodyPr/>
                    <a:lstStyle/>
                    <a:p>
                      <a:endParaRPr lang="en-CA"/>
                    </a:p>
                  </a:txBody>
                  <a:tcPr/>
                </a:tc>
                <a:tc>
                  <a:txBody>
                    <a:bodyPr/>
                    <a:lstStyle/>
                    <a:p>
                      <a:r>
                        <a:rPr lang="en-CA" sz="1800" b="1" i="0" kern="1200" dirty="0">
                          <a:solidFill>
                            <a:schemeClr val="tx1"/>
                          </a:solidFill>
                          <a:effectLst/>
                          <a:latin typeface="+mn-lt"/>
                          <a:ea typeface="+mn-ea"/>
                          <a:cs typeface="+mn-cs"/>
                        </a:rPr>
                        <a:t>Public Domain - PD (Zero): </a:t>
                      </a:r>
                      <a:r>
                        <a:rPr lang="en-CA" sz="1800" b="0" i="0" kern="1200" dirty="0">
                          <a:solidFill>
                            <a:schemeClr val="tx1"/>
                          </a:solidFill>
                          <a:effectLst/>
                          <a:latin typeface="+mn-lt"/>
                          <a:ea typeface="+mn-ea"/>
                          <a:cs typeface="+mn-cs"/>
                        </a:rPr>
                        <a:t>Indicates that the author has waived all copyrights to the work and has released it into the</a:t>
                      </a:r>
                      <a:r>
                        <a:rPr lang="en-CA" sz="1800" b="0" i="0" kern="1200" baseline="0" dirty="0">
                          <a:solidFill>
                            <a:schemeClr val="tx1"/>
                          </a:solidFill>
                          <a:effectLst/>
                          <a:latin typeface="+mn-lt"/>
                          <a:ea typeface="+mn-ea"/>
                          <a:cs typeface="+mn-cs"/>
                        </a:rPr>
                        <a:t> public domain.</a:t>
                      </a:r>
                    </a:p>
                    <a:p>
                      <a:endParaRPr lang="en-CA" dirty="0"/>
                    </a:p>
                  </a:txBody>
                  <a:tcPr/>
                </a:tc>
                <a:extLst>
                  <a:ext uri="{0D108BD9-81ED-4DB2-BD59-A6C34878D82A}">
                    <a16:rowId xmlns:a16="http://schemas.microsoft.com/office/drawing/2014/main" val="1831015813"/>
                  </a:ext>
                </a:extLst>
              </a:tr>
            </a:tbl>
          </a:graphicData>
        </a:graphic>
      </p:graphicFrame>
      <p:pic>
        <p:nvPicPr>
          <p:cNvPr id="7" name="Picture 6"/>
          <p:cNvPicPr>
            <a:picLocks noChangeAspect="1"/>
          </p:cNvPicPr>
          <p:nvPr/>
        </p:nvPicPr>
        <p:blipFill>
          <a:blip r:embed="rId3"/>
          <a:stretch>
            <a:fillRect/>
          </a:stretch>
        </p:blipFill>
        <p:spPr>
          <a:xfrm>
            <a:off x="252413" y="1600200"/>
            <a:ext cx="720000" cy="720000"/>
          </a:xfrm>
          <a:prstGeom prst="rect">
            <a:avLst/>
          </a:prstGeom>
        </p:spPr>
      </p:pic>
      <p:pic>
        <p:nvPicPr>
          <p:cNvPr id="8" name="Picture 7"/>
          <p:cNvPicPr>
            <a:picLocks noChangeAspect="1"/>
          </p:cNvPicPr>
          <p:nvPr/>
        </p:nvPicPr>
        <p:blipFill>
          <a:blip r:embed="rId4"/>
          <a:stretch>
            <a:fillRect/>
          </a:stretch>
        </p:blipFill>
        <p:spPr>
          <a:xfrm>
            <a:off x="252413" y="5235221"/>
            <a:ext cx="720000" cy="720000"/>
          </a:xfrm>
          <a:prstGeom prst="rect">
            <a:avLst/>
          </a:prstGeom>
        </p:spPr>
      </p:pic>
      <p:pic>
        <p:nvPicPr>
          <p:cNvPr id="9" name="Picture 8"/>
          <p:cNvPicPr>
            <a:picLocks noChangeAspect="1"/>
          </p:cNvPicPr>
          <p:nvPr/>
        </p:nvPicPr>
        <p:blipFill>
          <a:blip r:embed="rId5"/>
          <a:stretch>
            <a:fillRect/>
          </a:stretch>
        </p:blipFill>
        <p:spPr>
          <a:xfrm>
            <a:off x="252413" y="4326465"/>
            <a:ext cx="720000" cy="720000"/>
          </a:xfrm>
          <a:prstGeom prst="rect">
            <a:avLst/>
          </a:prstGeom>
        </p:spPr>
      </p:pic>
      <p:pic>
        <p:nvPicPr>
          <p:cNvPr id="10" name="Picture 9"/>
          <p:cNvPicPr>
            <a:picLocks noChangeAspect="1"/>
          </p:cNvPicPr>
          <p:nvPr/>
        </p:nvPicPr>
        <p:blipFill>
          <a:blip r:embed="rId6"/>
          <a:stretch>
            <a:fillRect/>
          </a:stretch>
        </p:blipFill>
        <p:spPr>
          <a:xfrm>
            <a:off x="252413" y="2508955"/>
            <a:ext cx="720000" cy="720000"/>
          </a:xfrm>
          <a:prstGeom prst="rect">
            <a:avLst/>
          </a:prstGeom>
        </p:spPr>
      </p:pic>
      <p:pic>
        <p:nvPicPr>
          <p:cNvPr id="11" name="Picture 10"/>
          <p:cNvPicPr>
            <a:picLocks noChangeAspect="1"/>
          </p:cNvPicPr>
          <p:nvPr/>
        </p:nvPicPr>
        <p:blipFill>
          <a:blip r:embed="rId7"/>
          <a:stretch>
            <a:fillRect/>
          </a:stretch>
        </p:blipFill>
        <p:spPr>
          <a:xfrm>
            <a:off x="252413" y="3417710"/>
            <a:ext cx="720000" cy="720000"/>
          </a:xfrm>
          <a:prstGeom prst="rect">
            <a:avLst/>
          </a:prstGeom>
        </p:spPr>
      </p:pic>
    </p:spTree>
    <p:extLst>
      <p:ext uri="{BB962C8B-B14F-4D97-AF65-F5344CB8AC3E}">
        <p14:creationId xmlns:p14="http://schemas.microsoft.com/office/powerpoint/2010/main" val="393154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OPEN ACCESS BUSINESS MODELS</a:t>
            </a:r>
          </a:p>
        </p:txBody>
      </p:sp>
      <p:sp>
        <p:nvSpPr>
          <p:cNvPr id="3" name="Content Placeholder 2"/>
          <p:cNvSpPr>
            <a:spLocks noGrp="1"/>
          </p:cNvSpPr>
          <p:nvPr>
            <p:ph idx="1"/>
          </p:nvPr>
        </p:nvSpPr>
        <p:spPr/>
        <p:txBody>
          <a:bodyPr>
            <a:normAutofit/>
          </a:bodyPr>
          <a:lstStyle/>
          <a:p>
            <a:r>
              <a:rPr lang="en-CA" dirty="0"/>
              <a:t>Publication fees (“author pays”)</a:t>
            </a:r>
          </a:p>
          <a:p>
            <a:r>
              <a:rPr lang="en-CA" dirty="0"/>
              <a:t>Institutional subsidies</a:t>
            </a:r>
          </a:p>
          <a:p>
            <a:r>
              <a:rPr lang="en-CA" dirty="0"/>
              <a:t>Hybrid open access (OA and non-OA)</a:t>
            </a:r>
          </a:p>
          <a:p>
            <a:r>
              <a:rPr lang="en-CA" dirty="0"/>
              <a:t>Advertising</a:t>
            </a:r>
          </a:p>
          <a:p>
            <a:r>
              <a:rPr lang="en-CA" dirty="0"/>
              <a:t>Fundraising</a:t>
            </a:r>
          </a:p>
          <a:p>
            <a:pPr marL="0" indent="0">
              <a:buNone/>
            </a:pPr>
            <a:r>
              <a:rPr lang="en-CA" dirty="0"/>
              <a:t>						… others?</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3441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PEER REVIEW</a:t>
            </a:r>
          </a:p>
        </p:txBody>
      </p:sp>
      <p:sp>
        <p:nvSpPr>
          <p:cNvPr id="3" name="Content Placeholder 2"/>
          <p:cNvSpPr>
            <a:spLocks noGrp="1"/>
          </p:cNvSpPr>
          <p:nvPr>
            <p:ph idx="1"/>
          </p:nvPr>
        </p:nvSpPr>
        <p:spPr/>
        <p:txBody>
          <a:bodyPr>
            <a:normAutofit/>
          </a:bodyPr>
          <a:lstStyle/>
          <a:p>
            <a:r>
              <a:rPr lang="en-CA" dirty="0"/>
              <a:t>Peer review process does not change with open access</a:t>
            </a:r>
          </a:p>
          <a:p>
            <a:r>
              <a:rPr lang="en-CA" dirty="0"/>
              <a:t>Most scholarly journals (open and subscription access) are peer reviewed</a:t>
            </a:r>
            <a:endParaRPr lang="en-CA" sz="2600" dirty="0"/>
          </a:p>
          <a:p>
            <a:pPr marL="0" indent="0">
              <a:buNone/>
            </a:pPr>
            <a:endParaRPr lang="en-CA" sz="2400" dirty="0"/>
          </a:p>
          <a:p>
            <a:pPr marL="0" indent="0">
              <a:buNone/>
            </a:pPr>
            <a:endParaRPr lang="en-CA" sz="2400" dirty="0"/>
          </a:p>
          <a:p>
            <a:pPr marL="0" indent="0">
              <a:buNone/>
            </a:pPr>
            <a:endParaRPr lang="en-CA" sz="24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19739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Venues for Open Access</a:t>
            </a:r>
          </a:p>
        </p:txBody>
      </p:sp>
      <p:sp>
        <p:nvSpPr>
          <p:cNvPr id="7" name="Text Placeholder 6"/>
          <p:cNvSpPr>
            <a:spLocks noGrp="1"/>
          </p:cNvSpPr>
          <p:nvPr>
            <p:ph type="body" idx="1"/>
          </p:nvPr>
        </p:nvSpPr>
        <p:spPr/>
        <p:txBody>
          <a:bodyPr/>
          <a:lstStyle/>
          <a:p>
            <a:pPr lvl="0"/>
            <a:r>
              <a:rPr lang="en-US" dirty="0"/>
              <a:t>OA Journals (gold OA)</a:t>
            </a:r>
          </a:p>
        </p:txBody>
      </p:sp>
      <p:sp>
        <p:nvSpPr>
          <p:cNvPr id="3" name="Content Placeholder 2"/>
          <p:cNvSpPr>
            <a:spLocks noGrp="1"/>
          </p:cNvSpPr>
          <p:nvPr>
            <p:ph sz="half" idx="2"/>
          </p:nvPr>
        </p:nvSpPr>
        <p:spPr>
          <a:xfrm>
            <a:off x="457200" y="2174875"/>
            <a:ext cx="4040188" cy="4189886"/>
          </a:xfrm>
        </p:spPr>
        <p:txBody>
          <a:bodyPr>
            <a:normAutofit/>
          </a:bodyPr>
          <a:lstStyle/>
          <a:p>
            <a:pPr>
              <a:spcBef>
                <a:spcPts val="0"/>
              </a:spcBef>
            </a:pPr>
            <a:r>
              <a:rPr lang="en-CA" dirty="0"/>
              <a:t>Peer reviewed</a:t>
            </a:r>
            <a:endParaRPr lang="en-US" dirty="0"/>
          </a:p>
          <a:p>
            <a:pPr>
              <a:spcBef>
                <a:spcPts val="0"/>
              </a:spcBef>
            </a:pPr>
            <a:r>
              <a:rPr lang="en-CA" dirty="0"/>
              <a:t>Free and openly available on internet</a:t>
            </a:r>
          </a:p>
          <a:p>
            <a:pPr>
              <a:spcBef>
                <a:spcPts val="0"/>
              </a:spcBef>
            </a:pPr>
            <a:r>
              <a:rPr lang="en-CA" dirty="0"/>
              <a:t>Many business models (</a:t>
            </a:r>
            <a:r>
              <a:rPr lang="en-CA" dirty="0" err="1"/>
              <a:t>eg</a:t>
            </a:r>
            <a:r>
              <a:rPr lang="en-CA" dirty="0"/>
              <a:t>. publication fees; subsidies, etc.)</a:t>
            </a:r>
          </a:p>
          <a:p>
            <a:pPr>
              <a:spcBef>
                <a:spcPts val="0"/>
              </a:spcBef>
            </a:pPr>
            <a:r>
              <a:rPr lang="en-CA" dirty="0" err="1"/>
              <a:t>Eg</a:t>
            </a:r>
            <a:r>
              <a:rPr lang="en-CA" dirty="0"/>
              <a:t>. Journals:</a:t>
            </a:r>
          </a:p>
          <a:p>
            <a:pPr lvl="1">
              <a:spcBef>
                <a:spcPts val="0"/>
              </a:spcBef>
            </a:pPr>
            <a:r>
              <a:rPr lang="en-CA" dirty="0" err="1">
                <a:hlinkClick r:id="rId3"/>
              </a:rPr>
              <a:t>BioMed</a:t>
            </a:r>
            <a:r>
              <a:rPr lang="en-CA" dirty="0">
                <a:hlinkClick r:id="rId3"/>
              </a:rPr>
              <a:t> Central</a:t>
            </a:r>
            <a:r>
              <a:rPr lang="en-CA" dirty="0"/>
              <a:t> </a:t>
            </a:r>
          </a:p>
          <a:p>
            <a:pPr lvl="1">
              <a:spcBef>
                <a:spcPts val="0"/>
              </a:spcBef>
            </a:pPr>
            <a:r>
              <a:rPr lang="en-CA" dirty="0">
                <a:hlinkClick r:id="rId4"/>
              </a:rPr>
              <a:t>Public Library of Science</a:t>
            </a:r>
            <a:r>
              <a:rPr lang="en-CA" dirty="0"/>
              <a:t> </a:t>
            </a:r>
          </a:p>
        </p:txBody>
      </p:sp>
      <p:sp>
        <p:nvSpPr>
          <p:cNvPr id="8" name="Text Placeholder 7"/>
          <p:cNvSpPr>
            <a:spLocks noGrp="1"/>
          </p:cNvSpPr>
          <p:nvPr>
            <p:ph type="body" sz="quarter" idx="3"/>
          </p:nvPr>
        </p:nvSpPr>
        <p:spPr/>
        <p:txBody>
          <a:bodyPr/>
          <a:lstStyle/>
          <a:p>
            <a:r>
              <a:rPr lang="en-US" dirty="0"/>
              <a:t>OA Repositories (green OA)</a:t>
            </a:r>
          </a:p>
        </p:txBody>
      </p:sp>
      <p:sp>
        <p:nvSpPr>
          <p:cNvPr id="9" name="Content Placeholder 8"/>
          <p:cNvSpPr>
            <a:spLocks noGrp="1"/>
          </p:cNvSpPr>
          <p:nvPr>
            <p:ph sz="quarter" idx="4"/>
          </p:nvPr>
        </p:nvSpPr>
        <p:spPr>
          <a:xfrm>
            <a:off x="4645025" y="2174875"/>
            <a:ext cx="4041775" cy="4189886"/>
          </a:xfrm>
        </p:spPr>
        <p:txBody>
          <a:bodyPr>
            <a:normAutofit/>
          </a:bodyPr>
          <a:lstStyle/>
          <a:p>
            <a:r>
              <a:rPr lang="en-US" dirty="0"/>
              <a:t>Self-archiving in institutional or subject repositories</a:t>
            </a:r>
          </a:p>
          <a:p>
            <a:r>
              <a:rPr lang="en-US" dirty="0"/>
              <a:t>May or may not be peer reviewed</a:t>
            </a:r>
          </a:p>
          <a:p>
            <a:r>
              <a:rPr lang="en-US" dirty="0"/>
              <a:t>Supported through institutional funding</a:t>
            </a:r>
          </a:p>
          <a:p>
            <a:r>
              <a:rPr lang="en-CA" dirty="0" err="1"/>
              <a:t>Eg</a:t>
            </a:r>
            <a:r>
              <a:rPr lang="en-CA" dirty="0"/>
              <a:t>. Repositories:</a:t>
            </a:r>
            <a:endParaRPr lang="en-US" dirty="0"/>
          </a:p>
          <a:p>
            <a:pPr lvl="1"/>
            <a:r>
              <a:rPr lang="en-CA" dirty="0">
                <a:hlinkClick r:id="rId5"/>
              </a:rPr>
              <a:t>PubMed Central</a:t>
            </a:r>
            <a:endParaRPr lang="en-CA" dirty="0"/>
          </a:p>
          <a:p>
            <a:pPr lvl="1"/>
            <a:r>
              <a:rPr lang="en-CA" dirty="0">
                <a:hlinkClick r:id="rId6"/>
              </a:rPr>
              <a:t>CARL</a:t>
            </a:r>
            <a:endParaRPr lang="en-CA"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83124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Gratis versus </a:t>
            </a:r>
            <a:r>
              <a:rPr lang="en-US" dirty="0" err="1"/>
              <a:t>libre</a:t>
            </a:r>
            <a:endParaRPr lang="en-US" dirty="0"/>
          </a:p>
        </p:txBody>
      </p:sp>
      <p:sp>
        <p:nvSpPr>
          <p:cNvPr id="3" name="Content Placeholder 2"/>
          <p:cNvSpPr>
            <a:spLocks noGrp="1"/>
          </p:cNvSpPr>
          <p:nvPr>
            <p:ph idx="1"/>
          </p:nvPr>
        </p:nvSpPr>
        <p:spPr/>
        <p:txBody>
          <a:bodyPr>
            <a:normAutofit/>
          </a:bodyPr>
          <a:lstStyle/>
          <a:p>
            <a:r>
              <a:rPr lang="en-CA" dirty="0"/>
              <a:t>Gold and green OA may be “gratis” or “</a:t>
            </a:r>
            <a:r>
              <a:rPr lang="en-CA" dirty="0" err="1"/>
              <a:t>libre</a:t>
            </a:r>
            <a:r>
              <a:rPr lang="en-CA" dirty="0"/>
              <a:t>”</a:t>
            </a:r>
          </a:p>
          <a:p>
            <a:r>
              <a:rPr lang="en-CA" dirty="0"/>
              <a:t>Gratis OA:</a:t>
            </a:r>
          </a:p>
          <a:p>
            <a:pPr lvl="1"/>
            <a:r>
              <a:rPr lang="en-CA" sz="2400" dirty="0"/>
              <a:t>Free of charge</a:t>
            </a:r>
          </a:p>
          <a:p>
            <a:pPr lvl="1"/>
            <a:r>
              <a:rPr lang="en-CA" sz="2400" dirty="0"/>
              <a:t>Compatible with “all rights reserved copyright”</a:t>
            </a:r>
          </a:p>
          <a:p>
            <a:r>
              <a:rPr lang="en-CA" sz="2800" dirty="0"/>
              <a:t>Libre OA:</a:t>
            </a:r>
          </a:p>
          <a:p>
            <a:pPr lvl="1"/>
            <a:r>
              <a:rPr lang="en-CA" sz="2400" dirty="0"/>
              <a:t>Free charge</a:t>
            </a:r>
          </a:p>
          <a:p>
            <a:pPr lvl="1"/>
            <a:r>
              <a:rPr lang="en-CA" sz="2400" dirty="0"/>
              <a:t>Free of (at least some) permission barriers</a:t>
            </a:r>
          </a:p>
          <a:p>
            <a:pPr lvl="1"/>
            <a:r>
              <a:rPr lang="en-CA" sz="2400" dirty="0" err="1"/>
              <a:t>eg</a:t>
            </a:r>
            <a:r>
              <a:rPr lang="en-CA" sz="2400" dirty="0"/>
              <a:t>. CC-BY; CCO</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63933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OAP Assignment</a:t>
            </a:r>
          </a:p>
        </p:txBody>
      </p:sp>
      <p:sp>
        <p:nvSpPr>
          <p:cNvPr id="3" name="Content Placeholder 2"/>
          <p:cNvSpPr>
            <a:spLocks noGrp="1"/>
          </p:cNvSpPr>
          <p:nvPr>
            <p:ph idx="1"/>
          </p:nvPr>
        </p:nvSpPr>
        <p:spPr/>
        <p:txBody>
          <a:bodyPr>
            <a:normAutofit/>
          </a:bodyPr>
          <a:lstStyle/>
          <a:p>
            <a:r>
              <a:rPr lang="en-CA" dirty="0"/>
              <a:t>Write a brief overview/description of the activity or assignment that will include the use of OAP. What are the learning outcomes for this activity/assignment? What topics will the OAP need to address to be useful to students in completing this assignment?</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47805669"/>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Open Access?</a:t>
            </a:r>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2650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GROUP ACTIVITY</a:t>
            </a:r>
          </a:p>
        </p:txBody>
      </p:sp>
      <p:sp>
        <p:nvSpPr>
          <p:cNvPr id="3" name="Content Placeholder 2"/>
          <p:cNvSpPr>
            <a:spLocks noGrp="1"/>
          </p:cNvSpPr>
          <p:nvPr>
            <p:ph idx="1"/>
          </p:nvPr>
        </p:nvSpPr>
        <p:spPr/>
        <p:txBody>
          <a:bodyPr>
            <a:normAutofit/>
          </a:bodyPr>
          <a:lstStyle/>
          <a:p>
            <a:r>
              <a:rPr lang="en-CA" dirty="0"/>
              <a:t>Why is access to information important? What are the advantages of open access for:</a:t>
            </a:r>
          </a:p>
          <a:p>
            <a:pPr marL="971550" lvl="1" indent="-514350">
              <a:buFont typeface="+mj-lt"/>
              <a:buAutoNum type="arabicPeriod"/>
            </a:pPr>
            <a:r>
              <a:rPr lang="en-CA" dirty="0"/>
              <a:t>Students and instructors?</a:t>
            </a:r>
          </a:p>
          <a:p>
            <a:pPr marL="971550" lvl="1" indent="-514350">
              <a:buFont typeface="+mj-lt"/>
              <a:buAutoNum type="arabicPeriod"/>
            </a:pPr>
            <a:r>
              <a:rPr lang="en-CA" dirty="0"/>
              <a:t>Authors/Researchers?</a:t>
            </a:r>
          </a:p>
          <a:p>
            <a:pPr marL="971550" lvl="1" indent="-514350">
              <a:buFont typeface="+mj-lt"/>
              <a:buAutoNum type="arabicPeriod"/>
            </a:pPr>
            <a:r>
              <a:rPr lang="en-CA" dirty="0"/>
              <a:t>The public?</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85401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Advantages of open access</a:t>
            </a:r>
          </a:p>
        </p:txBody>
      </p:sp>
      <p:sp>
        <p:nvSpPr>
          <p:cNvPr id="3" name="Content Placeholder 2"/>
          <p:cNvSpPr>
            <a:spLocks noGrp="1"/>
          </p:cNvSpPr>
          <p:nvPr>
            <p:ph idx="1"/>
          </p:nvPr>
        </p:nvSpPr>
        <p:spPr/>
        <p:txBody>
          <a:bodyPr/>
          <a:lstStyle/>
          <a:p>
            <a:pPr marL="0" indent="0">
              <a:buNone/>
            </a:pPr>
            <a:r>
              <a:rPr lang="en-CA" b="1" dirty="0"/>
              <a:t>Video</a:t>
            </a:r>
          </a:p>
          <a:p>
            <a:endParaRPr lang="en-CA" dirty="0"/>
          </a:p>
          <a:p>
            <a:r>
              <a:rPr lang="en-CA" dirty="0"/>
              <a:t>Advantages of Open Access</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0169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Advantages of open access</a:t>
            </a:r>
          </a:p>
        </p:txBody>
      </p:sp>
      <p:sp>
        <p:nvSpPr>
          <p:cNvPr id="3" name="Content Placeholder 2"/>
          <p:cNvSpPr>
            <a:spLocks noGrp="1"/>
          </p:cNvSpPr>
          <p:nvPr>
            <p:ph idx="1"/>
          </p:nvPr>
        </p:nvSpPr>
        <p:spPr/>
        <p:txBody>
          <a:bodyPr/>
          <a:lstStyle/>
          <a:p>
            <a:r>
              <a:rPr lang="en-CA" dirty="0"/>
              <a:t>Financial benefits</a:t>
            </a:r>
          </a:p>
          <a:p>
            <a:r>
              <a:rPr lang="en-CA" dirty="0"/>
              <a:t>Access to cutting edge research without delay</a:t>
            </a:r>
          </a:p>
          <a:p>
            <a:r>
              <a:rPr lang="en-CA" dirty="0"/>
              <a:t>More people can benefit from scholarship</a:t>
            </a:r>
          </a:p>
          <a:p>
            <a:r>
              <a:rPr lang="en-CA" dirty="0"/>
              <a:t>Greater visibility for authors/researchers</a:t>
            </a:r>
          </a:p>
          <a:p>
            <a:r>
              <a:rPr lang="en-CA" dirty="0"/>
              <a:t>Maximize dissemination and impact </a:t>
            </a:r>
          </a:p>
          <a:p>
            <a:r>
              <a:rPr lang="en-CA" dirty="0"/>
              <a:t>Open exchange of ideas benefits society</a:t>
            </a:r>
          </a:p>
          <a:p>
            <a:r>
              <a:rPr lang="en-CA" dirty="0"/>
              <a:t>Allow knowledge to be built upon</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0111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r>
              <a:rPr lang="en-US" dirty="0"/>
              <a:t>Facilitator name</a:t>
            </a:r>
          </a:p>
          <a:p>
            <a:pPr lvl="1"/>
            <a:r>
              <a:rPr lang="en-US" dirty="0"/>
              <a:t>Position at university</a:t>
            </a:r>
          </a:p>
          <a:p>
            <a:pPr lvl="1"/>
            <a:r>
              <a:rPr lang="en-US" dirty="0"/>
              <a:t>Contact info</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17977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open access?</a:t>
            </a:r>
          </a:p>
        </p:txBody>
      </p:sp>
      <p:sp>
        <p:nvSpPr>
          <p:cNvPr id="3" name="Content Placeholder 2"/>
          <p:cNvSpPr>
            <a:spLocks noGrp="1"/>
          </p:cNvSpPr>
          <p:nvPr>
            <p:ph idx="1"/>
          </p:nvPr>
        </p:nvSpPr>
        <p:spPr/>
        <p:txBody>
          <a:bodyPr>
            <a:normAutofit/>
          </a:bodyPr>
          <a:lstStyle/>
          <a:p>
            <a:r>
              <a:rPr lang="en-CA" dirty="0"/>
              <a:t>“Removing access barriers to this literature will accelerate research, enrich education, share the learning of the rich with the poor and the poor with the rich, make this literature as useful as it can be, and lay the foundation for uniting humanity in a common intellectual conversation and quest for knowledge.”</a:t>
            </a:r>
          </a:p>
          <a:p>
            <a:pPr marL="0" indent="0">
              <a:buNone/>
            </a:pPr>
            <a:r>
              <a:rPr lang="en-CA" sz="2800" dirty="0"/>
              <a:t>						</a:t>
            </a:r>
            <a:r>
              <a:rPr lang="en-CA" sz="2400" dirty="0"/>
              <a:t>- (</a:t>
            </a:r>
            <a:r>
              <a:rPr lang="en-CA" sz="2400" dirty="0">
                <a:hlinkClick r:id="rId3"/>
              </a:rPr>
              <a:t>Budapest Open Access Initiative</a:t>
            </a:r>
            <a:r>
              <a:rPr lang="en-CA" sz="2400" dirty="0"/>
              <a:t>)</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80732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The open access movement</a:t>
            </a:r>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lstStyle/>
          <a:p>
            <a:r>
              <a:rPr lang="en-CA" dirty="0"/>
              <a:t>“The open-access movement is the worldwide effort to provide free online access to scientific and scholarly research literature, especially peer-reviewed journal articles and their preprints.”</a:t>
            </a:r>
          </a:p>
          <a:p>
            <a:pPr marL="0" indent="0">
              <a:buNone/>
            </a:pPr>
            <a:r>
              <a:rPr lang="en-CA" dirty="0"/>
              <a:t>							 	</a:t>
            </a:r>
            <a:r>
              <a:rPr lang="en-CA" sz="2400" dirty="0"/>
              <a:t>				- (</a:t>
            </a:r>
            <a:r>
              <a:rPr lang="en-CA" sz="2400" dirty="0" err="1"/>
              <a:t>Suber</a:t>
            </a:r>
            <a:r>
              <a:rPr lang="en-CA" sz="2400" dirty="0"/>
              <a:t>, 2009)</a:t>
            </a:r>
          </a:p>
          <a:p>
            <a:pPr marL="0" indent="0">
              <a:buNone/>
            </a:pPr>
            <a:endParaRPr lang="en-CA" dirty="0"/>
          </a:p>
        </p:txBody>
      </p:sp>
    </p:spTree>
    <p:extLst>
      <p:ext uri="{BB962C8B-B14F-4D97-AF65-F5344CB8AC3E}">
        <p14:creationId xmlns:p14="http://schemas.microsoft.com/office/powerpoint/2010/main" val="1125531868"/>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Origins of OPEN ACCESS</a:t>
            </a:r>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lstStyle/>
          <a:p>
            <a:r>
              <a:rPr lang="en-CA" dirty="0"/>
              <a:t>Mid-1960s</a:t>
            </a:r>
          </a:p>
          <a:p>
            <a:r>
              <a:rPr lang="en-CA" dirty="0"/>
              <a:t>1971 – Project </a:t>
            </a:r>
            <a:r>
              <a:rPr lang="en-CA" dirty="0" err="1"/>
              <a:t>Gutenburg</a:t>
            </a:r>
            <a:endParaRPr lang="en-CA" dirty="0"/>
          </a:p>
          <a:p>
            <a:r>
              <a:rPr lang="en-CA" dirty="0"/>
              <a:t>1990’s – Internet:</a:t>
            </a:r>
          </a:p>
          <a:p>
            <a:pPr lvl="1"/>
            <a:r>
              <a:rPr lang="en-CA" dirty="0" err="1"/>
              <a:t>arXiv</a:t>
            </a:r>
            <a:r>
              <a:rPr lang="en-CA" dirty="0"/>
              <a:t> (1991)</a:t>
            </a:r>
          </a:p>
          <a:p>
            <a:pPr lvl="1"/>
            <a:r>
              <a:rPr lang="en-CA" dirty="0">
                <a:hlinkClick r:id="rId3"/>
              </a:rPr>
              <a:t>PubMed Central</a:t>
            </a:r>
            <a:r>
              <a:rPr lang="en-CA" dirty="0"/>
              <a:t> (1997)</a:t>
            </a:r>
          </a:p>
          <a:p>
            <a:pPr lvl="1"/>
            <a:r>
              <a:rPr lang="en-CA" dirty="0" err="1">
                <a:hlinkClick r:id="rId4"/>
              </a:rPr>
              <a:t>BioMed</a:t>
            </a:r>
            <a:r>
              <a:rPr lang="en-CA" dirty="0">
                <a:hlinkClick r:id="rId4"/>
              </a:rPr>
              <a:t> Central</a:t>
            </a:r>
            <a:r>
              <a:rPr lang="en-CA" dirty="0"/>
              <a:t> (1998)</a:t>
            </a:r>
          </a:p>
          <a:p>
            <a:r>
              <a:rPr lang="en-CA" dirty="0"/>
              <a:t>Rising cost of journal subscriptions</a:t>
            </a:r>
          </a:p>
          <a:p>
            <a:pPr lvl="1"/>
            <a:endParaRPr lang="en-CA" dirty="0"/>
          </a:p>
          <a:p>
            <a:pPr lvl="1"/>
            <a:endParaRPr lang="en-CA" dirty="0"/>
          </a:p>
          <a:p>
            <a:pPr lvl="1"/>
            <a:endParaRPr lang="en-CA" dirty="0"/>
          </a:p>
        </p:txBody>
      </p:sp>
    </p:spTree>
    <p:extLst>
      <p:ext uri="{BB962C8B-B14F-4D97-AF65-F5344CB8AC3E}">
        <p14:creationId xmlns:p14="http://schemas.microsoft.com/office/powerpoint/2010/main" val="760625511"/>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Budapest open access initiative</a:t>
            </a:r>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noAutofit/>
          </a:bodyPr>
          <a:lstStyle/>
          <a:p>
            <a:r>
              <a:rPr lang="en-CA" sz="2500" dirty="0"/>
              <a:t>"...its free availability on the public internet, permitting any users to read, download, copy, distribute, print, search, or link to the full texts of these articles, crawl them for indexing, pass them as data to software, or use them for any other lawful purpose, without financial, legal, or technical barriers other than those inseparable from gaining access to the internet itself. The only constraint on reproduction and distribution, and the only role for copyright in this domain, should be to give authors control over the integrity of their work and the right to be properly acknowledged and cited."					</a:t>
            </a:r>
            <a:endParaRPr lang="en-CA" dirty="0"/>
          </a:p>
        </p:txBody>
      </p:sp>
    </p:spTree>
    <p:extLst>
      <p:ext uri="{BB962C8B-B14F-4D97-AF65-F5344CB8AC3E}">
        <p14:creationId xmlns:p14="http://schemas.microsoft.com/office/powerpoint/2010/main" val="80170029"/>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“BBB DEFINITION”</a:t>
            </a:r>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lstStyle/>
          <a:p>
            <a:r>
              <a:rPr lang="en-CA" dirty="0"/>
              <a:t>Budapest Open Access Initiative (BOAI) (2001)</a:t>
            </a:r>
          </a:p>
          <a:p>
            <a:r>
              <a:rPr lang="en-CA" dirty="0"/>
              <a:t>Bethesda Statement on Open Access (2003)</a:t>
            </a:r>
          </a:p>
          <a:p>
            <a:r>
              <a:rPr lang="en-CA" dirty="0"/>
              <a:t>Berlin Statement on Open Access (2003)</a:t>
            </a:r>
          </a:p>
          <a:p>
            <a:pPr lvl="1"/>
            <a:endParaRPr lang="en-CA" dirty="0"/>
          </a:p>
        </p:txBody>
      </p:sp>
    </p:spTree>
    <p:extLst>
      <p:ext uri="{BB962C8B-B14F-4D97-AF65-F5344CB8AC3E}">
        <p14:creationId xmlns:p14="http://schemas.microsoft.com/office/powerpoint/2010/main" val="1606594212"/>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OAP</a:t>
            </a:r>
            <a:r>
              <a:rPr lang="en-US" dirty="0"/>
              <a:t> in teaching and learning</a:t>
            </a:r>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30265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Group Discussion</a:t>
            </a:r>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lstStyle/>
          <a:p>
            <a:r>
              <a:rPr lang="en-CA" dirty="0"/>
              <a:t>What are the potential challenges in using OAP?</a:t>
            </a:r>
          </a:p>
          <a:p>
            <a:r>
              <a:rPr lang="en-CA" dirty="0"/>
              <a:t>How do we evaluate OAP for use in teaching and learning? Is evaluation of OAP more difficult than evaluation of textbooks or subscription publications?</a:t>
            </a:r>
          </a:p>
          <a:p>
            <a:endParaRPr lang="en-CA" dirty="0"/>
          </a:p>
        </p:txBody>
      </p:sp>
    </p:spTree>
    <p:extLst>
      <p:ext uri="{BB962C8B-B14F-4D97-AF65-F5344CB8AC3E}">
        <p14:creationId xmlns:p14="http://schemas.microsoft.com/office/powerpoint/2010/main" val="999677527"/>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06" y="274638"/>
            <a:ext cx="8891694" cy="1143000"/>
          </a:xfrm>
        </p:spPr>
        <p:txBody>
          <a:bodyPr>
            <a:normAutofit/>
          </a:bodyPr>
          <a:lstStyle/>
          <a:p>
            <a:r>
              <a:rPr lang="en-CA" dirty="0"/>
              <a:t>using </a:t>
            </a:r>
            <a:r>
              <a:rPr lang="en-CA" dirty="0" err="1"/>
              <a:t>oap</a:t>
            </a:r>
            <a:endParaRPr lang="en-CA" dirty="0"/>
          </a:p>
        </p:txBody>
      </p:sp>
      <p:sp>
        <p:nvSpPr>
          <p:cNvPr id="3" name="Content Placeholder 2"/>
          <p:cNvSpPr>
            <a:spLocks noGrp="1"/>
          </p:cNvSpPr>
          <p:nvPr>
            <p:ph idx="1"/>
          </p:nvPr>
        </p:nvSpPr>
        <p:spPr/>
        <p:txBody>
          <a:bodyPr/>
          <a:lstStyle/>
          <a:p>
            <a:pPr marL="0" indent="0">
              <a:buNone/>
            </a:pPr>
            <a:r>
              <a:rPr lang="en-CA" b="1" dirty="0"/>
              <a:t>Video</a:t>
            </a:r>
          </a:p>
          <a:p>
            <a:pPr marL="0" indent="0">
              <a:buNone/>
            </a:pPr>
            <a:endParaRPr lang="en-CA" b="1" dirty="0"/>
          </a:p>
          <a:p>
            <a:r>
              <a:rPr lang="en-CA" dirty="0"/>
              <a:t>Using OAP</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2079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06" y="274638"/>
            <a:ext cx="8891694" cy="1143000"/>
          </a:xfrm>
        </p:spPr>
        <p:txBody>
          <a:bodyPr>
            <a:normAutofit/>
          </a:bodyPr>
          <a:lstStyle/>
          <a:p>
            <a:r>
              <a:rPr lang="en-CA" dirty="0"/>
              <a:t>Challenges of using </a:t>
            </a:r>
            <a:r>
              <a:rPr lang="en-CA" dirty="0" err="1"/>
              <a:t>oap</a:t>
            </a:r>
            <a:endParaRPr lang="en-CA" dirty="0"/>
          </a:p>
        </p:txBody>
      </p:sp>
      <p:sp>
        <p:nvSpPr>
          <p:cNvPr id="3" name="Content Placeholder 2"/>
          <p:cNvSpPr>
            <a:spLocks noGrp="1"/>
          </p:cNvSpPr>
          <p:nvPr>
            <p:ph idx="1"/>
          </p:nvPr>
        </p:nvSpPr>
        <p:spPr/>
        <p:txBody>
          <a:bodyPr/>
          <a:lstStyle/>
          <a:p>
            <a:r>
              <a:rPr lang="en-CA" dirty="0"/>
              <a:t>Doubts about quality</a:t>
            </a:r>
          </a:p>
          <a:p>
            <a:r>
              <a:rPr lang="en-CA" dirty="0"/>
              <a:t>Concerns about sustainability</a:t>
            </a:r>
          </a:p>
          <a:p>
            <a:r>
              <a:rPr lang="en-CA" dirty="0"/>
              <a:t>Rethink/redesign courses</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9481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to find OAP</a:t>
            </a:r>
          </a:p>
        </p:txBody>
      </p:sp>
      <p:sp>
        <p:nvSpPr>
          <p:cNvPr id="3" name="Content Placeholder 2"/>
          <p:cNvSpPr>
            <a:spLocks noGrp="1"/>
          </p:cNvSpPr>
          <p:nvPr>
            <p:ph idx="1"/>
          </p:nvPr>
        </p:nvSpPr>
        <p:spPr/>
        <p:txBody>
          <a:bodyPr>
            <a:normAutofit fontScale="85000" lnSpcReduction="10000"/>
          </a:bodyPr>
          <a:lstStyle/>
          <a:p>
            <a:r>
              <a:rPr lang="en-CA" dirty="0"/>
              <a:t>Ask your librarian</a:t>
            </a:r>
          </a:p>
          <a:p>
            <a:r>
              <a:rPr lang="en-CA" dirty="0"/>
              <a:t>Google Scholar</a:t>
            </a:r>
          </a:p>
          <a:p>
            <a:r>
              <a:rPr lang="en-CA" dirty="0"/>
              <a:t>OA Journals:</a:t>
            </a:r>
          </a:p>
          <a:p>
            <a:pPr lvl="1"/>
            <a:r>
              <a:rPr lang="en-CA" dirty="0"/>
              <a:t>Directory of Open Access Journals (</a:t>
            </a:r>
            <a:r>
              <a:rPr lang="en-CA" dirty="0">
                <a:hlinkClick r:id="rId3"/>
              </a:rPr>
              <a:t>https://doaj.org/</a:t>
            </a:r>
            <a:r>
              <a:rPr lang="en-CA" dirty="0"/>
              <a:t>) </a:t>
            </a:r>
          </a:p>
          <a:p>
            <a:r>
              <a:rPr lang="en-CA" dirty="0"/>
              <a:t>OA Repositories</a:t>
            </a:r>
          </a:p>
          <a:p>
            <a:pPr lvl="1"/>
            <a:r>
              <a:rPr lang="en-CA" dirty="0"/>
              <a:t>Institutional repository (</a:t>
            </a:r>
            <a:r>
              <a:rPr lang="en-CA" dirty="0" err="1"/>
              <a:t>eg</a:t>
            </a:r>
            <a:r>
              <a:rPr lang="en-CA" dirty="0"/>
              <a:t>. </a:t>
            </a:r>
            <a:r>
              <a:rPr lang="en-CA" dirty="0">
                <a:hlinkClick r:id="rId4"/>
              </a:rPr>
              <a:t>CURVE</a:t>
            </a:r>
            <a:r>
              <a:rPr lang="en-CA" dirty="0"/>
              <a:t>)</a:t>
            </a:r>
          </a:p>
          <a:p>
            <a:pPr lvl="1"/>
            <a:r>
              <a:rPr lang="en-CA" dirty="0"/>
              <a:t>The Directory of Open Access Repositories (</a:t>
            </a:r>
            <a:r>
              <a:rPr lang="en-CA" dirty="0">
                <a:hlinkClick r:id="rId5"/>
              </a:rPr>
              <a:t>http://www.opendoar.org/</a:t>
            </a:r>
            <a:r>
              <a:rPr lang="en-CA" dirty="0"/>
              <a:t>) </a:t>
            </a:r>
          </a:p>
          <a:p>
            <a:pPr lvl="1"/>
            <a:r>
              <a:rPr lang="en-CA" dirty="0"/>
              <a:t>Registry of Open Access Repositories (</a:t>
            </a:r>
            <a:r>
              <a:rPr lang="en-CA" dirty="0">
                <a:hlinkClick r:id="rId6"/>
              </a:rPr>
              <a:t>http://roar.eprints.org/</a:t>
            </a:r>
            <a:r>
              <a:rPr lang="en-CA" dirty="0"/>
              <a:t>) </a:t>
            </a:r>
          </a:p>
          <a:p>
            <a:pPr lvl="1"/>
            <a:r>
              <a:rPr lang="en-CA" dirty="0"/>
              <a:t>CARL (Canadian Association of Research Libraries) (</a:t>
            </a:r>
            <a:r>
              <a:rPr lang="en-CA" dirty="0">
                <a:hlinkClick r:id="rId7"/>
              </a:rPr>
              <a:t>http://www.carl-abrc.ca/advancing-research/institutional-repositories/repos-in-canada/</a:t>
            </a:r>
            <a:r>
              <a:rPr lang="en-CA" dirty="0"/>
              <a:t>) </a:t>
            </a:r>
          </a:p>
          <a:p>
            <a:endParaRPr lang="en-CA" dirty="0"/>
          </a:p>
          <a:p>
            <a:pPr lvl="1"/>
            <a:endParaRPr lang="en-CA"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71062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6" name="Content Placeholder 5"/>
          <p:cNvSpPr>
            <a:spLocks noGrp="1"/>
          </p:cNvSpPr>
          <p:nvPr>
            <p:ph idx="1"/>
          </p:nvPr>
        </p:nvSpPr>
        <p:spPr/>
        <p:txBody>
          <a:bodyPr>
            <a:normAutofit/>
          </a:bodyPr>
          <a:lstStyle/>
          <a:p>
            <a:pPr marL="0" indent="0">
              <a:buNone/>
            </a:pPr>
            <a:r>
              <a:rPr lang="en-US" dirty="0"/>
              <a:t>By the end of this module, you should be able to:</a:t>
            </a:r>
          </a:p>
          <a:p>
            <a:pPr marL="514350" indent="-457200"/>
            <a:r>
              <a:rPr lang="en-CA" dirty="0"/>
              <a:t>describe licensing and access levels for open access publications (OAP);</a:t>
            </a:r>
          </a:p>
          <a:p>
            <a:pPr marL="514350" indent="-457200"/>
            <a:r>
              <a:rPr lang="en-CA" dirty="0"/>
              <a:t>discuss the benefits and challenges associated with OAP;</a:t>
            </a:r>
          </a:p>
          <a:p>
            <a:pPr marL="514350" indent="-457200"/>
            <a:r>
              <a:rPr lang="en-CA" dirty="0"/>
              <a:t>identify sources of OAP specific to your discipline;</a:t>
            </a:r>
          </a:p>
          <a:p>
            <a:pPr marL="514350" indent="-457200"/>
            <a:r>
              <a:rPr lang="en-CA" dirty="0"/>
              <a:t>design a learning activity/assignment that includes the use of OAP.</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61932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normAutofit/>
          </a:bodyPr>
          <a:lstStyle/>
          <a:p>
            <a:pPr fontAlgn="base"/>
            <a:r>
              <a:rPr lang="en-CA" dirty="0"/>
              <a:t>Find one open access journal and one open access repository specific to your discipline.</a:t>
            </a:r>
          </a:p>
          <a:p>
            <a:pPr fontAlgn="base"/>
            <a:r>
              <a:rPr lang="en-CA" dirty="0"/>
              <a:t>Would you use content from this journal? This repository? Why/why not? </a:t>
            </a:r>
          </a:p>
          <a:p>
            <a:pPr fontAlgn="base"/>
            <a:r>
              <a:rPr lang="en-CA" dirty="0"/>
              <a:t>Share your findings with a partner.</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23431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Group Discussion</a:t>
            </a:r>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lstStyle/>
          <a:p>
            <a:r>
              <a:rPr lang="en-CA" dirty="0"/>
              <a:t>How can institutions support the use of OAP in higher education?</a:t>
            </a:r>
          </a:p>
        </p:txBody>
      </p:sp>
    </p:spTree>
    <p:extLst>
      <p:ext uri="{BB962C8B-B14F-4D97-AF65-F5344CB8AC3E}">
        <p14:creationId xmlns:p14="http://schemas.microsoft.com/office/powerpoint/2010/main" val="3889621923"/>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06" y="274638"/>
            <a:ext cx="8891694" cy="1143000"/>
          </a:xfrm>
        </p:spPr>
        <p:txBody>
          <a:bodyPr>
            <a:normAutofit/>
          </a:bodyPr>
          <a:lstStyle/>
          <a:p>
            <a:r>
              <a:rPr lang="en-CA" dirty="0"/>
              <a:t>The Role of Institutions</a:t>
            </a:r>
          </a:p>
        </p:txBody>
      </p:sp>
      <p:sp>
        <p:nvSpPr>
          <p:cNvPr id="3" name="Content Placeholder 2"/>
          <p:cNvSpPr>
            <a:spLocks noGrp="1"/>
          </p:cNvSpPr>
          <p:nvPr>
            <p:ph idx="1"/>
          </p:nvPr>
        </p:nvSpPr>
        <p:spPr/>
        <p:txBody>
          <a:bodyPr/>
          <a:lstStyle/>
          <a:p>
            <a:pPr marL="0" indent="0">
              <a:buNone/>
            </a:pPr>
            <a:r>
              <a:rPr lang="en-CA" b="1" dirty="0"/>
              <a:t>Video</a:t>
            </a:r>
          </a:p>
          <a:p>
            <a:pPr marL="0" indent="0">
              <a:buNone/>
            </a:pPr>
            <a:endParaRPr lang="en-CA" b="1" dirty="0"/>
          </a:p>
          <a:p>
            <a:r>
              <a:rPr lang="en-CA" dirty="0"/>
              <a:t>How Can Institutions Support OAP?</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38860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The Role of institutions</a:t>
            </a:r>
          </a:p>
        </p:txBody>
      </p:sp>
      <p:sp>
        <p:nvSpPr>
          <p:cNvPr id="5" name="Footer Placeholder 4"/>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lstStyle/>
          <a:p>
            <a:r>
              <a:rPr lang="en-CA" dirty="0"/>
              <a:t>Have an open access policy</a:t>
            </a:r>
          </a:p>
          <a:p>
            <a:r>
              <a:rPr lang="en-CA" dirty="0"/>
              <a:t>Supply an institutional repository</a:t>
            </a:r>
          </a:p>
          <a:p>
            <a:r>
              <a:rPr lang="en-CA" dirty="0"/>
              <a:t>Offer incentives for open access publishing</a:t>
            </a:r>
          </a:p>
          <a:p>
            <a:r>
              <a:rPr lang="en-CA" dirty="0"/>
              <a:t>Help researchers comply with policies</a:t>
            </a:r>
          </a:p>
          <a:p>
            <a:r>
              <a:rPr lang="en-CA" dirty="0"/>
              <a:t>Encourage dialog</a:t>
            </a:r>
          </a:p>
          <a:p>
            <a:r>
              <a:rPr lang="en-CA" dirty="0"/>
              <a:t>Educate and inform</a:t>
            </a:r>
          </a:p>
        </p:txBody>
      </p:sp>
    </p:spTree>
    <p:extLst>
      <p:ext uri="{BB962C8B-B14F-4D97-AF65-F5344CB8AC3E}">
        <p14:creationId xmlns:p14="http://schemas.microsoft.com/office/powerpoint/2010/main" val="3946298141"/>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 more about </a:t>
            </a:r>
            <a:r>
              <a:rPr lang="en-US" dirty="0" err="1"/>
              <a:t>oap</a:t>
            </a:r>
            <a:endParaRPr lang="en-US" dirty="0"/>
          </a:p>
        </p:txBody>
      </p:sp>
      <p:sp>
        <p:nvSpPr>
          <p:cNvPr id="3" name="Content Placeholder 2"/>
          <p:cNvSpPr>
            <a:spLocks noGrp="1"/>
          </p:cNvSpPr>
          <p:nvPr>
            <p:ph idx="1"/>
          </p:nvPr>
        </p:nvSpPr>
        <p:spPr/>
        <p:txBody>
          <a:bodyPr>
            <a:normAutofit/>
          </a:bodyPr>
          <a:lstStyle/>
          <a:p>
            <a:r>
              <a:rPr lang="en-CA" dirty="0">
                <a:hlinkClick r:id="rId3"/>
              </a:rPr>
              <a:t>SPARC (Scholarly Publishing and Academic Resources Coalition)</a:t>
            </a:r>
            <a:endParaRPr lang="en-CA" dirty="0"/>
          </a:p>
          <a:p>
            <a:pPr lvl="1"/>
            <a:r>
              <a:rPr lang="en-CA" dirty="0">
                <a:hlinkClick r:id="rId4"/>
              </a:rPr>
              <a:t>Open Access Working Group</a:t>
            </a:r>
            <a:r>
              <a:rPr lang="en-CA" dirty="0"/>
              <a:t> </a:t>
            </a:r>
          </a:p>
          <a:p>
            <a:r>
              <a:rPr lang="en-CA" dirty="0">
                <a:hlinkClick r:id="rId5"/>
              </a:rPr>
              <a:t>Open Access Directory: Advocacy Organizations for OA </a:t>
            </a:r>
            <a:endParaRPr lang="en-CA"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229381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cap="all" dirty="0">
                <a:solidFill>
                  <a:srgbClr val="C00000"/>
                </a:solidFill>
              </a:rPr>
              <a:t>Summary</a:t>
            </a:r>
          </a:p>
        </p:txBody>
      </p:sp>
      <p:sp>
        <p:nvSpPr>
          <p:cNvPr id="3" name="Content Placeholder 2"/>
          <p:cNvSpPr>
            <a:spLocks noGrp="1"/>
          </p:cNvSpPr>
          <p:nvPr>
            <p:ph idx="1"/>
          </p:nvPr>
        </p:nvSpPr>
        <p:spPr/>
        <p:txBody>
          <a:bodyPr>
            <a:normAutofit lnSpcReduction="10000"/>
          </a:bodyPr>
          <a:lstStyle/>
          <a:p>
            <a:r>
              <a:rPr lang="en-CA" dirty="0"/>
              <a:t>Open access refers to scholarly research and literature that is free to read and freely accessible online and free to copy and distribute</a:t>
            </a:r>
          </a:p>
          <a:p>
            <a:r>
              <a:rPr lang="en-CA" dirty="0"/>
              <a:t>Additional permissions may be granted through Creative Commons (or other OA) license </a:t>
            </a:r>
          </a:p>
          <a:p>
            <a:r>
              <a:rPr lang="en-CA" dirty="0"/>
              <a:t>There are many OA business models</a:t>
            </a:r>
          </a:p>
          <a:p>
            <a:r>
              <a:rPr lang="en-CA" dirty="0"/>
              <a:t>The peer review process does not change with OA</a:t>
            </a:r>
          </a:p>
          <a:p>
            <a:r>
              <a:rPr lang="en-CA" dirty="0"/>
              <a:t>There are two venues for OAP: OA journals (gold OA) and OA repositories (green OA)</a:t>
            </a:r>
          </a:p>
        </p:txBody>
      </p:sp>
    </p:spTree>
    <p:extLst>
      <p:ext uri="{BB962C8B-B14F-4D97-AF65-F5344CB8AC3E}">
        <p14:creationId xmlns:p14="http://schemas.microsoft.com/office/powerpoint/2010/main" val="4261099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cap="all" dirty="0">
                <a:solidFill>
                  <a:srgbClr val="C00000"/>
                </a:solidFill>
              </a:rPr>
              <a:t>Summary (cont’d)</a:t>
            </a:r>
          </a:p>
        </p:txBody>
      </p:sp>
      <p:sp>
        <p:nvSpPr>
          <p:cNvPr id="3" name="Content Placeholder 2"/>
          <p:cNvSpPr>
            <a:spLocks noGrp="1"/>
          </p:cNvSpPr>
          <p:nvPr>
            <p:ph idx="1"/>
          </p:nvPr>
        </p:nvSpPr>
        <p:spPr/>
        <p:txBody>
          <a:bodyPr>
            <a:normAutofit/>
          </a:bodyPr>
          <a:lstStyle/>
          <a:p>
            <a:r>
              <a:rPr lang="en-CA" dirty="0"/>
              <a:t>Gratis means free to read, </a:t>
            </a:r>
            <a:r>
              <a:rPr lang="en-CA" dirty="0" err="1"/>
              <a:t>libre</a:t>
            </a:r>
            <a:r>
              <a:rPr lang="en-CA" dirty="0"/>
              <a:t> means free to read and free of at least some permission barriers</a:t>
            </a:r>
          </a:p>
          <a:p>
            <a:r>
              <a:rPr lang="en-CA" dirty="0"/>
              <a:t>The modern OA movement is largely informed by the “BBB Definition” of open access</a:t>
            </a:r>
          </a:p>
          <a:p>
            <a:r>
              <a:rPr lang="en-CA" dirty="0"/>
              <a:t>Institutions play a significant role in supporting the use of OAP</a:t>
            </a:r>
          </a:p>
        </p:txBody>
      </p:sp>
    </p:spTree>
    <p:extLst>
      <p:ext uri="{BB962C8B-B14F-4D97-AF65-F5344CB8AC3E}">
        <p14:creationId xmlns:p14="http://schemas.microsoft.com/office/powerpoint/2010/main" val="2011900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cap="all" dirty="0">
                <a:solidFill>
                  <a:srgbClr val="C00000"/>
                </a:solidFill>
              </a:rPr>
              <a:t>Homework</a:t>
            </a:r>
          </a:p>
        </p:txBody>
      </p:sp>
      <p:sp>
        <p:nvSpPr>
          <p:cNvPr id="3" name="Content Placeholder 2"/>
          <p:cNvSpPr>
            <a:spLocks noGrp="1"/>
          </p:cNvSpPr>
          <p:nvPr>
            <p:ph idx="1"/>
          </p:nvPr>
        </p:nvSpPr>
        <p:spPr/>
        <p:txBody>
          <a:bodyPr>
            <a:normAutofit/>
          </a:bodyPr>
          <a:lstStyle/>
          <a:p>
            <a:r>
              <a:rPr lang="en-CA" dirty="0"/>
              <a:t>Complete the OAP learning activity</a:t>
            </a:r>
          </a:p>
          <a:p>
            <a:r>
              <a:rPr lang="en-CA" dirty="0"/>
              <a:t>Submit to a discussion board for peer review/comment</a:t>
            </a:r>
          </a:p>
        </p:txBody>
      </p:sp>
    </p:spTree>
    <p:extLst>
      <p:ext uri="{BB962C8B-B14F-4D97-AF65-F5344CB8AC3E}">
        <p14:creationId xmlns:p14="http://schemas.microsoft.com/office/powerpoint/2010/main" val="2623529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Thank you</a:t>
            </a:r>
          </a:p>
        </p:txBody>
      </p:sp>
      <p:sp>
        <p:nvSpPr>
          <p:cNvPr id="6" name="Content Placeholder 5"/>
          <p:cNvSpPr>
            <a:spLocks noGrp="1"/>
          </p:cNvSpPr>
          <p:nvPr>
            <p:ph idx="1"/>
          </p:nvPr>
        </p:nvSpPr>
        <p:spPr/>
        <p:txBody>
          <a:bodyPr/>
          <a:lstStyle/>
          <a:p>
            <a:endParaRPr lang="en-US" dirty="0"/>
          </a:p>
          <a:p>
            <a:pPr marL="0"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5"/>
          <p:cNvSpPr txBox="1">
            <a:spLocks/>
          </p:cNvSpPr>
          <p:nvPr/>
        </p:nvSpPr>
        <p:spPr>
          <a:xfrm>
            <a:off x="404706" y="1752600"/>
            <a:ext cx="8662516" cy="487390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Clr>
                <a:srgbClr val="C51E2E"/>
              </a:buClr>
              <a:buSzPct val="80000"/>
              <a:buFont typeface="Courier New"/>
              <a:buChar char="o"/>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C51E2E"/>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a:p>
            <a:r>
              <a:rPr lang="en-US" dirty="0"/>
              <a:t>Questions?</a:t>
            </a:r>
          </a:p>
          <a:p>
            <a:r>
              <a:rPr lang="en-US" dirty="0"/>
              <a:t>Comments? </a:t>
            </a:r>
          </a:p>
          <a:p>
            <a:r>
              <a:rPr lang="en-US" dirty="0"/>
              <a:t>Help?</a:t>
            </a:r>
          </a:p>
          <a:p>
            <a:endParaRPr lang="en-US" dirty="0"/>
          </a:p>
          <a:p>
            <a:pPr marL="0" indent="0">
              <a:buNone/>
            </a:pPr>
            <a:r>
              <a:rPr lang="en-US" b="1" dirty="0"/>
              <a:t>Contact information – facilitator’s and departmental</a:t>
            </a:r>
          </a:p>
          <a:p>
            <a:endParaRPr lang="en-US" dirty="0"/>
          </a:p>
          <a:p>
            <a:endParaRPr lang="en-US" dirty="0"/>
          </a:p>
        </p:txBody>
      </p:sp>
    </p:spTree>
    <p:extLst>
      <p:ext uri="{BB962C8B-B14F-4D97-AF65-F5344CB8AC3E}">
        <p14:creationId xmlns:p14="http://schemas.microsoft.com/office/powerpoint/2010/main" val="334980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sz="half" idx="1"/>
          </p:nvPr>
        </p:nvSpPr>
        <p:spPr>
          <a:xfrm>
            <a:off x="457200" y="1600200"/>
            <a:ext cx="8229600" cy="4764561"/>
          </a:xfrm>
        </p:spPr>
        <p:txBody>
          <a:bodyPr>
            <a:normAutofit/>
          </a:bodyPr>
          <a:lstStyle/>
          <a:p>
            <a:r>
              <a:rPr lang="en-CA" sz="3200" dirty="0"/>
              <a:t>What is Open Access?</a:t>
            </a:r>
          </a:p>
          <a:p>
            <a:r>
              <a:rPr lang="en-CA" sz="3200" dirty="0"/>
              <a:t>Why Open Access?</a:t>
            </a:r>
          </a:p>
          <a:p>
            <a:r>
              <a:rPr lang="en-CA" sz="3200" dirty="0"/>
              <a:t>Open Access Publications in Teaching and Learning</a:t>
            </a:r>
          </a:p>
          <a:p>
            <a:endParaRPr lang="en-CA" sz="32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888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OPEN ACCESS?</a:t>
            </a:r>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36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TRUE OR FALSE?</a:t>
            </a:r>
          </a:p>
        </p:txBody>
      </p:sp>
      <p:sp>
        <p:nvSpPr>
          <p:cNvPr id="9" name="Content Placeholder 8"/>
          <p:cNvSpPr>
            <a:spLocks noGrp="1"/>
          </p:cNvSpPr>
          <p:nvPr>
            <p:ph idx="1"/>
          </p:nvPr>
        </p:nvSpPr>
        <p:spPr>
          <a:xfrm>
            <a:off x="252306" y="1600200"/>
            <a:ext cx="6559974" cy="4873904"/>
          </a:xfrm>
        </p:spPr>
        <p:txBody>
          <a:bodyPr/>
          <a:lstStyle/>
          <a:p>
            <a:pPr marL="0" indent="0">
              <a:buNone/>
            </a:pPr>
            <a:r>
              <a:rPr lang="en-US" dirty="0"/>
              <a:t>Open access means:</a:t>
            </a:r>
          </a:p>
          <a:p>
            <a:r>
              <a:rPr lang="en-US" dirty="0"/>
              <a:t>Free to read</a:t>
            </a:r>
          </a:p>
          <a:p>
            <a:r>
              <a:rPr lang="en-US" dirty="0"/>
              <a:t>Free to produce and publish</a:t>
            </a:r>
          </a:p>
          <a:p>
            <a:r>
              <a:rPr lang="en-US" dirty="0"/>
              <a:t>Free of copyright</a:t>
            </a:r>
          </a:p>
          <a:p>
            <a:r>
              <a:rPr lang="en-US" dirty="0"/>
              <a:t>Not peer reviewed</a:t>
            </a:r>
          </a:p>
        </p:txBody>
      </p:sp>
      <p:sp>
        <p:nvSpPr>
          <p:cNvPr id="5" name="Footer Placeholder 4"/>
          <p:cNvSpPr>
            <a:spLocks noGrp="1"/>
          </p:cNvSpPr>
          <p:nvPr>
            <p:ph type="ftr" sz="quarter" idx="11"/>
          </p:nvPr>
        </p:nvSpPr>
        <p:spPr/>
        <p:txBody>
          <a:bodyPr/>
          <a:lstStyle/>
          <a:p>
            <a:endParaRPr lang="en-US" dirty="0"/>
          </a:p>
        </p:txBody>
      </p:sp>
      <p:pic>
        <p:nvPicPr>
          <p:cNvPr id="2" name="Picture 1"/>
          <p:cNvPicPr>
            <a:picLocks noChangeAspect="1"/>
          </p:cNvPicPr>
          <p:nvPr/>
        </p:nvPicPr>
        <p:blipFill>
          <a:blip r:embed="rId3"/>
          <a:stretch>
            <a:fillRect/>
          </a:stretch>
        </p:blipFill>
        <p:spPr>
          <a:xfrm>
            <a:off x="5276619" y="3086100"/>
            <a:ext cx="3444471" cy="3388004"/>
          </a:xfrm>
          <a:prstGeom prst="rect">
            <a:avLst/>
          </a:prstGeom>
        </p:spPr>
      </p:pic>
    </p:spTree>
    <p:extLst>
      <p:ext uri="{BB962C8B-B14F-4D97-AF65-F5344CB8AC3E}">
        <p14:creationId xmlns:p14="http://schemas.microsoft.com/office/powerpoint/2010/main" val="947372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Group Discussion</a:t>
            </a:r>
          </a:p>
        </p:txBody>
      </p:sp>
      <p:sp>
        <p:nvSpPr>
          <p:cNvPr id="3" name="Content Placeholder 2"/>
          <p:cNvSpPr>
            <a:spLocks noGrp="1"/>
          </p:cNvSpPr>
          <p:nvPr>
            <p:ph idx="1"/>
          </p:nvPr>
        </p:nvSpPr>
        <p:spPr/>
        <p:txBody>
          <a:bodyPr/>
          <a:lstStyle/>
          <a:p>
            <a:r>
              <a:rPr lang="en-CA" dirty="0"/>
              <a:t>What are the advantages of open access?</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629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open access?</a:t>
            </a:r>
          </a:p>
        </p:txBody>
      </p:sp>
      <p:sp>
        <p:nvSpPr>
          <p:cNvPr id="3" name="Content Placeholder 2"/>
          <p:cNvSpPr>
            <a:spLocks noGrp="1"/>
          </p:cNvSpPr>
          <p:nvPr>
            <p:ph idx="1"/>
          </p:nvPr>
        </p:nvSpPr>
        <p:spPr>
          <a:xfrm>
            <a:off x="252306" y="1600200"/>
            <a:ext cx="6171354" cy="4873904"/>
          </a:xfrm>
        </p:spPr>
        <p:txBody>
          <a:bodyPr>
            <a:normAutofit/>
          </a:bodyPr>
          <a:lstStyle/>
          <a:p>
            <a:pPr marL="0" indent="0">
              <a:buNone/>
            </a:pPr>
            <a:r>
              <a:rPr lang="en-CA" dirty="0"/>
              <a:t>Scholarly research and literature that is:</a:t>
            </a:r>
          </a:p>
          <a:p>
            <a:r>
              <a:rPr lang="en-CA" dirty="0"/>
              <a:t>Free to read and openly accessible on the internet</a:t>
            </a:r>
          </a:p>
          <a:p>
            <a:r>
              <a:rPr lang="en-CA" dirty="0"/>
              <a:t>Free of many copyright and licensing restrictions</a:t>
            </a:r>
            <a:endParaRPr lang="en-CA" b="1" dirty="0"/>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6087328" y="1828172"/>
            <a:ext cx="2827494" cy="4417959"/>
          </a:xfrm>
          <a:prstGeom prst="rect">
            <a:avLst/>
          </a:prstGeom>
        </p:spPr>
      </p:pic>
    </p:spTree>
    <p:extLst>
      <p:ext uri="{BB962C8B-B14F-4D97-AF65-F5344CB8AC3E}">
        <p14:creationId xmlns:p14="http://schemas.microsoft.com/office/powerpoint/2010/main" val="271993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COPYRIGHT &amp; LICENSING</a:t>
            </a:r>
          </a:p>
        </p:txBody>
      </p:sp>
      <p:sp>
        <p:nvSpPr>
          <p:cNvPr id="3" name="Content Placeholder 2"/>
          <p:cNvSpPr>
            <a:spLocks noGrp="1"/>
          </p:cNvSpPr>
          <p:nvPr>
            <p:ph idx="1"/>
          </p:nvPr>
        </p:nvSpPr>
        <p:spPr/>
        <p:txBody>
          <a:bodyPr>
            <a:normAutofit/>
          </a:bodyPr>
          <a:lstStyle/>
          <a:p>
            <a:r>
              <a:rPr lang="en-CA" dirty="0"/>
              <a:t>Author (or publisher) retains right to control distribution</a:t>
            </a:r>
          </a:p>
          <a:p>
            <a:r>
              <a:rPr lang="en-CA" dirty="0"/>
              <a:t>Must include permission to copy and distribute to align with OA definition (with attribution)</a:t>
            </a:r>
          </a:p>
          <a:p>
            <a:r>
              <a:rPr lang="en-CA" dirty="0"/>
              <a:t>Additional permissions may be granted through Creative Commons (or other OA) license (</a:t>
            </a:r>
            <a:r>
              <a:rPr lang="en-CA" dirty="0" err="1"/>
              <a:t>eg</a:t>
            </a:r>
            <a:r>
              <a:rPr lang="en-CA" dirty="0"/>
              <a:t>. commercial use or derivative works)</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25196893"/>
      </p:ext>
    </p:extLst>
  </p:cSld>
  <p:clrMapOvr>
    <a:masterClrMapping/>
  </p:clrMapOvr>
</p:sld>
</file>

<file path=ppt/theme/theme1.xml><?xml version="1.0" encoding="utf-8"?>
<a:theme xmlns:a="http://schemas.openxmlformats.org/drawingml/2006/main" name="PIF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PIF_PowerPoint_template-2</Template>
  <TotalTime>34582</TotalTime>
  <Words>4766</Words>
  <Application>Microsoft Office PowerPoint</Application>
  <PresentationFormat>On-screen Show (4:3)</PresentationFormat>
  <Paragraphs>332</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Courier New</vt:lpstr>
      <vt:lpstr>PIF_PowerPoint_template</vt:lpstr>
      <vt:lpstr>OPEN ACCESS PUBLICATIONS</vt:lpstr>
      <vt:lpstr>Welcome</vt:lpstr>
      <vt:lpstr>learning outcomes</vt:lpstr>
      <vt:lpstr>agenda</vt:lpstr>
      <vt:lpstr>What Is OPEN ACCESS?</vt:lpstr>
      <vt:lpstr>TRUE OR FALSE?</vt:lpstr>
      <vt:lpstr>Group Discussion</vt:lpstr>
      <vt:lpstr>What is open access?</vt:lpstr>
      <vt:lpstr>COPYRIGHT &amp; LICENSING</vt:lpstr>
      <vt:lpstr>COPYRIGHT &amp; LICENSING</vt:lpstr>
      <vt:lpstr>OPEN ACCESS BUSINESS MODELS</vt:lpstr>
      <vt:lpstr>PEER REVIEW</vt:lpstr>
      <vt:lpstr>Venues for Open Access</vt:lpstr>
      <vt:lpstr>Gratis versus libre</vt:lpstr>
      <vt:lpstr>Activity: OAP Assignment</vt:lpstr>
      <vt:lpstr>Why Open Access?</vt:lpstr>
      <vt:lpstr>SMALL GROUP ACTIVITY</vt:lpstr>
      <vt:lpstr>Advantages of open access</vt:lpstr>
      <vt:lpstr>Advantages of open access</vt:lpstr>
      <vt:lpstr>Why open access?</vt:lpstr>
      <vt:lpstr>The open access movement</vt:lpstr>
      <vt:lpstr>Origins of OPEN ACCESS</vt:lpstr>
      <vt:lpstr>Budapest open access initiative</vt:lpstr>
      <vt:lpstr>“BBB DEFINITION”</vt:lpstr>
      <vt:lpstr>OAP in teaching and learning</vt:lpstr>
      <vt:lpstr>Group Discussion</vt:lpstr>
      <vt:lpstr>using oap</vt:lpstr>
      <vt:lpstr>Challenges of using oap</vt:lpstr>
      <vt:lpstr>Where to find OAP</vt:lpstr>
      <vt:lpstr>Activity</vt:lpstr>
      <vt:lpstr>Group Discussion</vt:lpstr>
      <vt:lpstr>The Role of Institutions</vt:lpstr>
      <vt:lpstr>The Role of institutions</vt:lpstr>
      <vt:lpstr>Learn more about oap</vt:lpstr>
      <vt:lpstr>Summary</vt:lpstr>
      <vt:lpstr>Summary (cont’d)</vt:lpstr>
      <vt:lpstr>Homework</vt:lpstr>
      <vt:lpstr>Thank you</vt:lpstr>
    </vt:vector>
  </TitlesOfParts>
  <Company>Carleton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EDC</dc:creator>
  <cp:lastModifiedBy>April</cp:lastModifiedBy>
  <cp:revision>535</cp:revision>
  <dcterms:created xsi:type="dcterms:W3CDTF">2011-03-29T20:25:31Z</dcterms:created>
  <dcterms:modified xsi:type="dcterms:W3CDTF">2017-02-22T20:05:13Z</dcterms:modified>
</cp:coreProperties>
</file>