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9"/>
  </p:notesMasterIdLst>
  <p:handoutMasterIdLst>
    <p:handoutMasterId r:id="rId50"/>
  </p:handoutMasterIdLst>
  <p:sldIdLst>
    <p:sldId id="260" r:id="rId2"/>
    <p:sldId id="261" r:id="rId3"/>
    <p:sldId id="265" r:id="rId4"/>
    <p:sldId id="266" r:id="rId5"/>
    <p:sldId id="267" r:id="rId6"/>
    <p:sldId id="460" r:id="rId7"/>
    <p:sldId id="498" r:id="rId8"/>
    <p:sldId id="487" r:id="rId9"/>
    <p:sldId id="459" r:id="rId10"/>
    <p:sldId id="476" r:id="rId11"/>
    <p:sldId id="520" r:id="rId12"/>
    <p:sldId id="489" r:id="rId13"/>
    <p:sldId id="517" r:id="rId14"/>
    <p:sldId id="469" r:id="rId15"/>
    <p:sldId id="490" r:id="rId16"/>
    <p:sldId id="502" r:id="rId17"/>
    <p:sldId id="423" r:id="rId18"/>
    <p:sldId id="519" r:id="rId19"/>
    <p:sldId id="480" r:id="rId20"/>
    <p:sldId id="503" r:id="rId21"/>
    <p:sldId id="522" r:id="rId22"/>
    <p:sldId id="504" r:id="rId23"/>
    <p:sldId id="481" r:id="rId24"/>
    <p:sldId id="505" r:id="rId25"/>
    <p:sldId id="506" r:id="rId26"/>
    <p:sldId id="507" r:id="rId27"/>
    <p:sldId id="508" r:id="rId28"/>
    <p:sldId id="509" r:id="rId29"/>
    <p:sldId id="457" r:id="rId30"/>
    <p:sldId id="466" r:id="rId31"/>
    <p:sldId id="468" r:id="rId32"/>
    <p:sldId id="510" r:id="rId33"/>
    <p:sldId id="462" r:id="rId34"/>
    <p:sldId id="478" r:id="rId35"/>
    <p:sldId id="511" r:id="rId36"/>
    <p:sldId id="512" r:id="rId37"/>
    <p:sldId id="513" r:id="rId38"/>
    <p:sldId id="514" r:id="rId39"/>
    <p:sldId id="524" r:id="rId40"/>
    <p:sldId id="515" r:id="rId41"/>
    <p:sldId id="525" r:id="rId42"/>
    <p:sldId id="516" r:id="rId43"/>
    <p:sldId id="464" r:id="rId44"/>
    <p:sldId id="467" r:id="rId45"/>
    <p:sldId id="284" r:id="rId46"/>
    <p:sldId id="339" r:id="rId47"/>
    <p:sldId id="30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51E2E"/>
    <a:srgbClr val="DCB3B2"/>
    <a:srgbClr val="C0504D"/>
    <a:srgbClr val="E2E2E2"/>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463" autoAdjust="0"/>
  </p:normalViewPr>
  <p:slideViewPr>
    <p:cSldViewPr snapToGrid="0" snapToObjects="1">
      <p:cViewPr varScale="1">
        <p:scale>
          <a:sx n="38" d="100"/>
          <a:sy n="38" d="100"/>
        </p:scale>
        <p:origin x="-23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9DAC9-BEAD-4C36-989E-CD130EEFB09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CD5B0ACD-33B9-4258-BFB7-3A762B9C588A}">
      <dgm:prSet phldrT="[Text]"/>
      <dgm:spPr/>
      <dgm:t>
        <a:bodyPr/>
        <a:lstStyle/>
        <a:p>
          <a:r>
            <a:rPr lang="en-US" dirty="0"/>
            <a:t>Finding</a:t>
          </a:r>
        </a:p>
      </dgm:t>
    </dgm:pt>
    <dgm:pt modelId="{3D13DCF3-A8CD-4676-A6D0-61E2EC6B964A}" type="parTrans" cxnId="{DC7D166C-3DF2-4893-805D-4C3352C76B0E}">
      <dgm:prSet/>
      <dgm:spPr/>
      <dgm:t>
        <a:bodyPr/>
        <a:lstStyle/>
        <a:p>
          <a:endParaRPr lang="en-US"/>
        </a:p>
      </dgm:t>
    </dgm:pt>
    <dgm:pt modelId="{885B03DE-4F57-421A-AA42-ADC3374D827F}" type="sibTrans" cxnId="{DC7D166C-3DF2-4893-805D-4C3352C76B0E}">
      <dgm:prSet/>
      <dgm:spPr/>
      <dgm:t>
        <a:bodyPr/>
        <a:lstStyle/>
        <a:p>
          <a:endParaRPr lang="en-US"/>
        </a:p>
      </dgm:t>
    </dgm:pt>
    <dgm:pt modelId="{4FFE1E73-3434-4B98-AB20-1EB498D26C88}">
      <dgm:prSet phldrT="[Text]" custT="1"/>
      <dgm:spPr/>
      <dgm:t>
        <a:bodyPr anchor="ctr"/>
        <a:lstStyle/>
        <a:p>
          <a:r>
            <a:rPr lang="en-CA" sz="2000" dirty="0"/>
            <a:t>Searching and finding data that has already been released.</a:t>
          </a:r>
          <a:endParaRPr lang="en-US" sz="2000" dirty="0"/>
        </a:p>
      </dgm:t>
    </dgm:pt>
    <dgm:pt modelId="{59B1DB1E-5055-4225-85B6-756E87E4A5C8}" type="parTrans" cxnId="{04B1BC85-A4FE-4289-85C0-B121F41467F8}">
      <dgm:prSet/>
      <dgm:spPr/>
      <dgm:t>
        <a:bodyPr/>
        <a:lstStyle/>
        <a:p>
          <a:endParaRPr lang="en-US"/>
        </a:p>
      </dgm:t>
    </dgm:pt>
    <dgm:pt modelId="{41EC8B61-8122-4CE0-AC77-1BA16DEACE68}" type="sibTrans" cxnId="{04B1BC85-A4FE-4289-85C0-B121F41467F8}">
      <dgm:prSet/>
      <dgm:spPr/>
      <dgm:t>
        <a:bodyPr/>
        <a:lstStyle/>
        <a:p>
          <a:endParaRPr lang="en-US"/>
        </a:p>
      </dgm:t>
    </dgm:pt>
    <dgm:pt modelId="{5E48C3B4-E0A0-45CB-AA5D-7EACEB11C8C2}">
      <dgm:prSet phldrT="[Text]"/>
      <dgm:spPr/>
      <dgm:t>
        <a:bodyPr/>
        <a:lstStyle/>
        <a:p>
          <a:r>
            <a:rPr lang="en-US" dirty="0"/>
            <a:t>Soliciting</a:t>
          </a:r>
        </a:p>
      </dgm:t>
    </dgm:pt>
    <dgm:pt modelId="{54E6CC04-0324-4688-BA0B-141A127254D2}" type="parTrans" cxnId="{5BF30C58-359E-4FE0-B156-D9EAAED0F2EE}">
      <dgm:prSet/>
      <dgm:spPr/>
      <dgm:t>
        <a:bodyPr/>
        <a:lstStyle/>
        <a:p>
          <a:endParaRPr lang="en-US"/>
        </a:p>
      </dgm:t>
    </dgm:pt>
    <dgm:pt modelId="{3F4BE779-16C9-462D-972C-AA680B0F8AD7}" type="sibTrans" cxnId="{5BF30C58-359E-4FE0-B156-D9EAAED0F2EE}">
      <dgm:prSet/>
      <dgm:spPr/>
      <dgm:t>
        <a:bodyPr/>
        <a:lstStyle/>
        <a:p>
          <a:endParaRPr lang="en-US"/>
        </a:p>
      </dgm:t>
    </dgm:pt>
    <dgm:pt modelId="{CE5108A6-E2D2-48E8-A1B4-048AC8734B20}">
      <dgm:prSet phldrT="[Text]" custT="1"/>
      <dgm:spPr/>
      <dgm:t>
        <a:bodyPr anchor="ctr"/>
        <a:lstStyle/>
        <a:p>
          <a:r>
            <a:rPr lang="en-CA" sz="2000" dirty="0"/>
            <a:t>Getting hold of more data – asking for ‘new’ data from official sources e.g. through Freedom of Information requests. </a:t>
          </a:r>
          <a:endParaRPr lang="en-US" sz="2000" dirty="0"/>
        </a:p>
      </dgm:t>
    </dgm:pt>
    <dgm:pt modelId="{A2DBE3CF-9A9D-4834-AD10-D35E1C3F272E}" type="parTrans" cxnId="{D3275CFE-6E39-46BE-97DB-3BEE3D378B95}">
      <dgm:prSet/>
      <dgm:spPr/>
      <dgm:t>
        <a:bodyPr/>
        <a:lstStyle/>
        <a:p>
          <a:endParaRPr lang="en-US"/>
        </a:p>
      </dgm:t>
    </dgm:pt>
    <dgm:pt modelId="{B0C02C8A-EA3E-4ECF-889D-618C9DAF0FCC}" type="sibTrans" cxnId="{D3275CFE-6E39-46BE-97DB-3BEE3D378B95}">
      <dgm:prSet/>
      <dgm:spPr/>
      <dgm:t>
        <a:bodyPr/>
        <a:lstStyle/>
        <a:p>
          <a:endParaRPr lang="en-US"/>
        </a:p>
      </dgm:t>
    </dgm:pt>
    <dgm:pt modelId="{31185AAD-7046-421E-914C-93D4D2441D94}">
      <dgm:prSet phldrT="[Text]"/>
      <dgm:spPr/>
      <dgm:t>
        <a:bodyPr/>
        <a:lstStyle/>
        <a:p>
          <a:r>
            <a:rPr lang="en-US" dirty="0"/>
            <a:t>Collecting</a:t>
          </a:r>
        </a:p>
      </dgm:t>
    </dgm:pt>
    <dgm:pt modelId="{8D0F9BEA-5B20-4654-95AF-163505C3A168}" type="parTrans" cxnId="{8508C9A3-CDC8-4B7B-A604-A05C2DC7172C}">
      <dgm:prSet/>
      <dgm:spPr/>
      <dgm:t>
        <a:bodyPr/>
        <a:lstStyle/>
        <a:p>
          <a:endParaRPr lang="en-US"/>
        </a:p>
      </dgm:t>
    </dgm:pt>
    <dgm:pt modelId="{6C57CEB5-A701-4A39-9C4D-6E93A1794867}" type="sibTrans" cxnId="{8508C9A3-CDC8-4B7B-A604-A05C2DC7172C}">
      <dgm:prSet/>
      <dgm:spPr/>
      <dgm:t>
        <a:bodyPr/>
        <a:lstStyle/>
        <a:p>
          <a:endParaRPr lang="en-US"/>
        </a:p>
      </dgm:t>
    </dgm:pt>
    <dgm:pt modelId="{E8E27486-4610-441E-8DFA-C2157E5CD798}">
      <dgm:prSet phldrT="[Text]" custT="1"/>
      <dgm:spPr/>
      <dgm:t>
        <a:bodyPr anchor="ctr"/>
        <a:lstStyle/>
        <a:p>
          <a:r>
            <a:rPr lang="en-CA" sz="2000" dirty="0"/>
            <a:t>Gathering and entering data into a database or spreadsheet.</a:t>
          </a:r>
          <a:endParaRPr lang="en-US" sz="2000" dirty="0"/>
        </a:p>
      </dgm:t>
    </dgm:pt>
    <dgm:pt modelId="{5C39120A-5BCA-4E49-8C3A-EDACEC9AED3F}" type="parTrans" cxnId="{4EEE7AE9-6A79-4E4F-A086-BC20CF42C14F}">
      <dgm:prSet/>
      <dgm:spPr/>
      <dgm:t>
        <a:bodyPr/>
        <a:lstStyle/>
        <a:p>
          <a:endParaRPr lang="en-US"/>
        </a:p>
      </dgm:t>
    </dgm:pt>
    <dgm:pt modelId="{796261F9-185F-4AF1-AC3D-7EAA3391B9FA}" type="sibTrans" cxnId="{4EEE7AE9-6A79-4E4F-A086-BC20CF42C14F}">
      <dgm:prSet/>
      <dgm:spPr/>
      <dgm:t>
        <a:bodyPr/>
        <a:lstStyle/>
        <a:p>
          <a:endParaRPr lang="en-US"/>
        </a:p>
      </dgm:t>
    </dgm:pt>
    <dgm:pt modelId="{A7D61B9A-ACD3-4E3E-8EE3-905EA09C4C33}" type="pres">
      <dgm:prSet presAssocID="{B8D9DAC9-BEAD-4C36-989E-CD130EEFB090}" presName="Name0" presStyleCnt="0">
        <dgm:presLayoutVars>
          <dgm:dir/>
          <dgm:animLvl val="lvl"/>
          <dgm:resizeHandles/>
        </dgm:presLayoutVars>
      </dgm:prSet>
      <dgm:spPr/>
      <dgm:t>
        <a:bodyPr/>
        <a:lstStyle/>
        <a:p>
          <a:endParaRPr lang="en-CA"/>
        </a:p>
      </dgm:t>
    </dgm:pt>
    <dgm:pt modelId="{94D096BC-FB76-48A5-B9AF-C12EFDBEB67F}" type="pres">
      <dgm:prSet presAssocID="{CD5B0ACD-33B9-4258-BFB7-3A762B9C588A}" presName="linNode" presStyleCnt="0"/>
      <dgm:spPr/>
    </dgm:pt>
    <dgm:pt modelId="{B3F91988-BA3C-4B59-BD9A-A557A070A7C8}" type="pres">
      <dgm:prSet presAssocID="{CD5B0ACD-33B9-4258-BFB7-3A762B9C588A}" presName="parentShp" presStyleLbl="node1" presStyleIdx="0" presStyleCnt="3">
        <dgm:presLayoutVars>
          <dgm:bulletEnabled val="1"/>
        </dgm:presLayoutVars>
      </dgm:prSet>
      <dgm:spPr/>
      <dgm:t>
        <a:bodyPr/>
        <a:lstStyle/>
        <a:p>
          <a:endParaRPr lang="en-CA"/>
        </a:p>
      </dgm:t>
    </dgm:pt>
    <dgm:pt modelId="{7B07558D-7732-4DD0-8609-E06F69A7BE2A}" type="pres">
      <dgm:prSet presAssocID="{CD5B0ACD-33B9-4258-BFB7-3A762B9C588A}" presName="childShp" presStyleLbl="bgAccFollowNode1" presStyleIdx="0" presStyleCnt="3" custScaleY="126194">
        <dgm:presLayoutVars>
          <dgm:bulletEnabled val="1"/>
        </dgm:presLayoutVars>
      </dgm:prSet>
      <dgm:spPr/>
      <dgm:t>
        <a:bodyPr/>
        <a:lstStyle/>
        <a:p>
          <a:endParaRPr lang="en-CA"/>
        </a:p>
      </dgm:t>
    </dgm:pt>
    <dgm:pt modelId="{987C8772-4627-43F5-A393-8EE2402ACD8F}" type="pres">
      <dgm:prSet presAssocID="{885B03DE-4F57-421A-AA42-ADC3374D827F}" presName="spacing" presStyleCnt="0"/>
      <dgm:spPr/>
    </dgm:pt>
    <dgm:pt modelId="{A7534ACD-4D3D-4648-9608-C61B424AF631}" type="pres">
      <dgm:prSet presAssocID="{5E48C3B4-E0A0-45CB-AA5D-7EACEB11C8C2}" presName="linNode" presStyleCnt="0"/>
      <dgm:spPr/>
    </dgm:pt>
    <dgm:pt modelId="{2B9FBF59-BD64-4709-A741-AB0BC7A25291}" type="pres">
      <dgm:prSet presAssocID="{5E48C3B4-E0A0-45CB-AA5D-7EACEB11C8C2}" presName="parentShp" presStyleLbl="node1" presStyleIdx="1" presStyleCnt="3">
        <dgm:presLayoutVars>
          <dgm:bulletEnabled val="1"/>
        </dgm:presLayoutVars>
      </dgm:prSet>
      <dgm:spPr/>
      <dgm:t>
        <a:bodyPr/>
        <a:lstStyle/>
        <a:p>
          <a:endParaRPr lang="en-CA"/>
        </a:p>
      </dgm:t>
    </dgm:pt>
    <dgm:pt modelId="{41B0B529-C243-486A-841B-426298EE9B36}" type="pres">
      <dgm:prSet presAssocID="{5E48C3B4-E0A0-45CB-AA5D-7EACEB11C8C2}" presName="childShp" presStyleLbl="bgAccFollowNode1" presStyleIdx="1" presStyleCnt="3" custScaleY="126105">
        <dgm:presLayoutVars>
          <dgm:bulletEnabled val="1"/>
        </dgm:presLayoutVars>
      </dgm:prSet>
      <dgm:spPr/>
      <dgm:t>
        <a:bodyPr/>
        <a:lstStyle/>
        <a:p>
          <a:endParaRPr lang="en-CA"/>
        </a:p>
      </dgm:t>
    </dgm:pt>
    <dgm:pt modelId="{04E4B8A5-5BB3-4331-AA73-6C09E9EB4E85}" type="pres">
      <dgm:prSet presAssocID="{3F4BE779-16C9-462D-972C-AA680B0F8AD7}" presName="spacing" presStyleCnt="0"/>
      <dgm:spPr/>
    </dgm:pt>
    <dgm:pt modelId="{DB498A71-6979-4621-ABF7-721AC5365AD9}" type="pres">
      <dgm:prSet presAssocID="{31185AAD-7046-421E-914C-93D4D2441D94}" presName="linNode" presStyleCnt="0"/>
      <dgm:spPr/>
    </dgm:pt>
    <dgm:pt modelId="{9BC6FEBE-77FD-44C5-8F1C-86FC1880004F}" type="pres">
      <dgm:prSet presAssocID="{31185AAD-7046-421E-914C-93D4D2441D94}" presName="parentShp" presStyleLbl="node1" presStyleIdx="2" presStyleCnt="3">
        <dgm:presLayoutVars>
          <dgm:bulletEnabled val="1"/>
        </dgm:presLayoutVars>
      </dgm:prSet>
      <dgm:spPr/>
      <dgm:t>
        <a:bodyPr/>
        <a:lstStyle/>
        <a:p>
          <a:endParaRPr lang="en-CA"/>
        </a:p>
      </dgm:t>
    </dgm:pt>
    <dgm:pt modelId="{CFF6F276-2A02-4EF6-84A1-E90853B1DB07}" type="pres">
      <dgm:prSet presAssocID="{31185AAD-7046-421E-914C-93D4D2441D94}" presName="childShp" presStyleLbl="bgAccFollowNode1" presStyleIdx="2" presStyleCnt="3" custScaleY="126194">
        <dgm:presLayoutVars>
          <dgm:bulletEnabled val="1"/>
        </dgm:presLayoutVars>
      </dgm:prSet>
      <dgm:spPr/>
      <dgm:t>
        <a:bodyPr/>
        <a:lstStyle/>
        <a:p>
          <a:endParaRPr lang="en-CA"/>
        </a:p>
      </dgm:t>
    </dgm:pt>
  </dgm:ptLst>
  <dgm:cxnLst>
    <dgm:cxn modelId="{D3275CFE-6E39-46BE-97DB-3BEE3D378B95}" srcId="{5E48C3B4-E0A0-45CB-AA5D-7EACEB11C8C2}" destId="{CE5108A6-E2D2-48E8-A1B4-048AC8734B20}" srcOrd="0" destOrd="0" parTransId="{A2DBE3CF-9A9D-4834-AD10-D35E1C3F272E}" sibTransId="{B0C02C8A-EA3E-4ECF-889D-618C9DAF0FCC}"/>
    <dgm:cxn modelId="{E94A408E-8006-4795-88AF-3AF4FF067695}" type="presOf" srcId="{CD5B0ACD-33B9-4258-BFB7-3A762B9C588A}" destId="{B3F91988-BA3C-4B59-BD9A-A557A070A7C8}" srcOrd="0" destOrd="0" presId="urn:microsoft.com/office/officeart/2005/8/layout/vList6"/>
    <dgm:cxn modelId="{5A200C34-4FB9-45AB-BA22-0F9F459AC47E}" type="presOf" srcId="{B8D9DAC9-BEAD-4C36-989E-CD130EEFB090}" destId="{A7D61B9A-ACD3-4E3E-8EE3-905EA09C4C33}" srcOrd="0" destOrd="0" presId="urn:microsoft.com/office/officeart/2005/8/layout/vList6"/>
    <dgm:cxn modelId="{88AF2530-FD8E-4576-B2B2-5C89F15C4FA7}" type="presOf" srcId="{CE5108A6-E2D2-48E8-A1B4-048AC8734B20}" destId="{41B0B529-C243-486A-841B-426298EE9B36}" srcOrd="0" destOrd="0" presId="urn:microsoft.com/office/officeart/2005/8/layout/vList6"/>
    <dgm:cxn modelId="{04B1BC85-A4FE-4289-85C0-B121F41467F8}" srcId="{CD5B0ACD-33B9-4258-BFB7-3A762B9C588A}" destId="{4FFE1E73-3434-4B98-AB20-1EB498D26C88}" srcOrd="0" destOrd="0" parTransId="{59B1DB1E-5055-4225-85B6-756E87E4A5C8}" sibTransId="{41EC8B61-8122-4CE0-AC77-1BA16DEACE68}"/>
    <dgm:cxn modelId="{AAA0AA88-9CCF-45BC-870E-45EE1B69547D}" type="presOf" srcId="{E8E27486-4610-441E-8DFA-C2157E5CD798}" destId="{CFF6F276-2A02-4EF6-84A1-E90853B1DB07}" srcOrd="0" destOrd="0" presId="urn:microsoft.com/office/officeart/2005/8/layout/vList6"/>
    <dgm:cxn modelId="{5BF30C58-359E-4FE0-B156-D9EAAED0F2EE}" srcId="{B8D9DAC9-BEAD-4C36-989E-CD130EEFB090}" destId="{5E48C3B4-E0A0-45CB-AA5D-7EACEB11C8C2}" srcOrd="1" destOrd="0" parTransId="{54E6CC04-0324-4688-BA0B-141A127254D2}" sibTransId="{3F4BE779-16C9-462D-972C-AA680B0F8AD7}"/>
    <dgm:cxn modelId="{96C6F164-67D6-4BCA-9122-068DAF12AE31}" type="presOf" srcId="{31185AAD-7046-421E-914C-93D4D2441D94}" destId="{9BC6FEBE-77FD-44C5-8F1C-86FC1880004F}" srcOrd="0" destOrd="0" presId="urn:microsoft.com/office/officeart/2005/8/layout/vList6"/>
    <dgm:cxn modelId="{6AA07C49-3FB1-4079-8D47-271183E3555C}" type="presOf" srcId="{4FFE1E73-3434-4B98-AB20-1EB498D26C88}" destId="{7B07558D-7732-4DD0-8609-E06F69A7BE2A}" srcOrd="0" destOrd="0" presId="urn:microsoft.com/office/officeart/2005/8/layout/vList6"/>
    <dgm:cxn modelId="{84156840-FA15-4ADD-BE0B-CA373728F937}" type="presOf" srcId="{5E48C3B4-E0A0-45CB-AA5D-7EACEB11C8C2}" destId="{2B9FBF59-BD64-4709-A741-AB0BC7A25291}" srcOrd="0" destOrd="0" presId="urn:microsoft.com/office/officeart/2005/8/layout/vList6"/>
    <dgm:cxn modelId="{8508C9A3-CDC8-4B7B-A604-A05C2DC7172C}" srcId="{B8D9DAC9-BEAD-4C36-989E-CD130EEFB090}" destId="{31185AAD-7046-421E-914C-93D4D2441D94}" srcOrd="2" destOrd="0" parTransId="{8D0F9BEA-5B20-4654-95AF-163505C3A168}" sibTransId="{6C57CEB5-A701-4A39-9C4D-6E93A1794867}"/>
    <dgm:cxn modelId="{DC7D166C-3DF2-4893-805D-4C3352C76B0E}" srcId="{B8D9DAC9-BEAD-4C36-989E-CD130EEFB090}" destId="{CD5B0ACD-33B9-4258-BFB7-3A762B9C588A}" srcOrd="0" destOrd="0" parTransId="{3D13DCF3-A8CD-4676-A6D0-61E2EC6B964A}" sibTransId="{885B03DE-4F57-421A-AA42-ADC3374D827F}"/>
    <dgm:cxn modelId="{4EEE7AE9-6A79-4E4F-A086-BC20CF42C14F}" srcId="{31185AAD-7046-421E-914C-93D4D2441D94}" destId="{E8E27486-4610-441E-8DFA-C2157E5CD798}" srcOrd="0" destOrd="0" parTransId="{5C39120A-5BCA-4E49-8C3A-EDACEC9AED3F}" sibTransId="{796261F9-185F-4AF1-AC3D-7EAA3391B9FA}"/>
    <dgm:cxn modelId="{19906A89-CEB0-49B8-A343-54E10F5FCDD2}" type="presParOf" srcId="{A7D61B9A-ACD3-4E3E-8EE3-905EA09C4C33}" destId="{94D096BC-FB76-48A5-B9AF-C12EFDBEB67F}" srcOrd="0" destOrd="0" presId="urn:microsoft.com/office/officeart/2005/8/layout/vList6"/>
    <dgm:cxn modelId="{04E39289-1B35-4521-BFE1-137FB3C1E61B}" type="presParOf" srcId="{94D096BC-FB76-48A5-B9AF-C12EFDBEB67F}" destId="{B3F91988-BA3C-4B59-BD9A-A557A070A7C8}" srcOrd="0" destOrd="0" presId="urn:microsoft.com/office/officeart/2005/8/layout/vList6"/>
    <dgm:cxn modelId="{E6D0E5D9-D1AF-4B37-92B9-41D90E49F769}" type="presParOf" srcId="{94D096BC-FB76-48A5-B9AF-C12EFDBEB67F}" destId="{7B07558D-7732-4DD0-8609-E06F69A7BE2A}" srcOrd="1" destOrd="0" presId="urn:microsoft.com/office/officeart/2005/8/layout/vList6"/>
    <dgm:cxn modelId="{5204818F-7AE7-44B0-AA2C-BEEA31C0FA5B}" type="presParOf" srcId="{A7D61B9A-ACD3-4E3E-8EE3-905EA09C4C33}" destId="{987C8772-4627-43F5-A393-8EE2402ACD8F}" srcOrd="1" destOrd="0" presId="urn:microsoft.com/office/officeart/2005/8/layout/vList6"/>
    <dgm:cxn modelId="{AADBADEF-E260-4549-8481-0B7EA0D42C4C}" type="presParOf" srcId="{A7D61B9A-ACD3-4E3E-8EE3-905EA09C4C33}" destId="{A7534ACD-4D3D-4648-9608-C61B424AF631}" srcOrd="2" destOrd="0" presId="urn:microsoft.com/office/officeart/2005/8/layout/vList6"/>
    <dgm:cxn modelId="{A68E3358-ECED-44F6-8874-D1BF51F3D2FB}" type="presParOf" srcId="{A7534ACD-4D3D-4648-9608-C61B424AF631}" destId="{2B9FBF59-BD64-4709-A741-AB0BC7A25291}" srcOrd="0" destOrd="0" presId="urn:microsoft.com/office/officeart/2005/8/layout/vList6"/>
    <dgm:cxn modelId="{3C2C40F5-004E-48E1-946F-5E83D9BAF332}" type="presParOf" srcId="{A7534ACD-4D3D-4648-9608-C61B424AF631}" destId="{41B0B529-C243-486A-841B-426298EE9B36}" srcOrd="1" destOrd="0" presId="urn:microsoft.com/office/officeart/2005/8/layout/vList6"/>
    <dgm:cxn modelId="{05083062-83C1-4DD1-BB38-9B0114F1B509}" type="presParOf" srcId="{A7D61B9A-ACD3-4E3E-8EE3-905EA09C4C33}" destId="{04E4B8A5-5BB3-4331-AA73-6C09E9EB4E85}" srcOrd="3" destOrd="0" presId="urn:microsoft.com/office/officeart/2005/8/layout/vList6"/>
    <dgm:cxn modelId="{65C48082-BD35-4184-9CB1-E004CDD259E1}" type="presParOf" srcId="{A7D61B9A-ACD3-4E3E-8EE3-905EA09C4C33}" destId="{DB498A71-6979-4621-ABF7-721AC5365AD9}" srcOrd="4" destOrd="0" presId="urn:microsoft.com/office/officeart/2005/8/layout/vList6"/>
    <dgm:cxn modelId="{DCF51F2F-7119-4386-82EB-30397E0BC16C}" type="presParOf" srcId="{DB498A71-6979-4621-ABF7-721AC5365AD9}" destId="{9BC6FEBE-77FD-44C5-8F1C-86FC1880004F}" srcOrd="0" destOrd="0" presId="urn:microsoft.com/office/officeart/2005/8/layout/vList6"/>
    <dgm:cxn modelId="{756B8A01-236D-4E4E-A534-60D43CEF7463}" type="presParOf" srcId="{DB498A71-6979-4621-ABF7-721AC5365AD9}" destId="{CFF6F276-2A02-4EF6-84A1-E90853B1DB0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0F8CF-B54B-40E9-BB62-C8D64960C394}"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n-US"/>
        </a:p>
      </dgm:t>
    </dgm:pt>
    <dgm:pt modelId="{54DD6A8B-5646-4A8F-9FCC-4982C9EE8D8B}">
      <dgm:prSet phldrT="[Text]"/>
      <dgm:spPr/>
      <dgm:t>
        <a:bodyPr/>
        <a:lstStyle/>
        <a:p>
          <a:r>
            <a:rPr lang="en-US" dirty="0"/>
            <a:t>Critical Thinking</a:t>
          </a:r>
        </a:p>
      </dgm:t>
    </dgm:pt>
    <dgm:pt modelId="{F9CC1032-4649-456F-9DE6-492A4F7C2434}" type="parTrans" cxnId="{4AE532D6-9E75-4548-AD81-43B9EC7FA91E}">
      <dgm:prSet/>
      <dgm:spPr/>
      <dgm:t>
        <a:bodyPr/>
        <a:lstStyle/>
        <a:p>
          <a:endParaRPr lang="en-US"/>
        </a:p>
      </dgm:t>
    </dgm:pt>
    <dgm:pt modelId="{251EF857-4C4D-45F4-A4E6-B067409B7A4E}" type="sibTrans" cxnId="{4AE532D6-9E75-4548-AD81-43B9EC7FA91E}">
      <dgm:prSet/>
      <dgm:spPr/>
      <dgm:t>
        <a:bodyPr/>
        <a:lstStyle/>
        <a:p>
          <a:endParaRPr lang="en-US"/>
        </a:p>
      </dgm:t>
    </dgm:pt>
    <dgm:pt modelId="{BD510F58-688D-46B8-AD8F-D28EBA3F5574}">
      <dgm:prSet phldrT="[Text]"/>
      <dgm:spPr/>
      <dgm:t>
        <a:bodyPr/>
        <a:lstStyle/>
        <a:p>
          <a:r>
            <a:rPr lang="en-US" dirty="0"/>
            <a:t>Info Management</a:t>
          </a:r>
        </a:p>
      </dgm:t>
    </dgm:pt>
    <dgm:pt modelId="{2AFBC98A-E8C7-4B29-A9D7-3798F69A702D}" type="parTrans" cxnId="{65604D1B-85AB-49BB-BBA9-AB04B28E6CC4}">
      <dgm:prSet/>
      <dgm:spPr/>
      <dgm:t>
        <a:bodyPr/>
        <a:lstStyle/>
        <a:p>
          <a:endParaRPr lang="en-US"/>
        </a:p>
      </dgm:t>
    </dgm:pt>
    <dgm:pt modelId="{4D9284B5-7CDA-42C9-BCFE-80238AC91E9F}" type="sibTrans" cxnId="{65604D1B-85AB-49BB-BBA9-AB04B28E6CC4}">
      <dgm:prSet/>
      <dgm:spPr/>
      <dgm:t>
        <a:bodyPr/>
        <a:lstStyle/>
        <a:p>
          <a:endParaRPr lang="en-US"/>
        </a:p>
      </dgm:t>
    </dgm:pt>
    <dgm:pt modelId="{F0FC3BA8-03E0-4105-91FE-9A72439E28CF}">
      <dgm:prSet phldrT="[Text]"/>
      <dgm:spPr/>
      <dgm:t>
        <a:bodyPr/>
        <a:lstStyle/>
        <a:p>
          <a:r>
            <a:rPr lang="en-US" dirty="0"/>
            <a:t>Data Analysis</a:t>
          </a:r>
        </a:p>
      </dgm:t>
    </dgm:pt>
    <dgm:pt modelId="{A199944B-C9C6-4BC7-8B0D-9CB03600291F}" type="parTrans" cxnId="{1616421E-906E-49B8-A960-DAAB716C9E32}">
      <dgm:prSet/>
      <dgm:spPr/>
      <dgm:t>
        <a:bodyPr/>
        <a:lstStyle/>
        <a:p>
          <a:endParaRPr lang="en-US"/>
        </a:p>
      </dgm:t>
    </dgm:pt>
    <dgm:pt modelId="{B070B414-CEE4-469E-8A31-E4B11747748B}" type="sibTrans" cxnId="{1616421E-906E-49B8-A960-DAAB716C9E32}">
      <dgm:prSet/>
      <dgm:spPr/>
      <dgm:t>
        <a:bodyPr/>
        <a:lstStyle/>
        <a:p>
          <a:endParaRPr lang="en-US"/>
        </a:p>
      </dgm:t>
    </dgm:pt>
    <dgm:pt modelId="{7D2B452F-C451-4E84-B469-271374262602}">
      <dgm:prSet phldrT="[Text]"/>
      <dgm:spPr/>
      <dgm:t>
        <a:bodyPr/>
        <a:lstStyle/>
        <a:p>
          <a:r>
            <a:rPr lang="en-US" dirty="0"/>
            <a:t>Data Mining</a:t>
          </a:r>
        </a:p>
      </dgm:t>
    </dgm:pt>
    <dgm:pt modelId="{6C6F1154-BBEE-4453-9C61-7CCC7182CEC9}" type="parTrans" cxnId="{C0215393-75E2-4746-8455-ABCC8D921B20}">
      <dgm:prSet/>
      <dgm:spPr/>
      <dgm:t>
        <a:bodyPr/>
        <a:lstStyle/>
        <a:p>
          <a:endParaRPr lang="en-US"/>
        </a:p>
      </dgm:t>
    </dgm:pt>
    <dgm:pt modelId="{25A2A40F-BFD7-4DEB-B208-E0CDEFE4571F}" type="sibTrans" cxnId="{C0215393-75E2-4746-8455-ABCC8D921B20}">
      <dgm:prSet/>
      <dgm:spPr/>
      <dgm:t>
        <a:bodyPr/>
        <a:lstStyle/>
        <a:p>
          <a:endParaRPr lang="en-US"/>
        </a:p>
      </dgm:t>
    </dgm:pt>
    <dgm:pt modelId="{55A1623F-D0FC-4BD0-AE6E-7ECDB380877F}">
      <dgm:prSet phldrT="[Text]"/>
      <dgm:spPr/>
      <dgm:t>
        <a:bodyPr/>
        <a:lstStyle/>
        <a:p>
          <a:r>
            <a:rPr lang="en-US" dirty="0"/>
            <a:t>Data Curation</a:t>
          </a:r>
        </a:p>
      </dgm:t>
    </dgm:pt>
    <dgm:pt modelId="{1A3B7641-AF16-4DA0-BCAF-55596E97A020}" type="parTrans" cxnId="{5E59C32F-9ABF-46B4-B3B1-D4F28116583B}">
      <dgm:prSet/>
      <dgm:spPr/>
      <dgm:t>
        <a:bodyPr/>
        <a:lstStyle/>
        <a:p>
          <a:endParaRPr lang="en-US"/>
        </a:p>
      </dgm:t>
    </dgm:pt>
    <dgm:pt modelId="{93277E8A-27B1-4AC9-9DD0-0A559B6C4790}" type="sibTrans" cxnId="{5E59C32F-9ABF-46B4-B3B1-D4F28116583B}">
      <dgm:prSet/>
      <dgm:spPr/>
      <dgm:t>
        <a:bodyPr/>
        <a:lstStyle/>
        <a:p>
          <a:endParaRPr lang="en-US"/>
        </a:p>
      </dgm:t>
    </dgm:pt>
    <dgm:pt modelId="{B49C733F-3D10-4254-B7A8-857DAC5AF9E0}">
      <dgm:prSet phldrT="[Text]"/>
      <dgm:spPr/>
      <dgm:t>
        <a:bodyPr/>
        <a:lstStyle/>
        <a:p>
          <a:r>
            <a:rPr lang="en-US" dirty="0"/>
            <a:t>Visualization</a:t>
          </a:r>
        </a:p>
      </dgm:t>
    </dgm:pt>
    <dgm:pt modelId="{BDAA65E6-297F-48BD-ADED-0D92A3AB4366}" type="parTrans" cxnId="{D70CC3C7-6A95-41EC-B830-DA1BB0466160}">
      <dgm:prSet/>
      <dgm:spPr/>
      <dgm:t>
        <a:bodyPr/>
        <a:lstStyle/>
        <a:p>
          <a:endParaRPr lang="en-US"/>
        </a:p>
      </dgm:t>
    </dgm:pt>
    <dgm:pt modelId="{372DD9DC-BDDD-43EA-BE9A-A0CF7D9FC075}" type="sibTrans" cxnId="{D70CC3C7-6A95-41EC-B830-DA1BB0466160}">
      <dgm:prSet/>
      <dgm:spPr/>
      <dgm:t>
        <a:bodyPr/>
        <a:lstStyle/>
        <a:p>
          <a:endParaRPr lang="en-US"/>
        </a:p>
      </dgm:t>
    </dgm:pt>
    <dgm:pt modelId="{AD5D8D09-7966-43EF-B8B6-2DBC8679D737}">
      <dgm:prSet phldrT="[Text]"/>
      <dgm:spPr/>
      <dgm:t>
        <a:bodyPr/>
        <a:lstStyle/>
        <a:p>
          <a:r>
            <a:rPr lang="en-US" dirty="0"/>
            <a:t>Research</a:t>
          </a:r>
        </a:p>
      </dgm:t>
    </dgm:pt>
    <dgm:pt modelId="{5099B42B-1B76-4039-A03A-7B5553749596}" type="parTrans" cxnId="{793799CA-02F2-429B-A7C6-C627F3ABFF2C}">
      <dgm:prSet/>
      <dgm:spPr/>
      <dgm:t>
        <a:bodyPr/>
        <a:lstStyle/>
        <a:p>
          <a:endParaRPr lang="en-US"/>
        </a:p>
      </dgm:t>
    </dgm:pt>
    <dgm:pt modelId="{79F0FABC-F188-4EED-A7E1-CA2ECE67A493}" type="sibTrans" cxnId="{793799CA-02F2-429B-A7C6-C627F3ABFF2C}">
      <dgm:prSet/>
      <dgm:spPr/>
      <dgm:t>
        <a:bodyPr/>
        <a:lstStyle/>
        <a:p>
          <a:endParaRPr lang="en-US"/>
        </a:p>
      </dgm:t>
    </dgm:pt>
    <dgm:pt modelId="{31C7A435-378E-4F08-A054-F75FC02647C1}">
      <dgm:prSet phldrT="[Text]"/>
      <dgm:spPr/>
      <dgm:t>
        <a:bodyPr/>
        <a:lstStyle/>
        <a:p>
          <a:r>
            <a:rPr lang="en-US" dirty="0"/>
            <a:t>Statistics</a:t>
          </a:r>
        </a:p>
      </dgm:t>
    </dgm:pt>
    <dgm:pt modelId="{EBFCF187-9FAD-4365-9147-0CA0EF070A24}" type="parTrans" cxnId="{1C3078C0-ACD2-44D1-816D-3A3AEAA5EF8C}">
      <dgm:prSet/>
      <dgm:spPr/>
      <dgm:t>
        <a:bodyPr/>
        <a:lstStyle/>
        <a:p>
          <a:endParaRPr lang="en-US"/>
        </a:p>
      </dgm:t>
    </dgm:pt>
    <dgm:pt modelId="{F5A3323A-7CFC-4B15-81D9-9285AD1130F7}" type="sibTrans" cxnId="{1C3078C0-ACD2-44D1-816D-3A3AEAA5EF8C}">
      <dgm:prSet/>
      <dgm:spPr/>
      <dgm:t>
        <a:bodyPr/>
        <a:lstStyle/>
        <a:p>
          <a:endParaRPr lang="en-US"/>
        </a:p>
      </dgm:t>
    </dgm:pt>
    <dgm:pt modelId="{52D24E74-53CA-4088-9397-0B69616C4D04}" type="pres">
      <dgm:prSet presAssocID="{6B90F8CF-B54B-40E9-BB62-C8D64960C394}" presName="diagram" presStyleCnt="0">
        <dgm:presLayoutVars>
          <dgm:dir/>
          <dgm:resizeHandles val="exact"/>
        </dgm:presLayoutVars>
      </dgm:prSet>
      <dgm:spPr/>
      <dgm:t>
        <a:bodyPr/>
        <a:lstStyle/>
        <a:p>
          <a:endParaRPr lang="en-CA"/>
        </a:p>
      </dgm:t>
    </dgm:pt>
    <dgm:pt modelId="{17A5A670-9CDD-4FA4-96EA-A41CF7B5F5A2}" type="pres">
      <dgm:prSet presAssocID="{54DD6A8B-5646-4A8F-9FCC-4982C9EE8D8B}" presName="node" presStyleLbl="node1" presStyleIdx="0" presStyleCnt="8">
        <dgm:presLayoutVars>
          <dgm:bulletEnabled val="1"/>
        </dgm:presLayoutVars>
      </dgm:prSet>
      <dgm:spPr/>
      <dgm:t>
        <a:bodyPr/>
        <a:lstStyle/>
        <a:p>
          <a:endParaRPr lang="en-CA"/>
        </a:p>
      </dgm:t>
    </dgm:pt>
    <dgm:pt modelId="{58153A90-83AF-49A9-B041-D3217676BB56}" type="pres">
      <dgm:prSet presAssocID="{251EF857-4C4D-45F4-A4E6-B067409B7A4E}" presName="sibTrans" presStyleCnt="0"/>
      <dgm:spPr/>
    </dgm:pt>
    <dgm:pt modelId="{FF497F7A-F685-4E87-9072-079D5AA2F672}" type="pres">
      <dgm:prSet presAssocID="{BD510F58-688D-46B8-AD8F-D28EBA3F5574}" presName="node" presStyleLbl="node1" presStyleIdx="1" presStyleCnt="8">
        <dgm:presLayoutVars>
          <dgm:bulletEnabled val="1"/>
        </dgm:presLayoutVars>
      </dgm:prSet>
      <dgm:spPr/>
      <dgm:t>
        <a:bodyPr/>
        <a:lstStyle/>
        <a:p>
          <a:endParaRPr lang="en-CA"/>
        </a:p>
      </dgm:t>
    </dgm:pt>
    <dgm:pt modelId="{3502E4FB-8F48-4A0E-8D59-E80A579E4F3F}" type="pres">
      <dgm:prSet presAssocID="{4D9284B5-7CDA-42C9-BCFE-80238AC91E9F}" presName="sibTrans" presStyleCnt="0"/>
      <dgm:spPr/>
    </dgm:pt>
    <dgm:pt modelId="{E8509DC4-C562-4534-9C14-178DE30525DD}" type="pres">
      <dgm:prSet presAssocID="{F0FC3BA8-03E0-4105-91FE-9A72439E28CF}" presName="node" presStyleLbl="node1" presStyleIdx="2" presStyleCnt="8">
        <dgm:presLayoutVars>
          <dgm:bulletEnabled val="1"/>
        </dgm:presLayoutVars>
      </dgm:prSet>
      <dgm:spPr/>
      <dgm:t>
        <a:bodyPr/>
        <a:lstStyle/>
        <a:p>
          <a:endParaRPr lang="en-CA"/>
        </a:p>
      </dgm:t>
    </dgm:pt>
    <dgm:pt modelId="{322F6674-26EA-4F4F-8980-B987230C34A3}" type="pres">
      <dgm:prSet presAssocID="{B070B414-CEE4-469E-8A31-E4B11747748B}" presName="sibTrans" presStyleCnt="0"/>
      <dgm:spPr/>
    </dgm:pt>
    <dgm:pt modelId="{4798FA41-B0A9-433E-AB20-32369E9FA10C}" type="pres">
      <dgm:prSet presAssocID="{7D2B452F-C451-4E84-B469-271374262602}" presName="node" presStyleLbl="node1" presStyleIdx="3" presStyleCnt="8">
        <dgm:presLayoutVars>
          <dgm:bulletEnabled val="1"/>
        </dgm:presLayoutVars>
      </dgm:prSet>
      <dgm:spPr/>
      <dgm:t>
        <a:bodyPr/>
        <a:lstStyle/>
        <a:p>
          <a:endParaRPr lang="en-CA"/>
        </a:p>
      </dgm:t>
    </dgm:pt>
    <dgm:pt modelId="{F1BB65CB-B509-418E-A1A4-BF81AF62A99A}" type="pres">
      <dgm:prSet presAssocID="{25A2A40F-BFD7-4DEB-B208-E0CDEFE4571F}" presName="sibTrans" presStyleCnt="0"/>
      <dgm:spPr/>
    </dgm:pt>
    <dgm:pt modelId="{2DD477E0-5083-4956-A856-F5A67E7A4EE2}" type="pres">
      <dgm:prSet presAssocID="{55A1623F-D0FC-4BD0-AE6E-7ECDB380877F}" presName="node" presStyleLbl="node1" presStyleIdx="4" presStyleCnt="8">
        <dgm:presLayoutVars>
          <dgm:bulletEnabled val="1"/>
        </dgm:presLayoutVars>
      </dgm:prSet>
      <dgm:spPr/>
      <dgm:t>
        <a:bodyPr/>
        <a:lstStyle/>
        <a:p>
          <a:endParaRPr lang="en-CA"/>
        </a:p>
      </dgm:t>
    </dgm:pt>
    <dgm:pt modelId="{68400B56-F466-4626-A521-3A6D88A685BD}" type="pres">
      <dgm:prSet presAssocID="{93277E8A-27B1-4AC9-9DD0-0A559B6C4790}" presName="sibTrans" presStyleCnt="0"/>
      <dgm:spPr/>
    </dgm:pt>
    <dgm:pt modelId="{77B4291E-0F6C-4A60-A112-3B57361CB062}" type="pres">
      <dgm:prSet presAssocID="{B49C733F-3D10-4254-B7A8-857DAC5AF9E0}" presName="node" presStyleLbl="node1" presStyleIdx="5" presStyleCnt="8">
        <dgm:presLayoutVars>
          <dgm:bulletEnabled val="1"/>
        </dgm:presLayoutVars>
      </dgm:prSet>
      <dgm:spPr/>
      <dgm:t>
        <a:bodyPr/>
        <a:lstStyle/>
        <a:p>
          <a:endParaRPr lang="en-CA"/>
        </a:p>
      </dgm:t>
    </dgm:pt>
    <dgm:pt modelId="{91388B4A-F669-41E4-AB09-C7DDE963885F}" type="pres">
      <dgm:prSet presAssocID="{372DD9DC-BDDD-43EA-BE9A-A0CF7D9FC075}" presName="sibTrans" presStyleCnt="0"/>
      <dgm:spPr/>
    </dgm:pt>
    <dgm:pt modelId="{CEFD92D7-A30B-4DB1-ADD6-88BCEE433A5B}" type="pres">
      <dgm:prSet presAssocID="{AD5D8D09-7966-43EF-B8B6-2DBC8679D737}" presName="node" presStyleLbl="node1" presStyleIdx="6" presStyleCnt="8">
        <dgm:presLayoutVars>
          <dgm:bulletEnabled val="1"/>
        </dgm:presLayoutVars>
      </dgm:prSet>
      <dgm:spPr/>
      <dgm:t>
        <a:bodyPr/>
        <a:lstStyle/>
        <a:p>
          <a:endParaRPr lang="en-CA"/>
        </a:p>
      </dgm:t>
    </dgm:pt>
    <dgm:pt modelId="{CD952BA7-FC3D-493B-A11B-D6F659D94D81}" type="pres">
      <dgm:prSet presAssocID="{79F0FABC-F188-4EED-A7E1-CA2ECE67A493}" presName="sibTrans" presStyleCnt="0"/>
      <dgm:spPr/>
    </dgm:pt>
    <dgm:pt modelId="{F42F1D0F-05F6-423B-ADA2-F2E73A4E95DE}" type="pres">
      <dgm:prSet presAssocID="{31C7A435-378E-4F08-A054-F75FC02647C1}" presName="node" presStyleLbl="node1" presStyleIdx="7" presStyleCnt="8">
        <dgm:presLayoutVars>
          <dgm:bulletEnabled val="1"/>
        </dgm:presLayoutVars>
      </dgm:prSet>
      <dgm:spPr/>
      <dgm:t>
        <a:bodyPr/>
        <a:lstStyle/>
        <a:p>
          <a:endParaRPr lang="en-CA"/>
        </a:p>
      </dgm:t>
    </dgm:pt>
  </dgm:ptLst>
  <dgm:cxnLst>
    <dgm:cxn modelId="{65604D1B-85AB-49BB-BBA9-AB04B28E6CC4}" srcId="{6B90F8CF-B54B-40E9-BB62-C8D64960C394}" destId="{BD510F58-688D-46B8-AD8F-D28EBA3F5574}" srcOrd="1" destOrd="0" parTransId="{2AFBC98A-E8C7-4B29-A9D7-3798F69A702D}" sibTransId="{4D9284B5-7CDA-42C9-BCFE-80238AC91E9F}"/>
    <dgm:cxn modelId="{1616421E-906E-49B8-A960-DAAB716C9E32}" srcId="{6B90F8CF-B54B-40E9-BB62-C8D64960C394}" destId="{F0FC3BA8-03E0-4105-91FE-9A72439E28CF}" srcOrd="2" destOrd="0" parTransId="{A199944B-C9C6-4BC7-8B0D-9CB03600291F}" sibTransId="{B070B414-CEE4-469E-8A31-E4B11747748B}"/>
    <dgm:cxn modelId="{7AC35BC1-C1F4-407A-89E5-41E02D3EB704}" type="presOf" srcId="{7D2B452F-C451-4E84-B469-271374262602}" destId="{4798FA41-B0A9-433E-AB20-32369E9FA10C}" srcOrd="0" destOrd="0" presId="urn:microsoft.com/office/officeart/2005/8/layout/default#1"/>
    <dgm:cxn modelId="{C0215393-75E2-4746-8455-ABCC8D921B20}" srcId="{6B90F8CF-B54B-40E9-BB62-C8D64960C394}" destId="{7D2B452F-C451-4E84-B469-271374262602}" srcOrd="3" destOrd="0" parTransId="{6C6F1154-BBEE-4453-9C61-7CCC7182CEC9}" sibTransId="{25A2A40F-BFD7-4DEB-B208-E0CDEFE4571F}"/>
    <dgm:cxn modelId="{459FF3DC-B822-4002-ADF6-CD233876B81D}" type="presOf" srcId="{B49C733F-3D10-4254-B7A8-857DAC5AF9E0}" destId="{77B4291E-0F6C-4A60-A112-3B57361CB062}" srcOrd="0" destOrd="0" presId="urn:microsoft.com/office/officeart/2005/8/layout/default#1"/>
    <dgm:cxn modelId="{05CC497D-5293-45B1-BF30-2A3C878795ED}" type="presOf" srcId="{6B90F8CF-B54B-40E9-BB62-C8D64960C394}" destId="{52D24E74-53CA-4088-9397-0B69616C4D04}" srcOrd="0" destOrd="0" presId="urn:microsoft.com/office/officeart/2005/8/layout/default#1"/>
    <dgm:cxn modelId="{BFBD16E4-85C9-4BCB-A8BB-02603898B880}" type="presOf" srcId="{AD5D8D09-7966-43EF-B8B6-2DBC8679D737}" destId="{CEFD92D7-A30B-4DB1-ADD6-88BCEE433A5B}" srcOrd="0" destOrd="0" presId="urn:microsoft.com/office/officeart/2005/8/layout/default#1"/>
    <dgm:cxn modelId="{5E59C32F-9ABF-46B4-B3B1-D4F28116583B}" srcId="{6B90F8CF-B54B-40E9-BB62-C8D64960C394}" destId="{55A1623F-D0FC-4BD0-AE6E-7ECDB380877F}" srcOrd="4" destOrd="0" parTransId="{1A3B7641-AF16-4DA0-BCAF-55596E97A020}" sibTransId="{93277E8A-27B1-4AC9-9DD0-0A559B6C4790}"/>
    <dgm:cxn modelId="{F10F0DC2-2222-4937-A659-7F141210664E}" type="presOf" srcId="{BD510F58-688D-46B8-AD8F-D28EBA3F5574}" destId="{FF497F7A-F685-4E87-9072-079D5AA2F672}" srcOrd="0" destOrd="0" presId="urn:microsoft.com/office/officeart/2005/8/layout/default#1"/>
    <dgm:cxn modelId="{1AAE1644-C274-463E-A587-39ABD469F90E}" type="presOf" srcId="{55A1623F-D0FC-4BD0-AE6E-7ECDB380877F}" destId="{2DD477E0-5083-4956-A856-F5A67E7A4EE2}" srcOrd="0" destOrd="0" presId="urn:microsoft.com/office/officeart/2005/8/layout/default#1"/>
    <dgm:cxn modelId="{D70CC3C7-6A95-41EC-B830-DA1BB0466160}" srcId="{6B90F8CF-B54B-40E9-BB62-C8D64960C394}" destId="{B49C733F-3D10-4254-B7A8-857DAC5AF9E0}" srcOrd="5" destOrd="0" parTransId="{BDAA65E6-297F-48BD-ADED-0D92A3AB4366}" sibTransId="{372DD9DC-BDDD-43EA-BE9A-A0CF7D9FC075}"/>
    <dgm:cxn modelId="{793799CA-02F2-429B-A7C6-C627F3ABFF2C}" srcId="{6B90F8CF-B54B-40E9-BB62-C8D64960C394}" destId="{AD5D8D09-7966-43EF-B8B6-2DBC8679D737}" srcOrd="6" destOrd="0" parTransId="{5099B42B-1B76-4039-A03A-7B5553749596}" sibTransId="{79F0FABC-F188-4EED-A7E1-CA2ECE67A493}"/>
    <dgm:cxn modelId="{B3C765EF-426E-47EF-B8EF-9EDE7571A009}" type="presOf" srcId="{31C7A435-378E-4F08-A054-F75FC02647C1}" destId="{F42F1D0F-05F6-423B-ADA2-F2E73A4E95DE}" srcOrd="0" destOrd="0" presId="urn:microsoft.com/office/officeart/2005/8/layout/default#1"/>
    <dgm:cxn modelId="{062757CE-2026-4806-BDDF-8107FBA56C50}" type="presOf" srcId="{F0FC3BA8-03E0-4105-91FE-9A72439E28CF}" destId="{E8509DC4-C562-4534-9C14-178DE30525DD}" srcOrd="0" destOrd="0" presId="urn:microsoft.com/office/officeart/2005/8/layout/default#1"/>
    <dgm:cxn modelId="{4AE532D6-9E75-4548-AD81-43B9EC7FA91E}" srcId="{6B90F8CF-B54B-40E9-BB62-C8D64960C394}" destId="{54DD6A8B-5646-4A8F-9FCC-4982C9EE8D8B}" srcOrd="0" destOrd="0" parTransId="{F9CC1032-4649-456F-9DE6-492A4F7C2434}" sibTransId="{251EF857-4C4D-45F4-A4E6-B067409B7A4E}"/>
    <dgm:cxn modelId="{1C3078C0-ACD2-44D1-816D-3A3AEAA5EF8C}" srcId="{6B90F8CF-B54B-40E9-BB62-C8D64960C394}" destId="{31C7A435-378E-4F08-A054-F75FC02647C1}" srcOrd="7" destOrd="0" parTransId="{EBFCF187-9FAD-4365-9147-0CA0EF070A24}" sibTransId="{F5A3323A-7CFC-4B15-81D9-9285AD1130F7}"/>
    <dgm:cxn modelId="{D0ED92FB-B788-4340-9067-8A2E83DCEE04}" type="presOf" srcId="{54DD6A8B-5646-4A8F-9FCC-4982C9EE8D8B}" destId="{17A5A670-9CDD-4FA4-96EA-A41CF7B5F5A2}" srcOrd="0" destOrd="0" presId="urn:microsoft.com/office/officeart/2005/8/layout/default#1"/>
    <dgm:cxn modelId="{DBE2576B-445D-4DBC-ADDE-D041E462212F}" type="presParOf" srcId="{52D24E74-53CA-4088-9397-0B69616C4D04}" destId="{17A5A670-9CDD-4FA4-96EA-A41CF7B5F5A2}" srcOrd="0" destOrd="0" presId="urn:microsoft.com/office/officeart/2005/8/layout/default#1"/>
    <dgm:cxn modelId="{637F5876-EA06-4052-9DF7-80CDE15E185A}" type="presParOf" srcId="{52D24E74-53CA-4088-9397-0B69616C4D04}" destId="{58153A90-83AF-49A9-B041-D3217676BB56}" srcOrd="1" destOrd="0" presId="urn:microsoft.com/office/officeart/2005/8/layout/default#1"/>
    <dgm:cxn modelId="{D9790C13-E70D-48E2-BDE1-D0E09F8D17B6}" type="presParOf" srcId="{52D24E74-53CA-4088-9397-0B69616C4D04}" destId="{FF497F7A-F685-4E87-9072-079D5AA2F672}" srcOrd="2" destOrd="0" presId="urn:microsoft.com/office/officeart/2005/8/layout/default#1"/>
    <dgm:cxn modelId="{823EABE5-6710-4465-8414-FF7F15C72063}" type="presParOf" srcId="{52D24E74-53CA-4088-9397-0B69616C4D04}" destId="{3502E4FB-8F48-4A0E-8D59-E80A579E4F3F}" srcOrd="3" destOrd="0" presId="urn:microsoft.com/office/officeart/2005/8/layout/default#1"/>
    <dgm:cxn modelId="{A8E28502-2335-4871-AB17-4DC1C265AAF2}" type="presParOf" srcId="{52D24E74-53CA-4088-9397-0B69616C4D04}" destId="{E8509DC4-C562-4534-9C14-178DE30525DD}" srcOrd="4" destOrd="0" presId="urn:microsoft.com/office/officeart/2005/8/layout/default#1"/>
    <dgm:cxn modelId="{99CF9748-B384-4B69-BF50-85A9962F1515}" type="presParOf" srcId="{52D24E74-53CA-4088-9397-0B69616C4D04}" destId="{322F6674-26EA-4F4F-8980-B987230C34A3}" srcOrd="5" destOrd="0" presId="urn:microsoft.com/office/officeart/2005/8/layout/default#1"/>
    <dgm:cxn modelId="{CA91B72D-501B-4C22-A60B-E996EB9B35C4}" type="presParOf" srcId="{52D24E74-53CA-4088-9397-0B69616C4D04}" destId="{4798FA41-B0A9-433E-AB20-32369E9FA10C}" srcOrd="6" destOrd="0" presId="urn:microsoft.com/office/officeart/2005/8/layout/default#1"/>
    <dgm:cxn modelId="{6981F38F-FAA5-4F55-82D6-6931E30A39D7}" type="presParOf" srcId="{52D24E74-53CA-4088-9397-0B69616C4D04}" destId="{F1BB65CB-B509-418E-A1A4-BF81AF62A99A}" srcOrd="7" destOrd="0" presId="urn:microsoft.com/office/officeart/2005/8/layout/default#1"/>
    <dgm:cxn modelId="{72413253-2637-494F-AFDF-9B68B7561751}" type="presParOf" srcId="{52D24E74-53CA-4088-9397-0B69616C4D04}" destId="{2DD477E0-5083-4956-A856-F5A67E7A4EE2}" srcOrd="8" destOrd="0" presId="urn:microsoft.com/office/officeart/2005/8/layout/default#1"/>
    <dgm:cxn modelId="{0EDDA3CD-75C0-4652-93A8-F97D7F444F47}" type="presParOf" srcId="{52D24E74-53CA-4088-9397-0B69616C4D04}" destId="{68400B56-F466-4626-A521-3A6D88A685BD}" srcOrd="9" destOrd="0" presId="urn:microsoft.com/office/officeart/2005/8/layout/default#1"/>
    <dgm:cxn modelId="{39A3D6EF-801A-4223-9680-BC7F59E96133}" type="presParOf" srcId="{52D24E74-53CA-4088-9397-0B69616C4D04}" destId="{77B4291E-0F6C-4A60-A112-3B57361CB062}" srcOrd="10" destOrd="0" presId="urn:microsoft.com/office/officeart/2005/8/layout/default#1"/>
    <dgm:cxn modelId="{251A2ED3-CEBC-40EF-B3DE-21BA5A525415}" type="presParOf" srcId="{52D24E74-53CA-4088-9397-0B69616C4D04}" destId="{91388B4A-F669-41E4-AB09-C7DDE963885F}" srcOrd="11" destOrd="0" presId="urn:microsoft.com/office/officeart/2005/8/layout/default#1"/>
    <dgm:cxn modelId="{019C5931-D765-42DA-A0CE-B4606FC92896}" type="presParOf" srcId="{52D24E74-53CA-4088-9397-0B69616C4D04}" destId="{CEFD92D7-A30B-4DB1-ADD6-88BCEE433A5B}" srcOrd="12" destOrd="0" presId="urn:microsoft.com/office/officeart/2005/8/layout/default#1"/>
    <dgm:cxn modelId="{9D382A68-8154-4FB7-B22B-E4D9F1CD8267}" type="presParOf" srcId="{52D24E74-53CA-4088-9397-0B69616C4D04}" destId="{CD952BA7-FC3D-493B-A11B-D6F659D94D81}" srcOrd="13" destOrd="0" presId="urn:microsoft.com/office/officeart/2005/8/layout/default#1"/>
    <dgm:cxn modelId="{E9B45D59-CA7C-4DB2-A80D-3DD20A65DE2E}" type="presParOf" srcId="{52D24E74-53CA-4088-9397-0B69616C4D04}" destId="{F42F1D0F-05F6-423B-ADA2-F2E73A4E95DE}" srcOrd="1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96830-B472-4D7D-A666-B7E5A9595B4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C918B0A-ED74-4167-A5AE-761ED31A8EB6}">
      <dgm:prSet phldrT="[Text]"/>
      <dgm:spPr/>
      <dgm:t>
        <a:bodyPr/>
        <a:lstStyle/>
        <a:p>
          <a:r>
            <a:rPr lang="en-US" dirty="0"/>
            <a:t>Availability and Access</a:t>
          </a:r>
        </a:p>
      </dgm:t>
    </dgm:pt>
    <dgm:pt modelId="{FD519606-8F96-4D3A-95F4-1AC4ABE564DD}" type="parTrans" cxnId="{52443BA5-4437-473B-8A27-F5FAF02BF9A4}">
      <dgm:prSet/>
      <dgm:spPr/>
      <dgm:t>
        <a:bodyPr/>
        <a:lstStyle/>
        <a:p>
          <a:endParaRPr lang="en-US"/>
        </a:p>
      </dgm:t>
    </dgm:pt>
    <dgm:pt modelId="{A8011080-C71B-4C1E-B6F3-C6B773706AAF}" type="sibTrans" cxnId="{52443BA5-4437-473B-8A27-F5FAF02BF9A4}">
      <dgm:prSet/>
      <dgm:spPr/>
      <dgm:t>
        <a:bodyPr/>
        <a:lstStyle/>
        <a:p>
          <a:endParaRPr lang="en-US"/>
        </a:p>
      </dgm:t>
    </dgm:pt>
    <dgm:pt modelId="{E0E998BA-BA85-4280-9065-BAB29F3A3AE7}">
      <dgm:prSet phldrT="[Text]"/>
      <dgm:spPr/>
      <dgm:t>
        <a:bodyPr/>
        <a:lstStyle/>
        <a:p>
          <a:r>
            <a:rPr lang="en-CA" dirty="0"/>
            <a:t>Reasonable production cost. Convenient and modifiable.</a:t>
          </a:r>
          <a:endParaRPr lang="en-US" dirty="0"/>
        </a:p>
      </dgm:t>
    </dgm:pt>
    <dgm:pt modelId="{4DE3A0F2-E3B5-4774-94A1-A8F3476D2E74}" type="parTrans" cxnId="{C1BD3A03-C814-47B3-9A1D-856E252CBCCB}">
      <dgm:prSet/>
      <dgm:spPr/>
      <dgm:t>
        <a:bodyPr/>
        <a:lstStyle/>
        <a:p>
          <a:endParaRPr lang="en-US"/>
        </a:p>
      </dgm:t>
    </dgm:pt>
    <dgm:pt modelId="{1006B905-7E1C-4619-9A4E-A82D9C84F385}" type="sibTrans" cxnId="{C1BD3A03-C814-47B3-9A1D-856E252CBCCB}">
      <dgm:prSet/>
      <dgm:spPr/>
      <dgm:t>
        <a:bodyPr/>
        <a:lstStyle/>
        <a:p>
          <a:endParaRPr lang="en-US"/>
        </a:p>
      </dgm:t>
    </dgm:pt>
    <dgm:pt modelId="{CA9187A1-864A-4B01-955B-8041DE8742EF}">
      <dgm:prSet phldrT="[Text]"/>
      <dgm:spPr/>
      <dgm:t>
        <a:bodyPr/>
        <a:lstStyle/>
        <a:p>
          <a:pPr>
            <a:buFont typeface="+mj-lt"/>
            <a:buNone/>
          </a:pPr>
          <a:r>
            <a:rPr lang="en-CA" dirty="0"/>
            <a:t>Re-use and Redistribution</a:t>
          </a:r>
          <a:endParaRPr lang="en-US" dirty="0"/>
        </a:p>
      </dgm:t>
    </dgm:pt>
    <dgm:pt modelId="{71742E70-F17A-47EA-A40B-3C74364877A4}" type="parTrans" cxnId="{CA46C083-5A62-419E-967F-B44A708D6F82}">
      <dgm:prSet/>
      <dgm:spPr/>
      <dgm:t>
        <a:bodyPr/>
        <a:lstStyle/>
        <a:p>
          <a:endParaRPr lang="en-US"/>
        </a:p>
      </dgm:t>
    </dgm:pt>
    <dgm:pt modelId="{738FA756-01EF-41B9-B4B9-525ADB8CA972}" type="sibTrans" cxnId="{CA46C083-5A62-419E-967F-B44A708D6F82}">
      <dgm:prSet/>
      <dgm:spPr/>
      <dgm:t>
        <a:bodyPr/>
        <a:lstStyle/>
        <a:p>
          <a:endParaRPr lang="en-US"/>
        </a:p>
      </dgm:t>
    </dgm:pt>
    <dgm:pt modelId="{19255470-0084-46ED-AE9F-340E15007D2A}">
      <dgm:prSet phldrT="[Text]"/>
      <dgm:spPr/>
      <dgm:t>
        <a:bodyPr/>
        <a:lstStyle/>
        <a:p>
          <a:r>
            <a:rPr lang="en-CA" dirty="0"/>
            <a:t>Provided under terms that permit re-use, redistribution, and remix. </a:t>
          </a:r>
          <a:endParaRPr lang="en-US" dirty="0"/>
        </a:p>
      </dgm:t>
    </dgm:pt>
    <dgm:pt modelId="{B7D67BBF-01D6-40EB-88F2-0F7646271CFE}" type="parTrans" cxnId="{6CAEC8D8-3BAF-4A13-9A5A-1DC9773E721D}">
      <dgm:prSet/>
      <dgm:spPr/>
      <dgm:t>
        <a:bodyPr/>
        <a:lstStyle/>
        <a:p>
          <a:endParaRPr lang="en-US"/>
        </a:p>
      </dgm:t>
    </dgm:pt>
    <dgm:pt modelId="{82E072C5-1B5A-4FBD-AD6A-EF8EFE83E147}" type="sibTrans" cxnId="{6CAEC8D8-3BAF-4A13-9A5A-1DC9773E721D}">
      <dgm:prSet/>
      <dgm:spPr/>
      <dgm:t>
        <a:bodyPr/>
        <a:lstStyle/>
        <a:p>
          <a:endParaRPr lang="en-US"/>
        </a:p>
      </dgm:t>
    </dgm:pt>
    <dgm:pt modelId="{AE924C29-758B-4DCE-9387-B44C7095662F}">
      <dgm:prSet phldrT="[Text]"/>
      <dgm:spPr/>
      <dgm:t>
        <a:bodyPr/>
        <a:lstStyle/>
        <a:p>
          <a:pPr>
            <a:buFont typeface="+mj-lt"/>
            <a:buNone/>
          </a:pPr>
          <a:r>
            <a:rPr lang="en-CA" dirty="0"/>
            <a:t>Universal Participation</a:t>
          </a:r>
          <a:endParaRPr lang="en-US" dirty="0"/>
        </a:p>
      </dgm:t>
    </dgm:pt>
    <dgm:pt modelId="{0F3581EC-0DF8-44E9-9255-630D0C257782}" type="parTrans" cxnId="{F98F765D-3A53-40B4-805E-0453F790A2F6}">
      <dgm:prSet/>
      <dgm:spPr/>
      <dgm:t>
        <a:bodyPr/>
        <a:lstStyle/>
        <a:p>
          <a:endParaRPr lang="en-US"/>
        </a:p>
      </dgm:t>
    </dgm:pt>
    <dgm:pt modelId="{4B6F3CBC-B943-4F76-8517-E0DB6ED52308}" type="sibTrans" cxnId="{F98F765D-3A53-40B4-805E-0453F790A2F6}">
      <dgm:prSet/>
      <dgm:spPr/>
      <dgm:t>
        <a:bodyPr/>
        <a:lstStyle/>
        <a:p>
          <a:endParaRPr lang="en-US"/>
        </a:p>
      </dgm:t>
    </dgm:pt>
    <dgm:pt modelId="{E3A692C5-C176-4D49-AF4D-FC6F387A8DA2}">
      <dgm:prSet phldrT="[Text]"/>
      <dgm:spPr/>
      <dgm:t>
        <a:bodyPr/>
        <a:lstStyle/>
        <a:p>
          <a:pPr>
            <a:buFont typeface="Arial" panose="020B0604020202020204" pitchFamily="34" charset="0"/>
            <a:buChar char="•"/>
          </a:pPr>
          <a:r>
            <a:rPr lang="en-US" dirty="0"/>
            <a:t>No restrictions on use.</a:t>
          </a:r>
        </a:p>
      </dgm:t>
    </dgm:pt>
    <dgm:pt modelId="{EE9836C1-57A6-464F-AF42-19DCD95F6BEB}" type="parTrans" cxnId="{D630A8B4-2D32-4EEE-8460-2718FE765BA8}">
      <dgm:prSet/>
      <dgm:spPr/>
      <dgm:t>
        <a:bodyPr/>
        <a:lstStyle/>
        <a:p>
          <a:endParaRPr lang="en-US"/>
        </a:p>
      </dgm:t>
    </dgm:pt>
    <dgm:pt modelId="{F79FD888-73B6-495F-A95B-3375F843CB88}" type="sibTrans" cxnId="{D630A8B4-2D32-4EEE-8460-2718FE765BA8}">
      <dgm:prSet/>
      <dgm:spPr/>
      <dgm:t>
        <a:bodyPr/>
        <a:lstStyle/>
        <a:p>
          <a:endParaRPr lang="en-US"/>
        </a:p>
      </dgm:t>
    </dgm:pt>
    <dgm:pt modelId="{20634B13-0C59-40ED-859E-BCB89F3A49A7}" type="pres">
      <dgm:prSet presAssocID="{42196830-B472-4D7D-A666-B7E5A9595B49}" presName="linear" presStyleCnt="0">
        <dgm:presLayoutVars>
          <dgm:animLvl val="lvl"/>
          <dgm:resizeHandles val="exact"/>
        </dgm:presLayoutVars>
      </dgm:prSet>
      <dgm:spPr/>
      <dgm:t>
        <a:bodyPr/>
        <a:lstStyle/>
        <a:p>
          <a:endParaRPr lang="en-CA"/>
        </a:p>
      </dgm:t>
    </dgm:pt>
    <dgm:pt modelId="{015FF70E-B8E6-4DE9-82C1-D87BFAF81072}" type="pres">
      <dgm:prSet presAssocID="{7C918B0A-ED74-4167-A5AE-761ED31A8EB6}" presName="parentText" presStyleLbl="node1" presStyleIdx="0" presStyleCnt="3">
        <dgm:presLayoutVars>
          <dgm:chMax val="0"/>
          <dgm:bulletEnabled val="1"/>
        </dgm:presLayoutVars>
      </dgm:prSet>
      <dgm:spPr/>
      <dgm:t>
        <a:bodyPr/>
        <a:lstStyle/>
        <a:p>
          <a:endParaRPr lang="en-CA"/>
        </a:p>
      </dgm:t>
    </dgm:pt>
    <dgm:pt modelId="{5C89B143-FBF0-4C37-A6E8-F289729A10C5}" type="pres">
      <dgm:prSet presAssocID="{7C918B0A-ED74-4167-A5AE-761ED31A8EB6}" presName="childText" presStyleLbl="revTx" presStyleIdx="0" presStyleCnt="3">
        <dgm:presLayoutVars>
          <dgm:bulletEnabled val="1"/>
        </dgm:presLayoutVars>
      </dgm:prSet>
      <dgm:spPr/>
      <dgm:t>
        <a:bodyPr/>
        <a:lstStyle/>
        <a:p>
          <a:endParaRPr lang="en-CA"/>
        </a:p>
      </dgm:t>
    </dgm:pt>
    <dgm:pt modelId="{5E756482-2DFC-415E-8438-32EEF685AC18}" type="pres">
      <dgm:prSet presAssocID="{CA9187A1-864A-4B01-955B-8041DE8742EF}" presName="parentText" presStyleLbl="node1" presStyleIdx="1" presStyleCnt="3">
        <dgm:presLayoutVars>
          <dgm:chMax val="0"/>
          <dgm:bulletEnabled val="1"/>
        </dgm:presLayoutVars>
      </dgm:prSet>
      <dgm:spPr/>
      <dgm:t>
        <a:bodyPr/>
        <a:lstStyle/>
        <a:p>
          <a:endParaRPr lang="en-CA"/>
        </a:p>
      </dgm:t>
    </dgm:pt>
    <dgm:pt modelId="{D5CB5DBA-6938-43A0-8CC5-90EAB046545E}" type="pres">
      <dgm:prSet presAssocID="{CA9187A1-864A-4B01-955B-8041DE8742EF}" presName="childText" presStyleLbl="revTx" presStyleIdx="1" presStyleCnt="3">
        <dgm:presLayoutVars>
          <dgm:bulletEnabled val="1"/>
        </dgm:presLayoutVars>
      </dgm:prSet>
      <dgm:spPr/>
      <dgm:t>
        <a:bodyPr/>
        <a:lstStyle/>
        <a:p>
          <a:endParaRPr lang="en-CA"/>
        </a:p>
      </dgm:t>
    </dgm:pt>
    <dgm:pt modelId="{A947C968-C965-4A51-B545-E66D5DD90FDF}" type="pres">
      <dgm:prSet presAssocID="{AE924C29-758B-4DCE-9387-B44C7095662F}" presName="parentText" presStyleLbl="node1" presStyleIdx="2" presStyleCnt="3">
        <dgm:presLayoutVars>
          <dgm:chMax val="0"/>
          <dgm:bulletEnabled val="1"/>
        </dgm:presLayoutVars>
      </dgm:prSet>
      <dgm:spPr/>
      <dgm:t>
        <a:bodyPr/>
        <a:lstStyle/>
        <a:p>
          <a:endParaRPr lang="en-CA"/>
        </a:p>
      </dgm:t>
    </dgm:pt>
    <dgm:pt modelId="{BDBFCD9E-9D28-46BE-95E5-137A6419557A}" type="pres">
      <dgm:prSet presAssocID="{AE924C29-758B-4DCE-9387-B44C7095662F}" presName="childText" presStyleLbl="revTx" presStyleIdx="2" presStyleCnt="3">
        <dgm:presLayoutVars>
          <dgm:bulletEnabled val="1"/>
        </dgm:presLayoutVars>
      </dgm:prSet>
      <dgm:spPr/>
      <dgm:t>
        <a:bodyPr/>
        <a:lstStyle/>
        <a:p>
          <a:endParaRPr lang="en-CA"/>
        </a:p>
      </dgm:t>
    </dgm:pt>
  </dgm:ptLst>
  <dgm:cxnLst>
    <dgm:cxn modelId="{6801066D-6DD2-4374-8319-BA0BC29A6A84}" type="presOf" srcId="{19255470-0084-46ED-AE9F-340E15007D2A}" destId="{D5CB5DBA-6938-43A0-8CC5-90EAB046545E}" srcOrd="0" destOrd="0" presId="urn:microsoft.com/office/officeart/2005/8/layout/vList2"/>
    <dgm:cxn modelId="{AFC851E0-B676-4950-B877-ACE137DA3993}" type="presOf" srcId="{E3A692C5-C176-4D49-AF4D-FC6F387A8DA2}" destId="{BDBFCD9E-9D28-46BE-95E5-137A6419557A}" srcOrd="0" destOrd="0" presId="urn:microsoft.com/office/officeart/2005/8/layout/vList2"/>
    <dgm:cxn modelId="{C1BD3A03-C814-47B3-9A1D-856E252CBCCB}" srcId="{7C918B0A-ED74-4167-A5AE-761ED31A8EB6}" destId="{E0E998BA-BA85-4280-9065-BAB29F3A3AE7}" srcOrd="0" destOrd="0" parTransId="{4DE3A0F2-E3B5-4774-94A1-A8F3476D2E74}" sibTransId="{1006B905-7E1C-4619-9A4E-A82D9C84F385}"/>
    <dgm:cxn modelId="{CA46C083-5A62-419E-967F-B44A708D6F82}" srcId="{42196830-B472-4D7D-A666-B7E5A9595B49}" destId="{CA9187A1-864A-4B01-955B-8041DE8742EF}" srcOrd="1" destOrd="0" parTransId="{71742E70-F17A-47EA-A40B-3C74364877A4}" sibTransId="{738FA756-01EF-41B9-B4B9-525ADB8CA972}"/>
    <dgm:cxn modelId="{3593422C-43EE-4CBB-947C-5CB1F283C8CA}" type="presOf" srcId="{7C918B0A-ED74-4167-A5AE-761ED31A8EB6}" destId="{015FF70E-B8E6-4DE9-82C1-D87BFAF81072}" srcOrd="0" destOrd="0" presId="urn:microsoft.com/office/officeart/2005/8/layout/vList2"/>
    <dgm:cxn modelId="{E9E319C8-E030-43F9-B8AD-76BD55F8C471}" type="presOf" srcId="{E0E998BA-BA85-4280-9065-BAB29F3A3AE7}" destId="{5C89B143-FBF0-4C37-A6E8-F289729A10C5}" srcOrd="0" destOrd="0" presId="urn:microsoft.com/office/officeart/2005/8/layout/vList2"/>
    <dgm:cxn modelId="{6CAEC8D8-3BAF-4A13-9A5A-1DC9773E721D}" srcId="{CA9187A1-864A-4B01-955B-8041DE8742EF}" destId="{19255470-0084-46ED-AE9F-340E15007D2A}" srcOrd="0" destOrd="0" parTransId="{B7D67BBF-01D6-40EB-88F2-0F7646271CFE}" sibTransId="{82E072C5-1B5A-4FBD-AD6A-EF8EFE83E147}"/>
    <dgm:cxn modelId="{2D447D86-9471-42EC-AD97-508377D6B934}" type="presOf" srcId="{CA9187A1-864A-4B01-955B-8041DE8742EF}" destId="{5E756482-2DFC-415E-8438-32EEF685AC18}" srcOrd="0" destOrd="0" presId="urn:microsoft.com/office/officeart/2005/8/layout/vList2"/>
    <dgm:cxn modelId="{414B27E3-241D-4E41-A41E-639811C75068}" type="presOf" srcId="{AE924C29-758B-4DCE-9387-B44C7095662F}" destId="{A947C968-C965-4A51-B545-E66D5DD90FDF}" srcOrd="0" destOrd="0" presId="urn:microsoft.com/office/officeart/2005/8/layout/vList2"/>
    <dgm:cxn modelId="{F98F765D-3A53-40B4-805E-0453F790A2F6}" srcId="{42196830-B472-4D7D-A666-B7E5A9595B49}" destId="{AE924C29-758B-4DCE-9387-B44C7095662F}" srcOrd="2" destOrd="0" parTransId="{0F3581EC-0DF8-44E9-9255-630D0C257782}" sibTransId="{4B6F3CBC-B943-4F76-8517-E0DB6ED52308}"/>
    <dgm:cxn modelId="{D630A8B4-2D32-4EEE-8460-2718FE765BA8}" srcId="{AE924C29-758B-4DCE-9387-B44C7095662F}" destId="{E3A692C5-C176-4D49-AF4D-FC6F387A8DA2}" srcOrd="0" destOrd="0" parTransId="{EE9836C1-57A6-464F-AF42-19DCD95F6BEB}" sibTransId="{F79FD888-73B6-495F-A95B-3375F843CB88}"/>
    <dgm:cxn modelId="{52443BA5-4437-473B-8A27-F5FAF02BF9A4}" srcId="{42196830-B472-4D7D-A666-B7E5A9595B49}" destId="{7C918B0A-ED74-4167-A5AE-761ED31A8EB6}" srcOrd="0" destOrd="0" parTransId="{FD519606-8F96-4D3A-95F4-1AC4ABE564DD}" sibTransId="{A8011080-C71B-4C1E-B6F3-C6B773706AAF}"/>
    <dgm:cxn modelId="{9932FAE6-FFC1-4089-B45D-CC64E5912CBA}" type="presOf" srcId="{42196830-B472-4D7D-A666-B7E5A9595B49}" destId="{20634B13-0C59-40ED-859E-BCB89F3A49A7}" srcOrd="0" destOrd="0" presId="urn:microsoft.com/office/officeart/2005/8/layout/vList2"/>
    <dgm:cxn modelId="{8CEEC481-B001-4ADB-9707-04B6C254B22E}" type="presParOf" srcId="{20634B13-0C59-40ED-859E-BCB89F3A49A7}" destId="{015FF70E-B8E6-4DE9-82C1-D87BFAF81072}" srcOrd="0" destOrd="0" presId="urn:microsoft.com/office/officeart/2005/8/layout/vList2"/>
    <dgm:cxn modelId="{230FB688-C3C5-4BD6-BB05-AE5B1C9B624D}" type="presParOf" srcId="{20634B13-0C59-40ED-859E-BCB89F3A49A7}" destId="{5C89B143-FBF0-4C37-A6E8-F289729A10C5}" srcOrd="1" destOrd="0" presId="urn:microsoft.com/office/officeart/2005/8/layout/vList2"/>
    <dgm:cxn modelId="{DF2767CE-951A-49D4-B341-4362761B67A6}" type="presParOf" srcId="{20634B13-0C59-40ED-859E-BCB89F3A49A7}" destId="{5E756482-2DFC-415E-8438-32EEF685AC18}" srcOrd="2" destOrd="0" presId="urn:microsoft.com/office/officeart/2005/8/layout/vList2"/>
    <dgm:cxn modelId="{57FD404C-AC17-49C0-92B0-93BB2B354A0B}" type="presParOf" srcId="{20634B13-0C59-40ED-859E-BCB89F3A49A7}" destId="{D5CB5DBA-6938-43A0-8CC5-90EAB046545E}" srcOrd="3" destOrd="0" presId="urn:microsoft.com/office/officeart/2005/8/layout/vList2"/>
    <dgm:cxn modelId="{576DB73B-F3FA-4491-9900-905A96C5FD00}" type="presParOf" srcId="{20634B13-0C59-40ED-859E-BCB89F3A49A7}" destId="{A947C968-C965-4A51-B545-E66D5DD90FDF}" srcOrd="4" destOrd="0" presId="urn:microsoft.com/office/officeart/2005/8/layout/vList2"/>
    <dgm:cxn modelId="{39B80C8D-2DA2-4247-B54B-B76070727251}" type="presParOf" srcId="{20634B13-0C59-40ED-859E-BCB89F3A49A7}" destId="{BDBFCD9E-9D28-46BE-95E5-137A6419557A}"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0F8CF-B54B-40E9-BB62-C8D64960C394}" type="doc">
      <dgm:prSet loTypeId="urn:microsoft.com/office/officeart/2005/8/layout/default#2" loCatId="list" qsTypeId="urn:microsoft.com/office/officeart/2005/8/quickstyle/simple1" qsCatId="simple" csTypeId="urn:microsoft.com/office/officeart/2005/8/colors/colorful3" csCatId="colorful" phldr="1"/>
      <dgm:spPr/>
      <dgm:t>
        <a:bodyPr/>
        <a:lstStyle/>
        <a:p>
          <a:endParaRPr lang="en-US"/>
        </a:p>
      </dgm:t>
    </dgm:pt>
    <dgm:pt modelId="{54DD6A8B-5646-4A8F-9FCC-4982C9EE8D8B}">
      <dgm:prSet phldrT="[Text]"/>
      <dgm:spPr/>
      <dgm:t>
        <a:bodyPr/>
        <a:lstStyle/>
        <a:p>
          <a:r>
            <a:rPr lang="en-US" dirty="0"/>
            <a:t>Data Management</a:t>
          </a:r>
        </a:p>
      </dgm:t>
    </dgm:pt>
    <dgm:pt modelId="{F9CC1032-4649-456F-9DE6-492A4F7C2434}" type="parTrans" cxnId="{4AE532D6-9E75-4548-AD81-43B9EC7FA91E}">
      <dgm:prSet/>
      <dgm:spPr/>
      <dgm:t>
        <a:bodyPr/>
        <a:lstStyle/>
        <a:p>
          <a:endParaRPr lang="en-US"/>
        </a:p>
      </dgm:t>
    </dgm:pt>
    <dgm:pt modelId="{251EF857-4C4D-45F4-A4E6-B067409B7A4E}" type="sibTrans" cxnId="{4AE532D6-9E75-4548-AD81-43B9EC7FA91E}">
      <dgm:prSet/>
      <dgm:spPr/>
      <dgm:t>
        <a:bodyPr/>
        <a:lstStyle/>
        <a:p>
          <a:endParaRPr lang="en-US"/>
        </a:p>
      </dgm:t>
    </dgm:pt>
    <dgm:pt modelId="{BD510F58-688D-46B8-AD8F-D28EBA3F5574}">
      <dgm:prSet phldrT="[Text]"/>
      <dgm:spPr/>
      <dgm:t>
        <a:bodyPr/>
        <a:lstStyle/>
        <a:p>
          <a:r>
            <a:rPr lang="en-US" dirty="0"/>
            <a:t>Mapping</a:t>
          </a:r>
        </a:p>
      </dgm:t>
    </dgm:pt>
    <dgm:pt modelId="{2AFBC98A-E8C7-4B29-A9D7-3798F69A702D}" type="parTrans" cxnId="{65604D1B-85AB-49BB-BBA9-AB04B28E6CC4}">
      <dgm:prSet/>
      <dgm:spPr/>
      <dgm:t>
        <a:bodyPr/>
        <a:lstStyle/>
        <a:p>
          <a:endParaRPr lang="en-US"/>
        </a:p>
      </dgm:t>
    </dgm:pt>
    <dgm:pt modelId="{4D9284B5-7CDA-42C9-BCFE-80238AC91E9F}" type="sibTrans" cxnId="{65604D1B-85AB-49BB-BBA9-AB04B28E6CC4}">
      <dgm:prSet/>
      <dgm:spPr/>
      <dgm:t>
        <a:bodyPr/>
        <a:lstStyle/>
        <a:p>
          <a:endParaRPr lang="en-US"/>
        </a:p>
      </dgm:t>
    </dgm:pt>
    <dgm:pt modelId="{7D2B452F-C451-4E84-B469-271374262602}">
      <dgm:prSet phldrT="[Text]"/>
      <dgm:spPr/>
      <dgm:t>
        <a:bodyPr/>
        <a:lstStyle/>
        <a:p>
          <a:r>
            <a:rPr lang="en-US" dirty="0"/>
            <a:t>Text Analysis</a:t>
          </a:r>
        </a:p>
      </dgm:t>
    </dgm:pt>
    <dgm:pt modelId="{6C6F1154-BBEE-4453-9C61-7CCC7182CEC9}" type="parTrans" cxnId="{C0215393-75E2-4746-8455-ABCC8D921B20}">
      <dgm:prSet/>
      <dgm:spPr/>
      <dgm:t>
        <a:bodyPr/>
        <a:lstStyle/>
        <a:p>
          <a:endParaRPr lang="en-US"/>
        </a:p>
      </dgm:t>
    </dgm:pt>
    <dgm:pt modelId="{25A2A40F-BFD7-4DEB-B208-E0CDEFE4571F}" type="sibTrans" cxnId="{C0215393-75E2-4746-8455-ABCC8D921B20}">
      <dgm:prSet/>
      <dgm:spPr/>
      <dgm:t>
        <a:bodyPr/>
        <a:lstStyle/>
        <a:p>
          <a:endParaRPr lang="en-US"/>
        </a:p>
      </dgm:t>
    </dgm:pt>
    <dgm:pt modelId="{55A1623F-D0FC-4BD0-AE6E-7ECDB380877F}">
      <dgm:prSet phldrT="[Text]"/>
      <dgm:spPr/>
      <dgm:t>
        <a:bodyPr/>
        <a:lstStyle/>
        <a:p>
          <a:r>
            <a:rPr lang="en-US" dirty="0"/>
            <a:t>Database Design</a:t>
          </a:r>
        </a:p>
      </dgm:t>
    </dgm:pt>
    <dgm:pt modelId="{1A3B7641-AF16-4DA0-BCAF-55596E97A020}" type="parTrans" cxnId="{5E59C32F-9ABF-46B4-B3B1-D4F28116583B}">
      <dgm:prSet/>
      <dgm:spPr/>
      <dgm:t>
        <a:bodyPr/>
        <a:lstStyle/>
        <a:p>
          <a:endParaRPr lang="en-US"/>
        </a:p>
      </dgm:t>
    </dgm:pt>
    <dgm:pt modelId="{93277E8A-27B1-4AC9-9DD0-0A559B6C4790}" type="sibTrans" cxnId="{5E59C32F-9ABF-46B4-B3B1-D4F28116583B}">
      <dgm:prSet/>
      <dgm:spPr/>
      <dgm:t>
        <a:bodyPr/>
        <a:lstStyle/>
        <a:p>
          <a:endParaRPr lang="en-US"/>
        </a:p>
      </dgm:t>
    </dgm:pt>
    <dgm:pt modelId="{B49C733F-3D10-4254-B7A8-857DAC5AF9E0}">
      <dgm:prSet phldrT="[Text]"/>
      <dgm:spPr/>
      <dgm:t>
        <a:bodyPr/>
        <a:lstStyle/>
        <a:p>
          <a:r>
            <a:rPr lang="en-US" dirty="0"/>
            <a:t>Visualization</a:t>
          </a:r>
        </a:p>
      </dgm:t>
    </dgm:pt>
    <dgm:pt modelId="{BDAA65E6-297F-48BD-ADED-0D92A3AB4366}" type="parTrans" cxnId="{D70CC3C7-6A95-41EC-B830-DA1BB0466160}">
      <dgm:prSet/>
      <dgm:spPr/>
      <dgm:t>
        <a:bodyPr/>
        <a:lstStyle/>
        <a:p>
          <a:endParaRPr lang="en-US"/>
        </a:p>
      </dgm:t>
    </dgm:pt>
    <dgm:pt modelId="{372DD9DC-BDDD-43EA-BE9A-A0CF7D9FC075}" type="sibTrans" cxnId="{D70CC3C7-6A95-41EC-B830-DA1BB0466160}">
      <dgm:prSet/>
      <dgm:spPr/>
      <dgm:t>
        <a:bodyPr/>
        <a:lstStyle/>
        <a:p>
          <a:endParaRPr lang="en-US"/>
        </a:p>
      </dgm:t>
    </dgm:pt>
    <dgm:pt modelId="{AD5D8D09-7966-43EF-B8B6-2DBC8679D737}">
      <dgm:prSet phldrT="[Text]"/>
      <dgm:spPr/>
      <dgm:t>
        <a:bodyPr/>
        <a:lstStyle/>
        <a:p>
          <a:r>
            <a:rPr lang="en-US" dirty="0"/>
            <a:t>Network Analysis</a:t>
          </a:r>
        </a:p>
      </dgm:t>
    </dgm:pt>
    <dgm:pt modelId="{5099B42B-1B76-4039-A03A-7B5553749596}" type="parTrans" cxnId="{793799CA-02F2-429B-A7C6-C627F3ABFF2C}">
      <dgm:prSet/>
      <dgm:spPr/>
      <dgm:t>
        <a:bodyPr/>
        <a:lstStyle/>
        <a:p>
          <a:endParaRPr lang="en-US"/>
        </a:p>
      </dgm:t>
    </dgm:pt>
    <dgm:pt modelId="{79F0FABC-F188-4EED-A7E1-CA2ECE67A493}" type="sibTrans" cxnId="{793799CA-02F2-429B-A7C6-C627F3ABFF2C}">
      <dgm:prSet/>
      <dgm:spPr/>
      <dgm:t>
        <a:bodyPr/>
        <a:lstStyle/>
        <a:p>
          <a:endParaRPr lang="en-US"/>
        </a:p>
      </dgm:t>
    </dgm:pt>
    <dgm:pt modelId="{31C7A435-378E-4F08-A054-F75FC02647C1}">
      <dgm:prSet phldrT="[Text]"/>
      <dgm:spPr/>
      <dgm:t>
        <a:bodyPr/>
        <a:lstStyle/>
        <a:p>
          <a:r>
            <a:rPr lang="en-US" dirty="0"/>
            <a:t>Web Development</a:t>
          </a:r>
        </a:p>
      </dgm:t>
    </dgm:pt>
    <dgm:pt modelId="{EBFCF187-9FAD-4365-9147-0CA0EF070A24}" type="parTrans" cxnId="{1C3078C0-ACD2-44D1-816D-3A3AEAA5EF8C}">
      <dgm:prSet/>
      <dgm:spPr/>
      <dgm:t>
        <a:bodyPr/>
        <a:lstStyle/>
        <a:p>
          <a:endParaRPr lang="en-US"/>
        </a:p>
      </dgm:t>
    </dgm:pt>
    <dgm:pt modelId="{F5A3323A-7CFC-4B15-81D9-9285AD1130F7}" type="sibTrans" cxnId="{1C3078C0-ACD2-44D1-816D-3A3AEAA5EF8C}">
      <dgm:prSet/>
      <dgm:spPr/>
      <dgm:t>
        <a:bodyPr/>
        <a:lstStyle/>
        <a:p>
          <a:endParaRPr lang="en-US"/>
        </a:p>
      </dgm:t>
    </dgm:pt>
    <dgm:pt modelId="{7CAD4EBB-B481-43F6-9E64-FE64276D7DD2}">
      <dgm:prSet phldrT="[Text]"/>
      <dgm:spPr/>
      <dgm:t>
        <a:bodyPr/>
        <a:lstStyle/>
        <a:p>
          <a:r>
            <a:rPr lang="en-US" dirty="0"/>
            <a:t>App Development</a:t>
          </a:r>
        </a:p>
      </dgm:t>
    </dgm:pt>
    <dgm:pt modelId="{473BC12C-25A6-46D2-85DA-D6B057C7D751}" type="parTrans" cxnId="{9BCCABCC-587E-4161-83D3-8398479F2778}">
      <dgm:prSet/>
      <dgm:spPr/>
      <dgm:t>
        <a:bodyPr/>
        <a:lstStyle/>
        <a:p>
          <a:endParaRPr lang="en-US"/>
        </a:p>
      </dgm:t>
    </dgm:pt>
    <dgm:pt modelId="{294B387C-5C98-4C65-87FE-680D5FBD2FB2}" type="sibTrans" cxnId="{9BCCABCC-587E-4161-83D3-8398479F2778}">
      <dgm:prSet/>
      <dgm:spPr/>
      <dgm:t>
        <a:bodyPr/>
        <a:lstStyle/>
        <a:p>
          <a:endParaRPr lang="en-US"/>
        </a:p>
      </dgm:t>
    </dgm:pt>
    <dgm:pt modelId="{52D24E74-53CA-4088-9397-0B69616C4D04}" type="pres">
      <dgm:prSet presAssocID="{6B90F8CF-B54B-40E9-BB62-C8D64960C394}" presName="diagram" presStyleCnt="0">
        <dgm:presLayoutVars>
          <dgm:dir/>
          <dgm:resizeHandles val="exact"/>
        </dgm:presLayoutVars>
      </dgm:prSet>
      <dgm:spPr/>
      <dgm:t>
        <a:bodyPr/>
        <a:lstStyle/>
        <a:p>
          <a:endParaRPr lang="en-CA"/>
        </a:p>
      </dgm:t>
    </dgm:pt>
    <dgm:pt modelId="{17A5A670-9CDD-4FA4-96EA-A41CF7B5F5A2}" type="pres">
      <dgm:prSet presAssocID="{54DD6A8B-5646-4A8F-9FCC-4982C9EE8D8B}" presName="node" presStyleLbl="node1" presStyleIdx="0" presStyleCnt="8">
        <dgm:presLayoutVars>
          <dgm:bulletEnabled val="1"/>
        </dgm:presLayoutVars>
      </dgm:prSet>
      <dgm:spPr/>
      <dgm:t>
        <a:bodyPr/>
        <a:lstStyle/>
        <a:p>
          <a:endParaRPr lang="en-CA"/>
        </a:p>
      </dgm:t>
    </dgm:pt>
    <dgm:pt modelId="{58153A90-83AF-49A9-B041-D3217676BB56}" type="pres">
      <dgm:prSet presAssocID="{251EF857-4C4D-45F4-A4E6-B067409B7A4E}" presName="sibTrans" presStyleCnt="0"/>
      <dgm:spPr/>
    </dgm:pt>
    <dgm:pt modelId="{FF497F7A-F685-4E87-9072-079D5AA2F672}" type="pres">
      <dgm:prSet presAssocID="{BD510F58-688D-46B8-AD8F-D28EBA3F5574}" presName="node" presStyleLbl="node1" presStyleIdx="1" presStyleCnt="8">
        <dgm:presLayoutVars>
          <dgm:bulletEnabled val="1"/>
        </dgm:presLayoutVars>
      </dgm:prSet>
      <dgm:spPr/>
      <dgm:t>
        <a:bodyPr/>
        <a:lstStyle/>
        <a:p>
          <a:endParaRPr lang="en-CA"/>
        </a:p>
      </dgm:t>
    </dgm:pt>
    <dgm:pt modelId="{3502E4FB-8F48-4A0E-8D59-E80A579E4F3F}" type="pres">
      <dgm:prSet presAssocID="{4D9284B5-7CDA-42C9-BCFE-80238AC91E9F}" presName="sibTrans" presStyleCnt="0"/>
      <dgm:spPr/>
    </dgm:pt>
    <dgm:pt modelId="{4798FA41-B0A9-433E-AB20-32369E9FA10C}" type="pres">
      <dgm:prSet presAssocID="{7D2B452F-C451-4E84-B469-271374262602}" presName="node" presStyleLbl="node1" presStyleIdx="2" presStyleCnt="8">
        <dgm:presLayoutVars>
          <dgm:bulletEnabled val="1"/>
        </dgm:presLayoutVars>
      </dgm:prSet>
      <dgm:spPr/>
      <dgm:t>
        <a:bodyPr/>
        <a:lstStyle/>
        <a:p>
          <a:endParaRPr lang="en-CA"/>
        </a:p>
      </dgm:t>
    </dgm:pt>
    <dgm:pt modelId="{F1BB65CB-B509-418E-A1A4-BF81AF62A99A}" type="pres">
      <dgm:prSet presAssocID="{25A2A40F-BFD7-4DEB-B208-E0CDEFE4571F}" presName="sibTrans" presStyleCnt="0"/>
      <dgm:spPr/>
    </dgm:pt>
    <dgm:pt modelId="{2DD477E0-5083-4956-A856-F5A67E7A4EE2}" type="pres">
      <dgm:prSet presAssocID="{55A1623F-D0FC-4BD0-AE6E-7ECDB380877F}" presName="node" presStyleLbl="node1" presStyleIdx="3" presStyleCnt="8">
        <dgm:presLayoutVars>
          <dgm:bulletEnabled val="1"/>
        </dgm:presLayoutVars>
      </dgm:prSet>
      <dgm:spPr/>
      <dgm:t>
        <a:bodyPr/>
        <a:lstStyle/>
        <a:p>
          <a:endParaRPr lang="en-CA"/>
        </a:p>
      </dgm:t>
    </dgm:pt>
    <dgm:pt modelId="{68400B56-F466-4626-A521-3A6D88A685BD}" type="pres">
      <dgm:prSet presAssocID="{93277E8A-27B1-4AC9-9DD0-0A559B6C4790}" presName="sibTrans" presStyleCnt="0"/>
      <dgm:spPr/>
    </dgm:pt>
    <dgm:pt modelId="{77B4291E-0F6C-4A60-A112-3B57361CB062}" type="pres">
      <dgm:prSet presAssocID="{B49C733F-3D10-4254-B7A8-857DAC5AF9E0}" presName="node" presStyleLbl="node1" presStyleIdx="4" presStyleCnt="8">
        <dgm:presLayoutVars>
          <dgm:bulletEnabled val="1"/>
        </dgm:presLayoutVars>
      </dgm:prSet>
      <dgm:spPr/>
      <dgm:t>
        <a:bodyPr/>
        <a:lstStyle/>
        <a:p>
          <a:endParaRPr lang="en-CA"/>
        </a:p>
      </dgm:t>
    </dgm:pt>
    <dgm:pt modelId="{91388B4A-F669-41E4-AB09-C7DDE963885F}" type="pres">
      <dgm:prSet presAssocID="{372DD9DC-BDDD-43EA-BE9A-A0CF7D9FC075}" presName="sibTrans" presStyleCnt="0"/>
      <dgm:spPr/>
    </dgm:pt>
    <dgm:pt modelId="{CEFD92D7-A30B-4DB1-ADD6-88BCEE433A5B}" type="pres">
      <dgm:prSet presAssocID="{AD5D8D09-7966-43EF-B8B6-2DBC8679D737}" presName="node" presStyleLbl="node1" presStyleIdx="5" presStyleCnt="8">
        <dgm:presLayoutVars>
          <dgm:bulletEnabled val="1"/>
        </dgm:presLayoutVars>
      </dgm:prSet>
      <dgm:spPr/>
      <dgm:t>
        <a:bodyPr/>
        <a:lstStyle/>
        <a:p>
          <a:endParaRPr lang="en-CA"/>
        </a:p>
      </dgm:t>
    </dgm:pt>
    <dgm:pt modelId="{CD952BA7-FC3D-493B-A11B-D6F659D94D81}" type="pres">
      <dgm:prSet presAssocID="{79F0FABC-F188-4EED-A7E1-CA2ECE67A493}" presName="sibTrans" presStyleCnt="0"/>
      <dgm:spPr/>
    </dgm:pt>
    <dgm:pt modelId="{F42F1D0F-05F6-423B-ADA2-F2E73A4E95DE}" type="pres">
      <dgm:prSet presAssocID="{31C7A435-378E-4F08-A054-F75FC02647C1}" presName="node" presStyleLbl="node1" presStyleIdx="6" presStyleCnt="8">
        <dgm:presLayoutVars>
          <dgm:bulletEnabled val="1"/>
        </dgm:presLayoutVars>
      </dgm:prSet>
      <dgm:spPr/>
      <dgm:t>
        <a:bodyPr/>
        <a:lstStyle/>
        <a:p>
          <a:endParaRPr lang="en-CA"/>
        </a:p>
      </dgm:t>
    </dgm:pt>
    <dgm:pt modelId="{00831867-E7CE-447D-89BA-9225A8730D70}" type="pres">
      <dgm:prSet presAssocID="{F5A3323A-7CFC-4B15-81D9-9285AD1130F7}" presName="sibTrans" presStyleCnt="0"/>
      <dgm:spPr/>
    </dgm:pt>
    <dgm:pt modelId="{B96906EA-A9A1-4C33-A64B-130F1BBD4033}" type="pres">
      <dgm:prSet presAssocID="{7CAD4EBB-B481-43F6-9E64-FE64276D7DD2}" presName="node" presStyleLbl="node1" presStyleIdx="7" presStyleCnt="8">
        <dgm:presLayoutVars>
          <dgm:bulletEnabled val="1"/>
        </dgm:presLayoutVars>
      </dgm:prSet>
      <dgm:spPr/>
      <dgm:t>
        <a:bodyPr/>
        <a:lstStyle/>
        <a:p>
          <a:endParaRPr lang="en-CA"/>
        </a:p>
      </dgm:t>
    </dgm:pt>
  </dgm:ptLst>
  <dgm:cxnLst>
    <dgm:cxn modelId="{65604D1B-85AB-49BB-BBA9-AB04B28E6CC4}" srcId="{6B90F8CF-B54B-40E9-BB62-C8D64960C394}" destId="{BD510F58-688D-46B8-AD8F-D28EBA3F5574}" srcOrd="1" destOrd="0" parTransId="{2AFBC98A-E8C7-4B29-A9D7-3798F69A702D}" sibTransId="{4D9284B5-7CDA-42C9-BCFE-80238AC91E9F}"/>
    <dgm:cxn modelId="{7AC35BC1-C1F4-407A-89E5-41E02D3EB704}" type="presOf" srcId="{7D2B452F-C451-4E84-B469-271374262602}" destId="{4798FA41-B0A9-433E-AB20-32369E9FA10C}" srcOrd="0" destOrd="0" presId="urn:microsoft.com/office/officeart/2005/8/layout/default#2"/>
    <dgm:cxn modelId="{C0215393-75E2-4746-8455-ABCC8D921B20}" srcId="{6B90F8CF-B54B-40E9-BB62-C8D64960C394}" destId="{7D2B452F-C451-4E84-B469-271374262602}" srcOrd="2" destOrd="0" parTransId="{6C6F1154-BBEE-4453-9C61-7CCC7182CEC9}" sibTransId="{25A2A40F-BFD7-4DEB-B208-E0CDEFE4571F}"/>
    <dgm:cxn modelId="{459FF3DC-B822-4002-ADF6-CD233876B81D}" type="presOf" srcId="{B49C733F-3D10-4254-B7A8-857DAC5AF9E0}" destId="{77B4291E-0F6C-4A60-A112-3B57361CB062}" srcOrd="0" destOrd="0" presId="urn:microsoft.com/office/officeart/2005/8/layout/default#2"/>
    <dgm:cxn modelId="{05CC497D-5293-45B1-BF30-2A3C878795ED}" type="presOf" srcId="{6B90F8CF-B54B-40E9-BB62-C8D64960C394}" destId="{52D24E74-53CA-4088-9397-0B69616C4D04}" srcOrd="0" destOrd="0" presId="urn:microsoft.com/office/officeart/2005/8/layout/default#2"/>
    <dgm:cxn modelId="{BFBD16E4-85C9-4BCB-A8BB-02603898B880}" type="presOf" srcId="{AD5D8D09-7966-43EF-B8B6-2DBC8679D737}" destId="{CEFD92D7-A30B-4DB1-ADD6-88BCEE433A5B}" srcOrd="0" destOrd="0" presId="urn:microsoft.com/office/officeart/2005/8/layout/default#2"/>
    <dgm:cxn modelId="{5E59C32F-9ABF-46B4-B3B1-D4F28116583B}" srcId="{6B90F8CF-B54B-40E9-BB62-C8D64960C394}" destId="{55A1623F-D0FC-4BD0-AE6E-7ECDB380877F}" srcOrd="3" destOrd="0" parTransId="{1A3B7641-AF16-4DA0-BCAF-55596E97A020}" sibTransId="{93277E8A-27B1-4AC9-9DD0-0A559B6C4790}"/>
    <dgm:cxn modelId="{84842B41-DD80-47C9-A548-E5DDB4475B68}" type="presOf" srcId="{7CAD4EBB-B481-43F6-9E64-FE64276D7DD2}" destId="{B96906EA-A9A1-4C33-A64B-130F1BBD4033}" srcOrd="0" destOrd="0" presId="urn:microsoft.com/office/officeart/2005/8/layout/default#2"/>
    <dgm:cxn modelId="{F10F0DC2-2222-4937-A659-7F141210664E}" type="presOf" srcId="{BD510F58-688D-46B8-AD8F-D28EBA3F5574}" destId="{FF497F7A-F685-4E87-9072-079D5AA2F672}" srcOrd="0" destOrd="0" presId="urn:microsoft.com/office/officeart/2005/8/layout/default#2"/>
    <dgm:cxn modelId="{1AAE1644-C274-463E-A587-39ABD469F90E}" type="presOf" srcId="{55A1623F-D0FC-4BD0-AE6E-7ECDB380877F}" destId="{2DD477E0-5083-4956-A856-F5A67E7A4EE2}" srcOrd="0" destOrd="0" presId="urn:microsoft.com/office/officeart/2005/8/layout/default#2"/>
    <dgm:cxn modelId="{D70CC3C7-6A95-41EC-B830-DA1BB0466160}" srcId="{6B90F8CF-B54B-40E9-BB62-C8D64960C394}" destId="{B49C733F-3D10-4254-B7A8-857DAC5AF9E0}" srcOrd="4" destOrd="0" parTransId="{BDAA65E6-297F-48BD-ADED-0D92A3AB4366}" sibTransId="{372DD9DC-BDDD-43EA-BE9A-A0CF7D9FC075}"/>
    <dgm:cxn modelId="{793799CA-02F2-429B-A7C6-C627F3ABFF2C}" srcId="{6B90F8CF-B54B-40E9-BB62-C8D64960C394}" destId="{AD5D8D09-7966-43EF-B8B6-2DBC8679D737}" srcOrd="5" destOrd="0" parTransId="{5099B42B-1B76-4039-A03A-7B5553749596}" sibTransId="{79F0FABC-F188-4EED-A7E1-CA2ECE67A493}"/>
    <dgm:cxn modelId="{B3C765EF-426E-47EF-B8EF-9EDE7571A009}" type="presOf" srcId="{31C7A435-378E-4F08-A054-F75FC02647C1}" destId="{F42F1D0F-05F6-423B-ADA2-F2E73A4E95DE}" srcOrd="0" destOrd="0" presId="urn:microsoft.com/office/officeart/2005/8/layout/default#2"/>
    <dgm:cxn modelId="{9BCCABCC-587E-4161-83D3-8398479F2778}" srcId="{6B90F8CF-B54B-40E9-BB62-C8D64960C394}" destId="{7CAD4EBB-B481-43F6-9E64-FE64276D7DD2}" srcOrd="7" destOrd="0" parTransId="{473BC12C-25A6-46D2-85DA-D6B057C7D751}" sibTransId="{294B387C-5C98-4C65-87FE-680D5FBD2FB2}"/>
    <dgm:cxn modelId="{4AE532D6-9E75-4548-AD81-43B9EC7FA91E}" srcId="{6B90F8CF-B54B-40E9-BB62-C8D64960C394}" destId="{54DD6A8B-5646-4A8F-9FCC-4982C9EE8D8B}" srcOrd="0" destOrd="0" parTransId="{F9CC1032-4649-456F-9DE6-492A4F7C2434}" sibTransId="{251EF857-4C4D-45F4-A4E6-B067409B7A4E}"/>
    <dgm:cxn modelId="{1C3078C0-ACD2-44D1-816D-3A3AEAA5EF8C}" srcId="{6B90F8CF-B54B-40E9-BB62-C8D64960C394}" destId="{31C7A435-378E-4F08-A054-F75FC02647C1}" srcOrd="6" destOrd="0" parTransId="{EBFCF187-9FAD-4365-9147-0CA0EF070A24}" sibTransId="{F5A3323A-7CFC-4B15-81D9-9285AD1130F7}"/>
    <dgm:cxn modelId="{D0ED92FB-B788-4340-9067-8A2E83DCEE04}" type="presOf" srcId="{54DD6A8B-5646-4A8F-9FCC-4982C9EE8D8B}" destId="{17A5A670-9CDD-4FA4-96EA-A41CF7B5F5A2}" srcOrd="0" destOrd="0" presId="urn:microsoft.com/office/officeart/2005/8/layout/default#2"/>
    <dgm:cxn modelId="{DBE2576B-445D-4DBC-ADDE-D041E462212F}" type="presParOf" srcId="{52D24E74-53CA-4088-9397-0B69616C4D04}" destId="{17A5A670-9CDD-4FA4-96EA-A41CF7B5F5A2}" srcOrd="0" destOrd="0" presId="urn:microsoft.com/office/officeart/2005/8/layout/default#2"/>
    <dgm:cxn modelId="{637F5876-EA06-4052-9DF7-80CDE15E185A}" type="presParOf" srcId="{52D24E74-53CA-4088-9397-0B69616C4D04}" destId="{58153A90-83AF-49A9-B041-D3217676BB56}" srcOrd="1" destOrd="0" presId="urn:microsoft.com/office/officeart/2005/8/layout/default#2"/>
    <dgm:cxn modelId="{D9790C13-E70D-48E2-BDE1-D0E09F8D17B6}" type="presParOf" srcId="{52D24E74-53CA-4088-9397-0B69616C4D04}" destId="{FF497F7A-F685-4E87-9072-079D5AA2F672}" srcOrd="2" destOrd="0" presId="urn:microsoft.com/office/officeart/2005/8/layout/default#2"/>
    <dgm:cxn modelId="{823EABE5-6710-4465-8414-FF7F15C72063}" type="presParOf" srcId="{52D24E74-53CA-4088-9397-0B69616C4D04}" destId="{3502E4FB-8F48-4A0E-8D59-E80A579E4F3F}" srcOrd="3" destOrd="0" presId="urn:microsoft.com/office/officeart/2005/8/layout/default#2"/>
    <dgm:cxn modelId="{CA91B72D-501B-4C22-A60B-E996EB9B35C4}" type="presParOf" srcId="{52D24E74-53CA-4088-9397-0B69616C4D04}" destId="{4798FA41-B0A9-433E-AB20-32369E9FA10C}" srcOrd="4" destOrd="0" presId="urn:microsoft.com/office/officeart/2005/8/layout/default#2"/>
    <dgm:cxn modelId="{6981F38F-FAA5-4F55-82D6-6931E30A39D7}" type="presParOf" srcId="{52D24E74-53CA-4088-9397-0B69616C4D04}" destId="{F1BB65CB-B509-418E-A1A4-BF81AF62A99A}" srcOrd="5" destOrd="0" presId="urn:microsoft.com/office/officeart/2005/8/layout/default#2"/>
    <dgm:cxn modelId="{72413253-2637-494F-AFDF-9B68B7561751}" type="presParOf" srcId="{52D24E74-53CA-4088-9397-0B69616C4D04}" destId="{2DD477E0-5083-4956-A856-F5A67E7A4EE2}" srcOrd="6" destOrd="0" presId="urn:microsoft.com/office/officeart/2005/8/layout/default#2"/>
    <dgm:cxn modelId="{0EDDA3CD-75C0-4652-93A8-F97D7F444F47}" type="presParOf" srcId="{52D24E74-53CA-4088-9397-0B69616C4D04}" destId="{68400B56-F466-4626-A521-3A6D88A685BD}" srcOrd="7" destOrd="0" presId="urn:microsoft.com/office/officeart/2005/8/layout/default#2"/>
    <dgm:cxn modelId="{39A3D6EF-801A-4223-9680-BC7F59E96133}" type="presParOf" srcId="{52D24E74-53CA-4088-9397-0B69616C4D04}" destId="{77B4291E-0F6C-4A60-A112-3B57361CB062}" srcOrd="8" destOrd="0" presId="urn:microsoft.com/office/officeart/2005/8/layout/default#2"/>
    <dgm:cxn modelId="{251A2ED3-CEBC-40EF-B3DE-21BA5A525415}" type="presParOf" srcId="{52D24E74-53CA-4088-9397-0B69616C4D04}" destId="{91388B4A-F669-41E4-AB09-C7DDE963885F}" srcOrd="9" destOrd="0" presId="urn:microsoft.com/office/officeart/2005/8/layout/default#2"/>
    <dgm:cxn modelId="{019C5931-D765-42DA-A0CE-B4606FC92896}" type="presParOf" srcId="{52D24E74-53CA-4088-9397-0B69616C4D04}" destId="{CEFD92D7-A30B-4DB1-ADD6-88BCEE433A5B}" srcOrd="10" destOrd="0" presId="urn:microsoft.com/office/officeart/2005/8/layout/default#2"/>
    <dgm:cxn modelId="{9D382A68-8154-4FB7-B22B-E4D9F1CD8267}" type="presParOf" srcId="{52D24E74-53CA-4088-9397-0B69616C4D04}" destId="{CD952BA7-FC3D-493B-A11B-D6F659D94D81}" srcOrd="11" destOrd="0" presId="urn:microsoft.com/office/officeart/2005/8/layout/default#2"/>
    <dgm:cxn modelId="{E9B45D59-CA7C-4DB2-A80D-3DD20A65DE2E}" type="presParOf" srcId="{52D24E74-53CA-4088-9397-0B69616C4D04}" destId="{F42F1D0F-05F6-423B-ADA2-F2E73A4E95DE}" srcOrd="12" destOrd="0" presId="urn:microsoft.com/office/officeart/2005/8/layout/default#2"/>
    <dgm:cxn modelId="{E029354E-4519-436D-88DF-60B9D30528BF}" type="presParOf" srcId="{52D24E74-53CA-4088-9397-0B69616C4D04}" destId="{00831867-E7CE-447D-89BA-9225A8730D70}" srcOrd="13" destOrd="0" presId="urn:microsoft.com/office/officeart/2005/8/layout/default#2"/>
    <dgm:cxn modelId="{CF4240A2-3880-4D54-BFAE-F8826EABE684}" type="presParOf" srcId="{52D24E74-53CA-4088-9397-0B69616C4D04}" destId="{B96906EA-A9A1-4C33-A64B-130F1BBD4033}" srcOrd="1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BE409E-56ED-D747-92FE-818530A9E4CA}" type="datetime1">
              <a:rPr lang="en-US" smtClean="0"/>
              <a:pPr/>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023F9-84CB-D041-8EE6-2A4370E0A953}" type="slidenum">
              <a:rPr lang="en-US" smtClean="0"/>
              <a:pPr/>
              <a:t>‹#›</a:t>
            </a:fld>
            <a:endParaRPr lang="en-US"/>
          </a:p>
        </p:txBody>
      </p:sp>
    </p:spTree>
    <p:extLst>
      <p:ext uri="{BB962C8B-B14F-4D97-AF65-F5344CB8AC3E}">
        <p14:creationId xmlns="" xmlns:p14="http://schemas.microsoft.com/office/powerpoint/2010/main" val="1493599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4F39E-8B53-A547-B0E7-CE50DE4543BD}" type="datetime1">
              <a:rPr lang="en-US" smtClean="0"/>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0A336-23E5-7749-BE5B-1BDCF3BF9491}" type="slidenum">
              <a:rPr lang="en-US" smtClean="0"/>
              <a:pPr/>
              <a:t>‹#›</a:t>
            </a:fld>
            <a:endParaRPr lang="en-US"/>
          </a:p>
        </p:txBody>
      </p:sp>
    </p:spTree>
    <p:extLst>
      <p:ext uri="{BB962C8B-B14F-4D97-AF65-F5344CB8AC3E}">
        <p14:creationId xmlns="" xmlns:p14="http://schemas.microsoft.com/office/powerpoint/2010/main" val="168579409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penpraxis.org/index.php/OpenPraxis/article/view/23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 xmlns:p14="http://schemas.microsoft.com/office/powerpoint/2010/main" val="44189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baseline="0" dirty="0">
                <a:solidFill>
                  <a:schemeClr val="tx1"/>
                </a:solidFill>
                <a:latin typeface="+mn-lt"/>
                <a:ea typeface="+mn-ea"/>
                <a:cs typeface="+mn-cs"/>
              </a:rPr>
              <a:t>Spend 1-2 minutes facilitating a discussion.</a:t>
            </a:r>
            <a:endParaRPr lang="en-CA" sz="1200" b="1" kern="1200" dirty="0">
              <a:solidFill>
                <a:schemeClr val="tx1"/>
              </a:solidFill>
              <a:latin typeface="+mn-lt"/>
              <a:ea typeface="+mn-ea"/>
              <a:cs typeface="+mn-cs"/>
            </a:endParaRPr>
          </a:p>
        </p:txBody>
      </p:sp>
    </p:spTree>
    <p:extLst>
      <p:ext uri="{BB962C8B-B14F-4D97-AF65-F5344CB8AC3E}">
        <p14:creationId xmlns="" xmlns:p14="http://schemas.microsoft.com/office/powerpoint/2010/main" val="271492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Some of the common errors that you might find in data sets have to do with formatting,</a:t>
            </a:r>
            <a:r>
              <a:rPr lang="en-CA" sz="1200" kern="1200" baseline="0" dirty="0">
                <a:solidFill>
                  <a:schemeClr val="tx1"/>
                </a:solidFill>
                <a:latin typeface="+mn-lt"/>
                <a:ea typeface="+mn-ea"/>
                <a:cs typeface="+mn-cs"/>
              </a:rPr>
              <a:t> white space, inconsistencies in data, and organization. </a:t>
            </a:r>
          </a:p>
          <a:p>
            <a:endParaRPr lang="en-CA" sz="1200" kern="1200" baseline="0" dirty="0">
              <a:solidFill>
                <a:schemeClr val="tx1"/>
              </a:solidFill>
              <a:latin typeface="+mn-lt"/>
              <a:ea typeface="+mn-ea"/>
              <a:cs typeface="+mn-cs"/>
            </a:endParaRPr>
          </a:p>
          <a:p>
            <a:r>
              <a:rPr lang="en-CA" sz="1200" b="1" kern="1200" baseline="0" dirty="0">
                <a:solidFill>
                  <a:schemeClr val="tx1"/>
                </a:solidFill>
                <a:latin typeface="+mn-lt"/>
                <a:ea typeface="+mn-ea"/>
                <a:cs typeface="+mn-cs"/>
              </a:rPr>
              <a:t>What would be an example of each type of error? Discuss resources/tutorials available related to data cleansing, e.g. http://</a:t>
            </a:r>
            <a:r>
              <a:rPr lang="en-CA" sz="1200" b="1" kern="1200" baseline="0" dirty="0" err="1">
                <a:solidFill>
                  <a:schemeClr val="tx1"/>
                </a:solidFill>
                <a:latin typeface="+mn-lt"/>
                <a:ea typeface="+mn-ea"/>
                <a:cs typeface="+mn-cs"/>
              </a:rPr>
              <a:t>schoolofdata.org</a:t>
            </a:r>
            <a:r>
              <a:rPr lang="en-CA" sz="1200" b="1" kern="1200" baseline="0" dirty="0">
                <a:solidFill>
                  <a:schemeClr val="tx1"/>
                </a:solidFill>
                <a:latin typeface="+mn-lt"/>
                <a:ea typeface="+mn-ea"/>
                <a:cs typeface="+mn-cs"/>
              </a:rPr>
              <a:t>/courses/#</a:t>
            </a:r>
            <a:r>
              <a:rPr lang="en-CA" sz="1200" b="1" kern="1200" baseline="0" dirty="0" err="1">
                <a:solidFill>
                  <a:schemeClr val="tx1"/>
                </a:solidFill>
                <a:latin typeface="+mn-lt"/>
                <a:ea typeface="+mn-ea"/>
                <a:cs typeface="+mn-cs"/>
              </a:rPr>
              <a:t>IntroDataCleaning</a:t>
            </a:r>
            <a:endParaRPr lang="en-CA" sz="1200" b="1" kern="1200" dirty="0">
              <a:solidFill>
                <a:schemeClr val="tx1"/>
              </a:solidFill>
              <a:latin typeface="+mn-lt"/>
              <a:ea typeface="+mn-ea"/>
              <a:cs typeface="+mn-cs"/>
            </a:endParaRPr>
          </a:p>
        </p:txBody>
      </p:sp>
    </p:spTree>
    <p:extLst>
      <p:ext uri="{BB962C8B-B14F-4D97-AF65-F5344CB8AC3E}">
        <p14:creationId xmlns="" xmlns:p14="http://schemas.microsoft.com/office/powerpoint/2010/main" val="293967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Data, when structured, becomes a lot more useful. The most basic tool used for data wrangling is a spreadsheet. Data contained in a spreadsheet is in a structured, machine-readable format and can quickly be sorted and filtered.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There are a number of tutorials and help files available online to guide you and your students on using math functions in spreadsheets (for example, finding the total and the average), applying bulk processes, or pulling out different graphs and charts. The School of Data provides some basic and advanced information on sorting and filtering.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243960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CA" sz="1200" b="1" i="0" u="none" strike="noStrike" kern="1200" dirty="0">
                <a:solidFill>
                  <a:schemeClr val="tx1"/>
                </a:solidFill>
                <a:effectLst/>
                <a:latin typeface="+mn-lt"/>
                <a:ea typeface="+mn-ea"/>
                <a:cs typeface="+mn-cs"/>
              </a:rPr>
              <a:t>Ask participants to spend</a:t>
            </a:r>
            <a:r>
              <a:rPr lang="en-CA" sz="1200" b="1" i="0" u="none" strike="noStrike" kern="1200" baseline="0" dirty="0">
                <a:solidFill>
                  <a:schemeClr val="tx1"/>
                </a:solidFill>
                <a:effectLst/>
                <a:latin typeface="+mn-lt"/>
                <a:ea typeface="+mn-ea"/>
                <a:cs typeface="+mn-cs"/>
              </a:rPr>
              <a:t> </a:t>
            </a:r>
            <a:r>
              <a:rPr lang="en-CA" sz="1200" b="1" i="0" u="none" strike="noStrike" kern="1200" dirty="0">
                <a:solidFill>
                  <a:schemeClr val="tx1"/>
                </a:solidFill>
                <a:effectLst/>
                <a:latin typeface="+mn-lt"/>
                <a:ea typeface="+mn-ea"/>
                <a:cs typeface="+mn-cs"/>
              </a:rPr>
              <a:t>2-3 minutes individually answering the questions, then spend 2-3 minutes</a:t>
            </a:r>
            <a:r>
              <a:rPr lang="en-CA" sz="1200" b="1" i="0" u="none" strike="noStrike" kern="1200" baseline="0" dirty="0">
                <a:solidFill>
                  <a:schemeClr val="tx1"/>
                </a:solidFill>
                <a:effectLst/>
                <a:latin typeface="+mn-lt"/>
                <a:ea typeface="+mn-ea"/>
                <a:cs typeface="+mn-cs"/>
              </a:rPr>
              <a:t> discussing with a partner</a:t>
            </a:r>
            <a:r>
              <a:rPr lang="en-CA" sz="1200" b="1" i="0" u="none" strike="noStrike" kern="1200" dirty="0">
                <a:solidFill>
                  <a:schemeClr val="tx1"/>
                </a:solidFill>
                <a:effectLst/>
                <a:latin typeface="+mn-lt"/>
                <a:ea typeface="+mn-ea"/>
                <a:cs typeface="+mn-cs"/>
              </a:rPr>
              <a:t>.</a:t>
            </a:r>
            <a:r>
              <a:rPr lang="en-CA" sz="1200" b="1" i="0" u="none" strike="noStrike" kern="1200" baseline="0" dirty="0">
                <a:solidFill>
                  <a:schemeClr val="tx1"/>
                </a:solidFill>
                <a:effectLst/>
                <a:latin typeface="+mn-lt"/>
                <a:ea typeface="+mn-ea"/>
                <a:cs typeface="+mn-cs"/>
              </a:rPr>
              <a:t> Ask pairs to share their thoughts with the larger group. List participants’ answers on a whiteboard or flipchart to refer back to later.</a:t>
            </a:r>
            <a:endParaRPr lang="en-CA" sz="1200" b="0" i="0" u="none" strike="noStrike" kern="1200" baseline="0" dirty="0">
              <a:solidFill>
                <a:schemeClr val="tx1"/>
              </a:solidFill>
              <a:effectLst/>
              <a:latin typeface="+mn-lt"/>
              <a:ea typeface="+mn-ea"/>
              <a:cs typeface="+mn-cs"/>
            </a:endParaRPr>
          </a:p>
        </p:txBody>
      </p:sp>
    </p:spTree>
    <p:extLst>
      <p:ext uri="{BB962C8B-B14F-4D97-AF65-F5344CB8AC3E}">
        <p14:creationId xmlns="" xmlns:p14="http://schemas.microsoft.com/office/powerpoint/2010/main" val="199651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Data Skills, in which </a:t>
            </a:r>
            <a:r>
              <a:rPr lang="en-CA" sz="1200" b="1" kern="1200" dirty="0">
                <a:solidFill>
                  <a:schemeClr val="tx1"/>
                </a:solidFill>
                <a:latin typeface="+mn-lt"/>
                <a:ea typeface="+mn-ea"/>
                <a:cs typeface="+mn-cs"/>
              </a:rPr>
              <a:t>educators from Ontario universities discussing the types of skills that can be fostered or supported by embedding data research and analysis into learning assignments</a:t>
            </a:r>
            <a:r>
              <a:rPr lang="en-CA" sz="1200" b="1" kern="1200" baseline="0" dirty="0">
                <a:solidFill>
                  <a:schemeClr val="tx1"/>
                </a:solidFill>
                <a:latin typeface="+mn-lt"/>
                <a:ea typeface="+mn-ea"/>
                <a:cs typeface="+mn-cs"/>
              </a:rPr>
              <a:t> </a:t>
            </a:r>
            <a:r>
              <a:rPr lang="en-CA" b="1" baseline="0" dirty="0"/>
              <a:t>(see the Facilitator Guide for link to video). After viewing the video, make links to participants’ earlier responses where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 xmlns:p14="http://schemas.microsoft.com/office/powerpoint/2010/main" val="58398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Data values are rather meaningless by itself. To create information out of data, we need to analyze and interpret that data. Analysing data helps us to learn what our data might mean and helps us to extract answers to our questions from the dataset. Basic spreadsheet functionality will allow students to sort, filter, count, find averages, and create formulae to answer research questions.</a:t>
            </a:r>
          </a:p>
        </p:txBody>
      </p:sp>
    </p:spTree>
    <p:extLst>
      <p:ext uri="{BB962C8B-B14F-4D97-AF65-F5344CB8AC3E}">
        <p14:creationId xmlns="" xmlns:p14="http://schemas.microsoft.com/office/powerpoint/2010/main" val="16447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In their article, “Open Data as Open Educational Resources: Towards transversal skills and global citizenship”, Atenas, </a:t>
            </a:r>
            <a:r>
              <a:rPr lang="en-CA" sz="1200" kern="1200" dirty="0" err="1">
                <a:solidFill>
                  <a:schemeClr val="tx1"/>
                </a:solidFill>
                <a:latin typeface="+mn-lt"/>
                <a:ea typeface="+mn-ea"/>
                <a:cs typeface="+mn-cs"/>
              </a:rPr>
              <a:t>Havemann</a:t>
            </a:r>
            <a:r>
              <a:rPr lang="en-CA" sz="1200" kern="1200" dirty="0">
                <a:solidFill>
                  <a:schemeClr val="tx1"/>
                </a:solidFill>
                <a:latin typeface="+mn-lt"/>
                <a:ea typeface="+mn-ea"/>
                <a:cs typeface="+mn-cs"/>
              </a:rPr>
              <a:t>, and </a:t>
            </a:r>
            <a:r>
              <a:rPr lang="en-CA" sz="1200" kern="1200" dirty="0" err="1">
                <a:solidFill>
                  <a:schemeClr val="tx1"/>
                </a:solidFill>
                <a:latin typeface="+mn-lt"/>
                <a:ea typeface="+mn-ea"/>
                <a:cs typeface="+mn-cs"/>
              </a:rPr>
              <a:t>Priego</a:t>
            </a:r>
            <a:r>
              <a:rPr lang="en-CA" sz="1200" kern="1200" dirty="0">
                <a:solidFill>
                  <a:schemeClr val="tx1"/>
                </a:solidFill>
                <a:latin typeface="+mn-lt"/>
                <a:ea typeface="+mn-ea"/>
                <a:cs typeface="+mn-cs"/>
              </a:rPr>
              <a:t> suggest that learning assignments involving research and data handling skills embed a number of practical and transversal skills in their design. Citing Healey (2005) and Tanner (2006), they suggest, “[t]he embedding of research principles in higher education curricula can support the development of critical thinking and rigour in academic practice, helping them to become data literate at different levels developing skills that can enhance their employability” (p. 383)</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Working with data supports the development of transversal skills (including digital and data literacies, alongside skills for critical thinking, research, teamwork, and global citizenship), enhances students’ abilities to understand and select information sources, to work with, curate, analyse and interpret data, and to conduct and evaluate research. The authors have developed a table showcasing different levels of proficiency in research and data handling skills. </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Refer to the “Research and data handling skills differentiated</a:t>
            </a:r>
            <a:r>
              <a:rPr lang="en-CA" sz="1200" b="1" kern="1200" baseline="0" dirty="0">
                <a:solidFill>
                  <a:schemeClr val="tx1"/>
                </a:solidFill>
                <a:latin typeface="+mn-lt"/>
                <a:ea typeface="+mn-ea"/>
                <a:cs typeface="+mn-cs"/>
              </a:rPr>
              <a:t> by level</a:t>
            </a:r>
            <a:r>
              <a:rPr lang="en-CA" sz="1200" b="1" kern="1200" dirty="0">
                <a:solidFill>
                  <a:schemeClr val="tx1"/>
                </a:solidFill>
                <a:latin typeface="+mn-lt"/>
                <a:ea typeface="+mn-ea"/>
                <a:cs typeface="+mn-cs"/>
              </a:rPr>
              <a:t>” document</a:t>
            </a:r>
            <a:r>
              <a:rPr lang="en-CA" sz="1200" b="1" kern="1200" baseline="0" dirty="0">
                <a:solidFill>
                  <a:schemeClr val="tx1"/>
                </a:solidFill>
                <a:latin typeface="+mn-lt"/>
                <a:ea typeface="+mn-ea"/>
                <a:cs typeface="+mn-cs"/>
              </a:rPr>
              <a:t> included with module materials.</a:t>
            </a:r>
            <a:endParaRPr lang="en-CA" sz="1200" b="1"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Source: “Open Data as Open Educational Resources: Towards transversal skills and global citizenship”, (http://www.openpraxis.org/index.php/OpenPraxis/article/view/233) </a:t>
            </a:r>
          </a:p>
        </p:txBody>
      </p:sp>
    </p:spTree>
    <p:extLst>
      <p:ext uri="{BB962C8B-B14F-4D97-AF65-F5344CB8AC3E}">
        <p14:creationId xmlns="" xmlns:p14="http://schemas.microsoft.com/office/powerpoint/2010/main" val="2287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 xmlns:p14="http://schemas.microsoft.com/office/powerpoint/2010/main" val="90605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Prior to coming to the course, participants were asked to </a:t>
            </a:r>
            <a:r>
              <a:rPr lang="en-CA" b="1" baseline="0" dirty="0"/>
              <a:t>choose a course for which they would like to design an activity/assignment that includes open data. Ask them to spend 2-3 minutes writing a brief overview/description of their activity/assignment. </a:t>
            </a:r>
            <a:endParaRPr lang="en-US" b="1" baseline="0" dirty="0"/>
          </a:p>
        </p:txBody>
      </p:sp>
    </p:spTree>
    <p:extLst>
      <p:ext uri="{BB962C8B-B14F-4D97-AF65-F5344CB8AC3E}">
        <p14:creationId xmlns="" xmlns:p14="http://schemas.microsoft.com/office/powerpoint/2010/main" val="298950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As a published work, a dataset has parameters placed on how it can be used. Some datasets are licensed for specific purposes, while others are published for open use. For our purposes, open data is as defined by the Open Definition:</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“Open data is data that can be freely used, re-used and redistributed by anyone - subject only, at most, to the requirement to attribute and </a:t>
            </a:r>
            <a:r>
              <a:rPr lang="en-CA" sz="1200" kern="1200" dirty="0" err="1">
                <a:solidFill>
                  <a:schemeClr val="tx1"/>
                </a:solidFill>
                <a:latin typeface="+mn-lt"/>
                <a:ea typeface="+mn-ea"/>
                <a:cs typeface="+mn-cs"/>
              </a:rPr>
              <a:t>sharealike</a:t>
            </a:r>
            <a:r>
              <a:rPr lang="en-CA" sz="1200" kern="1200" dirty="0">
                <a:solidFill>
                  <a:schemeClr val="tx1"/>
                </a:solidFill>
                <a:latin typeface="+mn-lt"/>
                <a:ea typeface="+mn-ea"/>
                <a:cs typeface="+mn-cs"/>
              </a:rPr>
              <a:t>.” (http://opendefinition.org/).</a:t>
            </a:r>
            <a:r>
              <a:rPr lang="en-CA" sz="1200" kern="1200" baseline="0" dirty="0">
                <a:solidFill>
                  <a:schemeClr val="tx1"/>
                </a:solidFill>
                <a:latin typeface="+mn-lt"/>
                <a:ea typeface="+mn-ea"/>
                <a:cs typeface="+mn-cs"/>
              </a:rPr>
              <a:t> </a:t>
            </a:r>
            <a:r>
              <a:rPr lang="en-CA" sz="1200" kern="1200" dirty="0">
                <a:solidFill>
                  <a:schemeClr val="tx1"/>
                </a:solidFill>
                <a:latin typeface="+mn-lt"/>
                <a:ea typeface="+mn-ea"/>
                <a:cs typeface="+mn-cs"/>
              </a:rPr>
              <a:t>The full Open Definition (http://opendefinition.org/od/2.1/en/) gives precise details as to what this means.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206593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a:t>
            </a:r>
            <a:r>
              <a:rPr lang="en-US" b="1" baseline="0" dirty="0"/>
              <a:t> yourself and explain your role at the school. You may edit slide to insert name, position, contact info.</a:t>
            </a:r>
          </a:p>
          <a:p>
            <a:endParaRPr lang="en-US" b="1" baseline="0" dirty="0"/>
          </a:p>
          <a:p>
            <a:r>
              <a:rPr lang="en-US" b="1" baseline="0" dirty="0"/>
              <a:t>If this is the first of a series of modules, spend a little bit of time giving overview of the program. You may wish to insert a slide or two with that information.</a:t>
            </a:r>
          </a:p>
          <a:p>
            <a:endParaRPr lang="en-US" b="1" baseline="0" dirty="0"/>
          </a:p>
          <a:p>
            <a:endParaRPr lang="en-US" b="1" baseline="0" dirty="0"/>
          </a:p>
          <a:p>
            <a:endParaRPr lang="en-US" baseline="0" dirty="0"/>
          </a:p>
          <a:p>
            <a:endParaRPr lang="en-US" b="1" dirty="0"/>
          </a:p>
        </p:txBody>
      </p:sp>
    </p:spTree>
    <p:extLst>
      <p:ext uri="{BB962C8B-B14F-4D97-AF65-F5344CB8AC3E}">
        <p14:creationId xmlns="" xmlns:p14="http://schemas.microsoft.com/office/powerpoint/2010/main" val="423519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Open Data is defined by three key characteristics:</a:t>
            </a:r>
            <a:r>
              <a:rPr lang="en-CA" sz="1200" kern="1200" baseline="0" dirty="0">
                <a:solidFill>
                  <a:schemeClr val="tx1"/>
                </a:solidFill>
                <a:latin typeface="+mn-lt"/>
                <a:ea typeface="+mn-ea"/>
                <a:cs typeface="+mn-cs"/>
              </a:rPr>
              <a:t> </a:t>
            </a:r>
            <a:r>
              <a:rPr lang="en-CA" sz="1200" kern="1200" dirty="0">
                <a:solidFill>
                  <a:schemeClr val="tx1"/>
                </a:solidFill>
                <a:latin typeface="+mn-lt"/>
                <a:ea typeface="+mn-ea"/>
                <a:cs typeface="+mn-cs"/>
              </a:rPr>
              <a:t>Availability and Access;</a:t>
            </a:r>
            <a:r>
              <a:rPr lang="en-CA" sz="1200" kern="1200" baseline="0" dirty="0">
                <a:solidFill>
                  <a:schemeClr val="tx1"/>
                </a:solidFill>
                <a:latin typeface="+mn-lt"/>
                <a:ea typeface="+mn-ea"/>
                <a:cs typeface="+mn-cs"/>
              </a:rPr>
              <a:t> </a:t>
            </a:r>
            <a:r>
              <a:rPr lang="en-CA" sz="1200" kern="1200" dirty="0">
                <a:solidFill>
                  <a:schemeClr val="tx1"/>
                </a:solidFill>
                <a:latin typeface="+mn-lt"/>
                <a:ea typeface="+mn-ea"/>
                <a:cs typeface="+mn-cs"/>
              </a:rPr>
              <a:t>Re-use and Redistribution; and Universal Participation. </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Re-use and Redistribution: the data must be provided under terms that permit re-use and redistribution including the intermixing with other datasets.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Universal Participation: everyone must be able to use, re-use and redistribute - there should be no discrimination against fields of endeavour or against persons or groups. For example, ‘non-commercial’ restrictions that would prevent ‘commercial’ use, or restrictions of use for certain purposes (e.g. only in education), are not allowed.</a:t>
            </a:r>
          </a:p>
          <a:p>
            <a:endParaRPr lang="en-CA" sz="1200" kern="1200" dirty="0">
              <a:solidFill>
                <a:schemeClr val="tx1"/>
              </a:solidFill>
              <a:latin typeface="+mn-lt"/>
              <a:ea typeface="+mn-ea"/>
              <a:cs typeface="+mn-cs"/>
            </a:endParaRP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endParaRPr lang="en-CA" dirty="0"/>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206408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CA" sz="1200" b="1" i="0" u="none" strike="noStrike" kern="1200" dirty="0">
                <a:solidFill>
                  <a:schemeClr val="tx1"/>
                </a:solidFill>
                <a:effectLst/>
                <a:latin typeface="+mn-lt"/>
                <a:ea typeface="+mn-ea"/>
                <a:cs typeface="+mn-cs"/>
              </a:rPr>
              <a:t>Spend 2-3 minutes facilitating a discussion.</a:t>
            </a:r>
            <a:r>
              <a:rPr lang="en-CA" sz="1200" b="1" i="0" u="none" strike="noStrike" kern="1200" baseline="0" dirty="0">
                <a:solidFill>
                  <a:schemeClr val="tx1"/>
                </a:solidFill>
                <a:effectLst/>
                <a:latin typeface="+mn-lt"/>
                <a:ea typeface="+mn-ea"/>
                <a:cs typeface="+mn-cs"/>
              </a:rPr>
              <a:t> List participants’ answers on a whiteboard or flipchart to refer back to later.</a:t>
            </a:r>
          </a:p>
          <a:p>
            <a:pPr rtl="0" fontAlgn="base"/>
            <a:endParaRPr lang="en-CA" sz="1200" b="0" i="0" u="none" strike="noStrike" kern="1200" baseline="0" dirty="0">
              <a:solidFill>
                <a:schemeClr val="tx1"/>
              </a:solidFill>
              <a:effectLst/>
              <a:latin typeface="+mn-lt"/>
              <a:ea typeface="+mn-ea"/>
              <a:cs typeface="+mn-cs"/>
            </a:endParaRPr>
          </a:p>
        </p:txBody>
      </p:sp>
    </p:spTree>
    <p:extLst>
      <p:ext uri="{BB962C8B-B14F-4D97-AF65-F5344CB8AC3E}">
        <p14:creationId xmlns="" xmlns:p14="http://schemas.microsoft.com/office/powerpoint/2010/main" val="333715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Empowering Scholarship, </a:t>
            </a:r>
            <a:r>
              <a:rPr lang="en-CA" sz="1200" b="1" kern="1200" dirty="0">
                <a:solidFill>
                  <a:schemeClr val="tx1"/>
                </a:solidFill>
                <a:latin typeface="+mn-lt"/>
                <a:ea typeface="+mn-ea"/>
                <a:cs typeface="+mn-cs"/>
              </a:rPr>
              <a:t>featuring educators from Ontario institutions discussing the importance of open data, and it’s potential to empower scholarship. </a:t>
            </a:r>
            <a:r>
              <a:rPr lang="en-CA" b="1" baseline="0" dirty="0"/>
              <a:t>(see the Facilitator Guide for link to video). While watching the video, encourage participants to </a:t>
            </a:r>
            <a:r>
              <a:rPr lang="en-CA" sz="1200" b="1" kern="1200" dirty="0">
                <a:solidFill>
                  <a:schemeClr val="tx1"/>
                </a:solidFill>
                <a:latin typeface="+mn-lt"/>
                <a:ea typeface="+mn-ea"/>
                <a:cs typeface="+mn-cs"/>
              </a:rPr>
              <a:t>consider what data they wish they and their students had access to </a:t>
            </a:r>
            <a:r>
              <a:rPr lang="en-CA" sz="1200" b="1" kern="1200" dirty="0" err="1">
                <a:solidFill>
                  <a:schemeClr val="tx1"/>
                </a:solidFill>
                <a:latin typeface="+mn-lt"/>
                <a:ea typeface="+mn-ea"/>
                <a:cs typeface="+mn-cs"/>
              </a:rPr>
              <a:t>to</a:t>
            </a:r>
            <a:r>
              <a:rPr lang="en-CA" sz="1200" b="1" kern="1200" dirty="0">
                <a:solidFill>
                  <a:schemeClr val="tx1"/>
                </a:solidFill>
                <a:latin typeface="+mn-lt"/>
                <a:ea typeface="+mn-ea"/>
                <a:cs typeface="+mn-cs"/>
              </a:rPr>
              <a:t> empower them in their research projects.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b="1" baseline="0" dirty="0"/>
              <a:t>After viewing the video, make links to participants’ earlier responses where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 xmlns:p14="http://schemas.microsoft.com/office/powerpoint/2010/main" val="285867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This</a:t>
            </a:r>
            <a:r>
              <a:rPr lang="en-CA" sz="1200" b="1" kern="1200" baseline="0" dirty="0">
                <a:solidFill>
                  <a:schemeClr val="tx1"/>
                </a:solidFill>
                <a:latin typeface="+mn-lt"/>
                <a:ea typeface="+mn-ea"/>
                <a:cs typeface="+mn-cs"/>
              </a:rPr>
              <a:t> series of slides provides a brief overview of Open Education. Depending on the needs and experiences of the group, this may be an overview. To allow for more time at the end of the workshop, you may want to exclude these slides.</a:t>
            </a:r>
            <a:endParaRPr lang="en-CA" sz="1200" b="1"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The use of open data in teaching, learning and research is related to a number of similar open initiatives. When considered together, this ecosystem of open approaches promotes a robust educational commons in which everyone can contribute and participate, and interoperability is maximized.</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Ask: What</a:t>
            </a:r>
            <a:r>
              <a:rPr lang="en-CA" sz="1200" b="1" kern="1200" baseline="0" dirty="0">
                <a:solidFill>
                  <a:schemeClr val="tx1"/>
                </a:solidFill>
                <a:latin typeface="+mn-lt"/>
                <a:ea typeface="+mn-ea"/>
                <a:cs typeface="+mn-cs"/>
              </a:rPr>
              <a:t> is your experience with each of these open initiatives?</a:t>
            </a:r>
            <a:r>
              <a:rPr lang="en-CA" sz="1200" b="1" kern="1200" dirty="0">
                <a:solidFill>
                  <a:schemeClr val="tx1"/>
                </a:solidFill>
                <a:latin typeface="+mn-lt"/>
                <a:ea typeface="+mn-ea"/>
                <a:cs typeface="+mn-cs"/>
              </a:rPr>
              <a:t/>
            </a:r>
            <a:br>
              <a:rPr lang="en-CA" sz="1200" b="1" kern="1200" dirty="0">
                <a:solidFill>
                  <a:schemeClr val="tx1"/>
                </a:solidFill>
                <a:latin typeface="+mn-lt"/>
                <a:ea typeface="+mn-ea"/>
                <a:cs typeface="+mn-cs"/>
              </a:rPr>
            </a:br>
            <a:endParaRPr lang="en-CA" sz="1200" b="1" kern="1200" dirty="0">
              <a:solidFill>
                <a:schemeClr val="tx1"/>
              </a:solidFill>
              <a:latin typeface="+mn-lt"/>
              <a:ea typeface="+mn-ea"/>
              <a:cs typeface="+mn-cs"/>
            </a:endParaRPr>
          </a:p>
        </p:txBody>
      </p:sp>
    </p:spTree>
    <p:extLst>
      <p:ext uri="{BB962C8B-B14F-4D97-AF65-F5344CB8AC3E}">
        <p14:creationId xmlns="" xmlns:p14="http://schemas.microsoft.com/office/powerpoint/2010/main" val="210785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Open Access Publications are research outputs (journal articles, conference papers, theses, </a:t>
            </a:r>
            <a:r>
              <a:rPr lang="en-CA" sz="1200" kern="1200" dirty="0" err="1">
                <a:solidFill>
                  <a:schemeClr val="tx1"/>
                </a:solidFill>
                <a:latin typeface="+mn-lt"/>
                <a:ea typeface="+mn-ea"/>
                <a:cs typeface="+mn-cs"/>
              </a:rPr>
              <a:t>etc</a:t>
            </a:r>
            <a:r>
              <a:rPr lang="en-CA" sz="1200" kern="1200" dirty="0">
                <a:solidFill>
                  <a:schemeClr val="tx1"/>
                </a:solidFill>
                <a:latin typeface="+mn-lt"/>
                <a:ea typeface="+mn-ea"/>
                <a:cs typeface="+mn-cs"/>
              </a:rPr>
              <a:t>), published under a business model so that they are free of all restrictions on access, and free of many copyright and licensing restrictions.</a:t>
            </a:r>
          </a:p>
        </p:txBody>
      </p:sp>
    </p:spTree>
    <p:extLst>
      <p:ext uri="{BB962C8B-B14F-4D97-AF65-F5344CB8AC3E}">
        <p14:creationId xmlns="" xmlns:p14="http://schemas.microsoft.com/office/powerpoint/2010/main" val="164248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Closely related, Open Science aims to make scientific research, notes, and data openly accessible to facilitate collaboration and participation.</a:t>
            </a:r>
          </a:p>
          <a:p>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110325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Open Educational Resources (or OERs) are “digitized materials offered freely and openly for educators, students and self-learners to use and reuse for teaching, learning and research” (OECD)</a:t>
            </a:r>
          </a:p>
        </p:txBody>
      </p:sp>
    </p:spTree>
    <p:extLst>
      <p:ext uri="{BB962C8B-B14F-4D97-AF65-F5344CB8AC3E}">
        <p14:creationId xmlns="" xmlns:p14="http://schemas.microsoft.com/office/powerpoint/2010/main" val="401232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Open Government promotes open participation, open dialogue and the sharing of governmental data with citizens. Open Government initiatives aim to promote collaboration, transparency and accountability.</a:t>
            </a: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3313881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Open Source Software is computer software and source code made openly available and licensed so that it can be modified, built-upon and redistributed.</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Image</a:t>
            </a:r>
            <a:r>
              <a:rPr lang="en-CA" sz="1200" kern="1200" baseline="0" dirty="0">
                <a:solidFill>
                  <a:schemeClr val="tx1"/>
                </a:solidFill>
                <a:latin typeface="+mn-lt"/>
                <a:ea typeface="+mn-ea"/>
                <a:cs typeface="+mn-cs"/>
              </a:rPr>
              <a:t> source: </a:t>
            </a:r>
            <a:r>
              <a:rPr lang="en-CA" sz="1200" kern="1200" dirty="0">
                <a:solidFill>
                  <a:schemeClr val="tx1"/>
                </a:solidFill>
                <a:latin typeface="+mn-lt"/>
                <a:ea typeface="+mn-ea"/>
                <a:cs typeface="+mn-cs"/>
              </a:rPr>
              <a:t>image cc: license</a:t>
            </a:r>
            <a:r>
              <a:rPr lang="en-CA" sz="1200" u="sng" kern="1200" dirty="0">
                <a:solidFill>
                  <a:schemeClr val="tx1"/>
                </a:solidFill>
                <a:latin typeface="+mn-lt"/>
                <a:ea typeface="+mn-ea"/>
                <a:cs typeface="+mn-cs"/>
              </a:rPr>
              <a:t> opensource.org</a:t>
            </a: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4235295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As authors Atenas, </a:t>
            </a:r>
            <a:r>
              <a:rPr lang="en-CA" sz="1200" kern="1200" dirty="0" err="1">
                <a:solidFill>
                  <a:schemeClr val="tx1"/>
                </a:solidFill>
                <a:latin typeface="+mn-lt"/>
                <a:ea typeface="+mn-ea"/>
                <a:cs typeface="+mn-cs"/>
              </a:rPr>
              <a:t>Havemann</a:t>
            </a:r>
            <a:r>
              <a:rPr lang="en-CA" sz="1200" kern="1200" dirty="0">
                <a:solidFill>
                  <a:schemeClr val="tx1"/>
                </a:solidFill>
                <a:latin typeface="+mn-lt"/>
                <a:ea typeface="+mn-ea"/>
                <a:cs typeface="+mn-cs"/>
              </a:rPr>
              <a:t>, and </a:t>
            </a:r>
            <a:r>
              <a:rPr lang="en-CA" sz="1200" kern="1200" dirty="0" err="1">
                <a:solidFill>
                  <a:schemeClr val="tx1"/>
                </a:solidFill>
                <a:latin typeface="+mn-lt"/>
                <a:ea typeface="+mn-ea"/>
                <a:cs typeface="+mn-cs"/>
              </a:rPr>
              <a:t>Priego</a:t>
            </a:r>
            <a:r>
              <a:rPr lang="en-CA" sz="1200" kern="1200" dirty="0">
                <a:solidFill>
                  <a:schemeClr val="tx1"/>
                </a:solidFill>
                <a:latin typeface="+mn-lt"/>
                <a:ea typeface="+mn-ea"/>
                <a:cs typeface="+mn-cs"/>
              </a:rPr>
              <a:t> suggest, “In today’s information society, knowledge must be constructed by critically analysing streams of information from various sources and formats, and moreover by understanding data and becoming capable of analysing and interpreting it.” They prompt us to consider how curricula can be made relevant and engaging through critical engagement with raw, open data. </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Source: </a:t>
            </a:r>
            <a:r>
              <a:rPr lang="en-CA" sz="1200" dirty="0"/>
              <a:t>Atenas, </a:t>
            </a:r>
            <a:r>
              <a:rPr lang="en-CA" sz="1200" dirty="0" err="1"/>
              <a:t>Havemann</a:t>
            </a:r>
            <a:r>
              <a:rPr lang="en-CA" sz="1200" dirty="0"/>
              <a:t>, and </a:t>
            </a:r>
            <a:r>
              <a:rPr lang="en-CA" sz="1200" dirty="0" err="1"/>
              <a:t>Priego</a:t>
            </a:r>
            <a:r>
              <a:rPr lang="en-CA" sz="1200" dirty="0"/>
              <a:t> (2015) </a:t>
            </a:r>
            <a:r>
              <a:rPr lang="en-CA" sz="1200" i="1" u="sng" dirty="0">
                <a:hlinkClick r:id="rId3"/>
              </a:rPr>
              <a:t>Open Data as Open Educational Resources: Towards Transversal Skills and Global Citizenship</a:t>
            </a:r>
            <a:endParaRPr lang="en-CA" sz="1200" u="sng" dirty="0"/>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121711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The goal of this module is for you to recognize the potential of using open data in teaching, learning and research projects. Throughout the module, you will be presented with current research and examples for further discussion. By the end of the module, we hope that you will have the information and tools you need to start to embed open data into your learning activities.</a:t>
            </a:r>
          </a:p>
          <a:p>
            <a:endParaRPr lang="en-US" b="1" dirty="0"/>
          </a:p>
          <a:p>
            <a:r>
              <a:rPr lang="en-US" b="1" dirty="0"/>
              <a:t>After</a:t>
            </a:r>
            <a:r>
              <a:rPr lang="en-US" b="1" baseline="0" dirty="0"/>
              <a:t> introducing the goal, l</a:t>
            </a:r>
            <a:r>
              <a:rPr lang="en-US" b="1" dirty="0"/>
              <a:t>ead participants through learning outcomes.</a:t>
            </a:r>
          </a:p>
        </p:txBody>
      </p:sp>
    </p:spTree>
    <p:extLst>
      <p:ext uri="{BB962C8B-B14F-4D97-AF65-F5344CB8AC3E}">
        <p14:creationId xmlns="" xmlns:p14="http://schemas.microsoft.com/office/powerpoint/2010/main" val="1034927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Using open data in teaching and learning can promote student engagement in local, national and international issues, along with participation in global research initiatives. Open data sets provide the raw materials for students to see, try to make sense of, and begin to build upon the stories that are represented in the data.</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Given the power of open data as an avenue for civic engagement, it is important for course designers and instructors to consider the potential impact and opportunity of using open data in the course. Atenas, </a:t>
            </a:r>
            <a:r>
              <a:rPr lang="en-CA" sz="1200" kern="1200" dirty="0" err="1">
                <a:solidFill>
                  <a:schemeClr val="tx1"/>
                </a:solidFill>
                <a:latin typeface="+mn-lt"/>
                <a:ea typeface="+mn-ea"/>
                <a:cs typeface="+mn-cs"/>
              </a:rPr>
              <a:t>Havemann</a:t>
            </a:r>
            <a:r>
              <a:rPr lang="en-CA" sz="1200" kern="1200" dirty="0">
                <a:solidFill>
                  <a:schemeClr val="tx1"/>
                </a:solidFill>
                <a:latin typeface="+mn-lt"/>
                <a:ea typeface="+mn-ea"/>
                <a:cs typeface="+mn-cs"/>
              </a:rPr>
              <a:t> and </a:t>
            </a:r>
            <a:r>
              <a:rPr lang="en-CA" sz="1200" kern="1200" dirty="0" err="1">
                <a:solidFill>
                  <a:schemeClr val="tx1"/>
                </a:solidFill>
                <a:latin typeface="+mn-lt"/>
                <a:ea typeface="+mn-ea"/>
                <a:cs typeface="+mn-cs"/>
              </a:rPr>
              <a:t>Priego</a:t>
            </a:r>
            <a:r>
              <a:rPr lang="en-CA" sz="1200" kern="1200" dirty="0">
                <a:solidFill>
                  <a:schemeClr val="tx1"/>
                </a:solidFill>
                <a:latin typeface="+mn-lt"/>
                <a:ea typeface="+mn-ea"/>
                <a:cs typeface="+mn-cs"/>
              </a:rPr>
              <a:t> have created a table detailing activities for civic engagement differentiated by level.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Refer to the “Activities for</a:t>
            </a:r>
            <a:r>
              <a:rPr lang="en-CA" sz="1200" b="1" kern="1200" baseline="0" dirty="0">
                <a:solidFill>
                  <a:schemeClr val="tx1"/>
                </a:solidFill>
                <a:latin typeface="+mn-lt"/>
                <a:ea typeface="+mn-ea"/>
                <a:cs typeface="+mn-cs"/>
              </a:rPr>
              <a:t> civic engagement </a:t>
            </a:r>
            <a:r>
              <a:rPr lang="en-CA" sz="1200" b="1" kern="1200" dirty="0">
                <a:solidFill>
                  <a:schemeClr val="tx1"/>
                </a:solidFill>
                <a:latin typeface="+mn-lt"/>
                <a:ea typeface="+mn-ea"/>
                <a:cs typeface="+mn-cs"/>
              </a:rPr>
              <a:t>differentiated</a:t>
            </a:r>
            <a:r>
              <a:rPr lang="en-CA" sz="1200" b="1" kern="1200" baseline="0" dirty="0">
                <a:solidFill>
                  <a:schemeClr val="tx1"/>
                </a:solidFill>
                <a:latin typeface="+mn-lt"/>
                <a:ea typeface="+mn-ea"/>
                <a:cs typeface="+mn-cs"/>
              </a:rPr>
              <a:t> by level</a:t>
            </a:r>
            <a:r>
              <a:rPr lang="en-CA" sz="1200" b="1" kern="1200" dirty="0">
                <a:solidFill>
                  <a:schemeClr val="tx1"/>
                </a:solidFill>
                <a:latin typeface="+mn-lt"/>
                <a:ea typeface="+mn-ea"/>
                <a:cs typeface="+mn-cs"/>
              </a:rPr>
              <a:t>” document</a:t>
            </a:r>
            <a:r>
              <a:rPr lang="en-CA" sz="1200" b="1" kern="1200" baseline="0" dirty="0">
                <a:solidFill>
                  <a:schemeClr val="tx1"/>
                </a:solidFill>
                <a:latin typeface="+mn-lt"/>
                <a:ea typeface="+mn-ea"/>
                <a:cs typeface="+mn-cs"/>
              </a:rPr>
              <a:t> included with module materials.</a:t>
            </a:r>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As you’ll see in some of the projects we highlight later in this module, open data assignments can serve as a venue for collaborative and multidisciplinary research.</a:t>
            </a:r>
          </a:p>
        </p:txBody>
      </p:sp>
    </p:spTree>
    <p:extLst>
      <p:ext uri="{BB962C8B-B14F-4D97-AF65-F5344CB8AC3E}">
        <p14:creationId xmlns="" xmlns:p14="http://schemas.microsoft.com/office/powerpoint/2010/main" val="317692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CA" sz="1200" b="1" i="0" u="none" strike="noStrike" kern="1200" dirty="0">
                <a:solidFill>
                  <a:schemeClr val="tx1"/>
                </a:solidFill>
                <a:effectLst/>
                <a:latin typeface="+mn-lt"/>
                <a:ea typeface="+mn-ea"/>
                <a:cs typeface="+mn-cs"/>
              </a:rPr>
              <a:t>Spend five minutes facilitating a discussion.</a:t>
            </a:r>
            <a:r>
              <a:rPr lang="en-CA" sz="1200" b="1" i="0" u="none" strike="noStrike" kern="1200" baseline="0" dirty="0">
                <a:solidFill>
                  <a:schemeClr val="tx1"/>
                </a:solidFill>
                <a:effectLst/>
                <a:latin typeface="+mn-lt"/>
                <a:ea typeface="+mn-ea"/>
                <a:cs typeface="+mn-cs"/>
              </a:rPr>
              <a:t> List participants answers on a whiteboard or flipchart to refer back to later. </a:t>
            </a:r>
          </a:p>
          <a:p>
            <a:pPr rtl="0" fontAlgn="base"/>
            <a:endParaRPr lang="en-CA" sz="1200" b="0" i="0" u="none" strike="noStrike" kern="1200" baseline="0" dirty="0">
              <a:solidFill>
                <a:schemeClr val="tx1"/>
              </a:solidFill>
              <a:effectLst/>
              <a:latin typeface="+mn-lt"/>
              <a:ea typeface="+mn-ea"/>
              <a:cs typeface="+mn-cs"/>
            </a:endParaRPr>
          </a:p>
        </p:txBody>
      </p:sp>
    </p:spTree>
    <p:extLst>
      <p:ext uri="{BB962C8B-B14F-4D97-AF65-F5344CB8AC3E}">
        <p14:creationId xmlns="" xmlns:p14="http://schemas.microsoft.com/office/powerpoint/2010/main" val="169895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Challenges</a:t>
            </a:r>
            <a:r>
              <a:rPr lang="en-CA" b="1" baseline="0" dirty="0"/>
              <a:t> with Open Data</a:t>
            </a:r>
            <a:r>
              <a:rPr lang="en-CA" b="1" dirty="0"/>
              <a:t>, in which </a:t>
            </a:r>
            <a:r>
              <a:rPr lang="en-CA" sz="1200" b="1" kern="1200" dirty="0">
                <a:solidFill>
                  <a:schemeClr val="tx1"/>
                </a:solidFill>
                <a:latin typeface="+mn-lt"/>
                <a:ea typeface="+mn-ea"/>
                <a:cs typeface="+mn-cs"/>
              </a:rPr>
              <a:t>educators from Ontario universities discuss issues and considerations when working</a:t>
            </a:r>
            <a:r>
              <a:rPr lang="en-CA" sz="1200" b="1" kern="1200" baseline="0" dirty="0">
                <a:solidFill>
                  <a:schemeClr val="tx1"/>
                </a:solidFill>
                <a:latin typeface="+mn-lt"/>
                <a:ea typeface="+mn-ea"/>
                <a:cs typeface="+mn-cs"/>
              </a:rPr>
              <a:t> with open data</a:t>
            </a:r>
            <a:r>
              <a:rPr lang="en-CA" sz="1200" b="1" kern="1200" dirty="0">
                <a:solidFill>
                  <a:schemeClr val="tx1"/>
                </a:solidFill>
                <a:latin typeface="+mn-lt"/>
                <a:ea typeface="+mn-ea"/>
                <a:cs typeface="+mn-cs"/>
              </a:rPr>
              <a:t>.</a:t>
            </a:r>
            <a:r>
              <a:rPr lang="en-CA" sz="1200" kern="1200" dirty="0">
                <a:solidFill>
                  <a:schemeClr val="tx1"/>
                </a:solidFill>
                <a:latin typeface="+mn-lt"/>
                <a:ea typeface="+mn-ea"/>
                <a:cs typeface="+mn-cs"/>
              </a:rPr>
              <a:t> </a:t>
            </a:r>
            <a:r>
              <a:rPr lang="en-CA" b="1" baseline="0" dirty="0"/>
              <a:t>(see the Facilitator Guide for link to video). Ask participants to think about strategies for overcoming these challenges as they watch the video.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baseline="0" dirty="0"/>
              <a:t>After viewing the video, make links to participants’ earlier responses where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dirty="0"/>
          </a:p>
        </p:txBody>
      </p:sp>
    </p:spTree>
    <p:extLst>
      <p:ext uri="{BB962C8B-B14F-4D97-AF65-F5344CB8AC3E}">
        <p14:creationId xmlns="" xmlns:p14="http://schemas.microsoft.com/office/powerpoint/2010/main" val="111015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CA" sz="1200" kern="1200" dirty="0">
                <a:solidFill>
                  <a:schemeClr val="tx1"/>
                </a:solidFill>
                <a:latin typeface="+mn-lt"/>
                <a:ea typeface="+mn-ea"/>
                <a:cs typeface="+mn-cs"/>
              </a:rPr>
              <a:t>It’s difficult to list all of the types that are available, here are some commonly found types of data sets that you’ll find that are openly licensed:</a:t>
            </a:r>
          </a:p>
          <a:p>
            <a:pPr marL="0" indent="0">
              <a:buFont typeface="Arial" panose="020B0604020202020204" pitchFamily="34" charset="0"/>
              <a:buNone/>
            </a:pP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CA" sz="1200" kern="1200" dirty="0">
                <a:solidFill>
                  <a:schemeClr val="tx1"/>
                </a:solidFill>
                <a:latin typeface="+mn-lt"/>
                <a:ea typeface="+mn-ea"/>
                <a:cs typeface="+mn-cs"/>
              </a:rPr>
              <a:t>Data about cultural works and artefacts</a:t>
            </a:r>
          </a:p>
          <a:p>
            <a:pPr marL="171450" indent="-171450">
              <a:buFont typeface="Arial" panose="020B0604020202020204" pitchFamily="34" charset="0"/>
              <a:buChar char="•"/>
            </a:pPr>
            <a:r>
              <a:rPr lang="en-CA" sz="1200" kern="1200" dirty="0">
                <a:solidFill>
                  <a:schemeClr val="tx1"/>
                </a:solidFill>
                <a:latin typeface="+mn-lt"/>
                <a:ea typeface="+mn-ea"/>
                <a:cs typeface="+mn-cs"/>
              </a:rPr>
              <a:t>Mapping data</a:t>
            </a:r>
          </a:p>
          <a:p>
            <a:pPr marL="171450" indent="-171450">
              <a:buFont typeface="Arial" panose="020B0604020202020204" pitchFamily="34" charset="0"/>
              <a:buChar char="•"/>
            </a:pPr>
            <a:r>
              <a:rPr lang="en-CA" sz="1200" kern="1200" dirty="0">
                <a:solidFill>
                  <a:schemeClr val="tx1"/>
                </a:solidFill>
                <a:latin typeface="+mn-lt"/>
                <a:ea typeface="+mn-ea"/>
                <a:cs typeface="+mn-cs"/>
              </a:rPr>
              <a:t>Data from Scientific research</a:t>
            </a:r>
          </a:p>
          <a:p>
            <a:pPr marL="171450" indent="-171450">
              <a:buFont typeface="Arial" panose="020B0604020202020204" pitchFamily="34" charset="0"/>
              <a:buChar char="•"/>
            </a:pPr>
            <a:r>
              <a:rPr lang="en-CA" sz="1200" kern="1200" dirty="0">
                <a:solidFill>
                  <a:schemeClr val="tx1"/>
                </a:solidFill>
                <a:latin typeface="+mn-lt"/>
                <a:ea typeface="+mn-ea"/>
                <a:cs typeface="+mn-cs"/>
              </a:rPr>
              <a:t>Financial data from government and global markets</a:t>
            </a:r>
          </a:p>
          <a:p>
            <a:pPr marL="171450" indent="-171450">
              <a:buFont typeface="Arial" panose="020B0604020202020204" pitchFamily="34" charset="0"/>
              <a:buChar char="•"/>
            </a:pPr>
            <a:r>
              <a:rPr lang="en-CA" sz="1200" kern="1200" dirty="0">
                <a:solidFill>
                  <a:schemeClr val="tx1"/>
                </a:solidFill>
                <a:latin typeface="+mn-lt"/>
                <a:ea typeface="+mn-ea"/>
                <a:cs typeface="+mn-cs"/>
              </a:rPr>
              <a:t>Statistical data such as the census</a:t>
            </a:r>
          </a:p>
          <a:p>
            <a:pPr marL="171450" indent="-171450">
              <a:buFont typeface="Arial" panose="020B0604020202020204" pitchFamily="34" charset="0"/>
              <a:buChar char="•"/>
            </a:pPr>
            <a:r>
              <a:rPr lang="en-CA" sz="1200" kern="1200" dirty="0">
                <a:solidFill>
                  <a:schemeClr val="tx1"/>
                </a:solidFill>
                <a:latin typeface="+mn-lt"/>
                <a:ea typeface="+mn-ea"/>
                <a:cs typeface="+mn-cs"/>
              </a:rPr>
              <a:t>Metrological information about weather, climate and the environment</a:t>
            </a:r>
          </a:p>
          <a:p>
            <a:pPr marL="171450" indent="-171450">
              <a:buFont typeface="Arial" panose="020B0604020202020204" pitchFamily="34" charset="0"/>
              <a:buChar char="•"/>
            </a:pPr>
            <a:r>
              <a:rPr lang="en-CA" sz="1200" kern="1200" dirty="0">
                <a:solidFill>
                  <a:schemeClr val="tx1"/>
                </a:solidFill>
                <a:latin typeface="+mn-lt"/>
                <a:ea typeface="+mn-ea"/>
                <a:cs typeface="+mn-cs"/>
              </a:rPr>
              <a:t>Information about nature, plants and animals</a:t>
            </a:r>
          </a:p>
          <a:p>
            <a:pPr marL="171450" indent="-171450">
              <a:buFont typeface="Arial" panose="020B0604020202020204" pitchFamily="34" charset="0"/>
              <a:buChar char="•"/>
            </a:pPr>
            <a:r>
              <a:rPr lang="en-CA" sz="1200" kern="1200" dirty="0">
                <a:solidFill>
                  <a:schemeClr val="tx1"/>
                </a:solidFill>
                <a:latin typeface="+mn-lt"/>
                <a:ea typeface="+mn-ea"/>
                <a:cs typeface="+mn-cs"/>
              </a:rPr>
              <a:t>Transportation data such as timetables and routes</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83335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To help people to find open data, projects like the Open Access Directory’s data repository list or the Open Knowledge Foundation’s datahub.io have been started. They aim either to collect data sources, or collect together different data sets from various sources.</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Many sources frequently release data for public use.  We’ll look at some of these next.</a:t>
            </a: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1921887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In recent years, governments have begun to release some of their data to the public. Many governments host special open government data platforms for the data they create. For example, the UK government started data.gov.uk to release their datasets. Similar data portals exist in the Canada, Brazil and Kenya – and in many other countries. Does your home country, municipality, or where your research is based have an open data portal? </a:t>
            </a:r>
          </a:p>
          <a:p>
            <a:r>
              <a:rPr lang="en-CA" sz="1200" kern="1200" dirty="0">
                <a:solidFill>
                  <a:schemeClr val="tx1"/>
                </a:solidFill>
                <a:latin typeface="+mn-lt"/>
                <a:ea typeface="+mn-ea"/>
                <a:cs typeface="+mn-cs"/>
              </a:rPr>
              <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dataportals.org is a good starting point to explore open government initiatives.</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datalibre.ca aims to collect, disseminate, and discuss issues around access to government data in Canada, and beyond.</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409570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Other sources of data are large organizations. For example, the World Bank, the Organization for Economic Co-operation and Development, and the World Health Organization for example regularly release reports and data sets.</a:t>
            </a:r>
          </a:p>
        </p:txBody>
      </p:sp>
    </p:spTree>
    <p:extLst>
      <p:ext uri="{BB962C8B-B14F-4D97-AF65-F5344CB8AC3E}">
        <p14:creationId xmlns="" xmlns:p14="http://schemas.microsoft.com/office/powerpoint/2010/main" val="286777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Scientific projects and institutions release data to the scientific community and the general public. Open data is produced by NASA for example, and many specific disciplines have their own data repositories, some of which are open.</a:t>
            </a:r>
          </a:p>
        </p:txBody>
      </p:sp>
    </p:spTree>
    <p:extLst>
      <p:ext uri="{BB962C8B-B14F-4D97-AF65-F5344CB8AC3E}">
        <p14:creationId xmlns="" xmlns:p14="http://schemas.microsoft.com/office/powerpoint/2010/main" val="2388755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Many educational institutions maintain digital archives of the institution’s intellectual output, including open data sets. In Canada, the Canadian Association of Research Libraries maintains a listing of these repositories.</a:t>
            </a: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1815010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a discussion around discipline/course</a:t>
            </a:r>
            <a:r>
              <a:rPr lang="en-US" b="1" baseline="0" dirty="0"/>
              <a:t> specific sources of open data.</a:t>
            </a:r>
            <a:endParaRPr lang="en-US" b="1" dirty="0"/>
          </a:p>
        </p:txBody>
      </p:sp>
    </p:spTree>
    <p:extLst>
      <p:ext uri="{BB962C8B-B14F-4D97-AF65-F5344CB8AC3E}">
        <p14:creationId xmlns="" xmlns:p14="http://schemas.microsoft.com/office/powerpoint/2010/main" val="12537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an overview</a:t>
            </a:r>
            <a:r>
              <a:rPr lang="en-US" b="1" baseline="0" dirty="0"/>
              <a:t> of how the session will be divided (if a different order makes more sense for your context, please feel free to reorder the slides and include additional materials). </a:t>
            </a:r>
          </a:p>
          <a:p>
            <a:endParaRPr lang="en-US" b="1" baseline="0" dirty="0"/>
          </a:p>
        </p:txBody>
      </p:sp>
    </p:spTree>
    <p:extLst>
      <p:ext uri="{BB962C8B-B14F-4D97-AF65-F5344CB8AC3E}">
        <p14:creationId xmlns="" xmlns:p14="http://schemas.microsoft.com/office/powerpoint/2010/main" val="389391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kern="1200" dirty="0">
                <a:solidFill>
                  <a:schemeClr val="tx1"/>
                </a:solidFill>
                <a:latin typeface="+mn-lt"/>
                <a:ea typeface="+mn-ea"/>
                <a:cs typeface="+mn-cs"/>
              </a:rPr>
              <a:t>How can open data be embedded in learning activities? Here are some ideas to get you thinking.</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CA" sz="1200" kern="1200" dirty="0">
                <a:solidFill>
                  <a:schemeClr val="tx1"/>
                </a:solidFill>
                <a:latin typeface="+mn-lt"/>
                <a:ea typeface="+mn-ea"/>
                <a:cs typeface="+mn-cs"/>
              </a:rPr>
              <a:t>Data management, curation and manipulation</a:t>
            </a:r>
          </a:p>
          <a:p>
            <a:pPr marL="171450" indent="-171450">
              <a:buFont typeface="Arial" panose="020B0604020202020204" pitchFamily="34" charset="0"/>
              <a:buChar char="•"/>
            </a:pPr>
            <a:r>
              <a:rPr lang="en-CA" sz="1200" kern="1200" dirty="0">
                <a:solidFill>
                  <a:schemeClr val="tx1"/>
                </a:solidFill>
                <a:latin typeface="+mn-lt"/>
                <a:ea typeface="+mn-ea"/>
                <a:cs typeface="+mn-cs"/>
              </a:rPr>
              <a:t>Text analysis of documents</a:t>
            </a:r>
          </a:p>
          <a:p>
            <a:pPr marL="171450" indent="-171450">
              <a:buFont typeface="Arial" panose="020B0604020202020204" pitchFamily="34" charset="0"/>
              <a:buChar char="•"/>
            </a:pPr>
            <a:r>
              <a:rPr lang="en-CA" sz="1200" kern="1200" dirty="0">
                <a:solidFill>
                  <a:schemeClr val="tx1"/>
                </a:solidFill>
                <a:latin typeface="+mn-lt"/>
                <a:ea typeface="+mn-ea"/>
                <a:cs typeface="+mn-cs"/>
              </a:rPr>
              <a:t>GIS and mapping activities (both current and historical)</a:t>
            </a:r>
          </a:p>
          <a:p>
            <a:pPr marL="171450" indent="-171450">
              <a:buFont typeface="Arial" panose="020B0604020202020204" pitchFamily="34" charset="0"/>
              <a:buChar char="•"/>
            </a:pPr>
            <a:r>
              <a:rPr lang="en-CA" sz="1200" kern="1200" dirty="0">
                <a:solidFill>
                  <a:schemeClr val="tx1"/>
                </a:solidFill>
                <a:latin typeface="+mn-lt"/>
                <a:ea typeface="+mn-ea"/>
                <a:cs typeface="+mn-cs"/>
              </a:rPr>
              <a:t>Database design</a:t>
            </a:r>
          </a:p>
          <a:p>
            <a:pPr marL="171450" indent="-171450">
              <a:buFont typeface="Arial" panose="020B0604020202020204" pitchFamily="34" charset="0"/>
              <a:buChar char="•"/>
            </a:pPr>
            <a:r>
              <a:rPr lang="en-CA" sz="1200" kern="1200" dirty="0">
                <a:solidFill>
                  <a:schemeClr val="tx1"/>
                </a:solidFill>
                <a:latin typeface="+mn-lt"/>
                <a:ea typeface="+mn-ea"/>
                <a:cs typeface="+mn-cs"/>
              </a:rPr>
              <a:t>Data visualization</a:t>
            </a:r>
          </a:p>
          <a:p>
            <a:pPr marL="171450" indent="-171450">
              <a:buFont typeface="Arial" panose="020B0604020202020204" pitchFamily="34" charset="0"/>
              <a:buChar char="•"/>
            </a:pPr>
            <a:r>
              <a:rPr lang="en-CA" sz="1200" kern="1200" dirty="0">
                <a:solidFill>
                  <a:schemeClr val="tx1"/>
                </a:solidFill>
                <a:latin typeface="+mn-lt"/>
                <a:ea typeface="+mn-ea"/>
                <a:cs typeface="+mn-cs"/>
              </a:rPr>
              <a:t>Network analysis</a:t>
            </a:r>
          </a:p>
          <a:p>
            <a:pPr marL="171450" indent="-171450">
              <a:buFont typeface="Arial" panose="020B0604020202020204" pitchFamily="34" charset="0"/>
              <a:buChar char="•"/>
            </a:pPr>
            <a:r>
              <a:rPr lang="en-CA" sz="1200" kern="1200" dirty="0">
                <a:solidFill>
                  <a:schemeClr val="tx1"/>
                </a:solidFill>
                <a:latin typeface="+mn-lt"/>
                <a:ea typeface="+mn-ea"/>
                <a:cs typeface="+mn-cs"/>
              </a:rPr>
              <a:t>Web and mobile application development</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2860405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u="none" strike="noStrike" kern="1200" dirty="0">
                <a:solidFill>
                  <a:schemeClr val="tx1"/>
                </a:solidFill>
                <a:effectLst/>
                <a:latin typeface="+mn-lt"/>
                <a:ea typeface="+mn-ea"/>
                <a:cs typeface="+mn-cs"/>
              </a:rPr>
              <a:t>Ask participants to spend</a:t>
            </a:r>
            <a:r>
              <a:rPr lang="en-CA" sz="1200" b="1" i="0" u="none" strike="noStrike" kern="1200" baseline="0" dirty="0">
                <a:solidFill>
                  <a:schemeClr val="tx1"/>
                </a:solidFill>
                <a:effectLst/>
                <a:latin typeface="+mn-lt"/>
                <a:ea typeface="+mn-ea"/>
                <a:cs typeface="+mn-cs"/>
              </a:rPr>
              <a:t> 3-5</a:t>
            </a:r>
            <a:r>
              <a:rPr lang="en-CA" sz="1200" b="1" i="0" u="none" strike="noStrike" kern="1200" dirty="0">
                <a:solidFill>
                  <a:schemeClr val="tx1"/>
                </a:solidFill>
                <a:effectLst/>
                <a:latin typeface="+mn-lt"/>
                <a:ea typeface="+mn-ea"/>
                <a:cs typeface="+mn-cs"/>
              </a:rPr>
              <a:t> minutes individually answering the questions, then spend 5-7 minutes</a:t>
            </a:r>
            <a:r>
              <a:rPr lang="en-CA" sz="1200" b="1" i="0" u="none" strike="noStrike" kern="1200" baseline="0" dirty="0">
                <a:solidFill>
                  <a:schemeClr val="tx1"/>
                </a:solidFill>
                <a:effectLst/>
                <a:latin typeface="+mn-lt"/>
                <a:ea typeface="+mn-ea"/>
                <a:cs typeface="+mn-cs"/>
              </a:rPr>
              <a:t> discussing with a partner</a:t>
            </a:r>
            <a:r>
              <a:rPr lang="en-CA" sz="1200" b="1" i="0" u="none" strike="noStrike" kern="1200" dirty="0">
                <a:solidFill>
                  <a:schemeClr val="tx1"/>
                </a:solidFill>
                <a:effectLst/>
                <a:latin typeface="+mn-lt"/>
                <a:ea typeface="+mn-ea"/>
                <a:cs typeface="+mn-cs"/>
              </a:rPr>
              <a:t>.</a:t>
            </a:r>
            <a:r>
              <a:rPr lang="en-CA" sz="1200" b="1" i="0" u="none" strike="noStrike" kern="1200" baseline="0" dirty="0">
                <a:solidFill>
                  <a:schemeClr val="tx1"/>
                </a:solidFill>
                <a:effectLst/>
                <a:latin typeface="+mn-lt"/>
                <a:ea typeface="+mn-ea"/>
                <a:cs typeface="+mn-cs"/>
              </a:rPr>
              <a:t> Ask pairs to share their thoughts with the larger group. List participants’ answers on a whiteboard or flipchart to refer back to later.</a:t>
            </a:r>
            <a:endParaRPr lang="en-CA" sz="1200" b="0" i="0" u="none" strike="noStrike" kern="1200" baseline="0" dirty="0">
              <a:solidFill>
                <a:schemeClr val="tx1"/>
              </a:solidFill>
              <a:effectLst/>
              <a:latin typeface="+mn-lt"/>
              <a:ea typeface="+mn-ea"/>
              <a:cs typeface="+mn-cs"/>
            </a:endParaRPr>
          </a:p>
        </p:txBody>
      </p:sp>
    </p:spTree>
    <p:extLst>
      <p:ext uri="{BB962C8B-B14F-4D97-AF65-F5344CB8AC3E}">
        <p14:creationId xmlns="" xmlns:p14="http://schemas.microsoft.com/office/powerpoint/2010/main" val="125374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Using </a:t>
            </a:r>
            <a:r>
              <a:rPr lang="en-CA" b="1" baseline="0" dirty="0"/>
              <a:t>Open Data</a:t>
            </a:r>
            <a:r>
              <a:rPr lang="en-CA" b="1" dirty="0"/>
              <a:t>, in which </a:t>
            </a:r>
            <a:r>
              <a:rPr lang="en-CA" sz="1200" b="1" kern="1200" dirty="0">
                <a:solidFill>
                  <a:schemeClr val="tx1"/>
                </a:solidFill>
                <a:latin typeface="+mn-lt"/>
                <a:ea typeface="+mn-ea"/>
                <a:cs typeface="+mn-cs"/>
              </a:rPr>
              <a:t>instructors and staff from different institutions in Ontario discuss how they are currently using open data in their teaching and learning. </a:t>
            </a:r>
            <a:r>
              <a:rPr lang="en-CA" b="1" baseline="0" dirty="0"/>
              <a:t>(see the Facilitator Guide for link to video). Ask participants to think about whether or not a</a:t>
            </a:r>
            <a:r>
              <a:rPr lang="en-CA" sz="1200" b="1" kern="1200" dirty="0">
                <a:solidFill>
                  <a:schemeClr val="tx1"/>
                </a:solidFill>
                <a:latin typeface="+mn-lt"/>
                <a:ea typeface="+mn-ea"/>
                <a:cs typeface="+mn-cs"/>
              </a:rPr>
              <a:t>ny of these use cases</a:t>
            </a:r>
            <a:r>
              <a:rPr lang="en-CA" sz="1200" b="1" kern="1200" baseline="0" dirty="0">
                <a:solidFill>
                  <a:schemeClr val="tx1"/>
                </a:solidFill>
                <a:latin typeface="+mn-lt"/>
                <a:ea typeface="+mn-ea"/>
                <a:cs typeface="+mn-cs"/>
              </a:rPr>
              <a:t> are</a:t>
            </a:r>
            <a:r>
              <a:rPr lang="en-CA" sz="1200" b="1" kern="1200" dirty="0">
                <a:solidFill>
                  <a:schemeClr val="tx1"/>
                </a:solidFill>
                <a:latin typeface="+mn-lt"/>
                <a:ea typeface="+mn-ea"/>
                <a:cs typeface="+mn-cs"/>
              </a:rPr>
              <a:t> similar to what their plans are for using open data in their courses</a:t>
            </a:r>
            <a:r>
              <a:rPr lang="en-CA" b="1"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b="1" baseline="0" dirty="0"/>
              <a:t>After viewing the video, make links to participants’ earlier responses where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latin typeface="+mn-lt"/>
              <a:ea typeface="+mn-ea"/>
              <a:cs typeface="+mn-cs"/>
            </a:endParaRPr>
          </a:p>
        </p:txBody>
      </p:sp>
    </p:spTree>
    <p:extLst>
      <p:ext uri="{BB962C8B-B14F-4D97-AF65-F5344CB8AC3E}">
        <p14:creationId xmlns="" xmlns:p14="http://schemas.microsoft.com/office/powerpoint/2010/main" val="919830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Break students into small groups of 3 or 4. Assign each group one of the 5 case studies from “</a:t>
            </a:r>
            <a:r>
              <a:rPr lang="en-CA" b="1" dirty="0"/>
              <a:t>Open Data as Open Educational Resources: Case studies of emerging practice (https://figshare.com/articles/Open_Data_as_Open_Educational_Resources_Case_Studies_of_Emerging_Practice/1590031).”</a:t>
            </a:r>
            <a:r>
              <a:rPr lang="en-CA" sz="1200" b="1" kern="1200" dirty="0">
                <a:solidFill>
                  <a:schemeClr val="tx1"/>
                </a:solidFill>
                <a:latin typeface="+mn-lt"/>
                <a:ea typeface="+mn-ea"/>
                <a:cs typeface="+mn-cs"/>
              </a:rPr>
              <a:t> This collection includes 5 examples from different learning contexts, different disciplines, and different countries. The cases include assignment details, data sources, tools used, issues and recommendations.  Give participants 10 minutes to review</a:t>
            </a:r>
            <a:r>
              <a:rPr lang="en-CA" sz="1200" b="1" kern="1200" baseline="0" dirty="0">
                <a:solidFill>
                  <a:schemeClr val="tx1"/>
                </a:solidFill>
                <a:latin typeface="+mn-lt"/>
                <a:ea typeface="+mn-ea"/>
                <a:cs typeface="+mn-cs"/>
              </a:rPr>
              <a:t> the case study and answer the questions on the slide. Wrap up the activity with a 5 minute large group discussion.</a:t>
            </a:r>
            <a:endParaRPr lang="en-CA" sz="1200" b="1"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Sources:</a:t>
            </a:r>
            <a:r>
              <a:rPr lang="en-CA" sz="1200" kern="1200" baseline="0" dirty="0">
                <a:solidFill>
                  <a:schemeClr val="tx1"/>
                </a:solidFill>
                <a:latin typeface="+mn-lt"/>
                <a:ea typeface="+mn-ea"/>
                <a:cs typeface="+mn-cs"/>
              </a:rPr>
              <a:t> </a:t>
            </a:r>
            <a:r>
              <a:rPr lang="en-CA" dirty="0"/>
              <a:t>Atenas, J., &amp; </a:t>
            </a:r>
            <a:r>
              <a:rPr lang="en-CA" dirty="0" err="1"/>
              <a:t>Havemann</a:t>
            </a:r>
            <a:r>
              <a:rPr lang="en-CA" dirty="0"/>
              <a:t>, L. (Eds.). (2015). Open Data as Open Educational Resources: Case studies of emerging practice. London: Open Knowledge, Open Education Working Group.</a:t>
            </a:r>
            <a:r>
              <a:rPr lang="en-CA" u="sng" dirty="0"/>
              <a:t> http://dx.doi.org/10.6084/m9.figshare.1590031</a:t>
            </a:r>
          </a:p>
          <a:p>
            <a:r>
              <a:rPr lang="en-CA" sz="1200" kern="1200" dirty="0">
                <a:solidFill>
                  <a:schemeClr val="tx1"/>
                </a:solidFill>
                <a:latin typeface="+mn-lt"/>
                <a:ea typeface="+mn-ea"/>
                <a:cs typeface="+mn-cs"/>
              </a:rPr>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1116291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There is a world of potential to be explored around the use of open data in teaching and learning. To help guide this exploration, the following practices are recommended:</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CA" sz="1200" kern="1200" dirty="0">
                <a:solidFill>
                  <a:schemeClr val="tx1"/>
                </a:solidFill>
                <a:latin typeface="+mn-lt"/>
                <a:ea typeface="+mn-ea"/>
                <a:cs typeface="+mn-cs"/>
              </a:rPr>
              <a:t>All learning activities involving data manipulation and analysis should have clearly articulated learning outcomes. </a:t>
            </a:r>
          </a:p>
          <a:p>
            <a:pPr marL="171450" indent="-171450">
              <a:buFont typeface="Arial" panose="020B0604020202020204" pitchFamily="34" charset="0"/>
              <a:buChar char="•"/>
            </a:pPr>
            <a:r>
              <a:rPr lang="en-CA" sz="1200" kern="1200" dirty="0">
                <a:solidFill>
                  <a:schemeClr val="tx1"/>
                </a:solidFill>
                <a:latin typeface="+mn-lt"/>
                <a:ea typeface="+mn-ea"/>
                <a:cs typeface="+mn-cs"/>
              </a:rPr>
              <a:t>Assignment descriptions should identify required and recommended sources for open data.</a:t>
            </a:r>
          </a:p>
          <a:p>
            <a:pPr marL="171450" indent="-171450">
              <a:buFont typeface="Arial" panose="020B0604020202020204" pitchFamily="34" charset="0"/>
              <a:buChar char="•"/>
            </a:pPr>
            <a:r>
              <a:rPr lang="en-CA" sz="1200" kern="1200" dirty="0">
                <a:solidFill>
                  <a:schemeClr val="tx1"/>
                </a:solidFill>
                <a:latin typeface="+mn-lt"/>
                <a:ea typeface="+mn-ea"/>
                <a:cs typeface="+mn-cs"/>
              </a:rPr>
              <a:t>Instructors should anticipate the potential challenges students might encounter with using open data and discuss them with their class.</a:t>
            </a:r>
          </a:p>
          <a:p>
            <a:pPr marL="171450" indent="-171450">
              <a:buFont typeface="Arial" panose="020B0604020202020204" pitchFamily="34" charset="0"/>
              <a:buChar char="•"/>
            </a:pPr>
            <a:r>
              <a:rPr lang="en-CA" sz="1200" kern="1200" dirty="0">
                <a:solidFill>
                  <a:schemeClr val="tx1"/>
                </a:solidFill>
                <a:latin typeface="+mn-lt"/>
                <a:ea typeface="+mn-ea"/>
                <a:cs typeface="+mn-cs"/>
              </a:rPr>
              <a:t>Training materials should be provided to assist students with the software they will need to complete their assignments.</a:t>
            </a:r>
          </a:p>
          <a:p>
            <a:pPr marL="171450" indent="-171450">
              <a:buFont typeface="Arial" panose="020B0604020202020204" pitchFamily="34" charset="0"/>
              <a:buChar char="•"/>
            </a:pPr>
            <a:r>
              <a:rPr lang="en-CA" sz="1200" kern="1200" dirty="0">
                <a:solidFill>
                  <a:schemeClr val="tx1"/>
                </a:solidFill>
                <a:latin typeface="+mn-lt"/>
                <a:ea typeface="+mn-ea"/>
                <a:cs typeface="+mn-cs"/>
              </a:rPr>
              <a:t>In keeping with the goals of open communication and sharing, students should be encouraged to publish their findings in an open way.</a:t>
            </a:r>
          </a:p>
        </p:txBody>
      </p:sp>
    </p:spTree>
    <p:extLst>
      <p:ext uri="{BB962C8B-B14F-4D97-AF65-F5344CB8AC3E}">
        <p14:creationId xmlns="" xmlns:p14="http://schemas.microsoft.com/office/powerpoint/2010/main" val="3618631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Summarize the main points from the session.</a:t>
            </a:r>
            <a:r>
              <a:rPr lang="en-US" b="1" baseline="0" dirty="0"/>
              <a:t> U</a:t>
            </a:r>
            <a:r>
              <a:rPr lang="en-US" b="1" dirty="0"/>
              <a:t>se examples from earlier</a:t>
            </a:r>
            <a:r>
              <a:rPr lang="en-US" b="1" baseline="0" dirty="0"/>
              <a:t> discussion with participants if possible.</a:t>
            </a:r>
            <a:endParaRPr lang="en-US" b="1" dirty="0"/>
          </a:p>
        </p:txBody>
      </p:sp>
    </p:spTree>
    <p:extLst>
      <p:ext uri="{BB962C8B-B14F-4D97-AF65-F5344CB8AC3E}">
        <p14:creationId xmlns="" xmlns:p14="http://schemas.microsoft.com/office/powerpoint/2010/main" val="3980948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a:t>
            </a:r>
            <a:r>
              <a:rPr lang="en-US" b="1" baseline="0" dirty="0"/>
              <a:t> participants to complete the summative activity (they should have completed parts throughout the session). </a:t>
            </a:r>
          </a:p>
          <a:p>
            <a:endParaRPr lang="en-US" b="1" baseline="0" dirty="0"/>
          </a:p>
          <a:p>
            <a:r>
              <a:rPr lang="en-US" b="1" baseline="0" dirty="0"/>
              <a:t>Provide the handout “Open Data Assignment” (see the Facilitator Guide) as a hard copy or email it to participants.</a:t>
            </a:r>
            <a:endParaRPr lang="en-US" b="1" dirty="0"/>
          </a:p>
        </p:txBody>
      </p:sp>
    </p:spTree>
    <p:extLst>
      <p:ext uri="{BB962C8B-B14F-4D97-AF65-F5344CB8AC3E}">
        <p14:creationId xmlns="" xmlns:p14="http://schemas.microsoft.com/office/powerpoint/2010/main" val="3859012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a:p>
        </p:txBody>
      </p:sp>
    </p:spTree>
    <p:extLst>
      <p:ext uri="{BB962C8B-B14F-4D97-AF65-F5344CB8AC3E}">
        <p14:creationId xmlns="" xmlns:p14="http://schemas.microsoft.com/office/powerpoint/2010/main" val="76179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61796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Data is all around us. But what exactly is it? Simply defined, data is a value assigned to a thing.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Data may be qualitative (dealing with the quality or descriptions), or quantitative (numeric). It may be categorical (grouping the information by category). A dataset may be discrete, (meaning it may have gaps), or continuous (have no gaps). </a:t>
            </a:r>
          </a:p>
          <a:p>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256245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Ask participants to look at the image</a:t>
            </a:r>
            <a:r>
              <a:rPr lang="en-CA" sz="1200" b="1" kern="1200" baseline="0" dirty="0">
                <a:solidFill>
                  <a:schemeClr val="tx1"/>
                </a:solidFill>
                <a:latin typeface="+mn-lt"/>
                <a:ea typeface="+mn-ea"/>
                <a:cs typeface="+mn-cs"/>
              </a:rPr>
              <a:t> on the slide. </a:t>
            </a:r>
            <a:r>
              <a:rPr lang="en-CA" sz="1200" b="1" kern="1200" dirty="0">
                <a:solidFill>
                  <a:schemeClr val="tx1"/>
                </a:solidFill>
                <a:latin typeface="+mn-lt"/>
                <a:ea typeface="+mn-ea"/>
                <a:cs typeface="+mn-cs"/>
              </a:rPr>
              <a:t>What data can you collect about this image? Spend 1-2</a:t>
            </a:r>
            <a:r>
              <a:rPr lang="en-CA" sz="1200" b="1" kern="1200" baseline="0" dirty="0">
                <a:solidFill>
                  <a:schemeClr val="tx1"/>
                </a:solidFill>
                <a:latin typeface="+mn-lt"/>
                <a:ea typeface="+mn-ea"/>
                <a:cs typeface="+mn-cs"/>
              </a:rPr>
              <a:t> minutes discussing.</a:t>
            </a:r>
            <a:endParaRPr lang="en-CA" sz="1200" b="1" kern="1200" dirty="0">
              <a:solidFill>
                <a:schemeClr val="tx1"/>
              </a:solidFill>
              <a:latin typeface="+mn-lt"/>
              <a:ea typeface="+mn-ea"/>
              <a:cs typeface="+mn-cs"/>
            </a:endParaRPr>
          </a:p>
          <a:p>
            <a:endParaRPr lang="en-CA" dirty="0"/>
          </a:p>
        </p:txBody>
      </p:sp>
    </p:spTree>
    <p:extLst>
      <p:ext uri="{BB962C8B-B14F-4D97-AF65-F5344CB8AC3E}">
        <p14:creationId xmlns="" xmlns:p14="http://schemas.microsoft.com/office/powerpoint/2010/main" val="175111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The amount of data we produce is staggering, and growing. In his September 2015 article, Bernard Marr suggested that we are at the beginning of a data revolution “that will touch every business and every life on this planet…more data has been created in the past two years than in the entire previous history of the human race”, and shockingly, “less than 0.5% of all data is ever analysed and used.”</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In an educational setting, data can be a powerful source of information, providing learners and researchers with the raw materials to analyze situations, pose and answer questions, test hypotheses, draw conclusions and solve problems, facilitating problem and research based learning.</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Marr predicts, “At the rate at which data and our ability to analyze it are growing, businesses of all sizes — large and small — will be using some form of data analytics to impact their business in the next five years.”</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Source:  </a:t>
            </a:r>
            <a:r>
              <a:rPr lang="en-CA" sz="1200" i="0" u="none" kern="1200" dirty="0">
                <a:solidFill>
                  <a:schemeClr val="tx1"/>
                </a:solidFill>
                <a:latin typeface="+mn-lt"/>
                <a:ea typeface="+mn-ea"/>
                <a:cs typeface="+mn-cs"/>
              </a:rPr>
              <a:t>Marr, B. (2015) Big Data: 20 Mind-Boggling Facts Everyone Must Read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i="0" u="none"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latin typeface="+mn-lt"/>
                <a:ea typeface="+mn-ea"/>
                <a:cs typeface="+mn-cs"/>
              </a:rPr>
              <a:t>Lead</a:t>
            </a:r>
            <a:r>
              <a:rPr lang="en-CA" sz="1200" b="1" i="0" u="none" kern="1200" baseline="0" dirty="0">
                <a:solidFill>
                  <a:schemeClr val="tx1"/>
                </a:solidFill>
                <a:latin typeface="+mn-lt"/>
                <a:ea typeface="+mn-ea"/>
                <a:cs typeface="+mn-cs"/>
              </a:rPr>
              <a:t> group discussion: </a:t>
            </a:r>
            <a:r>
              <a:rPr lang="en-US" sz="1200" b="1" kern="1200" dirty="0">
                <a:solidFill>
                  <a:schemeClr val="tx1"/>
                </a:solidFill>
                <a:effectLst/>
                <a:latin typeface="+mn-lt"/>
                <a:ea typeface="+mn-ea"/>
                <a:cs typeface="+mn-cs"/>
              </a:rPr>
              <a:t>As educators, how can we equip our students with the critical data skills they may need in their future career?</a:t>
            </a:r>
            <a:r>
              <a:rPr lang="en-CA" b="1" dirty="0">
                <a:effectLst/>
              </a:rPr>
              <a:t> </a:t>
            </a:r>
            <a:endParaRPr lang="en-CA" sz="1200" b="1" i="0" u="none" kern="1200" dirty="0">
              <a:solidFill>
                <a:schemeClr val="tx1"/>
              </a:solidFill>
              <a:latin typeface="+mn-lt"/>
              <a:ea typeface="+mn-ea"/>
              <a:cs typeface="+mn-cs"/>
            </a:endParaRPr>
          </a:p>
          <a:p>
            <a:r>
              <a:rPr lang="en-CA" sz="1200" kern="1200" dirty="0">
                <a:solidFill>
                  <a:schemeClr val="tx1"/>
                </a:solidFill>
                <a:latin typeface="+mn-lt"/>
                <a:ea typeface="+mn-ea"/>
                <a:cs typeface="+mn-cs"/>
              </a:rPr>
              <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402118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There are three basic ways of getting hold of data:</a:t>
            </a:r>
            <a:r>
              <a:rPr lang="en-CA" sz="1200" kern="1200" baseline="0" dirty="0">
                <a:solidFill>
                  <a:schemeClr val="tx1"/>
                </a:solidFill>
                <a:latin typeface="+mn-lt"/>
                <a:ea typeface="+mn-ea"/>
                <a:cs typeface="+mn-cs"/>
              </a:rPr>
              <a:t> Finding, soliciting, and collecting.</a:t>
            </a:r>
          </a:p>
          <a:p>
            <a:endParaRPr lang="en-CA" sz="1200"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Finding data involves searching and finding data that has already been released.</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Soliciting, or getting hold of more data means asking for ‘new’ data from official sources; for example, through Freedom of Information requests. Sometimes data is public on a website but there is not a download link to get hold of it in bulk – but don’t give up! This data can be liberated with what data wranglers call “scraping”.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Collecting data yourself means gathering data and entering it into a database or a spreadsheet – whether you work alone or collaboratively.</a:t>
            </a:r>
          </a:p>
        </p:txBody>
      </p:sp>
    </p:spTree>
    <p:extLst>
      <p:ext uri="{BB962C8B-B14F-4D97-AF65-F5344CB8AC3E}">
        <p14:creationId xmlns="" xmlns:p14="http://schemas.microsoft.com/office/powerpoint/2010/main" val="301797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a:t>Click to edit Master title style</a:t>
            </a:r>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Line 2"/>
          <p:cNvSpPr>
            <a:spLocks noChangeShapeType="1"/>
          </p:cNvSpPr>
          <p:nvPr/>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9878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C4592-3A81-F249-84B2-9A0175C15FE8}" type="datetime1">
              <a:rPr lang="en-US" smtClean="0"/>
              <a:pPr/>
              <a:t>1/25/2017</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204931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25F6-3A8C-074B-8A0D-9A97E8166F69}" type="datetime1">
              <a:rPr lang="en-US" smtClean="0"/>
              <a:pPr/>
              <a:t>1/25/2017</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127337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8640A-FDEF-CA42-B172-80189C19F378}" type="datetime1">
              <a:rPr lang="en-US" smtClean="0"/>
              <a:pPr/>
              <a:t>1/25/2017</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82256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17ECD-4208-B048-95C3-D74D74F3C5B8}" type="datetime1">
              <a:rPr lang="en-US" smtClean="0"/>
              <a:pPr/>
              <a:t>1/25/2017</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12308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54E0A-333C-B14C-B14E-4EC1863C42CB}" type="datetime1">
              <a:rPr lang="en-US" smtClean="0"/>
              <a:pPr/>
              <a:t>1/25/2017</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37708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E7852-90F4-5745-841D-9AAD4F32BB73}" type="datetime1">
              <a:rPr lang="en-US" smtClean="0"/>
              <a:pPr/>
              <a:t>1/25/2017</a:t>
            </a:fld>
            <a:endParaRPr lang="en-US"/>
          </a:p>
        </p:txBody>
      </p:sp>
      <p:sp>
        <p:nvSpPr>
          <p:cNvPr id="8" name="Footer Placeholder 7"/>
          <p:cNvSpPr>
            <a:spLocks noGrp="1"/>
          </p:cNvSpPr>
          <p:nvPr>
            <p:ph type="ftr" sz="quarter" idx="11"/>
          </p:nvPr>
        </p:nvSpPr>
        <p:spPr>
          <a:xfrm>
            <a:off x="958426" y="6364761"/>
            <a:ext cx="226268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11672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D1878-673F-DE43-95BF-FE7B53D94DC0}" type="datetime1">
              <a:rPr lang="en-US" smtClean="0"/>
              <a:pPr/>
              <a:t>1/25/2017</a:t>
            </a:fld>
            <a:endParaRPr lang="en-US"/>
          </a:p>
        </p:txBody>
      </p:sp>
      <p:sp>
        <p:nvSpPr>
          <p:cNvPr id="4" name="Footer Placeholder 3"/>
          <p:cNvSpPr>
            <a:spLocks noGrp="1"/>
          </p:cNvSpPr>
          <p:nvPr>
            <p:ph type="ftr" sz="quarter" idx="11"/>
          </p:nvPr>
        </p:nvSpPr>
        <p:spPr>
          <a:xfrm>
            <a:off x="958426" y="6364761"/>
            <a:ext cx="226268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6377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2618-6C68-954B-8D1E-7C68908EA3C3}" type="datetime1">
              <a:rPr lang="en-US" smtClean="0"/>
              <a:pPr/>
              <a:t>1/25/2017</a:t>
            </a:fld>
            <a:endParaRPr lang="en-US"/>
          </a:p>
        </p:txBody>
      </p:sp>
      <p:sp>
        <p:nvSpPr>
          <p:cNvPr id="3" name="Footer Placeholder 2"/>
          <p:cNvSpPr>
            <a:spLocks noGrp="1"/>
          </p:cNvSpPr>
          <p:nvPr>
            <p:ph type="ftr" sz="quarter" idx="11"/>
          </p:nvPr>
        </p:nvSpPr>
        <p:spPr>
          <a:xfrm>
            <a:off x="958426" y="6364761"/>
            <a:ext cx="2262684"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106135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208E7-891C-B046-A0DB-CE62143BB425}" type="datetime1">
              <a:rPr lang="en-US" smtClean="0"/>
              <a:pPr/>
              <a:t>1/25/2017</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 xmlns:p14="http://schemas.microsoft.com/office/powerpoint/2010/main" val="41402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84381-1F0C-1A47-BE02-8F15FFD5D645}" type="datetime1">
              <a:rPr lang="en-US" smtClean="0"/>
              <a:pPr/>
              <a:t>1/25/2017</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
        <p:nvSpPr>
          <p:cNvPr id="8" name="Line 2"/>
          <p:cNvSpPr>
            <a:spLocks noChangeShapeType="1"/>
          </p:cNvSpPr>
          <p:nvPr userDrawn="1"/>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4812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1">
                <a:tint val="80000"/>
                <a:satMod val="300000"/>
              </a:schemeClr>
            </a:gs>
            <a:gs pos="100000">
              <a:schemeClr val="bg1">
                <a:shade val="30000"/>
                <a:satMod val="200000"/>
                <a:lumMod val="50000"/>
                <a:lumOff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06" y="274638"/>
            <a:ext cx="8662516"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306" y="1600200"/>
            <a:ext cx="8662516" cy="4873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9256" y="6489982"/>
            <a:ext cx="2091991" cy="239904"/>
          </a:xfrm>
          <a:prstGeom prst="rect">
            <a:avLst/>
          </a:prstGeom>
        </p:spPr>
        <p:txBody>
          <a:bodyPr vert="horz" lIns="91440" tIns="45720" rIns="91440" bIns="45720" rtlCol="0" anchor="ctr"/>
          <a:lstStyle>
            <a:lvl1pPr algn="l">
              <a:defRPr sz="1200">
                <a:solidFill>
                  <a:schemeClr val="tx1">
                    <a:tint val="75000"/>
                  </a:schemeClr>
                </a:solidFill>
              </a:defRPr>
            </a:lvl1pPr>
          </a:lstStyle>
          <a:p>
            <a:fld id="{96531938-4B97-4B4F-90D2-83E71D290D73}" type="datetime1">
              <a:rPr lang="en-US" smtClean="0"/>
              <a:pPr/>
              <a:t>1/25/2017</a:t>
            </a:fld>
            <a:endParaRPr lang="en-US"/>
          </a:p>
        </p:txBody>
      </p:sp>
      <p:sp>
        <p:nvSpPr>
          <p:cNvPr id="6" name="Slide Number Placeholder 5"/>
          <p:cNvSpPr>
            <a:spLocks noGrp="1"/>
          </p:cNvSpPr>
          <p:nvPr>
            <p:ph type="sldNum" sz="quarter" idx="4"/>
          </p:nvPr>
        </p:nvSpPr>
        <p:spPr>
          <a:xfrm>
            <a:off x="5996477" y="6489982"/>
            <a:ext cx="922529" cy="239904"/>
          </a:xfrm>
          <a:prstGeom prst="rect">
            <a:avLst/>
          </a:prstGeom>
        </p:spPr>
        <p:txBody>
          <a:bodyPr vert="horz" lIns="91440" tIns="45720" rIns="91440" bIns="45720" rtlCol="0" anchor="ctr"/>
          <a:lstStyle>
            <a:lvl1pPr algn="r">
              <a:defRPr sz="1200">
                <a:solidFill>
                  <a:schemeClr val="tx1">
                    <a:tint val="75000"/>
                  </a:schemeClr>
                </a:solidFill>
              </a:defRPr>
            </a:lvl1pPr>
          </a:lstStyle>
          <a:p>
            <a:fld id="{A6F72FC7-103C-5C44-B917-5F33D602B725}" type="slidenum">
              <a:rPr lang="en-US" smtClean="0"/>
              <a:pPr/>
              <a:t>‹#›</a:t>
            </a:fld>
            <a:endParaRPr lang="en-US"/>
          </a:p>
        </p:txBody>
      </p:sp>
      <p:sp>
        <p:nvSpPr>
          <p:cNvPr id="9" name="Footer Placeholder 4"/>
          <p:cNvSpPr txBox="1">
            <a:spLocks/>
          </p:cNvSpPr>
          <p:nvPr/>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026" name="Line 2"/>
          <p:cNvSpPr>
            <a:spLocks noChangeShapeType="1"/>
          </p:cNvSpPr>
          <p:nvPr/>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 name="Line 2"/>
          <p:cNvSpPr>
            <a:spLocks noChangeShapeType="1"/>
          </p:cNvSpPr>
          <p:nvPr/>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descr="CC BY-NC-SA.png"/>
          <p:cNvPicPr>
            <a:picLocks noChangeAspect="1"/>
          </p:cNvPicPr>
          <p:nvPr/>
        </p:nvPicPr>
        <p:blipFill>
          <a:blip r:embed="rId13"/>
          <a:stretch>
            <a:fillRect/>
          </a:stretch>
        </p:blipFill>
        <p:spPr>
          <a:xfrm>
            <a:off x="7797362" y="6464349"/>
            <a:ext cx="1117460" cy="393651"/>
          </a:xfrm>
          <a:prstGeom prst="rect">
            <a:avLst/>
          </a:prstGeom>
        </p:spPr>
      </p:pic>
      <p:sp>
        <p:nvSpPr>
          <p:cNvPr id="12" name="Footer Placeholder 4"/>
          <p:cNvSpPr txBox="1">
            <a:spLocks/>
          </p:cNvSpPr>
          <p:nvPr userDrawn="1"/>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3" name="Line 2"/>
          <p:cNvSpPr>
            <a:spLocks noChangeShapeType="1"/>
          </p:cNvSpPr>
          <p:nvPr userDrawn="1"/>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1084299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457200" rtl="0" eaLnBrk="1" latinLnBrk="0" hangingPunct="1">
        <a:spcBef>
          <a:spcPct val="0"/>
        </a:spcBef>
        <a:buNone/>
        <a:defRPr sz="4400" kern="1200" cap="all">
          <a:solidFill>
            <a:srgbClr val="C51E2E"/>
          </a:solidFill>
          <a:latin typeface="+mj-lt"/>
          <a:ea typeface="+mj-ea"/>
          <a:cs typeface="+mj-cs"/>
        </a:defRPr>
      </a:lvl1pPr>
    </p:titleStyle>
    <p:body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hoolofdata.org/handbook/courses/sort-and-fil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ultimedia.journalism.berkeley.edu/tutorials/spreadshee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openpraxis.org/index.php/OpenPraxis/article/view/23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opendefinition.org/od/2.1/en/" TargetMode="External"/><Relationship Id="rId4" Type="http://schemas.openxmlformats.org/officeDocument/2006/relationships/hyperlink" Target="http://opendefini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upload.wikimedia.org/wikipedia/commons/thumb/2/25/Open_Access_logo_PLoS_white.svg/2000px-Open_Access_logo_PLoS_white.svg.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upload.wikimedia.org/wikipedia/commons/b/bb/Open_Science_Logo.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commons.wikimedia.org/wiki/File:OER_Logo_Open_Educational_Resources.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opensource.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openpraxis.org/index.php/OpenPraxis/article/view/23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ad.simmons.edu/oadwiki/Data_repositori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atahub.i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dataportal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datalibre.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data.worldbank.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who.int/gho/database/en/" TargetMode="External"/><Relationship Id="rId4" Type="http://schemas.openxmlformats.org/officeDocument/2006/relationships/hyperlink" Target="http://www.oecd.org/gov/digital-government/open-government-data.htm"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open.nasa.gov/open-data/" TargetMode="External"/><Relationship Id="rId7" Type="http://schemas.openxmlformats.org/officeDocument/2006/relationships/hyperlink" Target="https://www.genome.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cellimagelibrary.org/pages/datasets" TargetMode="External"/><Relationship Id="rId5" Type="http://schemas.openxmlformats.org/officeDocument/2006/relationships/hyperlink" Target="http://en.openei.org/wiki/Main_Page" TargetMode="External"/><Relationship Id="rId4" Type="http://schemas.openxmlformats.org/officeDocument/2006/relationships/hyperlink" Target="http://www.geogratis.gc.c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arl-abrc.c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igshare.com/articles/Open_Data_as_Open_Educational_Resources_Case_Studies_of_Emerging_Practice/159003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bes.com/sites/bernardmarr/2015/09/30/big-data-20-mind-boggling-facts-everyone-must-re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 Data</a:t>
            </a:r>
          </a:p>
        </p:txBody>
      </p:sp>
    </p:spTree>
    <p:extLst>
      <p:ext uri="{BB962C8B-B14F-4D97-AF65-F5344CB8AC3E}">
        <p14:creationId xmlns="" xmlns:p14="http://schemas.microsoft.com/office/powerpoint/2010/main" val="2880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What are some common errors you’ve encountered in data?</a:t>
            </a:r>
          </a:p>
          <a:p>
            <a:r>
              <a:rPr lang="en-CA" dirty="0"/>
              <a:t>How did you manage these errors? </a:t>
            </a:r>
          </a:p>
        </p:txBody>
      </p:sp>
      <p:sp>
        <p:nvSpPr>
          <p:cNvPr id="2" name="Title 1"/>
          <p:cNvSpPr>
            <a:spLocks noGrp="1"/>
          </p:cNvSpPr>
          <p:nvPr>
            <p:ph type="title"/>
          </p:nvPr>
        </p:nvSpPr>
        <p:spPr/>
        <p:txBody>
          <a:bodyPr>
            <a:normAutofit/>
          </a:bodyPr>
          <a:lstStyle/>
          <a:p>
            <a:r>
              <a:rPr lang="en-US" cap="none" dirty="0"/>
              <a:t>COMMON ERRORS IN DATA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393154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Formatting</a:t>
            </a:r>
          </a:p>
          <a:p>
            <a:r>
              <a:rPr lang="en-CA" dirty="0"/>
              <a:t>White space</a:t>
            </a:r>
          </a:p>
          <a:p>
            <a:r>
              <a:rPr lang="en-CA" dirty="0"/>
              <a:t>Inconsistencies in data</a:t>
            </a:r>
          </a:p>
          <a:p>
            <a:r>
              <a:rPr lang="en-CA" dirty="0"/>
              <a:t>Organization</a:t>
            </a:r>
          </a:p>
        </p:txBody>
      </p:sp>
      <p:sp>
        <p:nvSpPr>
          <p:cNvPr id="2" name="Title 1"/>
          <p:cNvSpPr>
            <a:spLocks noGrp="1"/>
          </p:cNvSpPr>
          <p:nvPr>
            <p:ph type="title"/>
          </p:nvPr>
        </p:nvSpPr>
        <p:spPr/>
        <p:txBody>
          <a:bodyPr>
            <a:normAutofit/>
          </a:bodyPr>
          <a:lstStyle/>
          <a:p>
            <a:r>
              <a:rPr lang="en-US" cap="none" dirty="0"/>
              <a:t>COMMON ERRORS IN DATA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9570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Structured Data</a:t>
            </a:r>
          </a:p>
        </p:txBody>
      </p:sp>
      <p:sp>
        <p:nvSpPr>
          <p:cNvPr id="3" name="Content Placeholder 2"/>
          <p:cNvSpPr>
            <a:spLocks noGrp="1"/>
          </p:cNvSpPr>
          <p:nvPr>
            <p:ph idx="1"/>
          </p:nvPr>
        </p:nvSpPr>
        <p:spPr>
          <a:xfrm>
            <a:off x="252306" y="1600200"/>
            <a:ext cx="5090578" cy="4873904"/>
          </a:xfrm>
        </p:spPr>
        <p:txBody>
          <a:bodyPr>
            <a:normAutofit/>
          </a:bodyPr>
          <a:lstStyle/>
          <a:p>
            <a:r>
              <a:rPr lang="en-CA" dirty="0"/>
              <a:t>Machine readable</a:t>
            </a:r>
          </a:p>
          <a:p>
            <a:r>
              <a:rPr lang="en-CA" dirty="0"/>
              <a:t>Sort and filter</a:t>
            </a:r>
            <a:br>
              <a:rPr lang="en-CA" dirty="0"/>
            </a:br>
            <a:endParaRPr lang="en-CA" dirty="0"/>
          </a:p>
          <a:p>
            <a:pPr marL="0" indent="0">
              <a:buNone/>
            </a:pPr>
            <a:r>
              <a:rPr lang="en-CA" dirty="0"/>
              <a:t>Resources:</a:t>
            </a:r>
          </a:p>
          <a:p>
            <a:r>
              <a:rPr lang="en-CA" sz="2200" dirty="0">
                <a:hlinkClick r:id="rId3"/>
              </a:rPr>
              <a:t>School of Data, Sort and Filter: The basics of spreadsheets</a:t>
            </a:r>
            <a:endParaRPr lang="en-CA" sz="2200" u="sng" dirty="0"/>
          </a:p>
          <a:p>
            <a:r>
              <a:rPr lang="en-CA" sz="2200" u="sng" dirty="0">
                <a:hlinkClick r:id="rId4"/>
              </a:rPr>
              <a:t>Tutorial: Spreadsheets (UC Berkeley, Graduate School of Journalism</a:t>
            </a:r>
            <a:endParaRPr lang="en-CA" sz="2200" u="sng"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5"/>
          <a:stretch>
            <a:fillRect/>
          </a:stretch>
        </p:blipFill>
        <p:spPr>
          <a:xfrm>
            <a:off x="5342884" y="2086515"/>
            <a:ext cx="2838846" cy="3010320"/>
          </a:xfrm>
          <a:prstGeom prst="rect">
            <a:avLst/>
          </a:prstGeom>
        </p:spPr>
      </p:pic>
    </p:spTree>
    <p:extLst>
      <p:ext uri="{BB962C8B-B14F-4D97-AF65-F5344CB8AC3E}">
        <p14:creationId xmlns="" xmlns:p14="http://schemas.microsoft.com/office/powerpoint/2010/main" val="398312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Think, ink, pair, share</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r>
              <a:rPr lang="en-CA" dirty="0"/>
              <a:t>What expertise and supports will you need to have in place in order for students to work with data in your course? </a:t>
            </a:r>
          </a:p>
          <a:p>
            <a:r>
              <a:rPr lang="en-CA" dirty="0"/>
              <a:t>What will the students need to know how to do in order to analyze the data? What resources or software will students be using? How will you introduce and scaffold the data-based learning activities in your course?</a:t>
            </a:r>
            <a:br>
              <a:rPr lang="en-CA" dirty="0"/>
            </a:br>
            <a:endParaRPr lang="en-CA" dirty="0"/>
          </a:p>
        </p:txBody>
      </p:sp>
    </p:spTree>
    <p:extLst>
      <p:ext uri="{BB962C8B-B14F-4D97-AF65-F5344CB8AC3E}">
        <p14:creationId xmlns="" xmlns:p14="http://schemas.microsoft.com/office/powerpoint/2010/main" val="1507521693"/>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skills</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Data Skills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4247805669"/>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pic>
        <p:nvPicPr>
          <p:cNvPr id="6" name="Content Placeholder 5"/>
          <p:cNvPicPr>
            <a:picLocks noGrp="1" noChangeAspect="1"/>
          </p:cNvPicPr>
          <p:nvPr>
            <p:ph idx="1"/>
          </p:nvPr>
        </p:nvPicPr>
        <p:blipFill>
          <a:blip r:embed="rId3"/>
          <a:stretch>
            <a:fillRect/>
          </a:stretch>
        </p:blipFill>
        <p:spPr>
          <a:xfrm>
            <a:off x="1678376" y="2070468"/>
            <a:ext cx="5811061" cy="3639058"/>
          </a:xfrm>
        </p:spPr>
      </p:pic>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316393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transversal skills</a:t>
            </a:r>
          </a:p>
        </p:txBody>
      </p:sp>
      <p:sp>
        <p:nvSpPr>
          <p:cNvPr id="4" name="Footer Placeholder 3"/>
          <p:cNvSpPr>
            <a:spLocks noGrp="1"/>
          </p:cNvSpPr>
          <p:nvPr>
            <p:ph type="ftr" sz="quarter" idx="11"/>
          </p:nvPr>
        </p:nvSpPr>
        <p:spPr/>
        <p:txBody>
          <a:bodyPr/>
          <a:lstStyle/>
          <a:p>
            <a:endParaRPr lang="en-US" dirty="0"/>
          </a:p>
        </p:txBody>
      </p:sp>
      <p:graphicFrame>
        <p:nvGraphicFramePr>
          <p:cNvPr id="5" name="Diagram 4"/>
          <p:cNvGraphicFramePr/>
          <p:nvPr>
            <p:extLst>
              <p:ext uri="{D42A27DB-BD31-4B8C-83A1-F6EECF244321}">
                <p14:modId xmlns="" xmlns:p14="http://schemas.microsoft.com/office/powerpoint/2010/main" val="1228553389"/>
              </p:ext>
            </p:extLst>
          </p:nvPr>
        </p:nvGraphicFramePr>
        <p:xfrm>
          <a:off x="1524000" y="145813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2306" y="5850003"/>
            <a:ext cx="8457354" cy="646331"/>
          </a:xfrm>
          <a:prstGeom prst="rect">
            <a:avLst/>
          </a:prstGeom>
          <a:noFill/>
        </p:spPr>
        <p:txBody>
          <a:bodyPr wrap="square" rtlCol="0">
            <a:spAutoFit/>
          </a:bodyPr>
          <a:lstStyle/>
          <a:p>
            <a:r>
              <a:rPr lang="en-CA" dirty="0"/>
              <a:t>Source: </a:t>
            </a:r>
            <a:r>
              <a:rPr lang="en-CA" dirty="0">
                <a:hlinkClick r:id="rId8"/>
              </a:rPr>
              <a:t>Open Data as Open Educational Resources: Towards transversal skills and global citizenship</a:t>
            </a:r>
            <a:endParaRPr lang="en-CA" dirty="0"/>
          </a:p>
        </p:txBody>
      </p:sp>
    </p:spTree>
    <p:extLst>
      <p:ext uri="{BB962C8B-B14F-4D97-AF65-F5344CB8AC3E}">
        <p14:creationId xmlns="" xmlns:p14="http://schemas.microsoft.com/office/powerpoint/2010/main" val="370215635"/>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 Data in Teaching and Learning</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52650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ACTIVITY: OPEN DATA ASSIGNMENT</a:t>
            </a:r>
          </a:p>
        </p:txBody>
      </p:sp>
      <p:sp>
        <p:nvSpPr>
          <p:cNvPr id="3" name="Content Placeholder 2"/>
          <p:cNvSpPr>
            <a:spLocks noGrp="1"/>
          </p:cNvSpPr>
          <p:nvPr>
            <p:ph idx="1"/>
          </p:nvPr>
        </p:nvSpPr>
        <p:spPr/>
        <p:txBody>
          <a:bodyPr>
            <a:normAutofit/>
          </a:bodyPr>
          <a:lstStyle/>
          <a:p>
            <a:r>
              <a:rPr lang="en-CA" dirty="0"/>
              <a:t>Write a brief overview/description of your open data learning activity for your chosen course.</a:t>
            </a:r>
          </a:p>
          <a:p>
            <a:r>
              <a:rPr lang="en-CA" dirty="0"/>
              <a:t>How are the course learning outcomes supported by this learning activity and the use of open data?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875001422"/>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 DATA?</a:t>
            </a:r>
          </a:p>
        </p:txBody>
      </p:sp>
      <p:sp>
        <p:nvSpPr>
          <p:cNvPr id="3" name="Content Placeholder 2"/>
          <p:cNvSpPr>
            <a:spLocks noGrp="1"/>
          </p:cNvSpPr>
          <p:nvPr>
            <p:ph idx="1"/>
          </p:nvPr>
        </p:nvSpPr>
        <p:spPr/>
        <p:txBody>
          <a:bodyPr>
            <a:normAutofit/>
          </a:bodyPr>
          <a:lstStyle/>
          <a:p>
            <a:r>
              <a:rPr lang="en-CA" dirty="0"/>
              <a:t>Freely used</a:t>
            </a:r>
          </a:p>
          <a:p>
            <a:r>
              <a:rPr lang="en-CA" dirty="0"/>
              <a:t>Freely re-used</a:t>
            </a:r>
          </a:p>
          <a:p>
            <a:r>
              <a:rPr lang="en-CA" dirty="0"/>
              <a:t>Freely redistributed</a:t>
            </a:r>
            <a:br>
              <a:rPr lang="en-CA" dirty="0"/>
            </a:br>
            <a:r>
              <a:rPr lang="en-CA" dirty="0"/>
              <a:t/>
            </a:r>
            <a:br>
              <a:rPr lang="en-CA" dirty="0"/>
            </a:br>
            <a:endParaRPr lang="en-CA" dirty="0"/>
          </a:p>
          <a:p>
            <a:pPr marL="0" indent="0">
              <a:buNone/>
            </a:pPr>
            <a:endParaRPr lang="en-CA" dirty="0"/>
          </a:p>
          <a:p>
            <a:pPr marL="0" indent="0">
              <a:buNone/>
            </a:pPr>
            <a:endParaRPr lang="en-CA" sz="2400" u="sng" dirty="0"/>
          </a:p>
          <a:p>
            <a:pPr marL="0" indent="0">
              <a:buNone/>
            </a:pPr>
            <a:endParaRPr lang="en-CA" sz="2400" u="sng"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4851757" y="2633551"/>
            <a:ext cx="3353268" cy="1590897"/>
          </a:xfrm>
          <a:prstGeom prst="rect">
            <a:avLst/>
          </a:prstGeom>
        </p:spPr>
      </p:pic>
      <p:sp>
        <p:nvSpPr>
          <p:cNvPr id="6" name="Content Placeholder 2"/>
          <p:cNvSpPr txBox="1">
            <a:spLocks/>
          </p:cNvSpPr>
          <p:nvPr/>
        </p:nvSpPr>
        <p:spPr>
          <a:xfrm>
            <a:off x="4899905" y="4224448"/>
            <a:ext cx="3256972" cy="54402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2000" dirty="0"/>
              <a:t>image cc: license flickr.com/photos/descrier/</a:t>
            </a:r>
          </a:p>
        </p:txBody>
      </p:sp>
      <p:sp>
        <p:nvSpPr>
          <p:cNvPr id="7" name="TextBox 6"/>
          <p:cNvSpPr txBox="1"/>
          <p:nvPr/>
        </p:nvSpPr>
        <p:spPr>
          <a:xfrm>
            <a:off x="252306" y="5382940"/>
            <a:ext cx="8457354" cy="1477328"/>
          </a:xfrm>
          <a:prstGeom prst="rect">
            <a:avLst/>
          </a:prstGeom>
          <a:noFill/>
        </p:spPr>
        <p:txBody>
          <a:bodyPr wrap="square" rtlCol="0">
            <a:spAutoFit/>
          </a:bodyPr>
          <a:lstStyle/>
          <a:p>
            <a:r>
              <a:rPr lang="en-CA" dirty="0"/>
              <a:t>Sources: </a:t>
            </a:r>
          </a:p>
          <a:p>
            <a:r>
              <a:rPr lang="en-CA" dirty="0">
                <a:hlinkClick r:id="rId4"/>
              </a:rPr>
              <a:t>ht</a:t>
            </a:r>
            <a:r>
              <a:rPr lang="en-CA" u="sng" dirty="0">
                <a:hlinkClick r:id="rId4"/>
              </a:rPr>
              <a:t>tp://opendefinition.org/</a:t>
            </a:r>
            <a:r>
              <a:rPr lang="en-CA" u="sng" dirty="0"/>
              <a:t> </a:t>
            </a:r>
            <a:br>
              <a:rPr lang="en-CA" u="sng" dirty="0"/>
            </a:br>
            <a:r>
              <a:rPr lang="en-CA" u="sng" dirty="0">
                <a:hlinkClick r:id="rId5"/>
              </a:rPr>
              <a:t>http://opendefinition.org/od/2.1/en/</a:t>
            </a:r>
            <a:r>
              <a:rPr lang="en-CA" u="sng" dirty="0"/>
              <a:t> </a:t>
            </a:r>
          </a:p>
          <a:p>
            <a:endParaRPr lang="en-CA" u="sng" dirty="0"/>
          </a:p>
          <a:p>
            <a:endParaRPr lang="en-CA" dirty="0"/>
          </a:p>
        </p:txBody>
      </p:sp>
    </p:spTree>
    <p:extLst>
      <p:ext uri="{BB962C8B-B14F-4D97-AF65-F5344CB8AC3E}">
        <p14:creationId xmlns="" xmlns:p14="http://schemas.microsoft.com/office/powerpoint/2010/main" val="278540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r>
              <a:rPr lang="en-US" dirty="0"/>
              <a:t>Facilitator name</a:t>
            </a:r>
          </a:p>
          <a:p>
            <a:pPr lvl="1"/>
            <a:r>
              <a:rPr lang="en-US" dirty="0"/>
              <a:t>Position at university</a:t>
            </a:r>
          </a:p>
          <a:p>
            <a:pPr lvl="1"/>
            <a:r>
              <a:rPr lang="en-US" dirty="0"/>
              <a:t>Contact info</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01797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Characteristics</a:t>
            </a:r>
          </a:p>
        </p:txBody>
      </p:sp>
      <p:sp>
        <p:nvSpPr>
          <p:cNvPr id="4" name="Footer Placeholder 3"/>
          <p:cNvSpPr>
            <a:spLocks noGrp="1"/>
          </p:cNvSpPr>
          <p:nvPr>
            <p:ph type="ftr" sz="quarter" idx="11"/>
          </p:nvPr>
        </p:nvSpPr>
        <p:spPr/>
        <p:txBody>
          <a:bodyPr/>
          <a:lstStyle/>
          <a:p>
            <a:endParaRPr lang="en-US" dirty="0"/>
          </a:p>
        </p:txBody>
      </p:sp>
      <p:graphicFrame>
        <p:nvGraphicFramePr>
          <p:cNvPr id="5" name="Diagram 4"/>
          <p:cNvGraphicFramePr/>
          <p:nvPr>
            <p:extLst>
              <p:ext uri="{D42A27DB-BD31-4B8C-83A1-F6EECF244321}">
                <p14:modId xmlns="" xmlns:p14="http://schemas.microsoft.com/office/powerpoint/2010/main" val="2665156026"/>
              </p:ext>
            </p:extLst>
          </p:nvPr>
        </p:nvGraphicFramePr>
        <p:xfrm>
          <a:off x="252306" y="1430080"/>
          <a:ext cx="8662516" cy="487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9121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Group Discussion</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lstStyle/>
          <a:p>
            <a:r>
              <a:rPr lang="en-CA" dirty="0"/>
              <a:t>Why is open data important?</a:t>
            </a:r>
          </a:p>
          <a:p>
            <a:r>
              <a:rPr lang="en-CA" dirty="0"/>
              <a:t>What is the potential of open data to empower scholarship?</a:t>
            </a:r>
          </a:p>
        </p:txBody>
      </p:sp>
    </p:spTree>
    <p:extLst>
      <p:ext uri="{BB962C8B-B14F-4D97-AF65-F5344CB8AC3E}">
        <p14:creationId xmlns="" xmlns:p14="http://schemas.microsoft.com/office/powerpoint/2010/main" val="1680539153"/>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Empowering scholarship</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Empowering Scholarship</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156259117"/>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open initiatives</a:t>
            </a:r>
          </a:p>
        </p:txBody>
      </p:sp>
      <p:sp>
        <p:nvSpPr>
          <p:cNvPr id="3" name="Content Placeholder 2"/>
          <p:cNvSpPr>
            <a:spLocks noGrp="1"/>
          </p:cNvSpPr>
          <p:nvPr>
            <p:ph idx="1"/>
          </p:nvPr>
        </p:nvSpPr>
        <p:spPr/>
        <p:txBody>
          <a:bodyPr>
            <a:normAutofit/>
          </a:bodyPr>
          <a:lstStyle/>
          <a:p>
            <a:r>
              <a:rPr lang="en-CA" dirty="0"/>
              <a:t>Open Access</a:t>
            </a:r>
          </a:p>
          <a:p>
            <a:r>
              <a:rPr lang="en-CA" dirty="0"/>
              <a:t>Open Science</a:t>
            </a:r>
          </a:p>
          <a:p>
            <a:r>
              <a:rPr lang="en-CA" dirty="0"/>
              <a:t>OERs</a:t>
            </a:r>
          </a:p>
          <a:p>
            <a:r>
              <a:rPr lang="en-CA" dirty="0"/>
              <a:t>Open Government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58073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a:t>
            </a:r>
          </a:p>
        </p:txBody>
      </p:sp>
      <p:sp>
        <p:nvSpPr>
          <p:cNvPr id="3" name="Content Placeholder 2"/>
          <p:cNvSpPr>
            <a:spLocks noGrp="1"/>
          </p:cNvSpPr>
          <p:nvPr>
            <p:ph idx="1"/>
          </p:nvPr>
        </p:nvSpPr>
        <p:spPr>
          <a:xfrm>
            <a:off x="252306" y="1600200"/>
            <a:ext cx="5337866" cy="4873904"/>
          </a:xfrm>
        </p:spPr>
        <p:txBody>
          <a:bodyPr>
            <a:normAutofit/>
          </a:bodyPr>
          <a:lstStyle/>
          <a:p>
            <a:r>
              <a:rPr lang="en-CA" dirty="0"/>
              <a:t>Research outputs published under a business model</a:t>
            </a:r>
          </a:p>
          <a:p>
            <a:r>
              <a:rPr lang="en-CA" dirty="0"/>
              <a:t>Free of all restrictions on access</a:t>
            </a:r>
          </a:p>
          <a:p>
            <a:r>
              <a:rPr lang="en-CA" dirty="0"/>
              <a:t>Free of many copyright and licensing restrictions</a:t>
            </a:r>
          </a:p>
          <a:p>
            <a:endParaRPr lang="en-CA"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5590172" y="2030256"/>
            <a:ext cx="2568826" cy="4013791"/>
          </a:xfrm>
          <a:prstGeom prst="rect">
            <a:avLst/>
          </a:prstGeom>
        </p:spPr>
      </p:pic>
      <p:sp>
        <p:nvSpPr>
          <p:cNvPr id="6" name="Content Placeholder 2"/>
          <p:cNvSpPr txBox="1">
            <a:spLocks/>
          </p:cNvSpPr>
          <p:nvPr/>
        </p:nvSpPr>
        <p:spPr>
          <a:xfrm>
            <a:off x="5246099" y="5987061"/>
            <a:ext cx="3256972" cy="5440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2000" dirty="0"/>
              <a:t>image cc: license </a:t>
            </a:r>
            <a:r>
              <a:rPr lang="en-CA" sz="2000" u="sng" dirty="0" err="1">
                <a:hlinkClick r:id="rId4"/>
              </a:rPr>
              <a:t>wikimedia</a:t>
            </a:r>
            <a:endParaRPr lang="en-CA" sz="2000" dirty="0"/>
          </a:p>
        </p:txBody>
      </p:sp>
    </p:spTree>
    <p:extLst>
      <p:ext uri="{BB962C8B-B14F-4D97-AF65-F5344CB8AC3E}">
        <p14:creationId xmlns="" xmlns:p14="http://schemas.microsoft.com/office/powerpoint/2010/main" val="277983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SCIENCE</a:t>
            </a:r>
          </a:p>
        </p:txBody>
      </p:sp>
      <p:sp>
        <p:nvSpPr>
          <p:cNvPr id="3" name="Content Placeholder 2"/>
          <p:cNvSpPr>
            <a:spLocks noGrp="1"/>
          </p:cNvSpPr>
          <p:nvPr>
            <p:ph idx="1"/>
          </p:nvPr>
        </p:nvSpPr>
        <p:spPr>
          <a:xfrm>
            <a:off x="252306" y="1600200"/>
            <a:ext cx="5337866" cy="4873904"/>
          </a:xfrm>
        </p:spPr>
        <p:txBody>
          <a:bodyPr>
            <a:normAutofit/>
          </a:bodyPr>
          <a:lstStyle/>
          <a:p>
            <a:r>
              <a:rPr lang="en-CA" dirty="0"/>
              <a:t>Aims to make scientific research, notes, data openly accessible</a:t>
            </a:r>
          </a:p>
          <a:p>
            <a:endParaRPr lang="en-CA"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5772317" y="2377722"/>
            <a:ext cx="2400635" cy="2953162"/>
          </a:xfrm>
          <a:prstGeom prst="rect">
            <a:avLst/>
          </a:prstGeom>
        </p:spPr>
      </p:pic>
      <p:sp>
        <p:nvSpPr>
          <p:cNvPr id="7" name="Content Placeholder 2"/>
          <p:cNvSpPr txBox="1">
            <a:spLocks/>
          </p:cNvSpPr>
          <p:nvPr/>
        </p:nvSpPr>
        <p:spPr>
          <a:xfrm>
            <a:off x="5344148" y="5326232"/>
            <a:ext cx="3256972" cy="5440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sz="2000" dirty="0"/>
              <a:t>image cc: license </a:t>
            </a:r>
            <a:r>
              <a:rPr lang="en-CA" sz="2000" u="sng" dirty="0" err="1">
                <a:hlinkClick r:id="rId4"/>
              </a:rPr>
              <a:t>wikimedia</a:t>
            </a:r>
            <a:endParaRPr lang="en-CA" sz="2000" dirty="0"/>
          </a:p>
        </p:txBody>
      </p:sp>
    </p:spTree>
    <p:extLst>
      <p:ext uri="{BB962C8B-B14F-4D97-AF65-F5344CB8AC3E}">
        <p14:creationId xmlns="" xmlns:p14="http://schemas.microsoft.com/office/powerpoint/2010/main" val="389737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EDUCATIONAL RESOURCES</a:t>
            </a:r>
          </a:p>
        </p:txBody>
      </p:sp>
      <p:sp>
        <p:nvSpPr>
          <p:cNvPr id="3" name="Content Placeholder 2"/>
          <p:cNvSpPr>
            <a:spLocks noGrp="1"/>
          </p:cNvSpPr>
          <p:nvPr>
            <p:ph idx="1"/>
          </p:nvPr>
        </p:nvSpPr>
        <p:spPr>
          <a:xfrm>
            <a:off x="252306" y="1600200"/>
            <a:ext cx="4915117" cy="4873904"/>
          </a:xfrm>
        </p:spPr>
        <p:txBody>
          <a:bodyPr>
            <a:normAutofit/>
          </a:bodyPr>
          <a:lstStyle/>
          <a:p>
            <a:r>
              <a:rPr lang="en-CA" dirty="0"/>
              <a:t>“Digitized materials offered freely and openly for educators, students and self-learners to use and reuse for teaching, learning and research”. (OECD) </a:t>
            </a: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4924063" y="2570097"/>
            <a:ext cx="3591426" cy="2934109"/>
          </a:xfrm>
          <a:prstGeom prst="rect">
            <a:avLst/>
          </a:prstGeom>
        </p:spPr>
      </p:pic>
      <p:sp>
        <p:nvSpPr>
          <p:cNvPr id="6" name="Content Placeholder 2"/>
          <p:cNvSpPr txBox="1">
            <a:spLocks/>
          </p:cNvSpPr>
          <p:nvPr/>
        </p:nvSpPr>
        <p:spPr>
          <a:xfrm>
            <a:off x="5091290" y="5573882"/>
            <a:ext cx="3256972" cy="54402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dirty="0"/>
              <a:t>image cc: license </a:t>
            </a:r>
            <a:r>
              <a:rPr lang="en-CA" u="sng" dirty="0" err="1">
                <a:hlinkClick r:id="rId4"/>
              </a:rPr>
              <a:t>wikimedia</a:t>
            </a:r>
            <a:endParaRPr lang="en-CA" u="sng" dirty="0"/>
          </a:p>
        </p:txBody>
      </p:sp>
    </p:spTree>
    <p:extLst>
      <p:ext uri="{BB962C8B-B14F-4D97-AF65-F5344CB8AC3E}">
        <p14:creationId xmlns="" xmlns:p14="http://schemas.microsoft.com/office/powerpoint/2010/main" val="155926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GOVERNMENT</a:t>
            </a:r>
          </a:p>
        </p:txBody>
      </p:sp>
      <p:sp>
        <p:nvSpPr>
          <p:cNvPr id="3" name="Content Placeholder 2"/>
          <p:cNvSpPr>
            <a:spLocks noGrp="1"/>
          </p:cNvSpPr>
          <p:nvPr>
            <p:ph idx="1"/>
          </p:nvPr>
        </p:nvSpPr>
        <p:spPr>
          <a:xfrm>
            <a:off x="252306" y="1600200"/>
            <a:ext cx="5297889" cy="4873904"/>
          </a:xfrm>
        </p:spPr>
        <p:txBody>
          <a:bodyPr>
            <a:normAutofit/>
          </a:bodyPr>
          <a:lstStyle/>
          <a:p>
            <a:r>
              <a:rPr lang="en-CA" dirty="0"/>
              <a:t>Open participation, open dialogue, sharing of governmental data with citizens</a:t>
            </a:r>
          </a:p>
          <a:p>
            <a:r>
              <a:rPr lang="en-CA" dirty="0"/>
              <a:t>Aim to promote collaboration, transparency and accountability</a:t>
            </a:r>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5720892" y="2598676"/>
            <a:ext cx="2848373" cy="2876951"/>
          </a:xfrm>
          <a:prstGeom prst="rect">
            <a:avLst/>
          </a:prstGeom>
        </p:spPr>
      </p:pic>
      <p:sp>
        <p:nvSpPr>
          <p:cNvPr id="7" name="Content Placeholder 2"/>
          <p:cNvSpPr txBox="1">
            <a:spLocks/>
          </p:cNvSpPr>
          <p:nvPr/>
        </p:nvSpPr>
        <p:spPr>
          <a:xfrm>
            <a:off x="5516592" y="5475627"/>
            <a:ext cx="3256972" cy="54402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ClrTx/>
              <a:buSzTx/>
              <a:buNone/>
              <a:defRPr/>
            </a:pPr>
            <a:r>
              <a:rPr lang="en-CA" sz="2000" dirty="0"/>
              <a:t>image cc: license flickr.com/photos/</a:t>
            </a:r>
            <a:r>
              <a:rPr lang="en-CA" sz="2000" dirty="0" err="1"/>
              <a:t>notbrucelee</a:t>
            </a:r>
            <a:r>
              <a:rPr lang="en-CA" sz="2000" dirty="0"/>
              <a:t>/</a:t>
            </a:r>
          </a:p>
        </p:txBody>
      </p:sp>
    </p:spTree>
    <p:extLst>
      <p:ext uri="{BB962C8B-B14F-4D97-AF65-F5344CB8AC3E}">
        <p14:creationId xmlns="" xmlns:p14="http://schemas.microsoft.com/office/powerpoint/2010/main" val="586693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a:t>
            </a:r>
          </a:p>
        </p:txBody>
      </p:sp>
      <p:sp>
        <p:nvSpPr>
          <p:cNvPr id="3" name="Content Placeholder 2"/>
          <p:cNvSpPr>
            <a:spLocks noGrp="1"/>
          </p:cNvSpPr>
          <p:nvPr>
            <p:ph idx="1"/>
          </p:nvPr>
        </p:nvSpPr>
        <p:spPr>
          <a:xfrm>
            <a:off x="252306" y="1600200"/>
            <a:ext cx="5297889" cy="4873904"/>
          </a:xfrm>
        </p:spPr>
        <p:txBody>
          <a:bodyPr>
            <a:normAutofit/>
          </a:bodyPr>
          <a:lstStyle/>
          <a:p>
            <a:r>
              <a:rPr lang="en-CA" dirty="0"/>
              <a:t>Openly available computer software and source code</a:t>
            </a:r>
          </a:p>
          <a:p>
            <a:r>
              <a:rPr lang="en-CA" dirty="0"/>
              <a:t>Licensed to be modified, built-upon and redistributed</a:t>
            </a:r>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5843765" y="2581705"/>
            <a:ext cx="2543530" cy="3353268"/>
          </a:xfrm>
          <a:prstGeom prst="rect">
            <a:avLst/>
          </a:prstGeom>
        </p:spPr>
      </p:pic>
      <p:sp>
        <p:nvSpPr>
          <p:cNvPr id="6" name="Content Placeholder 2"/>
          <p:cNvSpPr txBox="1">
            <a:spLocks/>
          </p:cNvSpPr>
          <p:nvPr/>
        </p:nvSpPr>
        <p:spPr>
          <a:xfrm>
            <a:off x="5487044" y="5573882"/>
            <a:ext cx="3256972" cy="544029"/>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dirty="0"/>
              <a:t>image cc: license</a:t>
            </a:r>
            <a:r>
              <a:rPr lang="en-CA" u="sng" dirty="0"/>
              <a:t> </a:t>
            </a:r>
            <a:r>
              <a:rPr lang="en-CA" u="sng" dirty="0">
                <a:hlinkClick r:id="rId4"/>
              </a:rPr>
              <a:t>opensource.org</a:t>
            </a:r>
            <a:endParaRPr lang="en-CA" u="sng" dirty="0"/>
          </a:p>
        </p:txBody>
      </p:sp>
    </p:spTree>
    <p:extLst>
      <p:ext uri="{BB962C8B-B14F-4D97-AF65-F5344CB8AC3E}">
        <p14:creationId xmlns="" xmlns:p14="http://schemas.microsoft.com/office/powerpoint/2010/main" val="284901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CRITICAL ANALYSIS</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normAutofit/>
          </a:bodyPr>
          <a:lstStyle/>
          <a:p>
            <a:pPr algn="ctr"/>
            <a:r>
              <a:rPr lang="en-CA" dirty="0"/>
              <a:t>“In today’s information society, knowledge must be constructed by critically analysing streams of information from various sources and formats, and moreover by understanding data and becoming capable of analysing </a:t>
            </a:r>
            <a:br>
              <a:rPr lang="en-CA" dirty="0"/>
            </a:br>
            <a:r>
              <a:rPr lang="en-CA" dirty="0"/>
              <a:t>and interpreting it.”</a:t>
            </a:r>
          </a:p>
          <a:p>
            <a:endParaRPr lang="en-CA" dirty="0"/>
          </a:p>
          <a:p>
            <a:pPr marL="0" indent="0">
              <a:buNone/>
            </a:pPr>
            <a:endParaRPr lang="en-CA" sz="1800" dirty="0"/>
          </a:p>
          <a:p>
            <a:pPr marL="0" indent="0">
              <a:buNone/>
            </a:pPr>
            <a:endParaRPr lang="en-CA" sz="1800" dirty="0"/>
          </a:p>
          <a:p>
            <a:pPr marL="0" indent="0">
              <a:buNone/>
            </a:pPr>
            <a:r>
              <a:rPr lang="en-CA" sz="1800" dirty="0"/>
              <a:t>Source: </a:t>
            </a:r>
            <a:r>
              <a:rPr lang="en-CA" sz="1800" u="sng" dirty="0">
                <a:hlinkClick r:id="rId3"/>
              </a:rPr>
              <a:t>Open Data as Open Educational Resources: Towards Transversal Skills and Global Citizenship</a:t>
            </a:r>
            <a:endParaRPr lang="en-CA" sz="1800" u="sng" dirty="0"/>
          </a:p>
        </p:txBody>
      </p:sp>
    </p:spTree>
    <p:extLst>
      <p:ext uri="{BB962C8B-B14F-4D97-AF65-F5344CB8AC3E}">
        <p14:creationId xmlns="" xmlns:p14="http://schemas.microsoft.com/office/powerpoint/2010/main" val="1125531868"/>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6" name="Content Placeholder 5"/>
          <p:cNvSpPr>
            <a:spLocks noGrp="1"/>
          </p:cNvSpPr>
          <p:nvPr>
            <p:ph idx="1"/>
          </p:nvPr>
        </p:nvSpPr>
        <p:spPr/>
        <p:txBody>
          <a:bodyPr>
            <a:normAutofit/>
          </a:bodyPr>
          <a:lstStyle/>
          <a:p>
            <a:pPr marL="0" indent="0">
              <a:buNone/>
            </a:pPr>
            <a:r>
              <a:rPr lang="en-US" dirty="0"/>
              <a:t>By the end of this module, you should be able to:</a:t>
            </a:r>
          </a:p>
          <a:p>
            <a:r>
              <a:rPr lang="en-CA" dirty="0"/>
              <a:t>discuss data fundamentals;</a:t>
            </a:r>
          </a:p>
          <a:p>
            <a:r>
              <a:rPr lang="en-CA" dirty="0"/>
              <a:t>identify skills necessary for effective use of data in teaching and learning;</a:t>
            </a:r>
          </a:p>
          <a:p>
            <a:r>
              <a:rPr lang="en-CA" dirty="0"/>
              <a:t>define open data;</a:t>
            </a:r>
          </a:p>
          <a:p>
            <a:r>
              <a:rPr lang="en-CA" dirty="0"/>
              <a:t>identify relevant sources of open data; </a:t>
            </a:r>
          </a:p>
          <a:p>
            <a:r>
              <a:rPr lang="en-CA" dirty="0"/>
              <a:t>design a learning activity/assignment that uses open data.</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166193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Civic engagement</a:t>
            </a:r>
          </a:p>
        </p:txBody>
      </p:sp>
      <p:sp>
        <p:nvSpPr>
          <p:cNvPr id="5" name="Footer Placeholder 4"/>
          <p:cNvSpPr>
            <a:spLocks noGrp="1"/>
          </p:cNvSpPr>
          <p:nvPr>
            <p:ph type="ftr" sz="quarter" idx="11"/>
          </p:nvPr>
        </p:nvSpPr>
        <p:spPr/>
        <p:txBody>
          <a:bodyPr/>
          <a:lstStyle/>
          <a:p>
            <a:endParaRPr lang="en-US" dirty="0"/>
          </a:p>
        </p:txBody>
      </p:sp>
      <p:sp>
        <p:nvSpPr>
          <p:cNvPr id="2" name="TextBox 1"/>
          <p:cNvSpPr txBox="1"/>
          <p:nvPr/>
        </p:nvSpPr>
        <p:spPr>
          <a:xfrm>
            <a:off x="252306" y="5918080"/>
            <a:ext cx="8457354" cy="369332"/>
          </a:xfrm>
          <a:prstGeom prst="rect">
            <a:avLst/>
          </a:prstGeom>
          <a:noFill/>
        </p:spPr>
        <p:txBody>
          <a:bodyPr wrap="square" rtlCol="0">
            <a:spAutoFit/>
          </a:bodyPr>
          <a:lstStyle/>
          <a:p>
            <a:r>
              <a:rPr lang="en-CA" dirty="0"/>
              <a:t>Source: Activities for Civic Engagement Differentiated by Level</a:t>
            </a:r>
          </a:p>
        </p:txBody>
      </p:sp>
      <p:pic>
        <p:nvPicPr>
          <p:cNvPr id="4" name="Content Placeholder 3"/>
          <p:cNvPicPr>
            <a:picLocks noGrp="1" noChangeAspect="1"/>
          </p:cNvPicPr>
          <p:nvPr>
            <p:ph idx="1"/>
          </p:nvPr>
        </p:nvPicPr>
        <p:blipFill>
          <a:blip r:embed="rId3"/>
          <a:stretch>
            <a:fillRect/>
          </a:stretch>
        </p:blipFill>
        <p:spPr>
          <a:xfrm>
            <a:off x="1344954" y="1938782"/>
            <a:ext cx="6477904" cy="3639058"/>
          </a:xfrm>
        </p:spPr>
      </p:pic>
    </p:spTree>
    <p:extLst>
      <p:ext uri="{BB962C8B-B14F-4D97-AF65-F5344CB8AC3E}">
        <p14:creationId xmlns="" xmlns:p14="http://schemas.microsoft.com/office/powerpoint/2010/main" val="760625511"/>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Group Discussion</a:t>
            </a:r>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lstStyle/>
          <a:p>
            <a:r>
              <a:rPr lang="en-CA" dirty="0"/>
              <a:t>What are the potential challenges in using open data in teaching and learning?</a:t>
            </a:r>
          </a:p>
          <a:p>
            <a:r>
              <a:rPr lang="en-CA" dirty="0"/>
              <a:t>How can these challenges be managed?</a:t>
            </a:r>
          </a:p>
        </p:txBody>
      </p:sp>
    </p:spTree>
    <p:extLst>
      <p:ext uri="{BB962C8B-B14F-4D97-AF65-F5344CB8AC3E}">
        <p14:creationId xmlns="" xmlns:p14="http://schemas.microsoft.com/office/powerpoint/2010/main" val="2258940236"/>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Challenges with Open Data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648614840"/>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Types of open data</a:t>
            </a:r>
          </a:p>
        </p:txBody>
      </p:sp>
      <p:sp>
        <p:nvSpPr>
          <p:cNvPr id="5" name="Footer Placeholder 4"/>
          <p:cNvSpPr>
            <a:spLocks noGrp="1"/>
          </p:cNvSpPr>
          <p:nvPr>
            <p:ph type="ftr" sz="quarter" idx="11"/>
          </p:nvPr>
        </p:nvSpPr>
        <p:spPr/>
        <p:txBody>
          <a:bodyPr/>
          <a:lstStyle/>
          <a:p>
            <a:endParaRPr lang="en-US" dirty="0"/>
          </a:p>
        </p:txBody>
      </p:sp>
      <p:sp>
        <p:nvSpPr>
          <p:cNvPr id="6" name="TextBox 5"/>
          <p:cNvSpPr txBox="1"/>
          <p:nvPr/>
        </p:nvSpPr>
        <p:spPr>
          <a:xfrm>
            <a:off x="252306" y="5785947"/>
            <a:ext cx="8457354" cy="646331"/>
          </a:xfrm>
          <a:prstGeom prst="rect">
            <a:avLst/>
          </a:prstGeom>
          <a:noFill/>
        </p:spPr>
        <p:txBody>
          <a:bodyPr wrap="square" rtlCol="0">
            <a:spAutoFit/>
          </a:bodyPr>
          <a:lstStyle/>
          <a:p>
            <a:r>
              <a:rPr lang="pt-BR" dirty="0"/>
              <a:t>By João Batista Neto [CC BY 3.0 (http://creativecommons.org/licenses/by/3.0)], via Wikimedia Commons</a:t>
            </a:r>
          </a:p>
        </p:txBody>
      </p:sp>
      <p:pic>
        <p:nvPicPr>
          <p:cNvPr id="3" name="Content Placeholder 2"/>
          <p:cNvPicPr>
            <a:picLocks noGrp="1" noChangeAspect="1"/>
          </p:cNvPicPr>
          <p:nvPr>
            <p:ph idx="1"/>
          </p:nvPr>
        </p:nvPicPr>
        <p:blipFill>
          <a:blip r:embed="rId3"/>
          <a:stretch>
            <a:fillRect/>
          </a:stretch>
        </p:blipFill>
        <p:spPr>
          <a:xfrm>
            <a:off x="2339163" y="1653965"/>
            <a:ext cx="4030930" cy="4202916"/>
          </a:xfrm>
        </p:spPr>
      </p:pic>
    </p:spTree>
    <p:extLst>
      <p:ext uri="{BB962C8B-B14F-4D97-AF65-F5344CB8AC3E}">
        <p14:creationId xmlns="" xmlns:p14="http://schemas.microsoft.com/office/powerpoint/2010/main" val="1606594212"/>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a:xfrm>
            <a:off x="252306" y="1600200"/>
            <a:ext cx="5000178"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hlinkClick r:id="rId3"/>
              </a:rPr>
              <a:t>Open Access Directory</a:t>
            </a:r>
            <a:endParaRPr lang="en-CA" dirty="0"/>
          </a:p>
          <a:p>
            <a:endParaRPr lang="en-CA" dirty="0"/>
          </a:p>
          <a:p>
            <a:r>
              <a:rPr lang="en-CA" dirty="0">
                <a:hlinkClick r:id="rId4"/>
              </a:rPr>
              <a:t>datahub.io</a:t>
            </a:r>
            <a:endParaRPr lang="en-CA" dirty="0"/>
          </a:p>
        </p:txBody>
      </p:sp>
      <p:sp>
        <p:nvSpPr>
          <p:cNvPr id="8" name="Title 7"/>
          <p:cNvSpPr>
            <a:spLocks noGrp="1"/>
          </p:cNvSpPr>
          <p:nvPr>
            <p:ph type="title"/>
          </p:nvPr>
        </p:nvSpPr>
        <p:spPr/>
        <p:txBody>
          <a:bodyPr/>
          <a:lstStyle/>
          <a:p>
            <a:r>
              <a:rPr lang="en-US" dirty="0"/>
              <a:t>Sources of open data</a:t>
            </a:r>
          </a:p>
        </p:txBody>
      </p:sp>
      <p:sp>
        <p:nvSpPr>
          <p:cNvPr id="5" name="Footer Placeholder 4"/>
          <p:cNvSpPr>
            <a:spLocks noGrp="1"/>
          </p:cNvSpPr>
          <p:nvPr>
            <p:ph type="ftr" sz="quarter" idx="11"/>
          </p:nvPr>
        </p:nvSpPr>
        <p:spPr/>
        <p:txBody>
          <a:bodyPr/>
          <a:lstStyle/>
          <a:p>
            <a:endParaRPr lang="en-US" dirty="0"/>
          </a:p>
        </p:txBody>
      </p:sp>
      <p:pic>
        <p:nvPicPr>
          <p:cNvPr id="4" name="Picture 3"/>
          <p:cNvPicPr>
            <a:picLocks noChangeAspect="1"/>
          </p:cNvPicPr>
          <p:nvPr/>
        </p:nvPicPr>
        <p:blipFill>
          <a:blip r:embed="rId5"/>
          <a:stretch>
            <a:fillRect/>
          </a:stretch>
        </p:blipFill>
        <p:spPr>
          <a:xfrm>
            <a:off x="5093927" y="1960819"/>
            <a:ext cx="3074529" cy="2234285"/>
          </a:xfrm>
          <a:prstGeom prst="rect">
            <a:avLst/>
          </a:prstGeom>
        </p:spPr>
      </p:pic>
      <p:pic>
        <p:nvPicPr>
          <p:cNvPr id="3" name="Content Placeholder 2"/>
          <p:cNvPicPr>
            <a:picLocks noGrp="1" noChangeAspect="1"/>
          </p:cNvPicPr>
          <p:nvPr>
            <p:ph idx="1"/>
          </p:nvPr>
        </p:nvPicPr>
        <p:blipFill>
          <a:blip r:embed="rId6"/>
          <a:stretch>
            <a:fillRect/>
          </a:stretch>
        </p:blipFill>
        <p:spPr>
          <a:xfrm>
            <a:off x="5897263" y="3481793"/>
            <a:ext cx="3017559" cy="2512984"/>
          </a:xfrm>
        </p:spPr>
      </p:pic>
    </p:spTree>
    <p:extLst>
      <p:ext uri="{BB962C8B-B14F-4D97-AF65-F5344CB8AC3E}">
        <p14:creationId xmlns="" xmlns:p14="http://schemas.microsoft.com/office/powerpoint/2010/main" val="80170029"/>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a:xfrm>
            <a:off x="252306" y="1600200"/>
            <a:ext cx="5000178"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t>Government:</a:t>
            </a:r>
            <a:br>
              <a:rPr lang="en-CA" dirty="0"/>
            </a:br>
            <a:endParaRPr lang="en-CA" dirty="0"/>
          </a:p>
          <a:p>
            <a:r>
              <a:rPr lang="en-CA" dirty="0">
                <a:hlinkClick r:id="rId3"/>
              </a:rPr>
              <a:t>dataportals.org</a:t>
            </a:r>
            <a:endParaRPr lang="en-CA" dirty="0"/>
          </a:p>
          <a:p>
            <a:r>
              <a:rPr lang="en-CA" dirty="0">
                <a:hlinkClick r:id="rId4"/>
              </a:rPr>
              <a:t>datalibre.ca</a:t>
            </a:r>
            <a:endParaRPr lang="en-CA" dirty="0"/>
          </a:p>
        </p:txBody>
      </p:sp>
      <p:sp>
        <p:nvSpPr>
          <p:cNvPr id="8" name="Title 7"/>
          <p:cNvSpPr>
            <a:spLocks noGrp="1"/>
          </p:cNvSpPr>
          <p:nvPr>
            <p:ph type="title"/>
          </p:nvPr>
        </p:nvSpPr>
        <p:spPr/>
        <p:txBody>
          <a:bodyPr/>
          <a:lstStyle/>
          <a:p>
            <a:r>
              <a:rPr lang="en-US" dirty="0"/>
              <a:t>Sources of open data</a:t>
            </a:r>
          </a:p>
        </p:txBody>
      </p:sp>
      <p:sp>
        <p:nvSpPr>
          <p:cNvPr id="5" name="Footer Placeholder 4"/>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5"/>
          <a:stretch>
            <a:fillRect/>
          </a:stretch>
        </p:blipFill>
        <p:spPr>
          <a:xfrm>
            <a:off x="4203853" y="1919178"/>
            <a:ext cx="4710969" cy="3800256"/>
          </a:xfrm>
          <a:prstGeom prst="rect">
            <a:avLst/>
          </a:prstGeom>
        </p:spPr>
      </p:pic>
    </p:spTree>
    <p:extLst>
      <p:ext uri="{BB962C8B-B14F-4D97-AF65-F5344CB8AC3E}">
        <p14:creationId xmlns="" xmlns:p14="http://schemas.microsoft.com/office/powerpoint/2010/main" val="678911940"/>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a:xfrm>
            <a:off x="252306" y="1600200"/>
            <a:ext cx="5000178"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t>Organizations:</a:t>
            </a:r>
          </a:p>
          <a:p>
            <a:r>
              <a:rPr lang="en-CA" dirty="0">
                <a:hlinkClick r:id="rId3"/>
              </a:rPr>
              <a:t>The World Bank</a:t>
            </a:r>
            <a:endParaRPr lang="en-CA" dirty="0"/>
          </a:p>
          <a:p>
            <a:r>
              <a:rPr lang="en-CA" dirty="0">
                <a:hlinkClick r:id="rId4"/>
              </a:rPr>
              <a:t>The Organization for Economic Co-operation and Development</a:t>
            </a:r>
            <a:endParaRPr lang="en-CA" dirty="0"/>
          </a:p>
          <a:p>
            <a:r>
              <a:rPr lang="en-CA" dirty="0">
                <a:hlinkClick r:id="rId5"/>
              </a:rPr>
              <a:t>The World Health Organization</a:t>
            </a:r>
            <a:endParaRPr lang="en-CA" dirty="0"/>
          </a:p>
        </p:txBody>
      </p:sp>
      <p:sp>
        <p:nvSpPr>
          <p:cNvPr id="8" name="Title 7"/>
          <p:cNvSpPr>
            <a:spLocks noGrp="1"/>
          </p:cNvSpPr>
          <p:nvPr>
            <p:ph type="title"/>
          </p:nvPr>
        </p:nvSpPr>
        <p:spPr/>
        <p:txBody>
          <a:bodyPr/>
          <a:lstStyle/>
          <a:p>
            <a:r>
              <a:rPr lang="en-US" dirty="0"/>
              <a:t>Sources of open data</a:t>
            </a:r>
          </a:p>
        </p:txBody>
      </p:sp>
      <p:sp>
        <p:nvSpPr>
          <p:cNvPr id="5" name="Footer Placeholder 4"/>
          <p:cNvSpPr>
            <a:spLocks noGrp="1"/>
          </p:cNvSpPr>
          <p:nvPr>
            <p:ph type="ftr" sz="quarter" idx="11"/>
          </p:nvPr>
        </p:nvSpPr>
        <p:spPr/>
        <p:txBody>
          <a:bodyPr/>
          <a:lstStyle/>
          <a:p>
            <a:endParaRPr lang="en-US" dirty="0"/>
          </a:p>
        </p:txBody>
      </p:sp>
      <p:pic>
        <p:nvPicPr>
          <p:cNvPr id="2" name="Picture 1"/>
          <p:cNvPicPr>
            <a:picLocks noChangeAspect="1"/>
          </p:cNvPicPr>
          <p:nvPr/>
        </p:nvPicPr>
        <p:blipFill>
          <a:blip r:embed="rId6"/>
          <a:stretch>
            <a:fillRect/>
          </a:stretch>
        </p:blipFill>
        <p:spPr>
          <a:xfrm>
            <a:off x="4966334" y="2068033"/>
            <a:ext cx="3815890" cy="3191065"/>
          </a:xfrm>
          <a:prstGeom prst="rect">
            <a:avLst/>
          </a:prstGeom>
        </p:spPr>
      </p:pic>
    </p:spTree>
    <p:extLst>
      <p:ext uri="{BB962C8B-B14F-4D97-AF65-F5344CB8AC3E}">
        <p14:creationId xmlns="" xmlns:p14="http://schemas.microsoft.com/office/powerpoint/2010/main" val="2663758657"/>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a:xfrm>
            <a:off x="252306" y="1600200"/>
            <a:ext cx="5000178"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t>Science:</a:t>
            </a:r>
          </a:p>
          <a:p>
            <a:r>
              <a:rPr lang="en-CA" dirty="0">
                <a:hlinkClick r:id="rId3"/>
              </a:rPr>
              <a:t>Open NASA</a:t>
            </a:r>
            <a:endParaRPr lang="en-CA" dirty="0"/>
          </a:p>
          <a:p>
            <a:r>
              <a:rPr lang="en-CA" dirty="0" err="1">
                <a:hlinkClick r:id="rId4"/>
              </a:rPr>
              <a:t>GeoGratis</a:t>
            </a:r>
            <a:endParaRPr lang="en-CA" dirty="0"/>
          </a:p>
          <a:p>
            <a:r>
              <a:rPr lang="en-CA" dirty="0">
                <a:hlinkClick r:id="rId5"/>
              </a:rPr>
              <a:t>Open Energy Information</a:t>
            </a:r>
            <a:endParaRPr lang="en-CA" dirty="0"/>
          </a:p>
          <a:p>
            <a:r>
              <a:rPr lang="en-CA" dirty="0">
                <a:hlinkClick r:id="rId6"/>
              </a:rPr>
              <a:t>Cell Image Library</a:t>
            </a:r>
            <a:endParaRPr lang="en-CA" dirty="0"/>
          </a:p>
          <a:p>
            <a:r>
              <a:rPr lang="en-CA" dirty="0">
                <a:hlinkClick r:id="rId7"/>
              </a:rPr>
              <a:t>National Human Genome Research Institute</a:t>
            </a:r>
            <a:endParaRPr lang="en-CA" dirty="0"/>
          </a:p>
          <a:p>
            <a:endParaRPr lang="en-CA" dirty="0"/>
          </a:p>
        </p:txBody>
      </p:sp>
      <p:sp>
        <p:nvSpPr>
          <p:cNvPr id="8" name="Title 7"/>
          <p:cNvSpPr>
            <a:spLocks noGrp="1"/>
          </p:cNvSpPr>
          <p:nvPr>
            <p:ph type="title"/>
          </p:nvPr>
        </p:nvSpPr>
        <p:spPr/>
        <p:txBody>
          <a:bodyPr/>
          <a:lstStyle/>
          <a:p>
            <a:r>
              <a:rPr lang="en-US" dirty="0"/>
              <a:t>Sources of open data</a:t>
            </a:r>
          </a:p>
        </p:txBody>
      </p:sp>
      <p:sp>
        <p:nvSpPr>
          <p:cNvPr id="5" name="Footer Placeholder 4"/>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8"/>
          <a:stretch>
            <a:fillRect/>
          </a:stretch>
        </p:blipFill>
        <p:spPr>
          <a:xfrm>
            <a:off x="5041979" y="2089297"/>
            <a:ext cx="3767656" cy="3243460"/>
          </a:xfrm>
          <a:prstGeom prst="rect">
            <a:avLst/>
          </a:prstGeom>
        </p:spPr>
      </p:pic>
    </p:spTree>
    <p:extLst>
      <p:ext uri="{BB962C8B-B14F-4D97-AF65-F5344CB8AC3E}">
        <p14:creationId xmlns="" xmlns:p14="http://schemas.microsoft.com/office/powerpoint/2010/main" val="1593536282"/>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txBox="1">
            <a:spLocks/>
          </p:cNvSpPr>
          <p:nvPr/>
        </p:nvSpPr>
        <p:spPr>
          <a:xfrm>
            <a:off x="252306" y="1600200"/>
            <a:ext cx="5000178"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t>Education:</a:t>
            </a:r>
          </a:p>
          <a:p>
            <a:r>
              <a:rPr lang="en-CA" dirty="0">
                <a:hlinkClick r:id="rId3"/>
              </a:rPr>
              <a:t>Canadian Associate of Research Libraries</a:t>
            </a:r>
            <a:endParaRPr lang="en-CA" dirty="0"/>
          </a:p>
          <a:p>
            <a:endParaRPr lang="en-CA" dirty="0"/>
          </a:p>
        </p:txBody>
      </p:sp>
      <p:sp>
        <p:nvSpPr>
          <p:cNvPr id="8" name="Title 7"/>
          <p:cNvSpPr>
            <a:spLocks noGrp="1"/>
          </p:cNvSpPr>
          <p:nvPr>
            <p:ph type="title"/>
          </p:nvPr>
        </p:nvSpPr>
        <p:spPr/>
        <p:txBody>
          <a:bodyPr/>
          <a:lstStyle/>
          <a:p>
            <a:r>
              <a:rPr lang="en-US" dirty="0"/>
              <a:t>Sources of open data</a:t>
            </a:r>
          </a:p>
        </p:txBody>
      </p:sp>
      <p:sp>
        <p:nvSpPr>
          <p:cNvPr id="5" name="Footer Placeholder 4"/>
          <p:cNvSpPr>
            <a:spLocks noGrp="1"/>
          </p:cNvSpPr>
          <p:nvPr>
            <p:ph type="ftr" sz="quarter" idx="11"/>
          </p:nvPr>
        </p:nvSpPr>
        <p:spPr/>
        <p:txBody>
          <a:bodyPr/>
          <a:lstStyle/>
          <a:p>
            <a:endParaRPr lang="en-US" dirty="0"/>
          </a:p>
        </p:txBody>
      </p:sp>
      <p:pic>
        <p:nvPicPr>
          <p:cNvPr id="2" name="Picture 1"/>
          <p:cNvPicPr>
            <a:picLocks noChangeAspect="1"/>
          </p:cNvPicPr>
          <p:nvPr/>
        </p:nvPicPr>
        <p:blipFill>
          <a:blip r:embed="rId4"/>
          <a:stretch>
            <a:fillRect/>
          </a:stretch>
        </p:blipFill>
        <p:spPr>
          <a:xfrm>
            <a:off x="4509939" y="2849526"/>
            <a:ext cx="4404883" cy="1697971"/>
          </a:xfrm>
          <a:prstGeom prst="rect">
            <a:avLst/>
          </a:prstGeom>
        </p:spPr>
      </p:pic>
    </p:spTree>
    <p:extLst>
      <p:ext uri="{BB962C8B-B14F-4D97-AF65-F5344CB8AC3E}">
        <p14:creationId xmlns="" xmlns:p14="http://schemas.microsoft.com/office/powerpoint/2010/main" val="3583207519"/>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YOU GET YOUR DATA?</a:t>
            </a:r>
          </a:p>
        </p:txBody>
      </p:sp>
      <p:sp>
        <p:nvSpPr>
          <p:cNvPr id="3" name="Content Placeholder 2"/>
          <p:cNvSpPr>
            <a:spLocks noGrp="1"/>
          </p:cNvSpPr>
          <p:nvPr>
            <p:ph idx="1"/>
          </p:nvPr>
        </p:nvSpPr>
        <p:spPr/>
        <p:txBody>
          <a:bodyPr/>
          <a:lstStyle/>
          <a:p>
            <a:r>
              <a:rPr lang="en-US" dirty="0"/>
              <a:t>What open data is available related to your discipline?</a:t>
            </a:r>
          </a:p>
          <a:p>
            <a:r>
              <a:rPr lang="en-US" dirty="0"/>
              <a:t>What source(s) will you use for your assignments?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 xmlns:p14="http://schemas.microsoft.com/office/powerpoint/2010/main" val="327602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457200" y="1600200"/>
            <a:ext cx="8229600" cy="4764561"/>
          </a:xfrm>
        </p:spPr>
        <p:txBody>
          <a:bodyPr>
            <a:normAutofit/>
          </a:bodyPr>
          <a:lstStyle/>
          <a:p>
            <a:r>
              <a:rPr lang="en-CA" sz="3200" dirty="0"/>
              <a:t>Data in Teaching and Learning</a:t>
            </a:r>
          </a:p>
          <a:p>
            <a:r>
              <a:rPr lang="en-CA" sz="3200" dirty="0"/>
              <a:t>Open Data in Teaching </a:t>
            </a:r>
            <a:r>
              <a:rPr lang="en-CA" sz="3200"/>
              <a:t>and Learning</a:t>
            </a:r>
            <a:endParaRPr lang="en-CA" sz="3200" dirty="0"/>
          </a:p>
          <a:p>
            <a:endParaRPr lang="en-CA" sz="32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39888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Open Data</a:t>
            </a:r>
          </a:p>
        </p:txBody>
      </p:sp>
      <p:sp>
        <p:nvSpPr>
          <p:cNvPr id="4" name="Footer Placeholder 3"/>
          <p:cNvSpPr>
            <a:spLocks noGrp="1"/>
          </p:cNvSpPr>
          <p:nvPr>
            <p:ph type="ftr" sz="quarter" idx="11"/>
          </p:nvPr>
        </p:nvSpPr>
        <p:spPr/>
        <p:txBody>
          <a:bodyPr/>
          <a:lstStyle/>
          <a:p>
            <a:endParaRPr lang="en-US" dirty="0"/>
          </a:p>
        </p:txBody>
      </p:sp>
      <p:graphicFrame>
        <p:nvGraphicFramePr>
          <p:cNvPr id="5" name="Diagram 4"/>
          <p:cNvGraphicFramePr/>
          <p:nvPr>
            <p:extLst>
              <p:ext uri="{D42A27DB-BD31-4B8C-83A1-F6EECF244321}">
                <p14:modId xmlns="" xmlns:p14="http://schemas.microsoft.com/office/powerpoint/2010/main" val="700448184"/>
              </p:ext>
            </p:extLst>
          </p:nvPr>
        </p:nvGraphicFramePr>
        <p:xfrm>
          <a:off x="1112875" y="1801036"/>
          <a:ext cx="6918251" cy="467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7793218"/>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ink, pair, share</a:t>
            </a:r>
          </a:p>
        </p:txBody>
      </p:sp>
      <p:sp>
        <p:nvSpPr>
          <p:cNvPr id="3" name="Content Placeholder 2"/>
          <p:cNvSpPr>
            <a:spLocks noGrp="1"/>
          </p:cNvSpPr>
          <p:nvPr>
            <p:ph idx="1"/>
          </p:nvPr>
        </p:nvSpPr>
        <p:spPr/>
        <p:txBody>
          <a:bodyPr/>
          <a:lstStyle/>
          <a:p>
            <a:r>
              <a:rPr lang="en-US" dirty="0"/>
              <a:t>How do you plan to use open data in your course?</a:t>
            </a:r>
          </a:p>
          <a:p>
            <a:r>
              <a:rPr lang="en-US" dirty="0"/>
              <a:t>What will you design your learning activities/assignments?</a:t>
            </a:r>
          </a:p>
          <a:p>
            <a:r>
              <a:rPr lang="en-US" dirty="0"/>
              <a:t>How will these activities align to your learning outcomes?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 xmlns:p14="http://schemas.microsoft.com/office/powerpoint/2010/main" val="192255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Open Data</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Using Open Data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1754806073"/>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CA" dirty="0"/>
              <a:t>Review your assigned case study with your group</a:t>
            </a:r>
          </a:p>
          <a:p>
            <a:r>
              <a:rPr lang="en-CA" dirty="0"/>
              <a:t>Are the researcher’s recommendations useful or not? Which recommendations would you apply to your open data learning activity? Can you think of other best practices for incorporating open data into teaching and learning activities?</a:t>
            </a:r>
          </a:p>
          <a:p>
            <a:r>
              <a:rPr lang="en-CA" dirty="0"/>
              <a:t>Share your thoughts with the larger group</a:t>
            </a:r>
          </a:p>
        </p:txBody>
      </p:sp>
      <p:sp>
        <p:nvSpPr>
          <p:cNvPr id="8" name="Title 7"/>
          <p:cNvSpPr>
            <a:spLocks noGrp="1"/>
          </p:cNvSpPr>
          <p:nvPr>
            <p:ph type="title"/>
          </p:nvPr>
        </p:nvSpPr>
        <p:spPr/>
        <p:txBody>
          <a:bodyPr>
            <a:normAutofit fontScale="90000"/>
          </a:bodyPr>
          <a:lstStyle/>
          <a:p>
            <a:r>
              <a:rPr lang="en-CA" dirty="0"/>
              <a:t>Small Group Activity: Case studies</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TextBox 5"/>
          <p:cNvSpPr txBox="1"/>
          <p:nvPr/>
        </p:nvSpPr>
        <p:spPr>
          <a:xfrm>
            <a:off x="252306" y="6019562"/>
            <a:ext cx="8457354" cy="369332"/>
          </a:xfrm>
          <a:prstGeom prst="rect">
            <a:avLst/>
          </a:prstGeom>
          <a:noFill/>
        </p:spPr>
        <p:txBody>
          <a:bodyPr wrap="square" rtlCol="0">
            <a:spAutoFit/>
          </a:bodyPr>
          <a:lstStyle/>
          <a:p>
            <a:r>
              <a:rPr lang="en-CA" dirty="0"/>
              <a:t>Source: </a:t>
            </a:r>
            <a:r>
              <a:rPr lang="en-CA" dirty="0">
                <a:hlinkClick r:id="rId3"/>
              </a:rPr>
              <a:t>Open Data as Open Educational Resources: Case studies of emerging practice. </a:t>
            </a:r>
            <a:endParaRPr lang="en-CA" u="sng" dirty="0"/>
          </a:p>
        </p:txBody>
      </p:sp>
    </p:spTree>
    <p:extLst>
      <p:ext uri="{BB962C8B-B14F-4D97-AF65-F5344CB8AC3E}">
        <p14:creationId xmlns="" xmlns:p14="http://schemas.microsoft.com/office/powerpoint/2010/main" val="1722309884"/>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CA" dirty="0"/>
              <a:t>Recommendations</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6"/>
          <p:cNvSpPr>
            <a:spLocks noGrp="1"/>
          </p:cNvSpPr>
          <p:nvPr>
            <p:ph idx="1"/>
          </p:nvPr>
        </p:nvSpPr>
        <p:spPr/>
        <p:txBody>
          <a:bodyPr/>
          <a:lstStyle/>
          <a:p>
            <a:r>
              <a:rPr lang="en-CA" dirty="0"/>
              <a:t>Clearly articulate learning outcomes</a:t>
            </a:r>
          </a:p>
          <a:p>
            <a:r>
              <a:rPr lang="en-CA" dirty="0"/>
              <a:t>Identify sources of data</a:t>
            </a:r>
          </a:p>
          <a:p>
            <a:r>
              <a:rPr lang="en-CA" dirty="0"/>
              <a:t>Anticipate and discuss challenges</a:t>
            </a:r>
          </a:p>
          <a:p>
            <a:r>
              <a:rPr lang="en-CA" dirty="0"/>
              <a:t>Provide software tutorials</a:t>
            </a:r>
          </a:p>
          <a:p>
            <a:r>
              <a:rPr lang="en-CA" dirty="0"/>
              <a:t>Promote open sharing of new knowledge</a:t>
            </a:r>
          </a:p>
        </p:txBody>
      </p:sp>
    </p:spTree>
    <p:extLst>
      <p:ext uri="{BB962C8B-B14F-4D97-AF65-F5344CB8AC3E}">
        <p14:creationId xmlns="" xmlns:p14="http://schemas.microsoft.com/office/powerpoint/2010/main" val="3192670532"/>
      </p:ext>
    </p:extLst>
  </p:cSld>
  <p:clrMapOvr>
    <a:masterClrMapping/>
  </p:clrMapOvr>
  <mc:AlternateContent xmlns:mc="http://schemas.openxmlformats.org/markup-compatibility/2006">
    <mc:Choice xmlns="" xmlns:p14="http://schemas.microsoft.com/office/powerpoint/2010/main" Requires="p14">
      <p:transition spd="slow" p14:dur="5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all" dirty="0">
                <a:solidFill>
                  <a:srgbClr val="C00000"/>
                </a:solidFill>
              </a:rPr>
              <a:t>Summary</a:t>
            </a:r>
          </a:p>
        </p:txBody>
      </p:sp>
      <p:sp>
        <p:nvSpPr>
          <p:cNvPr id="3" name="Content Placeholder 2"/>
          <p:cNvSpPr>
            <a:spLocks noGrp="1"/>
          </p:cNvSpPr>
          <p:nvPr>
            <p:ph idx="1"/>
          </p:nvPr>
        </p:nvSpPr>
        <p:spPr/>
        <p:txBody>
          <a:bodyPr>
            <a:normAutofit/>
          </a:bodyPr>
          <a:lstStyle/>
          <a:p>
            <a:r>
              <a:rPr lang="en-CA" dirty="0"/>
              <a:t>Data is all around us</a:t>
            </a:r>
          </a:p>
          <a:p>
            <a:r>
              <a:rPr lang="en-CA" dirty="0"/>
              <a:t>Instructors and students should have a basic understanding of data fundamentals</a:t>
            </a:r>
          </a:p>
          <a:p>
            <a:r>
              <a:rPr lang="en-CA" dirty="0"/>
              <a:t>Working with data can foster transversal skills</a:t>
            </a:r>
          </a:p>
          <a:p>
            <a:r>
              <a:rPr lang="en-CA" dirty="0"/>
              <a:t>Open data is free to use, re-use and redistribute</a:t>
            </a:r>
          </a:p>
          <a:p>
            <a:r>
              <a:rPr lang="en-CA" dirty="0"/>
              <a:t>Available from a growing number of sources</a:t>
            </a:r>
          </a:p>
          <a:p>
            <a:r>
              <a:rPr lang="en-CA" dirty="0"/>
              <a:t>Consider support needs for effective and meaningful learning experiences</a:t>
            </a:r>
          </a:p>
          <a:p>
            <a:endParaRPr lang="en-CA" dirty="0"/>
          </a:p>
          <a:p>
            <a:endParaRPr lang="en-CA" dirty="0"/>
          </a:p>
        </p:txBody>
      </p:sp>
    </p:spTree>
    <p:extLst>
      <p:ext uri="{BB962C8B-B14F-4D97-AF65-F5344CB8AC3E}">
        <p14:creationId xmlns="" xmlns:p14="http://schemas.microsoft.com/office/powerpoint/2010/main" val="4261099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all" dirty="0">
                <a:solidFill>
                  <a:srgbClr val="C00000"/>
                </a:solidFill>
              </a:rPr>
              <a:t>Homework</a:t>
            </a:r>
          </a:p>
        </p:txBody>
      </p:sp>
      <p:sp>
        <p:nvSpPr>
          <p:cNvPr id="3" name="Content Placeholder 2"/>
          <p:cNvSpPr>
            <a:spLocks noGrp="1"/>
          </p:cNvSpPr>
          <p:nvPr>
            <p:ph idx="1"/>
          </p:nvPr>
        </p:nvSpPr>
        <p:spPr/>
        <p:txBody>
          <a:bodyPr>
            <a:normAutofit/>
          </a:bodyPr>
          <a:lstStyle/>
          <a:p>
            <a:r>
              <a:rPr lang="en-CA" dirty="0"/>
              <a:t>Complete the Open Data Assignment</a:t>
            </a:r>
          </a:p>
          <a:p>
            <a:r>
              <a:rPr lang="en-CA" dirty="0"/>
              <a:t>Submit to a discussion board for peer review/comment</a:t>
            </a:r>
          </a:p>
        </p:txBody>
      </p:sp>
    </p:spTree>
    <p:extLst>
      <p:ext uri="{BB962C8B-B14F-4D97-AF65-F5344CB8AC3E}">
        <p14:creationId xmlns="" xmlns:p14="http://schemas.microsoft.com/office/powerpoint/2010/main" val="2623529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Thank you</a:t>
            </a:r>
          </a:p>
        </p:txBody>
      </p:sp>
      <p:sp>
        <p:nvSpPr>
          <p:cNvPr id="6" name="Content Placeholder 5"/>
          <p:cNvSpPr>
            <a:spLocks noGrp="1"/>
          </p:cNvSpPr>
          <p:nvPr>
            <p:ph idx="1"/>
          </p:nvPr>
        </p:nvSpPr>
        <p:spPr/>
        <p:txBody>
          <a:bodyPr/>
          <a:lstStyle/>
          <a:p>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5"/>
          <p:cNvSpPr txBox="1">
            <a:spLocks/>
          </p:cNvSpPr>
          <p:nvPr/>
        </p:nvSpPr>
        <p:spPr>
          <a:xfrm>
            <a:off x="404706" y="1752600"/>
            <a:ext cx="8662516"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dirty="0"/>
              <a:t>Questions?</a:t>
            </a:r>
          </a:p>
          <a:p>
            <a:r>
              <a:rPr lang="en-US" dirty="0"/>
              <a:t>Comments? </a:t>
            </a:r>
          </a:p>
          <a:p>
            <a:r>
              <a:rPr lang="en-US" dirty="0"/>
              <a:t>Help?</a:t>
            </a:r>
          </a:p>
          <a:p>
            <a:endParaRPr lang="en-US" dirty="0"/>
          </a:p>
          <a:p>
            <a:pPr marL="0" indent="0">
              <a:buNone/>
            </a:pPr>
            <a:r>
              <a:rPr lang="en-US" b="1" dirty="0"/>
              <a:t>Contact information – facilitator’s and departmental</a:t>
            </a:r>
          </a:p>
          <a:p>
            <a:endParaRPr lang="en-US" dirty="0"/>
          </a:p>
          <a:p>
            <a:endParaRPr lang="en-US" dirty="0"/>
          </a:p>
        </p:txBody>
      </p:sp>
    </p:spTree>
    <p:extLst>
      <p:ext uri="{BB962C8B-B14F-4D97-AF65-F5344CB8AC3E}">
        <p14:creationId xmlns="" xmlns:p14="http://schemas.microsoft.com/office/powerpoint/2010/main" val="334980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in Teaching and Learning</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45736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What is data?</a:t>
            </a:r>
          </a:p>
        </p:txBody>
      </p:sp>
      <p:sp>
        <p:nvSpPr>
          <p:cNvPr id="9" name="Content Placeholder 8"/>
          <p:cNvSpPr>
            <a:spLocks noGrp="1"/>
          </p:cNvSpPr>
          <p:nvPr>
            <p:ph idx="1"/>
          </p:nvPr>
        </p:nvSpPr>
        <p:spPr>
          <a:xfrm>
            <a:off x="252306" y="1600200"/>
            <a:ext cx="6559974" cy="4873904"/>
          </a:xfrm>
        </p:spPr>
        <p:txBody>
          <a:bodyPr/>
          <a:lstStyle/>
          <a:p>
            <a:pPr marL="0" indent="0">
              <a:buNone/>
            </a:pPr>
            <a:r>
              <a:rPr lang="en-CA" dirty="0"/>
              <a:t>A value assigned to a thing.</a:t>
            </a:r>
          </a:p>
          <a:p>
            <a:r>
              <a:rPr lang="it-IT" dirty="0"/>
              <a:t>Qualitative/quantitative</a:t>
            </a:r>
          </a:p>
          <a:p>
            <a:r>
              <a:rPr lang="it-IT" dirty="0"/>
              <a:t>Categorical</a:t>
            </a:r>
          </a:p>
          <a:p>
            <a:r>
              <a:rPr lang="it-IT" dirty="0"/>
              <a:t>Discrete/continuous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94737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Data?</a:t>
            </a:r>
          </a:p>
        </p:txBody>
      </p:sp>
      <p:sp>
        <p:nvSpPr>
          <p:cNvPr id="3" name="Content Placeholder 2"/>
          <p:cNvSpPr>
            <a:spLocks noGrp="1"/>
          </p:cNvSpPr>
          <p:nvPr>
            <p:ph idx="1"/>
          </p:nvPr>
        </p:nvSpPr>
        <p:spPr>
          <a:xfrm>
            <a:off x="252306" y="5930074"/>
            <a:ext cx="8662516" cy="544029"/>
          </a:xfrm>
        </p:spPr>
        <p:txBody>
          <a:bodyPr>
            <a:normAutofit/>
          </a:bodyPr>
          <a:lstStyle/>
          <a:p>
            <a:pPr marL="0" indent="0" algn="ctr">
              <a:buNone/>
            </a:pPr>
            <a:r>
              <a:rPr lang="en-CA" sz="2000" dirty="0"/>
              <a:t>image cc: license flickr.com/photos/</a:t>
            </a:r>
            <a:r>
              <a:rPr lang="en-CA" sz="2000" dirty="0" err="1"/>
              <a:t>horiavarlan</a:t>
            </a:r>
            <a:r>
              <a:rPr lang="en-CA" sz="2000" dirty="0"/>
              <a:t>/</a:t>
            </a:r>
          </a:p>
          <a:p>
            <a:pPr algn="ctr"/>
            <a:endParaRPr lang="en-CA" sz="2000"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1310891" y="1600200"/>
            <a:ext cx="6522219" cy="4329875"/>
          </a:xfrm>
          <a:prstGeom prst="rect">
            <a:avLst/>
          </a:prstGeom>
        </p:spPr>
      </p:pic>
    </p:spTree>
    <p:extLst>
      <p:ext uri="{BB962C8B-B14F-4D97-AF65-F5344CB8AC3E}">
        <p14:creationId xmlns="" xmlns:p14="http://schemas.microsoft.com/office/powerpoint/2010/main" val="370548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Data as raw materials</a:t>
            </a:r>
          </a:p>
        </p:txBody>
      </p:sp>
      <p:sp>
        <p:nvSpPr>
          <p:cNvPr id="3" name="Content Placeholder 2"/>
          <p:cNvSpPr>
            <a:spLocks noGrp="1"/>
          </p:cNvSpPr>
          <p:nvPr>
            <p:ph idx="1"/>
          </p:nvPr>
        </p:nvSpPr>
        <p:spPr/>
        <p:txBody>
          <a:bodyPr/>
          <a:lstStyle/>
          <a:p>
            <a:pPr marL="0" indent="0" algn="ctr">
              <a:buNone/>
            </a:pPr>
            <a:r>
              <a:rPr lang="en-CA" dirty="0"/>
              <a:t>“More data has been created in the past </a:t>
            </a:r>
            <a:br>
              <a:rPr lang="en-CA" dirty="0"/>
            </a:br>
            <a:r>
              <a:rPr lang="en-CA" dirty="0"/>
              <a:t>two years than in the entire previous history of the human race…</a:t>
            </a:r>
            <a:br>
              <a:rPr lang="en-CA" dirty="0"/>
            </a:br>
            <a:endParaRPr lang="en-CA" dirty="0"/>
          </a:p>
          <a:p>
            <a:pPr marL="0" indent="0" algn="ctr">
              <a:buNone/>
            </a:pPr>
            <a:r>
              <a:rPr lang="en-CA" dirty="0"/>
              <a:t>…less than 0.5% of all data is ever </a:t>
            </a:r>
            <a:br>
              <a:rPr lang="en-CA" dirty="0"/>
            </a:br>
            <a:r>
              <a:rPr lang="en-CA" dirty="0"/>
              <a:t>analysed and used.”</a:t>
            </a:r>
          </a:p>
        </p:txBody>
      </p:sp>
      <p:sp>
        <p:nvSpPr>
          <p:cNvPr id="4" name="Footer Placeholder 3"/>
          <p:cNvSpPr>
            <a:spLocks noGrp="1"/>
          </p:cNvSpPr>
          <p:nvPr>
            <p:ph type="ftr" sz="quarter" idx="11"/>
          </p:nvPr>
        </p:nvSpPr>
        <p:spPr/>
        <p:txBody>
          <a:bodyPr/>
          <a:lstStyle/>
          <a:p>
            <a:endParaRPr lang="en-US"/>
          </a:p>
        </p:txBody>
      </p:sp>
      <p:sp>
        <p:nvSpPr>
          <p:cNvPr id="5" name="TextBox 4"/>
          <p:cNvSpPr txBox="1"/>
          <p:nvPr/>
        </p:nvSpPr>
        <p:spPr>
          <a:xfrm>
            <a:off x="252306" y="5945253"/>
            <a:ext cx="8457354" cy="369332"/>
          </a:xfrm>
          <a:prstGeom prst="rect">
            <a:avLst/>
          </a:prstGeom>
          <a:noFill/>
        </p:spPr>
        <p:txBody>
          <a:bodyPr wrap="square" rtlCol="0">
            <a:spAutoFit/>
          </a:bodyPr>
          <a:lstStyle/>
          <a:p>
            <a:r>
              <a:rPr lang="en-CA" dirty="0"/>
              <a:t>Source: </a:t>
            </a:r>
            <a:r>
              <a:rPr lang="en-CA" u="sng" dirty="0">
                <a:hlinkClick r:id="rId3"/>
              </a:rPr>
              <a:t>20 Mind-Boggling Facts Everyone Must Read</a:t>
            </a:r>
            <a:endParaRPr lang="en-CA" dirty="0"/>
          </a:p>
        </p:txBody>
      </p:sp>
    </p:spTree>
    <p:extLst>
      <p:ext uri="{BB962C8B-B14F-4D97-AF65-F5344CB8AC3E}">
        <p14:creationId xmlns="" xmlns:p14="http://schemas.microsoft.com/office/powerpoint/2010/main" val="18180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Data</a:t>
            </a:r>
          </a:p>
        </p:txBody>
      </p:sp>
      <p:sp>
        <p:nvSpPr>
          <p:cNvPr id="4" name="Footer Placeholder 3"/>
          <p:cNvSpPr>
            <a:spLocks noGrp="1"/>
          </p:cNvSpPr>
          <p:nvPr>
            <p:ph type="ftr" sz="quarter" idx="11"/>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40976251"/>
              </p:ext>
            </p:extLst>
          </p:nvPr>
        </p:nvGraphicFramePr>
        <p:xfrm>
          <a:off x="252413" y="1600200"/>
          <a:ext cx="8662987"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19937733"/>
      </p:ext>
    </p:extLst>
  </p:cSld>
  <p:clrMapOvr>
    <a:masterClrMapping/>
  </p:clrMapOvr>
</p:sld>
</file>

<file path=ppt/theme/theme1.xml><?xml version="1.0" encoding="utf-8"?>
<a:theme xmlns:a="http://schemas.openxmlformats.org/drawingml/2006/main" name="PIF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PIF_PowerPoint_template-2</Template>
  <TotalTime>29127</TotalTime>
  <Words>3657</Words>
  <Application>Microsoft Office PowerPoint</Application>
  <PresentationFormat>On-screen Show (4:3)</PresentationFormat>
  <Paragraphs>333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PIF_PowerPoint_template</vt:lpstr>
      <vt:lpstr>OPEN Data</vt:lpstr>
      <vt:lpstr>Welcome</vt:lpstr>
      <vt:lpstr>learning outcomes</vt:lpstr>
      <vt:lpstr>agenda</vt:lpstr>
      <vt:lpstr>Data in Teaching and Learning</vt:lpstr>
      <vt:lpstr>What is data?</vt:lpstr>
      <vt:lpstr>What is Data?</vt:lpstr>
      <vt:lpstr>Data as raw materials</vt:lpstr>
      <vt:lpstr>Getting Data</vt:lpstr>
      <vt:lpstr>COMMON ERRORS IN DATA</vt:lpstr>
      <vt:lpstr>COMMON ERRORS IN DATA</vt:lpstr>
      <vt:lpstr>Structured Data</vt:lpstr>
      <vt:lpstr>Think, ink, pair, share</vt:lpstr>
      <vt:lpstr>Data skills</vt:lpstr>
      <vt:lpstr>Data analysis</vt:lpstr>
      <vt:lpstr>transversal skills</vt:lpstr>
      <vt:lpstr>Open Data in Teaching and Learning</vt:lpstr>
      <vt:lpstr>ACTIVITY: OPEN DATA ASSIGNMENT</vt:lpstr>
      <vt:lpstr>WHAT IS OPEN DATA?</vt:lpstr>
      <vt:lpstr>Key Characteristics</vt:lpstr>
      <vt:lpstr>Group Discussion</vt:lpstr>
      <vt:lpstr>Empowering scholarship</vt:lpstr>
      <vt:lpstr>Related open initiatives</vt:lpstr>
      <vt:lpstr>OPEN ACCESS</vt:lpstr>
      <vt:lpstr>OPEN SCIENCE</vt:lpstr>
      <vt:lpstr>OPEN EDUCATIONAL RESOURCES</vt:lpstr>
      <vt:lpstr>OPEN GOVERNMENT</vt:lpstr>
      <vt:lpstr>OPEN SOURCE</vt:lpstr>
      <vt:lpstr>CRITICAL ANALYSIS</vt:lpstr>
      <vt:lpstr>Civic engagement</vt:lpstr>
      <vt:lpstr>Group Discussion</vt:lpstr>
      <vt:lpstr>Challenges</vt:lpstr>
      <vt:lpstr>Types of open data</vt:lpstr>
      <vt:lpstr>Sources of open data</vt:lpstr>
      <vt:lpstr>Sources of open data</vt:lpstr>
      <vt:lpstr>Sources of open data</vt:lpstr>
      <vt:lpstr>Sources of open data</vt:lpstr>
      <vt:lpstr>Sources of open data</vt:lpstr>
      <vt:lpstr>WHERE WILL YOU GET YOUR DATA?</vt:lpstr>
      <vt:lpstr>Using Open Data</vt:lpstr>
      <vt:lpstr>think, ink, pair, share</vt:lpstr>
      <vt:lpstr>Using Open Data</vt:lpstr>
      <vt:lpstr>Small Group Activity: Case studies</vt:lpstr>
      <vt:lpstr>Recommendations</vt:lpstr>
      <vt:lpstr>Summary</vt:lpstr>
      <vt:lpstr>Homework</vt:lpstr>
      <vt:lpstr>Thank you</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EDC</dc:creator>
  <cp:lastModifiedBy>April</cp:lastModifiedBy>
  <cp:revision>544</cp:revision>
  <dcterms:created xsi:type="dcterms:W3CDTF">2011-03-29T20:25:31Z</dcterms:created>
  <dcterms:modified xsi:type="dcterms:W3CDTF">2017-01-25T20:40:55Z</dcterms:modified>
</cp:coreProperties>
</file>