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spcBef>
                <a:spcPts val="0"/>
              </a:spcBef>
              <a:buSzPct val="91666"/>
              <a:buNone/>
            </a:pPr>
            <a:r>
              <a:rPr lang="en-US"/>
              <a:t>Social Media platforms are among the most accessed websites. There are hundreds of different platforms that are used for either personal or business reasons. We will explore some different social media platforms and see how they are used. Please take a look at the different types of social media, and investigate how they can be leveraged for educational needs.</a:t>
            </a:r>
          </a:p>
          <a:p>
            <a:pPr indent="-69850" lvl="0" marL="0" marR="0" rtl="0" algn="l">
              <a:spcBef>
                <a:spcPts val="0"/>
              </a:spcBef>
              <a:buSzPct val="91666"/>
              <a:buNone/>
            </a:pPr>
            <a:r>
              <a:t/>
            </a:r>
            <a:endParaRPr/>
          </a:p>
          <a:p>
            <a:pPr indent="-69850" lvl="0" marL="0" marR="0" rtl="0" algn="l">
              <a:spcBef>
                <a:spcPts val="0"/>
              </a:spcBef>
              <a:buSzPct val="91666"/>
              <a:buNone/>
            </a:pPr>
            <a:r>
              <a:rPr b="1" lang="en-US"/>
              <a:t>The next slides will go into more detail for each area</a:t>
            </a:r>
          </a:p>
          <a:p>
            <a:pPr indent="0" lvl="0" marL="0" marR="0" rtl="0" algn="l">
              <a:spcBef>
                <a:spcPts val="0"/>
              </a:spcBef>
              <a:buSzPct val="25000"/>
              <a:buNone/>
            </a:pPr>
            <a:r>
              <a:t/>
            </a:r>
            <a:endParaRPr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Clr>
                <a:schemeClr val="dk1"/>
              </a:buClr>
              <a:buSzPct val="91666"/>
              <a:buFont typeface="Arial"/>
              <a:buNone/>
            </a:pPr>
            <a:r>
              <a:rPr lang="en-US"/>
              <a:t>Personal networking tools like Facebook and LinkedIn contain personal profiles such as pictures, videos, biographies, academic achievements and professional experience, discussions of profession-related topics, job postings, etc. </a:t>
            </a:r>
          </a:p>
          <a:p>
            <a:pPr indent="-69850" lvl="0" marL="0" marR="0" rtl="0" algn="l">
              <a:lnSpc>
                <a:spcPct val="80000"/>
              </a:lnSpc>
              <a:spcBef>
                <a:spcPts val="0"/>
              </a:spcBef>
              <a:buClr>
                <a:schemeClr val="dk1"/>
              </a:buClr>
              <a:buSzPct val="91666"/>
              <a:buFont typeface="Arial"/>
              <a:buNone/>
            </a:pPr>
            <a:r>
              <a:rPr lang="en-US"/>
              <a:t>Both platforms are social networks that connect people and professionals in the online environment. Facebook connects old friends, family, co-workers and acquaintances, whereas Linkedin connects professionals and is more business and career oriented. In a class setting, these tools can be useful for reaching out to students, or checking their bios for potential research interests and collaborations. </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Creating groups or pages based around common interests is an effective way to engage students in conversations. Creating conversations on the open web can potentially draw in the viewpoints and opinions of experts from around the world. This can be done with Facebook groups, Google + Communities, Pinterest, or LinkedIn groups, as well. Each of the interest-based platforms mentioned operate in a similar manner in that users can post comments and replies to create discussions, as well as share pictures, videos and other media. Facebook, Google + and Pinterest are usually created via personal networks. LinkedIn is focused on professional groups and interests. Pinterest is somewhat different in that it involves ‘pinning’ items (usually photos) to your board for comments and sharing, whereas Facebook, Google + and LinkedIn are primarily discussion based.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Online communities like Reddit and Quora are popular go-to sites for asking and answering questions, and for potentially engaging participants in debates over these questions. Reddit has many sub-reddits or sub-communities which are focused on specific topic areas. Quora allows you to direct questions to many different ‘experts’ who then weigh in and provide different answers. These communities are usually well moderated with clear rules. Active moderators keep the group discussion on topic and on task. </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0" name="Shape 190"/>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Sites like YouTube and Instagram are primarily for sharing videos and images with the wider community. Students can share ideas through video projects, and the images can tell stories about their work. YouTube has numerous types of tutorials, instructional guides, fan videos, gaming clips, and more. Instagram is a photo and short video sharing site where you can add filters to change the mood of the image. You can find images related to different topics and themes by following different hashtags.</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1" name="Shape 201"/>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StumbleUpon, Pinterest and Digg are valuable bookmarking sites to use while doing research. The key difference between these two sites is that StumbleUpon is geared toward random discovery for the user, whereas Pinterest and Digg give more control to the researcher in finding useful information. Sites like these make it easy for students and educators to quickly read through sites, save them, and re-locate them. On public sharing sites, you can view the resources of others and potentially find a gold mine of quality material from a researcher in a similar field.</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Blogs and wikis are excellent ways to get students writing and sharing their thoughts in a meaningful way. Tumblr and Medium are platforms that allow users to share their thoughts via online journals or blogs. Having students chronicle certain events throughout a semester or reflect on their work can be excellent activities. Wikis can be used in classes to generate shared knowledge of course content. You can also have students edit existing wiki articles, such as on Wikipedia, and study the effects of their edits.</a:t>
            </a:r>
          </a:p>
          <a:p>
            <a:pPr indent="0" lvl="0" marL="0" marR="0" rtl="0" algn="l">
              <a:lnSpc>
                <a:spcPct val="80000"/>
              </a:lnSpc>
              <a:spcBef>
                <a:spcPts val="0"/>
              </a:spcBef>
              <a:buSzPct val="25000"/>
              <a:buNone/>
            </a:pPr>
            <a:r>
              <a:t/>
            </a:r>
            <a:endParaRPr b="1" sz="839"/>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3" name="Shape 22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Ask participants to spend 2-3 minutes individually answering the questions, then spend 2-3 minutes discussing with a partner. Ask pairs to share their thoughts with the larger group. List participants’ answers on a whiteboard or flipchart to refer back to later.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0" name="Shape 2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7" name="Shape 23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a:t>Watch this video of instructors sharing the benefits and challenges of using social media in their courses, and think about your own pros and cons. Have the instructors alleviated any of your reservations? Can you think of some challenges the instructors in the video had which we have not touched on, or think of potential challenges that the instructors didn’t mention in the video?</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Introduce yourself and explain your role at the school. You may edit slide to insert name, position, contact info.</a:t>
            </a: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If this is the first of a series of modules, spend a little bit of time giving overview of the program. You may wish to insert a slide or two with that information.</a:t>
            </a: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44" name="Shape 24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69850" lvl="0" marL="0" marR="0" rtl="0" algn="l">
              <a:lnSpc>
                <a:spcPct val="100000"/>
              </a:lnSpc>
              <a:spcBef>
                <a:spcPts val="0"/>
              </a:spcBef>
              <a:spcAft>
                <a:spcPts val="0"/>
              </a:spcAft>
              <a:buClr>
                <a:schemeClr val="dk1"/>
              </a:buClr>
              <a:buSzPct val="91666"/>
              <a:buFont typeface="Arial"/>
              <a:buNone/>
            </a:pPr>
            <a:r>
              <a:rPr lang="en-US"/>
              <a:t>In order to successfully incorporate social media into your teaching, there are some factors to consider: </a:t>
            </a:r>
          </a:p>
          <a:p>
            <a:pPr indent="-69850" lvl="0" marL="0" marR="0" rtl="0" algn="l">
              <a:lnSpc>
                <a:spcPct val="100000"/>
              </a:lnSpc>
              <a:spcBef>
                <a:spcPts val="0"/>
              </a:spcBef>
              <a:spcAft>
                <a:spcPts val="0"/>
              </a:spcAft>
              <a:buClr>
                <a:schemeClr val="dk1"/>
              </a:buClr>
              <a:buSzPct val="91666"/>
              <a:buFont typeface="Arial"/>
              <a:buNone/>
            </a:pPr>
            <a:r>
              <a:rPr lang="en-US"/>
              <a:t>Social media is a relatively new phenomenon, with undetermined possibilities. Discovering the potential uses of social media is both an inspiring prospect and a daunting task. It is important to understand your audience when choosing the platforms you will use and to consider the pros and cons of each platform in order to decide on the best option for your particular scenario.</a:t>
            </a:r>
          </a:p>
          <a:p>
            <a:pPr indent="-69850" lvl="0" marL="0" marR="0" rtl="0" algn="l">
              <a:lnSpc>
                <a:spcPct val="100000"/>
              </a:lnSpc>
              <a:spcBef>
                <a:spcPts val="0"/>
              </a:spcBef>
              <a:spcAft>
                <a:spcPts val="0"/>
              </a:spcAft>
              <a:buClr>
                <a:schemeClr val="dk1"/>
              </a:buClr>
              <a:buSzPct val="91666"/>
              <a:buFont typeface="Arial"/>
              <a:buNone/>
            </a:pPr>
            <a:r>
              <a:rPr lang="en-US"/>
              <a:t>Using social media in classes allows for different opinions to be expressed, creating lively discussions. It’s important to actively facilitate these discussions to avoid possible conflicts. Be sure to set clear rules for communication before implementing social media in your course. </a:t>
            </a:r>
          </a:p>
          <a:p>
            <a:pPr indent="-69850" lvl="0" marL="0" marR="0" rtl="0" algn="l">
              <a:lnSpc>
                <a:spcPct val="100000"/>
              </a:lnSpc>
              <a:spcBef>
                <a:spcPts val="0"/>
              </a:spcBef>
              <a:spcAft>
                <a:spcPts val="0"/>
              </a:spcAft>
              <a:buClr>
                <a:schemeClr val="dk1"/>
              </a:buClr>
              <a:buSzPct val="91666"/>
              <a:buFont typeface="Arial"/>
              <a:buNone/>
            </a:pPr>
            <a:r>
              <a:rPr lang="en-US"/>
              <a:t>Not all students have equal access to all forms of social media. Restrictions on use due to institutional technical infrastructure and policy may also pose problems. Before adopting any type of social media into your classroom, understand the limitations that your students may face and consider potential ways to circumvent any potential problems.</a:t>
            </a:r>
          </a:p>
          <a:p>
            <a:pPr indent="-69850" lvl="0" marL="0" marR="0" rtl="0" algn="l">
              <a:lnSpc>
                <a:spcPct val="100000"/>
              </a:lnSpc>
              <a:spcBef>
                <a:spcPts val="0"/>
              </a:spcBef>
              <a:spcAft>
                <a:spcPts val="0"/>
              </a:spcAft>
              <a:buClr>
                <a:schemeClr val="dk1"/>
              </a:buClr>
              <a:buSzPct val="91666"/>
              <a:buFont typeface="Arial"/>
              <a:buNone/>
            </a:pPr>
            <a:r>
              <a:rPr lang="en-US"/>
              <a:t>Institutional hurdles and roadblocks can be formidable. The implications of introducing any new tool into the classroom must be carefully considered. Potential institutional issues include decisions to ban social media in the classroom or restrictions on what can or cannot be shared, policies regarding the use of one platform over another, and so on.</a:t>
            </a:r>
          </a:p>
          <a:p>
            <a:pPr indent="0" lvl="0" marL="0" marR="0" rtl="0" algn="l">
              <a:lnSpc>
                <a:spcPct val="100000"/>
              </a:lnSpc>
              <a:spcBef>
                <a:spcPts val="0"/>
              </a:spcBef>
              <a:spcAft>
                <a:spcPts val="0"/>
              </a:spcAft>
              <a:buClr>
                <a:schemeClr val="dk1"/>
              </a:buClr>
              <a:buSzPct val="25000"/>
              <a:buFont typeface="Calibri"/>
              <a:buNone/>
            </a:pPr>
            <a:r>
              <a:t/>
            </a:r>
            <a:endParaRPr b="1"/>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0" name="Shape 25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7" name="Shape 257"/>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spcBef>
                <a:spcPts val="0"/>
              </a:spcBef>
              <a:buSzPct val="91666"/>
              <a:buNone/>
            </a:pPr>
            <a:r>
              <a:rPr lang="en-US"/>
              <a:t>SECTION OUTLINE</a:t>
            </a:r>
          </a:p>
          <a:p>
            <a:pPr indent="-69850" lvl="0" marL="0" marR="0" rtl="0" algn="l">
              <a:spcBef>
                <a:spcPts val="0"/>
              </a:spcBef>
              <a:buSzPct val="91666"/>
              <a:buNone/>
            </a:pPr>
            <a:r>
              <a:t/>
            </a:r>
            <a:endParaRPr/>
          </a:p>
          <a:p>
            <a:pPr indent="-69850" lvl="0" marL="0" marR="0" rtl="0" algn="l">
              <a:spcBef>
                <a:spcPts val="0"/>
              </a:spcBef>
              <a:buClr>
                <a:schemeClr val="dk1"/>
              </a:buClr>
              <a:buSzPct val="91666"/>
              <a:buFont typeface="Arial"/>
              <a:buNone/>
            </a:pPr>
            <a:r>
              <a:rPr lang="en-US"/>
              <a:t>Faculty use of social media</a:t>
            </a:r>
          </a:p>
          <a:p>
            <a:pPr indent="-69850" lvl="0" marL="0" marR="0" rtl="0" algn="l">
              <a:spcBef>
                <a:spcPts val="0"/>
              </a:spcBef>
              <a:buClr>
                <a:schemeClr val="dk1"/>
              </a:buClr>
              <a:buSzPct val="91666"/>
              <a:buFont typeface="Arial"/>
              <a:buNone/>
            </a:pPr>
            <a:r>
              <a:rPr lang="en-US"/>
              <a:t>Social media in the class</a:t>
            </a:r>
          </a:p>
          <a:p>
            <a:pPr indent="-69850" lvl="0" marL="0" marR="0" rtl="0" algn="l">
              <a:spcBef>
                <a:spcPts val="0"/>
              </a:spcBef>
              <a:buClr>
                <a:schemeClr val="dk1"/>
              </a:buClr>
              <a:buSzPct val="91666"/>
              <a:buFont typeface="Arial"/>
              <a:buNone/>
            </a:pPr>
            <a:r>
              <a:rPr lang="en-US"/>
              <a:t>Experience using social media</a:t>
            </a:r>
          </a:p>
          <a:p>
            <a:pPr indent="-69850" lvl="0" marL="0" marR="0" rtl="0" algn="l">
              <a:spcBef>
                <a:spcPts val="0"/>
              </a:spcBef>
              <a:buClr>
                <a:schemeClr val="dk1"/>
              </a:buClr>
              <a:buSzPct val="91666"/>
              <a:buFont typeface="Arial"/>
              <a:buNone/>
            </a:pPr>
            <a:r>
              <a:rPr lang="en-US"/>
              <a:t>Best Practices and Guidelines</a:t>
            </a:r>
          </a:p>
          <a:p>
            <a:pPr indent="0" lvl="0" marL="0" marR="0" rtl="0" algn="l">
              <a:spcBef>
                <a:spcPts val="0"/>
              </a:spcBef>
              <a:buSzPct val="250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3" name="Shape 263"/>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91666"/>
              <a:buFont typeface="Arial"/>
              <a:buNone/>
            </a:pPr>
            <a:r>
              <a:rPr b="1" lang="en-US"/>
              <a:t>Ask participants to join a group of 3 or 4 to discuss the ways they use social media and ask them to discuss whether they use it for personal, professional or teaching use?</a:t>
            </a:r>
          </a:p>
          <a:p>
            <a:pPr indent="0" lvl="0" marL="0" marR="0" rtl="0" algn="l">
              <a:spcBef>
                <a:spcPts val="0"/>
              </a:spcBef>
              <a:buSzPct val="25000"/>
              <a:buNone/>
            </a:pPr>
            <a:r>
              <a:t/>
            </a:r>
            <a:endParaRPr b="1"/>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9" name="Shape 269"/>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spcBef>
                <a:spcPts val="0"/>
              </a:spcBef>
              <a:buSzPct val="91666"/>
              <a:buNone/>
            </a:pPr>
            <a:r>
              <a:rPr lang="en-US"/>
              <a:t>According to a study conducted by Seaman and Tinti-Kane (2013), faculty use social media for three main reasons: for professional use, for teaching, and for personal use. Each of these areas serves a distinct purpose. Seaman and Tinti-Kane define personal use as use not related to research or teaching pursuits, but rather connecting with friends or for other informal uses. Professional use is defined as any use that focuses on the individual’s research or area of study. And finally, using social media for teaching is use within a course that the faculty member is leading. </a:t>
            </a:r>
          </a:p>
          <a:p>
            <a:pPr indent="-69850" lvl="0" marL="0" marR="0" rtl="0" algn="l">
              <a:spcBef>
                <a:spcPts val="0"/>
              </a:spcBef>
              <a:buSzPct val="91666"/>
              <a:buNone/>
            </a:pPr>
            <a:r>
              <a:t/>
            </a:r>
            <a:endParaRPr b="1"/>
          </a:p>
          <a:p>
            <a:pPr indent="0" lvl="0" marL="0" marR="0" rtl="0" algn="l">
              <a:spcBef>
                <a:spcPts val="0"/>
              </a:spcBef>
              <a:buSzPct val="25000"/>
              <a:buNone/>
            </a:pPr>
            <a:r>
              <a:t/>
            </a:r>
            <a:endParaRPr b="1"/>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5" name="Shape 275"/>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spcBef>
                <a:spcPts val="0"/>
              </a:spcBef>
              <a:buSzPct val="91666"/>
              <a:buNone/>
            </a:pPr>
            <a:r>
              <a:rPr lang="en-US"/>
              <a:t>The study showed growth in the use of social media by North American faculty in all three areas. Each type of use maintained their rank: personal use was the highest, followed by professional use, and finally teaching with the lowest usage. Although there was continued growth in all three areas, professional use saw the largest increase with a growth of more than 10% in one year.</a:t>
            </a:r>
          </a:p>
          <a:p>
            <a:pPr indent="0" lvl="0" marL="0" marR="0" rtl="0" algn="l">
              <a:spcBef>
                <a:spcPts val="0"/>
              </a:spcBef>
              <a:buSzPct val="25000"/>
              <a:buNone/>
            </a:pPr>
            <a:r>
              <a:t/>
            </a:r>
            <a:endParaRPr b="1"/>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2" name="Shape 2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91666"/>
              <a:buFont typeface="Arial"/>
              <a:buNone/>
            </a:pPr>
            <a:r>
              <a:t/>
            </a:r>
            <a:endParaRPr b="1"/>
          </a:p>
          <a:p>
            <a:pPr indent="0" lvl="0" marL="0" marR="0" rtl="0" algn="l">
              <a:spcBef>
                <a:spcPts val="0"/>
              </a:spcBef>
              <a:buSzPct val="25000"/>
              <a:buNone/>
            </a:pPr>
            <a:r>
              <a:t/>
            </a:r>
            <a:endParaRPr b="1"/>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9" name="Shape 2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None/>
            </a:pPr>
            <a:r>
              <a:rPr lang="en-US"/>
              <a:t>Using social media in the classroom is a relatively new phenomenon. Although there are many ways to incorporate social media into learning, a few best practices have emerged.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7" name="Shape 297"/>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If you plan to use social media in your course, students should be clearly informed of what is expected from them at the outset of the course. Outline the level of participation required, which social media platforms they’ll need to use, and how, if at all, they will be assessed.</a:t>
            </a:r>
          </a:p>
          <a:p>
            <a:pPr indent="0" lvl="0" marL="0" marR="0" rtl="0" algn="l">
              <a:lnSpc>
                <a:spcPct val="80000"/>
              </a:lnSpc>
              <a:spcBef>
                <a:spcPts val="0"/>
              </a:spcBef>
              <a:buSzPct val="25000"/>
              <a:buNone/>
            </a:pPr>
            <a:r>
              <a:t/>
            </a:r>
            <a:endParaRPr b="1" sz="839"/>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08" name="Shape 308"/>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In order for any online learning community to be successful, social presence must be developed. According to Rourke, Anderson, Garrison &amp; Archer (2001) social presence is “the ability of learners to project themselves socially and effectively in a community of inquiry.” To facilitate social presence, instructors must also participate in the community. Instructors should be familiar with social media tools and understand the effects they can have on learning (Daer &amp; Potts, 2014).</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a:t>The goals of this module are to recognize the benefits and challenges of using social media in teaching and learning, and to develop design strategies for assignments involving  social media.</a:t>
            </a: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After introducing the goal, lead participants through learning outcomes.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9" name="Shape 319"/>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Opening up the classroom to social media exposes students to writing for more than just themselves and the instructor. They are lending their voice to the class as a whole and in the broader arena of the open web. As well, experts from outside the class can contribute to discussions and add their thoughts to students’ contributions. This can further enhance the learning experience and open up new topics of study to the students (Griesemer, 2012).</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0" name="Shape 330"/>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According to Daer and Potts (2014), telling students to contribute a minimum number of communications to a discussion can result in students putting in a minimum amount of effort. In order to cultivate a strong learning community, it’s important to emphasize connections, to focus on the quality of the discussions, and to encourage practice rather than mastery.</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1" name="Shape 341"/>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Some students may choose not to participate due to privacy issues, or for other reasons. In these situations, an alternative participation option should be made available for these students to share and express themselves. One option is for all students to use ‘throwaway accounts’ which will not be tied to them personally, but will still allow them to participate and contribute to the community (Daer &amp; Potts, 2014). </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2" name="Shape 352"/>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indent="-69850" lvl="0" marL="0" marR="0" rtl="0" algn="l">
              <a:lnSpc>
                <a:spcPct val="80000"/>
              </a:lnSpc>
              <a:spcBef>
                <a:spcPts val="0"/>
              </a:spcBef>
              <a:buSzPct val="91666"/>
              <a:buNone/>
            </a:pPr>
            <a:r>
              <a:rPr lang="en-US"/>
              <a:t>When communicating online, it is important to use clear, concise, and appropriate language. Avoid sarcasm and any other type of communication which could easily be misconstrued. Also, avoid lengthy descriptions which involve too much scrolling; this could discourage the reader from continuing. As well, appropriate language rules should be set at the outset to ensure rude or other potentially offensive words are not included.</a:t>
            </a:r>
          </a:p>
          <a:p>
            <a:pPr indent="-69850" lvl="0" marL="0" marR="0" rtl="0" algn="l">
              <a:lnSpc>
                <a:spcPct val="80000"/>
              </a:lnSpc>
              <a:spcBef>
                <a:spcPts val="0"/>
              </a:spcBef>
              <a:buSzPct val="91666"/>
              <a:buNone/>
            </a:pPr>
            <a:r>
              <a:t/>
            </a:r>
            <a:endParaRPr/>
          </a:p>
          <a:p>
            <a:pPr indent="-69850" lvl="0" marL="0" marR="0" rtl="0" algn="l">
              <a:lnSpc>
                <a:spcPct val="80000"/>
              </a:lnSpc>
              <a:spcBef>
                <a:spcPts val="0"/>
              </a:spcBef>
              <a:buSzPct val="91666"/>
              <a:buNone/>
            </a:pPr>
            <a:r>
              <a:rPr lang="en-US"/>
              <a:t>It should be made very clear that the messages of others are not to be shared, distributed or forwarded in any way without their consent. If a message was sent privately, it should stay that way unless it has been discussed with each party involved.</a:t>
            </a:r>
          </a:p>
          <a:p>
            <a:pPr indent="-69850" lvl="0" marL="0" marR="0" rtl="0" algn="l">
              <a:lnSpc>
                <a:spcPct val="80000"/>
              </a:lnSpc>
              <a:spcBef>
                <a:spcPts val="0"/>
              </a:spcBef>
              <a:buSzPct val="91666"/>
              <a:buNone/>
            </a:pPr>
            <a:r>
              <a:t/>
            </a:r>
            <a:endParaRPr/>
          </a:p>
          <a:p>
            <a:pPr indent="-69850" lvl="0" marL="0" marR="0" rtl="0" algn="l">
              <a:lnSpc>
                <a:spcPct val="80000"/>
              </a:lnSpc>
              <a:spcBef>
                <a:spcPts val="0"/>
              </a:spcBef>
              <a:buSzPct val="91666"/>
              <a:buNone/>
            </a:pPr>
            <a:r>
              <a:rPr lang="en-US"/>
              <a:t>Finally, avoid unnecessary emails by only copying others when the information included in the message is pertinent to the recipients or their studies. This includes soliciting others for non-course related activities or “spamming.”</a:t>
            </a:r>
          </a:p>
          <a:p>
            <a:pPr indent="0" lvl="0" marL="0" marR="0" rtl="0" algn="l">
              <a:lnSpc>
                <a:spcPct val="80000"/>
              </a:lnSpc>
              <a:spcBef>
                <a:spcPts val="0"/>
              </a:spcBef>
              <a:buSzPct val="25000"/>
              <a:buNone/>
            </a:pPr>
            <a:r>
              <a:t/>
            </a:r>
            <a:endParaRPr b="1"/>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63" name="Shape 36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70" name="Shape 37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5" name="Shape 375"/>
        <p:cNvGrpSpPr/>
        <p:nvPr/>
      </p:nvGrpSpPr>
      <p:grpSpPr>
        <a:xfrm>
          <a:off x="0" y="0"/>
          <a:ext cx="0" cy="0"/>
          <a:chOff x="0" y="0"/>
          <a:chExt cx="0" cy="0"/>
        </a:xfrm>
      </p:grpSpPr>
      <p:sp>
        <p:nvSpPr>
          <p:cNvPr id="376" name="Shape 3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77" name="Shape 37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2" name="Shape 382"/>
        <p:cNvGrpSpPr/>
        <p:nvPr/>
      </p:nvGrpSpPr>
      <p:grpSpPr>
        <a:xfrm>
          <a:off x="0" y="0"/>
          <a:ext cx="0" cy="0"/>
          <a:chOff x="0" y="0"/>
          <a:chExt cx="0" cy="0"/>
        </a:xfrm>
      </p:grpSpPr>
      <p:sp>
        <p:nvSpPr>
          <p:cNvPr id="383" name="Shape 3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84" name="Shape 38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a:p>
          <a:p>
            <a:pPr indent="0" lvl="0" marL="0" marR="0" rtl="0" algn="l">
              <a:spcBef>
                <a:spcPts val="0"/>
              </a:spcBef>
              <a:buSzPct val="25000"/>
              <a:buNone/>
            </a:pPr>
            <a:r>
              <a:t/>
            </a:r>
            <a:endParaRPr b="1"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8" name="Shape 388"/>
        <p:cNvGrpSpPr/>
        <p:nvPr/>
      </p:nvGrpSpPr>
      <p:grpSpPr>
        <a:xfrm>
          <a:off x="0" y="0"/>
          <a:ext cx="0" cy="0"/>
          <a:chOff x="0" y="0"/>
          <a:chExt cx="0" cy="0"/>
        </a:xfrm>
      </p:grpSpPr>
      <p:sp>
        <p:nvSpPr>
          <p:cNvPr id="389" name="Shape 3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90" name="Shape 3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98" name="Shape 3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Provide an overview of how the session will be divided (if a different order makes more sense for your context, please feel free to reorder the slides and include additional materials).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3" name="Shape 403"/>
        <p:cNvGrpSpPr/>
        <p:nvPr/>
      </p:nvGrpSpPr>
      <p:grpSpPr>
        <a:xfrm>
          <a:off x="0" y="0"/>
          <a:ext cx="0" cy="0"/>
          <a:chOff x="0" y="0"/>
          <a:chExt cx="0" cy="0"/>
        </a:xfrm>
      </p:grpSpPr>
      <p:sp>
        <p:nvSpPr>
          <p:cNvPr id="404" name="Shape 4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05" name="Shape 4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69850" lvl="0" marL="0" marR="0" rtl="0" algn="l">
              <a:spcBef>
                <a:spcPts val="0"/>
              </a:spcBef>
              <a:buSzPct val="91666"/>
              <a:buNone/>
            </a:pPr>
            <a:r>
              <a:rPr lang="en-US"/>
              <a:t>SECTION OUTLINE</a:t>
            </a:r>
          </a:p>
          <a:p>
            <a:pPr indent="-69850" lvl="0" marL="0" marR="0" rtl="0" algn="l">
              <a:spcBef>
                <a:spcPts val="0"/>
              </a:spcBef>
              <a:buSzPct val="91666"/>
              <a:buNone/>
            </a:pPr>
            <a:r>
              <a:t/>
            </a:r>
            <a:endParaRPr/>
          </a:p>
          <a:p>
            <a:pPr indent="-69850" lvl="0" marL="0" marR="0" rtl="0" algn="l">
              <a:spcBef>
                <a:spcPts val="0"/>
              </a:spcBef>
              <a:buClr>
                <a:schemeClr val="dk1"/>
              </a:buClr>
              <a:buSzPct val="91666"/>
              <a:buFont typeface="Arial"/>
              <a:buNone/>
            </a:pPr>
            <a:r>
              <a:rPr lang="en-US"/>
              <a:t>What is social media?</a:t>
            </a:r>
          </a:p>
          <a:p>
            <a:pPr indent="-69850" lvl="0" marL="0" marR="0" rtl="0" algn="l">
              <a:spcBef>
                <a:spcPts val="0"/>
              </a:spcBef>
              <a:buClr>
                <a:schemeClr val="dk1"/>
              </a:buClr>
              <a:buSzPct val="91666"/>
              <a:buFont typeface="Arial"/>
              <a:buNone/>
            </a:pPr>
            <a:r>
              <a:rPr lang="en-US"/>
              <a:t>Key social media platforms</a:t>
            </a:r>
          </a:p>
          <a:p>
            <a:pPr indent="-69850" lvl="0" marL="0" marR="0" rtl="0" algn="l">
              <a:spcBef>
                <a:spcPts val="0"/>
              </a:spcBef>
              <a:buClr>
                <a:schemeClr val="dk1"/>
              </a:buClr>
              <a:buSzPct val="91666"/>
              <a:buFont typeface="Arial"/>
              <a:buNone/>
            </a:pPr>
            <a:r>
              <a:rPr lang="en-US"/>
              <a:t>Benefits of using social media in education</a:t>
            </a:r>
          </a:p>
          <a:p>
            <a:pPr indent="-69850" lvl="0" marL="0" marR="0" rtl="0" algn="l">
              <a:spcBef>
                <a:spcPts val="0"/>
              </a:spcBef>
              <a:buClr>
                <a:schemeClr val="dk1"/>
              </a:buClr>
              <a:buSzPct val="91666"/>
              <a:buFont typeface="Arial"/>
              <a:buNone/>
            </a:pPr>
            <a:r>
              <a:rPr lang="en-US"/>
              <a:t>Challenges of using social media in education</a:t>
            </a:r>
          </a:p>
          <a:p>
            <a:pPr indent="-69850" lvl="0" marL="0" marR="0" rtl="0" algn="l">
              <a:spcBef>
                <a:spcPts val="0"/>
              </a:spcBef>
              <a:buClr>
                <a:schemeClr val="dk1"/>
              </a:buClr>
              <a:buSzPct val="91666"/>
              <a:buFont typeface="Arial"/>
              <a:buNone/>
            </a:pPr>
            <a:r>
              <a:rPr lang="en-US"/>
              <a:t>Considerations for adoption of social media in education</a:t>
            </a:r>
          </a:p>
          <a:p>
            <a:pPr indent="-69850" lvl="0" marL="0" marR="0" rtl="0" algn="l">
              <a:spcBef>
                <a:spcPts val="0"/>
              </a:spcBef>
              <a:buClr>
                <a:schemeClr val="dk1"/>
              </a:buClr>
              <a:buSzPct val="91666"/>
              <a:buFont typeface="Arial"/>
              <a:buNone/>
            </a:pPr>
            <a:r>
              <a:rPr lang="en-US"/>
              <a:t>Using social media to develop professional skills</a:t>
            </a:r>
          </a:p>
          <a:p>
            <a:pPr indent="0" lvl="0" marL="0" marR="0" rtl="0" algn="l">
              <a:spcBef>
                <a:spcPts val="0"/>
              </a:spcBef>
              <a:buSzPct val="250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Give participants a moment to think on their own. Elicit a few responses before moving to the next slide.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69850" lvl="0" marL="0" marR="0" rtl="0" algn="l">
              <a:lnSpc>
                <a:spcPct val="100000"/>
              </a:lnSpc>
              <a:spcBef>
                <a:spcPts val="0"/>
              </a:spcBef>
              <a:spcAft>
                <a:spcPts val="0"/>
              </a:spcAft>
              <a:buClr>
                <a:schemeClr val="dk1"/>
              </a:buClr>
              <a:buSzPct val="91666"/>
              <a:buFont typeface="Arial"/>
              <a:buNone/>
            </a:pPr>
            <a:r>
              <a:rPr lang="en-US"/>
              <a:t>Social media has been defined in many ways. For the purposes of this module, we will be using Bryer and Zavatarro’s 2011 definition.</a:t>
            </a:r>
          </a:p>
          <a:p>
            <a:pPr indent="0" lvl="0" marL="0" marR="0" rtl="0" algn="l">
              <a:lnSpc>
                <a:spcPct val="100000"/>
              </a:lnSpc>
              <a:spcBef>
                <a:spcPts val="0"/>
              </a:spcBef>
              <a:spcAft>
                <a:spcPts val="0"/>
              </a:spcAft>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1" i="0" lang="en-US" sz="1200" u="none" cap="none" strike="noStrike">
                <a:solidFill>
                  <a:schemeClr val="dk1"/>
                </a:solidFill>
                <a:latin typeface="Calibri"/>
                <a:ea typeface="Calibri"/>
                <a:cs typeface="Calibri"/>
                <a:sym typeface="Calibri"/>
              </a:rPr>
              <a:t>Ask participants whether their responses from the previous slide are included in this definition.</a:t>
            </a:r>
          </a:p>
          <a:p>
            <a:pPr indent="0" lvl="0" marL="0" marR="0" rtl="0" algn="l">
              <a:spcBef>
                <a:spcPts val="0"/>
              </a:spcBef>
              <a:buSzPct val="25000"/>
              <a:buNone/>
            </a:pPr>
            <a:r>
              <a:t/>
            </a:r>
            <a:endParaRPr b="1"/>
          </a:p>
          <a:p>
            <a:pPr lvl="0" rtl="0">
              <a:spcBef>
                <a:spcPts val="0"/>
              </a:spcBef>
              <a:buClr>
                <a:schemeClr val="dk1"/>
              </a:buClr>
              <a:buSzPct val="91666"/>
              <a:buFont typeface="Arial"/>
              <a:buNone/>
            </a:pPr>
            <a:r>
              <a:rPr lang="en-US"/>
              <a:t>Next, we will examine the purposes or values, and the challenges of using of social media in education.</a:t>
            </a:r>
          </a:p>
          <a:p>
            <a:pPr indent="0" lvl="0" marL="0" marR="0" rtl="0" algn="l">
              <a:spcBef>
                <a:spcPts val="0"/>
              </a:spcBef>
              <a:buSzPct val="25000"/>
              <a:buNone/>
            </a:pPr>
            <a:r>
              <a:t/>
            </a:r>
            <a:endParaRPr b="1"/>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lvl="0">
              <a:spcBef>
                <a:spcPts val="0"/>
              </a:spcBef>
              <a:buSzPct val="91666"/>
              <a:buNone/>
            </a:pPr>
            <a:r>
              <a:rPr b="1" lang="en-US"/>
              <a:t>Elicit any other ideas from the class about what social media does to aid learning.</a:t>
            </a:r>
          </a:p>
          <a:p>
            <a:pPr lvl="0">
              <a:spcBef>
                <a:spcPts val="0"/>
              </a:spcBef>
              <a:buSzPct val="91666"/>
              <a:buNone/>
            </a:pPr>
            <a:r>
              <a:t/>
            </a:r>
            <a:endParaRPr/>
          </a:p>
          <a:p>
            <a:pPr lvl="0" rtl="0">
              <a:spcBef>
                <a:spcPts val="0"/>
              </a:spcBef>
              <a:buSzPct val="91666"/>
              <a:buNone/>
            </a:pPr>
            <a:r>
              <a:t/>
            </a:r>
            <a:endParaRPr/>
          </a:p>
          <a:p>
            <a:pPr indent="0" lvl="0" marL="0" marR="0" rtl="0" algn="l">
              <a:spcBef>
                <a:spcPts val="0"/>
              </a:spcBef>
              <a:buSzPct val="25000"/>
              <a:buNone/>
            </a:pPr>
            <a:r>
              <a:t/>
            </a:r>
            <a:endParaRPr b="1"/>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400" cy="4114800"/>
          </a:xfrm>
          <a:prstGeom prst="rect">
            <a:avLst/>
          </a:prstGeom>
          <a:noFill/>
          <a:ln>
            <a:noFill/>
          </a:ln>
        </p:spPr>
        <p:txBody>
          <a:bodyPr anchorCtr="0" anchor="t" bIns="45700" lIns="91425" rIns="91425" tIns="45700">
            <a:noAutofit/>
          </a:bodyPr>
          <a:lstStyle/>
          <a:p>
            <a:pPr lvl="0">
              <a:spcBef>
                <a:spcPts val="0"/>
              </a:spcBef>
              <a:buSzPct val="91666"/>
              <a:buNone/>
            </a:pPr>
            <a:r>
              <a:rPr b="1" lang="en-US"/>
              <a:t>Ask participants how they think social media can help develop the skills listed.</a:t>
            </a:r>
          </a:p>
          <a:p>
            <a:pPr lvl="0">
              <a:spcBef>
                <a:spcPts val="0"/>
              </a:spcBef>
              <a:buSzPct val="91666"/>
              <a:buNone/>
            </a:pPr>
            <a:r>
              <a:t/>
            </a:r>
            <a:endParaRPr b="1"/>
          </a:p>
          <a:p>
            <a:pPr lvl="0">
              <a:spcBef>
                <a:spcPts val="0"/>
              </a:spcBef>
              <a:buSzPct val="91666"/>
              <a:buNone/>
            </a:pPr>
            <a:r>
              <a:rPr b="1" lang="en-US"/>
              <a:t>For example, digital literacy can be developed by looking critically at links shared to determine whether they are from a reputable source.</a:t>
            </a:r>
          </a:p>
          <a:p>
            <a:pPr lvl="0">
              <a:spcBef>
                <a:spcPts val="0"/>
              </a:spcBef>
              <a:buSzPct val="91666"/>
              <a:buNone/>
            </a:pPr>
            <a:r>
              <a:t/>
            </a:r>
            <a:endParaRPr b="1"/>
          </a:p>
          <a:p>
            <a:pPr lvl="0" rtl="0">
              <a:spcBef>
                <a:spcPts val="0"/>
              </a:spcBef>
              <a:buSzPct val="91666"/>
              <a:buNone/>
            </a:pPr>
            <a:r>
              <a:t/>
            </a:r>
            <a:endParaRPr b="1"/>
          </a:p>
          <a:p>
            <a:pPr lvl="0" rtl="0">
              <a:spcBef>
                <a:spcPts val="0"/>
              </a:spcBef>
              <a:buSzPct val="91666"/>
              <a:buNone/>
            </a:pPr>
            <a:r>
              <a:t/>
            </a:r>
            <a:endParaRPr/>
          </a:p>
          <a:p>
            <a:pPr lvl="0" rtl="0">
              <a:spcBef>
                <a:spcPts val="0"/>
              </a:spcBef>
              <a:buSzPct val="91666"/>
              <a:buNone/>
            </a:pPr>
            <a:r>
              <a:t/>
            </a:r>
            <a:endParaRPr/>
          </a:p>
          <a:p>
            <a:pPr indent="0" lvl="0" marL="0" marR="0" rtl="0" algn="l">
              <a:spcBef>
                <a:spcPts val="0"/>
              </a:spcBef>
              <a:buSzPct val="25000"/>
              <a:buNone/>
            </a:pPr>
            <a:r>
              <a:t/>
            </a:r>
            <a:endParaRPr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 name="Shape 20"/>
        <p:cNvGrpSpPr/>
        <p:nvPr/>
      </p:nvGrpSpPr>
      <p:grpSpPr>
        <a:xfrm>
          <a:off x="0" y="0"/>
          <a:ext cx="0" cy="0"/>
          <a:chOff x="0" y="0"/>
          <a:chExt cx="0" cy="0"/>
        </a:xfrm>
      </p:grpSpPr>
      <p:sp>
        <p:nvSpPr>
          <p:cNvPr id="21" name="Shape 21"/>
          <p:cNvSpPr txBox="1"/>
          <p:nvPr>
            <p:ph type="ctrTitle"/>
          </p:nvPr>
        </p:nvSpPr>
        <p:spPr>
          <a:xfrm>
            <a:off x="252306" y="3832491"/>
            <a:ext cx="8662515" cy="262479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Arial"/>
              <a:buNone/>
              <a:defRPr b="0" i="0" sz="6000" u="none" cap="none" strike="noStrike">
                <a:solidFill>
                  <a:srgbClr val="C51E2E"/>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2" name="Shape 22"/>
          <p:cNvSpPr txBox="1"/>
          <p:nvPr>
            <p:ph idx="1" type="subTitle"/>
          </p:nvPr>
        </p:nvSpPr>
        <p:spPr>
          <a:xfrm>
            <a:off x="252306" y="437362"/>
            <a:ext cx="6400799" cy="1752600"/>
          </a:xfrm>
          <a:prstGeom prst="rect">
            <a:avLst/>
          </a:prstGeom>
          <a:noFill/>
          <a:ln>
            <a:noFill/>
          </a:ln>
        </p:spPr>
        <p:txBody>
          <a:bodyPr anchorCtr="0" anchor="t" bIns="91425" lIns="91425" rIns="91425" tIns="91425"/>
          <a:lstStyle>
            <a:lvl1pPr indent="0" lvl="0" marL="0" marR="0" rtl="0" algn="l">
              <a:spcBef>
                <a:spcPts val="640"/>
              </a:spcBef>
              <a:buClr>
                <a:srgbClr val="C51E2E"/>
              </a:buClr>
              <a:buFont typeface="Courier New"/>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C51E2E"/>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cxnSp>
        <p:nvCxnSpPr>
          <p:cNvPr id="23" name="Shape 23"/>
          <p:cNvCxnSpPr/>
          <p:nvPr/>
        </p:nvCxnSpPr>
        <p:spPr>
          <a:xfrm>
            <a:off x="252306" y="428954"/>
            <a:ext cx="8662515" cy="0"/>
          </a:xfrm>
          <a:prstGeom prst="straightConnector1">
            <a:avLst/>
          </a:prstGeom>
          <a:noFill/>
          <a:ln cap="flat" cmpd="sng" w="9525">
            <a:solidFill>
              <a:srgbClr val="7F7F7F"/>
            </a:solidFill>
            <a:prstDash val="solid"/>
            <a:round/>
            <a:headEnd len="med" w="med" type="none"/>
            <a:tailEnd len="med" w="med" type="none"/>
          </a:ln>
        </p:spPr>
      </p:cxnSp>
      <p:cxnSp>
        <p:nvCxnSpPr>
          <p:cNvPr id="24" name="Shape 24"/>
          <p:cNvCxnSpPr/>
          <p:nvPr/>
        </p:nvCxnSpPr>
        <p:spPr>
          <a:xfrm>
            <a:off x="252306" y="6457282"/>
            <a:ext cx="8662515" cy="0"/>
          </a:xfrm>
          <a:prstGeom prst="straightConnector1">
            <a:avLst/>
          </a:prstGeom>
          <a:noFill/>
          <a:ln cap="flat" cmpd="sng" w="9525">
            <a:solidFill>
              <a:srgbClr val="7F7F7F"/>
            </a:solidFill>
            <a:prstDash val="solid"/>
            <a:round/>
            <a:headEnd len="med" w="med" type="none"/>
            <a:tailEnd len="med" w="med" type="none"/>
          </a:ln>
        </p:spPr>
      </p:cxnSp>
      <p:cxnSp>
        <p:nvCxnSpPr>
          <p:cNvPr id="25" name="Shape 25"/>
          <p:cNvCxnSpPr/>
          <p:nvPr/>
        </p:nvCxnSpPr>
        <p:spPr>
          <a:xfrm>
            <a:off x="252306" y="6457282"/>
            <a:ext cx="8662515"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2146612" y="-294106"/>
            <a:ext cx="4873903" cy="8662515"/>
          </a:xfrm>
          <a:prstGeom prst="rect">
            <a:avLst/>
          </a:prstGeom>
          <a:noFill/>
          <a:ln>
            <a:noFill/>
          </a:ln>
        </p:spPr>
        <p:txBody>
          <a:bodyPr anchorCtr="0" anchor="t" bIns="91425" lIns="91425" rIns="91425" tIns="91425"/>
          <a:lstStyle>
            <a:lvl1pPr indent="-180340" lvl="0" marL="342900" marR="0" rtl="0" algn="l">
              <a:spcBef>
                <a:spcPts val="640"/>
              </a:spcBef>
              <a:buClr>
                <a:srgbClr val="C51E2E"/>
              </a:buClr>
              <a:buSzPct val="80000"/>
              <a:buFont typeface="Courier New"/>
              <a:buChar char="o"/>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rgbClr val="C51E2E"/>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4" name="Shape 84"/>
        <p:cNvGrpSpPr/>
        <p:nvPr/>
      </p:nvGrpSpPr>
      <p:grpSpPr>
        <a:xfrm>
          <a:off x="0" y="0"/>
          <a:ext cx="0" cy="0"/>
          <a:chOff x="0" y="0"/>
          <a:chExt cx="0" cy="0"/>
        </a:xfrm>
      </p:grpSpPr>
      <p:sp>
        <p:nvSpPr>
          <p:cNvPr id="85" name="Shape 85"/>
          <p:cNvSpPr txBox="1"/>
          <p:nvPr>
            <p:ph type="title"/>
          </p:nvPr>
        </p:nvSpPr>
        <p:spPr>
          <a:xfrm rot="5400000">
            <a:off x="4732337" y="2171700"/>
            <a:ext cx="5851525" cy="20574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6" name="Shape 8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80340" lvl="0" marL="342900" marR="0" rtl="0" algn="l">
              <a:spcBef>
                <a:spcPts val="640"/>
              </a:spcBef>
              <a:buClr>
                <a:srgbClr val="C51E2E"/>
              </a:buClr>
              <a:buSzPct val="80000"/>
              <a:buFont typeface="Courier New"/>
              <a:buChar char="o"/>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rgbClr val="C51E2E"/>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Shape 87"/>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8" name="Shape 88"/>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9" name="Shape 89"/>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6" name="Shape 26"/>
        <p:cNvGrpSpPr/>
        <p:nvPr/>
      </p:nvGrpSpPr>
      <p:grpSpPr>
        <a:xfrm>
          <a:off x="0" y="0"/>
          <a:ext cx="0" cy="0"/>
          <a:chOff x="0" y="0"/>
          <a:chExt cx="0" cy="0"/>
        </a:xfrm>
      </p:grpSpPr>
      <p:sp>
        <p:nvSpPr>
          <p:cNvPr id="27" name="Shape 27"/>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8" name="Shape 28"/>
          <p:cNvSpPr txBox="1"/>
          <p:nvPr>
            <p:ph idx="1" type="body"/>
          </p:nvPr>
        </p:nvSpPr>
        <p:spPr>
          <a:xfrm>
            <a:off x="252306" y="1600200"/>
            <a:ext cx="8662515" cy="4873903"/>
          </a:xfrm>
          <a:prstGeom prst="rect">
            <a:avLst/>
          </a:prstGeom>
          <a:noFill/>
          <a:ln>
            <a:noFill/>
          </a:ln>
        </p:spPr>
        <p:txBody>
          <a:bodyPr anchorCtr="0" anchor="t" bIns="91425" lIns="91425" rIns="91425" tIns="91425"/>
          <a:lstStyle>
            <a:lvl1pPr indent="-180340" lvl="0" marL="342900" marR="0" rtl="0" algn="l">
              <a:spcBef>
                <a:spcPts val="640"/>
              </a:spcBef>
              <a:buClr>
                <a:srgbClr val="C51E2E"/>
              </a:buClr>
              <a:buSzPct val="80000"/>
              <a:buFont typeface="Courier New"/>
              <a:buChar char="o"/>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rgbClr val="C51E2E"/>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9" name="Shape 29"/>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x="0" y="0"/>
          <a:ext cx="0" cy="0"/>
          <a:chOff x="0" y="0"/>
          <a:chExt cx="0" cy="0"/>
        </a:xfrm>
      </p:grpSpPr>
      <p:sp>
        <p:nvSpPr>
          <p:cNvPr id="33" name="Shape 33"/>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4" name="Shape 34"/>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200660" lvl="0" marL="342900" marR="0" rtl="0" algn="l">
              <a:spcBef>
                <a:spcPts val="560"/>
              </a:spcBef>
              <a:buClr>
                <a:srgbClr val="C51E2E"/>
              </a:buClr>
              <a:buSzPct val="80000"/>
              <a:buFont typeface="Courier New"/>
              <a:buChar char="o"/>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rgbClr val="C51E2E"/>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200660" lvl="0" marL="342900" marR="0" rtl="0" algn="l">
              <a:spcBef>
                <a:spcPts val="560"/>
              </a:spcBef>
              <a:buClr>
                <a:srgbClr val="C51E2E"/>
              </a:buClr>
              <a:buSzPct val="80000"/>
              <a:buFont typeface="Courier New"/>
              <a:buChar char="o"/>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rgbClr val="C51E2E"/>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9" name="Shape 39"/>
        <p:cNvGrpSpPr/>
        <p:nvPr/>
      </p:nvGrpSpPr>
      <p:grpSpPr>
        <a:xfrm>
          <a:off x="0" y="0"/>
          <a:ext cx="0" cy="0"/>
          <a:chOff x="0" y="0"/>
          <a:chExt cx="0" cy="0"/>
        </a:xfrm>
      </p:grpSpPr>
      <p:sp>
        <p:nvSpPr>
          <p:cNvPr id="40" name="Shape 40"/>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rgbClr val="C51E2E"/>
              </a:buClr>
              <a:buFont typeface="Calibri"/>
              <a:buNone/>
              <a:defRPr b="1" i="0" sz="40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1" name="Shape 4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C51E2E"/>
              </a:buClr>
              <a:buFont typeface="Courier New"/>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C51E2E"/>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42" name="Shape 42"/>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5" name="Shape 45"/>
        <p:cNvGrpSpPr/>
        <p:nvPr/>
      </p:nvGrpSpPr>
      <p:grpSpPr>
        <a:xfrm>
          <a:off x="0" y="0"/>
          <a:ext cx="0" cy="0"/>
          <a:chOff x="0" y="0"/>
          <a:chExt cx="0" cy="0"/>
        </a:xfrm>
      </p:grpSpPr>
      <p:sp>
        <p:nvSpPr>
          <p:cNvPr id="46" name="Shape 46"/>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rgbClr val="C51E2E"/>
              </a:buClr>
              <a:buFont typeface="Courier New"/>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rgbClr val="C51E2E"/>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8" name="Shape 48"/>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220980" lvl="0" marL="342900" marR="0" rtl="0" algn="l">
              <a:spcBef>
                <a:spcPts val="480"/>
              </a:spcBef>
              <a:buClr>
                <a:srgbClr val="C51E2E"/>
              </a:buClr>
              <a:buSzPct val="80000"/>
              <a:buFont typeface="Courier New"/>
              <a:buChar char="o"/>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rgbClr val="C51E2E"/>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9" name="Shape 49"/>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rgbClr val="C51E2E"/>
              </a:buClr>
              <a:buFont typeface="Courier New"/>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rgbClr val="C51E2E"/>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50" name="Shape 50"/>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220980" lvl="0" marL="342900" marR="0" rtl="0" algn="l">
              <a:spcBef>
                <a:spcPts val="480"/>
              </a:spcBef>
              <a:buClr>
                <a:srgbClr val="C51E2E"/>
              </a:buClr>
              <a:buSzPct val="80000"/>
              <a:buFont typeface="Courier New"/>
              <a:buChar char="o"/>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rgbClr val="C51E2E"/>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1" name="Shape 51"/>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4" name="Shape 54"/>
        <p:cNvGrpSpPr/>
        <p:nvPr/>
      </p:nvGrpSpPr>
      <p:grpSpPr>
        <a:xfrm>
          <a:off x="0" y="0"/>
          <a:ext cx="0" cy="0"/>
          <a:chOff x="0" y="0"/>
          <a:chExt cx="0" cy="0"/>
        </a:xfrm>
      </p:grpSpPr>
      <p:sp>
        <p:nvSpPr>
          <p:cNvPr id="55" name="Shape 55"/>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9" name="Shape 59"/>
        <p:cNvGrpSpPr/>
        <p:nvPr/>
      </p:nvGrpSpPr>
      <p:grpSpPr>
        <a:xfrm>
          <a:off x="0" y="0"/>
          <a:ext cx="0" cy="0"/>
          <a:chOff x="0" y="0"/>
          <a:chExt cx="0" cy="0"/>
        </a:xfrm>
      </p:grpSpPr>
      <p:sp>
        <p:nvSpPr>
          <p:cNvPr id="60" name="Shape 60"/>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1" name="Shape 61"/>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2" name="Shape 62"/>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3" name="Shape 63"/>
        <p:cNvGrpSpPr/>
        <p:nvPr/>
      </p:nvGrpSpPr>
      <p:grpSpPr>
        <a:xfrm>
          <a:off x="0" y="0"/>
          <a:ext cx="0" cy="0"/>
          <a:chOff x="0" y="0"/>
          <a:chExt cx="0" cy="0"/>
        </a:xfrm>
      </p:grpSpPr>
      <p:sp>
        <p:nvSpPr>
          <p:cNvPr id="64" name="Shape 64"/>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1" i="0" sz="20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80340" lvl="0" marL="342900" marR="0" rtl="0" algn="l">
              <a:spcBef>
                <a:spcPts val="640"/>
              </a:spcBef>
              <a:buClr>
                <a:srgbClr val="C51E2E"/>
              </a:buClr>
              <a:buSzPct val="80000"/>
              <a:buFont typeface="Courier New"/>
              <a:buChar char="o"/>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rgbClr val="C51E2E"/>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6" name="Shape 6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rgbClr val="C51E2E"/>
              </a:buClr>
              <a:buFont typeface="Courier New"/>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rgbClr val="C51E2E"/>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7" name="Shape 67"/>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0" name="Shape 70"/>
        <p:cNvGrpSpPr/>
        <p:nvPr/>
      </p:nvGrpSpPr>
      <p:grpSpPr>
        <a:xfrm>
          <a:off x="0" y="0"/>
          <a:ext cx="0" cy="0"/>
          <a:chOff x="0" y="0"/>
          <a:chExt cx="0" cy="0"/>
        </a:xfrm>
      </p:grpSpPr>
      <p:sp>
        <p:nvSpPr>
          <p:cNvPr id="71" name="Shape 71"/>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1" i="0" sz="20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rgbClr val="C51E2E"/>
              </a:buClr>
              <a:buFont typeface="Courier New"/>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rgbClr val="C51E2E"/>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73" name="Shape 7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rgbClr val="C51E2E"/>
              </a:buClr>
              <a:buFont typeface="Courier New"/>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rgbClr val="C51E2E"/>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74" name="Shape 74"/>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1" type="ftr"/>
          </p:nvPr>
        </p:nvSpPr>
        <p:spPr>
          <a:xfrm>
            <a:off x="958425" y="6364760"/>
            <a:ext cx="2262683" cy="365125"/>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cxnSp>
        <p:nvCxnSpPr>
          <p:cNvPr id="77" name="Shape 77"/>
          <p:cNvCxnSpPr/>
          <p:nvPr/>
        </p:nvCxnSpPr>
        <p:spPr>
          <a:xfrm>
            <a:off x="252306" y="1417637"/>
            <a:ext cx="8662515"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43000">
              <a:schemeClr val="lt1"/>
            </a:gs>
            <a:gs pos="100000">
              <a:srgbClr val="C8C8C8"/>
            </a:gs>
          </a:gsLst>
          <a:path path="circle">
            <a:fillToRect b="50%" l="50%" r="50%" t="50%"/>
          </a:path>
          <a:tileRect/>
        </a:gradFill>
      </p:bgPr>
    </p:bg>
    <p:spTree>
      <p:nvGrpSpPr>
        <p:cNvPr id="9" name="Shape 9"/>
        <p:cNvGrpSpPr/>
        <p:nvPr/>
      </p:nvGrpSpPr>
      <p:grpSpPr>
        <a:xfrm>
          <a:off x="0" y="0"/>
          <a:ext cx="0" cy="0"/>
          <a:chOff x="0" y="0"/>
          <a:chExt cx="0" cy="0"/>
        </a:xfrm>
      </p:grpSpPr>
      <p:sp>
        <p:nvSpPr>
          <p:cNvPr id="10" name="Shape 10"/>
          <p:cNvSpPr txBox="1"/>
          <p:nvPr>
            <p:ph type="title"/>
          </p:nvPr>
        </p:nvSpPr>
        <p:spPr>
          <a:xfrm>
            <a:off x="252306" y="274637"/>
            <a:ext cx="8662515" cy="1143000"/>
          </a:xfrm>
          <a:prstGeom prst="rect">
            <a:avLst/>
          </a:prstGeom>
          <a:noFill/>
          <a:ln>
            <a:noFill/>
          </a:ln>
        </p:spPr>
        <p:txBody>
          <a:bodyPr anchorCtr="0" anchor="b" bIns="91425" lIns="91425" rIns="91425" tIns="91425"/>
          <a:lstStyle>
            <a:lvl1pPr indent="0" lvl="0" marL="0" marR="0" rtl="0" algn="l">
              <a:spcBef>
                <a:spcPts val="0"/>
              </a:spcBef>
              <a:buClr>
                <a:srgbClr val="C51E2E"/>
              </a:buClr>
              <a:buFont typeface="Calibri"/>
              <a:buNone/>
              <a:defRPr b="0" i="0" sz="4400" u="none" cap="none" strike="noStrike">
                <a:solidFill>
                  <a:srgbClr val="C51E2E"/>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252306" y="1600200"/>
            <a:ext cx="8662515" cy="4873903"/>
          </a:xfrm>
          <a:prstGeom prst="rect">
            <a:avLst/>
          </a:prstGeom>
          <a:noFill/>
          <a:ln>
            <a:noFill/>
          </a:ln>
        </p:spPr>
        <p:txBody>
          <a:bodyPr anchorCtr="0" anchor="t" bIns="91425" lIns="91425" rIns="91425" tIns="91425"/>
          <a:lstStyle>
            <a:lvl1pPr indent="-180340" lvl="0" marL="342900" marR="0" rtl="0" algn="l">
              <a:spcBef>
                <a:spcPts val="640"/>
              </a:spcBef>
              <a:buClr>
                <a:srgbClr val="C51E2E"/>
              </a:buClr>
              <a:buSzPct val="80000"/>
              <a:buFont typeface="Courier New"/>
              <a:buChar char="o"/>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rgbClr val="C51E2E"/>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3879255" y="6489982"/>
            <a:ext cx="2091991" cy="239903"/>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2" type="sldNum"/>
          </p:nvPr>
        </p:nvSpPr>
        <p:spPr>
          <a:xfrm>
            <a:off x="5996476" y="6489982"/>
            <a:ext cx="922528" cy="23990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
        <p:nvSpPr>
          <p:cNvPr id="14" name="Shape 14"/>
          <p:cNvSpPr txBox="1"/>
          <p:nvPr/>
        </p:nvSpPr>
        <p:spPr>
          <a:xfrm>
            <a:off x="6944235" y="6474103"/>
            <a:ext cx="1131341" cy="222138"/>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Font typeface="Arial"/>
              <a:buNone/>
            </a:pPr>
            <a:r>
              <a:t/>
            </a:r>
            <a:endParaRPr b="0" i="0" sz="800" u="none" cap="none" strike="noStrike">
              <a:solidFill>
                <a:schemeClr val="dk1"/>
              </a:solidFill>
              <a:latin typeface="Arial"/>
              <a:ea typeface="Arial"/>
              <a:cs typeface="Arial"/>
              <a:sym typeface="Arial"/>
            </a:endParaRPr>
          </a:p>
        </p:txBody>
      </p:sp>
      <p:cxnSp>
        <p:nvCxnSpPr>
          <p:cNvPr id="15" name="Shape 15"/>
          <p:cNvCxnSpPr/>
          <p:nvPr/>
        </p:nvCxnSpPr>
        <p:spPr>
          <a:xfrm>
            <a:off x="252306" y="1417637"/>
            <a:ext cx="8662515" cy="0"/>
          </a:xfrm>
          <a:prstGeom prst="straightConnector1">
            <a:avLst/>
          </a:prstGeom>
          <a:noFill/>
          <a:ln cap="flat" cmpd="sng" w="9525">
            <a:solidFill>
              <a:srgbClr val="7F7F7F"/>
            </a:solidFill>
            <a:prstDash val="solid"/>
            <a:round/>
            <a:headEnd len="med" w="med" type="none"/>
            <a:tailEnd len="med" w="med" type="none"/>
          </a:ln>
        </p:spPr>
      </p:cxnSp>
      <p:cxnSp>
        <p:nvCxnSpPr>
          <p:cNvPr id="16" name="Shape 16"/>
          <p:cNvCxnSpPr/>
          <p:nvPr/>
        </p:nvCxnSpPr>
        <p:spPr>
          <a:xfrm>
            <a:off x="252306" y="6474103"/>
            <a:ext cx="8662515" cy="0"/>
          </a:xfrm>
          <a:prstGeom prst="straightConnector1">
            <a:avLst/>
          </a:prstGeom>
          <a:noFill/>
          <a:ln cap="flat" cmpd="sng" w="9525">
            <a:solidFill>
              <a:srgbClr val="7F7F7F"/>
            </a:solidFill>
            <a:prstDash val="solid"/>
            <a:round/>
            <a:headEnd len="med" w="med" type="none"/>
            <a:tailEnd len="med" w="med" type="none"/>
          </a:ln>
        </p:spPr>
      </p:cxnSp>
      <p:pic>
        <p:nvPicPr>
          <p:cNvPr descr="CC BY-NC-SA.png" id="17" name="Shape 17"/>
          <p:cNvPicPr preferRelativeResize="0"/>
          <p:nvPr/>
        </p:nvPicPr>
        <p:blipFill rotWithShape="1">
          <a:blip r:embed="rId1">
            <a:alphaModFix/>
          </a:blip>
          <a:srcRect b="0" l="0" r="0" t="0"/>
          <a:stretch/>
        </p:blipFill>
        <p:spPr>
          <a:xfrm>
            <a:off x="7797361" y="6464348"/>
            <a:ext cx="1117460" cy="393651"/>
          </a:xfrm>
          <a:prstGeom prst="rect">
            <a:avLst/>
          </a:prstGeom>
          <a:noFill/>
          <a:ln>
            <a:noFill/>
          </a:ln>
        </p:spPr>
      </p:pic>
      <p:sp>
        <p:nvSpPr>
          <p:cNvPr id="18" name="Shape 18"/>
          <p:cNvSpPr txBox="1"/>
          <p:nvPr/>
        </p:nvSpPr>
        <p:spPr>
          <a:xfrm>
            <a:off x="6944235" y="6474103"/>
            <a:ext cx="1131341" cy="222138"/>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Font typeface="Arial"/>
              <a:buNone/>
            </a:pPr>
            <a:r>
              <a:t/>
            </a:r>
            <a:endParaRPr b="0" i="0" sz="800" u="none" cap="none" strike="noStrike">
              <a:solidFill>
                <a:schemeClr val="dk1"/>
              </a:solidFill>
              <a:latin typeface="Arial"/>
              <a:ea typeface="Arial"/>
              <a:cs typeface="Arial"/>
              <a:sym typeface="Arial"/>
            </a:endParaRPr>
          </a:p>
        </p:txBody>
      </p:sp>
      <p:cxnSp>
        <p:nvCxnSpPr>
          <p:cNvPr id="19" name="Shape 19"/>
          <p:cNvCxnSpPr/>
          <p:nvPr/>
        </p:nvCxnSpPr>
        <p:spPr>
          <a:xfrm>
            <a:off x="252306" y="6474103"/>
            <a:ext cx="8662515" cy="0"/>
          </a:xfrm>
          <a:prstGeom prst="straightConnector1">
            <a:avLst/>
          </a:prstGeom>
          <a:noFill/>
          <a:ln cap="flat" cmpd="sng" w="9525">
            <a:solidFill>
              <a:srgbClr val="7F7F7F"/>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0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s://www.edutopia.org/how-to-create-social-media-guidelines-school" TargetMode="External"/><Relationship Id="rId4" Type="http://schemas.openxmlformats.org/officeDocument/2006/relationships/hyperlink" Target="http://anitacrawley.net/Articles/DabbaughPLE.pdf" TargetMode="External"/><Relationship Id="rId5" Type="http://schemas.openxmlformats.org/officeDocument/2006/relationships/hyperlink" Target="https://www.academia.edu/8241386/Teaching_and_Learning_with_Social_Media_Tools_Cultures_and_Best_Practices" TargetMode="External"/><Relationship Id="rId6" Type="http://schemas.openxmlformats.org/officeDocument/2006/relationships/hyperlink" Target="https://www.merriam-webster.com/dictionary/social%20media" TargetMode="External"/><Relationship Id="rId7" Type="http://schemas.openxmlformats.org/officeDocument/2006/relationships/hyperlink" Target="http://www.aupress.ca/books/120235/ebook/99Z_Dron_Anderson-Teaching_Crowds.pdf" TargetMode="External"/><Relationship Id="rId8" Type="http://schemas.openxmlformats.org/officeDocument/2006/relationships/hyperlink" Target="http://rube.asq.org/edu/2014/03/best-practices/using-social-media-to-enhance-students-learning-experience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edtechreview.in/trends-insights/insights/2041-social-media-in-higher-education" TargetMode="External"/><Relationship Id="rId4" Type="http://schemas.openxmlformats.org/officeDocument/2006/relationships/hyperlink" Target="http://www.edudemic.com/how-to-use-social-media-as-a-learning-tool-in-the-classroom/" TargetMode="External"/><Relationship Id="rId5" Type="http://schemas.openxmlformats.org/officeDocument/2006/relationships/hyperlink" Target="http://kairos.technorhetoric.net/praxis/tiki-index.php?page=PraxisWiki%3A_%3ASocial+Media+for+Digital+Engagement" TargetMode="External"/><Relationship Id="rId6" Type="http://schemas.openxmlformats.org/officeDocument/2006/relationships/hyperlink" Target="http://www.onlinelearningsurvey.com/reports/social-media-for-teaching-and-learning-2013-report.pdf" TargetMode="External"/><Relationship Id="rId7" Type="http://schemas.openxmlformats.org/officeDocument/2006/relationships/hyperlink" Target="https://www.jisc.ac.uk/news/why-educators-need-social-media-07-jul-2015" TargetMode="External"/><Relationship Id="rId8" Type="http://schemas.openxmlformats.org/officeDocument/2006/relationships/hyperlink" Target="http://auspace.athabascau.ca:8080/bitstream/2149/732/1/Assessing%20Social%20Presence%20In%20Asynchronous%20Text-based%20Computer%20Conferencing.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ctrTitle"/>
          </p:nvPr>
        </p:nvSpPr>
        <p:spPr>
          <a:xfrm>
            <a:off x="252306" y="3832491"/>
            <a:ext cx="8662515" cy="262479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Arial"/>
              <a:buNone/>
            </a:pPr>
            <a:r>
              <a:rPr lang="en-US"/>
              <a:t>SOCIAL MEDIA IN TEACHING AND LEARNING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KEY SOCIAL MEDIA PLATFORMS</a:t>
            </a:r>
          </a:p>
        </p:txBody>
      </p:sp>
      <p:sp>
        <p:nvSpPr>
          <p:cNvPr id="153" name="Shape 153"/>
          <p:cNvSpPr txBox="1"/>
          <p:nvPr>
            <p:ph idx="1" type="body"/>
          </p:nvPr>
        </p:nvSpPr>
        <p:spPr>
          <a:xfrm>
            <a:off x="252306" y="1621465"/>
            <a:ext cx="8402700" cy="4873800"/>
          </a:xfrm>
          <a:prstGeom prst="rect">
            <a:avLst/>
          </a:prstGeom>
          <a:noFill/>
          <a:ln>
            <a:noFill/>
          </a:ln>
        </p:spPr>
        <p:txBody>
          <a:bodyPr anchorCtr="0" anchor="t" bIns="45700" lIns="91425" rIns="91425" tIns="45700">
            <a:noAutofit/>
          </a:bodyPr>
          <a:lstStyle/>
          <a:p>
            <a:pPr indent="0" lvl="0" marL="0" marR="0" rtl="0" algn="l">
              <a:spcBef>
                <a:spcPts val="0"/>
              </a:spcBef>
              <a:buNone/>
            </a:pPr>
            <a:r>
              <a:rPr b="1" lang="en-US" sz="3600"/>
              <a:t>Social Platforms can be divided into several key areas:</a:t>
            </a:r>
          </a:p>
          <a:p>
            <a:pPr indent="0" lvl="0" marL="0" marR="0" rtl="0" algn="l">
              <a:spcBef>
                <a:spcPts val="0"/>
              </a:spcBef>
              <a:buNone/>
            </a:pPr>
            <a:r>
              <a:t/>
            </a:r>
            <a:endParaRPr sz="3600"/>
          </a:p>
          <a:p>
            <a:pPr indent="-457200" lvl="0" marL="457200" marR="0" rtl="0" algn="l">
              <a:spcBef>
                <a:spcPts val="0"/>
              </a:spcBef>
              <a:buSzPct val="100000"/>
            </a:pPr>
            <a:r>
              <a:rPr lang="en-US" sz="3600"/>
              <a:t>Personal</a:t>
            </a:r>
          </a:p>
          <a:p>
            <a:pPr indent="-457200" lvl="0" marL="457200" marR="0" rtl="0" algn="l">
              <a:spcBef>
                <a:spcPts val="0"/>
              </a:spcBef>
              <a:buSzPct val="100000"/>
            </a:pPr>
            <a:r>
              <a:rPr lang="en-US" sz="3600"/>
              <a:t>Interest-based</a:t>
            </a:r>
          </a:p>
          <a:p>
            <a:pPr indent="-457200" lvl="0" marL="457200" marR="0" rtl="0" algn="l">
              <a:spcBef>
                <a:spcPts val="0"/>
              </a:spcBef>
              <a:buSzPct val="100000"/>
            </a:pPr>
            <a:r>
              <a:rPr lang="en-US" sz="3600"/>
              <a:t>Discussion forums</a:t>
            </a:r>
          </a:p>
          <a:p>
            <a:pPr indent="-69850" lvl="0" marL="0" marR="0" rtl="0" algn="l">
              <a:spcBef>
                <a:spcPts val="0"/>
              </a:spcBef>
              <a:buClr>
                <a:schemeClr val="dk1"/>
              </a:buClr>
              <a:buSzPct val="34375"/>
              <a:buFont typeface="Arial"/>
              <a:buNone/>
            </a:pPr>
            <a:r>
              <a:t/>
            </a:r>
            <a:endParaRPr/>
          </a:p>
          <a:p>
            <a:pPr indent="-69850" lvl="0" marL="0" marR="0" rtl="0" algn="l">
              <a:spcBef>
                <a:spcPts val="0"/>
              </a:spcBef>
              <a:buClr>
                <a:schemeClr val="dk1"/>
              </a:buClr>
              <a:buSzPct val="34375"/>
              <a:buFont typeface="Arial"/>
              <a:buNone/>
            </a:pPr>
            <a:r>
              <a:t/>
            </a:r>
            <a:endParaRPr/>
          </a:p>
          <a:p>
            <a:pPr indent="-69850" lvl="0" marL="0" marR="0" rtl="0" algn="l">
              <a:spcBef>
                <a:spcPts val="0"/>
              </a:spcBef>
              <a:buClr>
                <a:schemeClr val="dk1"/>
              </a:buClr>
              <a:buSzPct val="34375"/>
              <a:buFont typeface="Arial"/>
              <a:buNone/>
            </a:pPr>
            <a:r>
              <a:t/>
            </a:r>
            <a:endParaRPr/>
          </a:p>
          <a:p>
            <a:pPr indent="0" lvl="0" marL="0" marR="0" rtl="0" algn="l">
              <a:spcBef>
                <a:spcPts val="0"/>
              </a:spcBef>
              <a:buClr>
                <a:schemeClr val="dk1"/>
              </a:buClr>
              <a:buSzPct val="25000"/>
              <a:buFont typeface="Courier New"/>
              <a:buNone/>
            </a:pPr>
            <a:r>
              <a:t/>
            </a:r>
            <a:endParaRPr/>
          </a:p>
        </p:txBody>
      </p:sp>
      <p:sp>
        <p:nvSpPr>
          <p:cNvPr id="154" name="Shape 154"/>
          <p:cNvSpPr txBox="1"/>
          <p:nvPr/>
        </p:nvSpPr>
        <p:spPr>
          <a:xfrm>
            <a:off x="4756700" y="3163450"/>
            <a:ext cx="3898200" cy="857700"/>
          </a:xfrm>
          <a:prstGeom prst="rect">
            <a:avLst/>
          </a:prstGeom>
          <a:noFill/>
          <a:ln>
            <a:noFill/>
          </a:ln>
        </p:spPr>
        <p:txBody>
          <a:bodyPr anchorCtr="0" anchor="t" bIns="91425" lIns="91425" rIns="91425" tIns="91425">
            <a:noAutofit/>
          </a:bodyPr>
          <a:lstStyle/>
          <a:p>
            <a:pPr indent="-457200" lvl="0" marL="457200" rtl="0">
              <a:spcBef>
                <a:spcPts val="0"/>
              </a:spcBef>
              <a:buClr>
                <a:srgbClr val="C51E2E"/>
              </a:buClr>
              <a:buSzPct val="100000"/>
              <a:buFont typeface="Courier New"/>
              <a:buChar char="o"/>
            </a:pPr>
            <a:r>
              <a:rPr lang="en-US" sz="3600">
                <a:solidFill>
                  <a:schemeClr val="dk1"/>
                </a:solidFill>
                <a:latin typeface="Calibri"/>
                <a:ea typeface="Calibri"/>
                <a:cs typeface="Calibri"/>
                <a:sym typeface="Calibri"/>
              </a:rPr>
              <a:t>Media sharing</a:t>
            </a:r>
          </a:p>
          <a:p>
            <a:pPr indent="-457200" lvl="0" marL="457200" rtl="0">
              <a:spcBef>
                <a:spcPts val="0"/>
              </a:spcBef>
              <a:buClr>
                <a:srgbClr val="C51E2E"/>
              </a:buClr>
              <a:buSzPct val="100000"/>
              <a:buFont typeface="Courier New"/>
              <a:buChar char="o"/>
            </a:pPr>
            <a:r>
              <a:rPr lang="en-US" sz="3600">
                <a:solidFill>
                  <a:schemeClr val="dk1"/>
                </a:solidFill>
                <a:latin typeface="Calibri"/>
                <a:ea typeface="Calibri"/>
                <a:cs typeface="Calibri"/>
                <a:sym typeface="Calibri"/>
              </a:rPr>
              <a:t>Bookmarking</a:t>
            </a:r>
          </a:p>
          <a:p>
            <a:pPr indent="-457200" lvl="0" marL="457200" rtl="0">
              <a:spcBef>
                <a:spcPts val="0"/>
              </a:spcBef>
              <a:buClr>
                <a:srgbClr val="C51E2E"/>
              </a:buClr>
              <a:buSzPct val="100000"/>
              <a:buFont typeface="Courier New"/>
              <a:buChar char="o"/>
            </a:pPr>
            <a:r>
              <a:rPr lang="en-US" sz="3600">
                <a:solidFill>
                  <a:schemeClr val="dk1"/>
                </a:solidFill>
                <a:latin typeface="Calibri"/>
                <a:ea typeface="Calibri"/>
                <a:cs typeface="Calibri"/>
                <a:sym typeface="Calibri"/>
              </a:rPr>
              <a:t>Social publishing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160" name="Shape 160"/>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161" name="Shape 161"/>
          <p:cNvGrpSpPr/>
          <p:nvPr/>
        </p:nvGrpSpPr>
        <p:grpSpPr>
          <a:xfrm>
            <a:off x="658015" y="2784424"/>
            <a:ext cx="7827946" cy="2213562"/>
            <a:chOff x="-63857" y="2006"/>
            <a:chExt cx="6159857" cy="1309800"/>
          </a:xfrm>
        </p:grpSpPr>
        <p:sp>
          <p:nvSpPr>
            <p:cNvPr id="162" name="Shape 162"/>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3" name="Shape 163"/>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Personal networks contain personal profiles that can be found in depth on Facebook and LinkedIn. </a:t>
              </a:r>
            </a:p>
          </p:txBody>
        </p:sp>
        <p:sp>
          <p:nvSpPr>
            <p:cNvPr id="164" name="Shape 164"/>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5" name="Shape 165"/>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Personal</a:t>
              </a: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171" name="Shape 171"/>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172" name="Shape 172"/>
          <p:cNvGrpSpPr/>
          <p:nvPr/>
        </p:nvGrpSpPr>
        <p:grpSpPr>
          <a:xfrm>
            <a:off x="658015" y="2784424"/>
            <a:ext cx="7827946" cy="2213562"/>
            <a:chOff x="-63857" y="2006"/>
            <a:chExt cx="6159857" cy="1309800"/>
          </a:xfrm>
        </p:grpSpPr>
        <p:sp>
          <p:nvSpPr>
            <p:cNvPr id="173" name="Shape 173"/>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4" name="Shape 174"/>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Creating a group or page based around a common interest is an effective way to engage students in a conversation. </a:t>
              </a:r>
            </a:p>
          </p:txBody>
        </p:sp>
        <p:sp>
          <p:nvSpPr>
            <p:cNvPr id="175" name="Shape 175"/>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6" name="Shape 176"/>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Interest- based</a:t>
              </a: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182" name="Shape 182"/>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183" name="Shape 183"/>
          <p:cNvGrpSpPr/>
          <p:nvPr/>
        </p:nvGrpSpPr>
        <p:grpSpPr>
          <a:xfrm>
            <a:off x="658015" y="2784424"/>
            <a:ext cx="7827946" cy="2213562"/>
            <a:chOff x="-63857" y="2006"/>
            <a:chExt cx="6159857" cy="1309800"/>
          </a:xfrm>
        </p:grpSpPr>
        <p:sp>
          <p:nvSpPr>
            <p:cNvPr id="184" name="Shape 184"/>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5" name="Shape 185"/>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Online communities are popular go-to sites for asking and answering questions, and for potentially engaging participants in debates over these questions. </a:t>
              </a:r>
            </a:p>
          </p:txBody>
        </p:sp>
        <p:sp>
          <p:nvSpPr>
            <p:cNvPr id="186" name="Shape 186"/>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7" name="Shape 187"/>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Discussion Forums</a:t>
              </a: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193" name="Shape 193"/>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194" name="Shape 194"/>
          <p:cNvGrpSpPr/>
          <p:nvPr/>
        </p:nvGrpSpPr>
        <p:grpSpPr>
          <a:xfrm>
            <a:off x="658015" y="2784424"/>
            <a:ext cx="7827946" cy="2213562"/>
            <a:chOff x="-63857" y="2006"/>
            <a:chExt cx="6159857" cy="1309800"/>
          </a:xfrm>
        </p:grpSpPr>
        <p:sp>
          <p:nvSpPr>
            <p:cNvPr id="195" name="Shape 195"/>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6" name="Shape 196"/>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Sites like Youtube and Instagram are primarily for sharing videos and images with the wider community. </a:t>
              </a:r>
            </a:p>
          </p:txBody>
        </p:sp>
        <p:sp>
          <p:nvSpPr>
            <p:cNvPr id="197" name="Shape 197"/>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8" name="Shape 198"/>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Media Sharing</a:t>
              </a: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204" name="Shape 204"/>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205" name="Shape 205"/>
          <p:cNvGrpSpPr/>
          <p:nvPr/>
        </p:nvGrpSpPr>
        <p:grpSpPr>
          <a:xfrm>
            <a:off x="658015" y="2784424"/>
            <a:ext cx="7827946" cy="2213562"/>
            <a:chOff x="-63857" y="2006"/>
            <a:chExt cx="6159857" cy="1309800"/>
          </a:xfrm>
        </p:grpSpPr>
        <p:sp>
          <p:nvSpPr>
            <p:cNvPr id="206" name="Shape 206"/>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7" name="Shape 207"/>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Bookmarking sites make it easier for students and educators to quickly access, save and re-locate frequently-used sites. </a:t>
              </a:r>
            </a:p>
          </p:txBody>
        </p:sp>
        <p:sp>
          <p:nvSpPr>
            <p:cNvPr id="208" name="Shape 208"/>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9" name="Shape 209"/>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Bookmarking</a:t>
              </a: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TYPES OF SOCIAL MEDIA</a:t>
            </a:r>
          </a:p>
        </p:txBody>
      </p:sp>
      <p:sp>
        <p:nvSpPr>
          <p:cNvPr id="215" name="Shape 215"/>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216" name="Shape 216"/>
          <p:cNvGrpSpPr/>
          <p:nvPr/>
        </p:nvGrpSpPr>
        <p:grpSpPr>
          <a:xfrm>
            <a:off x="658015" y="2784424"/>
            <a:ext cx="7827946" cy="2213562"/>
            <a:chOff x="-63857" y="2006"/>
            <a:chExt cx="6159857" cy="1309800"/>
          </a:xfrm>
        </p:grpSpPr>
        <p:sp>
          <p:nvSpPr>
            <p:cNvPr id="217" name="Shape 217"/>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8" name="Shape 218"/>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Blogs and Wikis are excellent ways to get students writing and sharing their thoughts in a meaningful way. </a:t>
              </a:r>
            </a:p>
          </p:txBody>
        </p:sp>
        <p:sp>
          <p:nvSpPr>
            <p:cNvPr id="219" name="Shape 219"/>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0" name="Shape 220"/>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Social Publishing</a:t>
              </a: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THINK. PAIR. SHARE</a:t>
            </a:r>
          </a:p>
        </p:txBody>
      </p:sp>
      <p:sp>
        <p:nvSpPr>
          <p:cNvPr id="226" name="Shape 226"/>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640"/>
              </a:spcBef>
              <a:buClr>
                <a:srgbClr val="C51E2E"/>
              </a:buClr>
              <a:buSzPct val="80000"/>
              <a:buFont typeface="Courier New"/>
              <a:buChar char="o"/>
            </a:pPr>
            <a:r>
              <a:rPr lang="en-US"/>
              <a:t>How might you use some of the platforms discussed in your course?</a:t>
            </a:r>
          </a:p>
          <a:p>
            <a:pPr indent="0" lvl="0" marL="0" marR="0" rtl="0" algn="l">
              <a:spcBef>
                <a:spcPts val="640"/>
              </a:spcBef>
              <a:buNone/>
            </a:pPr>
            <a:r>
              <a:t/>
            </a:r>
            <a:endParaRPr/>
          </a:p>
          <a:p>
            <a:pPr indent="-342900" lvl="0" marL="342900" marR="0" rtl="0" algn="l">
              <a:spcBef>
                <a:spcPts val="640"/>
              </a:spcBef>
              <a:buClr>
                <a:srgbClr val="C51E2E"/>
              </a:buClr>
              <a:buSzPct val="80000"/>
              <a:buFont typeface="Courier New"/>
              <a:buChar char="o"/>
            </a:pPr>
            <a:r>
              <a:rPr lang="en-US"/>
              <a:t>How do you make use of them for your own purposes?</a:t>
            </a:r>
          </a:p>
          <a:p>
            <a:pPr indent="0" lvl="0" marL="0" marR="0" rtl="0" algn="l">
              <a:spcBef>
                <a:spcPts val="640"/>
              </a:spcBef>
              <a:buNone/>
            </a:pPr>
            <a:r>
              <a:t/>
            </a:r>
            <a:endParaRPr/>
          </a:p>
        </p:txBody>
      </p:sp>
      <p:sp>
        <p:nvSpPr>
          <p:cNvPr id="227" name="Shape 227"/>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BENEFITS OF USING SOCIAL MEDIA</a:t>
            </a:r>
          </a:p>
        </p:txBody>
      </p:sp>
      <p:sp>
        <p:nvSpPr>
          <p:cNvPr id="233" name="Shape 233"/>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
        <p:nvSpPr>
          <p:cNvPr id="234" name="Shape 234"/>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640"/>
              </a:spcBef>
              <a:spcAft>
                <a:spcPts val="0"/>
              </a:spcAft>
              <a:buClr>
                <a:srgbClr val="C51E2E"/>
              </a:buClr>
              <a:buSzPct val="80000"/>
              <a:buFont typeface="Courier New"/>
              <a:buChar char="o"/>
            </a:pPr>
            <a:r>
              <a:rPr lang="en-US"/>
              <a:t>Increased level of communication (collaboration and participation),</a:t>
            </a:r>
          </a:p>
          <a:p>
            <a:pPr indent="-342900" lvl="0" marL="342900" marR="0" rtl="0" algn="l">
              <a:spcBef>
                <a:spcPts val="640"/>
              </a:spcBef>
              <a:spcAft>
                <a:spcPts val="0"/>
              </a:spcAft>
              <a:buClr>
                <a:srgbClr val="C51E2E"/>
              </a:buClr>
              <a:buSzPct val="80000"/>
              <a:buFont typeface="Courier New"/>
              <a:buChar char="o"/>
            </a:pPr>
            <a:r>
              <a:rPr lang="en-US"/>
              <a:t>Privacy: private space for free and open discussion,</a:t>
            </a:r>
          </a:p>
          <a:p>
            <a:pPr indent="-342900" lvl="0" marL="342900" marR="0" rtl="0" algn="l">
              <a:spcBef>
                <a:spcPts val="640"/>
              </a:spcBef>
              <a:spcAft>
                <a:spcPts val="0"/>
              </a:spcAft>
              <a:buClr>
                <a:srgbClr val="C51E2E"/>
              </a:buClr>
              <a:buSzPct val="80000"/>
              <a:buFont typeface="Courier New"/>
              <a:buChar char="o"/>
            </a:pPr>
            <a:r>
              <a:rPr lang="en-US"/>
              <a:t>Facilitates team projects implementation and review.</a:t>
            </a:r>
          </a:p>
          <a:p>
            <a:pPr indent="0" lvl="0" marL="0" marR="0" rtl="0" algn="l">
              <a:spcBef>
                <a:spcPts val="640"/>
              </a:spcBef>
              <a:spcAft>
                <a:spcPts val="0"/>
              </a:spcAft>
              <a:buNone/>
            </a:pPr>
            <a:r>
              <a:t/>
            </a:r>
            <a:endParaRPr/>
          </a:p>
          <a:p>
            <a:pPr indent="-342900" lvl="0" marL="342900" marR="0" rtl="0" algn="l">
              <a:spcBef>
                <a:spcPts val="640"/>
              </a:spcBef>
              <a:buClr>
                <a:srgbClr val="C51E2E"/>
              </a:buClr>
              <a:buSzPct val="80000"/>
              <a:buFont typeface="Courier New"/>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VIDEO</a:t>
            </a:r>
          </a:p>
        </p:txBody>
      </p:sp>
      <p:sp>
        <p:nvSpPr>
          <p:cNvPr id="240" name="Shape 240"/>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SzPct val="80000"/>
              <a:buFont typeface="Courier New"/>
              <a:buChar char="o"/>
            </a:pPr>
            <a:r>
              <a:rPr b="0" i="0" lang="en-US" sz="3200" u="none" cap="none" strike="noStrike">
                <a:solidFill>
                  <a:schemeClr val="dk1"/>
                </a:solidFill>
                <a:latin typeface="Calibri"/>
                <a:ea typeface="Calibri"/>
                <a:cs typeface="Calibri"/>
                <a:sym typeface="Calibri"/>
              </a:rPr>
              <a:t>In this video, you’ll watch interviews with instructors </a:t>
            </a:r>
            <a:r>
              <a:rPr lang="en-US"/>
              <a:t>sharing the benefits of using social in their courses.</a:t>
            </a:r>
          </a:p>
          <a:p>
            <a:pPr indent="0" lvl="0" marL="0" marR="0" rtl="0" algn="l">
              <a:spcBef>
                <a:spcPts val="0"/>
              </a:spcBef>
              <a:spcAft>
                <a:spcPts val="0"/>
              </a:spcAft>
              <a:buNone/>
            </a:pPr>
            <a:r>
              <a:t/>
            </a:r>
            <a:endParaRPr/>
          </a:p>
          <a:p>
            <a:pPr indent="-228600" lvl="0" marL="457200" marR="0" rtl="0" algn="l">
              <a:spcBef>
                <a:spcPts val="0"/>
              </a:spcBef>
              <a:spcAft>
                <a:spcPts val="0"/>
              </a:spcAft>
            </a:pPr>
            <a:r>
              <a:rPr lang="en-US"/>
              <a:t>Think about your own pros and cons. Have the instructors alleviated any of your reservations?</a:t>
            </a:r>
          </a:p>
          <a:p>
            <a:pPr indent="-342900" lvl="0" marL="342900" marR="0" rtl="0" algn="l">
              <a:spcBef>
                <a:spcPts val="480"/>
              </a:spcBef>
              <a:spcAft>
                <a:spcPts val="0"/>
              </a:spcAft>
              <a:buClr>
                <a:srgbClr val="C51E2E"/>
              </a:buClr>
              <a:buSzPct val="80000"/>
              <a:buFont typeface="Courier New"/>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spcAft>
                <a:spcPts val="0"/>
              </a:spcAft>
              <a:buClr>
                <a:srgbClr val="C51E2E"/>
              </a:buClr>
              <a:buSzPct val="25000"/>
              <a:buFont typeface="Courier New"/>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buClr>
                <a:srgbClr val="C51E2E"/>
              </a:buClr>
              <a:buSzPct val="25000"/>
              <a:buFont typeface="Courier New"/>
              <a:buNone/>
            </a:pPr>
            <a:r>
              <a:t/>
            </a:r>
            <a:endParaRPr b="0" i="0" sz="2400" u="none" cap="none" strike="noStrike">
              <a:solidFill>
                <a:schemeClr val="dk1"/>
              </a:solidFill>
              <a:latin typeface="Calibri"/>
              <a:ea typeface="Calibri"/>
              <a:cs typeface="Calibri"/>
              <a:sym typeface="Calibri"/>
            </a:endParaRPr>
          </a:p>
        </p:txBody>
      </p:sp>
      <p:sp>
        <p:nvSpPr>
          <p:cNvPr id="241" name="Shape 241"/>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WELCOME</a:t>
            </a:r>
          </a:p>
        </p:txBody>
      </p:sp>
      <p:sp>
        <p:nvSpPr>
          <p:cNvPr id="100" name="Shape 100"/>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SzPct val="80000"/>
              <a:buFont typeface="Courier New"/>
              <a:buChar char="o"/>
            </a:pPr>
            <a:r>
              <a:rPr b="0" i="0" lang="en-US" sz="3200" u="none" cap="none" strike="noStrike">
                <a:solidFill>
                  <a:schemeClr val="dk1"/>
                </a:solidFill>
                <a:latin typeface="Calibri"/>
                <a:ea typeface="Calibri"/>
                <a:cs typeface="Calibri"/>
                <a:sym typeface="Calibri"/>
              </a:rPr>
              <a:t>Facilitator name</a:t>
            </a:r>
          </a:p>
          <a:p>
            <a:pPr indent="-285750" lvl="1" marL="742950" marR="0" rtl="0" algn="l">
              <a:spcBef>
                <a:spcPts val="560"/>
              </a:spcBef>
              <a:spcAft>
                <a:spcPts val="0"/>
              </a:spcAft>
              <a:buClr>
                <a:srgbClr val="C51E2E"/>
              </a:buClr>
              <a:buSzPct val="100000"/>
              <a:buFont typeface="Arial"/>
              <a:buChar char="•"/>
            </a:pPr>
            <a:r>
              <a:rPr b="0" i="0" lang="en-US" sz="2800" u="none" cap="none" strike="noStrike">
                <a:solidFill>
                  <a:schemeClr val="dk1"/>
                </a:solidFill>
                <a:latin typeface="Calibri"/>
                <a:ea typeface="Calibri"/>
                <a:cs typeface="Calibri"/>
                <a:sym typeface="Calibri"/>
              </a:rPr>
              <a:t>Position at university</a:t>
            </a:r>
          </a:p>
          <a:p>
            <a:pPr indent="-285750" lvl="1" marL="742950" marR="0" rtl="0" algn="l">
              <a:spcBef>
                <a:spcPts val="560"/>
              </a:spcBef>
              <a:buClr>
                <a:srgbClr val="C51E2E"/>
              </a:buClr>
              <a:buSzPct val="100000"/>
              <a:buFont typeface="Arial"/>
              <a:buChar char="•"/>
            </a:pPr>
            <a:r>
              <a:rPr b="0" i="0" lang="en-US" sz="2800" u="none" cap="none" strike="noStrike">
                <a:solidFill>
                  <a:schemeClr val="dk1"/>
                </a:solidFill>
                <a:latin typeface="Calibri"/>
                <a:ea typeface="Calibri"/>
                <a:cs typeface="Calibri"/>
                <a:sym typeface="Calibri"/>
              </a:rPr>
              <a:t>Contact info</a:t>
            </a:r>
          </a:p>
        </p:txBody>
      </p:sp>
      <p:sp>
        <p:nvSpPr>
          <p:cNvPr id="101" name="Shape 101"/>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CONSIDERATIONS FOR ADOPTION</a:t>
            </a:r>
          </a:p>
        </p:txBody>
      </p:sp>
      <p:sp>
        <p:nvSpPr>
          <p:cNvPr id="247" name="Shape 247"/>
          <p:cNvSpPr txBox="1"/>
          <p:nvPr>
            <p:ph idx="2" type="body"/>
          </p:nvPr>
        </p:nvSpPr>
        <p:spPr>
          <a:xfrm>
            <a:off x="503374" y="1782325"/>
            <a:ext cx="7602300" cy="3951300"/>
          </a:xfrm>
          <a:prstGeom prst="rect">
            <a:avLst/>
          </a:prstGeom>
          <a:noFill/>
          <a:ln>
            <a:noFill/>
          </a:ln>
        </p:spPr>
        <p:txBody>
          <a:bodyPr anchorCtr="0" anchor="t" bIns="45700" lIns="91425" rIns="91425" tIns="45700">
            <a:noAutofit/>
          </a:bodyPr>
          <a:lstStyle/>
          <a:p>
            <a:pPr indent="-342900" lvl="0" marL="342900" marR="0" rtl="0" algn="l">
              <a:spcBef>
                <a:spcPts val="560"/>
              </a:spcBef>
              <a:spcAft>
                <a:spcPts val="0"/>
              </a:spcAft>
              <a:buClr>
                <a:srgbClr val="C51E2E"/>
              </a:buClr>
              <a:buSzPct val="80000"/>
              <a:buFont typeface="Courier New"/>
              <a:buChar char="o"/>
            </a:pPr>
            <a:r>
              <a:rPr lang="en-US" sz="2800"/>
              <a:t>Undetermined possibilities</a:t>
            </a:r>
          </a:p>
          <a:p>
            <a:pPr indent="-342900" lvl="0" marL="342900" marR="0" rtl="0" algn="l">
              <a:spcBef>
                <a:spcPts val="560"/>
              </a:spcBef>
              <a:spcAft>
                <a:spcPts val="0"/>
              </a:spcAft>
              <a:buClr>
                <a:srgbClr val="C51E2E"/>
              </a:buClr>
              <a:buSzPct val="80000"/>
              <a:buFont typeface="Courier New"/>
              <a:buChar char="o"/>
            </a:pPr>
            <a:r>
              <a:rPr lang="en-US" sz="2800"/>
              <a:t>Controversial opinions</a:t>
            </a:r>
          </a:p>
          <a:p>
            <a:pPr indent="-342900" lvl="0" marL="342900" marR="0" rtl="0" algn="l">
              <a:spcBef>
                <a:spcPts val="560"/>
              </a:spcBef>
              <a:spcAft>
                <a:spcPts val="0"/>
              </a:spcAft>
              <a:buClr>
                <a:srgbClr val="C51E2E"/>
              </a:buClr>
              <a:buSzPct val="80000"/>
              <a:buFont typeface="Courier New"/>
              <a:buChar char="o"/>
            </a:pPr>
            <a:r>
              <a:rPr lang="en-US" sz="2800"/>
              <a:t>Technical issues</a:t>
            </a:r>
          </a:p>
          <a:p>
            <a:pPr indent="-342900" lvl="0" marL="342900" marR="0" rtl="0" algn="l">
              <a:spcBef>
                <a:spcPts val="560"/>
              </a:spcBef>
              <a:spcAft>
                <a:spcPts val="0"/>
              </a:spcAft>
              <a:buClr>
                <a:srgbClr val="C51E2E"/>
              </a:buClr>
              <a:buSzPct val="80000"/>
              <a:buFont typeface="Courier New"/>
              <a:buChar char="o"/>
            </a:pPr>
            <a:r>
              <a:rPr lang="en-US" sz="2800"/>
              <a:t>Institutional factors</a:t>
            </a:r>
          </a:p>
          <a:p>
            <a:pPr indent="0" lvl="0" marL="0" marR="0" rtl="0" algn="l">
              <a:spcBef>
                <a:spcPts val="560"/>
              </a:spcBef>
              <a:spcAft>
                <a:spcPts val="0"/>
              </a:spcAft>
              <a:buNone/>
            </a:pPr>
            <a:r>
              <a:t/>
            </a:r>
            <a:endParaRPr sz="2800"/>
          </a:p>
          <a:p>
            <a:pPr indent="0" lvl="0" marL="0" marR="0" rtl="0" algn="l">
              <a:spcBef>
                <a:spcPts val="560"/>
              </a:spcBef>
              <a:spcAft>
                <a:spcPts val="0"/>
              </a:spcAft>
              <a:buNone/>
            </a:pPr>
            <a:r>
              <a:rPr lang="en-US" sz="2800"/>
              <a:t>For more information, please read Chapter 6 in the SMILE report: </a:t>
            </a:r>
            <a:r>
              <a:rPr lang="en-US"/>
              <a:t>http://www.eun.org/c/document_library/get_file?uuid=232671ea-32ca-4272-8b24-20328aafe8bb&amp;groupId=43887</a:t>
            </a:r>
          </a:p>
          <a:p>
            <a:pPr indent="-342900" lvl="0" marL="342900" marR="0" rtl="0" algn="l">
              <a:spcBef>
                <a:spcPts val="560"/>
              </a:spcBef>
              <a:buClr>
                <a:srgbClr val="C51E2E"/>
              </a:buClr>
              <a:buSzPct val="80000"/>
              <a:buFont typeface="Courier New"/>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VIDEO</a:t>
            </a:r>
          </a:p>
        </p:txBody>
      </p:sp>
      <p:sp>
        <p:nvSpPr>
          <p:cNvPr id="253" name="Shape 253"/>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SzPct val="80000"/>
              <a:buFont typeface="Courier New"/>
              <a:buChar char="o"/>
            </a:pPr>
            <a:r>
              <a:rPr lang="en-US"/>
              <a:t>In this video, </a:t>
            </a:r>
            <a:r>
              <a:rPr lang="en-US"/>
              <a:t>Instructors share the challenges they faced when attempting to integrate social media activities into their curriculum. As you view the video, consider any challenges you are facing.</a:t>
            </a:r>
          </a:p>
          <a:p>
            <a:pPr indent="-342900" lvl="0" marL="342900" marR="0" rtl="0" algn="l">
              <a:spcBef>
                <a:spcPts val="480"/>
              </a:spcBef>
              <a:spcAft>
                <a:spcPts val="0"/>
              </a:spcAft>
              <a:buClr>
                <a:srgbClr val="C51E2E"/>
              </a:buClr>
              <a:buSzPct val="80000"/>
              <a:buFont typeface="Courier New"/>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spcAft>
                <a:spcPts val="0"/>
              </a:spcAft>
              <a:buClr>
                <a:srgbClr val="C51E2E"/>
              </a:buClr>
              <a:buSzPct val="25000"/>
              <a:buFont typeface="Courier New"/>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buClr>
                <a:srgbClr val="C51E2E"/>
              </a:buClr>
              <a:buSzPct val="25000"/>
              <a:buFont typeface="Courier New"/>
              <a:buNone/>
            </a:pPr>
            <a:r>
              <a:t/>
            </a:r>
            <a:endParaRPr b="0" i="0" sz="2400" u="none" cap="none" strike="noStrike">
              <a:solidFill>
                <a:schemeClr val="dk1"/>
              </a:solidFill>
              <a:latin typeface="Calibri"/>
              <a:ea typeface="Calibri"/>
              <a:cs typeface="Calibri"/>
              <a:sym typeface="Calibri"/>
            </a:endParaRPr>
          </a:p>
        </p:txBody>
      </p:sp>
      <p:sp>
        <p:nvSpPr>
          <p:cNvPr id="254" name="Shape 254"/>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722312" y="4406900"/>
            <a:ext cx="7772400" cy="1362000"/>
          </a:xfrm>
          <a:prstGeom prst="rect">
            <a:avLst/>
          </a:prstGeom>
          <a:noFill/>
          <a:ln>
            <a:noFill/>
          </a:ln>
        </p:spPr>
        <p:txBody>
          <a:bodyPr anchorCtr="0" anchor="t" bIns="45700" lIns="91425" rIns="91425" tIns="45700">
            <a:noAutofit/>
          </a:bodyPr>
          <a:lstStyle/>
          <a:p>
            <a:pPr indent="0" lvl="0" marL="0" marR="0" rtl="0" algn="l">
              <a:spcBef>
                <a:spcPts val="0"/>
              </a:spcBef>
              <a:buClr>
                <a:srgbClr val="C51E2E"/>
              </a:buClr>
              <a:buSzPct val="25000"/>
              <a:buFont typeface="Calibri"/>
              <a:buNone/>
            </a:pPr>
            <a:r>
              <a:rPr lang="en-US"/>
              <a:t>USE OF SOCIAL MEDIA</a:t>
            </a:r>
          </a:p>
        </p:txBody>
      </p:sp>
      <p:sp>
        <p:nvSpPr>
          <p:cNvPr id="260" name="Shape 260"/>
          <p:cNvSpPr txBox="1"/>
          <p:nvPr>
            <p:ph idx="1" type="body"/>
          </p:nvPr>
        </p:nvSpPr>
        <p:spPr>
          <a:xfrm>
            <a:off x="722312" y="2906713"/>
            <a:ext cx="7772400" cy="15003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ourier New"/>
              <a:buNone/>
            </a:pPr>
            <a:r>
              <a:t/>
            </a:r>
            <a:endParaRPr b="0" i="0" sz="2000" u="none" cap="none" strike="noStrike">
              <a:solidFill>
                <a:srgbClr val="888888"/>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USE OF SOCIAL MEDIA</a:t>
            </a:r>
          </a:p>
        </p:txBody>
      </p:sp>
      <p:sp>
        <p:nvSpPr>
          <p:cNvPr id="266" name="Shape 266"/>
          <p:cNvSpPr txBox="1"/>
          <p:nvPr>
            <p:ph idx="1" type="body"/>
          </p:nvPr>
        </p:nvSpPr>
        <p:spPr>
          <a:xfrm>
            <a:off x="252306" y="1621465"/>
            <a:ext cx="8402700" cy="4873800"/>
          </a:xfrm>
          <a:prstGeom prst="rect">
            <a:avLst/>
          </a:prstGeom>
          <a:noFill/>
          <a:ln>
            <a:noFill/>
          </a:ln>
        </p:spPr>
        <p:txBody>
          <a:bodyPr anchorCtr="0" anchor="t" bIns="45700" lIns="91425" rIns="91425" tIns="45700">
            <a:noAutofit/>
          </a:bodyPr>
          <a:lstStyle/>
          <a:p>
            <a:pPr indent="0" lvl="0" marL="0" marR="0" rtl="0" algn="l">
              <a:spcBef>
                <a:spcPts val="0"/>
              </a:spcBef>
              <a:buNone/>
            </a:pPr>
            <a:r>
              <a:rPr b="1" lang="en-US" sz="3600"/>
              <a:t>How do you use social media?</a:t>
            </a:r>
          </a:p>
          <a:p>
            <a:pPr indent="0" lvl="0" marL="0" marR="0" rtl="0" algn="l">
              <a:spcBef>
                <a:spcPts val="0"/>
              </a:spcBef>
              <a:buNone/>
            </a:pPr>
            <a:r>
              <a:t/>
            </a:r>
            <a:endParaRPr b="1" sz="3600"/>
          </a:p>
          <a:p>
            <a:pPr indent="0" lvl="0" marL="0" marR="0" rtl="0" algn="l">
              <a:spcBef>
                <a:spcPts val="0"/>
              </a:spcBef>
              <a:buNone/>
            </a:pPr>
            <a:r>
              <a:rPr lang="en-US" sz="3600"/>
              <a:t>Discuss with a group of 3 or 4 some of the common ways you use social media. </a:t>
            </a:r>
          </a:p>
          <a:p>
            <a:pPr indent="0" lvl="0" marL="0" marR="0" rtl="0" algn="l">
              <a:spcBef>
                <a:spcPts val="0"/>
              </a:spcBef>
              <a:buNone/>
            </a:pPr>
            <a:r>
              <a:t/>
            </a:r>
            <a:endParaRPr sz="3600"/>
          </a:p>
          <a:p>
            <a:pPr indent="0" lvl="0" marL="0" marR="0" rtl="0" algn="l">
              <a:spcBef>
                <a:spcPts val="0"/>
              </a:spcBef>
              <a:buNone/>
            </a:pPr>
            <a:r>
              <a:rPr lang="en-US" sz="3600"/>
              <a:t>Do you use it mostly for personal, professional or teaching use?</a:t>
            </a:r>
          </a:p>
          <a:p>
            <a:pPr indent="0" lvl="0" marL="0" marR="0" rtl="0" algn="l">
              <a:spcBef>
                <a:spcPts val="0"/>
              </a:spcBef>
              <a:buNone/>
            </a:pPr>
            <a:r>
              <a:t/>
            </a:r>
            <a:endParaRPr sz="3600"/>
          </a:p>
          <a:p>
            <a:pPr indent="0" lvl="0" marL="0" marR="0" rtl="0" algn="l">
              <a:spcBef>
                <a:spcPts val="0"/>
              </a:spcBef>
              <a:buClr>
                <a:schemeClr val="dk1"/>
              </a:buClr>
              <a:buSzPct val="25000"/>
              <a:buFont typeface="Courier New"/>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FACULTY </a:t>
            </a:r>
            <a:r>
              <a:rPr lang="en-US"/>
              <a:t>USE OF SOCIAL MEDIA</a:t>
            </a:r>
          </a:p>
        </p:txBody>
      </p:sp>
      <p:sp>
        <p:nvSpPr>
          <p:cNvPr id="272" name="Shape 272"/>
          <p:cNvSpPr txBox="1"/>
          <p:nvPr>
            <p:ph idx="1" type="body"/>
          </p:nvPr>
        </p:nvSpPr>
        <p:spPr>
          <a:xfrm>
            <a:off x="252306" y="1621465"/>
            <a:ext cx="8402700" cy="4873800"/>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30555"/>
              <a:buFont typeface="Arial"/>
              <a:buNone/>
            </a:pPr>
            <a:r>
              <a:rPr lang="en-US" sz="3600"/>
              <a:t>The three main uses of social media for faculty are:</a:t>
            </a:r>
          </a:p>
          <a:p>
            <a:pPr indent="-69850" lvl="0" marL="0" marR="0" rtl="0" algn="l">
              <a:spcBef>
                <a:spcPts val="0"/>
              </a:spcBef>
              <a:buClr>
                <a:schemeClr val="dk1"/>
              </a:buClr>
              <a:buSzPct val="30555"/>
              <a:buFont typeface="Arial"/>
              <a:buNone/>
            </a:pPr>
            <a:r>
              <a:t/>
            </a:r>
            <a:endParaRPr sz="3600"/>
          </a:p>
          <a:p>
            <a:pPr indent="-457200" lvl="0" marL="457200" marR="0" rtl="0" algn="l">
              <a:spcBef>
                <a:spcPts val="0"/>
              </a:spcBef>
              <a:buSzPct val="100000"/>
            </a:pPr>
            <a:r>
              <a:rPr lang="en-US" sz="3600"/>
              <a:t>Personal</a:t>
            </a:r>
          </a:p>
          <a:p>
            <a:pPr indent="-457200" lvl="0" marL="457200" marR="0" rtl="0" algn="l">
              <a:spcBef>
                <a:spcPts val="0"/>
              </a:spcBef>
              <a:buSzPct val="100000"/>
            </a:pPr>
            <a:r>
              <a:rPr lang="en-US" sz="3600"/>
              <a:t>Professional (research related)</a:t>
            </a:r>
          </a:p>
          <a:p>
            <a:pPr indent="-457200" lvl="0" marL="457200" marR="0" rtl="0" algn="l">
              <a:spcBef>
                <a:spcPts val="0"/>
              </a:spcBef>
              <a:buSzPct val="100000"/>
            </a:pPr>
            <a:r>
              <a:rPr lang="en-US" sz="3600"/>
              <a:t>Teaching</a:t>
            </a:r>
          </a:p>
          <a:p>
            <a:pPr indent="0" lvl="0" marL="0" marR="0" rtl="0" algn="l">
              <a:spcBef>
                <a:spcPts val="0"/>
              </a:spcBef>
              <a:buNone/>
            </a:pPr>
            <a:r>
              <a:t/>
            </a:r>
            <a:endParaRPr b="1" sz="3600"/>
          </a:p>
          <a:p>
            <a:pPr indent="0" lvl="0" marL="0" marR="0" rtl="0" algn="l">
              <a:spcBef>
                <a:spcPts val="0"/>
              </a:spcBef>
              <a:buNone/>
            </a:pPr>
            <a:r>
              <a:t/>
            </a:r>
            <a:endParaRPr sz="3600"/>
          </a:p>
          <a:p>
            <a:pPr indent="0" lvl="0" marL="0" marR="0" rtl="0" algn="l">
              <a:spcBef>
                <a:spcPts val="0"/>
              </a:spcBef>
              <a:buClr>
                <a:schemeClr val="dk1"/>
              </a:buClr>
              <a:buSzPct val="25000"/>
              <a:buFont typeface="Courier New"/>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GROWTH OF </a:t>
            </a:r>
            <a:r>
              <a:rPr lang="en-US"/>
              <a:t>FACULTY USE</a:t>
            </a:r>
          </a:p>
        </p:txBody>
      </p:sp>
      <p:sp>
        <p:nvSpPr>
          <p:cNvPr id="278" name="Shape 278"/>
          <p:cNvSpPr txBox="1"/>
          <p:nvPr/>
        </p:nvSpPr>
        <p:spPr>
          <a:xfrm>
            <a:off x="252300" y="5518725"/>
            <a:ext cx="8220300" cy="898800"/>
          </a:xfrm>
          <a:prstGeom prst="rect">
            <a:avLst/>
          </a:prstGeom>
          <a:noFill/>
          <a:ln>
            <a:noFill/>
          </a:ln>
        </p:spPr>
        <p:txBody>
          <a:bodyPr anchorCtr="0" anchor="ctr" bIns="91425" lIns="91425" rIns="91425" tIns="91425">
            <a:noAutofit/>
          </a:bodyPr>
          <a:lstStyle/>
          <a:p>
            <a:pPr lvl="0" rtl="0">
              <a:spcBef>
                <a:spcPts val="0"/>
              </a:spcBef>
              <a:buNone/>
            </a:pPr>
            <a:r>
              <a:rPr lang="en-US"/>
              <a:t>http://www.onlinelearningsurvey.com/reports/social-media-for-teaching-and-learning-2013-report.pdf</a:t>
            </a:r>
          </a:p>
        </p:txBody>
      </p:sp>
      <p:pic>
        <p:nvPicPr>
          <p:cNvPr descr="Picture1.png" id="279" name="Shape 279"/>
          <p:cNvPicPr preferRelativeResize="0"/>
          <p:nvPr/>
        </p:nvPicPr>
        <p:blipFill>
          <a:blip r:embed="rId3">
            <a:alphaModFix/>
          </a:blip>
          <a:stretch>
            <a:fillRect/>
          </a:stretch>
        </p:blipFill>
        <p:spPr>
          <a:xfrm>
            <a:off x="882650" y="1546979"/>
            <a:ext cx="6959599" cy="417574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VIDEO</a:t>
            </a:r>
          </a:p>
        </p:txBody>
      </p:sp>
      <p:sp>
        <p:nvSpPr>
          <p:cNvPr id="285" name="Shape 285"/>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640"/>
              </a:spcBef>
              <a:buClr>
                <a:srgbClr val="C51E2E"/>
              </a:buClr>
              <a:buSzPct val="80000"/>
              <a:buFont typeface="Courier New"/>
              <a:buChar char="o"/>
            </a:pPr>
            <a:r>
              <a:rPr lang="en-US"/>
              <a:t>W</a:t>
            </a:r>
            <a:r>
              <a:rPr lang="en-US"/>
              <a:t>e are going to hear how and why faculty and instructors use social media. Before watching the video, take a moment to think about your own use of social media for personal, professional or teaching purposes. What have your experiences been like?</a:t>
            </a:r>
          </a:p>
          <a:p>
            <a:pPr indent="0" lvl="0" marL="0" marR="0" rtl="0" algn="l">
              <a:lnSpc>
                <a:spcPct val="90000"/>
              </a:lnSpc>
              <a:spcBef>
                <a:spcPts val="640"/>
              </a:spcBef>
              <a:buNone/>
            </a:pPr>
            <a:r>
              <a:t/>
            </a:r>
            <a:endParaRPr/>
          </a:p>
        </p:txBody>
      </p:sp>
      <p:sp>
        <p:nvSpPr>
          <p:cNvPr id="286" name="Shape 286"/>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type="title"/>
          </p:nvPr>
        </p:nvSpPr>
        <p:spPr>
          <a:xfrm>
            <a:off x="240743" y="2977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292" name="Shape 292"/>
          <p:cNvSpPr txBox="1"/>
          <p:nvPr/>
        </p:nvSpPr>
        <p:spPr>
          <a:xfrm>
            <a:off x="240750" y="1870375"/>
            <a:ext cx="8662500" cy="1143000"/>
          </a:xfrm>
          <a:prstGeom prst="rect">
            <a:avLst/>
          </a:prstGeom>
          <a:noFill/>
          <a:ln>
            <a:noFill/>
          </a:ln>
        </p:spPr>
        <p:txBody>
          <a:bodyPr anchorCtr="0" anchor="ctr" bIns="91425" lIns="91425" rIns="91425" tIns="91425">
            <a:noAutofit/>
          </a:bodyPr>
          <a:lstStyle/>
          <a:p>
            <a:pPr lvl="0" rtl="0">
              <a:spcBef>
                <a:spcPts val="0"/>
              </a:spcBef>
              <a:buNone/>
            </a:pPr>
            <a:r>
              <a:rPr lang="en-US" sz="2400"/>
              <a:t>Using social media in the classroom is a relatively new phenomenon. The next few slides will discuss the following best practices for implementing social media into your courses.</a:t>
            </a:r>
          </a:p>
        </p:txBody>
      </p:sp>
      <p:sp>
        <p:nvSpPr>
          <p:cNvPr id="293" name="Shape 293"/>
          <p:cNvSpPr txBox="1"/>
          <p:nvPr/>
        </p:nvSpPr>
        <p:spPr>
          <a:xfrm>
            <a:off x="646550" y="3473900"/>
            <a:ext cx="3671400" cy="857700"/>
          </a:xfrm>
          <a:prstGeom prst="rect">
            <a:avLst/>
          </a:prstGeom>
          <a:noFill/>
          <a:ln>
            <a:noFill/>
          </a:ln>
        </p:spPr>
        <p:txBody>
          <a:bodyPr anchorCtr="0" anchor="t" bIns="91425" lIns="91425" rIns="91425" tIns="91425">
            <a:noAutofit/>
          </a:bodyPr>
          <a:lstStyle/>
          <a:p>
            <a:pPr indent="-419100" lvl="0" marL="457200" rtl="0">
              <a:spcBef>
                <a:spcPts val="0"/>
              </a:spcBef>
              <a:buSzPct val="100000"/>
              <a:buChar char="●"/>
            </a:pPr>
            <a:r>
              <a:rPr lang="en-US" sz="3000"/>
              <a:t>Expectations</a:t>
            </a:r>
          </a:p>
          <a:p>
            <a:pPr indent="-419100" lvl="0" marL="457200" rtl="0">
              <a:spcBef>
                <a:spcPts val="0"/>
              </a:spcBef>
              <a:buSzPct val="100000"/>
              <a:buChar char="●"/>
            </a:pPr>
            <a:r>
              <a:rPr lang="en-US" sz="3000"/>
              <a:t>Presence</a:t>
            </a:r>
          </a:p>
          <a:p>
            <a:pPr indent="-419100" lvl="0" marL="457200">
              <a:spcBef>
                <a:spcPts val="0"/>
              </a:spcBef>
              <a:buSzPct val="100000"/>
              <a:buChar char="●"/>
            </a:pPr>
            <a:r>
              <a:rPr lang="en-US" sz="3000"/>
              <a:t>Audience</a:t>
            </a:r>
          </a:p>
        </p:txBody>
      </p:sp>
      <p:sp>
        <p:nvSpPr>
          <p:cNvPr id="294" name="Shape 294"/>
          <p:cNvSpPr txBox="1"/>
          <p:nvPr/>
        </p:nvSpPr>
        <p:spPr>
          <a:xfrm>
            <a:off x="4456500" y="3443000"/>
            <a:ext cx="4064100" cy="857700"/>
          </a:xfrm>
          <a:prstGeom prst="rect">
            <a:avLst/>
          </a:prstGeom>
          <a:noFill/>
          <a:ln>
            <a:noFill/>
          </a:ln>
        </p:spPr>
        <p:txBody>
          <a:bodyPr anchorCtr="0" anchor="t" bIns="91425" lIns="91425" rIns="91425" tIns="91425">
            <a:noAutofit/>
          </a:bodyPr>
          <a:lstStyle/>
          <a:p>
            <a:pPr indent="-419100" lvl="0" marL="457200" rtl="0">
              <a:spcBef>
                <a:spcPts val="0"/>
              </a:spcBef>
              <a:buSzPct val="100000"/>
              <a:buChar char="●"/>
            </a:pPr>
            <a:r>
              <a:rPr lang="en-US" sz="3000"/>
              <a:t>Quality</a:t>
            </a:r>
          </a:p>
          <a:p>
            <a:pPr indent="-419100" lvl="0" marL="457200" rtl="0">
              <a:spcBef>
                <a:spcPts val="0"/>
              </a:spcBef>
              <a:buSzPct val="100000"/>
              <a:buChar char="●"/>
            </a:pPr>
            <a:r>
              <a:rPr lang="en-US" sz="3000"/>
              <a:t>Privacy</a:t>
            </a:r>
          </a:p>
          <a:p>
            <a:pPr indent="-419100" lvl="0" marL="457200" rtl="0">
              <a:spcBef>
                <a:spcPts val="0"/>
              </a:spcBef>
              <a:buSzPct val="100000"/>
              <a:buChar char="●"/>
            </a:pPr>
            <a:r>
              <a:rPr lang="en-US" sz="3000"/>
              <a:t>Netiquette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x="0" y="0"/>
          <a:ext cx="0" cy="0"/>
          <a:chOff x="0" y="0"/>
          <a:chExt cx="0" cy="0"/>
        </a:xfrm>
      </p:grpSpPr>
      <p:sp>
        <p:nvSpPr>
          <p:cNvPr id="299" name="Shape 299"/>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00" name="Shape 300"/>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01" name="Shape 301"/>
          <p:cNvGrpSpPr/>
          <p:nvPr/>
        </p:nvGrpSpPr>
        <p:grpSpPr>
          <a:xfrm>
            <a:off x="658015" y="2784424"/>
            <a:ext cx="7827946" cy="2213562"/>
            <a:chOff x="-63857" y="2006"/>
            <a:chExt cx="6159857" cy="1309800"/>
          </a:xfrm>
        </p:grpSpPr>
        <p:sp>
          <p:nvSpPr>
            <p:cNvPr id="302" name="Shape 302"/>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03" name="Shape 303"/>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Clear expectations</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Participation level</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Which platform</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Assessment?</a:t>
              </a:r>
            </a:p>
          </p:txBody>
        </p:sp>
        <p:sp>
          <p:nvSpPr>
            <p:cNvPr id="304" name="Shape 304"/>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05" name="Shape 305"/>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Expectations</a:t>
              </a: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11" name="Shape 311"/>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12" name="Shape 312"/>
          <p:cNvGrpSpPr/>
          <p:nvPr/>
        </p:nvGrpSpPr>
        <p:grpSpPr>
          <a:xfrm>
            <a:off x="658015" y="2784424"/>
            <a:ext cx="7827946" cy="2213562"/>
            <a:chOff x="-63857" y="2006"/>
            <a:chExt cx="6159857" cy="1309800"/>
          </a:xfrm>
        </p:grpSpPr>
        <p:sp>
          <p:nvSpPr>
            <p:cNvPr id="313" name="Shape 313"/>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14" name="Shape 314"/>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Develop social presence</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Participate</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Know the tools</a:t>
              </a:r>
            </a:p>
          </p:txBody>
        </p:sp>
        <p:sp>
          <p:nvSpPr>
            <p:cNvPr id="315" name="Shape 315"/>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16" name="Shape 316"/>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Presence</a:t>
              </a: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LEARNING OUTCOMES</a:t>
            </a:r>
          </a:p>
        </p:txBody>
      </p:sp>
      <p:sp>
        <p:nvSpPr>
          <p:cNvPr id="107" name="Shape 107"/>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Calibri"/>
              <a:ea typeface="Calibri"/>
              <a:cs typeface="Calibri"/>
              <a:sym typeface="Calibri"/>
            </a:endParaRPr>
          </a:p>
        </p:txBody>
      </p:sp>
      <p:sp>
        <p:nvSpPr>
          <p:cNvPr id="108" name="Shape 108"/>
          <p:cNvSpPr/>
          <p:nvPr/>
        </p:nvSpPr>
        <p:spPr>
          <a:xfrm>
            <a:off x="137718" y="1535232"/>
            <a:ext cx="8891700" cy="45243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3200" u="none" cap="none" strike="noStrike">
                <a:solidFill>
                  <a:schemeClr val="dk1"/>
                </a:solidFill>
                <a:latin typeface="Calibri"/>
                <a:ea typeface="Calibri"/>
                <a:cs typeface="Calibri"/>
                <a:sym typeface="Calibri"/>
              </a:rPr>
              <a:t>By the end of this module, you should be able to:</a:t>
            </a:r>
          </a:p>
          <a:p>
            <a:pPr indent="0" lvl="0" marL="0" marR="0" rtl="0" algn="l">
              <a:spcBef>
                <a:spcPts val="0"/>
              </a:spcBef>
              <a:buNone/>
            </a:pPr>
            <a:r>
              <a:t/>
            </a:r>
            <a:endParaRPr sz="3200">
              <a:solidFill>
                <a:schemeClr val="dk1"/>
              </a:solidFill>
              <a:latin typeface="Calibri"/>
              <a:ea typeface="Calibri"/>
              <a:cs typeface="Calibri"/>
              <a:sym typeface="Calibri"/>
            </a:endParaRP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identify the current uses of social media in teaching and learning;</a:t>
            </a: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discuss the potential impact of using social media in a course;</a:t>
            </a: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set out guidelines for the ethical use of social media in education;</a:t>
            </a: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develop effective strategies for using social media;</a:t>
            </a: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identify issues to consider when integrating social media into a course;</a:t>
            </a:r>
          </a:p>
          <a:p>
            <a:pPr indent="-406400" lvl="0" marL="457200" marR="0" rtl="0" algn="l">
              <a:spcBef>
                <a:spcPts val="0"/>
              </a:spcBef>
              <a:buClr>
                <a:schemeClr val="dk1"/>
              </a:buClr>
              <a:buSzPct val="100000"/>
              <a:buFont typeface="Arial"/>
              <a:buChar char="•"/>
            </a:pPr>
            <a:r>
              <a:rPr lang="en-US" sz="2400">
                <a:solidFill>
                  <a:schemeClr val="dk1"/>
                </a:solidFill>
                <a:latin typeface="Calibri"/>
                <a:ea typeface="Calibri"/>
                <a:cs typeface="Calibri"/>
                <a:sym typeface="Calibri"/>
              </a:rPr>
              <a:t>design a learning activity that uses social media in a course.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22" name="Shape 322"/>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23" name="Shape 323"/>
          <p:cNvGrpSpPr/>
          <p:nvPr/>
        </p:nvGrpSpPr>
        <p:grpSpPr>
          <a:xfrm>
            <a:off x="658015" y="2784424"/>
            <a:ext cx="7827946" cy="2213562"/>
            <a:chOff x="-63857" y="2006"/>
            <a:chExt cx="6159857" cy="1309800"/>
          </a:xfrm>
        </p:grpSpPr>
        <p:sp>
          <p:nvSpPr>
            <p:cNvPr id="324" name="Shape 324"/>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25" name="Shape 325"/>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Audience larger than one</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Expose the class to a wider-audience</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Allow experts to contribute to discussion</a:t>
              </a:r>
            </a:p>
          </p:txBody>
        </p:sp>
        <p:sp>
          <p:nvSpPr>
            <p:cNvPr id="326" name="Shape 326"/>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27" name="Shape 327"/>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Audience</a:t>
              </a:r>
            </a:p>
          </p:txBody>
        </p:sp>
      </p:gr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33" name="Shape 333"/>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34" name="Shape 334"/>
          <p:cNvGrpSpPr/>
          <p:nvPr/>
        </p:nvGrpSpPr>
        <p:grpSpPr>
          <a:xfrm>
            <a:off x="658015" y="2784424"/>
            <a:ext cx="7827946" cy="2213562"/>
            <a:chOff x="-63857" y="2006"/>
            <a:chExt cx="6159857" cy="1309800"/>
          </a:xfrm>
        </p:grpSpPr>
        <p:sp>
          <p:nvSpPr>
            <p:cNvPr id="335" name="Shape 335"/>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36" name="Shape 336"/>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Avoid prescribing a minimum number of contributions</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Emphasize connections and quality of discussions</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Focus on practice instead of mastery</a:t>
              </a:r>
            </a:p>
          </p:txBody>
        </p:sp>
        <p:sp>
          <p:nvSpPr>
            <p:cNvPr id="337" name="Shape 337"/>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38" name="Shape 338"/>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Quality</a:t>
              </a:r>
            </a:p>
          </p:txBody>
        </p:sp>
      </p:gr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2" name="Shape 342"/>
        <p:cNvGrpSpPr/>
        <p:nvPr/>
      </p:nvGrpSpPr>
      <p:grpSpPr>
        <a:xfrm>
          <a:off x="0" y="0"/>
          <a:ext cx="0" cy="0"/>
          <a:chOff x="0" y="0"/>
          <a:chExt cx="0" cy="0"/>
        </a:xfrm>
      </p:grpSpPr>
      <p:sp>
        <p:nvSpPr>
          <p:cNvPr id="343" name="Shape 343"/>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44" name="Shape 344"/>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45" name="Shape 345"/>
          <p:cNvGrpSpPr/>
          <p:nvPr/>
        </p:nvGrpSpPr>
        <p:grpSpPr>
          <a:xfrm>
            <a:off x="658015" y="2784424"/>
            <a:ext cx="7827946" cy="2213562"/>
            <a:chOff x="-63857" y="2006"/>
            <a:chExt cx="6159857" cy="1309800"/>
          </a:xfrm>
        </p:grpSpPr>
        <p:sp>
          <p:nvSpPr>
            <p:cNvPr id="346" name="Shape 346"/>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47" name="Shape 347"/>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Design activities that don’t require personal accounts.</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Accept that for various reasons, some students will not be able to participate </a:t>
              </a:r>
            </a:p>
          </p:txBody>
        </p:sp>
        <p:sp>
          <p:nvSpPr>
            <p:cNvPr id="348" name="Shape 348"/>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49" name="Shape 349"/>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Privacy</a:t>
              </a:r>
            </a:p>
          </p:txBody>
        </p:sp>
      </p:gr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lang="en-US"/>
              <a:t>BEST PRACTICES</a:t>
            </a:r>
          </a:p>
        </p:txBody>
      </p:sp>
      <p:sp>
        <p:nvSpPr>
          <p:cNvPr id="355" name="Shape 355"/>
          <p:cNvSpPr txBox="1"/>
          <p:nvPr>
            <p:ph idx="11" type="ftr"/>
          </p:nvPr>
        </p:nvSpPr>
        <p:spPr>
          <a:xfrm>
            <a:off x="958425" y="6364760"/>
            <a:ext cx="2262600" cy="3651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grpSp>
        <p:nvGrpSpPr>
          <p:cNvPr id="356" name="Shape 356"/>
          <p:cNvGrpSpPr/>
          <p:nvPr/>
        </p:nvGrpSpPr>
        <p:grpSpPr>
          <a:xfrm>
            <a:off x="658015" y="2784424"/>
            <a:ext cx="7827946" cy="2213562"/>
            <a:chOff x="-63857" y="2006"/>
            <a:chExt cx="6159857" cy="1309800"/>
          </a:xfrm>
        </p:grpSpPr>
        <p:sp>
          <p:nvSpPr>
            <p:cNvPr id="357" name="Shape 357"/>
            <p:cNvSpPr/>
            <p:nvPr/>
          </p:nvSpPr>
          <p:spPr>
            <a:xfrm rot="5400000">
              <a:off x="3621450" y="-1293995"/>
              <a:ext cx="1047600" cy="3901500"/>
            </a:xfrm>
            <a:prstGeom prst="round2SameRect">
              <a:avLst>
                <a:gd fmla="val 16667" name="adj1"/>
                <a:gd fmla="val 0" name="adj2"/>
              </a:avLst>
            </a:prstGeom>
            <a:solidFill>
              <a:srgbClr val="E7CFCF">
                <a:alpha val="89800"/>
              </a:srgbClr>
            </a:solidFill>
            <a:ln cap="flat" cmpd="sng" w="25400">
              <a:solidFill>
                <a:srgbClr val="E7CFCF">
                  <a:alpha val="89800"/>
                </a:srgbClr>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58" name="Shape 358"/>
            <p:cNvSpPr txBox="1"/>
            <p:nvPr/>
          </p:nvSpPr>
          <p:spPr>
            <a:xfrm>
              <a:off x="2194560" y="184100"/>
              <a:ext cx="3850200" cy="945600"/>
            </a:xfrm>
            <a:prstGeom prst="rect">
              <a:avLst/>
            </a:prstGeom>
            <a:noFill/>
            <a:ln>
              <a:noFill/>
            </a:ln>
          </p:spPr>
          <p:txBody>
            <a:bodyPr anchorCtr="0" anchor="ctr" bIns="38100" lIns="76200" rIns="76200" tIns="38100">
              <a:noAutofit/>
            </a:bodyPr>
            <a:lstStyle/>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Use clear, concise, and appropriate language</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Respect others’ privacy</a:t>
              </a:r>
            </a:p>
            <a:p>
              <a:pPr indent="-228600" lvl="1" marL="228600" marR="0" rtl="0" algn="l">
                <a:lnSpc>
                  <a:spcPct val="9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Don’t copy everyone in a message unless necessary</a:t>
              </a:r>
            </a:p>
          </p:txBody>
        </p:sp>
        <p:sp>
          <p:nvSpPr>
            <p:cNvPr id="359" name="Shape 359"/>
            <p:cNvSpPr/>
            <p:nvPr/>
          </p:nvSpPr>
          <p:spPr>
            <a:xfrm>
              <a:off x="-63857" y="2006"/>
              <a:ext cx="2194500" cy="1309800"/>
            </a:xfrm>
            <a:prstGeom prst="roundRect">
              <a:avLst>
                <a:gd fmla="val 16667" name="adj"/>
              </a:avLst>
            </a:prstGeom>
            <a:solidFill>
              <a:srgbClr val="BF504D"/>
            </a:solidFill>
            <a:ln cap="flat" cmpd="sng" w="254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60" name="Shape 360"/>
            <p:cNvSpPr txBox="1"/>
            <p:nvPr/>
          </p:nvSpPr>
          <p:spPr>
            <a:xfrm>
              <a:off x="63934" y="65918"/>
              <a:ext cx="2066700" cy="1181700"/>
            </a:xfrm>
            <a:prstGeom prst="rect">
              <a:avLst/>
            </a:prstGeom>
            <a:noFill/>
            <a:ln>
              <a:noFill/>
            </a:ln>
          </p:spPr>
          <p:txBody>
            <a:bodyPr anchorCtr="0" anchor="ctr" bIns="62850" lIns="125725" rIns="125725" tIns="62850">
              <a:noAutofit/>
            </a:bodyPr>
            <a:lstStyle/>
            <a:p>
              <a:pPr indent="0" lvl="0" marL="0" marR="0" rtl="0" algn="ctr">
                <a:lnSpc>
                  <a:spcPct val="90000"/>
                </a:lnSpc>
                <a:spcBef>
                  <a:spcPts val="0"/>
                </a:spcBef>
                <a:spcAft>
                  <a:spcPts val="0"/>
                </a:spcAft>
                <a:buSzPct val="25000"/>
                <a:buNone/>
              </a:pPr>
              <a:r>
                <a:rPr lang="en-US" sz="3300">
                  <a:solidFill>
                    <a:schemeClr val="lt1"/>
                  </a:solidFill>
                  <a:latin typeface="Calibri"/>
                  <a:ea typeface="Calibri"/>
                  <a:cs typeface="Calibri"/>
                  <a:sym typeface="Calibri"/>
                </a:rPr>
                <a:t>Netiquette</a:t>
              </a:r>
            </a:p>
          </p:txBody>
        </p:sp>
      </p:gr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VIDEO</a:t>
            </a:r>
          </a:p>
        </p:txBody>
      </p:sp>
      <p:sp>
        <p:nvSpPr>
          <p:cNvPr id="366" name="Shape 366"/>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
        <p:nvSpPr>
          <p:cNvPr id="367" name="Shape 367"/>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0" lvl="0" marL="0" marR="0" rtl="0" algn="l">
              <a:spcBef>
                <a:spcPts val="0"/>
              </a:spcBef>
              <a:buClr>
                <a:srgbClr val="C51E2E"/>
              </a:buClr>
              <a:buSzPct val="25000"/>
              <a:buFont typeface="Courier New"/>
              <a:buNone/>
            </a:pPr>
            <a:r>
              <a:rPr lang="en-US"/>
              <a:t>In this video, instructors share some of the best practices they’ve learned through their own use of social media. While watching the video, think about the best practices we’ve discussed and how the instructors are using these in their classes or research.</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SUMMARY</a:t>
            </a:r>
          </a:p>
        </p:txBody>
      </p:sp>
      <p:sp>
        <p:nvSpPr>
          <p:cNvPr id="373" name="Shape 373"/>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
        <p:nvSpPr>
          <p:cNvPr id="374" name="Shape 374"/>
          <p:cNvSpPr txBox="1"/>
          <p:nvPr>
            <p:ph idx="1" type="body"/>
          </p:nvPr>
        </p:nvSpPr>
        <p:spPr>
          <a:xfrm>
            <a:off x="252306" y="1855982"/>
            <a:ext cx="8662500" cy="4873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51E2E"/>
              </a:buClr>
              <a:buSzPct val="80000"/>
              <a:buFont typeface="Courier New"/>
              <a:buChar char="o"/>
            </a:pPr>
            <a:r>
              <a:rPr lang="en-US"/>
              <a:t>Social media:</a:t>
            </a:r>
          </a:p>
          <a:p>
            <a:pPr lvl="1" marR="0" rtl="0" algn="l">
              <a:lnSpc>
                <a:spcPct val="100000"/>
              </a:lnSpc>
              <a:spcBef>
                <a:spcPts val="0"/>
              </a:spcBef>
              <a:spcAft>
                <a:spcPts val="0"/>
              </a:spcAft>
              <a:buClr>
                <a:srgbClr val="C51E2E"/>
              </a:buClr>
              <a:buSzPct val="100000"/>
              <a:buFont typeface="Arial"/>
              <a:buChar char="•"/>
            </a:pPr>
            <a:r>
              <a:rPr lang="en-US" sz="3000"/>
              <a:t>is a form of user-generated electronic communication, </a:t>
            </a:r>
          </a:p>
          <a:p>
            <a:pPr lvl="1" marR="0" rtl="0" algn="l">
              <a:lnSpc>
                <a:spcPct val="100000"/>
              </a:lnSpc>
              <a:spcBef>
                <a:spcPts val="0"/>
              </a:spcBef>
              <a:spcAft>
                <a:spcPts val="0"/>
              </a:spcAft>
              <a:buClr>
                <a:srgbClr val="C51E2E"/>
              </a:buClr>
              <a:buSzPct val="100000"/>
              <a:buFont typeface="Arial"/>
              <a:buChar char="•"/>
            </a:pPr>
            <a:r>
              <a:rPr lang="en-US" sz="3000"/>
              <a:t>has a wide-variety of uses and forms in the digital realm,</a:t>
            </a:r>
          </a:p>
          <a:p>
            <a:pPr lvl="1" marR="0" rtl="0" algn="l">
              <a:lnSpc>
                <a:spcPct val="100000"/>
              </a:lnSpc>
              <a:spcBef>
                <a:spcPts val="0"/>
              </a:spcBef>
              <a:spcAft>
                <a:spcPts val="0"/>
              </a:spcAft>
              <a:buClr>
                <a:srgbClr val="C51E2E"/>
              </a:buClr>
              <a:buSzPct val="100000"/>
              <a:buFont typeface="Arial"/>
              <a:buChar char="•"/>
            </a:pPr>
            <a:r>
              <a:rPr lang="en-US" sz="3000"/>
              <a:t>has a number of benefits and challenges.</a:t>
            </a:r>
          </a:p>
          <a:p>
            <a:pPr indent="0" lvl="0" marL="0" marR="0" rtl="0" algn="l">
              <a:lnSpc>
                <a:spcPct val="100000"/>
              </a:lnSpc>
              <a:spcBef>
                <a:spcPts val="0"/>
              </a:spcBef>
              <a:spcAft>
                <a:spcPts val="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8" name="Shape 378"/>
        <p:cNvGrpSpPr/>
        <p:nvPr/>
      </p:nvGrpSpPr>
      <p:grpSpPr>
        <a:xfrm>
          <a:off x="0" y="0"/>
          <a:ext cx="0" cy="0"/>
          <a:chOff x="0" y="0"/>
          <a:chExt cx="0" cy="0"/>
        </a:xfrm>
      </p:grpSpPr>
      <p:sp>
        <p:nvSpPr>
          <p:cNvPr id="379" name="Shape 379"/>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SUMMARY</a:t>
            </a:r>
          </a:p>
        </p:txBody>
      </p:sp>
      <p:sp>
        <p:nvSpPr>
          <p:cNvPr id="380" name="Shape 380"/>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
        <p:nvSpPr>
          <p:cNvPr id="381" name="Shape 381"/>
          <p:cNvSpPr txBox="1"/>
          <p:nvPr>
            <p:ph idx="1" type="body"/>
          </p:nvPr>
        </p:nvSpPr>
        <p:spPr>
          <a:xfrm>
            <a:off x="252306" y="1490857"/>
            <a:ext cx="8662515" cy="4873903"/>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51E2E"/>
              </a:buClr>
              <a:buSzPct val="80000"/>
              <a:buFont typeface="Courier New"/>
              <a:buChar char="o"/>
            </a:pPr>
            <a:r>
              <a:rPr lang="en-US"/>
              <a:t>Faculty usage is personal, professional and educational.</a:t>
            </a:r>
          </a:p>
          <a:p>
            <a:pPr indent="-342900" lvl="0" marL="342900" marR="0" rtl="0" algn="l">
              <a:lnSpc>
                <a:spcPct val="100000"/>
              </a:lnSpc>
              <a:spcBef>
                <a:spcPts val="0"/>
              </a:spcBef>
              <a:spcAft>
                <a:spcPts val="0"/>
              </a:spcAft>
              <a:buClr>
                <a:srgbClr val="C51E2E"/>
              </a:buClr>
              <a:buSzPct val="80000"/>
              <a:buFont typeface="Courier New"/>
              <a:buChar char="o"/>
            </a:pPr>
            <a:r>
              <a:rPr lang="en-US"/>
              <a:t>Instructors should:</a:t>
            </a:r>
          </a:p>
          <a:p>
            <a:pPr lvl="1" marR="0" rtl="0" algn="l">
              <a:lnSpc>
                <a:spcPct val="100000"/>
              </a:lnSpc>
              <a:spcBef>
                <a:spcPts val="0"/>
              </a:spcBef>
              <a:spcAft>
                <a:spcPts val="0"/>
              </a:spcAft>
              <a:buClr>
                <a:srgbClr val="C51E2E"/>
              </a:buClr>
              <a:buSzPct val="100000"/>
              <a:buFont typeface="Arial"/>
              <a:buChar char="•"/>
            </a:pPr>
            <a:r>
              <a:rPr lang="en-US" sz="3000"/>
              <a:t>thoughtfully integrate social media into their course,</a:t>
            </a:r>
          </a:p>
          <a:p>
            <a:pPr lvl="1" marR="0" rtl="0" algn="l">
              <a:lnSpc>
                <a:spcPct val="100000"/>
              </a:lnSpc>
              <a:spcBef>
                <a:spcPts val="0"/>
              </a:spcBef>
              <a:spcAft>
                <a:spcPts val="0"/>
              </a:spcAft>
              <a:buClr>
                <a:srgbClr val="C51E2E"/>
              </a:buClr>
              <a:buSzPct val="100000"/>
              <a:buFont typeface="Arial"/>
              <a:buChar char="•"/>
            </a:pPr>
            <a:r>
              <a:rPr lang="en-US" sz="3000"/>
              <a:t>follow effective practices,</a:t>
            </a:r>
          </a:p>
          <a:p>
            <a:pPr lvl="1" marR="0" rtl="0" algn="l">
              <a:lnSpc>
                <a:spcPct val="100000"/>
              </a:lnSpc>
              <a:spcBef>
                <a:spcPts val="0"/>
              </a:spcBef>
              <a:spcAft>
                <a:spcPts val="0"/>
              </a:spcAft>
              <a:buClr>
                <a:srgbClr val="C51E2E"/>
              </a:buClr>
              <a:buSzPct val="100000"/>
              <a:buFont typeface="Arial"/>
              <a:buChar char="•"/>
            </a:pPr>
            <a:r>
              <a:rPr lang="en-US" sz="3000"/>
              <a:t>model appropriate use.</a:t>
            </a:r>
          </a:p>
          <a:p>
            <a:pPr indent="0" lvl="0" marL="0" marR="0" rtl="0" algn="l">
              <a:lnSpc>
                <a:spcPct val="100000"/>
              </a:lnSpc>
              <a:spcBef>
                <a:spcPts val="0"/>
              </a:spcBef>
              <a:spcAft>
                <a:spcPts val="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5" name="Shape 385"/>
        <p:cNvGrpSpPr/>
        <p:nvPr/>
      </p:nvGrpSpPr>
      <p:grpSpPr>
        <a:xfrm>
          <a:off x="0" y="0"/>
          <a:ext cx="0" cy="0"/>
          <a:chOff x="0" y="0"/>
          <a:chExt cx="0" cy="0"/>
        </a:xfrm>
      </p:grpSpPr>
      <p:sp>
        <p:nvSpPr>
          <p:cNvPr id="386" name="Shape 386"/>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00000"/>
              </a:buClr>
              <a:buSzPct val="25000"/>
              <a:buFont typeface="Calibri"/>
              <a:buNone/>
            </a:pPr>
            <a:r>
              <a:rPr b="0" i="0" lang="en-US" sz="4400" u="none" cap="none" strike="noStrike">
                <a:solidFill>
                  <a:srgbClr val="C00000"/>
                </a:solidFill>
                <a:latin typeface="Calibri"/>
                <a:ea typeface="Calibri"/>
                <a:cs typeface="Calibri"/>
                <a:sym typeface="Calibri"/>
              </a:rPr>
              <a:t>HOMEWORK</a:t>
            </a:r>
          </a:p>
        </p:txBody>
      </p:sp>
      <p:sp>
        <p:nvSpPr>
          <p:cNvPr id="387" name="Shape 387"/>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640"/>
              </a:spcBef>
              <a:buClr>
                <a:srgbClr val="C51E2E"/>
              </a:buClr>
              <a:buSzPct val="80000"/>
              <a:buFont typeface="Courier New"/>
              <a:buChar char="o"/>
            </a:pPr>
            <a:r>
              <a:rPr lang="en-US"/>
              <a:t>Choose a social media platform that you have not used before.</a:t>
            </a:r>
          </a:p>
          <a:p>
            <a:pPr indent="-342900" lvl="0" marL="342900" marR="0" rtl="0" algn="l">
              <a:spcBef>
                <a:spcPts val="640"/>
              </a:spcBef>
              <a:buClr>
                <a:srgbClr val="C51E2E"/>
              </a:buClr>
              <a:buSzPct val="80000"/>
              <a:buFont typeface="Courier New"/>
              <a:buChar char="o"/>
            </a:pPr>
            <a:r>
              <a:rPr lang="en-US"/>
              <a:t>Create an account and add followers or contacts.</a:t>
            </a:r>
          </a:p>
          <a:p>
            <a:pPr indent="-342900" lvl="0" marL="342900" marR="0" rtl="0" algn="l">
              <a:spcBef>
                <a:spcPts val="640"/>
              </a:spcBef>
              <a:buClr>
                <a:srgbClr val="C51E2E"/>
              </a:buClr>
              <a:buSzPct val="80000"/>
              <a:buFont typeface="Courier New"/>
              <a:buChar char="o"/>
            </a:pPr>
            <a:r>
              <a:rPr lang="en-US"/>
              <a:t>Explore the possibilities for interaction.</a:t>
            </a:r>
          </a:p>
          <a:p>
            <a:pPr indent="-342900" lvl="0" marL="342900" marR="0" rtl="0" algn="l">
              <a:spcBef>
                <a:spcPts val="640"/>
              </a:spcBef>
              <a:buClr>
                <a:srgbClr val="C51E2E"/>
              </a:buClr>
              <a:buSzPct val="80000"/>
              <a:buFont typeface="Courier New"/>
              <a:buChar char="o"/>
            </a:pPr>
            <a:r>
              <a:rPr lang="en-US"/>
              <a:t>Design an activity for students in your courses</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x="0" y="0"/>
          <a:ext cx="0" cy="0"/>
          <a:chOff x="0" y="0"/>
          <a:chExt cx="0" cy="0"/>
        </a:xfrm>
      </p:grpSpPr>
      <p:sp>
        <p:nvSpPr>
          <p:cNvPr id="392" name="Shape 392"/>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THANK YOU</a:t>
            </a:r>
          </a:p>
        </p:txBody>
      </p:sp>
      <p:sp>
        <p:nvSpPr>
          <p:cNvPr id="393" name="Shape 393"/>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SzPct val="80000"/>
              <a:buFont typeface="Courier New"/>
              <a:buNone/>
            </a:pPr>
            <a:r>
              <a:t/>
            </a:r>
            <a:endParaRPr b="0" i="0" sz="3200" u="none" cap="none" strike="noStrike">
              <a:solidFill>
                <a:schemeClr val="dk1"/>
              </a:solidFill>
              <a:latin typeface="Calibri"/>
              <a:ea typeface="Calibri"/>
              <a:cs typeface="Calibri"/>
              <a:sym typeface="Calibri"/>
            </a:endParaRPr>
          </a:p>
          <a:p>
            <a:pPr indent="0" lvl="0" marL="0" marR="0" rtl="0" algn="l">
              <a:spcBef>
                <a:spcPts val="640"/>
              </a:spcBef>
              <a:buClr>
                <a:srgbClr val="C51E2E"/>
              </a:buClr>
              <a:buSzPct val="25000"/>
              <a:buFont typeface="Courier New"/>
              <a:buNone/>
            </a:pPr>
            <a:r>
              <a:t/>
            </a:r>
            <a:endParaRPr b="0" i="0" sz="3200" u="none" cap="none" strike="noStrike">
              <a:solidFill>
                <a:schemeClr val="dk1"/>
              </a:solidFill>
              <a:latin typeface="Calibri"/>
              <a:ea typeface="Calibri"/>
              <a:cs typeface="Calibri"/>
              <a:sym typeface="Calibri"/>
            </a:endParaRPr>
          </a:p>
        </p:txBody>
      </p:sp>
      <p:sp>
        <p:nvSpPr>
          <p:cNvPr id="394" name="Shape 394"/>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
        <p:nvSpPr>
          <p:cNvPr id="395" name="Shape 395"/>
          <p:cNvSpPr txBox="1"/>
          <p:nvPr/>
        </p:nvSpPr>
        <p:spPr>
          <a:xfrm>
            <a:off x="404706" y="1752600"/>
            <a:ext cx="8662515" cy="487390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Font typeface="Courier New"/>
              <a:buNone/>
            </a:pPr>
            <a:r>
              <a:t/>
            </a:r>
            <a:endParaRPr sz="3200">
              <a:solidFill>
                <a:schemeClr val="dk1"/>
              </a:solidFill>
              <a:latin typeface="Calibri"/>
              <a:ea typeface="Calibri"/>
              <a:cs typeface="Calibri"/>
              <a:sym typeface="Calibri"/>
            </a:endParaRPr>
          </a:p>
          <a:p>
            <a:pPr indent="-342900" lvl="0" marL="342900" marR="0" rtl="0" algn="l">
              <a:spcBef>
                <a:spcPts val="640"/>
              </a:spcBef>
              <a:spcAft>
                <a:spcPts val="0"/>
              </a:spcAft>
              <a:buClr>
                <a:srgbClr val="C51E2E"/>
              </a:buClr>
              <a:buSzPct val="80000"/>
              <a:buFont typeface="Courier New"/>
              <a:buChar char="o"/>
            </a:pPr>
            <a:r>
              <a:rPr lang="en-US" sz="3200">
                <a:solidFill>
                  <a:schemeClr val="dk1"/>
                </a:solidFill>
                <a:latin typeface="Calibri"/>
                <a:ea typeface="Calibri"/>
                <a:cs typeface="Calibri"/>
                <a:sym typeface="Calibri"/>
              </a:rPr>
              <a:t>Questions?</a:t>
            </a:r>
          </a:p>
          <a:p>
            <a:pPr indent="-342900" lvl="0" marL="342900" marR="0" rtl="0" algn="l">
              <a:spcBef>
                <a:spcPts val="640"/>
              </a:spcBef>
              <a:spcAft>
                <a:spcPts val="0"/>
              </a:spcAft>
              <a:buClr>
                <a:srgbClr val="C51E2E"/>
              </a:buClr>
              <a:buSzPct val="80000"/>
              <a:buFont typeface="Courier New"/>
              <a:buChar char="o"/>
            </a:pPr>
            <a:r>
              <a:rPr lang="en-US" sz="3200">
                <a:solidFill>
                  <a:schemeClr val="dk1"/>
                </a:solidFill>
                <a:latin typeface="Calibri"/>
                <a:ea typeface="Calibri"/>
                <a:cs typeface="Calibri"/>
                <a:sym typeface="Calibri"/>
              </a:rPr>
              <a:t>Comments? </a:t>
            </a:r>
          </a:p>
          <a:p>
            <a:pPr indent="-342900" lvl="0" marL="342900" marR="0" rtl="0" algn="l">
              <a:spcBef>
                <a:spcPts val="640"/>
              </a:spcBef>
              <a:spcAft>
                <a:spcPts val="0"/>
              </a:spcAft>
              <a:buClr>
                <a:srgbClr val="C51E2E"/>
              </a:buClr>
              <a:buSzPct val="80000"/>
              <a:buFont typeface="Courier New"/>
              <a:buChar char="o"/>
            </a:pPr>
            <a:r>
              <a:rPr lang="en-US" sz="3200">
                <a:solidFill>
                  <a:schemeClr val="dk1"/>
                </a:solidFill>
                <a:latin typeface="Calibri"/>
                <a:ea typeface="Calibri"/>
                <a:cs typeface="Calibri"/>
                <a:sym typeface="Calibri"/>
              </a:rPr>
              <a:t>Help?</a:t>
            </a:r>
          </a:p>
          <a:p>
            <a:pPr indent="-342900" lvl="0" marL="342900" marR="0" rtl="0" algn="l">
              <a:spcBef>
                <a:spcPts val="640"/>
              </a:spcBef>
              <a:spcAft>
                <a:spcPts val="0"/>
              </a:spcAft>
              <a:buClr>
                <a:srgbClr val="C51E2E"/>
              </a:buClr>
              <a:buFont typeface="Courier New"/>
              <a:buNone/>
            </a:pPr>
            <a:r>
              <a:t/>
            </a:r>
            <a:endParaRPr sz="3200">
              <a:solidFill>
                <a:schemeClr val="dk1"/>
              </a:solidFill>
              <a:latin typeface="Calibri"/>
              <a:ea typeface="Calibri"/>
              <a:cs typeface="Calibri"/>
              <a:sym typeface="Calibri"/>
            </a:endParaRPr>
          </a:p>
          <a:p>
            <a:pPr indent="0" lvl="0" marL="0" marR="0" rtl="0" algn="l">
              <a:spcBef>
                <a:spcPts val="640"/>
              </a:spcBef>
              <a:spcAft>
                <a:spcPts val="0"/>
              </a:spcAft>
              <a:buClr>
                <a:srgbClr val="C51E2E"/>
              </a:buClr>
              <a:buSzPct val="25000"/>
              <a:buFont typeface="Courier New"/>
              <a:buNone/>
            </a:pPr>
            <a:r>
              <a:rPr b="1" lang="en-US" sz="3200">
                <a:solidFill>
                  <a:schemeClr val="dk1"/>
                </a:solidFill>
                <a:latin typeface="Calibri"/>
                <a:ea typeface="Calibri"/>
                <a:cs typeface="Calibri"/>
                <a:sym typeface="Calibri"/>
              </a:rPr>
              <a:t>Contact information – facilitator’s and departmental</a:t>
            </a:r>
          </a:p>
          <a:p>
            <a:pPr indent="-342900" lvl="0" marL="342900" marR="0" rtl="0" algn="l">
              <a:spcBef>
                <a:spcPts val="640"/>
              </a:spcBef>
              <a:spcAft>
                <a:spcPts val="0"/>
              </a:spcAft>
              <a:buClr>
                <a:srgbClr val="C51E2E"/>
              </a:buClr>
              <a:buFont typeface="Courier New"/>
              <a:buNone/>
            </a:pPr>
            <a:r>
              <a:t/>
            </a:r>
            <a:endParaRPr sz="3200">
              <a:solidFill>
                <a:schemeClr val="dk1"/>
              </a:solidFill>
              <a:latin typeface="Calibri"/>
              <a:ea typeface="Calibri"/>
              <a:cs typeface="Calibri"/>
              <a:sym typeface="Calibri"/>
            </a:endParaRPr>
          </a:p>
          <a:p>
            <a:pPr indent="-342900" lvl="0" marL="342900" marR="0" rtl="0" algn="l">
              <a:spcBef>
                <a:spcPts val="640"/>
              </a:spcBef>
              <a:buClr>
                <a:srgbClr val="C51E2E"/>
              </a:buClr>
              <a:buFont typeface="Courier New"/>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9" name="Shape 399"/>
        <p:cNvGrpSpPr/>
        <p:nvPr/>
      </p:nvGrpSpPr>
      <p:grpSpPr>
        <a:xfrm>
          <a:off x="0" y="0"/>
          <a:ext cx="0" cy="0"/>
          <a:chOff x="0" y="0"/>
          <a:chExt cx="0" cy="0"/>
        </a:xfrm>
      </p:grpSpPr>
      <p:sp>
        <p:nvSpPr>
          <p:cNvPr id="400" name="Shape 400"/>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REFERENCES</a:t>
            </a:r>
          </a:p>
        </p:txBody>
      </p:sp>
      <p:sp>
        <p:nvSpPr>
          <p:cNvPr id="401" name="Shape 401"/>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Anderson, S. (2012, May 7). How to create social media guidelines for your school. Retrieved January 15, 2017, from Edutopia, </a:t>
            </a:r>
            <a:r>
              <a:rPr lang="en-US" sz="1100" u="sng">
                <a:solidFill>
                  <a:srgbClr val="1155CC"/>
                </a:solidFill>
                <a:latin typeface="Arial"/>
                <a:ea typeface="Arial"/>
                <a:cs typeface="Arial"/>
                <a:sym typeface="Arial"/>
                <a:hlinkClick r:id="rId3"/>
              </a:rPr>
              <a:t>https://www.edutopia.org/how-to-create-social-media-guidelines-school</a:t>
            </a:r>
          </a:p>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Dabbagh, N., &amp; Kitsantas, A. (2012). Personal Learning Environments, social media, and self-regulated learning: A natural formula for connecting formal and informal learning. </a:t>
            </a:r>
            <a:r>
              <a:rPr i="1" lang="en-US" sz="1100">
                <a:latin typeface="Arial"/>
                <a:ea typeface="Arial"/>
                <a:cs typeface="Arial"/>
                <a:sym typeface="Arial"/>
              </a:rPr>
              <a:t>The Internet and Higher Education</a:t>
            </a:r>
            <a:r>
              <a:rPr lang="en-US" sz="1100">
                <a:latin typeface="Arial"/>
                <a:ea typeface="Arial"/>
                <a:cs typeface="Arial"/>
                <a:sym typeface="Arial"/>
              </a:rPr>
              <a:t>, </a:t>
            </a:r>
            <a:r>
              <a:rPr i="1" lang="en-US" sz="1100">
                <a:latin typeface="Arial"/>
                <a:ea typeface="Arial"/>
                <a:cs typeface="Arial"/>
                <a:sym typeface="Arial"/>
              </a:rPr>
              <a:t>15</a:t>
            </a:r>
            <a:r>
              <a:rPr lang="en-US" sz="1100">
                <a:latin typeface="Arial"/>
                <a:ea typeface="Arial"/>
                <a:cs typeface="Arial"/>
                <a:sym typeface="Arial"/>
              </a:rPr>
              <a:t>(1), 3–8. Retrieved from </a:t>
            </a:r>
            <a:r>
              <a:rPr lang="en-US" sz="1100" u="sng">
                <a:solidFill>
                  <a:srgbClr val="1155CC"/>
                </a:solidFill>
                <a:latin typeface="Arial"/>
                <a:ea typeface="Arial"/>
                <a:cs typeface="Arial"/>
                <a:sym typeface="Arial"/>
                <a:hlinkClick r:id="rId4"/>
              </a:rPr>
              <a:t>http://anitacrawley.net/Articles/DabbaughPLE.pdf</a:t>
            </a:r>
          </a:p>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Daer, A., &amp; Potts, L. (2014). Teaching and learning with social media tools, cultures, and best practices. </a:t>
            </a:r>
            <a:r>
              <a:rPr i="1" lang="en-US" sz="1100">
                <a:latin typeface="Arial"/>
                <a:ea typeface="Arial"/>
                <a:cs typeface="Arial"/>
                <a:sym typeface="Arial"/>
              </a:rPr>
              <a:t>Programmatic Perspectives</a:t>
            </a:r>
            <a:r>
              <a:rPr lang="en-US" sz="1100">
                <a:latin typeface="Arial"/>
                <a:ea typeface="Arial"/>
                <a:cs typeface="Arial"/>
                <a:sym typeface="Arial"/>
              </a:rPr>
              <a:t>, </a:t>
            </a:r>
            <a:r>
              <a:rPr i="1" lang="en-US" sz="1100">
                <a:latin typeface="Arial"/>
                <a:ea typeface="Arial"/>
                <a:cs typeface="Arial"/>
                <a:sym typeface="Arial"/>
              </a:rPr>
              <a:t>6</a:t>
            </a:r>
            <a:r>
              <a:rPr lang="en-US" sz="1100">
                <a:latin typeface="Arial"/>
                <a:ea typeface="Arial"/>
                <a:cs typeface="Arial"/>
                <a:sym typeface="Arial"/>
              </a:rPr>
              <a:t>(2), 21–40. Retrieved from </a:t>
            </a:r>
            <a:r>
              <a:rPr lang="en-US" sz="1100" u="sng">
                <a:solidFill>
                  <a:srgbClr val="1155CC"/>
                </a:solidFill>
                <a:latin typeface="Arial"/>
                <a:ea typeface="Arial"/>
                <a:cs typeface="Arial"/>
                <a:sym typeface="Arial"/>
                <a:hlinkClick r:id="rId5"/>
              </a:rPr>
              <a:t>https://www.academia.edu/8241386/Teaching_and_Learning_with_Social_Media_Tools_Cultures_and_Best_Practices</a:t>
            </a:r>
          </a:p>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Definition of SOCIAL MEDIA. Retrieved January 15, 2017, from Merriam-Webster Dictionary, </a:t>
            </a:r>
            <a:r>
              <a:rPr lang="en-US" sz="1100" u="sng">
                <a:solidFill>
                  <a:srgbClr val="1155CC"/>
                </a:solidFill>
                <a:latin typeface="Arial"/>
                <a:ea typeface="Arial"/>
                <a:cs typeface="Arial"/>
                <a:sym typeface="Arial"/>
                <a:hlinkClick r:id="rId6"/>
              </a:rPr>
              <a:t>https://www.merriam-webster.com/dictionary/social%20media </a:t>
            </a:r>
          </a:p>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Dron, J., &amp; Anderson, T. (2014). </a:t>
            </a:r>
            <a:r>
              <a:rPr i="1" lang="en-US" sz="1100">
                <a:latin typeface="Arial"/>
                <a:ea typeface="Arial"/>
                <a:cs typeface="Arial"/>
                <a:sym typeface="Arial"/>
              </a:rPr>
              <a:t>Teaching Crowds</a:t>
            </a:r>
            <a:r>
              <a:rPr lang="en-US" sz="1100">
                <a:latin typeface="Arial"/>
                <a:ea typeface="Arial"/>
                <a:cs typeface="Arial"/>
                <a:sym typeface="Arial"/>
              </a:rPr>
              <a:t>. Retrieved from </a:t>
            </a:r>
            <a:r>
              <a:rPr lang="en-US" sz="1100" u="sng">
                <a:solidFill>
                  <a:srgbClr val="1155CC"/>
                </a:solidFill>
                <a:latin typeface="Arial"/>
                <a:ea typeface="Arial"/>
                <a:cs typeface="Arial"/>
                <a:sym typeface="Arial"/>
                <a:hlinkClick r:id="rId7"/>
              </a:rPr>
              <a:t>http://www.aupress.ca/books/120235/ebook/99Z_Dron_Anderson-Teaching_Crowds.pdf </a:t>
            </a:r>
          </a:p>
          <a:p>
            <a:pPr indent="36626" lvl="0" marR="360045" rtl="0">
              <a:lnSpc>
                <a:spcPct val="150000"/>
              </a:lnSpc>
              <a:spcBef>
                <a:spcPts val="0"/>
              </a:spcBef>
              <a:buClr>
                <a:srgbClr val="C51E2E"/>
              </a:buClr>
              <a:buSzPct val="122109"/>
              <a:buFont typeface="Courier New"/>
              <a:buChar char="o"/>
            </a:pPr>
            <a:r>
              <a:rPr lang="en-US" sz="1100">
                <a:latin typeface="Arial"/>
                <a:ea typeface="Arial"/>
                <a:cs typeface="Arial"/>
                <a:sym typeface="Arial"/>
              </a:rPr>
              <a:t>Griesemer, J. A. (2012). Using Social Media to Enhance Students’ Learning Experience. </a:t>
            </a:r>
            <a:r>
              <a:rPr i="1" lang="en-US" sz="1100">
                <a:latin typeface="Arial"/>
                <a:ea typeface="Arial"/>
                <a:cs typeface="Arial"/>
                <a:sym typeface="Arial"/>
              </a:rPr>
              <a:t>Quality Approaches in Higher Education</a:t>
            </a:r>
            <a:r>
              <a:rPr lang="en-US" sz="1100">
                <a:latin typeface="Arial"/>
                <a:ea typeface="Arial"/>
                <a:cs typeface="Arial"/>
                <a:sym typeface="Arial"/>
              </a:rPr>
              <a:t>, </a:t>
            </a:r>
            <a:r>
              <a:rPr i="1" lang="en-US" sz="1100">
                <a:latin typeface="Arial"/>
                <a:ea typeface="Arial"/>
                <a:cs typeface="Arial"/>
                <a:sym typeface="Arial"/>
              </a:rPr>
              <a:t>3</a:t>
            </a:r>
            <a:r>
              <a:rPr lang="en-US" sz="1100">
                <a:latin typeface="Arial"/>
                <a:ea typeface="Arial"/>
                <a:cs typeface="Arial"/>
                <a:sym typeface="Arial"/>
              </a:rPr>
              <a:t>(1), 8–11. Retrieved from </a:t>
            </a:r>
            <a:r>
              <a:rPr lang="en-US" sz="1100" u="sng">
                <a:solidFill>
                  <a:srgbClr val="1155CC"/>
                </a:solidFill>
                <a:latin typeface="Arial"/>
                <a:ea typeface="Arial"/>
                <a:cs typeface="Arial"/>
                <a:sym typeface="Arial"/>
                <a:hlinkClick r:id="rId8"/>
              </a:rPr>
              <a:t>http://rube.asq.org/edu/2014/03/best-practices/using-social-media-to-enhance-students-learning-experiences.pdf</a:t>
            </a:r>
          </a:p>
          <a:p>
            <a:pPr indent="0" lvl="0" marL="0" marR="360045" rtl="0">
              <a:lnSpc>
                <a:spcPct val="150000"/>
              </a:lnSpc>
              <a:spcBef>
                <a:spcPts val="0"/>
              </a:spcBef>
              <a:buNone/>
            </a:pPr>
            <a:r>
              <a:t/>
            </a:r>
            <a:endParaRPr sz="1100">
              <a:latin typeface="Arial"/>
              <a:ea typeface="Arial"/>
              <a:cs typeface="Arial"/>
              <a:sym typeface="Arial"/>
            </a:endParaRPr>
          </a:p>
          <a:p>
            <a:pPr indent="0" lvl="0" marL="0" marR="0" rtl="0" algn="l">
              <a:lnSpc>
                <a:spcPct val="80000"/>
              </a:lnSpc>
              <a:spcBef>
                <a:spcPts val="336"/>
              </a:spcBef>
              <a:buNone/>
            </a:pPr>
            <a:r>
              <a:t/>
            </a:r>
            <a:endParaRPr sz="1679"/>
          </a:p>
        </p:txBody>
      </p:sp>
      <p:sp>
        <p:nvSpPr>
          <p:cNvPr id="402" name="Shape 402"/>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AGENDA</a:t>
            </a:r>
          </a:p>
        </p:txBody>
      </p:sp>
      <p:sp>
        <p:nvSpPr>
          <p:cNvPr id="114" name="Shape 114"/>
          <p:cNvSpPr txBox="1"/>
          <p:nvPr>
            <p:ph idx="1" type="body"/>
          </p:nvPr>
        </p:nvSpPr>
        <p:spPr>
          <a:xfrm>
            <a:off x="457200" y="1600200"/>
            <a:ext cx="8229600" cy="476456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C51E2E"/>
              </a:buClr>
              <a:buSzPct val="80000"/>
              <a:buFont typeface="Courier New"/>
              <a:buChar char="o"/>
            </a:pPr>
            <a:r>
              <a:rPr lang="en-US" sz="3200"/>
              <a:t>What is Social Media?</a:t>
            </a:r>
          </a:p>
          <a:p>
            <a:pPr indent="-342900" lvl="0" marL="342900" marR="0" rtl="0" algn="l">
              <a:spcBef>
                <a:spcPts val="640"/>
              </a:spcBef>
              <a:spcAft>
                <a:spcPts val="0"/>
              </a:spcAft>
              <a:buClr>
                <a:srgbClr val="C51E2E"/>
              </a:buClr>
              <a:buSzPct val="80000"/>
              <a:buFont typeface="Courier New"/>
              <a:buChar char="o"/>
            </a:pPr>
            <a:r>
              <a:rPr lang="en-US" sz="3200"/>
              <a:t>Use of Social Media</a:t>
            </a:r>
          </a:p>
          <a:p>
            <a:pPr indent="-342900" lvl="0" marL="342900" marR="0" rtl="0" algn="l">
              <a:spcBef>
                <a:spcPts val="640"/>
              </a:spcBef>
              <a:buClr>
                <a:srgbClr val="C51E2E"/>
              </a:buClr>
              <a:buSzPct val="80000"/>
              <a:buFont typeface="Courier New"/>
              <a:buNone/>
            </a:pPr>
            <a:r>
              <a:t/>
            </a:r>
            <a:endParaRPr b="0" i="0" sz="3200" u="none" cap="none" strike="noStrike">
              <a:solidFill>
                <a:schemeClr val="dk1"/>
              </a:solidFill>
              <a:latin typeface="Calibri"/>
              <a:ea typeface="Calibri"/>
              <a:cs typeface="Calibri"/>
              <a:sym typeface="Calibri"/>
            </a:endParaRPr>
          </a:p>
        </p:txBody>
      </p:sp>
      <p:sp>
        <p:nvSpPr>
          <p:cNvPr id="115" name="Shape 115"/>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6" name="Shape 406"/>
        <p:cNvGrpSpPr/>
        <p:nvPr/>
      </p:nvGrpSpPr>
      <p:grpSpPr>
        <a:xfrm>
          <a:off x="0" y="0"/>
          <a:ext cx="0" cy="0"/>
          <a:chOff x="0" y="0"/>
          <a:chExt cx="0" cy="0"/>
        </a:xfrm>
      </p:grpSpPr>
      <p:sp>
        <p:nvSpPr>
          <p:cNvPr id="407" name="Shape 407"/>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REFERENCES</a:t>
            </a:r>
          </a:p>
        </p:txBody>
      </p:sp>
      <p:sp>
        <p:nvSpPr>
          <p:cNvPr id="408" name="Shape 408"/>
          <p:cNvSpPr txBox="1"/>
          <p:nvPr>
            <p:ph idx="1" type="body"/>
          </p:nvPr>
        </p:nvSpPr>
        <p:spPr>
          <a:xfrm>
            <a:off x="252306" y="1600200"/>
            <a:ext cx="8662515" cy="4873903"/>
          </a:xfrm>
          <a:prstGeom prst="rect">
            <a:avLst/>
          </a:prstGeom>
          <a:noFill/>
          <a:ln>
            <a:noFill/>
          </a:ln>
        </p:spPr>
        <p:txBody>
          <a:bodyPr anchorCtr="0" anchor="t" bIns="45700" lIns="91425" rIns="91425" tIns="45700">
            <a:noAutofit/>
          </a:bodyPr>
          <a:lstStyle/>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Gupta, P. (2015, July 24). Importance of social media in higher education. Retrieved January 15, 2017, from Ed Tech Review, </a:t>
            </a:r>
            <a:r>
              <a:rPr lang="en-US" sz="1100" u="sng">
                <a:solidFill>
                  <a:srgbClr val="1155CC"/>
                </a:solidFill>
                <a:latin typeface="Arial"/>
                <a:ea typeface="Arial"/>
                <a:cs typeface="Arial"/>
                <a:sym typeface="Arial"/>
                <a:hlinkClick r:id="rId3"/>
              </a:rPr>
              <a:t>http://edtechreview.in/trends-insights/insights/2041-social-media-in-higher-education </a:t>
            </a:r>
          </a:p>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How to use social media as a learning tool. (2015, January 12). Retrieved January 15, 2017, from Edudemic, </a:t>
            </a:r>
            <a:r>
              <a:rPr lang="en-US" sz="1100" u="sng">
                <a:solidFill>
                  <a:srgbClr val="1155CC"/>
                </a:solidFill>
                <a:latin typeface="Arial"/>
                <a:ea typeface="Arial"/>
                <a:cs typeface="Arial"/>
                <a:sym typeface="Arial"/>
                <a:hlinkClick r:id="rId4"/>
              </a:rPr>
              <a:t>http://www.edudemic.com/how-to-use-social-media-as-a-learning-tool-in-the-classroom/</a:t>
            </a:r>
          </a:p>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Miller, J., Gilkerson, S., &amp; Pignotti, L. (2015, May 21). Hey, @students! #Letschat: Using Social Media to Facilitate Research and Public Engagement. Retrieved January 15, 2017, from PraxisWiki, </a:t>
            </a:r>
            <a:r>
              <a:rPr lang="en-US" sz="1100" u="sng">
                <a:solidFill>
                  <a:srgbClr val="1155CC"/>
                </a:solidFill>
                <a:latin typeface="Arial"/>
                <a:ea typeface="Arial"/>
                <a:cs typeface="Arial"/>
                <a:sym typeface="Arial"/>
                <a:hlinkClick r:id="rId5"/>
              </a:rPr>
              <a:t>http://kairos.technorhetoric.net/praxis/tiki-index.php?page=PraxisWiki%3A_%3ASocial+Media+for+Digital+Engagement</a:t>
            </a:r>
          </a:p>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Seaman, J., &amp; Tinti-Kane, H. (2013, October ). Social Media for Teaching and Learning. Retrieved January 15, 2017, from Online Learning Survey, </a:t>
            </a:r>
            <a:r>
              <a:rPr lang="en-US" sz="1100" u="sng">
                <a:solidFill>
                  <a:srgbClr val="1155CC"/>
                </a:solidFill>
                <a:latin typeface="Arial"/>
                <a:ea typeface="Arial"/>
                <a:cs typeface="Arial"/>
                <a:sym typeface="Arial"/>
                <a:hlinkClick r:id="rId6"/>
              </a:rPr>
              <a:t>http://www.onlinelearningsurvey.com/reports/social-media-for-teaching-and-learning-2013-report.pdf</a:t>
            </a:r>
          </a:p>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Stoller, E. (2015, July 20). Why educators can’t live without social media. Retrieved January 15, 2017, from JISC, </a:t>
            </a:r>
            <a:r>
              <a:rPr lang="en-US" sz="1100" u="sng">
                <a:solidFill>
                  <a:srgbClr val="1155CC"/>
                </a:solidFill>
                <a:latin typeface="Arial"/>
                <a:ea typeface="Arial"/>
                <a:cs typeface="Arial"/>
                <a:sym typeface="Arial"/>
                <a:hlinkClick r:id="rId7"/>
              </a:rPr>
              <a:t>https://www.jisc.ac.uk/news/why-educators-need-social-media-07-jul-2015</a:t>
            </a:r>
          </a:p>
          <a:p>
            <a:pPr indent="52070" lvl="0" marR="360045" rtl="0">
              <a:lnSpc>
                <a:spcPct val="150000"/>
              </a:lnSpc>
              <a:spcBef>
                <a:spcPts val="0"/>
              </a:spcBef>
              <a:buClr>
                <a:srgbClr val="C51E2E"/>
              </a:buClr>
              <a:buSzPct val="100000"/>
              <a:buFont typeface="Courier New"/>
              <a:buChar char="o"/>
            </a:pPr>
            <a:r>
              <a:rPr lang="en-US" sz="1100">
                <a:latin typeface="Arial"/>
                <a:ea typeface="Arial"/>
                <a:cs typeface="Arial"/>
                <a:sym typeface="Arial"/>
              </a:rPr>
              <a:t>Rourke, L., Anderson, T., Garrison, D. R., &amp; Archer, W. (2001). Assessing Social Presence In Asynchronous Text-based Computer Conferencing. </a:t>
            </a:r>
            <a:r>
              <a:rPr i="1" lang="en-US" sz="1100">
                <a:latin typeface="Arial"/>
                <a:ea typeface="Arial"/>
                <a:cs typeface="Arial"/>
                <a:sym typeface="Arial"/>
              </a:rPr>
              <a:t>Journal of Distance Education</a:t>
            </a:r>
            <a:r>
              <a:rPr lang="en-US" sz="1100">
                <a:latin typeface="Arial"/>
                <a:ea typeface="Arial"/>
                <a:cs typeface="Arial"/>
                <a:sym typeface="Arial"/>
              </a:rPr>
              <a:t>, </a:t>
            </a:r>
            <a:r>
              <a:rPr i="1" lang="en-US" sz="1100">
                <a:latin typeface="Arial"/>
                <a:ea typeface="Arial"/>
                <a:cs typeface="Arial"/>
                <a:sym typeface="Arial"/>
              </a:rPr>
              <a:t>14</a:t>
            </a:r>
            <a:r>
              <a:rPr lang="en-US" sz="1100">
                <a:latin typeface="Arial"/>
                <a:ea typeface="Arial"/>
                <a:cs typeface="Arial"/>
                <a:sym typeface="Arial"/>
              </a:rPr>
              <a:t>(3), 51–70. Retrieved from </a:t>
            </a:r>
            <a:r>
              <a:rPr lang="en-US" sz="1100" u="sng">
                <a:solidFill>
                  <a:srgbClr val="1155CC"/>
                </a:solidFill>
                <a:latin typeface="Arial"/>
                <a:ea typeface="Arial"/>
                <a:cs typeface="Arial"/>
                <a:sym typeface="Arial"/>
                <a:hlinkClick r:id="rId8"/>
              </a:rPr>
              <a:t>http://auspace.athabascau.ca:8080/bitstream/2149/732/1/Assessing%20Social%20Presence%20In%20Asynchronous%20Text-based%20Computer%20Conferencing.pdf</a:t>
            </a:r>
          </a:p>
        </p:txBody>
      </p:sp>
      <p:sp>
        <p:nvSpPr>
          <p:cNvPr id="409" name="Shape 409"/>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722312" y="4406900"/>
            <a:ext cx="7772400" cy="1362075"/>
          </a:xfrm>
          <a:prstGeom prst="rect">
            <a:avLst/>
          </a:prstGeom>
          <a:noFill/>
          <a:ln>
            <a:noFill/>
          </a:ln>
        </p:spPr>
        <p:txBody>
          <a:bodyPr anchorCtr="0" anchor="t" bIns="45700" lIns="91425" rIns="91425" tIns="45700">
            <a:noAutofit/>
          </a:bodyPr>
          <a:lstStyle/>
          <a:p>
            <a:pPr indent="0" lvl="0" marL="0" marR="0" rtl="0" algn="l">
              <a:spcBef>
                <a:spcPts val="0"/>
              </a:spcBef>
              <a:buClr>
                <a:srgbClr val="C51E2E"/>
              </a:buClr>
              <a:buSzPct val="25000"/>
              <a:buFont typeface="Calibri"/>
              <a:buNone/>
            </a:pPr>
            <a:r>
              <a:rPr lang="en-US"/>
              <a:t>WHAT IS SOCIAL MEDIA?</a:t>
            </a:r>
          </a:p>
        </p:txBody>
      </p:sp>
      <p:sp>
        <p:nvSpPr>
          <p:cNvPr id="121" name="Shape 121"/>
          <p:cNvSpPr txBox="1"/>
          <p:nvPr>
            <p:ph idx="1" type="body"/>
          </p:nvPr>
        </p:nvSpPr>
        <p:spPr>
          <a:xfrm>
            <a:off x="722312" y="2906713"/>
            <a:ext cx="7772400" cy="1500187"/>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ourier New"/>
              <a:buNone/>
            </a:pPr>
            <a:r>
              <a:t/>
            </a:r>
            <a:endParaRPr b="0" i="0" sz="2000" u="none" cap="none" strike="noStrike">
              <a:solidFill>
                <a:srgbClr val="888888"/>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240743" y="251537"/>
            <a:ext cx="86625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C51E2E"/>
              </a:buClr>
              <a:buSzPct val="25000"/>
              <a:buFont typeface="Calibri"/>
              <a:buNone/>
            </a:pPr>
            <a:r>
              <a:rPr b="0" i="0" lang="en-US" sz="4400" u="none" cap="none" strike="noStrike">
                <a:solidFill>
                  <a:srgbClr val="C51E2E"/>
                </a:solidFill>
                <a:latin typeface="Calibri"/>
                <a:ea typeface="Calibri"/>
                <a:cs typeface="Calibri"/>
                <a:sym typeface="Calibri"/>
              </a:rPr>
              <a:t>WHAT </a:t>
            </a:r>
            <a:r>
              <a:rPr lang="en-US"/>
              <a:t>IS SOCIAL MEDIA</a:t>
            </a:r>
            <a:r>
              <a:rPr b="0" i="0" lang="en-US" sz="4400" u="none" cap="none" strike="noStrike">
                <a:solidFill>
                  <a:srgbClr val="C51E2E"/>
                </a:solidFill>
                <a:latin typeface="Calibri"/>
                <a:ea typeface="Calibri"/>
                <a:cs typeface="Calibri"/>
                <a:sym typeface="Calibri"/>
              </a:rPr>
              <a:t>?</a:t>
            </a:r>
          </a:p>
        </p:txBody>
      </p:sp>
      <p:sp>
        <p:nvSpPr>
          <p:cNvPr id="127" name="Shape 127"/>
          <p:cNvSpPr txBox="1"/>
          <p:nvPr>
            <p:ph idx="1" type="body"/>
          </p:nvPr>
        </p:nvSpPr>
        <p:spPr>
          <a:xfrm>
            <a:off x="240750" y="2683667"/>
            <a:ext cx="8402700" cy="1142999"/>
          </a:xfrm>
          <a:prstGeom prst="rect">
            <a:avLst/>
          </a:prstGeom>
          <a:noFill/>
          <a:ln>
            <a:noFill/>
          </a:ln>
        </p:spPr>
        <p:txBody>
          <a:bodyPr anchorCtr="0" anchor="t" bIns="45700" lIns="91425" rIns="91425" tIns="45700">
            <a:noAutofit/>
          </a:bodyPr>
          <a:lstStyle/>
          <a:p>
            <a:pPr indent="-434340" lvl="0" marL="342900" marR="0" rtl="0" algn="l">
              <a:spcBef>
                <a:spcPts val="0"/>
              </a:spcBef>
              <a:spcAft>
                <a:spcPts val="0"/>
              </a:spcAft>
              <a:buClr>
                <a:srgbClr val="C51E2E"/>
              </a:buClr>
              <a:buSzPct val="100000"/>
              <a:buFont typeface="Courier New"/>
              <a:buChar char="o"/>
            </a:pPr>
            <a:r>
              <a:rPr b="0" i="0" lang="en-US" sz="4000" u="none" cap="none" strike="noStrike">
                <a:solidFill>
                  <a:schemeClr val="dk1"/>
                </a:solidFill>
                <a:latin typeface="Calibri"/>
                <a:ea typeface="Calibri"/>
                <a:cs typeface="Calibri"/>
                <a:sym typeface="Calibri"/>
              </a:rPr>
              <a:t>How would you define </a:t>
            </a:r>
            <a:r>
              <a:rPr lang="en-US" sz="4000"/>
              <a:t>social media</a:t>
            </a:r>
            <a:r>
              <a:rPr b="0" i="0" lang="en-US" sz="4000" u="none" cap="none" strike="noStrike">
                <a:solidFill>
                  <a:schemeClr val="dk1"/>
                </a:solidFill>
                <a:latin typeface="Calibri"/>
                <a:ea typeface="Calibri"/>
                <a:cs typeface="Calibri"/>
                <a:sym typeface="Calibri"/>
              </a:rPr>
              <a:t>?</a:t>
            </a:r>
          </a:p>
          <a:p>
            <a:pPr indent="-342900" lvl="0" marL="342900" marR="0" rtl="0" algn="l">
              <a:spcBef>
                <a:spcPts val="640"/>
              </a:spcBef>
              <a:buClr>
                <a:srgbClr val="C51E2E"/>
              </a:buClr>
              <a:buSzPct val="64000"/>
              <a:buFont typeface="Courier New"/>
              <a:buNone/>
            </a:pPr>
            <a:r>
              <a:t/>
            </a:r>
            <a:endParaRPr b="0" i="0" sz="4000" u="none" cap="none" strike="noStrike">
              <a:solidFill>
                <a:schemeClr val="dk1"/>
              </a:solidFill>
              <a:latin typeface="Calibri"/>
              <a:ea typeface="Calibri"/>
              <a:cs typeface="Calibri"/>
              <a:sym typeface="Calibri"/>
            </a:endParaRPr>
          </a:p>
        </p:txBody>
      </p:sp>
      <p:sp>
        <p:nvSpPr>
          <p:cNvPr id="128" name="Shape 128"/>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252306" y="274637"/>
            <a:ext cx="8662515"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WHAT IS SOCIAL MEDIA?</a:t>
            </a:r>
          </a:p>
        </p:txBody>
      </p:sp>
      <p:sp>
        <p:nvSpPr>
          <p:cNvPr id="134" name="Shape 134"/>
          <p:cNvSpPr txBox="1"/>
          <p:nvPr>
            <p:ph idx="1" type="body"/>
          </p:nvPr>
        </p:nvSpPr>
        <p:spPr>
          <a:xfrm>
            <a:off x="252306" y="1621465"/>
            <a:ext cx="8402596" cy="4873903"/>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34375"/>
              <a:buFont typeface="Arial"/>
              <a:buNone/>
            </a:pPr>
            <a:r>
              <a:rPr lang="en-US"/>
              <a:t>“Social media are technologies that facilitate social interaction, make possible collaboration, and enable deliberation across stakeholders. These technologies include blogs, wikis, media (audio, photo, video, text) sharing tools, networking platforms (including Facebook), and virtual worlds.”</a:t>
            </a:r>
          </a:p>
          <a:p>
            <a:pPr indent="-69850" lvl="0" marL="0" marR="0" rtl="0" algn="l">
              <a:spcBef>
                <a:spcPts val="0"/>
              </a:spcBef>
              <a:buClr>
                <a:schemeClr val="dk1"/>
              </a:buClr>
              <a:buSzPct val="45833"/>
              <a:buFont typeface="Arial"/>
              <a:buNone/>
            </a:pPr>
            <a:r>
              <a:rPr lang="en-US" sz="2400"/>
              <a:t>Bryer and Zavatarro (2011)</a:t>
            </a:r>
          </a:p>
          <a:p>
            <a:pPr indent="0" lvl="0" marL="0" marR="0" rtl="0" algn="l">
              <a:spcBef>
                <a:spcPts val="0"/>
              </a:spcBef>
              <a:buClr>
                <a:schemeClr val="dk1"/>
              </a:buClr>
              <a:buSzPct val="25000"/>
              <a:buFont typeface="Courier New"/>
              <a:buNone/>
            </a:pPr>
            <a:r>
              <a:t/>
            </a:r>
            <a:endParaRPr/>
          </a:p>
        </p:txBody>
      </p:sp>
      <p:sp>
        <p:nvSpPr>
          <p:cNvPr id="135" name="Shape 135"/>
          <p:cNvSpPr txBox="1"/>
          <p:nvPr>
            <p:ph idx="11" type="ftr"/>
          </p:nvPr>
        </p:nvSpPr>
        <p:spPr>
          <a:xfrm>
            <a:off x="958425" y="6364760"/>
            <a:ext cx="2262683"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WHAT DOES SOCIAL MEDIA DO?</a:t>
            </a:r>
          </a:p>
        </p:txBody>
      </p:sp>
      <p:sp>
        <p:nvSpPr>
          <p:cNvPr id="141" name="Shape 141"/>
          <p:cNvSpPr txBox="1"/>
          <p:nvPr>
            <p:ph idx="1" type="body"/>
          </p:nvPr>
        </p:nvSpPr>
        <p:spPr>
          <a:xfrm>
            <a:off x="252306" y="1621465"/>
            <a:ext cx="8402700" cy="4873800"/>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34375"/>
              <a:buFont typeface="Arial"/>
              <a:buNone/>
            </a:pPr>
            <a:r>
              <a:rPr lang="en-US"/>
              <a:t>Social media…</a:t>
            </a:r>
          </a:p>
          <a:p>
            <a:pPr indent="-69850" lvl="0" marL="0" marR="0" rtl="0" algn="l">
              <a:spcBef>
                <a:spcPts val="0"/>
              </a:spcBef>
              <a:buClr>
                <a:schemeClr val="dk1"/>
              </a:buClr>
              <a:buSzPct val="34375"/>
              <a:buFont typeface="Arial"/>
              <a:buNone/>
            </a:pPr>
            <a:r>
              <a:t/>
            </a:r>
            <a:endParaRPr/>
          </a:p>
          <a:p>
            <a:pPr indent="-228600" lvl="0" marL="457200" marR="0" rtl="0" algn="l">
              <a:spcBef>
                <a:spcPts val="0"/>
              </a:spcBef>
            </a:pPr>
            <a:r>
              <a:rPr lang="en-US"/>
              <a:t>allows students to self-select study groups and organize based on interests;</a:t>
            </a:r>
          </a:p>
          <a:p>
            <a:pPr indent="-228600" lvl="0" marL="457200" marR="0" rtl="0" algn="l">
              <a:spcBef>
                <a:spcPts val="0"/>
              </a:spcBef>
            </a:pPr>
            <a:r>
              <a:rPr lang="en-US"/>
              <a:t>provides easy access to resources from around the world, and</a:t>
            </a:r>
          </a:p>
          <a:p>
            <a:pPr indent="-228600" lvl="0" marL="457200" marR="0" rtl="0" algn="l">
              <a:spcBef>
                <a:spcPts val="0"/>
              </a:spcBef>
            </a:pPr>
            <a:r>
              <a:rPr lang="en-US"/>
              <a:t>provides access to learning beyond the classroom.</a:t>
            </a:r>
          </a:p>
          <a:p>
            <a:pPr indent="-69850" lvl="0" marL="0" marR="0" rtl="0" algn="l">
              <a:spcBef>
                <a:spcPts val="0"/>
              </a:spcBef>
              <a:buClr>
                <a:schemeClr val="dk1"/>
              </a:buClr>
              <a:buSzPct val="61111"/>
              <a:buFont typeface="Arial"/>
              <a:buNone/>
            </a:pPr>
            <a:r>
              <a:rPr lang="en-US" sz="1800"/>
              <a:t>Tony Bates - https://opentextbc.ca/teachinginadigitalage/chapter/9-5-5-social-media/ </a:t>
            </a:r>
          </a:p>
          <a:p>
            <a:pPr indent="-69850" lvl="0" marL="0" marR="0" rtl="0" algn="l">
              <a:spcBef>
                <a:spcPts val="0"/>
              </a:spcBef>
              <a:buClr>
                <a:schemeClr val="dk1"/>
              </a:buClr>
              <a:buSzPct val="34375"/>
              <a:buFont typeface="Arial"/>
              <a:buNone/>
            </a:pPr>
            <a:r>
              <a:t/>
            </a:r>
            <a:endParaRPr/>
          </a:p>
          <a:p>
            <a:pPr indent="-69850" lvl="0" marL="0" marR="0" rtl="0" algn="l">
              <a:spcBef>
                <a:spcPts val="0"/>
              </a:spcBef>
              <a:buClr>
                <a:schemeClr val="dk1"/>
              </a:buClr>
              <a:buSzPct val="34375"/>
              <a:buFont typeface="Arial"/>
              <a:buNone/>
            </a:pPr>
            <a:r>
              <a:t/>
            </a:r>
            <a:endParaRPr/>
          </a:p>
          <a:p>
            <a:pPr indent="0" lvl="0" marL="0" marR="0" rtl="0" algn="l">
              <a:spcBef>
                <a:spcPts val="0"/>
              </a:spcBef>
              <a:buClr>
                <a:schemeClr val="dk1"/>
              </a:buClr>
              <a:buSzPct val="25000"/>
              <a:buFont typeface="Courier New"/>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252306" y="274637"/>
            <a:ext cx="8662500" cy="1143000"/>
          </a:xfrm>
          <a:prstGeom prst="rect">
            <a:avLst/>
          </a:prstGeom>
          <a:noFill/>
          <a:ln>
            <a:noFill/>
          </a:ln>
        </p:spPr>
        <p:txBody>
          <a:bodyPr anchorCtr="0" anchor="b" bIns="45700" lIns="91425" rIns="91425" tIns="45700">
            <a:noAutofit/>
          </a:bodyPr>
          <a:lstStyle/>
          <a:p>
            <a:pPr lvl="0" rtl="0">
              <a:spcBef>
                <a:spcPts val="0"/>
              </a:spcBef>
              <a:buClr>
                <a:srgbClr val="C51E2E"/>
              </a:buClr>
              <a:buSzPct val="25000"/>
              <a:buFont typeface="Calibri"/>
              <a:buNone/>
            </a:pPr>
            <a:r>
              <a:rPr lang="en-US"/>
              <a:t>USING SOCIAL MEDIA TO DEVELOP PROFESSIONAL SKILLS</a:t>
            </a:r>
          </a:p>
        </p:txBody>
      </p:sp>
      <p:sp>
        <p:nvSpPr>
          <p:cNvPr id="147" name="Shape 147"/>
          <p:cNvSpPr txBox="1"/>
          <p:nvPr>
            <p:ph idx="1" type="body"/>
          </p:nvPr>
        </p:nvSpPr>
        <p:spPr>
          <a:xfrm>
            <a:off x="252306" y="1621465"/>
            <a:ext cx="8402700" cy="4873800"/>
          </a:xfrm>
          <a:prstGeom prst="rect">
            <a:avLst/>
          </a:prstGeom>
          <a:noFill/>
          <a:ln>
            <a:noFill/>
          </a:ln>
        </p:spPr>
        <p:txBody>
          <a:bodyPr anchorCtr="0" anchor="t" bIns="45700" lIns="91425" rIns="91425" tIns="45700">
            <a:noAutofit/>
          </a:bodyPr>
          <a:lstStyle/>
          <a:p>
            <a:pPr indent="-69850" lvl="0" marL="0" marR="0" rtl="0" algn="l">
              <a:spcBef>
                <a:spcPts val="0"/>
              </a:spcBef>
              <a:buClr>
                <a:schemeClr val="dk1"/>
              </a:buClr>
              <a:buSzPct val="39285"/>
              <a:buFont typeface="Arial"/>
              <a:buNone/>
            </a:pPr>
            <a:r>
              <a:rPr lang="en-US" sz="2800"/>
              <a:t>According to Tony Bates, social media helps with the development of a variety of professional skills, such as:</a:t>
            </a:r>
          </a:p>
          <a:p>
            <a:pPr indent="-69850" lvl="0" marL="0" marR="0" rtl="0" algn="l">
              <a:spcBef>
                <a:spcPts val="0"/>
              </a:spcBef>
              <a:buClr>
                <a:schemeClr val="dk1"/>
              </a:buClr>
              <a:buSzPct val="39285"/>
              <a:buFont typeface="Arial"/>
              <a:buNone/>
            </a:pPr>
            <a:r>
              <a:t/>
            </a:r>
            <a:endParaRPr sz="2800"/>
          </a:p>
          <a:p>
            <a:pPr indent="-406400" lvl="0" marL="457200" marR="0" rtl="0" algn="l">
              <a:spcBef>
                <a:spcPts val="0"/>
              </a:spcBef>
              <a:buSzPct val="100000"/>
            </a:pPr>
            <a:r>
              <a:rPr lang="en-US" sz="2800"/>
              <a:t>Digital literacy</a:t>
            </a:r>
          </a:p>
          <a:p>
            <a:pPr indent="-406400" lvl="0" marL="457200" marR="0" rtl="0" algn="l">
              <a:spcBef>
                <a:spcPts val="0"/>
              </a:spcBef>
              <a:buSzPct val="100000"/>
            </a:pPr>
            <a:r>
              <a:rPr lang="en-US" sz="2800"/>
              <a:t>Independent and self-directed learning</a:t>
            </a:r>
          </a:p>
          <a:p>
            <a:pPr indent="-406400" lvl="0" marL="457200" marR="0" rtl="0" algn="l">
              <a:spcBef>
                <a:spcPts val="0"/>
              </a:spcBef>
              <a:buSzPct val="100000"/>
            </a:pPr>
            <a:r>
              <a:rPr lang="en-US" sz="2800"/>
              <a:t>Collaboration and teamwork</a:t>
            </a:r>
          </a:p>
          <a:p>
            <a:pPr indent="-406400" lvl="0" marL="457200" marR="0" rtl="0" algn="l">
              <a:spcBef>
                <a:spcPts val="0"/>
              </a:spcBef>
              <a:buSzPct val="100000"/>
            </a:pPr>
            <a:r>
              <a:rPr lang="en-US" sz="2800"/>
              <a:t>Development of global citizens</a:t>
            </a:r>
          </a:p>
          <a:p>
            <a:pPr indent="-406400" lvl="0" marL="457200" marR="0" rtl="0" algn="l">
              <a:spcBef>
                <a:spcPts val="0"/>
              </a:spcBef>
              <a:buSzPct val="100000"/>
            </a:pPr>
            <a:r>
              <a:rPr lang="en-US" sz="2800"/>
              <a:t>Inter-personal skills and networking</a:t>
            </a:r>
          </a:p>
          <a:p>
            <a:pPr indent="-406400" lvl="0" marL="457200" marR="0" rtl="0" algn="l">
              <a:spcBef>
                <a:spcPts val="0"/>
              </a:spcBef>
              <a:buSzPct val="100000"/>
            </a:pPr>
            <a:r>
              <a:rPr lang="en-US" sz="2800"/>
              <a:t>Knowledge management</a:t>
            </a:r>
          </a:p>
          <a:p>
            <a:pPr indent="-406400" lvl="0" marL="457200" marR="0" rtl="0" algn="l">
              <a:spcBef>
                <a:spcPts val="0"/>
              </a:spcBef>
              <a:buSzPct val="100000"/>
            </a:pPr>
            <a:r>
              <a:rPr lang="en-US" sz="2800"/>
              <a:t>Decision making</a:t>
            </a:r>
          </a:p>
          <a:p>
            <a:pPr indent="-69850" lvl="0" marL="0" marR="0" rtl="0" algn="l">
              <a:spcBef>
                <a:spcPts val="0"/>
              </a:spcBef>
              <a:buClr>
                <a:schemeClr val="dk1"/>
              </a:buClr>
              <a:buSzPct val="34375"/>
              <a:buFont typeface="Arial"/>
              <a:buNone/>
            </a:pPr>
            <a:r>
              <a:t/>
            </a:r>
            <a:endParaRPr/>
          </a:p>
          <a:p>
            <a:pPr indent="-69850" lvl="0" marL="0" marR="0" rtl="0" algn="l">
              <a:spcBef>
                <a:spcPts val="0"/>
              </a:spcBef>
              <a:buClr>
                <a:schemeClr val="dk1"/>
              </a:buClr>
              <a:buSzPct val="34375"/>
              <a:buFont typeface="Arial"/>
              <a:buNone/>
            </a:pPr>
            <a:r>
              <a:t/>
            </a:r>
            <a:endParaRPr/>
          </a:p>
          <a:p>
            <a:pPr indent="-69850" lvl="0" marL="0" marR="0" rtl="0" algn="l">
              <a:spcBef>
                <a:spcPts val="0"/>
              </a:spcBef>
              <a:buClr>
                <a:schemeClr val="dk1"/>
              </a:buClr>
              <a:buSzPct val="34375"/>
              <a:buFont typeface="Arial"/>
              <a:buNone/>
            </a:pPr>
            <a:r>
              <a:t/>
            </a:r>
            <a:endParaRPr/>
          </a:p>
          <a:p>
            <a:pPr indent="0" lvl="0" marL="0" marR="0" rtl="0" algn="l">
              <a:spcBef>
                <a:spcPts val="0"/>
              </a:spcBef>
              <a:buClr>
                <a:schemeClr val="dk1"/>
              </a:buClr>
              <a:buSzPct val="25000"/>
              <a:buFont typeface="Courier New"/>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IF_PowerPoint_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