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1"/>
  </p:notesMasterIdLst>
  <p:handoutMasterIdLst>
    <p:handoutMasterId r:id="rId42"/>
  </p:handoutMasterIdLst>
  <p:sldIdLst>
    <p:sldId id="260" r:id="rId2"/>
    <p:sldId id="261" r:id="rId3"/>
    <p:sldId id="265" r:id="rId4"/>
    <p:sldId id="266" r:id="rId5"/>
    <p:sldId id="324" r:id="rId6"/>
    <p:sldId id="267" r:id="rId7"/>
    <p:sldId id="269" r:id="rId8"/>
    <p:sldId id="287" r:id="rId9"/>
    <p:sldId id="329" r:id="rId10"/>
    <p:sldId id="330" r:id="rId11"/>
    <p:sldId id="350" r:id="rId12"/>
    <p:sldId id="268" r:id="rId13"/>
    <p:sldId id="332" r:id="rId14"/>
    <p:sldId id="351" r:id="rId15"/>
    <p:sldId id="333" r:id="rId16"/>
    <p:sldId id="334" r:id="rId17"/>
    <p:sldId id="336" r:id="rId18"/>
    <p:sldId id="337" r:id="rId19"/>
    <p:sldId id="338" r:id="rId20"/>
    <p:sldId id="339" r:id="rId21"/>
    <p:sldId id="322" r:id="rId22"/>
    <p:sldId id="354" r:id="rId23"/>
    <p:sldId id="311" r:id="rId24"/>
    <p:sldId id="312" r:id="rId25"/>
    <p:sldId id="279" r:id="rId26"/>
    <p:sldId id="310" r:id="rId27"/>
    <p:sldId id="344" r:id="rId28"/>
    <p:sldId id="314" r:id="rId29"/>
    <p:sldId id="341" r:id="rId30"/>
    <p:sldId id="353" r:id="rId31"/>
    <p:sldId id="342" r:id="rId32"/>
    <p:sldId id="346" r:id="rId33"/>
    <p:sldId id="347" r:id="rId34"/>
    <p:sldId id="316" r:id="rId35"/>
    <p:sldId id="348" r:id="rId36"/>
    <p:sldId id="302" r:id="rId37"/>
    <p:sldId id="349" r:id="rId38"/>
    <p:sldId id="328" r:id="rId39"/>
    <p:sldId id="30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B3B2"/>
    <a:srgbClr val="C0504D"/>
    <a:srgbClr val="C51E2E"/>
    <a:srgbClr val="E2E2E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3" autoAdjust="0"/>
    <p:restoredTop sz="61255" autoAdjust="0"/>
  </p:normalViewPr>
  <p:slideViewPr>
    <p:cSldViewPr snapToGrid="0" snapToObjects="1">
      <p:cViewPr varScale="1">
        <p:scale>
          <a:sx n="41" d="100"/>
          <a:sy n="41" d="100"/>
        </p:scale>
        <p:origin x="-184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90F8CF-B54B-40E9-BB62-C8D64960C39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54DD6A8B-5646-4A8F-9FCC-4982C9EE8D8B}">
      <dgm:prSet phldrT="[Text]"/>
      <dgm:spPr/>
      <dgm:t>
        <a:bodyPr/>
        <a:lstStyle/>
        <a:p>
          <a:r>
            <a:rPr lang="en-US" dirty="0"/>
            <a:t>Motivation</a:t>
          </a:r>
        </a:p>
      </dgm:t>
    </dgm:pt>
    <dgm:pt modelId="{F9CC1032-4649-456F-9DE6-492A4F7C2434}" type="parTrans" cxnId="{4AE532D6-9E75-4548-AD81-43B9EC7FA91E}">
      <dgm:prSet/>
      <dgm:spPr/>
      <dgm:t>
        <a:bodyPr/>
        <a:lstStyle/>
        <a:p>
          <a:endParaRPr lang="en-US"/>
        </a:p>
      </dgm:t>
    </dgm:pt>
    <dgm:pt modelId="{251EF857-4C4D-45F4-A4E6-B067409B7A4E}" type="sibTrans" cxnId="{4AE532D6-9E75-4548-AD81-43B9EC7FA91E}">
      <dgm:prSet/>
      <dgm:spPr/>
      <dgm:t>
        <a:bodyPr/>
        <a:lstStyle/>
        <a:p>
          <a:endParaRPr lang="en-US"/>
        </a:p>
      </dgm:t>
    </dgm:pt>
    <dgm:pt modelId="{BD510F58-688D-46B8-AD8F-D28EBA3F5574}">
      <dgm:prSet phldrT="[Text]"/>
      <dgm:spPr/>
      <dgm:t>
        <a:bodyPr/>
        <a:lstStyle/>
        <a:p>
          <a:r>
            <a:rPr lang="en-US" dirty="0"/>
            <a:t>Deeper Learning</a:t>
          </a:r>
        </a:p>
      </dgm:t>
    </dgm:pt>
    <dgm:pt modelId="{2AFBC98A-E8C7-4B29-A9D7-3798F69A702D}" type="parTrans" cxnId="{65604D1B-85AB-49BB-BBA9-AB04B28E6CC4}">
      <dgm:prSet/>
      <dgm:spPr/>
      <dgm:t>
        <a:bodyPr/>
        <a:lstStyle/>
        <a:p>
          <a:endParaRPr lang="en-US"/>
        </a:p>
      </dgm:t>
    </dgm:pt>
    <dgm:pt modelId="{4D9284B5-7CDA-42C9-BCFE-80238AC91E9F}" type="sibTrans" cxnId="{65604D1B-85AB-49BB-BBA9-AB04B28E6CC4}">
      <dgm:prSet/>
      <dgm:spPr/>
      <dgm:t>
        <a:bodyPr/>
        <a:lstStyle/>
        <a:p>
          <a:endParaRPr lang="en-US"/>
        </a:p>
      </dgm:t>
    </dgm:pt>
    <dgm:pt modelId="{F0FC3BA8-03E0-4105-91FE-9A72439E28CF}">
      <dgm:prSet phldrT="[Text]"/>
      <dgm:spPr/>
      <dgm:t>
        <a:bodyPr/>
        <a:lstStyle/>
        <a:p>
          <a:r>
            <a:rPr lang="en-US" dirty="0"/>
            <a:t>Transversal Skills</a:t>
          </a:r>
        </a:p>
      </dgm:t>
    </dgm:pt>
    <dgm:pt modelId="{A199944B-C9C6-4BC7-8B0D-9CB03600291F}" type="parTrans" cxnId="{1616421E-906E-49B8-A960-DAAB716C9E32}">
      <dgm:prSet/>
      <dgm:spPr/>
      <dgm:t>
        <a:bodyPr/>
        <a:lstStyle/>
        <a:p>
          <a:endParaRPr lang="en-US"/>
        </a:p>
      </dgm:t>
    </dgm:pt>
    <dgm:pt modelId="{B070B414-CEE4-469E-8A31-E4B11747748B}" type="sibTrans" cxnId="{1616421E-906E-49B8-A960-DAAB716C9E32}">
      <dgm:prSet/>
      <dgm:spPr/>
      <dgm:t>
        <a:bodyPr/>
        <a:lstStyle/>
        <a:p>
          <a:endParaRPr lang="en-US"/>
        </a:p>
      </dgm:t>
    </dgm:pt>
    <dgm:pt modelId="{7D2B452F-C451-4E84-B469-271374262602}">
      <dgm:prSet phldrT="[Text]"/>
      <dgm:spPr/>
      <dgm:t>
        <a:bodyPr/>
        <a:lstStyle/>
        <a:p>
          <a:r>
            <a:rPr lang="en-US" dirty="0"/>
            <a:t>Transferrable Skills</a:t>
          </a:r>
        </a:p>
      </dgm:t>
    </dgm:pt>
    <dgm:pt modelId="{6C6F1154-BBEE-4453-9C61-7CCC7182CEC9}" type="parTrans" cxnId="{C0215393-75E2-4746-8455-ABCC8D921B20}">
      <dgm:prSet/>
      <dgm:spPr/>
      <dgm:t>
        <a:bodyPr/>
        <a:lstStyle/>
        <a:p>
          <a:endParaRPr lang="en-US"/>
        </a:p>
      </dgm:t>
    </dgm:pt>
    <dgm:pt modelId="{25A2A40F-BFD7-4DEB-B208-E0CDEFE4571F}" type="sibTrans" cxnId="{C0215393-75E2-4746-8455-ABCC8D921B20}">
      <dgm:prSet/>
      <dgm:spPr/>
      <dgm:t>
        <a:bodyPr/>
        <a:lstStyle/>
        <a:p>
          <a:endParaRPr lang="en-US"/>
        </a:p>
      </dgm:t>
    </dgm:pt>
    <dgm:pt modelId="{55A1623F-D0FC-4BD0-AE6E-7ECDB380877F}">
      <dgm:prSet phldrT="[Text]"/>
      <dgm:spPr/>
      <dgm:t>
        <a:bodyPr/>
        <a:lstStyle/>
        <a:p>
          <a:r>
            <a:rPr lang="en-US" dirty="0"/>
            <a:t>Pathways</a:t>
          </a:r>
        </a:p>
      </dgm:t>
    </dgm:pt>
    <dgm:pt modelId="{1A3B7641-AF16-4DA0-BCAF-55596E97A020}" type="parTrans" cxnId="{5E59C32F-9ABF-46B4-B3B1-D4F28116583B}">
      <dgm:prSet/>
      <dgm:spPr/>
      <dgm:t>
        <a:bodyPr/>
        <a:lstStyle/>
        <a:p>
          <a:endParaRPr lang="en-US"/>
        </a:p>
      </dgm:t>
    </dgm:pt>
    <dgm:pt modelId="{93277E8A-27B1-4AC9-9DD0-0A559B6C4790}" type="sibTrans" cxnId="{5E59C32F-9ABF-46B4-B3B1-D4F28116583B}">
      <dgm:prSet/>
      <dgm:spPr/>
      <dgm:t>
        <a:bodyPr/>
        <a:lstStyle/>
        <a:p>
          <a:endParaRPr lang="en-US"/>
        </a:p>
      </dgm:t>
    </dgm:pt>
    <dgm:pt modelId="{B49C733F-3D10-4254-B7A8-857DAC5AF9E0}">
      <dgm:prSet phldrT="[Text]"/>
      <dgm:spPr/>
      <dgm:t>
        <a:bodyPr/>
        <a:lstStyle/>
        <a:p>
          <a:r>
            <a:rPr lang="en-US" dirty="0"/>
            <a:t>Market Worth</a:t>
          </a:r>
        </a:p>
      </dgm:t>
    </dgm:pt>
    <dgm:pt modelId="{BDAA65E6-297F-48BD-ADED-0D92A3AB4366}" type="parTrans" cxnId="{D70CC3C7-6A95-41EC-B830-DA1BB0466160}">
      <dgm:prSet/>
      <dgm:spPr/>
      <dgm:t>
        <a:bodyPr/>
        <a:lstStyle/>
        <a:p>
          <a:endParaRPr lang="en-US"/>
        </a:p>
      </dgm:t>
    </dgm:pt>
    <dgm:pt modelId="{372DD9DC-BDDD-43EA-BE9A-A0CF7D9FC075}" type="sibTrans" cxnId="{D70CC3C7-6A95-41EC-B830-DA1BB0466160}">
      <dgm:prSet/>
      <dgm:spPr/>
      <dgm:t>
        <a:bodyPr/>
        <a:lstStyle/>
        <a:p>
          <a:endParaRPr lang="en-US"/>
        </a:p>
      </dgm:t>
    </dgm:pt>
    <dgm:pt modelId="{52D24E74-53CA-4088-9397-0B69616C4D04}" type="pres">
      <dgm:prSet presAssocID="{6B90F8CF-B54B-40E9-BB62-C8D64960C394}" presName="diagram" presStyleCnt="0">
        <dgm:presLayoutVars>
          <dgm:dir/>
          <dgm:resizeHandles val="exact"/>
        </dgm:presLayoutVars>
      </dgm:prSet>
      <dgm:spPr/>
      <dgm:t>
        <a:bodyPr/>
        <a:lstStyle/>
        <a:p>
          <a:endParaRPr lang="en-US"/>
        </a:p>
      </dgm:t>
    </dgm:pt>
    <dgm:pt modelId="{17A5A670-9CDD-4FA4-96EA-A41CF7B5F5A2}" type="pres">
      <dgm:prSet presAssocID="{54DD6A8B-5646-4A8F-9FCC-4982C9EE8D8B}" presName="node" presStyleLbl="node1" presStyleIdx="0" presStyleCnt="6">
        <dgm:presLayoutVars>
          <dgm:bulletEnabled val="1"/>
        </dgm:presLayoutVars>
      </dgm:prSet>
      <dgm:spPr/>
      <dgm:t>
        <a:bodyPr/>
        <a:lstStyle/>
        <a:p>
          <a:endParaRPr lang="en-US"/>
        </a:p>
      </dgm:t>
    </dgm:pt>
    <dgm:pt modelId="{58153A90-83AF-49A9-B041-D3217676BB56}" type="pres">
      <dgm:prSet presAssocID="{251EF857-4C4D-45F4-A4E6-B067409B7A4E}" presName="sibTrans" presStyleCnt="0"/>
      <dgm:spPr/>
    </dgm:pt>
    <dgm:pt modelId="{FF497F7A-F685-4E87-9072-079D5AA2F672}" type="pres">
      <dgm:prSet presAssocID="{BD510F58-688D-46B8-AD8F-D28EBA3F5574}" presName="node" presStyleLbl="node1" presStyleIdx="1" presStyleCnt="6">
        <dgm:presLayoutVars>
          <dgm:bulletEnabled val="1"/>
        </dgm:presLayoutVars>
      </dgm:prSet>
      <dgm:spPr/>
      <dgm:t>
        <a:bodyPr/>
        <a:lstStyle/>
        <a:p>
          <a:endParaRPr lang="en-US"/>
        </a:p>
      </dgm:t>
    </dgm:pt>
    <dgm:pt modelId="{3502E4FB-8F48-4A0E-8D59-E80A579E4F3F}" type="pres">
      <dgm:prSet presAssocID="{4D9284B5-7CDA-42C9-BCFE-80238AC91E9F}" presName="sibTrans" presStyleCnt="0"/>
      <dgm:spPr/>
    </dgm:pt>
    <dgm:pt modelId="{E8509DC4-C562-4534-9C14-178DE30525DD}" type="pres">
      <dgm:prSet presAssocID="{F0FC3BA8-03E0-4105-91FE-9A72439E28CF}" presName="node" presStyleLbl="node1" presStyleIdx="2" presStyleCnt="6">
        <dgm:presLayoutVars>
          <dgm:bulletEnabled val="1"/>
        </dgm:presLayoutVars>
      </dgm:prSet>
      <dgm:spPr/>
      <dgm:t>
        <a:bodyPr/>
        <a:lstStyle/>
        <a:p>
          <a:endParaRPr lang="en-US"/>
        </a:p>
      </dgm:t>
    </dgm:pt>
    <dgm:pt modelId="{322F6674-26EA-4F4F-8980-B987230C34A3}" type="pres">
      <dgm:prSet presAssocID="{B070B414-CEE4-469E-8A31-E4B11747748B}" presName="sibTrans" presStyleCnt="0"/>
      <dgm:spPr/>
    </dgm:pt>
    <dgm:pt modelId="{4798FA41-B0A9-433E-AB20-32369E9FA10C}" type="pres">
      <dgm:prSet presAssocID="{7D2B452F-C451-4E84-B469-271374262602}" presName="node" presStyleLbl="node1" presStyleIdx="3" presStyleCnt="6">
        <dgm:presLayoutVars>
          <dgm:bulletEnabled val="1"/>
        </dgm:presLayoutVars>
      </dgm:prSet>
      <dgm:spPr/>
      <dgm:t>
        <a:bodyPr/>
        <a:lstStyle/>
        <a:p>
          <a:endParaRPr lang="en-US"/>
        </a:p>
      </dgm:t>
    </dgm:pt>
    <dgm:pt modelId="{F1BB65CB-B509-418E-A1A4-BF81AF62A99A}" type="pres">
      <dgm:prSet presAssocID="{25A2A40F-BFD7-4DEB-B208-E0CDEFE4571F}" presName="sibTrans" presStyleCnt="0"/>
      <dgm:spPr/>
    </dgm:pt>
    <dgm:pt modelId="{2DD477E0-5083-4956-A856-F5A67E7A4EE2}" type="pres">
      <dgm:prSet presAssocID="{55A1623F-D0FC-4BD0-AE6E-7ECDB380877F}" presName="node" presStyleLbl="node1" presStyleIdx="4" presStyleCnt="6">
        <dgm:presLayoutVars>
          <dgm:bulletEnabled val="1"/>
        </dgm:presLayoutVars>
      </dgm:prSet>
      <dgm:spPr/>
      <dgm:t>
        <a:bodyPr/>
        <a:lstStyle/>
        <a:p>
          <a:endParaRPr lang="en-US"/>
        </a:p>
      </dgm:t>
    </dgm:pt>
    <dgm:pt modelId="{68400B56-F466-4626-A521-3A6D88A685BD}" type="pres">
      <dgm:prSet presAssocID="{93277E8A-27B1-4AC9-9DD0-0A559B6C4790}" presName="sibTrans" presStyleCnt="0"/>
      <dgm:spPr/>
    </dgm:pt>
    <dgm:pt modelId="{77B4291E-0F6C-4A60-A112-3B57361CB062}" type="pres">
      <dgm:prSet presAssocID="{B49C733F-3D10-4254-B7A8-857DAC5AF9E0}" presName="node" presStyleLbl="node1" presStyleIdx="5" presStyleCnt="6">
        <dgm:presLayoutVars>
          <dgm:bulletEnabled val="1"/>
        </dgm:presLayoutVars>
      </dgm:prSet>
      <dgm:spPr/>
      <dgm:t>
        <a:bodyPr/>
        <a:lstStyle/>
        <a:p>
          <a:endParaRPr lang="en-US"/>
        </a:p>
      </dgm:t>
    </dgm:pt>
  </dgm:ptLst>
  <dgm:cxnLst>
    <dgm:cxn modelId="{65604D1B-85AB-49BB-BBA9-AB04B28E6CC4}" srcId="{6B90F8CF-B54B-40E9-BB62-C8D64960C394}" destId="{BD510F58-688D-46B8-AD8F-D28EBA3F5574}" srcOrd="1" destOrd="0" parTransId="{2AFBC98A-E8C7-4B29-A9D7-3798F69A702D}" sibTransId="{4D9284B5-7CDA-42C9-BCFE-80238AC91E9F}"/>
    <dgm:cxn modelId="{4AE532D6-9E75-4548-AD81-43B9EC7FA91E}" srcId="{6B90F8CF-B54B-40E9-BB62-C8D64960C394}" destId="{54DD6A8B-5646-4A8F-9FCC-4982C9EE8D8B}" srcOrd="0" destOrd="0" parTransId="{F9CC1032-4649-456F-9DE6-492A4F7C2434}" sibTransId="{251EF857-4C4D-45F4-A4E6-B067409B7A4E}"/>
    <dgm:cxn modelId="{062757CE-2026-4806-BDDF-8107FBA56C50}" type="presOf" srcId="{F0FC3BA8-03E0-4105-91FE-9A72439E28CF}" destId="{E8509DC4-C562-4534-9C14-178DE30525DD}" srcOrd="0" destOrd="0" presId="urn:microsoft.com/office/officeart/2005/8/layout/default"/>
    <dgm:cxn modelId="{D0ED92FB-B788-4340-9067-8A2E83DCEE04}" type="presOf" srcId="{54DD6A8B-5646-4A8F-9FCC-4982C9EE8D8B}" destId="{17A5A670-9CDD-4FA4-96EA-A41CF7B5F5A2}" srcOrd="0" destOrd="0" presId="urn:microsoft.com/office/officeart/2005/8/layout/default"/>
    <dgm:cxn modelId="{F10F0DC2-2222-4937-A659-7F141210664E}" type="presOf" srcId="{BD510F58-688D-46B8-AD8F-D28EBA3F5574}" destId="{FF497F7A-F685-4E87-9072-079D5AA2F672}" srcOrd="0" destOrd="0" presId="urn:microsoft.com/office/officeart/2005/8/layout/default"/>
    <dgm:cxn modelId="{05CC497D-5293-45B1-BF30-2A3C878795ED}" type="presOf" srcId="{6B90F8CF-B54B-40E9-BB62-C8D64960C394}" destId="{52D24E74-53CA-4088-9397-0B69616C4D04}" srcOrd="0" destOrd="0" presId="urn:microsoft.com/office/officeart/2005/8/layout/default"/>
    <dgm:cxn modelId="{1616421E-906E-49B8-A960-DAAB716C9E32}" srcId="{6B90F8CF-B54B-40E9-BB62-C8D64960C394}" destId="{F0FC3BA8-03E0-4105-91FE-9A72439E28CF}" srcOrd="2" destOrd="0" parTransId="{A199944B-C9C6-4BC7-8B0D-9CB03600291F}" sibTransId="{B070B414-CEE4-469E-8A31-E4B11747748B}"/>
    <dgm:cxn modelId="{D70CC3C7-6A95-41EC-B830-DA1BB0466160}" srcId="{6B90F8CF-B54B-40E9-BB62-C8D64960C394}" destId="{B49C733F-3D10-4254-B7A8-857DAC5AF9E0}" srcOrd="5" destOrd="0" parTransId="{BDAA65E6-297F-48BD-ADED-0D92A3AB4366}" sibTransId="{372DD9DC-BDDD-43EA-BE9A-A0CF7D9FC075}"/>
    <dgm:cxn modelId="{7AC35BC1-C1F4-407A-89E5-41E02D3EB704}" type="presOf" srcId="{7D2B452F-C451-4E84-B469-271374262602}" destId="{4798FA41-B0A9-433E-AB20-32369E9FA10C}" srcOrd="0" destOrd="0" presId="urn:microsoft.com/office/officeart/2005/8/layout/default"/>
    <dgm:cxn modelId="{459FF3DC-B822-4002-ADF6-CD233876B81D}" type="presOf" srcId="{B49C733F-3D10-4254-B7A8-857DAC5AF9E0}" destId="{77B4291E-0F6C-4A60-A112-3B57361CB062}" srcOrd="0" destOrd="0" presId="urn:microsoft.com/office/officeart/2005/8/layout/default"/>
    <dgm:cxn modelId="{5E59C32F-9ABF-46B4-B3B1-D4F28116583B}" srcId="{6B90F8CF-B54B-40E9-BB62-C8D64960C394}" destId="{55A1623F-D0FC-4BD0-AE6E-7ECDB380877F}" srcOrd="4" destOrd="0" parTransId="{1A3B7641-AF16-4DA0-BCAF-55596E97A020}" sibTransId="{93277E8A-27B1-4AC9-9DD0-0A559B6C4790}"/>
    <dgm:cxn modelId="{1AAE1644-C274-463E-A587-39ABD469F90E}" type="presOf" srcId="{55A1623F-D0FC-4BD0-AE6E-7ECDB380877F}" destId="{2DD477E0-5083-4956-A856-F5A67E7A4EE2}" srcOrd="0" destOrd="0" presId="urn:microsoft.com/office/officeart/2005/8/layout/default"/>
    <dgm:cxn modelId="{C0215393-75E2-4746-8455-ABCC8D921B20}" srcId="{6B90F8CF-B54B-40E9-BB62-C8D64960C394}" destId="{7D2B452F-C451-4E84-B469-271374262602}" srcOrd="3" destOrd="0" parTransId="{6C6F1154-BBEE-4453-9C61-7CCC7182CEC9}" sibTransId="{25A2A40F-BFD7-4DEB-B208-E0CDEFE4571F}"/>
    <dgm:cxn modelId="{DBE2576B-445D-4DBC-ADDE-D041E462212F}" type="presParOf" srcId="{52D24E74-53CA-4088-9397-0B69616C4D04}" destId="{17A5A670-9CDD-4FA4-96EA-A41CF7B5F5A2}" srcOrd="0" destOrd="0" presId="urn:microsoft.com/office/officeart/2005/8/layout/default"/>
    <dgm:cxn modelId="{637F5876-EA06-4052-9DF7-80CDE15E185A}" type="presParOf" srcId="{52D24E74-53CA-4088-9397-0B69616C4D04}" destId="{58153A90-83AF-49A9-B041-D3217676BB56}" srcOrd="1" destOrd="0" presId="urn:microsoft.com/office/officeart/2005/8/layout/default"/>
    <dgm:cxn modelId="{D9790C13-E70D-48E2-BDE1-D0E09F8D17B6}" type="presParOf" srcId="{52D24E74-53CA-4088-9397-0B69616C4D04}" destId="{FF497F7A-F685-4E87-9072-079D5AA2F672}" srcOrd="2" destOrd="0" presId="urn:microsoft.com/office/officeart/2005/8/layout/default"/>
    <dgm:cxn modelId="{823EABE5-6710-4465-8414-FF7F15C72063}" type="presParOf" srcId="{52D24E74-53CA-4088-9397-0B69616C4D04}" destId="{3502E4FB-8F48-4A0E-8D59-E80A579E4F3F}" srcOrd="3" destOrd="0" presId="urn:microsoft.com/office/officeart/2005/8/layout/default"/>
    <dgm:cxn modelId="{A8E28502-2335-4871-AB17-4DC1C265AAF2}" type="presParOf" srcId="{52D24E74-53CA-4088-9397-0B69616C4D04}" destId="{E8509DC4-C562-4534-9C14-178DE30525DD}" srcOrd="4" destOrd="0" presId="urn:microsoft.com/office/officeart/2005/8/layout/default"/>
    <dgm:cxn modelId="{99CF9748-B384-4B69-BF50-85A9962F1515}" type="presParOf" srcId="{52D24E74-53CA-4088-9397-0B69616C4D04}" destId="{322F6674-26EA-4F4F-8980-B987230C34A3}" srcOrd="5" destOrd="0" presId="urn:microsoft.com/office/officeart/2005/8/layout/default"/>
    <dgm:cxn modelId="{CA91B72D-501B-4C22-A60B-E996EB9B35C4}" type="presParOf" srcId="{52D24E74-53CA-4088-9397-0B69616C4D04}" destId="{4798FA41-B0A9-433E-AB20-32369E9FA10C}" srcOrd="6" destOrd="0" presId="urn:microsoft.com/office/officeart/2005/8/layout/default"/>
    <dgm:cxn modelId="{6981F38F-FAA5-4F55-82D6-6931E30A39D7}" type="presParOf" srcId="{52D24E74-53CA-4088-9397-0B69616C4D04}" destId="{F1BB65CB-B509-418E-A1A4-BF81AF62A99A}" srcOrd="7" destOrd="0" presId="urn:microsoft.com/office/officeart/2005/8/layout/default"/>
    <dgm:cxn modelId="{72413253-2637-494F-AFDF-9B68B7561751}" type="presParOf" srcId="{52D24E74-53CA-4088-9397-0B69616C4D04}" destId="{2DD477E0-5083-4956-A856-F5A67E7A4EE2}" srcOrd="8" destOrd="0" presId="urn:microsoft.com/office/officeart/2005/8/layout/default"/>
    <dgm:cxn modelId="{0EDDA3CD-75C0-4652-93A8-F97D7F444F47}" type="presParOf" srcId="{52D24E74-53CA-4088-9397-0B69616C4D04}" destId="{68400B56-F466-4626-A521-3A6D88A685BD}" srcOrd="9" destOrd="0" presId="urn:microsoft.com/office/officeart/2005/8/layout/default"/>
    <dgm:cxn modelId="{39A3D6EF-801A-4223-9680-BC7F59E96133}" type="presParOf" srcId="{52D24E74-53CA-4088-9397-0B69616C4D04}" destId="{77B4291E-0F6C-4A60-A112-3B57361CB06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5A670-9CDD-4FA4-96EA-A41CF7B5F5A2}">
      <dsp:nvSpPr>
        <dsp:cNvPr id="0" name=""/>
        <dsp:cNvSpPr/>
      </dsp:nvSpPr>
      <dsp:spPr>
        <a:xfrm>
          <a:off x="916483" y="1984"/>
          <a:ext cx="2030015" cy="12180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Motivation</a:t>
          </a:r>
        </a:p>
      </dsp:txBody>
      <dsp:txXfrm>
        <a:off x="916483" y="1984"/>
        <a:ext cx="2030015" cy="1218009"/>
      </dsp:txXfrm>
    </dsp:sp>
    <dsp:sp modelId="{FF497F7A-F685-4E87-9072-079D5AA2F672}">
      <dsp:nvSpPr>
        <dsp:cNvPr id="0" name=""/>
        <dsp:cNvSpPr/>
      </dsp:nvSpPr>
      <dsp:spPr>
        <a:xfrm>
          <a:off x="3149500" y="1984"/>
          <a:ext cx="2030015" cy="1218009"/>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Deeper Learning</a:t>
          </a:r>
        </a:p>
      </dsp:txBody>
      <dsp:txXfrm>
        <a:off x="3149500" y="1984"/>
        <a:ext cx="2030015" cy="1218009"/>
      </dsp:txXfrm>
    </dsp:sp>
    <dsp:sp modelId="{E8509DC4-C562-4534-9C14-178DE30525DD}">
      <dsp:nvSpPr>
        <dsp:cNvPr id="0" name=""/>
        <dsp:cNvSpPr/>
      </dsp:nvSpPr>
      <dsp:spPr>
        <a:xfrm>
          <a:off x="916483" y="1422995"/>
          <a:ext cx="2030015" cy="1218009"/>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Transversal Skills</a:t>
          </a:r>
        </a:p>
      </dsp:txBody>
      <dsp:txXfrm>
        <a:off x="916483" y="1422995"/>
        <a:ext cx="2030015" cy="1218009"/>
      </dsp:txXfrm>
    </dsp:sp>
    <dsp:sp modelId="{4798FA41-B0A9-433E-AB20-32369E9FA10C}">
      <dsp:nvSpPr>
        <dsp:cNvPr id="0" name=""/>
        <dsp:cNvSpPr/>
      </dsp:nvSpPr>
      <dsp:spPr>
        <a:xfrm>
          <a:off x="3149500" y="1422995"/>
          <a:ext cx="2030015" cy="1218009"/>
        </a:xfrm>
        <a:prstGeom prst="rect">
          <a:avLst/>
        </a:prstGeom>
        <a:solidFill>
          <a:schemeClr val="accent3">
            <a:hueOff val="6750160"/>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Transferrable Skills</a:t>
          </a:r>
        </a:p>
      </dsp:txBody>
      <dsp:txXfrm>
        <a:off x="3149500" y="1422995"/>
        <a:ext cx="2030015" cy="1218009"/>
      </dsp:txXfrm>
    </dsp:sp>
    <dsp:sp modelId="{2DD477E0-5083-4956-A856-F5A67E7A4EE2}">
      <dsp:nvSpPr>
        <dsp:cNvPr id="0" name=""/>
        <dsp:cNvSpPr/>
      </dsp:nvSpPr>
      <dsp:spPr>
        <a:xfrm>
          <a:off x="916483" y="2844006"/>
          <a:ext cx="2030015" cy="1218009"/>
        </a:xfrm>
        <a:prstGeom prst="rect">
          <a:avLst/>
        </a:prstGeom>
        <a:solidFill>
          <a:schemeClr val="accent3">
            <a:hueOff val="9000212"/>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Pathways</a:t>
          </a:r>
        </a:p>
      </dsp:txBody>
      <dsp:txXfrm>
        <a:off x="916483" y="2844006"/>
        <a:ext cx="2030015" cy="1218009"/>
      </dsp:txXfrm>
    </dsp:sp>
    <dsp:sp modelId="{77B4291E-0F6C-4A60-A112-3B57361CB062}">
      <dsp:nvSpPr>
        <dsp:cNvPr id="0" name=""/>
        <dsp:cNvSpPr/>
      </dsp:nvSpPr>
      <dsp:spPr>
        <a:xfrm>
          <a:off x="3149500" y="2844006"/>
          <a:ext cx="2030015" cy="1218009"/>
        </a:xfrm>
        <a:prstGeom prst="rect">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Market Worth</a:t>
          </a:r>
        </a:p>
      </dsp:txBody>
      <dsp:txXfrm>
        <a:off x="3149500"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BE409E-56ED-D747-92FE-818530A9E4CA}" type="datetime1">
              <a:rPr lang="en-US" smtClean="0"/>
              <a:pPr/>
              <a:t>17-02-21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4023F9-84CB-D041-8EE6-2A4370E0A953}" type="slidenum">
              <a:rPr lang="en-US" smtClean="0"/>
              <a:pPr/>
              <a:t>‹#›</a:t>
            </a:fld>
            <a:endParaRPr lang="en-US"/>
          </a:p>
        </p:txBody>
      </p:sp>
    </p:spTree>
    <p:extLst>
      <p:ext uri="{BB962C8B-B14F-4D97-AF65-F5344CB8AC3E}">
        <p14:creationId xmlns:p14="http://schemas.microsoft.com/office/powerpoint/2010/main" val="14935991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4F39E-8B53-A547-B0E7-CE50DE4543BD}" type="datetime1">
              <a:rPr lang="en-US" smtClean="0"/>
              <a:pPr/>
              <a:t>17-02-21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0A336-23E5-7749-BE5B-1BDCF3BF9491}" type="slidenum">
              <a:rPr lang="en-US" smtClean="0"/>
              <a:pPr/>
              <a:t>‹#›</a:t>
            </a:fld>
            <a:endParaRPr lang="en-US"/>
          </a:p>
        </p:txBody>
      </p:sp>
    </p:spTree>
    <p:extLst>
      <p:ext uri="{BB962C8B-B14F-4D97-AF65-F5344CB8AC3E}">
        <p14:creationId xmlns:p14="http://schemas.microsoft.com/office/powerpoint/2010/main" val="168579409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41899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In his 2015 article, “Credentialing in Higher Education: Current Challenges and Innovative Trends,” Matthew </a:t>
            </a:r>
            <a:r>
              <a:rPr lang="en-CA" sz="1200" kern="1200" dirty="0" err="1">
                <a:solidFill>
                  <a:schemeClr val="tx1"/>
                </a:solidFill>
                <a:latin typeface="+mn-lt"/>
                <a:ea typeface="+mn-ea"/>
                <a:cs typeface="+mn-cs"/>
              </a:rPr>
              <a:t>Pittinsky</a:t>
            </a:r>
            <a:r>
              <a:rPr lang="en-CA" sz="1200" kern="1200" dirty="0">
                <a:solidFill>
                  <a:schemeClr val="tx1"/>
                </a:solidFill>
                <a:latin typeface="+mn-lt"/>
                <a:ea typeface="+mn-ea"/>
                <a:cs typeface="+mn-cs"/>
              </a:rPr>
              <a:t> writes, “Although colleges and universities are the beneficiaries of a growing credential society, they communicate only a fraction of the educational experience that happens on their campuses. Higher education must find ways to credential better-with more information and in more accessible ways-using the transformative technology we now have available.” </a:t>
            </a:r>
          </a:p>
          <a:p>
            <a:endParaRPr lang="en-CA"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Do you agree with </a:t>
            </a:r>
            <a:r>
              <a:rPr lang="en-CA" sz="1200" kern="1200" dirty="0" err="1">
                <a:solidFill>
                  <a:schemeClr val="tx1"/>
                </a:solidFill>
                <a:latin typeface="+mn-lt"/>
                <a:ea typeface="+mn-ea"/>
                <a:cs typeface="+mn-cs"/>
              </a:rPr>
              <a:t>Pittinsky</a:t>
            </a:r>
            <a:r>
              <a:rPr lang="en-CA" sz="1200" kern="1200" dirty="0">
                <a:solidFill>
                  <a:schemeClr val="tx1"/>
                </a:solidFill>
                <a:latin typeface="+mn-lt"/>
                <a:ea typeface="+mn-ea"/>
                <a:cs typeface="+mn-cs"/>
              </a:rPr>
              <a:t>? </a:t>
            </a:r>
            <a:r>
              <a:rPr lang="en-CA" sz="1200" kern="1200" dirty="0" smtClean="0">
                <a:solidFill>
                  <a:schemeClr val="tx1"/>
                </a:solidFill>
                <a:latin typeface="+mn-lt"/>
                <a:ea typeface="+mn-ea"/>
                <a:cs typeface="+mn-cs"/>
              </a:rPr>
              <a:t>How is this playing out at your institution? Have you been involved in planning new types of certificates? Does your school offer or are they developing alternative credentials?</a:t>
            </a:r>
          </a:p>
          <a:p>
            <a:endParaRPr lang="en-CA" sz="1200" kern="1200" dirty="0" smtClean="0">
              <a:solidFill>
                <a:schemeClr val="tx1"/>
              </a:solidFill>
              <a:latin typeface="+mn-lt"/>
              <a:ea typeface="+mn-ea"/>
              <a:cs typeface="+mn-cs"/>
            </a:endParaRP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Source: </a:t>
            </a:r>
            <a:r>
              <a:rPr lang="en-CA" sz="1200" kern="1200" dirty="0" err="1">
                <a:solidFill>
                  <a:schemeClr val="tx1"/>
                </a:solidFill>
                <a:latin typeface="+mn-lt"/>
                <a:ea typeface="+mn-ea"/>
                <a:cs typeface="+mn-cs"/>
              </a:rPr>
              <a:t>Pittinsky</a:t>
            </a:r>
            <a:r>
              <a:rPr lang="en-CA" sz="1200" kern="1200" dirty="0">
                <a:solidFill>
                  <a:schemeClr val="tx1"/>
                </a:solidFill>
                <a:latin typeface="+mn-lt"/>
                <a:ea typeface="+mn-ea"/>
                <a:cs typeface="+mn-cs"/>
              </a:rPr>
              <a:t>,</a:t>
            </a:r>
            <a:r>
              <a:rPr lang="en-CA" sz="1200" kern="1200" baseline="0" dirty="0">
                <a:solidFill>
                  <a:schemeClr val="tx1"/>
                </a:solidFill>
                <a:latin typeface="+mn-lt"/>
                <a:ea typeface="+mn-ea"/>
                <a:cs typeface="+mn-cs"/>
              </a:rPr>
              <a:t> M. (2015). </a:t>
            </a:r>
            <a:r>
              <a:rPr lang="en-CA" sz="1200" i="1" kern="1200" dirty="0">
                <a:solidFill>
                  <a:schemeClr val="tx1"/>
                </a:solidFill>
                <a:latin typeface="+mn-lt"/>
                <a:ea typeface="+mn-ea"/>
                <a:cs typeface="+mn-cs"/>
              </a:rPr>
              <a:t>Credentialing in Higher Education: Current Challenges and Innovative Trends</a:t>
            </a:r>
            <a:r>
              <a:rPr lang="en-CA" sz="120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16571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Spend one</a:t>
            </a:r>
            <a:r>
              <a:rPr lang="en-US" b="1" baseline="0" dirty="0"/>
              <a:t> minute asking participants for their definition of micro-credentials. </a:t>
            </a:r>
          </a:p>
          <a:p>
            <a:endParaRPr lang="en-US" baseline="0" dirty="0"/>
          </a:p>
        </p:txBody>
      </p:sp>
    </p:spTree>
    <p:extLst>
      <p:ext uri="{BB962C8B-B14F-4D97-AF65-F5344CB8AC3E}">
        <p14:creationId xmlns:p14="http://schemas.microsoft.com/office/powerpoint/2010/main" val="2206300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Broadly defined, micro-credentials tend to be focused on a specific competency or skill. They are personal and timely, and are tied to performance. </a:t>
            </a:r>
          </a:p>
          <a:p>
            <a:r>
              <a:rPr lang="en-CA" sz="1200" kern="1200" dirty="0">
                <a:solidFill>
                  <a:schemeClr val="tx1"/>
                </a:solidFill>
                <a:latin typeface="+mn-lt"/>
                <a:ea typeface="+mn-ea"/>
                <a:cs typeface="+mn-cs"/>
              </a:rPr>
              <a:t>Micro-credentials are like awards or medals or mini-degrees earned in recognition of the completion of specific learning, or an assessment in a specific topic area. They are digital representations that are awarded </a:t>
            </a:r>
            <a:r>
              <a:rPr lang="en-CA" sz="1200" kern="1200" dirty="0" smtClean="0">
                <a:solidFill>
                  <a:schemeClr val="tx1"/>
                </a:solidFill>
                <a:latin typeface="+mn-lt"/>
                <a:ea typeface="+mn-ea"/>
                <a:cs typeface="+mn-cs"/>
              </a:rPr>
              <a:t>for </a:t>
            </a:r>
            <a:r>
              <a:rPr lang="en-CA" sz="1200" kern="1200" dirty="0">
                <a:solidFill>
                  <a:schemeClr val="tx1"/>
                </a:solidFill>
                <a:latin typeface="+mn-lt"/>
                <a:ea typeface="+mn-ea"/>
                <a:cs typeface="+mn-cs"/>
              </a:rPr>
              <a:t>the demonstration of </a:t>
            </a:r>
            <a:r>
              <a:rPr lang="en-CA" sz="1200" kern="1200" dirty="0" smtClean="0">
                <a:solidFill>
                  <a:schemeClr val="tx1"/>
                </a:solidFill>
                <a:latin typeface="+mn-lt"/>
                <a:ea typeface="+mn-ea"/>
                <a:cs typeface="+mn-cs"/>
              </a:rPr>
              <a:t>specific </a:t>
            </a:r>
            <a:r>
              <a:rPr lang="en-CA" sz="1200" kern="1200" dirty="0">
                <a:solidFill>
                  <a:schemeClr val="tx1"/>
                </a:solidFill>
                <a:latin typeface="+mn-lt"/>
                <a:ea typeface="+mn-ea"/>
                <a:cs typeface="+mn-cs"/>
              </a:rPr>
              <a:t>competencies, or for the mastery of specific skills or specialized learning.</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To </a:t>
            </a:r>
            <a:r>
              <a:rPr lang="en-CA" sz="1200" kern="1200" dirty="0">
                <a:solidFill>
                  <a:schemeClr val="tx1"/>
                </a:solidFill>
                <a:latin typeface="+mn-lt"/>
                <a:ea typeface="+mn-ea"/>
                <a:cs typeface="+mn-cs"/>
              </a:rPr>
              <a:t>earn micro-credentials, students must complete the requirement such as a number of activities, assessments, projects or tasks that are related to the topic or learning. Students sometimes gather and submit evidence of their competence which might include </a:t>
            </a:r>
            <a:r>
              <a:rPr lang="en-CA" sz="1200" kern="1200" dirty="0" smtClean="0">
                <a:solidFill>
                  <a:schemeClr val="tx1"/>
                </a:solidFill>
                <a:latin typeface="+mn-lt"/>
                <a:ea typeface="+mn-ea"/>
                <a:cs typeface="+mn-cs"/>
              </a:rPr>
              <a:t>ePortfolio</a:t>
            </a:r>
            <a:r>
              <a:rPr lang="en-CA" sz="1200" kern="1200" dirty="0">
                <a:solidFill>
                  <a:schemeClr val="tx1"/>
                </a:solidFill>
                <a:latin typeface="+mn-lt"/>
                <a:ea typeface="+mn-ea"/>
                <a:cs typeface="+mn-cs"/>
              </a:rPr>
              <a:t>, videos, reflection or other documentation of their learning in order to earn micro-credentials. Micro-credentials represent the completion of requirements set by an issuing institution or organization. A benefit of digital micro-credentials is that they can incorporate or link to evidence and artifacts of learning.</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Some </a:t>
            </a:r>
            <a:r>
              <a:rPr lang="en-CA" sz="1200" kern="1200" dirty="0">
                <a:solidFill>
                  <a:schemeClr val="tx1"/>
                </a:solidFill>
                <a:latin typeface="+mn-lt"/>
                <a:ea typeface="+mn-ea"/>
                <a:cs typeface="+mn-cs"/>
              </a:rPr>
              <a:t>examples might include: certifications, clearances, workplace training or upgrading.</a:t>
            </a:r>
          </a:p>
          <a:p>
            <a:endParaRPr lang="en-US" dirty="0"/>
          </a:p>
        </p:txBody>
      </p:sp>
    </p:spTree>
    <p:extLst>
      <p:ext uri="{BB962C8B-B14F-4D97-AF65-F5344CB8AC3E}">
        <p14:creationId xmlns:p14="http://schemas.microsoft.com/office/powerpoint/2010/main" val="2558378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Micro-credentials, and supporting systems, are a relatively new practice in higher education. Currently, they are used in a few key areas</a:t>
            </a:r>
            <a:r>
              <a:rPr lang="en-CA" sz="1200" kern="1200" dirty="0" smtClean="0">
                <a:solidFill>
                  <a:schemeClr val="tx1"/>
                </a:solidFill>
                <a:latin typeface="+mn-lt"/>
                <a:ea typeface="+mn-ea"/>
                <a:cs typeface="+mn-cs"/>
              </a:rPr>
              <a:t>:</a:t>
            </a:r>
            <a:br>
              <a:rPr lang="en-CA" sz="1200" kern="1200" dirty="0" smtClean="0">
                <a:solidFill>
                  <a:schemeClr val="tx1"/>
                </a:solidFill>
                <a:latin typeface="+mn-lt"/>
                <a:ea typeface="+mn-ea"/>
                <a:cs typeface="+mn-cs"/>
              </a:rPr>
            </a:br>
            <a:endParaRPr lang="en-CA" sz="1200" kern="1200" dirty="0">
              <a:solidFill>
                <a:schemeClr val="tx1"/>
              </a:solidFill>
              <a:latin typeface="+mn-lt"/>
              <a:ea typeface="+mn-ea"/>
              <a:cs typeface="+mn-cs"/>
            </a:endParaRPr>
          </a:p>
          <a:p>
            <a:pPr marL="171450" indent="-171450">
              <a:buFont typeface="Arial" panose="020B0604020202020204" pitchFamily="34" charset="0"/>
              <a:buChar char="•"/>
            </a:pPr>
            <a:r>
              <a:rPr lang="en-CA" sz="1200" kern="1200" dirty="0">
                <a:solidFill>
                  <a:schemeClr val="tx1"/>
                </a:solidFill>
                <a:latin typeface="+mn-lt"/>
                <a:ea typeface="+mn-ea"/>
                <a:cs typeface="+mn-cs"/>
              </a:rPr>
              <a:t>To motivate students and recognize accomplishments.</a:t>
            </a:r>
          </a:p>
          <a:p>
            <a:pPr marL="171450" indent="-171450">
              <a:buFont typeface="Arial" panose="020B0604020202020204" pitchFamily="34" charset="0"/>
              <a:buChar char="•"/>
            </a:pPr>
            <a:r>
              <a:rPr lang="en-CA" sz="1200" kern="1200" dirty="0">
                <a:solidFill>
                  <a:schemeClr val="tx1"/>
                </a:solidFill>
                <a:latin typeface="+mn-lt"/>
                <a:ea typeface="+mn-ea"/>
                <a:cs typeface="+mn-cs"/>
              </a:rPr>
              <a:t>To promote deeper learning.</a:t>
            </a:r>
          </a:p>
          <a:p>
            <a:pPr marL="171450" indent="-171450">
              <a:buFont typeface="Arial" panose="020B0604020202020204" pitchFamily="34" charset="0"/>
              <a:buChar char="•"/>
            </a:pPr>
            <a:r>
              <a:rPr lang="en-CA" sz="1200" kern="1200" dirty="0">
                <a:solidFill>
                  <a:schemeClr val="tx1"/>
                </a:solidFill>
                <a:latin typeface="+mn-lt"/>
                <a:ea typeface="+mn-ea"/>
                <a:cs typeface="+mn-cs"/>
              </a:rPr>
              <a:t>To facilitate multiple pathways through curriculum.</a:t>
            </a:r>
          </a:p>
          <a:p>
            <a:pPr marL="171450" indent="-171450">
              <a:buFont typeface="Arial" panose="020B0604020202020204" pitchFamily="34" charset="0"/>
              <a:buChar char="•"/>
            </a:pPr>
            <a:r>
              <a:rPr lang="en-CA" sz="1200" kern="1200" dirty="0">
                <a:solidFill>
                  <a:schemeClr val="tx1"/>
                </a:solidFill>
                <a:latin typeface="+mn-lt"/>
                <a:ea typeface="+mn-ea"/>
                <a:cs typeface="+mn-cs"/>
              </a:rPr>
              <a:t>To recognize transversal skills embedded in programs of study.</a:t>
            </a:r>
          </a:p>
          <a:p>
            <a:pPr marL="171450" indent="-171450">
              <a:buFont typeface="Arial" panose="020B0604020202020204" pitchFamily="34" charset="0"/>
              <a:buChar char="•"/>
            </a:pPr>
            <a:r>
              <a:rPr lang="en-CA" sz="1200" kern="1200" dirty="0">
                <a:solidFill>
                  <a:schemeClr val="tx1"/>
                </a:solidFill>
                <a:latin typeface="+mn-lt"/>
                <a:ea typeface="+mn-ea"/>
                <a:cs typeface="+mn-cs"/>
              </a:rPr>
              <a:t>To highlight transferrable skills gained through education,  and to link these accomplishments to employability.</a:t>
            </a:r>
          </a:p>
        </p:txBody>
      </p:sp>
    </p:spTree>
    <p:extLst>
      <p:ext uri="{BB962C8B-B14F-4D97-AF65-F5344CB8AC3E}">
        <p14:creationId xmlns:p14="http://schemas.microsoft.com/office/powerpoint/2010/main" val="1911500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Spend 2-3 minutes facilitating this discussion. List</a:t>
            </a:r>
            <a:r>
              <a:rPr lang="en-US" b="1" baseline="0" dirty="0"/>
              <a:t> participants’ ideas on a </a:t>
            </a:r>
            <a:r>
              <a:rPr lang="en-US" b="1" baseline="0" dirty="0" smtClean="0"/>
              <a:t>whiteboard </a:t>
            </a:r>
            <a:r>
              <a:rPr lang="en-US" b="1" baseline="0" dirty="0"/>
              <a:t>or flipchart to refer back to later.</a:t>
            </a:r>
          </a:p>
          <a:p>
            <a:endParaRPr lang="en-US" baseline="0" dirty="0"/>
          </a:p>
        </p:txBody>
      </p:sp>
    </p:spTree>
    <p:extLst>
      <p:ext uri="{BB962C8B-B14F-4D97-AF65-F5344CB8AC3E}">
        <p14:creationId xmlns:p14="http://schemas.microsoft.com/office/powerpoint/2010/main" val="2677405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b="1" dirty="0"/>
              <a:t>Show the video How Do Badges Motivate Learners, in which </a:t>
            </a:r>
            <a:r>
              <a:rPr lang="en-CA" sz="1200" b="1" kern="1200" dirty="0">
                <a:solidFill>
                  <a:schemeClr val="tx1"/>
                </a:solidFill>
                <a:latin typeface="+mn-lt"/>
                <a:ea typeface="+mn-ea"/>
                <a:cs typeface="+mn-cs"/>
              </a:rPr>
              <a:t>scholars and instructors from various post-secondary institutions in Ontario discuss badges, and intrinsic and extrinsic motivation</a:t>
            </a:r>
            <a:r>
              <a:rPr lang="en-CA" sz="1200" b="1" kern="1200" baseline="0" dirty="0">
                <a:solidFill>
                  <a:schemeClr val="tx1"/>
                </a:solidFill>
                <a:latin typeface="+mn-lt"/>
                <a:ea typeface="+mn-ea"/>
                <a:cs typeface="+mn-cs"/>
              </a:rPr>
              <a:t> </a:t>
            </a:r>
            <a:r>
              <a:rPr lang="en-CA" b="1" baseline="0" dirty="0"/>
              <a:t>(see the Facilitator Guide for link to video). After viewing the video, make links to participants’ earlier responses where possible.</a:t>
            </a:r>
            <a:endParaRPr lang="en-CA" b="1" dirty="0"/>
          </a:p>
        </p:txBody>
      </p:sp>
    </p:spTree>
    <p:extLst>
      <p:ext uri="{BB962C8B-B14F-4D97-AF65-F5344CB8AC3E}">
        <p14:creationId xmlns:p14="http://schemas.microsoft.com/office/powerpoint/2010/main" val="1039533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Robert Luke, formerly of George Brown College, now with OCAD University, refers to badges as being part of a “constellation of credentials.” He explains, “There are specific skills that are gained through experience that need to be recognized...[Badges] have a very important place in the constellation of credentials that we ask people to get...</a:t>
            </a:r>
            <a:br>
              <a:rPr lang="en-CA" sz="1200" kern="1200" dirty="0">
                <a:solidFill>
                  <a:schemeClr val="tx1"/>
                </a:solidFill>
                <a:latin typeface="+mn-lt"/>
                <a:ea typeface="+mn-ea"/>
                <a:cs typeface="+mn-cs"/>
              </a:rPr>
            </a:br>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We </a:t>
            </a:r>
            <a:r>
              <a:rPr lang="en-CA" sz="1200" kern="1200" dirty="0">
                <a:solidFill>
                  <a:schemeClr val="tx1"/>
                </a:solidFill>
                <a:latin typeface="+mn-lt"/>
                <a:ea typeface="+mn-ea"/>
                <a:cs typeface="+mn-cs"/>
              </a:rPr>
              <a:t>confer credentials throughout formal education, but a lot of skills are learned as incidental to the formal education...and finding a way to recognize those is important.”</a:t>
            </a:r>
            <a:br>
              <a:rPr lang="en-CA" sz="1200" kern="1200" dirty="0">
                <a:solidFill>
                  <a:schemeClr val="tx1"/>
                </a:solidFill>
                <a:latin typeface="+mn-lt"/>
                <a:ea typeface="+mn-ea"/>
                <a:cs typeface="+mn-cs"/>
              </a:rPr>
            </a:br>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Luke </a:t>
            </a:r>
            <a:r>
              <a:rPr lang="en-CA" sz="1200" kern="1200" dirty="0">
                <a:solidFill>
                  <a:schemeClr val="tx1"/>
                </a:solidFill>
                <a:latin typeface="+mn-lt"/>
                <a:ea typeface="+mn-ea"/>
                <a:cs typeface="+mn-cs"/>
              </a:rPr>
              <a:t>suggests it is our role as educators to provide multiple pathways through education, and provide wayfinding tools like micro-credentials and badges to make learning explicit to </a:t>
            </a:r>
            <a:r>
              <a:rPr lang="en-CA" sz="1200" kern="1200" dirty="0" smtClean="0">
                <a:solidFill>
                  <a:schemeClr val="tx1"/>
                </a:solidFill>
                <a:latin typeface="+mn-lt"/>
                <a:ea typeface="+mn-ea"/>
                <a:cs typeface="+mn-cs"/>
              </a:rPr>
              <a:t>students.</a:t>
            </a:r>
            <a:r>
              <a:rPr lang="en-CA" sz="1200" kern="1200" baseline="0" dirty="0">
                <a:solidFill>
                  <a:schemeClr val="tx1"/>
                </a:solidFill>
                <a:latin typeface="+mn-lt"/>
                <a:ea typeface="+mn-ea"/>
                <a:cs typeface="+mn-cs"/>
              </a:rPr>
              <a:t> </a:t>
            </a:r>
            <a:r>
              <a:rPr lang="en-CA" sz="1200" kern="1200" dirty="0" smtClean="0">
                <a:solidFill>
                  <a:schemeClr val="tx1"/>
                </a:solidFill>
                <a:latin typeface="+mn-lt"/>
                <a:ea typeface="+mn-ea"/>
                <a:cs typeface="+mn-cs"/>
              </a:rPr>
              <a:t>When </a:t>
            </a:r>
            <a:r>
              <a:rPr lang="en-CA" sz="1200" kern="1200" dirty="0">
                <a:solidFill>
                  <a:schemeClr val="tx1"/>
                </a:solidFill>
                <a:latin typeface="+mn-lt"/>
                <a:ea typeface="+mn-ea"/>
                <a:cs typeface="+mn-cs"/>
              </a:rPr>
              <a:t>you are planning out how to implement a system of badges, consider which skills and accomplishments need to be recognized. What does the student’s “constellation of credentials” look like? How will badges fit into it?</a:t>
            </a:r>
          </a:p>
        </p:txBody>
      </p:sp>
    </p:spTree>
    <p:extLst>
      <p:ext uri="{BB962C8B-B14F-4D97-AF65-F5344CB8AC3E}">
        <p14:creationId xmlns:p14="http://schemas.microsoft.com/office/powerpoint/2010/main" val="4011478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The notion of a “constellation of credentials” is echoed in the writing of Carla </a:t>
            </a:r>
            <a:r>
              <a:rPr lang="en-CA" sz="1200" kern="1200" dirty="0" err="1">
                <a:solidFill>
                  <a:schemeClr val="tx1"/>
                </a:solidFill>
                <a:latin typeface="+mn-lt"/>
                <a:ea typeface="+mn-ea"/>
                <a:cs typeface="+mn-cs"/>
              </a:rPr>
              <a:t>Casili</a:t>
            </a:r>
            <a:r>
              <a:rPr lang="en-CA" sz="1200" kern="1200" dirty="0">
                <a:solidFill>
                  <a:schemeClr val="tx1"/>
                </a:solidFill>
                <a:latin typeface="+mn-lt"/>
                <a:ea typeface="+mn-ea"/>
                <a:cs typeface="+mn-cs"/>
              </a:rPr>
              <a:t>. Carla encourages educators, when they are designing a badge system to consider the bigger picture. She writes, “Look outward: consider the bigger picture that your earner will see. Imagine the thrill of being a learning explorer charting new territory with badges as your guideposts! Now with that new perspective, rough out some potential badge pathways that do not solely include your badges-that include far flung and seemingly unrelated badges. Begin to imagine a future where your badges mingle with and build on a variety of other badges; where new constellations of learning pathways evolve into being from earners devising their own paths, guided by light from distant badge galaxies.”</a:t>
            </a:r>
          </a:p>
        </p:txBody>
      </p:sp>
    </p:spTree>
    <p:extLst>
      <p:ext uri="{BB962C8B-B14F-4D97-AF65-F5344CB8AC3E}">
        <p14:creationId xmlns:p14="http://schemas.microsoft.com/office/powerpoint/2010/main" val="371793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latin typeface="+mn-lt"/>
              <a:ea typeface="+mn-ea"/>
              <a:cs typeface="+mn-cs"/>
            </a:endParaRPr>
          </a:p>
        </p:txBody>
      </p:sp>
    </p:spTree>
    <p:extLst>
      <p:ext uri="{BB962C8B-B14F-4D97-AF65-F5344CB8AC3E}">
        <p14:creationId xmlns:p14="http://schemas.microsoft.com/office/powerpoint/2010/main" val="3381574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To finish this section, let’s watch two videos in which educators from colleges and universities in Ontario discuss benefits and challenges of using micro-credentials and badges in teaching and learning. As you watch the videos, think about whether or not this aligns with how badges are used, or how you envision they might be used, at your institution.</a:t>
            </a:r>
          </a:p>
          <a:p>
            <a:endParaRPr lang="en-CA"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b="1" dirty="0"/>
              <a:t>Show the video </a:t>
            </a:r>
            <a:r>
              <a:rPr lang="en-CA" sz="1200" b="1" kern="1200" dirty="0">
                <a:solidFill>
                  <a:schemeClr val="tx1"/>
                </a:solidFill>
                <a:latin typeface="+mn-lt"/>
                <a:ea typeface="+mn-ea"/>
                <a:cs typeface="+mn-cs"/>
              </a:rPr>
              <a:t>Benefits of Using Micro-Credentials/Badges </a:t>
            </a:r>
            <a:r>
              <a:rPr lang="en-CA" b="1" baseline="0" dirty="0"/>
              <a:t>(see the Facilitator Guide for link to video). After viewing the video, make links to participants’ earlier responses where possible.</a:t>
            </a:r>
            <a:endParaRPr lang="en-CA" b="1" dirty="0"/>
          </a:p>
        </p:txBody>
      </p:sp>
    </p:spTree>
    <p:extLst>
      <p:ext uri="{BB962C8B-B14F-4D97-AF65-F5344CB8AC3E}">
        <p14:creationId xmlns:p14="http://schemas.microsoft.com/office/powerpoint/2010/main" val="183783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Introduce</a:t>
            </a:r>
            <a:r>
              <a:rPr lang="en-US" b="1" baseline="0" dirty="0"/>
              <a:t> yourself and explain your role at the school. You may edit slide to insert name, position, contact info.</a:t>
            </a:r>
          </a:p>
          <a:p>
            <a:endParaRPr lang="en-US" b="1" baseline="0" dirty="0"/>
          </a:p>
          <a:p>
            <a:r>
              <a:rPr lang="en-US" b="1" baseline="0" dirty="0"/>
              <a:t>If this is the first of a series of modules, spend a little bit of time giving overview of the program. You may wish to insert a slide or two with that information.</a:t>
            </a:r>
          </a:p>
          <a:p>
            <a:endParaRPr lang="en-US" baseline="0" dirty="0"/>
          </a:p>
          <a:p>
            <a:endParaRPr lang="en-US" b="1" dirty="0"/>
          </a:p>
        </p:txBody>
      </p:sp>
    </p:spTree>
    <p:extLst>
      <p:ext uri="{BB962C8B-B14F-4D97-AF65-F5344CB8AC3E}">
        <p14:creationId xmlns:p14="http://schemas.microsoft.com/office/powerpoint/2010/main" val="4235191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Show the video </a:t>
            </a:r>
            <a:r>
              <a:rPr lang="en-CA" sz="1200" b="1" kern="1200" dirty="0">
                <a:solidFill>
                  <a:schemeClr val="tx1"/>
                </a:solidFill>
                <a:latin typeface="+mn-lt"/>
                <a:ea typeface="+mn-ea"/>
                <a:cs typeface="+mn-cs"/>
              </a:rPr>
              <a:t>Challenges of Using Micro-Credentials/Badges </a:t>
            </a:r>
            <a:r>
              <a:rPr lang="en-CA" b="1" baseline="0" dirty="0"/>
              <a:t>(see the Facilitator Guide for link to video). After viewing the video, make links to participants’ earlier responses where possible.</a:t>
            </a:r>
            <a:endParaRPr lang="en-CA" b="1" dirty="0"/>
          </a:p>
        </p:txBody>
      </p:sp>
    </p:spTree>
    <p:extLst>
      <p:ext uri="{BB962C8B-B14F-4D97-AF65-F5344CB8AC3E}">
        <p14:creationId xmlns:p14="http://schemas.microsoft.com/office/powerpoint/2010/main" val="2305523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7962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a:t>
            </a:r>
            <a:r>
              <a:rPr lang="en-US" b="1" dirty="0" smtClean="0"/>
              <a:t>ncourage </a:t>
            </a:r>
            <a:r>
              <a:rPr lang="en-US" b="1" dirty="0"/>
              <a:t>participants</a:t>
            </a:r>
            <a:r>
              <a:rPr lang="en-US" b="1" baseline="0" dirty="0"/>
              <a:t> to share their experiences with badges – Who issues the badge? Who earns it? What is the criteria? What is the evidence?</a:t>
            </a:r>
          </a:p>
          <a:p>
            <a:endParaRPr lang="en-US" baseline="0" dirty="0"/>
          </a:p>
        </p:txBody>
      </p:sp>
    </p:spTree>
    <p:extLst>
      <p:ext uri="{BB962C8B-B14F-4D97-AF65-F5344CB8AC3E}">
        <p14:creationId xmlns:p14="http://schemas.microsoft.com/office/powerpoint/2010/main" val="4057285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Badges are visual representations of skills or achievements. They are frequently used in clubs or sports organizations, institutions, and are useful in representing things such as experiences, achievements, skills, competencies, learning, associations, community involvement, peer interaction, and more.</a:t>
            </a:r>
          </a:p>
          <a:p>
            <a:r>
              <a:rPr lang="en-CA" sz="1200" kern="1200" dirty="0">
                <a:solidFill>
                  <a:schemeClr val="tx1"/>
                </a:solidFill>
                <a:latin typeface="+mn-lt"/>
                <a:ea typeface="+mn-ea"/>
                <a:cs typeface="+mn-cs"/>
              </a:rPr>
              <a:t>Badges awarded by institutions are used to signify records of accomplishments including the completion of assignments or projects, mastery of skills, and to acknowledge experiential learning.</a:t>
            </a:r>
          </a:p>
          <a:p>
            <a:endParaRPr lang="en-CA" sz="1200" kern="1200" dirty="0">
              <a:solidFill>
                <a:schemeClr val="tx1"/>
              </a:solidFill>
              <a:latin typeface="+mn-lt"/>
              <a:ea typeface="+mn-ea"/>
              <a:cs typeface="+mn-cs"/>
            </a:endParaRPr>
          </a:p>
        </p:txBody>
      </p:sp>
    </p:spTree>
    <p:extLst>
      <p:ext uri="{BB962C8B-B14F-4D97-AF65-F5344CB8AC3E}">
        <p14:creationId xmlns:p14="http://schemas.microsoft.com/office/powerpoint/2010/main" val="2683420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The Mozilla Foundation defines digital badges as a “Digital credential that represents skills, interests and achievements earned by an individual through specific projects, programs, courses or other activities.” </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Next, we’ll watch</a:t>
            </a:r>
            <a:r>
              <a:rPr lang="en-CA" sz="1200" kern="1200" baseline="0" dirty="0">
                <a:solidFill>
                  <a:schemeClr val="tx1"/>
                </a:solidFill>
                <a:latin typeface="+mn-lt"/>
                <a:ea typeface="+mn-ea"/>
                <a:cs typeface="+mn-cs"/>
              </a:rPr>
              <a:t> a video </a:t>
            </a:r>
            <a:r>
              <a:rPr lang="en-CA" sz="1200" kern="1200" dirty="0">
                <a:solidFill>
                  <a:schemeClr val="tx1"/>
                </a:solidFill>
                <a:latin typeface="+mn-lt"/>
                <a:ea typeface="+mn-ea"/>
                <a:cs typeface="+mn-cs"/>
              </a:rPr>
              <a:t>discussing digital badges, who can issue them, how they are awarded to learners, what metadata is included with a badge, and how badges can be created and stored.</a:t>
            </a:r>
          </a:p>
          <a:p>
            <a:endParaRPr lang="en-CA" sz="1200" kern="1200" dirty="0">
              <a:solidFill>
                <a:schemeClr val="tx1"/>
              </a:solidFill>
              <a:latin typeface="+mn-lt"/>
              <a:ea typeface="+mn-ea"/>
              <a:cs typeface="+mn-cs"/>
            </a:endParaRPr>
          </a:p>
        </p:txBody>
      </p:sp>
    </p:spTree>
    <p:extLst>
      <p:ext uri="{BB962C8B-B14F-4D97-AF65-F5344CB8AC3E}">
        <p14:creationId xmlns:p14="http://schemas.microsoft.com/office/powerpoint/2010/main" val="2683420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r>
              <a:rPr lang="en-US" baseline="0" dirty="0"/>
              <a:t> the link to play the YouTube video.</a:t>
            </a:r>
            <a:endParaRPr lang="en-US" dirty="0"/>
          </a:p>
        </p:txBody>
      </p:sp>
    </p:spTree>
    <p:extLst>
      <p:ext uri="{BB962C8B-B14F-4D97-AF65-F5344CB8AC3E}">
        <p14:creationId xmlns:p14="http://schemas.microsoft.com/office/powerpoint/2010/main" val="64933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Doug </a:t>
            </a:r>
            <a:r>
              <a:rPr lang="en-CA" sz="1200" kern="1200" dirty="0" err="1">
                <a:solidFill>
                  <a:schemeClr val="tx1"/>
                </a:solidFill>
                <a:latin typeface="+mn-lt"/>
                <a:ea typeface="+mn-ea"/>
                <a:cs typeface="+mn-cs"/>
              </a:rPr>
              <a:t>Belshaw</a:t>
            </a:r>
            <a:r>
              <a:rPr lang="en-CA" sz="1200" kern="1200" dirty="0">
                <a:solidFill>
                  <a:schemeClr val="tx1"/>
                </a:solidFill>
                <a:latin typeface="+mn-lt"/>
                <a:ea typeface="+mn-ea"/>
                <a:cs typeface="+mn-cs"/>
              </a:rPr>
              <a:t> suggests that “a certificate is just an offline badge.” What do you think? Are certificates the same as badges? What about your degree or diploma? Are they badges as well?</a:t>
            </a:r>
          </a:p>
          <a:p>
            <a:endParaRPr lang="en-CA" sz="1200" kern="1200" dirty="0">
              <a:solidFill>
                <a:schemeClr val="tx1"/>
              </a:solidFill>
              <a:latin typeface="+mn-lt"/>
              <a:ea typeface="+mn-ea"/>
              <a:cs typeface="+mn-cs"/>
            </a:endParaRPr>
          </a:p>
          <a:p>
            <a:r>
              <a:rPr lang="en-CA" sz="1200" b="1" kern="1200" dirty="0">
                <a:solidFill>
                  <a:schemeClr val="tx1"/>
                </a:solidFill>
                <a:latin typeface="+mn-lt"/>
                <a:ea typeface="+mn-ea"/>
                <a:cs typeface="+mn-cs"/>
              </a:rPr>
              <a:t>Ask participants to come</a:t>
            </a:r>
            <a:r>
              <a:rPr lang="en-CA" sz="1200" b="1" kern="1200" baseline="0" dirty="0">
                <a:solidFill>
                  <a:schemeClr val="tx1"/>
                </a:solidFill>
                <a:latin typeface="+mn-lt"/>
                <a:ea typeface="+mn-ea"/>
                <a:cs typeface="+mn-cs"/>
              </a:rPr>
              <a:t> up with points </a:t>
            </a:r>
            <a:r>
              <a:rPr lang="en-CA" sz="1200" b="1" kern="1200" dirty="0">
                <a:solidFill>
                  <a:schemeClr val="tx1"/>
                </a:solidFill>
                <a:latin typeface="+mn-lt"/>
                <a:ea typeface="+mn-ea"/>
                <a:cs typeface="+mn-cs"/>
              </a:rPr>
              <a:t>to support their position on whether, or how, badges are different than certificates, diplomas, and degrees. Spend</a:t>
            </a:r>
            <a:r>
              <a:rPr lang="en-CA" sz="1200" b="1" kern="1200" baseline="0" dirty="0">
                <a:solidFill>
                  <a:schemeClr val="tx1"/>
                </a:solidFill>
                <a:latin typeface="+mn-lt"/>
                <a:ea typeface="+mn-ea"/>
                <a:cs typeface="+mn-cs"/>
              </a:rPr>
              <a:t> 2-3 minutes facilitating a discussion.</a:t>
            </a:r>
            <a:endParaRPr lang="en-CA" sz="1200" b="1" kern="1200" dirty="0">
              <a:solidFill>
                <a:schemeClr val="tx1"/>
              </a:solidFill>
              <a:latin typeface="+mn-lt"/>
              <a:ea typeface="+mn-ea"/>
              <a:cs typeface="+mn-cs"/>
            </a:endParaRPr>
          </a:p>
          <a:p>
            <a:endParaRPr lang="en-CA" dirty="0"/>
          </a:p>
        </p:txBody>
      </p:sp>
    </p:spTree>
    <p:extLst>
      <p:ext uri="{BB962C8B-B14F-4D97-AF65-F5344CB8AC3E}">
        <p14:creationId xmlns:p14="http://schemas.microsoft.com/office/powerpoint/2010/main" val="268381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Through Mozilla’s Open Badges Infrastructure, and compatible services or applications, anyone can earn badges from over 3,000 organizations across the world. Common types of issuers include: employers, educational institutions, event organizers, government agencies, informal learning organizations, open courses, professional associations and more.</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Bear in mind that you don't necessarily need to design or create your own badge. You may want to point students to existing online resources where they can earn a badge or micro-credential. </a:t>
            </a:r>
          </a:p>
          <a:p>
            <a:endParaRPr lang="en-CA" sz="1200" b="1"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Give</a:t>
            </a:r>
            <a:r>
              <a:rPr lang="en-CA" sz="1200" b="1" kern="1200" baseline="0" dirty="0" smtClean="0">
                <a:solidFill>
                  <a:schemeClr val="tx1"/>
                </a:solidFill>
                <a:latin typeface="+mn-lt"/>
                <a:ea typeface="+mn-ea"/>
                <a:cs typeface="+mn-cs"/>
              </a:rPr>
              <a:t> participants 10 minutes to explore the Open Badges site, or walk them through the types of badges that are available. Give them homework to continue to explore this repository after the workshop.</a:t>
            </a:r>
            <a:endParaRPr lang="en-CA" sz="1200" b="1" kern="1200" dirty="0">
              <a:solidFill>
                <a:schemeClr val="tx1"/>
              </a:solidFill>
              <a:latin typeface="+mn-lt"/>
              <a:ea typeface="+mn-ea"/>
              <a:cs typeface="+mn-cs"/>
            </a:endParaRPr>
          </a:p>
        </p:txBody>
      </p:sp>
    </p:spTree>
    <p:extLst>
      <p:ext uri="{BB962C8B-B14F-4D97-AF65-F5344CB8AC3E}">
        <p14:creationId xmlns:p14="http://schemas.microsoft.com/office/powerpoint/2010/main" val="2112828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latin typeface="+mn-lt"/>
                <a:ea typeface="+mn-ea"/>
                <a:cs typeface="+mn-cs"/>
              </a:rPr>
              <a:t>Use</a:t>
            </a:r>
            <a:r>
              <a:rPr lang="en-CA" sz="1200" b="1" kern="1200" baseline="0" dirty="0" smtClean="0">
                <a:solidFill>
                  <a:schemeClr val="tx1"/>
                </a:solidFill>
                <a:latin typeface="+mn-lt"/>
                <a:ea typeface="+mn-ea"/>
                <a:cs typeface="+mn-cs"/>
              </a:rPr>
              <a:t> this slide to discuss badges generally, or substitute it for information relevant to your institution’s approach to badges.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Badge </a:t>
            </a:r>
            <a:r>
              <a:rPr lang="en-CA" sz="1200" kern="1200" dirty="0">
                <a:solidFill>
                  <a:schemeClr val="tx1"/>
                </a:solidFill>
                <a:latin typeface="+mn-lt"/>
                <a:ea typeface="+mn-ea"/>
                <a:cs typeface="+mn-cs"/>
              </a:rPr>
              <a:t>functionality is increasingly being built into Learning Management Systems. Badges may be called something different at your school. Review your school’s documentation and check with the system administrators to see what might be available in your teaching and learning context.</a:t>
            </a:r>
            <a:br>
              <a:rPr lang="en-CA" sz="1200" kern="1200" dirty="0">
                <a:solidFill>
                  <a:schemeClr val="tx1"/>
                </a:solidFill>
                <a:latin typeface="+mn-lt"/>
                <a:ea typeface="+mn-ea"/>
                <a:cs typeface="+mn-cs"/>
              </a:rPr>
            </a:br>
            <a:endParaRPr lang="en-CA" sz="1200" kern="1200" dirty="0">
              <a:solidFill>
                <a:schemeClr val="tx1"/>
              </a:solidFill>
              <a:latin typeface="+mn-lt"/>
              <a:ea typeface="+mn-ea"/>
              <a:cs typeface="+mn-cs"/>
            </a:endParaRPr>
          </a:p>
          <a:p>
            <a:endParaRPr lang="en-CA" dirty="0"/>
          </a:p>
        </p:txBody>
      </p:sp>
    </p:spTree>
    <p:extLst>
      <p:ext uri="{BB962C8B-B14F-4D97-AF65-F5344CB8AC3E}">
        <p14:creationId xmlns:p14="http://schemas.microsoft.com/office/powerpoint/2010/main" val="2993754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latin typeface="+mn-lt"/>
                <a:ea typeface="+mn-ea"/>
                <a:cs typeface="+mn-cs"/>
              </a:rPr>
              <a:t>Use</a:t>
            </a:r>
            <a:r>
              <a:rPr lang="en-CA" sz="1200" b="1" kern="1200" baseline="0" dirty="0" smtClean="0">
                <a:solidFill>
                  <a:schemeClr val="tx1"/>
                </a:solidFill>
                <a:latin typeface="+mn-lt"/>
                <a:ea typeface="+mn-ea"/>
                <a:cs typeface="+mn-cs"/>
              </a:rPr>
              <a:t> this slide to discuss badges generally, or substitute it for information relevant to your institution’s approach to badges. </a:t>
            </a:r>
            <a:endParaRPr lang="en-CA" sz="1200" kern="1200" dirty="0" smtClean="0">
              <a:solidFill>
                <a:schemeClr val="tx1"/>
              </a:solidFill>
              <a:latin typeface="+mn-lt"/>
              <a:ea typeface="+mn-ea"/>
              <a:cs typeface="+mn-cs"/>
            </a:endParaRP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Unlike </a:t>
            </a:r>
            <a:r>
              <a:rPr lang="en-CA" sz="1200" kern="1200" dirty="0">
                <a:solidFill>
                  <a:schemeClr val="tx1"/>
                </a:solidFill>
                <a:latin typeface="+mn-lt"/>
                <a:ea typeface="+mn-ea"/>
                <a:cs typeface="+mn-cs"/>
              </a:rPr>
              <a:t>physical credentials, securely issuing, managing, and viewing digital badges depends on the availability of an online badging </a:t>
            </a:r>
            <a:r>
              <a:rPr lang="en-CA" sz="1200" kern="1200" dirty="0" smtClean="0">
                <a:solidFill>
                  <a:schemeClr val="tx1"/>
                </a:solidFill>
                <a:latin typeface="+mn-lt"/>
                <a:ea typeface="+mn-ea"/>
                <a:cs typeface="+mn-cs"/>
              </a:rPr>
              <a:t>platform.</a:t>
            </a:r>
            <a:r>
              <a:rPr lang="en-CA" sz="1200" kern="1200" baseline="0" dirty="0" smtClean="0">
                <a:solidFill>
                  <a:schemeClr val="tx1"/>
                </a:solidFill>
                <a:latin typeface="+mn-lt"/>
                <a:ea typeface="+mn-ea"/>
                <a:cs typeface="+mn-cs"/>
              </a:rPr>
              <a:t> </a:t>
            </a:r>
            <a:r>
              <a:rPr lang="en-CA" sz="1200" kern="1200" dirty="0" smtClean="0">
                <a:solidFill>
                  <a:schemeClr val="tx1"/>
                </a:solidFill>
                <a:latin typeface="+mn-lt"/>
                <a:ea typeface="+mn-ea"/>
                <a:cs typeface="+mn-cs"/>
              </a:rPr>
              <a:t>There </a:t>
            </a:r>
            <a:r>
              <a:rPr lang="en-CA" sz="1200" kern="1200" dirty="0">
                <a:solidFill>
                  <a:schemeClr val="tx1"/>
                </a:solidFill>
                <a:latin typeface="+mn-lt"/>
                <a:ea typeface="+mn-ea"/>
                <a:cs typeface="+mn-cs"/>
              </a:rPr>
              <a:t>are a number of online platforms to help design, issue, and manage badges. Some of these platforms have a licensing fee associated with them. </a:t>
            </a:r>
          </a:p>
          <a:p>
            <a:endParaRPr lang="en-CA" sz="1200" kern="1200" dirty="0">
              <a:solidFill>
                <a:schemeClr val="tx1"/>
              </a:solidFill>
              <a:latin typeface="+mn-lt"/>
              <a:ea typeface="+mn-ea"/>
              <a:cs typeface="+mn-cs"/>
            </a:endParaRPr>
          </a:p>
          <a:p>
            <a:endParaRPr lang="en-CA" sz="1200" kern="1200" dirty="0">
              <a:solidFill>
                <a:schemeClr val="tx1"/>
              </a:solidFill>
              <a:latin typeface="+mn-lt"/>
              <a:ea typeface="+mn-ea"/>
              <a:cs typeface="+mn-cs"/>
            </a:endParaRPr>
          </a:p>
          <a:p>
            <a:endParaRPr lang="en-CA" sz="1200" kern="1200" dirty="0">
              <a:solidFill>
                <a:schemeClr val="tx1"/>
              </a:solidFill>
              <a:latin typeface="+mn-lt"/>
              <a:ea typeface="+mn-ea"/>
              <a:cs typeface="+mn-cs"/>
            </a:endParaRPr>
          </a:p>
        </p:txBody>
      </p:sp>
    </p:spTree>
    <p:extLst>
      <p:ext uri="{BB962C8B-B14F-4D97-AF65-F5344CB8AC3E}">
        <p14:creationId xmlns:p14="http://schemas.microsoft.com/office/powerpoint/2010/main" val="94499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The goal of this module is for you to learn about the potential use of badges and micro-credentials in education, and to address key questions critical to the design of badges for educational assessment.</a:t>
            </a:r>
          </a:p>
          <a:p>
            <a:endParaRPr lang="en-US" b="1" dirty="0"/>
          </a:p>
          <a:p>
            <a:r>
              <a:rPr lang="en-US" b="1" dirty="0"/>
              <a:t>After</a:t>
            </a:r>
            <a:r>
              <a:rPr lang="en-US" b="1" baseline="0" dirty="0"/>
              <a:t> introducing the goal, l</a:t>
            </a:r>
            <a:r>
              <a:rPr lang="en-US" b="1" dirty="0"/>
              <a:t>ead participants through learning outcomes.</a:t>
            </a:r>
          </a:p>
        </p:txBody>
      </p:sp>
    </p:spTree>
    <p:extLst>
      <p:ext uri="{BB962C8B-B14F-4D97-AF65-F5344CB8AC3E}">
        <p14:creationId xmlns:p14="http://schemas.microsoft.com/office/powerpoint/2010/main" val="1034927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latin typeface="+mn-lt"/>
                <a:ea typeface="+mn-ea"/>
                <a:cs typeface="+mn-cs"/>
              </a:rPr>
              <a:t>Prior to coming to the classroom, participants were asked to choose a course for which they would like to develop a badge. Ask them to retrieve</a:t>
            </a:r>
            <a:r>
              <a:rPr lang="en-CA" sz="1200" b="1" kern="1200" baseline="0" dirty="0">
                <a:solidFill>
                  <a:schemeClr val="tx1"/>
                </a:solidFill>
                <a:latin typeface="+mn-lt"/>
                <a:ea typeface="+mn-ea"/>
                <a:cs typeface="+mn-cs"/>
              </a:rPr>
              <a:t> their Badge Design template and g</a:t>
            </a:r>
            <a:r>
              <a:rPr lang="en-CA" sz="1200" b="1" kern="1200" dirty="0">
                <a:solidFill>
                  <a:schemeClr val="tx1"/>
                </a:solidFill>
                <a:latin typeface="+mn-lt"/>
                <a:ea typeface="+mn-ea"/>
                <a:cs typeface="+mn-cs"/>
              </a:rPr>
              <a:t>ive</a:t>
            </a:r>
            <a:r>
              <a:rPr lang="en-CA" sz="1200" b="1" kern="1200" baseline="0" dirty="0">
                <a:solidFill>
                  <a:schemeClr val="tx1"/>
                </a:solidFill>
                <a:latin typeface="+mn-lt"/>
                <a:ea typeface="+mn-ea"/>
                <a:cs typeface="+mn-cs"/>
              </a:rPr>
              <a:t> them 10 minutes now to answer the questions on the slide and fill in the appropriate components of the handout.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Let’s begin looking at the badge design process. Consider how you are planning to use badges in your course, and identify some key characteristics:</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What is your badge called?</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What do you need to do to earn the badge? Does it expire?</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What skills does the badge represent?</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What behaviours does the badge encourage?</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What artifact will show the criteria has been met?</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Is this badge unique? In other words, can people already earn a similar badge?</a:t>
            </a:r>
          </a:p>
        </p:txBody>
      </p:sp>
    </p:spTree>
    <p:extLst>
      <p:ext uri="{BB962C8B-B14F-4D97-AF65-F5344CB8AC3E}">
        <p14:creationId xmlns:p14="http://schemas.microsoft.com/office/powerpoint/2010/main" val="2701799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An important exercise in designing a badge is to consider the value proposition of the badge. What do they mean to the earner and to the issuer? What does it mean to use badges to mark student achievements? How do these badges support learning outcomes? How can they </a:t>
            </a:r>
            <a:r>
              <a:rPr lang="en-CA" sz="1200" kern="1200" dirty="0" err="1">
                <a:solidFill>
                  <a:schemeClr val="tx1"/>
                </a:solidFill>
                <a:latin typeface="+mn-lt"/>
                <a:ea typeface="+mn-ea"/>
                <a:cs typeface="+mn-cs"/>
              </a:rPr>
              <a:t>they</a:t>
            </a:r>
            <a:r>
              <a:rPr lang="en-CA" sz="1200" kern="1200" dirty="0">
                <a:solidFill>
                  <a:schemeClr val="tx1"/>
                </a:solidFill>
                <a:latin typeface="+mn-lt"/>
                <a:ea typeface="+mn-ea"/>
                <a:cs typeface="+mn-cs"/>
              </a:rPr>
              <a:t> help make learning pathways visible to learners? Can they provide a way to recognize transferrable skills or future employability?</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Who might the badge earner share this badge with in the future? Would organizations be interested in individuals who have earned this badge?</a:t>
            </a:r>
          </a:p>
          <a:p>
            <a:endParaRPr lang="en-CA" sz="1200" kern="1200" dirty="0">
              <a:solidFill>
                <a:schemeClr val="tx1"/>
              </a:solidFill>
              <a:latin typeface="+mn-lt"/>
              <a:ea typeface="+mn-ea"/>
              <a:cs typeface="+mn-cs"/>
            </a:endParaRPr>
          </a:p>
          <a:p>
            <a:endParaRPr lang="en-CA" dirty="0"/>
          </a:p>
        </p:txBody>
      </p:sp>
    </p:spTree>
    <p:extLst>
      <p:ext uri="{BB962C8B-B14F-4D97-AF65-F5344CB8AC3E}">
        <p14:creationId xmlns:p14="http://schemas.microsoft.com/office/powerpoint/2010/main" val="3896722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latin typeface="+mn-lt"/>
                <a:ea typeface="+mn-ea"/>
                <a:cs typeface="+mn-cs"/>
              </a:rPr>
              <a:t>Ask participants</a:t>
            </a:r>
            <a:r>
              <a:rPr lang="en-CA" sz="1200" b="1" kern="1200" baseline="0" dirty="0">
                <a:solidFill>
                  <a:schemeClr val="tx1"/>
                </a:solidFill>
                <a:latin typeface="+mn-lt"/>
                <a:ea typeface="+mn-ea"/>
                <a:cs typeface="+mn-cs"/>
              </a:rPr>
              <a:t> </a:t>
            </a:r>
            <a:r>
              <a:rPr lang="en-CA" sz="1200" b="1" kern="1200" dirty="0">
                <a:solidFill>
                  <a:schemeClr val="tx1"/>
                </a:solidFill>
                <a:latin typeface="+mn-lt"/>
                <a:ea typeface="+mn-ea"/>
                <a:cs typeface="+mn-cs"/>
              </a:rPr>
              <a:t>to retrieve</a:t>
            </a:r>
            <a:r>
              <a:rPr lang="en-CA" sz="1200" b="1" kern="1200" baseline="0" dirty="0">
                <a:solidFill>
                  <a:schemeClr val="tx1"/>
                </a:solidFill>
                <a:latin typeface="+mn-lt"/>
                <a:ea typeface="+mn-ea"/>
                <a:cs typeface="+mn-cs"/>
              </a:rPr>
              <a:t> their Badge Design template again and g</a:t>
            </a:r>
            <a:r>
              <a:rPr lang="en-CA" sz="1200" b="1" kern="1200" dirty="0">
                <a:solidFill>
                  <a:schemeClr val="tx1"/>
                </a:solidFill>
                <a:latin typeface="+mn-lt"/>
                <a:ea typeface="+mn-ea"/>
                <a:cs typeface="+mn-cs"/>
              </a:rPr>
              <a:t>ive</a:t>
            </a:r>
            <a:r>
              <a:rPr lang="en-CA" sz="1200" b="1" kern="1200" baseline="0" dirty="0">
                <a:solidFill>
                  <a:schemeClr val="tx1"/>
                </a:solidFill>
                <a:latin typeface="+mn-lt"/>
                <a:ea typeface="+mn-ea"/>
                <a:cs typeface="+mn-cs"/>
              </a:rPr>
              <a:t> them 10 minutes now to answer the questions on the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Let’s look again at the ideas you have for your badge or badges. In your specific situation, identify the following users:</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Who is the Earner?</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Who is the Issuer?</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Who is the Audience?</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Who is the Displayer?</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Next, come up with a value proposition statement for each of these users. Why bother earning the badge or issuing it? What opportunities does it unlock? What does it mean?</a:t>
            </a:r>
          </a:p>
        </p:txBody>
      </p:sp>
    </p:spTree>
    <p:extLst>
      <p:ext uri="{BB962C8B-B14F-4D97-AF65-F5344CB8AC3E}">
        <p14:creationId xmlns:p14="http://schemas.microsoft.com/office/powerpoint/2010/main" val="3189887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CA" sz="1200" b="1" kern="1200" dirty="0">
                <a:solidFill>
                  <a:schemeClr val="tx1"/>
                </a:solidFill>
                <a:latin typeface="+mn-lt"/>
                <a:ea typeface="+mn-ea"/>
                <a:cs typeface="+mn-cs"/>
              </a:rPr>
              <a:t>Break participants</a:t>
            </a:r>
            <a:r>
              <a:rPr lang="en-CA" sz="1200" b="1" kern="1200" baseline="0" dirty="0">
                <a:solidFill>
                  <a:schemeClr val="tx1"/>
                </a:solidFill>
                <a:latin typeface="+mn-lt"/>
                <a:ea typeface="+mn-ea"/>
                <a:cs typeface="+mn-cs"/>
              </a:rPr>
              <a:t> into groups of 3 to 4. Assign each group one of the Case Studies outline below. Ask participants to spend 10 minutes reviewing the case study and performing a SWOT. Reconvene as a large group and spend 10 more minutes letting each group present their ideas. </a:t>
            </a:r>
          </a:p>
          <a:p>
            <a:endParaRPr lang="en-CA" sz="1200" b="1" kern="1200" dirty="0">
              <a:solidFill>
                <a:schemeClr val="tx1"/>
              </a:solidFill>
              <a:latin typeface="+mn-lt"/>
              <a:ea typeface="+mn-ea"/>
              <a:cs typeface="+mn-cs"/>
            </a:endParaRPr>
          </a:p>
          <a:p>
            <a:r>
              <a:rPr lang="en-CA" sz="1200" kern="1200" dirty="0">
                <a:solidFill>
                  <a:schemeClr val="tx1"/>
                </a:solidFill>
                <a:latin typeface="+mn-lt"/>
                <a:ea typeface="+mn-ea"/>
                <a:cs typeface="+mn-cs"/>
              </a:rPr>
              <a:t>We’ve gathered a number of links to information pages on badges in higher education institutions. You may have another example you want to use for this activity. Review one of the examples as a case study. Consider the strengths, weaknesses, opportunities and threats for this particular use case. What strategies for implementing badges do you think are particularly effective in the example you’ve chosen?</a:t>
            </a:r>
          </a:p>
          <a:p>
            <a:endParaRPr lang="tr-TR"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Review one of the following case studies on how post-secondary institutions are using badges (list of links to case studies). Perform a SWOT analysis by listing the strengths, weaknesses, opportunities and threats for this particular case. What strategies for implementing badges do you think are particularly effective in this case study? 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Case</a:t>
            </a:r>
            <a:r>
              <a:rPr lang="en-US" sz="1200" kern="1200" baseline="0" dirty="0">
                <a:solidFill>
                  <a:schemeClr val="tx1"/>
                </a:solidFill>
                <a:latin typeface="+mn-lt"/>
                <a:ea typeface="+mn-ea"/>
                <a:cs typeface="+mn-cs"/>
              </a:rPr>
              <a:t> Studies and links:</a:t>
            </a:r>
          </a:p>
          <a:p>
            <a:r>
              <a:rPr lang="en-CA" sz="1200" u="none" kern="1200" dirty="0">
                <a:solidFill>
                  <a:schemeClr val="tx1"/>
                </a:solidFill>
                <a:latin typeface="+mn-lt"/>
                <a:ea typeface="+mn-ea"/>
                <a:cs typeface="+mn-cs"/>
              </a:rPr>
              <a:t>UNIVERSITY OF BRITISH COLUMBIA: http://badges.open.ubc.ca/learn/who/</a:t>
            </a:r>
          </a:p>
          <a:p>
            <a:r>
              <a:rPr lang="en-CA" sz="1200" u="none" kern="1200" dirty="0">
                <a:solidFill>
                  <a:schemeClr val="tx1"/>
                </a:solidFill>
                <a:latin typeface="+mn-lt"/>
                <a:ea typeface="+mn-ea"/>
                <a:cs typeface="+mn-cs"/>
              </a:rPr>
              <a:t>UNIVERSITY OF CALGARY: https://badges.ucalgary.ca/badges</a:t>
            </a:r>
          </a:p>
          <a:p>
            <a:r>
              <a:rPr lang="en-CA" sz="1200" u="none" kern="1200" dirty="0">
                <a:solidFill>
                  <a:schemeClr val="tx1"/>
                </a:solidFill>
                <a:latin typeface="+mn-lt"/>
                <a:ea typeface="+mn-ea"/>
                <a:cs typeface="+mn-cs"/>
              </a:rPr>
              <a:t>HIVE TORONTO: http://hivetoronto.org/introprivacybadgeseng/</a:t>
            </a:r>
          </a:p>
          <a:p>
            <a:r>
              <a:rPr lang="en-US" altLang="zh-CHS" sz="1200" u="none" kern="1200" dirty="0">
                <a:solidFill>
                  <a:schemeClr val="tx1"/>
                </a:solidFill>
                <a:latin typeface="+mn-lt"/>
                <a:ea typeface="+mn-ea"/>
                <a:cs typeface="+mn-cs"/>
              </a:rPr>
              <a:t>PURDUE UNIVERSITY: https://www.openpassport.org/Account/Login?ReturnUrl=%2f</a:t>
            </a:r>
            <a:endParaRPr lang="en-CA" sz="1200" u="none" kern="1200" dirty="0">
              <a:solidFill>
                <a:schemeClr val="tx1"/>
              </a:solidFill>
              <a:latin typeface="+mn-lt"/>
              <a:ea typeface="+mn-ea"/>
              <a:cs typeface="+mn-cs"/>
            </a:endParaRPr>
          </a:p>
          <a:p>
            <a:r>
              <a:rPr lang="en-CA" sz="1200" u="none" kern="1200" dirty="0">
                <a:solidFill>
                  <a:schemeClr val="tx1"/>
                </a:solidFill>
                <a:latin typeface="+mn-lt"/>
                <a:ea typeface="+mn-ea"/>
                <a:cs typeface="+mn-cs"/>
              </a:rPr>
              <a:t>GEORGE BROWN COLLEGE: http://gbcresearch.ca/about/online-innovation-badges/</a:t>
            </a:r>
          </a:p>
          <a:p>
            <a:r>
              <a:rPr lang="en-CA" sz="1200" u="none" kern="1200" dirty="0">
                <a:solidFill>
                  <a:schemeClr val="tx1"/>
                </a:solidFill>
                <a:latin typeface="+mn-lt"/>
                <a:ea typeface="+mn-ea"/>
                <a:cs typeface="+mn-cs"/>
              </a:rPr>
              <a:t>UC DAVIS: https://www.insidehighered.com/news/2014/01/03/uc-daviss-groundbreaking-digital-badge-system-new-sustainable-agriculture-program</a:t>
            </a:r>
            <a:endParaRPr lang="en-US" dirty="0"/>
          </a:p>
        </p:txBody>
      </p:sp>
    </p:spTree>
    <p:extLst>
      <p:ext uri="{BB962C8B-B14F-4D97-AF65-F5344CB8AC3E}">
        <p14:creationId xmlns:p14="http://schemas.microsoft.com/office/powerpoint/2010/main" val="3456996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While you may be focused on a specific badge, or set of badges, it is important to consider badges from a macro level. Where do they fit in your program? What do they mean? Importantly, how are they supported? </a:t>
            </a:r>
            <a:r>
              <a:rPr lang="en-CA" sz="1200" kern="1200" dirty="0" smtClean="0">
                <a:solidFill>
                  <a:schemeClr val="tx1"/>
                </a:solidFill>
                <a:latin typeface="+mn-lt"/>
                <a:ea typeface="+mn-ea"/>
                <a:cs typeface="+mn-cs"/>
              </a:rPr>
              <a:t>How </a:t>
            </a:r>
            <a:r>
              <a:rPr lang="en-CA" sz="1200" kern="1200" dirty="0">
                <a:solidFill>
                  <a:schemeClr val="tx1"/>
                </a:solidFill>
                <a:latin typeface="+mn-lt"/>
                <a:ea typeface="+mn-ea"/>
                <a:cs typeface="+mn-cs"/>
              </a:rPr>
              <a:t>do badges connect with course and program-level learning outcomes and assessments? </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As </a:t>
            </a:r>
            <a:r>
              <a:rPr lang="en-CA" sz="1200" kern="1200" dirty="0">
                <a:solidFill>
                  <a:schemeClr val="tx1"/>
                </a:solidFill>
                <a:latin typeface="+mn-lt"/>
                <a:ea typeface="+mn-ea"/>
                <a:cs typeface="+mn-cs"/>
              </a:rPr>
              <a:t>you continue to work through how to implement badges, you will definitely want to consider how badges will be managed, and what technology and resources are needed. </a:t>
            </a:r>
            <a:r>
              <a:rPr lang="en-CA" sz="1200" kern="1200" dirty="0" smtClean="0">
                <a:solidFill>
                  <a:schemeClr val="tx1"/>
                </a:solidFill>
                <a:latin typeface="+mn-lt"/>
                <a:ea typeface="+mn-ea"/>
                <a:cs typeface="+mn-cs"/>
              </a:rPr>
              <a:t>It </a:t>
            </a:r>
            <a:r>
              <a:rPr lang="en-CA" sz="1200" kern="1200" dirty="0">
                <a:solidFill>
                  <a:schemeClr val="tx1"/>
                </a:solidFill>
                <a:latin typeface="+mn-lt"/>
                <a:ea typeface="+mn-ea"/>
                <a:cs typeface="+mn-cs"/>
              </a:rPr>
              <a:t>might help you to create a visual diagram or map to demonstrate where badges fit into programs or courses.</a:t>
            </a:r>
          </a:p>
        </p:txBody>
      </p:sp>
    </p:spTree>
    <p:extLst>
      <p:ext uri="{BB962C8B-B14F-4D97-AF65-F5344CB8AC3E}">
        <p14:creationId xmlns:p14="http://schemas.microsoft.com/office/powerpoint/2010/main" val="4166703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latin typeface="+mn-lt"/>
                <a:ea typeface="+mn-ea"/>
                <a:cs typeface="+mn-cs"/>
              </a:rPr>
              <a:t>Show the video Implementing Badges, in</a:t>
            </a:r>
            <a:r>
              <a:rPr lang="en-CA" sz="1200" b="1" kern="1200" baseline="0" dirty="0">
                <a:solidFill>
                  <a:schemeClr val="tx1"/>
                </a:solidFill>
                <a:latin typeface="+mn-lt"/>
                <a:ea typeface="+mn-ea"/>
                <a:cs typeface="+mn-cs"/>
              </a:rPr>
              <a:t> which</a:t>
            </a:r>
            <a:r>
              <a:rPr lang="en-CA" sz="1200" b="1" kern="1200" dirty="0">
                <a:solidFill>
                  <a:schemeClr val="tx1"/>
                </a:solidFill>
                <a:latin typeface="+mn-lt"/>
                <a:ea typeface="+mn-ea"/>
                <a:cs typeface="+mn-cs"/>
              </a:rPr>
              <a:t> educators from Ontario institutions discuss best practices for badge implementation </a:t>
            </a:r>
            <a:r>
              <a:rPr lang="en-CA" b="1" baseline="0" dirty="0"/>
              <a:t>(see the Facilitator Guide for link to video). </a:t>
            </a:r>
            <a:r>
              <a:rPr lang="en-CA" sz="1200" b="1" kern="1200" dirty="0">
                <a:solidFill>
                  <a:schemeClr val="tx1"/>
                </a:solidFill>
                <a:latin typeface="+mn-lt"/>
                <a:ea typeface="+mn-ea"/>
                <a:cs typeface="+mn-cs"/>
              </a:rPr>
              <a:t>Ask participants to consider the following while</a:t>
            </a:r>
            <a:r>
              <a:rPr lang="en-CA" sz="1200" b="1" kern="1200" baseline="0" dirty="0">
                <a:solidFill>
                  <a:schemeClr val="tx1"/>
                </a:solidFill>
                <a:latin typeface="+mn-lt"/>
                <a:ea typeface="+mn-ea"/>
                <a:cs typeface="+mn-cs"/>
              </a:rPr>
              <a:t> watching the video: </a:t>
            </a:r>
            <a:r>
              <a:rPr lang="en-CA" sz="1200" b="1" kern="1200" dirty="0">
                <a:solidFill>
                  <a:schemeClr val="tx1"/>
                </a:solidFill>
                <a:latin typeface="+mn-lt"/>
                <a:ea typeface="+mn-ea"/>
                <a:cs typeface="+mn-cs"/>
              </a:rPr>
              <a:t>Which of these best practices will you apply when designing and implementing your badge?</a:t>
            </a:r>
          </a:p>
          <a:p>
            <a:endParaRPr lang="en-CA" b="1" dirty="0"/>
          </a:p>
        </p:txBody>
      </p:sp>
    </p:spTree>
    <p:extLst>
      <p:ext uri="{BB962C8B-B14F-4D97-AF65-F5344CB8AC3E}">
        <p14:creationId xmlns:p14="http://schemas.microsoft.com/office/powerpoint/2010/main" val="1317559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b="0" dirty="0"/>
          </a:p>
        </p:txBody>
      </p:sp>
    </p:spTree>
    <p:extLst>
      <p:ext uri="{BB962C8B-B14F-4D97-AF65-F5344CB8AC3E}">
        <p14:creationId xmlns:p14="http://schemas.microsoft.com/office/powerpoint/2010/main" val="76179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an overview</a:t>
            </a:r>
            <a:r>
              <a:rPr lang="en-US" b="1" baseline="0" dirty="0"/>
              <a:t> of how the session will be divided (if a different order makes more sense for your context, please feel free to reorder the slides and include additional materials). </a:t>
            </a:r>
          </a:p>
          <a:p>
            <a:endParaRPr lang="en-US" b="1" baseline="0" dirty="0"/>
          </a:p>
          <a:p>
            <a:r>
              <a:rPr lang="en-US" b="1" baseline="0" dirty="0"/>
              <a:t>Discuss summative assignment.</a:t>
            </a:r>
          </a:p>
          <a:p>
            <a:endParaRPr lang="en-US" b="1" baseline="0" dirty="0"/>
          </a:p>
          <a:p>
            <a:pPr marL="171450" indent="-171450">
              <a:buFontTx/>
              <a:buChar char="•"/>
            </a:pPr>
            <a:r>
              <a:rPr lang="en-US" b="1" baseline="0" dirty="0"/>
              <a:t>option to issue badge for successful completion of this module -  create on https://</a:t>
            </a:r>
            <a:r>
              <a:rPr lang="en-US" b="1" baseline="0" dirty="0" err="1"/>
              <a:t>credly.com</a:t>
            </a:r>
            <a:r>
              <a:rPr lang="en-US" b="1" baseline="0" dirty="0"/>
              <a:t>/</a:t>
            </a:r>
          </a:p>
        </p:txBody>
      </p:sp>
    </p:spTree>
    <p:extLst>
      <p:ext uri="{BB962C8B-B14F-4D97-AF65-F5344CB8AC3E}">
        <p14:creationId xmlns:p14="http://schemas.microsoft.com/office/powerpoint/2010/main" val="38939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suggested summative assignment for this module is the completion of a worksheet/planning document for badge design. We have provided one with the module materials, and it is available online at http://</a:t>
            </a:r>
            <a:r>
              <a:rPr lang="en-US" b="1" baseline="0" dirty="0" err="1" smtClean="0"/>
              <a:t>www.digitalme.co.uk</a:t>
            </a:r>
            <a:r>
              <a:rPr lang="en-US" b="1" baseline="0" dirty="0" smtClean="0"/>
              <a:t>/assets/</a:t>
            </a:r>
            <a:r>
              <a:rPr lang="en-US" b="1" baseline="0" dirty="0" err="1" smtClean="0"/>
              <a:t>pdf</a:t>
            </a:r>
            <a:r>
              <a:rPr lang="en-US" b="1" baseline="0" dirty="0" smtClean="0"/>
              <a:t>/</a:t>
            </a:r>
            <a:r>
              <a:rPr lang="en-US" b="1" baseline="0" dirty="0" err="1" smtClean="0"/>
              <a:t>digitalme</a:t>
            </a:r>
            <a:r>
              <a:rPr lang="en-US" b="1" baseline="0" dirty="0" smtClean="0"/>
              <a:t>-badge-design-</a:t>
            </a:r>
            <a:r>
              <a:rPr lang="en-US" b="1" baseline="0" dirty="0" err="1" smtClean="0"/>
              <a:t>canvas.pdf</a:t>
            </a:r>
            <a:r>
              <a:rPr lang="en-US" b="1" baseline="0" dirty="0" smtClean="0"/>
              <a:t>. </a:t>
            </a:r>
          </a:p>
          <a:p>
            <a:endParaRPr lang="en-US" b="1" baseline="0" dirty="0" smtClean="0"/>
          </a:p>
          <a:p>
            <a:r>
              <a:rPr lang="en-US" b="1" baseline="0" dirty="0" smtClean="0"/>
              <a:t>If your institution has a different document to use, substitute it here, and briefly discuss the goals of the worksheet.</a:t>
            </a:r>
            <a:endParaRPr lang="en-CA" dirty="0"/>
          </a:p>
        </p:txBody>
      </p:sp>
    </p:spTree>
    <p:extLst>
      <p:ext uri="{BB962C8B-B14F-4D97-AF65-F5344CB8AC3E}">
        <p14:creationId xmlns:p14="http://schemas.microsoft.com/office/powerpoint/2010/main" val="3344685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796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Lead participants</a:t>
            </a:r>
            <a:r>
              <a:rPr lang="en-US" b="1" baseline="0" dirty="0"/>
              <a:t> in a discussion of credentials. Try to get participants to identify different types of credentials they have earned. (e.g., degrees, diplomas, other certifications, but also proof of identity, etc.)</a:t>
            </a:r>
          </a:p>
          <a:p>
            <a:endParaRPr lang="en-US" b="1" baseline="0" dirty="0"/>
          </a:p>
          <a:p>
            <a:r>
              <a:rPr lang="en-US" b="1" baseline="0" dirty="0"/>
              <a:t>Ask leading questions to focus on 4 questions core elements: earner, issuer, criteria, evidence.</a:t>
            </a:r>
          </a:p>
          <a:p>
            <a:endParaRPr lang="en-US" baseline="0" dirty="0"/>
          </a:p>
          <a:p>
            <a:r>
              <a:rPr lang="en-US" dirty="0"/>
              <a:t>Who issued the</a:t>
            </a:r>
            <a:r>
              <a:rPr lang="en-US" baseline="0" dirty="0"/>
              <a:t> credential</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What does the credential recognize?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What did you do to earn this credential?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Ask other questions to open the conversation around credentials – audience, digital/paper-based, portability, etc.</a:t>
            </a:r>
          </a:p>
          <a:p>
            <a:endParaRPr lang="en-US" baseline="0" dirty="0"/>
          </a:p>
          <a:p>
            <a:r>
              <a:rPr lang="en-US" dirty="0"/>
              <a:t>Where do you display the credentials?</a:t>
            </a:r>
          </a:p>
          <a:p>
            <a:r>
              <a:rPr lang="en-US" dirty="0"/>
              <a:t>What format are the credentials in? </a:t>
            </a:r>
          </a:p>
          <a:p>
            <a:endParaRPr lang="en-US" baseline="0" dirty="0"/>
          </a:p>
          <a:p>
            <a:endParaRPr lang="en-US" baseline="0" dirty="0"/>
          </a:p>
        </p:txBody>
      </p:sp>
    </p:spTree>
    <p:extLst>
      <p:ext uri="{BB962C8B-B14F-4D97-AF65-F5344CB8AC3E}">
        <p14:creationId xmlns:p14="http://schemas.microsoft.com/office/powerpoint/2010/main" val="2828218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Let’s review a couple of definitions. The Oxford English Dictionary defines a credential as “a qualification, achievement, quality, or aspect of a person’s background, especially when used to indicate their suitability for something.” </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Merriam Webster’s definition suggests that a credential is, “something that gives a title to credit or confidence.” </a:t>
            </a:r>
          </a:p>
          <a:p>
            <a:r>
              <a:rPr lang="en-CA" sz="1200" kern="1200" dirty="0">
                <a:solidFill>
                  <a:schemeClr val="tx1"/>
                </a:solidFill>
                <a:latin typeface="+mn-lt"/>
                <a:ea typeface="+mn-ea"/>
                <a:cs typeface="+mn-cs"/>
              </a:rPr>
              <a:t>How do you feel about these definitions?</a:t>
            </a:r>
          </a:p>
        </p:txBody>
      </p:sp>
    </p:spTree>
    <p:extLst>
      <p:ext uri="{BB962C8B-B14F-4D97-AF65-F5344CB8AC3E}">
        <p14:creationId xmlns:p14="http://schemas.microsoft.com/office/powerpoint/2010/main" val="1653469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Credentials are symbols.</a:t>
            </a:r>
          </a:p>
          <a:p>
            <a:r>
              <a:rPr lang="en-CA" sz="1200" kern="1200" dirty="0">
                <a:solidFill>
                  <a:schemeClr val="tx1"/>
                </a:solidFill>
                <a:latin typeface="+mn-lt"/>
                <a:ea typeface="+mn-ea"/>
                <a:cs typeface="+mn-cs"/>
              </a:rPr>
              <a:t>Each credential signifies that the earner has satisfied certain criteria and has been conferred an appropriate credential. The diploma, badge, degree, or certificate is a symbol of a competency, or set of competencies, an accomplishment or a certification. </a:t>
            </a:r>
          </a:p>
          <a:p>
            <a:r>
              <a:rPr lang="en-CA" sz="1200" kern="1200" dirty="0">
                <a:solidFill>
                  <a:schemeClr val="tx1"/>
                </a:solidFill>
                <a:latin typeface="+mn-lt"/>
                <a:ea typeface="+mn-ea"/>
                <a:cs typeface="+mn-cs"/>
              </a:rPr>
              <a:t>Each credential is an artifact of a connection between the issuer of the credential and the credential earner. Credentials symbolize relationships or trusts.</a:t>
            </a:r>
          </a:p>
          <a:p>
            <a:endParaRPr lang="en-CA" sz="1200" kern="1200" dirty="0">
              <a:solidFill>
                <a:schemeClr val="tx1"/>
              </a:solidFill>
              <a:latin typeface="+mn-lt"/>
              <a:ea typeface="+mn-ea"/>
              <a:cs typeface="+mn-cs"/>
            </a:endParaRPr>
          </a:p>
          <a:p>
            <a:r>
              <a:rPr lang="en-CA" sz="1200" b="1" kern="1200" dirty="0">
                <a:solidFill>
                  <a:schemeClr val="tx1"/>
                </a:solidFill>
                <a:latin typeface="+mn-lt"/>
                <a:ea typeface="+mn-ea"/>
                <a:cs typeface="+mn-cs"/>
              </a:rPr>
              <a:t>Ask</a:t>
            </a:r>
            <a:r>
              <a:rPr lang="en-CA" sz="1200" b="1" kern="1200" baseline="0" dirty="0">
                <a:solidFill>
                  <a:schemeClr val="tx1"/>
                </a:solidFill>
                <a:latin typeface="+mn-lt"/>
                <a:ea typeface="+mn-ea"/>
                <a:cs typeface="+mn-cs"/>
              </a:rPr>
              <a:t> participants to reflect on o</a:t>
            </a:r>
            <a:r>
              <a:rPr lang="en-CA" sz="1200" b="1" kern="1200" dirty="0">
                <a:solidFill>
                  <a:schemeClr val="tx1"/>
                </a:solidFill>
                <a:latin typeface="+mn-lt"/>
                <a:ea typeface="+mn-ea"/>
                <a:cs typeface="+mn-cs"/>
              </a:rPr>
              <a:t>ne of the credentials they made note of at the beginning of this section. What competencies does it signify? What does the credential give you credit for? What relationships does it represent?</a:t>
            </a:r>
          </a:p>
        </p:txBody>
      </p:sp>
    </p:spTree>
    <p:extLst>
      <p:ext uri="{BB962C8B-B14F-4D97-AF65-F5344CB8AC3E}">
        <p14:creationId xmlns:p14="http://schemas.microsoft.com/office/powerpoint/2010/main" val="3166759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306" y="3832491"/>
            <a:ext cx="8662516" cy="2624791"/>
          </a:xfrm>
        </p:spPr>
        <p:txBody>
          <a:bodyPr>
            <a:noAutofit/>
          </a:bodyPr>
          <a:lstStyle>
            <a:lvl1pPr>
              <a:defRPr sz="6000">
                <a:latin typeface="Arial"/>
                <a:cs typeface="Arial"/>
              </a:defRPr>
            </a:lvl1pPr>
          </a:lstStyle>
          <a:p>
            <a:r>
              <a:rPr lang="en-US"/>
              <a:t>Click to edit Master title style</a:t>
            </a:r>
          </a:p>
        </p:txBody>
      </p:sp>
      <p:sp>
        <p:nvSpPr>
          <p:cNvPr id="3" name="Subtitle 2"/>
          <p:cNvSpPr>
            <a:spLocks noGrp="1"/>
          </p:cNvSpPr>
          <p:nvPr>
            <p:ph type="subTitle" idx="1"/>
          </p:nvPr>
        </p:nvSpPr>
        <p:spPr>
          <a:xfrm>
            <a:off x="252306" y="437362"/>
            <a:ext cx="6400800" cy="1752600"/>
          </a:xfrm>
        </p:spPr>
        <p:txBody>
          <a:bodyPr anchor="t"/>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Line 2"/>
          <p:cNvSpPr>
            <a:spLocks noChangeShapeType="1"/>
          </p:cNvSpPr>
          <p:nvPr/>
        </p:nvSpPr>
        <p:spPr bwMode="auto">
          <a:xfrm>
            <a:off x="252306" y="428954"/>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 name="Line 2"/>
          <p:cNvSpPr>
            <a:spLocks noChangeShapeType="1"/>
          </p:cNvSpPr>
          <p:nvPr/>
        </p:nvSpPr>
        <p:spPr bwMode="auto">
          <a:xfrm>
            <a:off x="252306" y="6457282"/>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 name="Line 2"/>
          <p:cNvSpPr>
            <a:spLocks noChangeShapeType="1"/>
          </p:cNvSpPr>
          <p:nvPr userDrawn="1"/>
        </p:nvSpPr>
        <p:spPr bwMode="auto">
          <a:xfrm>
            <a:off x="252306" y="6457282"/>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9878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0C4592-3A81-F249-84B2-9A0175C15FE8}" type="datetime1">
              <a:rPr lang="en-US" smtClean="0"/>
              <a:pPr/>
              <a:t>17-02-21</a:t>
            </a:fld>
            <a:endParaRPr lang="en-US"/>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p14="http://schemas.microsoft.com/office/powerpoint/2010/main" val="2049311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025F6-3A8C-074B-8A0D-9A97E8166F69}" type="datetime1">
              <a:rPr lang="en-US" smtClean="0"/>
              <a:pPr/>
              <a:t>17-02-21</a:t>
            </a:fld>
            <a:endParaRPr lang="en-US"/>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p14="http://schemas.microsoft.com/office/powerpoint/2010/main" val="127337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8640A-FDEF-CA42-B172-80189C19F378}" type="datetime1">
              <a:rPr lang="en-US" smtClean="0"/>
              <a:pPr/>
              <a:t>17-02-21</a:t>
            </a:fld>
            <a:endParaRPr lang="en-US"/>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p14="http://schemas.microsoft.com/office/powerpoint/2010/main" val="82256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17ECD-4208-B048-95C3-D74D74F3C5B8}" type="datetime1">
              <a:rPr lang="en-US" smtClean="0"/>
              <a:pPr/>
              <a:t>17-02-21</a:t>
            </a:fld>
            <a:endParaRPr lang="en-US"/>
          </a:p>
        </p:txBody>
      </p:sp>
      <p:sp>
        <p:nvSpPr>
          <p:cNvPr id="5" name="Footer Placeholder 4"/>
          <p:cNvSpPr>
            <a:spLocks noGrp="1"/>
          </p:cNvSpPr>
          <p:nvPr>
            <p:ph type="ftr" sz="quarter" idx="11"/>
          </p:nvPr>
        </p:nvSpPr>
        <p:spPr>
          <a:xfrm>
            <a:off x="958426" y="6364761"/>
            <a:ext cx="226268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p14="http://schemas.microsoft.com/office/powerpoint/2010/main" val="123084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A54E0A-333C-B14C-B14E-4EC1863C42CB}" type="datetime1">
              <a:rPr lang="en-US" smtClean="0"/>
              <a:pPr/>
              <a:t>17-02-21</a:t>
            </a:fld>
            <a:endParaRPr lang="en-US"/>
          </a:p>
        </p:txBody>
      </p:sp>
      <p:sp>
        <p:nvSpPr>
          <p:cNvPr id="6" name="Footer Placeholder 5"/>
          <p:cNvSpPr>
            <a:spLocks noGrp="1"/>
          </p:cNvSpPr>
          <p:nvPr>
            <p:ph type="ftr" sz="quarter" idx="11"/>
          </p:nvPr>
        </p:nvSpPr>
        <p:spPr>
          <a:xfrm>
            <a:off x="958426" y="6364761"/>
            <a:ext cx="226268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p14="http://schemas.microsoft.com/office/powerpoint/2010/main" val="37708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7E7852-90F4-5745-841D-9AAD4F32BB73}" type="datetime1">
              <a:rPr lang="en-US" smtClean="0"/>
              <a:pPr/>
              <a:t>17-02-21</a:t>
            </a:fld>
            <a:endParaRPr lang="en-US"/>
          </a:p>
        </p:txBody>
      </p:sp>
      <p:sp>
        <p:nvSpPr>
          <p:cNvPr id="8" name="Footer Placeholder 7"/>
          <p:cNvSpPr>
            <a:spLocks noGrp="1"/>
          </p:cNvSpPr>
          <p:nvPr>
            <p:ph type="ftr" sz="quarter" idx="11"/>
          </p:nvPr>
        </p:nvSpPr>
        <p:spPr>
          <a:xfrm>
            <a:off x="958426" y="6364761"/>
            <a:ext cx="226268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p14="http://schemas.microsoft.com/office/powerpoint/2010/main" val="116723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6D1878-673F-DE43-95BF-FE7B53D94DC0}" type="datetime1">
              <a:rPr lang="en-US" smtClean="0"/>
              <a:pPr/>
              <a:t>17-02-21</a:t>
            </a:fld>
            <a:endParaRPr lang="en-US"/>
          </a:p>
        </p:txBody>
      </p:sp>
      <p:sp>
        <p:nvSpPr>
          <p:cNvPr id="4" name="Footer Placeholder 3"/>
          <p:cNvSpPr>
            <a:spLocks noGrp="1"/>
          </p:cNvSpPr>
          <p:nvPr>
            <p:ph type="ftr" sz="quarter" idx="11"/>
          </p:nvPr>
        </p:nvSpPr>
        <p:spPr>
          <a:xfrm>
            <a:off x="958426" y="6364761"/>
            <a:ext cx="2262684"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p14="http://schemas.microsoft.com/office/powerpoint/2010/main" val="63771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C2618-6C68-954B-8D1E-7C68908EA3C3}" type="datetime1">
              <a:rPr lang="en-US" smtClean="0"/>
              <a:pPr/>
              <a:t>17-02-21</a:t>
            </a:fld>
            <a:endParaRPr lang="en-US"/>
          </a:p>
        </p:txBody>
      </p:sp>
      <p:sp>
        <p:nvSpPr>
          <p:cNvPr id="3" name="Footer Placeholder 2"/>
          <p:cNvSpPr>
            <a:spLocks noGrp="1"/>
          </p:cNvSpPr>
          <p:nvPr>
            <p:ph type="ftr" sz="quarter" idx="11"/>
          </p:nvPr>
        </p:nvSpPr>
        <p:spPr>
          <a:xfrm>
            <a:off x="958426" y="6364761"/>
            <a:ext cx="2262684"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p14="http://schemas.microsoft.com/office/powerpoint/2010/main" val="106135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D208E7-891C-B046-A0DB-CE62143BB425}" type="datetime1">
              <a:rPr lang="en-US" smtClean="0"/>
              <a:pPr/>
              <a:t>17-02-21</a:t>
            </a:fld>
            <a:endParaRPr lang="en-US"/>
          </a:p>
        </p:txBody>
      </p:sp>
      <p:sp>
        <p:nvSpPr>
          <p:cNvPr id="6" name="Footer Placeholder 5"/>
          <p:cNvSpPr>
            <a:spLocks noGrp="1"/>
          </p:cNvSpPr>
          <p:nvPr>
            <p:ph type="ftr" sz="quarter" idx="11"/>
          </p:nvPr>
        </p:nvSpPr>
        <p:spPr>
          <a:xfrm>
            <a:off x="958426" y="6364761"/>
            <a:ext cx="226268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6F72FC7-103C-5C44-B917-5F33D602B725}" type="slidenum">
              <a:rPr lang="en-US" smtClean="0"/>
              <a:pPr/>
              <a:t>‹#›</a:t>
            </a:fld>
            <a:endParaRPr lang="en-US"/>
          </a:p>
        </p:txBody>
      </p:sp>
    </p:spTree>
    <p:extLst>
      <p:ext uri="{BB962C8B-B14F-4D97-AF65-F5344CB8AC3E}">
        <p14:creationId xmlns:p14="http://schemas.microsoft.com/office/powerpoint/2010/main" val="414025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84381-1F0C-1A47-BE02-8F15FFD5D645}" type="datetime1">
              <a:rPr lang="en-US" smtClean="0"/>
              <a:pPr/>
              <a:t>17-02-21</a:t>
            </a:fld>
            <a:endParaRPr lang="en-US"/>
          </a:p>
        </p:txBody>
      </p:sp>
      <p:sp>
        <p:nvSpPr>
          <p:cNvPr id="6" name="Footer Placeholder 5"/>
          <p:cNvSpPr>
            <a:spLocks noGrp="1"/>
          </p:cNvSpPr>
          <p:nvPr>
            <p:ph type="ftr" sz="quarter" idx="11"/>
          </p:nvPr>
        </p:nvSpPr>
        <p:spPr>
          <a:xfrm>
            <a:off x="958426" y="6364761"/>
            <a:ext cx="226268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6F72FC7-103C-5C44-B917-5F33D602B725}" type="slidenum">
              <a:rPr lang="en-US" smtClean="0"/>
              <a:pPr/>
              <a:t>‹#›</a:t>
            </a:fld>
            <a:endParaRPr lang="en-US"/>
          </a:p>
        </p:txBody>
      </p:sp>
      <p:sp>
        <p:nvSpPr>
          <p:cNvPr id="8" name="Line 2"/>
          <p:cNvSpPr>
            <a:spLocks noChangeShapeType="1"/>
          </p:cNvSpPr>
          <p:nvPr userDrawn="1"/>
        </p:nvSpPr>
        <p:spPr bwMode="auto">
          <a:xfrm>
            <a:off x="252306" y="1417638"/>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812310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3000">
              <a:schemeClr val="bg1">
                <a:tint val="80000"/>
                <a:satMod val="300000"/>
              </a:schemeClr>
            </a:gs>
            <a:gs pos="100000">
              <a:schemeClr val="bg1">
                <a:shade val="30000"/>
                <a:satMod val="200000"/>
                <a:lumMod val="50000"/>
                <a:lumOff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306" y="274638"/>
            <a:ext cx="8662516"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2306" y="1600200"/>
            <a:ext cx="8662516" cy="48739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79256" y="6489982"/>
            <a:ext cx="2091991" cy="239904"/>
          </a:xfrm>
          <a:prstGeom prst="rect">
            <a:avLst/>
          </a:prstGeom>
        </p:spPr>
        <p:txBody>
          <a:bodyPr vert="horz" lIns="91440" tIns="45720" rIns="91440" bIns="45720" rtlCol="0" anchor="ctr"/>
          <a:lstStyle>
            <a:lvl1pPr algn="l">
              <a:defRPr sz="1200">
                <a:solidFill>
                  <a:schemeClr val="tx1">
                    <a:tint val="75000"/>
                  </a:schemeClr>
                </a:solidFill>
              </a:defRPr>
            </a:lvl1pPr>
          </a:lstStyle>
          <a:p>
            <a:fld id="{96531938-4B97-4B4F-90D2-83E71D290D73}" type="datetime1">
              <a:rPr lang="en-US" smtClean="0"/>
              <a:pPr/>
              <a:t>17-02-21</a:t>
            </a:fld>
            <a:endParaRPr lang="en-US"/>
          </a:p>
        </p:txBody>
      </p:sp>
      <p:sp>
        <p:nvSpPr>
          <p:cNvPr id="6" name="Slide Number Placeholder 5"/>
          <p:cNvSpPr>
            <a:spLocks noGrp="1"/>
          </p:cNvSpPr>
          <p:nvPr>
            <p:ph type="sldNum" sz="quarter" idx="4"/>
          </p:nvPr>
        </p:nvSpPr>
        <p:spPr>
          <a:xfrm>
            <a:off x="5996477" y="6489982"/>
            <a:ext cx="922529" cy="239904"/>
          </a:xfrm>
          <a:prstGeom prst="rect">
            <a:avLst/>
          </a:prstGeom>
        </p:spPr>
        <p:txBody>
          <a:bodyPr vert="horz" lIns="91440" tIns="45720" rIns="91440" bIns="45720" rtlCol="0" anchor="ctr"/>
          <a:lstStyle>
            <a:lvl1pPr algn="r">
              <a:defRPr sz="1200">
                <a:solidFill>
                  <a:schemeClr val="tx1">
                    <a:tint val="75000"/>
                  </a:schemeClr>
                </a:solidFill>
              </a:defRPr>
            </a:lvl1pPr>
          </a:lstStyle>
          <a:p>
            <a:fld id="{A6F72FC7-103C-5C44-B917-5F33D602B725}" type="slidenum">
              <a:rPr lang="en-US" smtClean="0"/>
              <a:pPr/>
              <a:t>‹#›</a:t>
            </a:fld>
            <a:endParaRPr lang="en-US"/>
          </a:p>
        </p:txBody>
      </p:sp>
      <p:sp>
        <p:nvSpPr>
          <p:cNvPr id="9" name="Footer Placeholder 4"/>
          <p:cNvSpPr txBox="1">
            <a:spLocks/>
          </p:cNvSpPr>
          <p:nvPr/>
        </p:nvSpPr>
        <p:spPr>
          <a:xfrm>
            <a:off x="6944236" y="6474104"/>
            <a:ext cx="1131342" cy="222138"/>
          </a:xfrm>
          <a:prstGeom prst="rect">
            <a:avLst/>
          </a:prstGeom>
        </p:spPr>
        <p:txBody>
          <a:bodyPr vert="horz" lIns="91440" tIns="45720" rIns="91440" bIns="45720" rtlCol="0" anchor="b"/>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tx1"/>
              </a:solidFill>
              <a:effectLst/>
              <a:uLnTx/>
              <a:uFillTx/>
              <a:latin typeface="Arial"/>
              <a:ea typeface="+mn-ea"/>
              <a:cs typeface="Arial"/>
            </a:endParaRPr>
          </a:p>
        </p:txBody>
      </p:sp>
      <p:sp>
        <p:nvSpPr>
          <p:cNvPr id="1026" name="Line 2"/>
          <p:cNvSpPr>
            <a:spLocks noChangeShapeType="1"/>
          </p:cNvSpPr>
          <p:nvPr/>
        </p:nvSpPr>
        <p:spPr bwMode="auto">
          <a:xfrm>
            <a:off x="252306" y="1417638"/>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 name="Line 2"/>
          <p:cNvSpPr>
            <a:spLocks noChangeShapeType="1"/>
          </p:cNvSpPr>
          <p:nvPr/>
        </p:nvSpPr>
        <p:spPr bwMode="auto">
          <a:xfrm>
            <a:off x="252306" y="6474104"/>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10" name="Picture 9" descr="CC BY-NC-SA.png"/>
          <p:cNvPicPr>
            <a:picLocks noChangeAspect="1"/>
          </p:cNvPicPr>
          <p:nvPr/>
        </p:nvPicPr>
        <p:blipFill>
          <a:blip r:embed="rId13"/>
          <a:stretch>
            <a:fillRect/>
          </a:stretch>
        </p:blipFill>
        <p:spPr>
          <a:xfrm>
            <a:off x="7797362" y="6464349"/>
            <a:ext cx="1117460" cy="393651"/>
          </a:xfrm>
          <a:prstGeom prst="rect">
            <a:avLst/>
          </a:prstGeom>
        </p:spPr>
      </p:pic>
      <p:sp>
        <p:nvSpPr>
          <p:cNvPr id="12" name="Footer Placeholder 4"/>
          <p:cNvSpPr txBox="1">
            <a:spLocks/>
          </p:cNvSpPr>
          <p:nvPr userDrawn="1"/>
        </p:nvSpPr>
        <p:spPr>
          <a:xfrm>
            <a:off x="6944236" y="6474104"/>
            <a:ext cx="1131342" cy="222138"/>
          </a:xfrm>
          <a:prstGeom prst="rect">
            <a:avLst/>
          </a:prstGeom>
        </p:spPr>
        <p:txBody>
          <a:bodyPr vert="horz" lIns="91440" tIns="45720" rIns="91440" bIns="45720" rtlCol="0" anchor="b"/>
          <a:lstStyle>
            <a:lvl1pPr algn="r">
              <a:defRPr sz="800">
                <a:solidFill>
                  <a:schemeClr val="tx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tx1"/>
              </a:solidFill>
              <a:effectLst/>
              <a:uLnTx/>
              <a:uFillTx/>
              <a:latin typeface="Arial"/>
              <a:ea typeface="+mn-ea"/>
              <a:cs typeface="Arial"/>
            </a:endParaRPr>
          </a:p>
        </p:txBody>
      </p:sp>
      <p:sp>
        <p:nvSpPr>
          <p:cNvPr id="13" name="Line 2"/>
          <p:cNvSpPr>
            <a:spLocks noChangeShapeType="1"/>
          </p:cNvSpPr>
          <p:nvPr userDrawn="1"/>
        </p:nvSpPr>
        <p:spPr bwMode="auto">
          <a:xfrm>
            <a:off x="252306" y="6474104"/>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84299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457200" rtl="0" eaLnBrk="1" latinLnBrk="0" hangingPunct="1">
        <a:spcBef>
          <a:spcPct val="0"/>
        </a:spcBef>
        <a:buNone/>
        <a:defRPr sz="4400" kern="1200" cap="all">
          <a:solidFill>
            <a:srgbClr val="C51E2E"/>
          </a:solidFill>
          <a:latin typeface="+mj-lt"/>
          <a:ea typeface="+mj-ea"/>
          <a:cs typeface="+mj-cs"/>
        </a:defRPr>
      </a:lvl1pPr>
    </p:titleStyle>
    <p:body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er.educause.edu/articles/2015/3/credentialing-in-higher-education-current-challenges-and-innovative-trend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hyperlink" Target="https://er.educause.edu/articles/2016/4/microcredentials-and-educational-technology-a-proposed-ethical-taxonomy"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youtube.com/watch?v=RDmfE0noOJ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openbadges.org/get-started/earning-badges/"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oxforddictionaries.com/definition/english/credential" TargetMode="External"/><Relationship Id="rId4" Type="http://schemas.openxmlformats.org/officeDocument/2006/relationships/hyperlink" Target="http://www.merriam-webster.com/dictionary/credential"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micro-credentials &amp; badges</a:t>
            </a:r>
          </a:p>
        </p:txBody>
      </p:sp>
    </p:spTree>
    <p:extLst>
      <p:ext uri="{BB962C8B-B14F-4D97-AF65-F5344CB8AC3E}">
        <p14:creationId xmlns:p14="http://schemas.microsoft.com/office/powerpoint/2010/main" val="2880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credentials in Higher Ed</a:t>
            </a:r>
          </a:p>
        </p:txBody>
      </p:sp>
      <p:sp>
        <p:nvSpPr>
          <p:cNvPr id="3" name="Content Placeholder 2"/>
          <p:cNvSpPr>
            <a:spLocks noGrp="1"/>
          </p:cNvSpPr>
          <p:nvPr>
            <p:ph idx="1"/>
          </p:nvPr>
        </p:nvSpPr>
        <p:spPr/>
        <p:txBody>
          <a:bodyPr>
            <a:normAutofit/>
          </a:bodyPr>
          <a:lstStyle/>
          <a:p>
            <a:pPr algn="ctr"/>
            <a:r>
              <a:rPr lang="en-CA" dirty="0"/>
              <a:t>“Higher education must find ways to credential better—with more information and in more accessible ways—using the transformative technology we now have available.”</a:t>
            </a:r>
            <a:endParaRPr lang="en-US" sz="2000" dirty="0"/>
          </a:p>
        </p:txBody>
      </p:sp>
      <p:sp>
        <p:nvSpPr>
          <p:cNvPr id="4" name="Footer Placeholder 3"/>
          <p:cNvSpPr>
            <a:spLocks noGrp="1"/>
          </p:cNvSpPr>
          <p:nvPr>
            <p:ph type="ftr" sz="quarter" idx="11"/>
          </p:nvPr>
        </p:nvSpPr>
        <p:spPr/>
        <p:txBody>
          <a:bodyPr/>
          <a:lstStyle/>
          <a:p>
            <a:endParaRPr lang="en-US"/>
          </a:p>
        </p:txBody>
      </p:sp>
      <p:sp>
        <p:nvSpPr>
          <p:cNvPr id="5" name="TextBox 4"/>
          <p:cNvSpPr txBox="1"/>
          <p:nvPr/>
        </p:nvSpPr>
        <p:spPr>
          <a:xfrm>
            <a:off x="252306" y="5987783"/>
            <a:ext cx="8457354" cy="646331"/>
          </a:xfrm>
          <a:prstGeom prst="rect">
            <a:avLst/>
          </a:prstGeom>
          <a:noFill/>
        </p:spPr>
        <p:txBody>
          <a:bodyPr wrap="square" rtlCol="0">
            <a:spAutoFit/>
          </a:bodyPr>
          <a:lstStyle/>
          <a:p>
            <a:r>
              <a:rPr lang="en-CA" dirty="0"/>
              <a:t>Source: </a:t>
            </a:r>
            <a:r>
              <a:rPr lang="en-US" dirty="0">
                <a:hlinkClick r:id="rId3"/>
              </a:rPr>
              <a:t>Credentialing in Higher Education: Current Challenges and Innovative Trends</a:t>
            </a:r>
            <a:r>
              <a:rPr lang="en-US" dirty="0"/>
              <a:t>.</a:t>
            </a:r>
          </a:p>
          <a:p>
            <a:endParaRPr lang="en-CA" dirty="0"/>
          </a:p>
        </p:txBody>
      </p:sp>
    </p:spTree>
    <p:extLst>
      <p:ext uri="{BB962C8B-B14F-4D97-AF65-F5344CB8AC3E}">
        <p14:creationId xmlns:p14="http://schemas.microsoft.com/office/powerpoint/2010/main" val="2839162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a:t>
            </a:r>
          </a:p>
        </p:txBody>
      </p:sp>
      <p:sp>
        <p:nvSpPr>
          <p:cNvPr id="6" name="Content Placeholder 5"/>
          <p:cNvSpPr>
            <a:spLocks noGrp="1"/>
          </p:cNvSpPr>
          <p:nvPr>
            <p:ph idx="1"/>
          </p:nvPr>
        </p:nvSpPr>
        <p:spPr/>
        <p:txBody>
          <a:bodyPr/>
          <a:lstStyle/>
          <a:p>
            <a:r>
              <a:rPr lang="en-US" dirty="0"/>
              <a:t>What are micro-credentials?</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85770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micro-credentials?</a:t>
            </a:r>
          </a:p>
        </p:txBody>
      </p:sp>
      <p:sp>
        <p:nvSpPr>
          <p:cNvPr id="3" name="Content Placeholder 2"/>
          <p:cNvSpPr>
            <a:spLocks noGrp="1"/>
          </p:cNvSpPr>
          <p:nvPr>
            <p:ph idx="1"/>
          </p:nvPr>
        </p:nvSpPr>
        <p:spPr>
          <a:xfrm>
            <a:off x="252306" y="1600200"/>
            <a:ext cx="6148494" cy="4873904"/>
          </a:xfrm>
        </p:spPr>
        <p:txBody>
          <a:bodyPr/>
          <a:lstStyle/>
          <a:p>
            <a:r>
              <a:rPr lang="en-US" dirty="0"/>
              <a:t>Focused on specific competency or skill</a:t>
            </a:r>
          </a:p>
          <a:p>
            <a:r>
              <a:rPr lang="en-US" dirty="0"/>
              <a:t>Personal and timely</a:t>
            </a:r>
          </a:p>
          <a:p>
            <a:r>
              <a:rPr lang="en-US" dirty="0"/>
              <a:t>Performance-based</a:t>
            </a:r>
          </a:p>
          <a:p>
            <a:r>
              <a:rPr lang="en-US" dirty="0"/>
              <a:t>EXAMPLES: Certifications, Security Clearances, Workplace Training, Badges</a:t>
            </a:r>
          </a:p>
          <a:p>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3"/>
          <a:stretch>
            <a:fillRect/>
          </a:stretch>
        </p:blipFill>
        <p:spPr>
          <a:xfrm>
            <a:off x="5911703" y="2197843"/>
            <a:ext cx="2688537" cy="2732792"/>
          </a:xfrm>
          <a:prstGeom prst="rect">
            <a:avLst/>
          </a:prstGeom>
        </p:spPr>
      </p:pic>
    </p:spTree>
    <p:extLst>
      <p:ext uri="{BB962C8B-B14F-4D97-AF65-F5344CB8AC3E}">
        <p14:creationId xmlns:p14="http://schemas.microsoft.com/office/powerpoint/2010/main" val="2718573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Micro-Credentials</a:t>
            </a:r>
          </a:p>
        </p:txBody>
      </p:sp>
      <p:sp>
        <p:nvSpPr>
          <p:cNvPr id="4" name="Footer Placeholder 3"/>
          <p:cNvSpPr>
            <a:spLocks noGrp="1"/>
          </p:cNvSpPr>
          <p:nvPr>
            <p:ph type="ftr" sz="quarter" idx="11"/>
          </p:nvPr>
        </p:nvSpPr>
        <p:spPr/>
        <p:txBody>
          <a:bodyPr/>
          <a:lstStyle/>
          <a:p>
            <a:endParaRPr lang="en-US" dirty="0"/>
          </a:p>
        </p:txBody>
      </p:sp>
      <p:graphicFrame>
        <p:nvGraphicFramePr>
          <p:cNvPr id="5" name="Diagram 4"/>
          <p:cNvGraphicFramePr/>
          <p:nvPr>
            <p:extLst>
              <p:ext uri="{D42A27DB-BD31-4B8C-83A1-F6EECF244321}">
                <p14:modId xmlns:p14="http://schemas.microsoft.com/office/powerpoint/2010/main" val="2493690746"/>
              </p:ext>
            </p:extLst>
          </p:nvPr>
        </p:nvGraphicFramePr>
        <p:xfrm>
          <a:off x="1524000" y="169310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2306" y="5850003"/>
            <a:ext cx="8457354" cy="646331"/>
          </a:xfrm>
          <a:prstGeom prst="rect">
            <a:avLst/>
          </a:prstGeom>
          <a:noFill/>
        </p:spPr>
        <p:txBody>
          <a:bodyPr wrap="square" rtlCol="0">
            <a:spAutoFit/>
          </a:bodyPr>
          <a:lstStyle/>
          <a:p>
            <a:r>
              <a:rPr lang="en-CA" dirty="0"/>
              <a:t>Related article: Willis and Strunk (2016): </a:t>
            </a:r>
            <a:r>
              <a:rPr lang="en-CA" u="sng" dirty="0" err="1">
                <a:hlinkClick r:id="rId8"/>
              </a:rPr>
              <a:t>Microcredentials</a:t>
            </a:r>
            <a:r>
              <a:rPr lang="en-CA" u="sng" dirty="0">
                <a:hlinkClick r:id="rId8"/>
              </a:rPr>
              <a:t> and Educational Technology: A Proposed Ethical Taxonomy</a:t>
            </a:r>
            <a:endParaRPr lang="en-CA" u="sng" dirty="0"/>
          </a:p>
        </p:txBody>
      </p:sp>
    </p:spTree>
    <p:extLst>
      <p:ext uri="{BB962C8B-B14F-4D97-AF65-F5344CB8AC3E}">
        <p14:creationId xmlns:p14="http://schemas.microsoft.com/office/powerpoint/2010/main" val="267943311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Group Discussion</a:t>
            </a:r>
          </a:p>
        </p:txBody>
      </p:sp>
      <p:sp>
        <p:nvSpPr>
          <p:cNvPr id="6" name="Content Placeholder 5"/>
          <p:cNvSpPr>
            <a:spLocks noGrp="1"/>
          </p:cNvSpPr>
          <p:nvPr>
            <p:ph idx="1"/>
          </p:nvPr>
        </p:nvSpPr>
        <p:spPr/>
        <p:txBody>
          <a:bodyPr/>
          <a:lstStyle/>
          <a:p>
            <a:r>
              <a:rPr lang="en-US" dirty="0"/>
              <a:t>How do badges motivate learners?</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21261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Motivation</a:t>
            </a:r>
          </a:p>
        </p:txBody>
      </p:sp>
      <p:sp>
        <p:nvSpPr>
          <p:cNvPr id="3" name="Content Placeholder 2"/>
          <p:cNvSpPr>
            <a:spLocks noGrp="1"/>
          </p:cNvSpPr>
          <p:nvPr>
            <p:ph idx="1"/>
          </p:nvPr>
        </p:nvSpPr>
        <p:spPr/>
        <p:txBody>
          <a:bodyPr>
            <a:normAutofit/>
          </a:bodyPr>
          <a:lstStyle/>
          <a:p>
            <a:pPr marL="0" indent="0">
              <a:buNone/>
            </a:pPr>
            <a:r>
              <a:rPr lang="en-CA" b="1" dirty="0"/>
              <a:t>Video</a:t>
            </a:r>
          </a:p>
          <a:p>
            <a:pPr marL="0" indent="0">
              <a:buNone/>
            </a:pPr>
            <a:endParaRPr lang="en-CA" b="1" dirty="0"/>
          </a:p>
          <a:p>
            <a:r>
              <a:rPr lang="en-CA" dirty="0"/>
              <a:t>How do </a:t>
            </a:r>
            <a:r>
              <a:rPr lang="en-CA" dirty="0" smtClean="0"/>
              <a:t>micro-credentials/badges </a:t>
            </a:r>
            <a:r>
              <a:rPr lang="en-CA" dirty="0"/>
              <a:t>motivate learners?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4713622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Micro-credentials in education</a:t>
            </a:r>
          </a:p>
        </p:txBody>
      </p:sp>
      <p:sp>
        <p:nvSpPr>
          <p:cNvPr id="3" name="Content Placeholder 2"/>
          <p:cNvSpPr>
            <a:spLocks noGrp="1"/>
          </p:cNvSpPr>
          <p:nvPr>
            <p:ph idx="1"/>
          </p:nvPr>
        </p:nvSpPr>
        <p:spPr/>
        <p:txBody>
          <a:bodyPr>
            <a:normAutofit/>
          </a:bodyPr>
          <a:lstStyle/>
          <a:p>
            <a:pPr algn="ctr"/>
            <a:r>
              <a:rPr lang="en-CA" dirty="0"/>
              <a:t>“There are specific skills that are gained through experience that need to be recognized... [Badges] have a very important place in the constellation of credentials that we ask people to get...We confer credentials throughout formal education, but a lot of skills are learned as incidental to the formal education...and finding a way to recognize those is important.”</a:t>
            </a:r>
          </a:p>
          <a:p>
            <a:pPr marL="0" indent="0" algn="ctr">
              <a:buNone/>
            </a:pPr>
            <a:r>
              <a:rPr lang="en-CA" sz="2400" dirty="0"/>
              <a:t>- Robert Luke (George Brown College, </a:t>
            </a:r>
            <a:r>
              <a:rPr lang="en-CA" sz="2400" dirty="0" err="1"/>
              <a:t>OCADu</a:t>
            </a:r>
            <a:r>
              <a:rPr lang="en-CA" sz="2400" dirty="0"/>
              <a:t>)</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5576995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 of learning?</a:t>
            </a:r>
          </a:p>
        </p:txBody>
      </p:sp>
      <p:pic>
        <p:nvPicPr>
          <p:cNvPr id="5" name="Content Placeholder 4"/>
          <p:cNvPicPr>
            <a:picLocks noGrp="1" noChangeAspect="1"/>
          </p:cNvPicPr>
          <p:nvPr>
            <p:ph idx="1"/>
          </p:nvPr>
        </p:nvPicPr>
        <p:blipFill>
          <a:blip r:embed="rId3"/>
          <a:stretch>
            <a:fillRect/>
          </a:stretch>
        </p:blipFill>
        <p:spPr>
          <a:xfrm>
            <a:off x="357373" y="1551343"/>
            <a:ext cx="8441415" cy="4735126"/>
          </a:xfrm>
        </p:spPr>
      </p:pic>
      <p:sp>
        <p:nvSpPr>
          <p:cNvPr id="4" name="Footer Placeholder 3"/>
          <p:cNvSpPr>
            <a:spLocks noGrp="1"/>
          </p:cNvSpPr>
          <p:nvPr>
            <p:ph type="ftr" sz="quarter" idx="11"/>
          </p:nvPr>
        </p:nvSpPr>
        <p:spPr/>
        <p:txBody>
          <a:bodyPr/>
          <a:lstStyle/>
          <a:p>
            <a:endParaRPr lang="en-US" dirty="0"/>
          </a:p>
        </p:txBody>
      </p:sp>
      <p:sp>
        <p:nvSpPr>
          <p:cNvPr id="6" name="TextBox 5"/>
          <p:cNvSpPr txBox="1"/>
          <p:nvPr/>
        </p:nvSpPr>
        <p:spPr>
          <a:xfrm>
            <a:off x="252306" y="6407103"/>
            <a:ext cx="8457354" cy="369332"/>
          </a:xfrm>
          <a:prstGeom prst="rect">
            <a:avLst/>
          </a:prstGeom>
          <a:noFill/>
        </p:spPr>
        <p:txBody>
          <a:bodyPr wrap="square" rtlCol="0">
            <a:spAutoFit/>
          </a:bodyPr>
          <a:lstStyle/>
          <a:p>
            <a:pPr algn="ctr"/>
            <a:r>
              <a:rPr lang="en-CA" dirty="0"/>
              <a:t>image cc: adapted from https://carlacasilli.wordpress.com/</a:t>
            </a:r>
          </a:p>
        </p:txBody>
      </p:sp>
    </p:spTree>
    <p:extLst>
      <p:ext uri="{BB962C8B-B14F-4D97-AF65-F5344CB8AC3E}">
        <p14:creationId xmlns:p14="http://schemas.microsoft.com/office/powerpoint/2010/main" val="237008801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Discussion</a:t>
            </a:r>
          </a:p>
        </p:txBody>
      </p:sp>
      <p:sp>
        <p:nvSpPr>
          <p:cNvPr id="3" name="Content Placeholder 2"/>
          <p:cNvSpPr>
            <a:spLocks noGrp="1"/>
          </p:cNvSpPr>
          <p:nvPr>
            <p:ph idx="1"/>
          </p:nvPr>
        </p:nvSpPr>
        <p:spPr/>
        <p:txBody>
          <a:bodyPr>
            <a:normAutofit/>
          </a:bodyPr>
          <a:lstStyle/>
          <a:p>
            <a:r>
              <a:rPr lang="en-CA" dirty="0"/>
              <a:t>Consider how a “constellation of credentials” could enhance learning for students. How can micro-credentials empower students to create their own pathways through their learning? Can micro-credentials help students articulate the skills they have acquired, and help build bridges to future learning opportunities and employment?</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2573109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a:t>
            </a:r>
          </a:p>
        </p:txBody>
      </p:sp>
      <p:sp>
        <p:nvSpPr>
          <p:cNvPr id="3" name="Content Placeholder 2"/>
          <p:cNvSpPr>
            <a:spLocks noGrp="1"/>
          </p:cNvSpPr>
          <p:nvPr>
            <p:ph idx="1"/>
          </p:nvPr>
        </p:nvSpPr>
        <p:spPr/>
        <p:txBody>
          <a:bodyPr>
            <a:normAutofit/>
          </a:bodyPr>
          <a:lstStyle/>
          <a:p>
            <a:pPr marL="0" indent="0">
              <a:buNone/>
            </a:pPr>
            <a:r>
              <a:rPr lang="en-CA" b="1" dirty="0"/>
              <a:t>Video</a:t>
            </a:r>
          </a:p>
          <a:p>
            <a:pPr marL="0" indent="0">
              <a:buNone/>
            </a:pPr>
            <a:endParaRPr lang="en-CA" b="1" dirty="0"/>
          </a:p>
          <a:p>
            <a:r>
              <a:rPr lang="en-CA" dirty="0"/>
              <a:t>Benefits of using micro-credentials/badges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5928321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rmAutofit/>
          </a:bodyPr>
          <a:lstStyle/>
          <a:p>
            <a:r>
              <a:rPr lang="en-US" dirty="0"/>
              <a:t>Facilitator name</a:t>
            </a:r>
          </a:p>
          <a:p>
            <a:pPr lvl="1"/>
            <a:r>
              <a:rPr lang="en-US" dirty="0"/>
              <a:t>Position at university</a:t>
            </a:r>
          </a:p>
          <a:p>
            <a:pPr lvl="1"/>
            <a:r>
              <a:rPr lang="en-US" dirty="0"/>
              <a:t>Contact info</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7977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normAutofit/>
          </a:bodyPr>
          <a:lstStyle/>
          <a:p>
            <a:pPr marL="0" indent="0">
              <a:buNone/>
            </a:pPr>
            <a:r>
              <a:rPr lang="en-CA" b="1" dirty="0"/>
              <a:t>Video</a:t>
            </a:r>
          </a:p>
          <a:p>
            <a:pPr marL="0" indent="0">
              <a:buNone/>
            </a:pPr>
            <a:endParaRPr lang="en-CA" b="1" dirty="0"/>
          </a:p>
          <a:p>
            <a:r>
              <a:rPr lang="en-CA" dirty="0"/>
              <a:t>Challenges of using micro-credentials/badges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533075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digital badges and open badges</a:t>
            </a:r>
          </a:p>
        </p:txBody>
      </p:sp>
      <p:sp>
        <p:nvSpPr>
          <p:cNvPr id="3" name="Subtitl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0350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DISCUSSION/poll</a:t>
            </a:r>
          </a:p>
        </p:txBody>
      </p:sp>
      <p:sp>
        <p:nvSpPr>
          <p:cNvPr id="3" name="Content Placeholder 2"/>
          <p:cNvSpPr>
            <a:spLocks noGrp="1"/>
          </p:cNvSpPr>
          <p:nvPr>
            <p:ph idx="1"/>
          </p:nvPr>
        </p:nvSpPr>
        <p:spPr/>
        <p:txBody>
          <a:bodyPr/>
          <a:lstStyle/>
          <a:p>
            <a:r>
              <a:rPr lang="en-US" dirty="0"/>
              <a:t>Do you have experience with badges? Have you earned any? Have you issued/managed badges? </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96733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badges?</a:t>
            </a:r>
          </a:p>
        </p:txBody>
      </p:sp>
      <p:pic>
        <p:nvPicPr>
          <p:cNvPr id="5" name="Content Placeholder 4" descr="10279177113_0f9fb48ece_b.jpg"/>
          <p:cNvPicPr>
            <a:picLocks noGrp="1" noChangeAspect="1"/>
          </p:cNvPicPr>
          <p:nvPr>
            <p:ph idx="1"/>
          </p:nvPr>
        </p:nvPicPr>
        <p:blipFill>
          <a:blip r:embed="rId3">
            <a:extLst>
              <a:ext uri="{28A0092B-C50C-407E-A947-70E740481C1C}">
                <a14:useLocalDpi xmlns:a14="http://schemas.microsoft.com/office/drawing/2010/main" val="0"/>
              </a:ext>
            </a:extLst>
          </a:blip>
          <a:srcRect t="7827" b="7827"/>
          <a:stretch>
            <a:fillRect/>
          </a:stretch>
        </p:blipFill>
        <p:spPr/>
      </p:pic>
      <p:sp>
        <p:nvSpPr>
          <p:cNvPr id="6" name="Footer Placeholder 3"/>
          <p:cNvSpPr>
            <a:spLocks noGrp="1"/>
          </p:cNvSpPr>
          <p:nvPr>
            <p:ph type="ftr" sz="quarter" idx="11"/>
          </p:nvPr>
        </p:nvSpPr>
        <p:spPr>
          <a:xfrm>
            <a:off x="2255008" y="6446709"/>
            <a:ext cx="4633985" cy="365125"/>
          </a:xfrm>
        </p:spPr>
        <p:txBody>
          <a:bodyPr/>
          <a:lstStyle/>
          <a:p>
            <a:r>
              <a:rPr lang="en-US" dirty="0"/>
              <a:t>image cc: license </a:t>
            </a:r>
            <a:r>
              <a:rPr lang="en-US" dirty="0" err="1"/>
              <a:t>flickr.com</a:t>
            </a:r>
            <a:r>
              <a:rPr lang="en-US" dirty="0"/>
              <a:t>/photos/</a:t>
            </a:r>
            <a:r>
              <a:rPr lang="en-US" dirty="0" err="1"/>
              <a:t>gazeronly</a:t>
            </a:r>
            <a:r>
              <a:rPr lang="en-US" dirty="0"/>
              <a:t>/</a:t>
            </a:r>
          </a:p>
          <a:p>
            <a:endParaRPr lang="en-US" dirty="0"/>
          </a:p>
        </p:txBody>
      </p:sp>
    </p:spTree>
    <p:extLst>
      <p:ext uri="{BB962C8B-B14F-4D97-AF65-F5344CB8AC3E}">
        <p14:creationId xmlns:p14="http://schemas.microsoft.com/office/powerpoint/2010/main" val="3763020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badges</a:t>
            </a:r>
          </a:p>
        </p:txBody>
      </p:sp>
      <p:sp>
        <p:nvSpPr>
          <p:cNvPr id="3" name="Content Placeholder 2"/>
          <p:cNvSpPr>
            <a:spLocks noGrp="1"/>
          </p:cNvSpPr>
          <p:nvPr>
            <p:ph idx="1"/>
          </p:nvPr>
        </p:nvSpPr>
        <p:spPr/>
        <p:txBody>
          <a:bodyPr/>
          <a:lstStyle/>
          <a:p>
            <a:pPr marL="0" indent="0" algn="ctr">
              <a:buNone/>
            </a:pPr>
            <a:r>
              <a:rPr lang="en-US" sz="3600" dirty="0"/>
              <a:t>“Digital credential that represents skills, interests and achievements earned by an individual through specific projects, </a:t>
            </a:r>
            <a:r>
              <a:rPr lang="en-US" sz="3600" dirty="0" err="1"/>
              <a:t>programmes</a:t>
            </a:r>
            <a:r>
              <a:rPr lang="en-US" sz="3600" dirty="0"/>
              <a:t>, courses or other activities.” </a:t>
            </a:r>
          </a:p>
          <a:p>
            <a:pPr marL="0" indent="0" algn="ctr">
              <a:buNone/>
            </a:pPr>
            <a:endParaRPr lang="en-US" sz="2000" dirty="0"/>
          </a:p>
          <a:p>
            <a:pPr marL="0" indent="0" algn="ctr">
              <a:buNone/>
            </a:pPr>
            <a:r>
              <a:rPr lang="en-US" sz="2000" dirty="0"/>
              <a:t>(Mozilla, 2013) </a:t>
            </a:r>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3"/>
          <a:stretch>
            <a:fillRect/>
          </a:stretch>
        </p:blipFill>
        <p:spPr>
          <a:xfrm>
            <a:off x="3621777" y="4563969"/>
            <a:ext cx="1923574" cy="1800792"/>
          </a:xfrm>
          <a:prstGeom prst="rect">
            <a:avLst/>
          </a:prstGeom>
        </p:spPr>
      </p:pic>
    </p:spTree>
    <p:extLst>
      <p:ext uri="{BB962C8B-B14F-4D97-AF65-F5344CB8AC3E}">
        <p14:creationId xmlns:p14="http://schemas.microsoft.com/office/powerpoint/2010/main" val="1856649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Badge?</a:t>
            </a:r>
          </a:p>
        </p:txBody>
      </p:sp>
      <p:sp>
        <p:nvSpPr>
          <p:cNvPr id="3" name="Content Placeholder 2"/>
          <p:cNvSpPr>
            <a:spLocks noGrp="1"/>
          </p:cNvSpPr>
          <p:nvPr>
            <p:ph idx="1"/>
          </p:nvPr>
        </p:nvSpPr>
        <p:spPr/>
        <p:txBody>
          <a:bodyPr/>
          <a:lstStyle/>
          <a:p>
            <a:r>
              <a:rPr lang="en-CA" dirty="0">
                <a:hlinkClick r:id="rId3"/>
              </a:rPr>
              <a:t>https://www.youtube.com/watch?v=RDmfE0noOJ8</a:t>
            </a:r>
            <a:r>
              <a:rPr lang="en-CA" dirty="0"/>
              <a:t> </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06708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Discussion</a:t>
            </a:r>
          </a:p>
        </p:txBody>
      </p:sp>
      <p:pic>
        <p:nvPicPr>
          <p:cNvPr id="5" name="Content Placeholder 4" descr="a-certificate-is-just-a-badge.png"/>
          <p:cNvPicPr>
            <a:picLocks noGrp="1" noChangeAspect="1"/>
          </p:cNvPicPr>
          <p:nvPr>
            <p:ph idx="1"/>
          </p:nvPr>
        </p:nvPicPr>
        <p:blipFill>
          <a:blip r:embed="rId3">
            <a:extLst>
              <a:ext uri="{28A0092B-C50C-407E-A947-70E740481C1C}">
                <a14:useLocalDpi xmlns:a14="http://schemas.microsoft.com/office/drawing/2010/main" val="0"/>
              </a:ext>
            </a:extLst>
          </a:blip>
          <a:srcRect t="5686" b="5686"/>
          <a:stretch>
            <a:fillRect/>
          </a:stretch>
        </p:blipFill>
        <p:spPr/>
      </p:pic>
      <p:sp>
        <p:nvSpPr>
          <p:cNvPr id="4" name="Footer Placeholder 3"/>
          <p:cNvSpPr>
            <a:spLocks noGrp="1"/>
          </p:cNvSpPr>
          <p:nvPr>
            <p:ph type="ftr" sz="quarter" idx="11"/>
          </p:nvPr>
        </p:nvSpPr>
        <p:spPr>
          <a:xfrm>
            <a:off x="2808104" y="6446709"/>
            <a:ext cx="3527793" cy="365125"/>
          </a:xfrm>
        </p:spPr>
        <p:txBody>
          <a:bodyPr/>
          <a:lstStyle/>
          <a:p>
            <a:r>
              <a:rPr lang="en-US" dirty="0"/>
              <a:t>image cc: license @</a:t>
            </a:r>
            <a:r>
              <a:rPr lang="en-US" dirty="0" err="1"/>
              <a:t>BryanMMathers</a:t>
            </a:r>
            <a:endParaRPr lang="en-US" dirty="0"/>
          </a:p>
          <a:p>
            <a:endParaRPr lang="en-US" dirty="0"/>
          </a:p>
        </p:txBody>
      </p:sp>
    </p:spTree>
    <p:extLst>
      <p:ext uri="{BB962C8B-B14F-4D97-AF65-F5344CB8AC3E}">
        <p14:creationId xmlns:p14="http://schemas.microsoft.com/office/powerpoint/2010/main" val="3860801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Getting started</a:t>
            </a:r>
          </a:p>
        </p:txBody>
      </p:sp>
      <p:sp>
        <p:nvSpPr>
          <p:cNvPr id="4" name="Footer Placeholder 3"/>
          <p:cNvSpPr>
            <a:spLocks noGrp="1"/>
          </p:cNvSpPr>
          <p:nvPr>
            <p:ph type="ftr" sz="quarter" idx="11"/>
          </p:nvPr>
        </p:nvSpPr>
        <p:spPr/>
        <p:txBody>
          <a:bodyPr/>
          <a:lstStyle/>
          <a:p>
            <a:endParaRPr lang="en-US"/>
          </a:p>
        </p:txBody>
      </p:sp>
      <p:pic>
        <p:nvPicPr>
          <p:cNvPr id="7" name="Content Placeholder 6"/>
          <p:cNvPicPr>
            <a:picLocks noGrp="1" noChangeAspect="1"/>
          </p:cNvPicPr>
          <p:nvPr>
            <p:ph idx="1"/>
          </p:nvPr>
        </p:nvPicPr>
        <p:blipFill>
          <a:blip r:embed="rId3"/>
          <a:stretch>
            <a:fillRect/>
          </a:stretch>
        </p:blipFill>
        <p:spPr>
          <a:xfrm>
            <a:off x="831553" y="1828800"/>
            <a:ext cx="7480894" cy="3699083"/>
          </a:xfrm>
        </p:spPr>
      </p:pic>
      <p:sp>
        <p:nvSpPr>
          <p:cNvPr id="8" name="TextBox 7"/>
          <p:cNvSpPr txBox="1"/>
          <p:nvPr/>
        </p:nvSpPr>
        <p:spPr>
          <a:xfrm>
            <a:off x="252306" y="5937087"/>
            <a:ext cx="8457354" cy="646331"/>
          </a:xfrm>
          <a:prstGeom prst="rect">
            <a:avLst/>
          </a:prstGeom>
          <a:noFill/>
        </p:spPr>
        <p:txBody>
          <a:bodyPr wrap="square" rtlCol="0">
            <a:spAutoFit/>
          </a:bodyPr>
          <a:lstStyle/>
          <a:p>
            <a:r>
              <a:rPr lang="en-CA" dirty="0"/>
              <a:t>Recommended resource: </a:t>
            </a:r>
            <a:r>
              <a:rPr lang="en-CA" b="1" u="sng" dirty="0">
                <a:hlinkClick r:id="rId4"/>
              </a:rPr>
              <a:t>https://openbadges.org/get-started/earning-badges/</a:t>
            </a:r>
            <a:endParaRPr lang="en-CA" u="sng" dirty="0"/>
          </a:p>
          <a:p>
            <a:endParaRPr lang="en-CA" u="sng" dirty="0"/>
          </a:p>
        </p:txBody>
      </p:sp>
    </p:spTree>
    <p:extLst>
      <p:ext uri="{BB962C8B-B14F-4D97-AF65-F5344CB8AC3E}">
        <p14:creationId xmlns:p14="http://schemas.microsoft.com/office/powerpoint/2010/main" val="1156406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management Systems</a:t>
            </a:r>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3"/>
          <a:stretch>
            <a:fillRect/>
          </a:stretch>
        </p:blipFill>
        <p:spPr>
          <a:xfrm>
            <a:off x="550441" y="1776181"/>
            <a:ext cx="8066246" cy="4332797"/>
          </a:xfrm>
          <a:prstGeom prst="rect">
            <a:avLst/>
          </a:prstGeom>
        </p:spPr>
      </p:pic>
    </p:spTree>
    <p:extLst>
      <p:ext uri="{BB962C8B-B14F-4D97-AF65-F5344CB8AC3E}">
        <p14:creationId xmlns:p14="http://schemas.microsoft.com/office/powerpoint/2010/main" val="1113633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Badge platforms</a:t>
            </a:r>
          </a:p>
        </p:txBody>
      </p:sp>
      <p:pic>
        <p:nvPicPr>
          <p:cNvPr id="3" name="Content Placeholder 2"/>
          <p:cNvPicPr>
            <a:picLocks noGrp="1" noChangeAspect="1"/>
          </p:cNvPicPr>
          <p:nvPr>
            <p:ph idx="1"/>
          </p:nvPr>
        </p:nvPicPr>
        <p:blipFill>
          <a:blip r:embed="rId3"/>
          <a:stretch>
            <a:fillRect/>
          </a:stretch>
        </p:blipFill>
        <p:spPr>
          <a:xfrm>
            <a:off x="867778" y="1850570"/>
            <a:ext cx="7408445" cy="4058344"/>
          </a:xfrm>
        </p:spPr>
      </p:pic>
    </p:spTree>
    <p:extLst>
      <p:ext uri="{BB962C8B-B14F-4D97-AF65-F5344CB8AC3E}">
        <p14:creationId xmlns:p14="http://schemas.microsoft.com/office/powerpoint/2010/main" val="389140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6" name="Content Placeholder 5"/>
          <p:cNvSpPr>
            <a:spLocks noGrp="1"/>
          </p:cNvSpPr>
          <p:nvPr>
            <p:ph idx="1"/>
          </p:nvPr>
        </p:nvSpPr>
        <p:spPr/>
        <p:txBody>
          <a:bodyPr>
            <a:normAutofit/>
          </a:bodyPr>
          <a:lstStyle/>
          <a:p>
            <a:pPr marL="0" indent="0">
              <a:buNone/>
            </a:pPr>
            <a:r>
              <a:rPr lang="en-US" dirty="0"/>
              <a:t>By the end of this module, you should be able to:</a:t>
            </a:r>
          </a:p>
          <a:p>
            <a:r>
              <a:rPr lang="en-CA" dirty="0"/>
              <a:t>define micro-credentials and identify their current use in teaching and learning;</a:t>
            </a:r>
          </a:p>
          <a:p>
            <a:r>
              <a:rPr lang="en-CA" dirty="0"/>
              <a:t>discuss best practices and strategies for implementing badges;</a:t>
            </a:r>
          </a:p>
          <a:p>
            <a:r>
              <a:rPr lang="en-CA" dirty="0"/>
              <a:t>develop a plan for badges in a specific course, within a program/degree, or institution;</a:t>
            </a:r>
          </a:p>
          <a:p>
            <a:r>
              <a:rPr lang="en-CA" dirty="0"/>
              <a:t>develop badge parameters.</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61932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Badge design</a:t>
            </a:r>
          </a:p>
        </p:txBody>
      </p:sp>
      <p:sp>
        <p:nvSpPr>
          <p:cNvPr id="3" name="Content Placeholder 2"/>
          <p:cNvSpPr>
            <a:spLocks noGrp="1"/>
          </p:cNvSpPr>
          <p:nvPr>
            <p:ph idx="1"/>
          </p:nvPr>
        </p:nvSpPr>
        <p:spPr/>
        <p:txBody>
          <a:bodyPr/>
          <a:lstStyle/>
          <a:p>
            <a:r>
              <a:rPr lang="en-CA" dirty="0"/>
              <a:t>Name</a:t>
            </a:r>
          </a:p>
          <a:p>
            <a:r>
              <a:rPr lang="en-CA" dirty="0"/>
              <a:t>Criteria</a:t>
            </a:r>
          </a:p>
          <a:p>
            <a:r>
              <a:rPr lang="en-CA" dirty="0"/>
              <a:t>Expiration</a:t>
            </a:r>
          </a:p>
          <a:p>
            <a:r>
              <a:rPr lang="en-CA" dirty="0"/>
              <a:t>Skills represented</a:t>
            </a:r>
          </a:p>
          <a:p>
            <a:r>
              <a:rPr lang="en-CA" dirty="0"/>
              <a:t>Behaviours encouraged</a:t>
            </a:r>
          </a:p>
          <a:p>
            <a:r>
              <a:rPr lang="en-CA" dirty="0"/>
              <a:t>Artifacts required</a:t>
            </a:r>
          </a:p>
          <a:p>
            <a:r>
              <a:rPr lang="en-CA" dirty="0"/>
              <a:t>Unique?</a:t>
            </a:r>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3"/>
          <a:stretch>
            <a:fillRect/>
          </a:stretch>
        </p:blipFill>
        <p:spPr>
          <a:xfrm>
            <a:off x="5290457" y="1878012"/>
            <a:ext cx="3315380" cy="3319991"/>
          </a:xfrm>
          <a:prstGeom prst="rect">
            <a:avLst/>
          </a:prstGeom>
        </p:spPr>
      </p:pic>
    </p:spTree>
    <p:extLst>
      <p:ext uri="{BB962C8B-B14F-4D97-AF65-F5344CB8AC3E}">
        <p14:creationId xmlns:p14="http://schemas.microsoft.com/office/powerpoint/2010/main" val="4262250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Badges Work for Learning</a:t>
            </a:r>
          </a:p>
        </p:txBody>
      </p:sp>
      <p:pic>
        <p:nvPicPr>
          <p:cNvPr id="5" name="Content Placeholder 4" descr="whats-a-badge-really-worth2.png"/>
          <p:cNvPicPr>
            <a:picLocks noGrp="1" noChangeAspect="1"/>
          </p:cNvPicPr>
          <p:nvPr>
            <p:ph idx="1"/>
          </p:nvPr>
        </p:nvPicPr>
        <p:blipFill>
          <a:blip r:embed="rId3">
            <a:extLst>
              <a:ext uri="{28A0092B-C50C-407E-A947-70E740481C1C}">
                <a14:useLocalDpi xmlns:a14="http://schemas.microsoft.com/office/drawing/2010/main" val="0"/>
              </a:ext>
            </a:extLst>
          </a:blip>
          <a:srcRect t="5686" b="5686"/>
          <a:stretch>
            <a:fillRect/>
          </a:stretch>
        </p:blipFill>
        <p:spPr/>
      </p:pic>
      <p:sp>
        <p:nvSpPr>
          <p:cNvPr id="7" name="Footer Placeholder 3"/>
          <p:cNvSpPr>
            <a:spLocks noGrp="1"/>
          </p:cNvSpPr>
          <p:nvPr>
            <p:ph type="ftr" sz="quarter" idx="11"/>
          </p:nvPr>
        </p:nvSpPr>
        <p:spPr>
          <a:xfrm>
            <a:off x="2808104" y="6446709"/>
            <a:ext cx="3527793" cy="365125"/>
          </a:xfrm>
        </p:spPr>
        <p:txBody>
          <a:bodyPr/>
          <a:lstStyle/>
          <a:p>
            <a:pPr algn="ctr"/>
            <a:r>
              <a:rPr lang="en-US" dirty="0"/>
              <a:t>image cc: license @</a:t>
            </a:r>
            <a:r>
              <a:rPr lang="en-US" dirty="0" err="1"/>
              <a:t>BryanMMathers</a:t>
            </a:r>
            <a:endParaRPr lang="en-US" dirty="0"/>
          </a:p>
          <a:p>
            <a:endParaRPr lang="en-US" dirty="0"/>
          </a:p>
        </p:txBody>
      </p:sp>
    </p:spTree>
    <p:extLst>
      <p:ext uri="{BB962C8B-B14F-4D97-AF65-F5344CB8AC3E}">
        <p14:creationId xmlns:p14="http://schemas.microsoft.com/office/powerpoint/2010/main" val="1668094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Badge design (cont’d)</a:t>
            </a:r>
          </a:p>
        </p:txBody>
      </p:sp>
      <p:sp>
        <p:nvSpPr>
          <p:cNvPr id="3" name="Content Placeholder 2"/>
          <p:cNvSpPr>
            <a:spLocks noGrp="1"/>
          </p:cNvSpPr>
          <p:nvPr>
            <p:ph idx="1"/>
          </p:nvPr>
        </p:nvSpPr>
        <p:spPr>
          <a:xfrm>
            <a:off x="252306" y="1600200"/>
            <a:ext cx="5038151" cy="4873904"/>
          </a:xfrm>
        </p:spPr>
        <p:txBody>
          <a:bodyPr/>
          <a:lstStyle/>
          <a:p>
            <a:r>
              <a:rPr lang="en-CA" dirty="0"/>
              <a:t>Earner</a:t>
            </a:r>
          </a:p>
          <a:p>
            <a:r>
              <a:rPr lang="en-CA" dirty="0"/>
              <a:t>Issuer</a:t>
            </a:r>
          </a:p>
          <a:p>
            <a:r>
              <a:rPr lang="en-CA" dirty="0"/>
              <a:t>Audience</a:t>
            </a:r>
          </a:p>
          <a:p>
            <a:r>
              <a:rPr lang="en-CA" dirty="0"/>
              <a:t>Displayer</a:t>
            </a:r>
          </a:p>
          <a:p>
            <a:r>
              <a:rPr lang="en-CA" dirty="0"/>
              <a:t>Value </a:t>
            </a:r>
            <a:r>
              <a:rPr lang="en-CA" dirty="0" smtClean="0"/>
              <a:t>proposition</a:t>
            </a:r>
            <a:endParaRPr lang="en-CA" dirty="0"/>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3"/>
          <a:stretch>
            <a:fillRect/>
          </a:stretch>
        </p:blipFill>
        <p:spPr>
          <a:xfrm>
            <a:off x="5290457" y="1878012"/>
            <a:ext cx="3315380" cy="3319991"/>
          </a:xfrm>
          <a:prstGeom prst="rect">
            <a:avLst/>
          </a:prstGeom>
        </p:spPr>
      </p:pic>
    </p:spTree>
    <p:extLst>
      <p:ext uri="{BB962C8B-B14F-4D97-AF65-F5344CB8AC3E}">
        <p14:creationId xmlns:p14="http://schemas.microsoft.com/office/powerpoint/2010/main" val="3221211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case studies</a:t>
            </a:r>
          </a:p>
        </p:txBody>
      </p:sp>
      <p:sp>
        <p:nvSpPr>
          <p:cNvPr id="3" name="Content Placeholder 2"/>
          <p:cNvSpPr>
            <a:spLocks noGrp="1"/>
          </p:cNvSpPr>
          <p:nvPr>
            <p:ph idx="1"/>
          </p:nvPr>
        </p:nvSpPr>
        <p:spPr>
          <a:xfrm>
            <a:off x="252306" y="1600200"/>
            <a:ext cx="4559180" cy="4873904"/>
          </a:xfrm>
        </p:spPr>
        <p:txBody>
          <a:bodyPr/>
          <a:lstStyle/>
          <a:p>
            <a:r>
              <a:rPr lang="en-US" dirty="0"/>
              <a:t>Review your assigned case study with your group</a:t>
            </a:r>
          </a:p>
          <a:p>
            <a:r>
              <a:rPr lang="en-US" dirty="0"/>
              <a:t>Perform a SWOT analysis</a:t>
            </a:r>
          </a:p>
          <a:p>
            <a:r>
              <a:rPr lang="en-US" dirty="0"/>
              <a:t>Share results with the larger group</a:t>
            </a:r>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3"/>
          <a:stretch>
            <a:fillRect/>
          </a:stretch>
        </p:blipFill>
        <p:spPr>
          <a:xfrm>
            <a:off x="4419600" y="1965255"/>
            <a:ext cx="4240161" cy="4143794"/>
          </a:xfrm>
          <a:prstGeom prst="rect">
            <a:avLst/>
          </a:prstGeom>
        </p:spPr>
      </p:pic>
    </p:spTree>
    <p:extLst>
      <p:ext uri="{BB962C8B-B14F-4D97-AF65-F5344CB8AC3E}">
        <p14:creationId xmlns:p14="http://schemas.microsoft.com/office/powerpoint/2010/main" val="1955329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badges</a:t>
            </a:r>
          </a:p>
        </p:txBody>
      </p:sp>
      <p:pic>
        <p:nvPicPr>
          <p:cNvPr id="5" name="Content Placeholder 4" descr="a-constellation-of-pathways.png"/>
          <p:cNvPicPr>
            <a:picLocks noGrp="1" noChangeAspect="1"/>
          </p:cNvPicPr>
          <p:nvPr>
            <p:ph idx="1"/>
          </p:nvPr>
        </p:nvPicPr>
        <p:blipFill>
          <a:blip r:embed="rId3">
            <a:extLst>
              <a:ext uri="{28A0092B-C50C-407E-A947-70E740481C1C}">
                <a14:useLocalDpi xmlns:a14="http://schemas.microsoft.com/office/drawing/2010/main" val="0"/>
              </a:ext>
            </a:extLst>
          </a:blip>
          <a:srcRect l="-6409" r="-6409"/>
          <a:stretch>
            <a:fillRect/>
          </a:stretch>
        </p:blipFill>
        <p:spPr>
          <a:xfrm>
            <a:off x="252306" y="1533348"/>
            <a:ext cx="8662516" cy="4873904"/>
          </a:xfrm>
        </p:spPr>
      </p:pic>
      <p:sp>
        <p:nvSpPr>
          <p:cNvPr id="7" name="Footer Placeholder 3"/>
          <p:cNvSpPr>
            <a:spLocks noGrp="1"/>
          </p:cNvSpPr>
          <p:nvPr>
            <p:ph type="ftr" sz="quarter" idx="11"/>
          </p:nvPr>
        </p:nvSpPr>
        <p:spPr>
          <a:xfrm>
            <a:off x="2808104" y="6446709"/>
            <a:ext cx="3527793" cy="365125"/>
          </a:xfrm>
        </p:spPr>
        <p:txBody>
          <a:bodyPr/>
          <a:lstStyle/>
          <a:p>
            <a:r>
              <a:rPr lang="en-US" dirty="0"/>
              <a:t>image cc: license @</a:t>
            </a:r>
            <a:r>
              <a:rPr lang="en-US" dirty="0" err="1"/>
              <a:t>BryanMMathers</a:t>
            </a:r>
            <a:endParaRPr lang="en-US" dirty="0"/>
          </a:p>
          <a:p>
            <a:endParaRPr lang="en-US" dirty="0"/>
          </a:p>
        </p:txBody>
      </p:sp>
    </p:spTree>
    <p:extLst>
      <p:ext uri="{BB962C8B-B14F-4D97-AF65-F5344CB8AC3E}">
        <p14:creationId xmlns:p14="http://schemas.microsoft.com/office/powerpoint/2010/main" val="1219049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3" name="Content Placeholder 2"/>
          <p:cNvSpPr>
            <a:spLocks noGrp="1"/>
          </p:cNvSpPr>
          <p:nvPr>
            <p:ph idx="1"/>
          </p:nvPr>
        </p:nvSpPr>
        <p:spPr/>
        <p:txBody>
          <a:bodyPr/>
          <a:lstStyle/>
          <a:p>
            <a:pPr marL="0" indent="0">
              <a:buNone/>
            </a:pPr>
            <a:r>
              <a:rPr lang="en-US" dirty="0"/>
              <a:t>Video</a:t>
            </a:r>
          </a:p>
          <a:p>
            <a:pPr marL="0" indent="0">
              <a:buNone/>
            </a:pPr>
            <a:endParaRPr lang="en-US" dirty="0"/>
          </a:p>
          <a:p>
            <a:r>
              <a:rPr lang="en-US" dirty="0"/>
              <a:t>Implementing Badges</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61998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CA" dirty="0"/>
              <a:t>Credentials are symbols of competencies and relationships.</a:t>
            </a:r>
          </a:p>
          <a:p>
            <a:r>
              <a:rPr lang="en-CA" dirty="0"/>
              <a:t>Alternative credentialing is becoming increasingly popular in education.</a:t>
            </a:r>
          </a:p>
          <a:p>
            <a:r>
              <a:rPr lang="en-CA" dirty="0"/>
              <a:t>Micro-credentials tend to be focused on a specific competency or skill, are personal and timely, and are tied to performance.</a:t>
            </a:r>
          </a:p>
          <a:p>
            <a:endParaRPr lang="en-CA" dirty="0"/>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6707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(cont’d)</a:t>
            </a:r>
          </a:p>
        </p:txBody>
      </p:sp>
      <p:sp>
        <p:nvSpPr>
          <p:cNvPr id="3" name="Content Placeholder 2"/>
          <p:cNvSpPr>
            <a:spLocks noGrp="1"/>
          </p:cNvSpPr>
          <p:nvPr>
            <p:ph idx="1"/>
          </p:nvPr>
        </p:nvSpPr>
        <p:spPr/>
        <p:txBody>
          <a:bodyPr/>
          <a:lstStyle/>
          <a:p>
            <a:r>
              <a:rPr lang="en-CA" dirty="0"/>
              <a:t>Badges are a visual representation of a skill or achievement.</a:t>
            </a:r>
          </a:p>
          <a:p>
            <a:r>
              <a:rPr lang="en-CA" dirty="0"/>
              <a:t>Digital badges, and supporting systems, are a relatively new practice in higher education.</a:t>
            </a:r>
          </a:p>
          <a:p>
            <a:r>
              <a:rPr lang="en-CA" dirty="0"/>
              <a:t>Effective use of badges demands careful planning and consideration.</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26278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HOmework</a:t>
            </a:r>
            <a:endParaRPr lang="en-US" dirty="0"/>
          </a:p>
        </p:txBody>
      </p:sp>
      <p:sp>
        <p:nvSpPr>
          <p:cNvPr id="4" name="Footer Placeholder 3"/>
          <p:cNvSpPr>
            <a:spLocks noGrp="1"/>
          </p:cNvSpPr>
          <p:nvPr>
            <p:ph type="ftr" sz="quarter" idx="11"/>
          </p:nvPr>
        </p:nvSpPr>
        <p:spPr/>
        <p:txBody>
          <a:bodyPr/>
          <a:lstStyle/>
          <a:p>
            <a:endParaRPr lang="en-US"/>
          </a:p>
        </p:txBody>
      </p:sp>
      <p:sp>
        <p:nvSpPr>
          <p:cNvPr id="3" name="Content Placeholder 2"/>
          <p:cNvSpPr>
            <a:spLocks noGrp="1"/>
          </p:cNvSpPr>
          <p:nvPr>
            <p:ph idx="1"/>
          </p:nvPr>
        </p:nvSpPr>
        <p:spPr/>
        <p:txBody>
          <a:bodyPr/>
          <a:lstStyle/>
          <a:p>
            <a:r>
              <a:rPr lang="en-CA" dirty="0" smtClean="0"/>
              <a:t>Continue research on badges that are currently available</a:t>
            </a:r>
          </a:p>
          <a:p>
            <a:r>
              <a:rPr lang="en-CA" dirty="0" smtClean="0"/>
              <a:t>Complete Badge </a:t>
            </a:r>
            <a:r>
              <a:rPr lang="en-CA" dirty="0"/>
              <a:t>Design </a:t>
            </a:r>
            <a:r>
              <a:rPr lang="en-CA" dirty="0" smtClean="0"/>
              <a:t>Worksheet</a:t>
            </a:r>
          </a:p>
          <a:p>
            <a:endParaRPr lang="en-CA" dirty="0"/>
          </a:p>
        </p:txBody>
      </p:sp>
    </p:spTree>
    <p:extLst>
      <p:ext uri="{BB962C8B-B14F-4D97-AF65-F5344CB8AC3E}">
        <p14:creationId xmlns:p14="http://schemas.microsoft.com/office/powerpoint/2010/main" val="3057672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Thank you</a:t>
            </a:r>
          </a:p>
        </p:txBody>
      </p:sp>
      <p:sp>
        <p:nvSpPr>
          <p:cNvPr id="6" name="Content Placeholder 5"/>
          <p:cNvSpPr>
            <a:spLocks noGrp="1"/>
          </p:cNvSpPr>
          <p:nvPr>
            <p:ph idx="1"/>
          </p:nvPr>
        </p:nvSpPr>
        <p:spPr/>
        <p:txBody>
          <a:bodyPr/>
          <a:lstStyle/>
          <a:p>
            <a:endParaRPr lang="en-US" dirty="0"/>
          </a:p>
          <a:p>
            <a:pPr marL="0" indent="0">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Content Placeholder 5"/>
          <p:cNvSpPr txBox="1">
            <a:spLocks/>
          </p:cNvSpPr>
          <p:nvPr/>
        </p:nvSpPr>
        <p:spPr>
          <a:xfrm>
            <a:off x="404706" y="1752600"/>
            <a:ext cx="8662516" cy="4873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C51E2E"/>
              </a:buClr>
              <a:buSzPct val="80000"/>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C51E2E"/>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r>
              <a:rPr lang="en-US" dirty="0"/>
              <a:t>Questions?</a:t>
            </a:r>
          </a:p>
          <a:p>
            <a:r>
              <a:rPr lang="en-US" dirty="0"/>
              <a:t>Comments? </a:t>
            </a:r>
          </a:p>
          <a:p>
            <a:r>
              <a:rPr lang="en-US" dirty="0"/>
              <a:t>Help?</a:t>
            </a:r>
          </a:p>
          <a:p>
            <a:endParaRPr lang="en-US" dirty="0"/>
          </a:p>
          <a:p>
            <a:pPr marL="0" indent="0">
              <a:buNone/>
            </a:pPr>
            <a:r>
              <a:rPr lang="en-US" b="1" dirty="0"/>
              <a:t>Contact information – facilitator’s and departmental</a:t>
            </a:r>
          </a:p>
          <a:p>
            <a:endParaRPr lang="en-US" dirty="0"/>
          </a:p>
          <a:p>
            <a:endParaRPr lang="en-US" dirty="0"/>
          </a:p>
        </p:txBody>
      </p:sp>
    </p:spTree>
    <p:extLst>
      <p:ext uri="{BB962C8B-B14F-4D97-AF65-F5344CB8AC3E}">
        <p14:creationId xmlns:p14="http://schemas.microsoft.com/office/powerpoint/2010/main" val="18025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457200" y="1600200"/>
            <a:ext cx="8229600" cy="4764561"/>
          </a:xfrm>
        </p:spPr>
        <p:txBody>
          <a:bodyPr>
            <a:normAutofit/>
          </a:bodyPr>
          <a:lstStyle/>
          <a:p>
            <a:r>
              <a:rPr lang="en-CA" sz="3200" dirty="0"/>
              <a:t>Micro-Credentials in Teaching and Learning</a:t>
            </a:r>
          </a:p>
          <a:p>
            <a:r>
              <a:rPr lang="en-CA" sz="3200" dirty="0"/>
              <a:t>Digital Badges and Open Badges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8881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6-08-26 at 1.29.19 PM.png"/>
          <p:cNvPicPr>
            <a:picLocks noGrp="1" noChangeAspect="1"/>
          </p:cNvPicPr>
          <p:nvPr>
            <p:ph idx="1"/>
          </p:nvPr>
        </p:nvPicPr>
        <p:blipFill>
          <a:blip r:embed="rId3">
            <a:extLst>
              <a:ext uri="{28A0092B-C50C-407E-A947-70E740481C1C}">
                <a14:useLocalDpi xmlns:a14="http://schemas.microsoft.com/office/drawing/2010/main" val="0"/>
              </a:ext>
            </a:extLst>
          </a:blip>
          <a:srcRect l="-12870" r="-12870"/>
          <a:stretch>
            <a:fillRect/>
          </a:stretch>
        </p:blipFill>
        <p:spPr>
          <a:xfrm>
            <a:off x="-61454" y="1417638"/>
            <a:ext cx="8793632" cy="4947123"/>
          </a:xfrm>
        </p:spPr>
      </p:pic>
      <p:sp>
        <p:nvSpPr>
          <p:cNvPr id="2" name="Title 1"/>
          <p:cNvSpPr>
            <a:spLocks noGrp="1"/>
          </p:cNvSpPr>
          <p:nvPr>
            <p:ph type="title"/>
          </p:nvPr>
        </p:nvSpPr>
        <p:spPr/>
        <p:txBody>
          <a:bodyPr/>
          <a:lstStyle/>
          <a:p>
            <a:r>
              <a:rPr lang="en-US" dirty="0"/>
              <a:t>badge worksheet</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5227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micro-credentials </a:t>
            </a:r>
            <a:br>
              <a:rPr lang="en-US" dirty="0"/>
            </a:br>
            <a:r>
              <a:rPr lang="en-US" dirty="0"/>
              <a:t>in teaching and learning</a:t>
            </a:r>
          </a:p>
        </p:txBody>
      </p:sp>
      <p:sp>
        <p:nvSpPr>
          <p:cNvPr id="3" name="Subtitl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736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Group Discussion</a:t>
            </a:r>
          </a:p>
        </p:txBody>
      </p:sp>
      <p:sp>
        <p:nvSpPr>
          <p:cNvPr id="6" name="Content Placeholder 5"/>
          <p:cNvSpPr>
            <a:spLocks noGrp="1"/>
          </p:cNvSpPr>
          <p:nvPr>
            <p:ph idx="1"/>
          </p:nvPr>
        </p:nvSpPr>
        <p:spPr/>
        <p:txBody>
          <a:bodyPr/>
          <a:lstStyle/>
          <a:p>
            <a:r>
              <a:rPr lang="en-US" dirty="0"/>
              <a:t>What credentials do you have? </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8155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Credentials?</a:t>
            </a:r>
          </a:p>
        </p:txBody>
      </p:sp>
      <p:sp>
        <p:nvSpPr>
          <p:cNvPr id="3" name="Content Placeholder 2"/>
          <p:cNvSpPr>
            <a:spLocks noGrp="1"/>
          </p:cNvSpPr>
          <p:nvPr>
            <p:ph idx="1"/>
          </p:nvPr>
        </p:nvSpPr>
        <p:spPr/>
        <p:txBody>
          <a:bodyPr/>
          <a:lstStyle/>
          <a:p>
            <a:pPr marL="0" indent="0" algn="ctr">
              <a:buNone/>
            </a:pPr>
            <a:r>
              <a:rPr lang="en-US" dirty="0"/>
              <a:t>“A qualification, achievement, quality, or aspect of a person’s background, especially when used to indicate their suitability for something” </a:t>
            </a:r>
            <a:br>
              <a:rPr lang="en-US" dirty="0"/>
            </a:br>
            <a:r>
              <a:rPr lang="en-US" sz="2400" dirty="0">
                <a:hlinkClick r:id="rId3"/>
              </a:rPr>
              <a:t>Oxford English Dictionary</a:t>
            </a:r>
            <a:endParaRPr lang="en-US" dirty="0"/>
          </a:p>
          <a:p>
            <a:pPr marL="0" indent="0" algn="ctr">
              <a:buNone/>
            </a:pPr>
            <a:endParaRPr lang="en-US" dirty="0"/>
          </a:p>
          <a:p>
            <a:pPr marL="0" indent="0" algn="ctr">
              <a:buNone/>
            </a:pPr>
            <a:r>
              <a:rPr lang="en-US" dirty="0"/>
              <a:t>“Something that gives a title to credit or confidence”</a:t>
            </a:r>
          </a:p>
          <a:p>
            <a:pPr marL="0" indent="0" algn="ctr">
              <a:buNone/>
            </a:pPr>
            <a:r>
              <a:rPr lang="en-US" sz="2400" dirty="0">
                <a:hlinkClick r:id="rId4"/>
              </a:rPr>
              <a:t>Merriam Webster</a:t>
            </a:r>
            <a:endParaRPr lang="en-US" sz="2400"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8096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Credentials as symbols</a:t>
            </a:r>
          </a:p>
        </p:txBody>
      </p:sp>
      <p:sp>
        <p:nvSpPr>
          <p:cNvPr id="6" name="Content Placeholder 5"/>
          <p:cNvSpPr>
            <a:spLocks noGrp="1"/>
          </p:cNvSpPr>
          <p:nvPr>
            <p:ph idx="1"/>
          </p:nvPr>
        </p:nvSpPr>
        <p:spPr/>
        <p:txBody>
          <a:bodyPr/>
          <a:lstStyle/>
          <a:p>
            <a:r>
              <a:rPr lang="en-US" dirty="0"/>
              <a:t>Signifies that earner has satisfied certain criteria</a:t>
            </a:r>
          </a:p>
          <a:p>
            <a:r>
              <a:rPr lang="en-US" dirty="0"/>
              <a:t>Symbol of </a:t>
            </a:r>
            <a:r>
              <a:rPr lang="en-US" dirty="0" err="1" smtClean="0"/>
              <a:t>compentency</a:t>
            </a:r>
            <a:r>
              <a:rPr lang="en-US" dirty="0" smtClean="0"/>
              <a:t>, </a:t>
            </a:r>
            <a:r>
              <a:rPr lang="en-US" dirty="0"/>
              <a:t>accomplishment, certification</a:t>
            </a:r>
          </a:p>
          <a:p>
            <a:r>
              <a:rPr lang="en-US" dirty="0"/>
              <a:t>Artifact of connection between issuer and earner</a:t>
            </a:r>
          </a:p>
          <a:p>
            <a:r>
              <a:rPr lang="en-US" dirty="0"/>
              <a:t>Symbolize relationships or trusts</a:t>
            </a:r>
          </a:p>
        </p:txBody>
      </p:sp>
      <p:sp>
        <p:nvSpPr>
          <p:cNvPr id="4" name="Footer Placeholder 3"/>
          <p:cNvSpPr>
            <a:spLocks noGrp="1"/>
          </p:cNvSpPr>
          <p:nvPr>
            <p:ph type="ftr" sz="quarter" idx="11"/>
          </p:nvPr>
        </p:nvSpPr>
        <p:spPr/>
        <p:txBody>
          <a:bodyPr/>
          <a:lstStyle/>
          <a:p>
            <a:endParaRPr lang="en-US"/>
          </a:p>
        </p:txBody>
      </p:sp>
      <p:pic>
        <p:nvPicPr>
          <p:cNvPr id="2" name="Picture 1"/>
          <p:cNvPicPr>
            <a:picLocks noChangeAspect="1"/>
          </p:cNvPicPr>
          <p:nvPr/>
        </p:nvPicPr>
        <p:blipFill>
          <a:blip r:embed="rId3"/>
          <a:stretch>
            <a:fillRect/>
          </a:stretch>
        </p:blipFill>
        <p:spPr>
          <a:xfrm>
            <a:off x="1639058" y="4564761"/>
            <a:ext cx="2987070" cy="1800000"/>
          </a:xfrm>
          <a:prstGeom prst="rect">
            <a:avLst/>
          </a:prstGeom>
        </p:spPr>
      </p:pic>
      <p:pic>
        <p:nvPicPr>
          <p:cNvPr id="3" name="Picture 2"/>
          <p:cNvPicPr>
            <a:picLocks noChangeAspect="1"/>
          </p:cNvPicPr>
          <p:nvPr/>
        </p:nvPicPr>
        <p:blipFill>
          <a:blip r:embed="rId4"/>
          <a:stretch>
            <a:fillRect/>
          </a:stretch>
        </p:blipFill>
        <p:spPr>
          <a:xfrm>
            <a:off x="5161815" y="4671086"/>
            <a:ext cx="1793572" cy="1800000"/>
          </a:xfrm>
          <a:prstGeom prst="rect">
            <a:avLst/>
          </a:prstGeom>
        </p:spPr>
      </p:pic>
    </p:spTree>
    <p:extLst>
      <p:ext uri="{BB962C8B-B14F-4D97-AF65-F5344CB8AC3E}">
        <p14:creationId xmlns:p14="http://schemas.microsoft.com/office/powerpoint/2010/main" val="2280642079"/>
      </p:ext>
    </p:extLst>
  </p:cSld>
  <p:clrMapOvr>
    <a:masterClrMapping/>
  </p:clrMapOvr>
</p:sld>
</file>

<file path=ppt/theme/theme1.xml><?xml version="1.0" encoding="utf-8"?>
<a:theme xmlns:a="http://schemas.openxmlformats.org/drawingml/2006/main" name="PIF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PIF_PowerPoint_template-2</Template>
  <TotalTime>26153</TotalTime>
  <Words>3359</Words>
  <Application>Microsoft Macintosh PowerPoint</Application>
  <PresentationFormat>On-screen Show (4:3)</PresentationFormat>
  <Paragraphs>240</Paragraphs>
  <Slides>39</Slides>
  <Notes>36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PIF_PowerPoint_template</vt:lpstr>
      <vt:lpstr>micro-credentials &amp; badges</vt:lpstr>
      <vt:lpstr>Welcome</vt:lpstr>
      <vt:lpstr>learning outcomes</vt:lpstr>
      <vt:lpstr>agenda</vt:lpstr>
      <vt:lpstr>badge worksheet</vt:lpstr>
      <vt:lpstr>micro-credentials  in teaching and learning</vt:lpstr>
      <vt:lpstr>Group Discussion</vt:lpstr>
      <vt:lpstr>What are Credentials?</vt:lpstr>
      <vt:lpstr>Credentials as symbols</vt:lpstr>
      <vt:lpstr>credentials in Higher Ed</vt:lpstr>
      <vt:lpstr>QUESTION</vt:lpstr>
      <vt:lpstr>what are micro-credentials?</vt:lpstr>
      <vt:lpstr>Functions of Micro-Credentials</vt:lpstr>
      <vt:lpstr>Group Discussion</vt:lpstr>
      <vt:lpstr> Motivation</vt:lpstr>
      <vt:lpstr> Micro-credentials in education</vt:lpstr>
      <vt:lpstr>The Future of learning?</vt:lpstr>
      <vt:lpstr>Group Discussion</vt:lpstr>
      <vt:lpstr>Benefits</vt:lpstr>
      <vt:lpstr>Challenges</vt:lpstr>
      <vt:lpstr>digital badges and open badges</vt:lpstr>
      <vt:lpstr>DISCUSSION/poll</vt:lpstr>
      <vt:lpstr>What are badges?</vt:lpstr>
      <vt:lpstr>Digital badges</vt:lpstr>
      <vt:lpstr>What is a Badge?</vt:lpstr>
      <vt:lpstr>Group Discussion</vt:lpstr>
      <vt:lpstr>Getting started</vt:lpstr>
      <vt:lpstr>learning management Systems</vt:lpstr>
      <vt:lpstr>Badge platforms</vt:lpstr>
      <vt:lpstr>Activity: Badge design</vt:lpstr>
      <vt:lpstr>How Badges Work for Learning</vt:lpstr>
      <vt:lpstr>Activity: Badge design (cont’d)</vt:lpstr>
      <vt:lpstr>Activity: case studies</vt:lpstr>
      <vt:lpstr>Implementing badges</vt:lpstr>
      <vt:lpstr>Best practices</vt:lpstr>
      <vt:lpstr>summary</vt:lpstr>
      <vt:lpstr>Summary (cont’d)</vt:lpstr>
      <vt:lpstr>HOmework</vt:lpstr>
      <vt:lpstr>Thank you</vt:lpstr>
    </vt:vector>
  </TitlesOfParts>
  <Company>Carleton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EDC</dc:creator>
  <cp:lastModifiedBy>Kyle Mackie</cp:lastModifiedBy>
  <cp:revision>460</cp:revision>
  <dcterms:created xsi:type="dcterms:W3CDTF">2011-03-29T20:25:31Z</dcterms:created>
  <dcterms:modified xsi:type="dcterms:W3CDTF">2017-02-21T16:29:10Z</dcterms:modified>
</cp:coreProperties>
</file>