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59"/>
  </p:notesMasterIdLst>
  <p:handoutMasterIdLst>
    <p:handoutMasterId r:id="rId60"/>
  </p:handoutMasterIdLst>
  <p:sldIdLst>
    <p:sldId id="260" r:id="rId2"/>
    <p:sldId id="261" r:id="rId3"/>
    <p:sldId id="265" r:id="rId4"/>
    <p:sldId id="266" r:id="rId5"/>
    <p:sldId id="267" r:id="rId6"/>
    <p:sldId id="286" r:id="rId7"/>
    <p:sldId id="450" r:id="rId8"/>
    <p:sldId id="451" r:id="rId9"/>
    <p:sldId id="452" r:id="rId10"/>
    <p:sldId id="453" r:id="rId11"/>
    <p:sldId id="364" r:id="rId12"/>
    <p:sldId id="454" r:id="rId13"/>
    <p:sldId id="455" r:id="rId14"/>
    <p:sldId id="456" r:id="rId15"/>
    <p:sldId id="459" r:id="rId16"/>
    <p:sldId id="457" r:id="rId17"/>
    <p:sldId id="458" r:id="rId18"/>
    <p:sldId id="460" r:id="rId19"/>
    <p:sldId id="461" r:id="rId20"/>
    <p:sldId id="462" r:id="rId21"/>
    <p:sldId id="470" r:id="rId22"/>
    <p:sldId id="463" r:id="rId23"/>
    <p:sldId id="464" r:id="rId24"/>
    <p:sldId id="465" r:id="rId25"/>
    <p:sldId id="466" r:id="rId26"/>
    <p:sldId id="467" r:id="rId27"/>
    <p:sldId id="471" r:id="rId28"/>
    <p:sldId id="493" r:id="rId29"/>
    <p:sldId id="468" r:id="rId30"/>
    <p:sldId id="472" r:id="rId31"/>
    <p:sldId id="307" r:id="rId32"/>
    <p:sldId id="473" r:id="rId33"/>
    <p:sldId id="475" r:id="rId34"/>
    <p:sldId id="476" r:id="rId35"/>
    <p:sldId id="477" r:id="rId36"/>
    <p:sldId id="478" r:id="rId37"/>
    <p:sldId id="479" r:id="rId38"/>
    <p:sldId id="480" r:id="rId39"/>
    <p:sldId id="481" r:id="rId40"/>
    <p:sldId id="483" r:id="rId41"/>
    <p:sldId id="485" r:id="rId42"/>
    <p:sldId id="484" r:id="rId43"/>
    <p:sldId id="487" r:id="rId44"/>
    <p:sldId id="488" r:id="rId45"/>
    <p:sldId id="489" r:id="rId46"/>
    <p:sldId id="490" r:id="rId47"/>
    <p:sldId id="444" r:id="rId48"/>
    <p:sldId id="494" r:id="rId49"/>
    <p:sldId id="491" r:id="rId50"/>
    <p:sldId id="492" r:id="rId51"/>
    <p:sldId id="482" r:id="rId52"/>
    <p:sldId id="495" r:id="rId53"/>
    <p:sldId id="388" r:id="rId54"/>
    <p:sldId id="389" r:id="rId55"/>
    <p:sldId id="284" r:id="rId56"/>
    <p:sldId id="339" r:id="rId57"/>
    <p:sldId id="303"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C51E2E"/>
    <a:srgbClr val="DCB3B2"/>
    <a:srgbClr val="E2E2E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2030" autoAdjust="0"/>
  </p:normalViewPr>
  <p:slideViewPr>
    <p:cSldViewPr snapToGrid="0" snapToObjects="1">
      <p:cViewPr varScale="1">
        <p:scale>
          <a:sx n="38" d="100"/>
          <a:sy n="38" d="100"/>
        </p:scale>
        <p:origin x="234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DB057-2B82-4EEA-9BD3-D6CF80EE0E79}"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CA"/>
        </a:p>
      </dgm:t>
    </dgm:pt>
    <dgm:pt modelId="{2F7B1163-4FB9-42E9-A799-4B770CAFC878}">
      <dgm:prSet phldrT="[Text]" custT="1"/>
      <dgm:spPr/>
      <dgm:t>
        <a:bodyPr/>
        <a:lstStyle/>
        <a:p>
          <a:r>
            <a:rPr lang="en-CA" sz="2300" dirty="0"/>
            <a:t>Integrative</a:t>
          </a:r>
        </a:p>
      </dgm:t>
    </dgm:pt>
    <dgm:pt modelId="{DFB5F3B3-E1FB-4D1C-8307-951B4239A245}" type="parTrans" cxnId="{FADFBD7A-0331-49B0-938F-6CD464B03FF8}">
      <dgm:prSet/>
      <dgm:spPr/>
      <dgm:t>
        <a:bodyPr/>
        <a:lstStyle/>
        <a:p>
          <a:endParaRPr lang="en-CA"/>
        </a:p>
      </dgm:t>
    </dgm:pt>
    <dgm:pt modelId="{3557C061-54DA-415E-9F49-D92B60200C7F}" type="sibTrans" cxnId="{FADFBD7A-0331-49B0-938F-6CD464B03FF8}">
      <dgm:prSet/>
      <dgm:spPr/>
      <dgm:t>
        <a:bodyPr/>
        <a:lstStyle/>
        <a:p>
          <a:endParaRPr lang="en-CA"/>
        </a:p>
      </dgm:t>
    </dgm:pt>
    <dgm:pt modelId="{45BD9C4D-753F-431B-99B0-DA4199660F09}">
      <dgm:prSet phldrT="[Text]"/>
      <dgm:spPr/>
      <dgm:t>
        <a:bodyPr/>
        <a:lstStyle/>
        <a:p>
          <a:r>
            <a:rPr lang="en-CA" dirty="0"/>
            <a:t>Learning</a:t>
          </a:r>
        </a:p>
      </dgm:t>
    </dgm:pt>
    <dgm:pt modelId="{01BDC223-9306-4EC4-AB01-6FAC877C7E93}" type="parTrans" cxnId="{DFCFBD5E-F314-4814-A830-88D7BA5CD280}">
      <dgm:prSet/>
      <dgm:spPr/>
      <dgm:t>
        <a:bodyPr/>
        <a:lstStyle/>
        <a:p>
          <a:endParaRPr lang="en-CA"/>
        </a:p>
      </dgm:t>
    </dgm:pt>
    <dgm:pt modelId="{3E5F714B-FCFC-4A47-8E71-33B8A02461F8}" type="sibTrans" cxnId="{DFCFBD5E-F314-4814-A830-88D7BA5CD280}">
      <dgm:prSet/>
      <dgm:spPr/>
      <dgm:t>
        <a:bodyPr/>
        <a:lstStyle/>
        <a:p>
          <a:endParaRPr lang="en-CA"/>
        </a:p>
      </dgm:t>
    </dgm:pt>
    <dgm:pt modelId="{BD4E3DED-C38E-4B62-A7BF-29260FD823EB}">
      <dgm:prSet phldrT="[Text]"/>
      <dgm:spPr/>
      <dgm:t>
        <a:bodyPr/>
        <a:lstStyle/>
        <a:p>
          <a:r>
            <a:rPr lang="en-CA" dirty="0"/>
            <a:t>Assessment</a:t>
          </a:r>
        </a:p>
      </dgm:t>
    </dgm:pt>
    <dgm:pt modelId="{38D74984-C7AC-4E93-A620-6B2DD7B53EBD}" type="parTrans" cxnId="{74D36EC7-F443-4429-8DE5-8F7DBAF35833}">
      <dgm:prSet/>
      <dgm:spPr/>
      <dgm:t>
        <a:bodyPr/>
        <a:lstStyle/>
        <a:p>
          <a:endParaRPr lang="en-CA"/>
        </a:p>
      </dgm:t>
    </dgm:pt>
    <dgm:pt modelId="{AFB5C04A-587C-4BF9-A3BD-59D20A1F90C4}" type="sibTrans" cxnId="{74D36EC7-F443-4429-8DE5-8F7DBAF35833}">
      <dgm:prSet/>
      <dgm:spPr/>
      <dgm:t>
        <a:bodyPr/>
        <a:lstStyle/>
        <a:p>
          <a:endParaRPr lang="en-CA"/>
        </a:p>
      </dgm:t>
    </dgm:pt>
    <dgm:pt modelId="{9B31E4F2-9FE6-4B7C-9BDA-8DE0BED88232}">
      <dgm:prSet phldrT="[Text]"/>
      <dgm:spPr/>
      <dgm:t>
        <a:bodyPr/>
        <a:lstStyle/>
        <a:p>
          <a:r>
            <a:rPr lang="en-CA" dirty="0"/>
            <a:t>Showcase</a:t>
          </a:r>
        </a:p>
      </dgm:t>
    </dgm:pt>
    <dgm:pt modelId="{C6422324-072F-4487-A87A-8C023DE585D8}" type="parTrans" cxnId="{1C9F96B8-49D0-41B1-AE7E-C5221A542A06}">
      <dgm:prSet/>
      <dgm:spPr/>
      <dgm:t>
        <a:bodyPr/>
        <a:lstStyle/>
        <a:p>
          <a:endParaRPr lang="en-CA"/>
        </a:p>
      </dgm:t>
    </dgm:pt>
    <dgm:pt modelId="{69F2C502-9C12-48CD-83C9-A60E0B69DDE9}" type="sibTrans" cxnId="{1C9F96B8-49D0-41B1-AE7E-C5221A542A06}">
      <dgm:prSet/>
      <dgm:spPr/>
      <dgm:t>
        <a:bodyPr/>
        <a:lstStyle/>
        <a:p>
          <a:endParaRPr lang="en-CA"/>
        </a:p>
      </dgm:t>
    </dgm:pt>
    <dgm:pt modelId="{E4B04453-5D1C-4987-B06C-C9E3932B9A07}" type="pres">
      <dgm:prSet presAssocID="{72DDB057-2B82-4EEA-9BD3-D6CF80EE0E79}" presName="Name0" presStyleCnt="0">
        <dgm:presLayoutVars>
          <dgm:chMax val="1"/>
          <dgm:dir/>
          <dgm:animLvl val="ctr"/>
          <dgm:resizeHandles val="exact"/>
        </dgm:presLayoutVars>
      </dgm:prSet>
      <dgm:spPr/>
      <dgm:t>
        <a:bodyPr/>
        <a:lstStyle/>
        <a:p>
          <a:endParaRPr lang="en-CA"/>
        </a:p>
      </dgm:t>
    </dgm:pt>
    <dgm:pt modelId="{9DAA6961-9192-4A73-8812-ABCA3D110E32}" type="pres">
      <dgm:prSet presAssocID="{2F7B1163-4FB9-42E9-A799-4B770CAFC878}" presName="centerShape" presStyleLbl="node0" presStyleIdx="0" presStyleCnt="1" custScaleX="96244" custScaleY="96244"/>
      <dgm:spPr/>
      <dgm:t>
        <a:bodyPr/>
        <a:lstStyle/>
        <a:p>
          <a:endParaRPr lang="en-CA"/>
        </a:p>
      </dgm:t>
    </dgm:pt>
    <dgm:pt modelId="{FC2CFB8E-56DF-4591-A350-2DD3E43559C4}" type="pres">
      <dgm:prSet presAssocID="{45BD9C4D-753F-431B-99B0-DA4199660F09}" presName="node" presStyleLbl="node1" presStyleIdx="0" presStyleCnt="3" custScaleX="139783" custScaleY="74602">
        <dgm:presLayoutVars>
          <dgm:bulletEnabled val="1"/>
        </dgm:presLayoutVars>
      </dgm:prSet>
      <dgm:spPr>
        <a:prstGeom prst="roundRect">
          <a:avLst/>
        </a:prstGeom>
      </dgm:spPr>
      <dgm:t>
        <a:bodyPr/>
        <a:lstStyle/>
        <a:p>
          <a:endParaRPr lang="en-CA"/>
        </a:p>
      </dgm:t>
    </dgm:pt>
    <dgm:pt modelId="{49E73168-739C-46F6-B11A-91EC1FB84340}" type="pres">
      <dgm:prSet presAssocID="{45BD9C4D-753F-431B-99B0-DA4199660F09}" presName="dummy" presStyleCnt="0"/>
      <dgm:spPr/>
    </dgm:pt>
    <dgm:pt modelId="{B512CEBC-36FB-4151-AC2B-0D68AB147274}" type="pres">
      <dgm:prSet presAssocID="{3E5F714B-FCFC-4A47-8E71-33B8A02461F8}" presName="sibTrans" presStyleLbl="sibTrans2D1" presStyleIdx="0" presStyleCnt="3"/>
      <dgm:spPr/>
      <dgm:t>
        <a:bodyPr/>
        <a:lstStyle/>
        <a:p>
          <a:endParaRPr lang="en-CA"/>
        </a:p>
      </dgm:t>
    </dgm:pt>
    <dgm:pt modelId="{8E6AFF6A-AB6C-4DA0-9C4C-2621C51217F9}" type="pres">
      <dgm:prSet presAssocID="{BD4E3DED-C38E-4B62-A7BF-29260FD823EB}" presName="node" presStyleLbl="node1" presStyleIdx="1" presStyleCnt="3" custScaleX="139783" custScaleY="74532" custRadScaleRad="98877" custRadScaleInc="-2866">
        <dgm:presLayoutVars>
          <dgm:bulletEnabled val="1"/>
        </dgm:presLayoutVars>
      </dgm:prSet>
      <dgm:spPr>
        <a:prstGeom prst="roundRect">
          <a:avLst/>
        </a:prstGeom>
      </dgm:spPr>
      <dgm:t>
        <a:bodyPr/>
        <a:lstStyle/>
        <a:p>
          <a:endParaRPr lang="en-CA"/>
        </a:p>
      </dgm:t>
    </dgm:pt>
    <dgm:pt modelId="{21B7F072-219B-4E49-A50D-1DF02CB48141}" type="pres">
      <dgm:prSet presAssocID="{BD4E3DED-C38E-4B62-A7BF-29260FD823EB}" presName="dummy" presStyleCnt="0"/>
      <dgm:spPr/>
    </dgm:pt>
    <dgm:pt modelId="{CFA8AED8-D6E4-46F5-8345-66E5891E5BAA}" type="pres">
      <dgm:prSet presAssocID="{AFB5C04A-587C-4BF9-A3BD-59D20A1F90C4}" presName="sibTrans" presStyleLbl="sibTrans2D1" presStyleIdx="1" presStyleCnt="3"/>
      <dgm:spPr/>
      <dgm:t>
        <a:bodyPr/>
        <a:lstStyle/>
        <a:p>
          <a:endParaRPr lang="en-CA"/>
        </a:p>
      </dgm:t>
    </dgm:pt>
    <dgm:pt modelId="{17DCD226-D468-4E9F-A852-8FE4C72585F1}" type="pres">
      <dgm:prSet presAssocID="{9B31E4F2-9FE6-4B7C-9BDA-8DE0BED88232}" presName="node" presStyleLbl="node1" presStyleIdx="2" presStyleCnt="3" custScaleX="139783" custScaleY="74602" custRadScaleRad="98877" custRadScaleInc="2866">
        <dgm:presLayoutVars>
          <dgm:bulletEnabled val="1"/>
        </dgm:presLayoutVars>
      </dgm:prSet>
      <dgm:spPr>
        <a:prstGeom prst="roundRect">
          <a:avLst/>
        </a:prstGeom>
      </dgm:spPr>
      <dgm:t>
        <a:bodyPr/>
        <a:lstStyle/>
        <a:p>
          <a:endParaRPr lang="en-CA"/>
        </a:p>
      </dgm:t>
    </dgm:pt>
    <dgm:pt modelId="{583E1A45-C37F-485F-8AB5-25D84521730A}" type="pres">
      <dgm:prSet presAssocID="{9B31E4F2-9FE6-4B7C-9BDA-8DE0BED88232}" presName="dummy" presStyleCnt="0"/>
      <dgm:spPr/>
    </dgm:pt>
    <dgm:pt modelId="{6E5A0A0A-10D4-4215-A678-C3789CBF7222}" type="pres">
      <dgm:prSet presAssocID="{69F2C502-9C12-48CD-83C9-A60E0B69DDE9}" presName="sibTrans" presStyleLbl="sibTrans2D1" presStyleIdx="2" presStyleCnt="3"/>
      <dgm:spPr/>
      <dgm:t>
        <a:bodyPr/>
        <a:lstStyle/>
        <a:p>
          <a:endParaRPr lang="en-CA"/>
        </a:p>
      </dgm:t>
    </dgm:pt>
  </dgm:ptLst>
  <dgm:cxnLst>
    <dgm:cxn modelId="{A629BC50-DBE8-4001-939F-A3E6E33F7A66}" type="presOf" srcId="{9B31E4F2-9FE6-4B7C-9BDA-8DE0BED88232}" destId="{17DCD226-D468-4E9F-A852-8FE4C72585F1}" srcOrd="0" destOrd="0" presId="urn:microsoft.com/office/officeart/2005/8/layout/radial6"/>
    <dgm:cxn modelId="{F4FA3779-27EC-49F5-8C31-2BFEFA4C36ED}" type="presOf" srcId="{69F2C502-9C12-48CD-83C9-A60E0B69DDE9}" destId="{6E5A0A0A-10D4-4215-A678-C3789CBF7222}" srcOrd="0" destOrd="0" presId="urn:microsoft.com/office/officeart/2005/8/layout/radial6"/>
    <dgm:cxn modelId="{DFCFBD5E-F314-4814-A830-88D7BA5CD280}" srcId="{2F7B1163-4FB9-42E9-A799-4B770CAFC878}" destId="{45BD9C4D-753F-431B-99B0-DA4199660F09}" srcOrd="0" destOrd="0" parTransId="{01BDC223-9306-4EC4-AB01-6FAC877C7E93}" sibTransId="{3E5F714B-FCFC-4A47-8E71-33B8A02461F8}"/>
    <dgm:cxn modelId="{D7965662-36FB-43FD-BE51-565879A1B41F}" type="presOf" srcId="{3E5F714B-FCFC-4A47-8E71-33B8A02461F8}" destId="{B512CEBC-36FB-4151-AC2B-0D68AB147274}" srcOrd="0" destOrd="0" presId="urn:microsoft.com/office/officeart/2005/8/layout/radial6"/>
    <dgm:cxn modelId="{FADFBD7A-0331-49B0-938F-6CD464B03FF8}" srcId="{72DDB057-2B82-4EEA-9BD3-D6CF80EE0E79}" destId="{2F7B1163-4FB9-42E9-A799-4B770CAFC878}" srcOrd="0" destOrd="0" parTransId="{DFB5F3B3-E1FB-4D1C-8307-951B4239A245}" sibTransId="{3557C061-54DA-415E-9F49-D92B60200C7F}"/>
    <dgm:cxn modelId="{74D36EC7-F443-4429-8DE5-8F7DBAF35833}" srcId="{2F7B1163-4FB9-42E9-A799-4B770CAFC878}" destId="{BD4E3DED-C38E-4B62-A7BF-29260FD823EB}" srcOrd="1" destOrd="0" parTransId="{38D74984-C7AC-4E93-A620-6B2DD7B53EBD}" sibTransId="{AFB5C04A-587C-4BF9-A3BD-59D20A1F90C4}"/>
    <dgm:cxn modelId="{A9692226-C6D2-43C0-BCED-FCA9184182C4}" type="presOf" srcId="{72DDB057-2B82-4EEA-9BD3-D6CF80EE0E79}" destId="{E4B04453-5D1C-4987-B06C-C9E3932B9A07}" srcOrd="0" destOrd="0" presId="urn:microsoft.com/office/officeart/2005/8/layout/radial6"/>
    <dgm:cxn modelId="{4663041D-6787-4E37-8CD1-9BD5A3992F96}" type="presOf" srcId="{AFB5C04A-587C-4BF9-A3BD-59D20A1F90C4}" destId="{CFA8AED8-D6E4-46F5-8345-66E5891E5BAA}" srcOrd="0" destOrd="0" presId="urn:microsoft.com/office/officeart/2005/8/layout/radial6"/>
    <dgm:cxn modelId="{EDB12635-336C-4FDA-B894-F5808F5D6F29}" type="presOf" srcId="{45BD9C4D-753F-431B-99B0-DA4199660F09}" destId="{FC2CFB8E-56DF-4591-A350-2DD3E43559C4}" srcOrd="0" destOrd="0" presId="urn:microsoft.com/office/officeart/2005/8/layout/radial6"/>
    <dgm:cxn modelId="{86EBA0BB-89DD-4F59-998E-22EA4AE0A1C5}" type="presOf" srcId="{BD4E3DED-C38E-4B62-A7BF-29260FD823EB}" destId="{8E6AFF6A-AB6C-4DA0-9C4C-2621C51217F9}" srcOrd="0" destOrd="0" presId="urn:microsoft.com/office/officeart/2005/8/layout/radial6"/>
    <dgm:cxn modelId="{06FD93B8-9CF5-4441-86D0-F27A11DE5E99}" type="presOf" srcId="{2F7B1163-4FB9-42E9-A799-4B770CAFC878}" destId="{9DAA6961-9192-4A73-8812-ABCA3D110E32}" srcOrd="0" destOrd="0" presId="urn:microsoft.com/office/officeart/2005/8/layout/radial6"/>
    <dgm:cxn modelId="{1C9F96B8-49D0-41B1-AE7E-C5221A542A06}" srcId="{2F7B1163-4FB9-42E9-A799-4B770CAFC878}" destId="{9B31E4F2-9FE6-4B7C-9BDA-8DE0BED88232}" srcOrd="2" destOrd="0" parTransId="{C6422324-072F-4487-A87A-8C023DE585D8}" sibTransId="{69F2C502-9C12-48CD-83C9-A60E0B69DDE9}"/>
    <dgm:cxn modelId="{8FB1437F-BC2A-4A27-A812-47A5166EF98F}" type="presParOf" srcId="{E4B04453-5D1C-4987-B06C-C9E3932B9A07}" destId="{9DAA6961-9192-4A73-8812-ABCA3D110E32}" srcOrd="0" destOrd="0" presId="urn:microsoft.com/office/officeart/2005/8/layout/radial6"/>
    <dgm:cxn modelId="{081A7859-EFB7-4103-B887-0DED545D9787}" type="presParOf" srcId="{E4B04453-5D1C-4987-B06C-C9E3932B9A07}" destId="{FC2CFB8E-56DF-4591-A350-2DD3E43559C4}" srcOrd="1" destOrd="0" presId="urn:microsoft.com/office/officeart/2005/8/layout/radial6"/>
    <dgm:cxn modelId="{BF8D4BF9-0278-476F-9048-DA4B5E3AED9D}" type="presParOf" srcId="{E4B04453-5D1C-4987-B06C-C9E3932B9A07}" destId="{49E73168-739C-46F6-B11A-91EC1FB84340}" srcOrd="2" destOrd="0" presId="urn:microsoft.com/office/officeart/2005/8/layout/radial6"/>
    <dgm:cxn modelId="{660D1CB8-3F0A-4513-A96C-9FD135635E5D}" type="presParOf" srcId="{E4B04453-5D1C-4987-B06C-C9E3932B9A07}" destId="{B512CEBC-36FB-4151-AC2B-0D68AB147274}" srcOrd="3" destOrd="0" presId="urn:microsoft.com/office/officeart/2005/8/layout/radial6"/>
    <dgm:cxn modelId="{AA9E338F-0B1E-408E-BC9A-3D2A847A59B9}" type="presParOf" srcId="{E4B04453-5D1C-4987-B06C-C9E3932B9A07}" destId="{8E6AFF6A-AB6C-4DA0-9C4C-2621C51217F9}" srcOrd="4" destOrd="0" presId="urn:microsoft.com/office/officeart/2005/8/layout/radial6"/>
    <dgm:cxn modelId="{3DEB5083-ED30-4F64-A255-4E0DE9D891A7}" type="presParOf" srcId="{E4B04453-5D1C-4987-B06C-C9E3932B9A07}" destId="{21B7F072-219B-4E49-A50D-1DF02CB48141}" srcOrd="5" destOrd="0" presId="urn:microsoft.com/office/officeart/2005/8/layout/radial6"/>
    <dgm:cxn modelId="{308804D8-C2D7-4852-9A94-E105767D6CD3}" type="presParOf" srcId="{E4B04453-5D1C-4987-B06C-C9E3932B9A07}" destId="{CFA8AED8-D6E4-46F5-8345-66E5891E5BAA}" srcOrd="6" destOrd="0" presId="urn:microsoft.com/office/officeart/2005/8/layout/radial6"/>
    <dgm:cxn modelId="{65AEA599-C3B9-4847-A8D6-9AF9E3C27A37}" type="presParOf" srcId="{E4B04453-5D1C-4987-B06C-C9E3932B9A07}" destId="{17DCD226-D468-4E9F-A852-8FE4C72585F1}" srcOrd="7" destOrd="0" presId="urn:microsoft.com/office/officeart/2005/8/layout/radial6"/>
    <dgm:cxn modelId="{1E75D798-6948-4052-9BEF-23A60B752D8D}" type="presParOf" srcId="{E4B04453-5D1C-4987-B06C-C9E3932B9A07}" destId="{583E1A45-C37F-485F-8AB5-25D84521730A}" srcOrd="8" destOrd="0" presId="urn:microsoft.com/office/officeart/2005/8/layout/radial6"/>
    <dgm:cxn modelId="{ADF27C03-0758-495C-863F-573DDE022660}" type="presParOf" srcId="{E4B04453-5D1C-4987-B06C-C9E3932B9A07}" destId="{6E5A0A0A-10D4-4215-A678-C3789CBF7222}" srcOrd="9"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6C9B39D-CD74-4E52-B1B2-F79C23F7F256}" type="doc">
      <dgm:prSet loTypeId="urn:microsoft.com/office/officeart/2005/8/layout/cycle8" loCatId="cycle" qsTypeId="urn:microsoft.com/office/officeart/2005/8/quickstyle/simple1" qsCatId="simple" csTypeId="urn:microsoft.com/office/officeart/2005/8/colors/accent2_2" csCatId="accent2" phldr="1"/>
      <dgm:spPr/>
      <dgm:t>
        <a:bodyPr/>
        <a:lstStyle/>
        <a:p>
          <a:endParaRPr lang="en-US"/>
        </a:p>
      </dgm:t>
    </dgm:pt>
    <dgm:pt modelId="{C5B9AE86-5885-49A0-9B92-736824D213B2}">
      <dgm:prSet phldrT="[Text]"/>
      <dgm:spPr/>
      <dgm:t>
        <a:bodyPr/>
        <a:lstStyle/>
        <a:p>
          <a:r>
            <a:rPr lang="en-US" dirty="0"/>
            <a:t>Select</a:t>
          </a:r>
        </a:p>
      </dgm:t>
    </dgm:pt>
    <dgm:pt modelId="{CAF440C4-B81E-46A8-85BE-47B3751C93E8}" type="parTrans" cxnId="{E2CFB5BD-DDA3-44A6-B956-BA7483ACB73A}">
      <dgm:prSet/>
      <dgm:spPr/>
      <dgm:t>
        <a:bodyPr/>
        <a:lstStyle/>
        <a:p>
          <a:endParaRPr lang="en-US"/>
        </a:p>
      </dgm:t>
    </dgm:pt>
    <dgm:pt modelId="{4027120D-F740-4500-B30E-F6DE93C49D58}" type="sibTrans" cxnId="{E2CFB5BD-DDA3-44A6-B956-BA7483ACB73A}">
      <dgm:prSet/>
      <dgm:spPr/>
      <dgm:t>
        <a:bodyPr/>
        <a:lstStyle/>
        <a:p>
          <a:endParaRPr lang="en-US"/>
        </a:p>
      </dgm:t>
    </dgm:pt>
    <dgm:pt modelId="{B024B7D7-6EBB-4BDF-983C-D8C7C1CBB7F9}">
      <dgm:prSet phldrT="[Text]"/>
      <dgm:spPr/>
      <dgm:t>
        <a:bodyPr/>
        <a:lstStyle/>
        <a:p>
          <a:r>
            <a:rPr lang="en-US" dirty="0"/>
            <a:t>Connect</a:t>
          </a:r>
        </a:p>
      </dgm:t>
    </dgm:pt>
    <dgm:pt modelId="{7B96AAC1-6AF0-4105-9ADA-8EC4FDC73D02}" type="parTrans" cxnId="{FFCC84C0-D58B-4EDD-B146-6B267A5EC5A7}">
      <dgm:prSet/>
      <dgm:spPr/>
      <dgm:t>
        <a:bodyPr/>
        <a:lstStyle/>
        <a:p>
          <a:endParaRPr lang="en-US"/>
        </a:p>
      </dgm:t>
    </dgm:pt>
    <dgm:pt modelId="{CF498763-457A-4FB7-8222-B5E4E9622935}" type="sibTrans" cxnId="{FFCC84C0-D58B-4EDD-B146-6B267A5EC5A7}">
      <dgm:prSet/>
      <dgm:spPr/>
      <dgm:t>
        <a:bodyPr/>
        <a:lstStyle/>
        <a:p>
          <a:endParaRPr lang="en-US"/>
        </a:p>
      </dgm:t>
    </dgm:pt>
    <dgm:pt modelId="{41BEFFAB-7BA4-4A61-9039-AB23C24421A0}">
      <dgm:prSet phldrT="[Text]"/>
      <dgm:spPr/>
      <dgm:t>
        <a:bodyPr/>
        <a:lstStyle/>
        <a:p>
          <a:r>
            <a:rPr lang="en-US" dirty="0"/>
            <a:t>Reflect</a:t>
          </a:r>
        </a:p>
      </dgm:t>
    </dgm:pt>
    <dgm:pt modelId="{9F056C22-BA51-4393-AE37-5824EF096CDC}" type="parTrans" cxnId="{FF615D44-4945-4991-A4B4-1D70B926853D}">
      <dgm:prSet/>
      <dgm:spPr/>
      <dgm:t>
        <a:bodyPr/>
        <a:lstStyle/>
        <a:p>
          <a:endParaRPr lang="en-US"/>
        </a:p>
      </dgm:t>
    </dgm:pt>
    <dgm:pt modelId="{1F4B8F1D-6BB4-4D08-AE7A-5B630D1FFC69}" type="sibTrans" cxnId="{FF615D44-4945-4991-A4B4-1D70B926853D}">
      <dgm:prSet/>
      <dgm:spPr/>
      <dgm:t>
        <a:bodyPr/>
        <a:lstStyle/>
        <a:p>
          <a:endParaRPr lang="en-US"/>
        </a:p>
      </dgm:t>
    </dgm:pt>
    <dgm:pt modelId="{684F3B59-BE8A-453A-88B7-9C4C7E1CDD1C}">
      <dgm:prSet phldrT="[Text]"/>
      <dgm:spPr/>
      <dgm:t>
        <a:bodyPr/>
        <a:lstStyle/>
        <a:p>
          <a:r>
            <a:rPr lang="en-US" dirty="0"/>
            <a:t>Collect</a:t>
          </a:r>
        </a:p>
      </dgm:t>
    </dgm:pt>
    <dgm:pt modelId="{9873D145-9D1A-4F0F-AA95-C245CE473910}" type="parTrans" cxnId="{28EB9C06-D416-4809-8E4F-A587F6CDF7C7}">
      <dgm:prSet/>
      <dgm:spPr/>
      <dgm:t>
        <a:bodyPr/>
        <a:lstStyle/>
        <a:p>
          <a:endParaRPr lang="en-US"/>
        </a:p>
      </dgm:t>
    </dgm:pt>
    <dgm:pt modelId="{7AEB322D-03B5-4B79-9A8B-9210A4120E64}" type="sibTrans" cxnId="{28EB9C06-D416-4809-8E4F-A587F6CDF7C7}">
      <dgm:prSet/>
      <dgm:spPr/>
      <dgm:t>
        <a:bodyPr/>
        <a:lstStyle/>
        <a:p>
          <a:endParaRPr lang="en-US"/>
        </a:p>
      </dgm:t>
    </dgm:pt>
    <dgm:pt modelId="{435347A6-F5F7-4BB5-ADE4-29EBDB09F9AD}" type="pres">
      <dgm:prSet presAssocID="{B6C9B39D-CD74-4E52-B1B2-F79C23F7F256}" presName="compositeShape" presStyleCnt="0">
        <dgm:presLayoutVars>
          <dgm:chMax val="7"/>
          <dgm:dir/>
          <dgm:resizeHandles val="exact"/>
        </dgm:presLayoutVars>
      </dgm:prSet>
      <dgm:spPr/>
      <dgm:t>
        <a:bodyPr/>
        <a:lstStyle/>
        <a:p>
          <a:endParaRPr lang="en-CA"/>
        </a:p>
      </dgm:t>
    </dgm:pt>
    <dgm:pt modelId="{CD0C23F3-C6C1-4262-9FED-76E62B18592C}" type="pres">
      <dgm:prSet presAssocID="{B6C9B39D-CD74-4E52-B1B2-F79C23F7F256}" presName="wedge1" presStyleLbl="node1" presStyleIdx="0" presStyleCnt="4"/>
      <dgm:spPr/>
      <dgm:t>
        <a:bodyPr/>
        <a:lstStyle/>
        <a:p>
          <a:endParaRPr lang="en-CA"/>
        </a:p>
      </dgm:t>
    </dgm:pt>
    <dgm:pt modelId="{E7056312-8022-4783-A3F6-AE709269BA25}" type="pres">
      <dgm:prSet presAssocID="{B6C9B39D-CD74-4E52-B1B2-F79C23F7F256}" presName="dummy1a" presStyleCnt="0"/>
      <dgm:spPr/>
    </dgm:pt>
    <dgm:pt modelId="{1EE91C9E-7857-4710-B456-60768F263DB3}" type="pres">
      <dgm:prSet presAssocID="{B6C9B39D-CD74-4E52-B1B2-F79C23F7F256}" presName="dummy1b" presStyleCnt="0"/>
      <dgm:spPr/>
    </dgm:pt>
    <dgm:pt modelId="{F6DCD159-137C-4D6A-BB7C-AE75C3F82412}" type="pres">
      <dgm:prSet presAssocID="{B6C9B39D-CD74-4E52-B1B2-F79C23F7F256}" presName="wedge1Tx" presStyleLbl="node1" presStyleIdx="0" presStyleCnt="4">
        <dgm:presLayoutVars>
          <dgm:chMax val="0"/>
          <dgm:chPref val="0"/>
          <dgm:bulletEnabled val="1"/>
        </dgm:presLayoutVars>
      </dgm:prSet>
      <dgm:spPr/>
      <dgm:t>
        <a:bodyPr/>
        <a:lstStyle/>
        <a:p>
          <a:endParaRPr lang="en-CA"/>
        </a:p>
      </dgm:t>
    </dgm:pt>
    <dgm:pt modelId="{B5839A3E-E9A1-43D0-AE29-721DC72F983B}" type="pres">
      <dgm:prSet presAssocID="{B6C9B39D-CD74-4E52-B1B2-F79C23F7F256}" presName="wedge2" presStyleLbl="node1" presStyleIdx="1" presStyleCnt="4"/>
      <dgm:spPr/>
      <dgm:t>
        <a:bodyPr/>
        <a:lstStyle/>
        <a:p>
          <a:endParaRPr lang="en-CA"/>
        </a:p>
      </dgm:t>
    </dgm:pt>
    <dgm:pt modelId="{E510F503-5D31-4EEE-877C-D20A04CF8108}" type="pres">
      <dgm:prSet presAssocID="{B6C9B39D-CD74-4E52-B1B2-F79C23F7F256}" presName="dummy2a" presStyleCnt="0"/>
      <dgm:spPr/>
    </dgm:pt>
    <dgm:pt modelId="{E0F34466-14CA-4231-964D-30E7D5C7516B}" type="pres">
      <dgm:prSet presAssocID="{B6C9B39D-CD74-4E52-B1B2-F79C23F7F256}" presName="dummy2b" presStyleCnt="0"/>
      <dgm:spPr/>
    </dgm:pt>
    <dgm:pt modelId="{58AFD669-A20B-42FA-8CE4-1FB9A9D28AB2}" type="pres">
      <dgm:prSet presAssocID="{B6C9B39D-CD74-4E52-B1B2-F79C23F7F256}" presName="wedge2Tx" presStyleLbl="node1" presStyleIdx="1" presStyleCnt="4">
        <dgm:presLayoutVars>
          <dgm:chMax val="0"/>
          <dgm:chPref val="0"/>
          <dgm:bulletEnabled val="1"/>
        </dgm:presLayoutVars>
      </dgm:prSet>
      <dgm:spPr/>
      <dgm:t>
        <a:bodyPr/>
        <a:lstStyle/>
        <a:p>
          <a:endParaRPr lang="en-CA"/>
        </a:p>
      </dgm:t>
    </dgm:pt>
    <dgm:pt modelId="{5505692E-3EDB-48BC-84DB-023D44E52D85}" type="pres">
      <dgm:prSet presAssocID="{B6C9B39D-CD74-4E52-B1B2-F79C23F7F256}" presName="wedge3" presStyleLbl="node1" presStyleIdx="2" presStyleCnt="4"/>
      <dgm:spPr/>
      <dgm:t>
        <a:bodyPr/>
        <a:lstStyle/>
        <a:p>
          <a:endParaRPr lang="en-CA"/>
        </a:p>
      </dgm:t>
    </dgm:pt>
    <dgm:pt modelId="{F42407D9-677C-4D2E-9CBE-F102ACF32C20}" type="pres">
      <dgm:prSet presAssocID="{B6C9B39D-CD74-4E52-B1B2-F79C23F7F256}" presName="dummy3a" presStyleCnt="0"/>
      <dgm:spPr/>
    </dgm:pt>
    <dgm:pt modelId="{97E53860-5316-44FC-8406-20C8AC9BDD8A}" type="pres">
      <dgm:prSet presAssocID="{B6C9B39D-CD74-4E52-B1B2-F79C23F7F256}" presName="dummy3b" presStyleCnt="0"/>
      <dgm:spPr/>
    </dgm:pt>
    <dgm:pt modelId="{E2BFBFFC-F245-4300-BB74-12EFC356FFC6}" type="pres">
      <dgm:prSet presAssocID="{B6C9B39D-CD74-4E52-B1B2-F79C23F7F256}" presName="wedge3Tx" presStyleLbl="node1" presStyleIdx="2" presStyleCnt="4">
        <dgm:presLayoutVars>
          <dgm:chMax val="0"/>
          <dgm:chPref val="0"/>
          <dgm:bulletEnabled val="1"/>
        </dgm:presLayoutVars>
      </dgm:prSet>
      <dgm:spPr/>
      <dgm:t>
        <a:bodyPr/>
        <a:lstStyle/>
        <a:p>
          <a:endParaRPr lang="en-CA"/>
        </a:p>
      </dgm:t>
    </dgm:pt>
    <dgm:pt modelId="{42143F0E-E255-4C44-953E-2333CDB7E012}" type="pres">
      <dgm:prSet presAssocID="{B6C9B39D-CD74-4E52-B1B2-F79C23F7F256}" presName="wedge4" presStyleLbl="node1" presStyleIdx="3" presStyleCnt="4"/>
      <dgm:spPr/>
      <dgm:t>
        <a:bodyPr/>
        <a:lstStyle/>
        <a:p>
          <a:endParaRPr lang="en-CA"/>
        </a:p>
      </dgm:t>
    </dgm:pt>
    <dgm:pt modelId="{559EE0D5-771A-4B2D-8503-0C6053C40566}" type="pres">
      <dgm:prSet presAssocID="{B6C9B39D-CD74-4E52-B1B2-F79C23F7F256}" presName="dummy4a" presStyleCnt="0"/>
      <dgm:spPr/>
    </dgm:pt>
    <dgm:pt modelId="{77A8FAEE-08C7-4900-B2EE-2DDF927C1912}" type="pres">
      <dgm:prSet presAssocID="{B6C9B39D-CD74-4E52-B1B2-F79C23F7F256}" presName="dummy4b" presStyleCnt="0"/>
      <dgm:spPr/>
    </dgm:pt>
    <dgm:pt modelId="{D2FEADE9-A485-4643-8142-7C19FB9E095C}" type="pres">
      <dgm:prSet presAssocID="{B6C9B39D-CD74-4E52-B1B2-F79C23F7F256}" presName="wedge4Tx" presStyleLbl="node1" presStyleIdx="3" presStyleCnt="4">
        <dgm:presLayoutVars>
          <dgm:chMax val="0"/>
          <dgm:chPref val="0"/>
          <dgm:bulletEnabled val="1"/>
        </dgm:presLayoutVars>
      </dgm:prSet>
      <dgm:spPr/>
      <dgm:t>
        <a:bodyPr/>
        <a:lstStyle/>
        <a:p>
          <a:endParaRPr lang="en-CA"/>
        </a:p>
      </dgm:t>
    </dgm:pt>
    <dgm:pt modelId="{3B0D9AB9-A834-4611-AA99-13EC8A453FB7}" type="pres">
      <dgm:prSet presAssocID="{4027120D-F740-4500-B30E-F6DE93C49D58}" presName="arrowWedge1" presStyleLbl="fgSibTrans2D1" presStyleIdx="0" presStyleCnt="4"/>
      <dgm:spPr/>
    </dgm:pt>
    <dgm:pt modelId="{1A488414-275C-4933-82F7-3D89EFB68F27}" type="pres">
      <dgm:prSet presAssocID="{CF498763-457A-4FB7-8222-B5E4E9622935}" presName="arrowWedge2" presStyleLbl="fgSibTrans2D1" presStyleIdx="1" presStyleCnt="4"/>
      <dgm:spPr/>
    </dgm:pt>
    <dgm:pt modelId="{7DA7180B-7C8C-4C3C-BE59-15F45C53036A}" type="pres">
      <dgm:prSet presAssocID="{1F4B8F1D-6BB4-4D08-AE7A-5B630D1FFC69}" presName="arrowWedge3" presStyleLbl="fgSibTrans2D1" presStyleIdx="2" presStyleCnt="4"/>
      <dgm:spPr/>
    </dgm:pt>
    <dgm:pt modelId="{E77DF7A2-8BF2-403A-9AD0-50B4CACABF5A}" type="pres">
      <dgm:prSet presAssocID="{7AEB322D-03B5-4B79-9A8B-9210A4120E64}" presName="arrowWedge4" presStyleLbl="fgSibTrans2D1" presStyleIdx="3" presStyleCnt="4"/>
      <dgm:spPr/>
    </dgm:pt>
  </dgm:ptLst>
  <dgm:cxnLst>
    <dgm:cxn modelId="{A85C2237-0A51-46E9-B872-F490220F67FD}" type="presOf" srcId="{41BEFFAB-7BA4-4A61-9039-AB23C24421A0}" destId="{5505692E-3EDB-48BC-84DB-023D44E52D85}" srcOrd="0" destOrd="0" presId="urn:microsoft.com/office/officeart/2005/8/layout/cycle8"/>
    <dgm:cxn modelId="{073400EB-E272-4169-AE22-534001DFA4A9}" type="presOf" srcId="{B6C9B39D-CD74-4E52-B1B2-F79C23F7F256}" destId="{435347A6-F5F7-4BB5-ADE4-29EBDB09F9AD}" srcOrd="0" destOrd="0" presId="urn:microsoft.com/office/officeart/2005/8/layout/cycle8"/>
    <dgm:cxn modelId="{7DCD9939-9FC0-42D0-ACE0-68182E556400}" type="presOf" srcId="{684F3B59-BE8A-453A-88B7-9C4C7E1CDD1C}" destId="{42143F0E-E255-4C44-953E-2333CDB7E012}" srcOrd="0" destOrd="0" presId="urn:microsoft.com/office/officeart/2005/8/layout/cycle8"/>
    <dgm:cxn modelId="{EF44DDED-2650-48BA-864C-2689A944278C}" type="presOf" srcId="{41BEFFAB-7BA4-4A61-9039-AB23C24421A0}" destId="{E2BFBFFC-F245-4300-BB74-12EFC356FFC6}" srcOrd="1" destOrd="0" presId="urn:microsoft.com/office/officeart/2005/8/layout/cycle8"/>
    <dgm:cxn modelId="{9C1CD1B7-C30F-403A-88C0-A86586EC42A7}" type="presOf" srcId="{B024B7D7-6EBB-4BDF-983C-D8C7C1CBB7F9}" destId="{58AFD669-A20B-42FA-8CE4-1FB9A9D28AB2}" srcOrd="1" destOrd="0" presId="urn:microsoft.com/office/officeart/2005/8/layout/cycle8"/>
    <dgm:cxn modelId="{5B76B314-0C73-4131-9F4D-2C959D6C3231}" type="presOf" srcId="{684F3B59-BE8A-453A-88B7-9C4C7E1CDD1C}" destId="{D2FEADE9-A485-4643-8142-7C19FB9E095C}" srcOrd="1" destOrd="0" presId="urn:microsoft.com/office/officeart/2005/8/layout/cycle8"/>
    <dgm:cxn modelId="{E2CFB5BD-DDA3-44A6-B956-BA7483ACB73A}" srcId="{B6C9B39D-CD74-4E52-B1B2-F79C23F7F256}" destId="{C5B9AE86-5885-49A0-9B92-736824D213B2}" srcOrd="0" destOrd="0" parTransId="{CAF440C4-B81E-46A8-85BE-47B3751C93E8}" sibTransId="{4027120D-F740-4500-B30E-F6DE93C49D58}"/>
    <dgm:cxn modelId="{28EB9C06-D416-4809-8E4F-A587F6CDF7C7}" srcId="{B6C9B39D-CD74-4E52-B1B2-F79C23F7F256}" destId="{684F3B59-BE8A-453A-88B7-9C4C7E1CDD1C}" srcOrd="3" destOrd="0" parTransId="{9873D145-9D1A-4F0F-AA95-C245CE473910}" sibTransId="{7AEB322D-03B5-4B79-9A8B-9210A4120E64}"/>
    <dgm:cxn modelId="{E0269F29-193F-42F6-84A0-114F6F69CCAC}" type="presOf" srcId="{C5B9AE86-5885-49A0-9B92-736824D213B2}" destId="{CD0C23F3-C6C1-4262-9FED-76E62B18592C}" srcOrd="0" destOrd="0" presId="urn:microsoft.com/office/officeart/2005/8/layout/cycle8"/>
    <dgm:cxn modelId="{26D7482B-EA24-44FE-A6AB-AFE14A0697A8}" type="presOf" srcId="{C5B9AE86-5885-49A0-9B92-736824D213B2}" destId="{F6DCD159-137C-4D6A-BB7C-AE75C3F82412}" srcOrd="1" destOrd="0" presId="urn:microsoft.com/office/officeart/2005/8/layout/cycle8"/>
    <dgm:cxn modelId="{88B7A9D4-61A3-4B16-8934-7924B81DB628}" type="presOf" srcId="{B024B7D7-6EBB-4BDF-983C-D8C7C1CBB7F9}" destId="{B5839A3E-E9A1-43D0-AE29-721DC72F983B}" srcOrd="0" destOrd="0" presId="urn:microsoft.com/office/officeart/2005/8/layout/cycle8"/>
    <dgm:cxn modelId="{FF615D44-4945-4991-A4B4-1D70B926853D}" srcId="{B6C9B39D-CD74-4E52-B1B2-F79C23F7F256}" destId="{41BEFFAB-7BA4-4A61-9039-AB23C24421A0}" srcOrd="2" destOrd="0" parTransId="{9F056C22-BA51-4393-AE37-5824EF096CDC}" sibTransId="{1F4B8F1D-6BB4-4D08-AE7A-5B630D1FFC69}"/>
    <dgm:cxn modelId="{FFCC84C0-D58B-4EDD-B146-6B267A5EC5A7}" srcId="{B6C9B39D-CD74-4E52-B1B2-F79C23F7F256}" destId="{B024B7D7-6EBB-4BDF-983C-D8C7C1CBB7F9}" srcOrd="1" destOrd="0" parTransId="{7B96AAC1-6AF0-4105-9ADA-8EC4FDC73D02}" sibTransId="{CF498763-457A-4FB7-8222-B5E4E9622935}"/>
    <dgm:cxn modelId="{C7084FEA-C2E0-4907-B598-65EE218768D3}" type="presParOf" srcId="{435347A6-F5F7-4BB5-ADE4-29EBDB09F9AD}" destId="{CD0C23F3-C6C1-4262-9FED-76E62B18592C}" srcOrd="0" destOrd="0" presId="urn:microsoft.com/office/officeart/2005/8/layout/cycle8"/>
    <dgm:cxn modelId="{D1952BEF-AE0F-448C-9B6D-04390A9C4F95}" type="presParOf" srcId="{435347A6-F5F7-4BB5-ADE4-29EBDB09F9AD}" destId="{E7056312-8022-4783-A3F6-AE709269BA25}" srcOrd="1" destOrd="0" presId="urn:microsoft.com/office/officeart/2005/8/layout/cycle8"/>
    <dgm:cxn modelId="{F38C940C-56FB-4D08-A362-9A51F0528796}" type="presParOf" srcId="{435347A6-F5F7-4BB5-ADE4-29EBDB09F9AD}" destId="{1EE91C9E-7857-4710-B456-60768F263DB3}" srcOrd="2" destOrd="0" presId="urn:microsoft.com/office/officeart/2005/8/layout/cycle8"/>
    <dgm:cxn modelId="{67DA94D5-7600-4FDF-B21D-50AFFF2B8762}" type="presParOf" srcId="{435347A6-F5F7-4BB5-ADE4-29EBDB09F9AD}" destId="{F6DCD159-137C-4D6A-BB7C-AE75C3F82412}" srcOrd="3" destOrd="0" presId="urn:microsoft.com/office/officeart/2005/8/layout/cycle8"/>
    <dgm:cxn modelId="{136482F1-7700-4ABA-A51A-D4E9800B5039}" type="presParOf" srcId="{435347A6-F5F7-4BB5-ADE4-29EBDB09F9AD}" destId="{B5839A3E-E9A1-43D0-AE29-721DC72F983B}" srcOrd="4" destOrd="0" presId="urn:microsoft.com/office/officeart/2005/8/layout/cycle8"/>
    <dgm:cxn modelId="{246D9498-FA84-4416-9621-63B59A08F4BD}" type="presParOf" srcId="{435347A6-F5F7-4BB5-ADE4-29EBDB09F9AD}" destId="{E510F503-5D31-4EEE-877C-D20A04CF8108}" srcOrd="5" destOrd="0" presId="urn:microsoft.com/office/officeart/2005/8/layout/cycle8"/>
    <dgm:cxn modelId="{CA73BC1C-07B1-4D89-9B92-1AFD76B242F8}" type="presParOf" srcId="{435347A6-F5F7-4BB5-ADE4-29EBDB09F9AD}" destId="{E0F34466-14CA-4231-964D-30E7D5C7516B}" srcOrd="6" destOrd="0" presId="urn:microsoft.com/office/officeart/2005/8/layout/cycle8"/>
    <dgm:cxn modelId="{D51A75EF-5831-4340-8117-A4E06F8E0776}" type="presParOf" srcId="{435347A6-F5F7-4BB5-ADE4-29EBDB09F9AD}" destId="{58AFD669-A20B-42FA-8CE4-1FB9A9D28AB2}" srcOrd="7" destOrd="0" presId="urn:microsoft.com/office/officeart/2005/8/layout/cycle8"/>
    <dgm:cxn modelId="{039F5884-895E-4012-A169-676B8B76318F}" type="presParOf" srcId="{435347A6-F5F7-4BB5-ADE4-29EBDB09F9AD}" destId="{5505692E-3EDB-48BC-84DB-023D44E52D85}" srcOrd="8" destOrd="0" presId="urn:microsoft.com/office/officeart/2005/8/layout/cycle8"/>
    <dgm:cxn modelId="{1295A221-4B3B-486F-AB8D-42DA2D0BE4CF}" type="presParOf" srcId="{435347A6-F5F7-4BB5-ADE4-29EBDB09F9AD}" destId="{F42407D9-677C-4D2E-9CBE-F102ACF32C20}" srcOrd="9" destOrd="0" presId="urn:microsoft.com/office/officeart/2005/8/layout/cycle8"/>
    <dgm:cxn modelId="{9155853F-5C45-439A-87BA-280B0AB8EB96}" type="presParOf" srcId="{435347A6-F5F7-4BB5-ADE4-29EBDB09F9AD}" destId="{97E53860-5316-44FC-8406-20C8AC9BDD8A}" srcOrd="10" destOrd="0" presId="urn:microsoft.com/office/officeart/2005/8/layout/cycle8"/>
    <dgm:cxn modelId="{D6EACC19-89E0-446E-A578-3B94313FAA86}" type="presParOf" srcId="{435347A6-F5F7-4BB5-ADE4-29EBDB09F9AD}" destId="{E2BFBFFC-F245-4300-BB74-12EFC356FFC6}" srcOrd="11" destOrd="0" presId="urn:microsoft.com/office/officeart/2005/8/layout/cycle8"/>
    <dgm:cxn modelId="{A1581A77-8ADB-4B04-B67F-A3AFC086262D}" type="presParOf" srcId="{435347A6-F5F7-4BB5-ADE4-29EBDB09F9AD}" destId="{42143F0E-E255-4C44-953E-2333CDB7E012}" srcOrd="12" destOrd="0" presId="urn:microsoft.com/office/officeart/2005/8/layout/cycle8"/>
    <dgm:cxn modelId="{849A7833-829D-4C9C-814B-1D214E5B20CB}" type="presParOf" srcId="{435347A6-F5F7-4BB5-ADE4-29EBDB09F9AD}" destId="{559EE0D5-771A-4B2D-8503-0C6053C40566}" srcOrd="13" destOrd="0" presId="urn:microsoft.com/office/officeart/2005/8/layout/cycle8"/>
    <dgm:cxn modelId="{397A7B75-B313-4E14-94DF-AB5E7BE58711}" type="presParOf" srcId="{435347A6-F5F7-4BB5-ADE4-29EBDB09F9AD}" destId="{77A8FAEE-08C7-4900-B2EE-2DDF927C1912}" srcOrd="14" destOrd="0" presId="urn:microsoft.com/office/officeart/2005/8/layout/cycle8"/>
    <dgm:cxn modelId="{42BB8623-28C4-4395-B7A0-EC63382446BA}" type="presParOf" srcId="{435347A6-F5F7-4BB5-ADE4-29EBDB09F9AD}" destId="{D2FEADE9-A485-4643-8142-7C19FB9E095C}" srcOrd="15" destOrd="0" presId="urn:microsoft.com/office/officeart/2005/8/layout/cycle8"/>
    <dgm:cxn modelId="{5264FC5B-DBD7-40EF-9226-9692D0D0410B}" type="presParOf" srcId="{435347A6-F5F7-4BB5-ADE4-29EBDB09F9AD}" destId="{3B0D9AB9-A834-4611-AA99-13EC8A453FB7}" srcOrd="16" destOrd="0" presId="urn:microsoft.com/office/officeart/2005/8/layout/cycle8"/>
    <dgm:cxn modelId="{D08A88B6-5737-4CB1-9077-5E0DB76F3081}" type="presParOf" srcId="{435347A6-F5F7-4BB5-ADE4-29EBDB09F9AD}" destId="{1A488414-275C-4933-82F7-3D89EFB68F27}" srcOrd="17" destOrd="0" presId="urn:microsoft.com/office/officeart/2005/8/layout/cycle8"/>
    <dgm:cxn modelId="{5F16A6FE-67C5-40F7-A28C-E717ED1C9B35}" type="presParOf" srcId="{435347A6-F5F7-4BB5-ADE4-29EBDB09F9AD}" destId="{7DA7180B-7C8C-4C3C-BE59-15F45C53036A}" srcOrd="18" destOrd="0" presId="urn:microsoft.com/office/officeart/2005/8/layout/cycle8"/>
    <dgm:cxn modelId="{BDFA8B28-2B90-4A1C-A972-EEE8D613F6DB}" type="presParOf" srcId="{435347A6-F5F7-4BB5-ADE4-29EBDB09F9AD}" destId="{E77DF7A2-8BF2-403A-9AD0-50B4CACABF5A}"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A0A0A-10D4-4215-A678-C3789CBF7222}">
      <dsp:nvSpPr>
        <dsp:cNvPr id="0" name=""/>
        <dsp:cNvSpPr/>
      </dsp:nvSpPr>
      <dsp:spPr>
        <a:xfrm>
          <a:off x="1734575" y="567322"/>
          <a:ext cx="4390614" cy="4390614"/>
        </a:xfrm>
        <a:prstGeom prst="blockArc">
          <a:avLst>
            <a:gd name="adj1" fmla="val 9089701"/>
            <a:gd name="adj2" fmla="val 16156148"/>
            <a:gd name="adj3" fmla="val 46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A8AED8-D6E4-46F5-8345-66E5891E5BAA}">
      <dsp:nvSpPr>
        <dsp:cNvPr id="0" name=""/>
        <dsp:cNvSpPr/>
      </dsp:nvSpPr>
      <dsp:spPr>
        <a:xfrm>
          <a:off x="1707221" y="518484"/>
          <a:ext cx="4390614" cy="4390614"/>
        </a:xfrm>
        <a:prstGeom prst="blockArc">
          <a:avLst>
            <a:gd name="adj1" fmla="val 1800039"/>
            <a:gd name="adj2" fmla="val 8999961"/>
            <a:gd name="adj3" fmla="val 46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12CEBC-36FB-4151-AC2B-0D68AB147274}">
      <dsp:nvSpPr>
        <dsp:cNvPr id="0" name=""/>
        <dsp:cNvSpPr/>
      </dsp:nvSpPr>
      <dsp:spPr>
        <a:xfrm>
          <a:off x="1679867" y="567322"/>
          <a:ext cx="4390614" cy="4390614"/>
        </a:xfrm>
        <a:prstGeom prst="blockArc">
          <a:avLst>
            <a:gd name="adj1" fmla="val 16243852"/>
            <a:gd name="adj2" fmla="val 1710299"/>
            <a:gd name="adj3" fmla="val 46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AA6961-9192-4A73-8812-ABCA3D110E32}">
      <dsp:nvSpPr>
        <dsp:cNvPr id="0" name=""/>
        <dsp:cNvSpPr/>
      </dsp:nvSpPr>
      <dsp:spPr>
        <a:xfrm>
          <a:off x="2930529" y="1790805"/>
          <a:ext cx="1943997" cy="194399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CA" sz="2300" kern="1200" dirty="0"/>
            <a:t>Integrative</a:t>
          </a:r>
        </a:p>
      </dsp:txBody>
      <dsp:txXfrm>
        <a:off x="3215221" y="2075497"/>
        <a:ext cx="1374613" cy="1374613"/>
      </dsp:txXfrm>
    </dsp:sp>
    <dsp:sp modelId="{FC2CFB8E-56DF-4591-A350-2DD3E43559C4}">
      <dsp:nvSpPr>
        <dsp:cNvPr id="0" name=""/>
        <dsp:cNvSpPr/>
      </dsp:nvSpPr>
      <dsp:spPr>
        <a:xfrm>
          <a:off x="2914329" y="90996"/>
          <a:ext cx="1976397" cy="105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CA" sz="2900" kern="1200" dirty="0"/>
            <a:t>Learning</a:t>
          </a:r>
        </a:p>
      </dsp:txBody>
      <dsp:txXfrm>
        <a:off x="2965820" y="142487"/>
        <a:ext cx="1873415" cy="951818"/>
      </dsp:txXfrm>
    </dsp:sp>
    <dsp:sp modelId="{8E6AFF6A-AB6C-4DA0-9C4C-2621C51217F9}">
      <dsp:nvSpPr>
        <dsp:cNvPr id="0" name=""/>
        <dsp:cNvSpPr/>
      </dsp:nvSpPr>
      <dsp:spPr>
        <a:xfrm>
          <a:off x="4771427" y="3259110"/>
          <a:ext cx="1976397" cy="105381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CA" sz="2900" kern="1200" dirty="0"/>
            <a:t>Assessment</a:t>
          </a:r>
        </a:p>
      </dsp:txBody>
      <dsp:txXfrm>
        <a:off x="4822870" y="3310553"/>
        <a:ext cx="1873511" cy="950925"/>
      </dsp:txXfrm>
    </dsp:sp>
    <dsp:sp modelId="{17DCD226-D468-4E9F-A852-8FE4C72585F1}">
      <dsp:nvSpPr>
        <dsp:cNvPr id="0" name=""/>
        <dsp:cNvSpPr/>
      </dsp:nvSpPr>
      <dsp:spPr>
        <a:xfrm>
          <a:off x="1057231" y="3258615"/>
          <a:ext cx="1976397" cy="105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CA" sz="2900" kern="1200" dirty="0"/>
            <a:t>Showcase</a:t>
          </a:r>
        </a:p>
      </dsp:txBody>
      <dsp:txXfrm>
        <a:off x="1108722" y="3310106"/>
        <a:ext cx="1873415" cy="951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C23F3-C6C1-4262-9FED-76E62B18592C}">
      <dsp:nvSpPr>
        <dsp:cNvPr id="0" name=""/>
        <dsp:cNvSpPr/>
      </dsp:nvSpPr>
      <dsp:spPr>
        <a:xfrm>
          <a:off x="2335289" y="303171"/>
          <a:ext cx="4093845" cy="4093845"/>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Select</a:t>
          </a:r>
        </a:p>
      </dsp:txBody>
      <dsp:txXfrm>
        <a:off x="4508438" y="1151669"/>
        <a:ext cx="1510823" cy="1120933"/>
      </dsp:txXfrm>
    </dsp:sp>
    <dsp:sp modelId="{B5839A3E-E9A1-43D0-AE29-721DC72F983B}">
      <dsp:nvSpPr>
        <dsp:cNvPr id="0" name=""/>
        <dsp:cNvSpPr/>
      </dsp:nvSpPr>
      <dsp:spPr>
        <a:xfrm>
          <a:off x="2335289" y="440608"/>
          <a:ext cx="4093845" cy="4093845"/>
        </a:xfrm>
        <a:prstGeom prst="pie">
          <a:avLst>
            <a:gd name="adj1" fmla="val 0"/>
            <a:gd name="adj2" fmla="val 54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Connect</a:t>
          </a:r>
        </a:p>
      </dsp:txBody>
      <dsp:txXfrm>
        <a:off x="4508438" y="2565021"/>
        <a:ext cx="1510823" cy="1120933"/>
      </dsp:txXfrm>
    </dsp:sp>
    <dsp:sp modelId="{5505692E-3EDB-48BC-84DB-023D44E52D85}">
      <dsp:nvSpPr>
        <dsp:cNvPr id="0" name=""/>
        <dsp:cNvSpPr/>
      </dsp:nvSpPr>
      <dsp:spPr>
        <a:xfrm>
          <a:off x="2197852" y="440608"/>
          <a:ext cx="4093845" cy="4093845"/>
        </a:xfrm>
        <a:prstGeom prst="pie">
          <a:avLst>
            <a:gd name="adj1" fmla="val 5400000"/>
            <a:gd name="adj2" fmla="val 10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Reflect</a:t>
          </a:r>
        </a:p>
      </dsp:txBody>
      <dsp:txXfrm>
        <a:off x="2607724" y="2565021"/>
        <a:ext cx="1510823" cy="1120933"/>
      </dsp:txXfrm>
    </dsp:sp>
    <dsp:sp modelId="{42143F0E-E255-4C44-953E-2333CDB7E012}">
      <dsp:nvSpPr>
        <dsp:cNvPr id="0" name=""/>
        <dsp:cNvSpPr/>
      </dsp:nvSpPr>
      <dsp:spPr>
        <a:xfrm>
          <a:off x="2197852" y="303171"/>
          <a:ext cx="4093845" cy="4093845"/>
        </a:xfrm>
        <a:prstGeom prst="pie">
          <a:avLst>
            <a:gd name="adj1" fmla="val 108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Collect</a:t>
          </a:r>
        </a:p>
      </dsp:txBody>
      <dsp:txXfrm>
        <a:off x="2607724" y="1151669"/>
        <a:ext cx="1510823" cy="1120933"/>
      </dsp:txXfrm>
    </dsp:sp>
    <dsp:sp modelId="{3B0D9AB9-A834-4611-AA99-13EC8A453FB7}">
      <dsp:nvSpPr>
        <dsp:cNvPr id="0" name=""/>
        <dsp:cNvSpPr/>
      </dsp:nvSpPr>
      <dsp:spPr>
        <a:xfrm>
          <a:off x="2081860" y="49743"/>
          <a:ext cx="4600702" cy="4600702"/>
        </a:xfrm>
        <a:prstGeom prst="circularArrow">
          <a:avLst>
            <a:gd name="adj1" fmla="val 5085"/>
            <a:gd name="adj2" fmla="val 327528"/>
            <a:gd name="adj3" fmla="val 212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488414-275C-4933-82F7-3D89EFB68F27}">
      <dsp:nvSpPr>
        <dsp:cNvPr id="0" name=""/>
        <dsp:cNvSpPr/>
      </dsp:nvSpPr>
      <dsp:spPr>
        <a:xfrm>
          <a:off x="2081860" y="187179"/>
          <a:ext cx="4600702" cy="4600702"/>
        </a:xfrm>
        <a:prstGeom prst="circularArrow">
          <a:avLst>
            <a:gd name="adj1" fmla="val 5085"/>
            <a:gd name="adj2" fmla="val 327528"/>
            <a:gd name="adj3" fmla="val 5072472"/>
            <a:gd name="adj4" fmla="val 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A7180B-7C8C-4C3C-BE59-15F45C53036A}">
      <dsp:nvSpPr>
        <dsp:cNvPr id="0" name=""/>
        <dsp:cNvSpPr/>
      </dsp:nvSpPr>
      <dsp:spPr>
        <a:xfrm>
          <a:off x="1944424" y="187179"/>
          <a:ext cx="4600702" cy="4600702"/>
        </a:xfrm>
        <a:prstGeom prst="circularArrow">
          <a:avLst>
            <a:gd name="adj1" fmla="val 5085"/>
            <a:gd name="adj2" fmla="val 327528"/>
            <a:gd name="adj3" fmla="val 10472472"/>
            <a:gd name="adj4" fmla="val 54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7DF7A2-8BF2-403A-9AD0-50B4CACABF5A}">
      <dsp:nvSpPr>
        <dsp:cNvPr id="0" name=""/>
        <dsp:cNvSpPr/>
      </dsp:nvSpPr>
      <dsp:spPr>
        <a:xfrm>
          <a:off x="1944424" y="49743"/>
          <a:ext cx="4600702" cy="4600702"/>
        </a:xfrm>
        <a:prstGeom prst="circularArrow">
          <a:avLst>
            <a:gd name="adj1" fmla="val 5085"/>
            <a:gd name="adj2" fmla="val 327528"/>
            <a:gd name="adj3" fmla="val 15872472"/>
            <a:gd name="adj4" fmla="val 10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BE409E-56ED-D747-92FE-818530A9E4CA}" type="datetime1">
              <a:rPr lang="en-US" smtClean="0"/>
              <a:pPr/>
              <a:t>2/22/2017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4023F9-84CB-D041-8EE6-2A4370E0A953}" type="slidenum">
              <a:rPr lang="en-US" smtClean="0"/>
              <a:pPr/>
              <a:t>‹#›</a:t>
            </a:fld>
            <a:endParaRPr lang="en-US" dirty="0"/>
          </a:p>
        </p:txBody>
      </p:sp>
    </p:spTree>
    <p:extLst>
      <p:ext uri="{BB962C8B-B14F-4D97-AF65-F5344CB8AC3E}">
        <p14:creationId xmlns:p14="http://schemas.microsoft.com/office/powerpoint/2010/main" val="14935991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4F39E-8B53-A547-B0E7-CE50DE4543BD}" type="datetime1">
              <a:rPr lang="en-US" smtClean="0"/>
              <a:pPr/>
              <a:t>2/22/2017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0A336-23E5-7749-BE5B-1BDCF3BF9491}" type="slidenum">
              <a:rPr lang="en-US" smtClean="0"/>
              <a:pPr/>
              <a:t>‹#›</a:t>
            </a:fld>
            <a:endParaRPr lang="en-US" dirty="0"/>
          </a:p>
        </p:txBody>
      </p:sp>
    </p:spTree>
    <p:extLst>
      <p:ext uri="{BB962C8B-B14F-4D97-AF65-F5344CB8AC3E}">
        <p14:creationId xmlns:p14="http://schemas.microsoft.com/office/powerpoint/2010/main" val="168579409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wiley.com/WileyCDA/WileyTitle/productCd-0470636203.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lectronicportfolios.org/balanc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lectronicportfolios.org/balanc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lectronicportfolios.org/balanc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portfolio.lagcc.cuny.edu/about/field.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aacu.org/peerreview/2014/winter/takayama"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uwaterloo.ca/centre-for-teaching-excellence/teaching-resources/teaching-tips/educational-technologies/all/eportfolios"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mohawkcollege.ca.libguides.com/teachingtools/eportfolios" TargetMode="External"/><Relationship Id="rId5" Type="http://schemas.openxmlformats.org/officeDocument/2006/relationships/hyperlink" Target="https://teachingcommons.stanford.edu/teaching-talk/eportfolios-and-self-reflection-powerful-pedagogical-tools-learning" TargetMode="External"/><Relationship Id="rId4" Type="http://schemas.openxmlformats.org/officeDocument/2006/relationships/hyperlink" Target="http://c2l.mcnrc.org/evidence/evidence-2/"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electronicportfolios.org/balanc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uwaterloo.ca/centre-for-teaching-excellence/resources/integrative-learning/eportfolios/presentation-dr-randy-bass-eportfolios"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cte.cornell.edu/teaching-ideas/teaching-with-technology/eportfolios.html" TargetMode="External"/><Relationship Id="rId4" Type="http://schemas.openxmlformats.org/officeDocument/2006/relationships/hyperlink" Target="https://www.aacu.org/publications-research/periodicals/benefits-e-portfolios-students-and-faculty-their-own-word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uwaterloo.ca/centre-for-teaching-excellence/teaching-resources/teaching-tips/educational-technologies/all/eportfolios"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mohawkcollege.ca.libguides.com/teachingtools/eportfolios" TargetMode="External"/><Relationship Id="rId5" Type="http://schemas.openxmlformats.org/officeDocument/2006/relationships/hyperlink" Target="https://teachingcommons.stanford.edu/teaching-talk/eportfolios-and-self-reflection-powerful-pedagogical-tools-learning" TargetMode="External"/><Relationship Id="rId4" Type="http://schemas.openxmlformats.org/officeDocument/2006/relationships/hyperlink" Target="http://c2l.mcnrc.org/evidence/evidence-2/"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uwosh.edu/usp/for-faculty-and-staff/resources-for-your-students/eportfolio/reflection-resources-1"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uwosh.edu/usp/for-faculty-and-staff/resources-for-your-students/eportfolio/reflection-resources-1"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c2l.mcnrc.org/evidence/evidence-2/"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scd.org/ASCD/pdf/journals/ed_lead/el_199102_paulson.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41899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Ask participants to retrieve their pre-class notes about ePortfolios.</a:t>
            </a:r>
            <a:r>
              <a:rPr lang="en-US" b="1" baseline="0" dirty="0"/>
              <a:t> </a:t>
            </a:r>
            <a:r>
              <a:rPr lang="en-US" b="1" dirty="0"/>
              <a:t>Generate brief</a:t>
            </a:r>
            <a:r>
              <a:rPr lang="en-US" b="1" baseline="0" dirty="0"/>
              <a:t> (2-3 minute) discussion using the slide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CA" b="1" dirty="0"/>
          </a:p>
        </p:txBody>
      </p:sp>
    </p:spTree>
    <p:extLst>
      <p:ext uri="{BB962C8B-B14F-4D97-AF65-F5344CB8AC3E}">
        <p14:creationId xmlns:p14="http://schemas.microsoft.com/office/powerpoint/2010/main" val="82520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An ePortfolio is a purposeful collection of digital artifacts and reflections that provide evidence of a learning journey. An artifact is any type of digital content a student chooses to add to their portfolio. This could include work such as text, images, video clips, audio recordings, presentations, music, and more. Notice again the emphasis on the term “purposeful.” One of the goals of implementing an ePortfolio is to encourage students to reflect on why a particular artifact  serves as evidence of what they have learned. This suggests that an ePortfolio is carefully and thoughtfully put together; in other words, it is not simply a collection of “loose papers.”</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59328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An ePortfolio is usually a set of web pages and uploaded files, which can be navigated using tabs or menus as demonstrated in this image. Have you seen other examples of ePortfolios?</a:t>
            </a:r>
          </a:p>
          <a:p>
            <a:endParaRPr lang="en-CA" sz="1200" kern="1200" dirty="0">
              <a:solidFill>
                <a:schemeClr val="tx1"/>
              </a:solidFill>
              <a:latin typeface="+mn-lt"/>
              <a:ea typeface="+mn-ea"/>
              <a:cs typeface="+mn-cs"/>
            </a:endParaRPr>
          </a:p>
          <a:p>
            <a:r>
              <a:rPr lang="en-CA" sz="1200" b="1" kern="1200" dirty="0">
                <a:solidFill>
                  <a:schemeClr val="tx1"/>
                </a:solidFill>
                <a:latin typeface="+mn-lt"/>
                <a:ea typeface="+mn-ea"/>
                <a:cs typeface="+mn-cs"/>
              </a:rPr>
              <a:t>Use this image</a:t>
            </a:r>
            <a:r>
              <a:rPr lang="en-CA" sz="1200" b="1" kern="1200" baseline="0" dirty="0">
                <a:solidFill>
                  <a:schemeClr val="tx1"/>
                </a:solidFill>
                <a:latin typeface="+mn-lt"/>
                <a:ea typeface="+mn-ea"/>
                <a:cs typeface="+mn-cs"/>
              </a:rPr>
              <a:t> or replace with one of your own.</a:t>
            </a:r>
            <a:endParaRPr lang="en-CA" sz="1200" b="1" kern="1200" dirty="0">
              <a:solidFill>
                <a:schemeClr val="tx1"/>
              </a:solidFill>
              <a:latin typeface="+mn-lt"/>
              <a:ea typeface="+mn-ea"/>
              <a:cs typeface="+mn-cs"/>
            </a:endParaRPr>
          </a:p>
        </p:txBody>
      </p:sp>
    </p:spTree>
    <p:extLst>
      <p:ext uri="{BB962C8B-B14F-4D97-AF65-F5344CB8AC3E}">
        <p14:creationId xmlns:p14="http://schemas.microsoft.com/office/powerpoint/2010/main" val="918786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There are many reasons to build an ePortfolio over a paper portfolio. ePortfolios are easy to share and in many cases simply involves sending a link. As we just reviewed, there is opportunity to showcase many different kinds of work, including video and audio, which would not be possible with a traditional paper-based portfolio. ePortfolios are generally easy to update when you want to show new artifacts or highlight new skills. It is also difficult to lose or damage an ePortfolio. ePortfolios are facilitative of feedback, comment and collaboration as desired. What other advantages can you think of to using an ePortfolio?</a:t>
            </a:r>
          </a:p>
        </p:txBody>
      </p:sp>
    </p:spTree>
    <p:extLst>
      <p:ext uri="{BB962C8B-B14F-4D97-AF65-F5344CB8AC3E}">
        <p14:creationId xmlns:p14="http://schemas.microsoft.com/office/powerpoint/2010/main" val="3810350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7460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a:solidFill>
                  <a:schemeClr val="tx1"/>
                </a:solidFill>
                <a:latin typeface="+mn-lt"/>
                <a:ea typeface="+mn-ea"/>
                <a:cs typeface="+mn-cs"/>
              </a:rPr>
              <a:t>Spend</a:t>
            </a:r>
            <a:r>
              <a:rPr lang="en-CA" sz="1200" b="1" kern="1200" baseline="0" dirty="0">
                <a:solidFill>
                  <a:schemeClr val="tx1"/>
                </a:solidFill>
                <a:latin typeface="+mn-lt"/>
                <a:ea typeface="+mn-ea"/>
                <a:cs typeface="+mn-cs"/>
              </a:rPr>
              <a:t> 1-2 minutes on this discussion.</a:t>
            </a:r>
            <a:endParaRPr lang="en-CA" sz="1200" b="1" kern="1200" dirty="0">
              <a:solidFill>
                <a:schemeClr val="tx1"/>
              </a:solidFill>
              <a:latin typeface="+mn-lt"/>
              <a:ea typeface="+mn-ea"/>
              <a:cs typeface="+mn-cs"/>
            </a:endParaRPr>
          </a:p>
        </p:txBody>
      </p:sp>
    </p:spTree>
    <p:extLst>
      <p:ext uri="{BB962C8B-B14F-4D97-AF65-F5344CB8AC3E}">
        <p14:creationId xmlns:p14="http://schemas.microsoft.com/office/powerpoint/2010/main" val="4245602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ePortfolios are valuable learning and assessment tools that may be used at both the course and program levels. ePortfolios contain evidence of students’ knowledge, skills and values, and may be used to assess student progress in achieving course or program level outcomes.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ePortfolios can be effective tools to encourage students to reflect on their learning. Because the student controls what goes into their ePortfolio, how the artifacts are organized, and how they are shared, ePortfolios can be used to support learner-centred education. </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48727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b="1" dirty="0"/>
              <a:t>Show the video “ePortfolios in Higher </a:t>
            </a:r>
            <a:r>
              <a:rPr lang="en-CA" b="1" dirty="0" smtClean="0"/>
              <a:t>Education,” </a:t>
            </a:r>
            <a:r>
              <a:rPr lang="en-CA" b="1" smtClean="0"/>
              <a:t>in which </a:t>
            </a:r>
            <a:r>
              <a:rPr lang="en-CA" b="1" dirty="0"/>
              <a:t>scholars and practitioners from various post-secondary institutions discuss how ePortfolios can be used effectively in higher </a:t>
            </a:r>
            <a:r>
              <a:rPr lang="en-CA" b="1" dirty="0" smtClean="0"/>
              <a:t>education</a:t>
            </a:r>
            <a:r>
              <a:rPr lang="en-CA" b="1" baseline="0" dirty="0" smtClean="0"/>
              <a:t>. </a:t>
            </a:r>
            <a:r>
              <a:rPr lang="en-CA" b="1" baseline="0" dirty="0"/>
              <a:t>After viewing the video, make links to participants’ earlier responses where possible.</a:t>
            </a:r>
            <a:endParaRPr lang="en-CA" b="1" dirty="0"/>
          </a:p>
        </p:txBody>
      </p:sp>
    </p:spTree>
    <p:extLst>
      <p:ext uri="{BB962C8B-B14F-4D97-AF65-F5344CB8AC3E}">
        <p14:creationId xmlns:p14="http://schemas.microsoft.com/office/powerpoint/2010/main" val="4069427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Effective ePorfolios are more than a collection of learning artifacts. They combine evidence of learning, reflections on the process of learning, and opportunities for sharing what has been learned with various audiences.</a:t>
            </a:r>
            <a:r>
              <a:rPr lang="en-CA" sz="1200" i="1" kern="1200" dirty="0">
                <a:solidFill>
                  <a:schemeClr val="tx1"/>
                </a:solidFill>
                <a:latin typeface="+mn-lt"/>
                <a:ea typeface="+mn-ea"/>
                <a:cs typeface="+mn-cs"/>
              </a:rPr>
              <a:t> </a:t>
            </a:r>
            <a:r>
              <a:rPr lang="en-CA" sz="1200" i="0" kern="1200" dirty="0">
                <a:solidFill>
                  <a:schemeClr val="tx1"/>
                </a:solidFill>
                <a:latin typeface="+mn-lt"/>
                <a:ea typeface="+mn-ea"/>
                <a:cs typeface="+mn-cs"/>
              </a:rPr>
              <a:t>This process is commonly referred to as “folio thinking.”</a:t>
            </a:r>
            <a:endParaRPr lang="en-CA"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Read this quote aloud to underscore</a:t>
            </a:r>
            <a:r>
              <a:rPr lang="en-CA" sz="1200" b="1" i="0" kern="1200" baseline="0" dirty="0">
                <a:solidFill>
                  <a:schemeClr val="tx1"/>
                </a:solidFill>
                <a:effectLst/>
                <a:latin typeface="+mn-lt"/>
                <a:ea typeface="+mn-ea"/>
                <a:cs typeface="+mn-cs"/>
              </a:rPr>
              <a:t> the significance of reflection in ePortfolios.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Reference: </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Penny-Light, T., Chen, H.L., Ittelson, J. (2012). </a:t>
            </a:r>
            <a:r>
              <a:rPr lang="en-CA" sz="1200" b="0" i="0" u="none" strike="noStrike" kern="1200" dirty="0">
                <a:solidFill>
                  <a:schemeClr val="tx1"/>
                </a:solidFill>
                <a:effectLst/>
                <a:latin typeface="+mn-lt"/>
                <a:ea typeface="+mn-ea"/>
                <a:cs typeface="+mn-cs"/>
                <a:hlinkClick r:id="rId3"/>
              </a:rPr>
              <a:t>Documenting Learning with ePortfolios: A Guide for College Instructors</a:t>
            </a:r>
            <a:r>
              <a:rPr lang="en-CA" sz="1200" b="0" i="0" kern="1200" dirty="0">
                <a:solidFill>
                  <a:schemeClr val="tx1"/>
                </a:solidFill>
                <a:effectLst/>
                <a:latin typeface="+mn-lt"/>
                <a:ea typeface="+mn-ea"/>
                <a:cs typeface="+mn-cs"/>
              </a:rPr>
              <a:t>. San Francisco, CA: Jossey-Bass.</a:t>
            </a:r>
          </a:p>
          <a:p>
            <a:endParaRPr lang="en-US" b="0" baseline="0" dirty="0"/>
          </a:p>
        </p:txBody>
      </p:sp>
    </p:spTree>
    <p:extLst>
      <p:ext uri="{BB962C8B-B14F-4D97-AF65-F5344CB8AC3E}">
        <p14:creationId xmlns:p14="http://schemas.microsoft.com/office/powerpoint/2010/main" val="1871745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latin typeface="+mn-lt"/>
                <a:ea typeface="+mn-ea"/>
                <a:cs typeface="+mn-cs"/>
              </a:rPr>
              <a:t>What is your interpretation of this statement that an ePortfolio is both a process and a product?</a:t>
            </a:r>
          </a:p>
          <a:p>
            <a:endParaRPr lang="en-CA" sz="1200" b="1" kern="1200" dirty="0">
              <a:solidFill>
                <a:schemeClr val="tx1"/>
              </a:solidFill>
              <a:latin typeface="+mn-lt"/>
              <a:ea typeface="+mn-ea"/>
              <a:cs typeface="+mn-cs"/>
            </a:endParaRPr>
          </a:p>
          <a:p>
            <a:r>
              <a:rPr lang="en-CA" sz="1200" b="1" kern="1200" dirty="0">
                <a:solidFill>
                  <a:schemeClr val="tx1"/>
                </a:solidFill>
                <a:latin typeface="+mn-lt"/>
                <a:ea typeface="+mn-ea"/>
                <a:cs typeface="+mn-cs"/>
              </a:rPr>
              <a:t>Spend 1-2 minutes discussing.</a:t>
            </a:r>
          </a:p>
          <a:p>
            <a:endParaRPr lang="en-CA" sz="1200"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latin typeface="+mn-lt"/>
                <a:ea typeface="+mn-ea"/>
                <a:cs typeface="+mn-cs"/>
              </a:rPr>
              <a:t>Reference: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Barrett, H. (2010). </a:t>
            </a:r>
            <a:r>
              <a:rPr lang="en-US" sz="1200" i="1" kern="1200" dirty="0">
                <a:solidFill>
                  <a:schemeClr val="tx1"/>
                </a:solidFill>
                <a:effectLst/>
                <a:latin typeface="+mn-lt"/>
                <a:ea typeface="+mn-ea"/>
                <a:cs typeface="+mn-cs"/>
              </a:rPr>
              <a:t>Balancing the Two Faces of ePortfolios</a:t>
            </a:r>
            <a:r>
              <a:rPr lang="en-US" sz="1200" kern="1200" dirty="0">
                <a:solidFill>
                  <a:schemeClr val="tx1"/>
                </a:solidFill>
                <a:effectLst/>
                <a:latin typeface="+mn-lt"/>
                <a:ea typeface="+mn-ea"/>
                <a:cs typeface="+mn-cs"/>
              </a:rPr>
              <a:t>. Educação, Formação &amp; Tecnologias, 3(1), 6-14. Retrieved from </a:t>
            </a:r>
            <a:r>
              <a:rPr lang="en-US" sz="1200" u="sng" kern="1200" dirty="0">
                <a:solidFill>
                  <a:schemeClr val="tx1"/>
                </a:solidFill>
                <a:effectLst/>
                <a:latin typeface="+mn-lt"/>
                <a:ea typeface="+mn-ea"/>
                <a:cs typeface="+mn-cs"/>
                <a:hlinkClick r:id="rId3"/>
              </a:rPr>
              <a:t>http://electronicportfolios.org/balance/</a:t>
            </a:r>
            <a:endParaRPr lang="en-CA" sz="1200" i="0" kern="1200" dirty="0">
              <a:solidFill>
                <a:schemeClr val="tx1"/>
              </a:solidFill>
              <a:latin typeface="+mn-lt"/>
              <a:ea typeface="+mn-ea"/>
              <a:cs typeface="+mn-cs"/>
            </a:endParaRPr>
          </a:p>
          <a:p>
            <a:endParaRPr lang="en-CA" sz="1200" b="1" kern="1200" dirty="0">
              <a:solidFill>
                <a:schemeClr val="tx1"/>
              </a:solidFill>
              <a:latin typeface="+mn-lt"/>
              <a:ea typeface="+mn-ea"/>
              <a:cs typeface="+mn-cs"/>
            </a:endParaRPr>
          </a:p>
        </p:txBody>
      </p:sp>
    </p:spTree>
    <p:extLst>
      <p:ext uri="{BB962C8B-B14F-4D97-AF65-F5344CB8AC3E}">
        <p14:creationId xmlns:p14="http://schemas.microsoft.com/office/powerpoint/2010/main" val="147355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Introduce</a:t>
            </a:r>
            <a:r>
              <a:rPr lang="en-US" b="1" baseline="0" dirty="0"/>
              <a:t> yourself and explain your role at the school. You may edit slide to insert name, position, contact info.</a:t>
            </a:r>
          </a:p>
          <a:p>
            <a:endParaRPr lang="en-US" b="1" baseline="0" dirty="0"/>
          </a:p>
          <a:p>
            <a:r>
              <a:rPr lang="en-US" b="1" baseline="0" dirty="0"/>
              <a:t>If this is the first of a series of modules, spend a little bit of time giving overview of the program. You may wish to insert a slide or two with that information.</a:t>
            </a:r>
          </a:p>
          <a:p>
            <a:endParaRPr lang="en-US" b="1" baseline="0" dirty="0"/>
          </a:p>
          <a:p>
            <a:r>
              <a:rPr lang="en-US" b="1" baseline="0" dirty="0"/>
              <a:t>Give participants a copy of the Teaching Tips Handout (see Appendix B in Facilitator Guide).</a:t>
            </a:r>
          </a:p>
          <a:p>
            <a:endParaRPr lang="en-US" b="1" baseline="0" dirty="0"/>
          </a:p>
          <a:p>
            <a:endParaRPr lang="en-US" baseline="0" dirty="0"/>
          </a:p>
          <a:p>
            <a:endParaRPr lang="en-US" b="1" dirty="0"/>
          </a:p>
        </p:txBody>
      </p:sp>
    </p:spTree>
    <p:extLst>
      <p:ext uri="{BB962C8B-B14F-4D97-AF65-F5344CB8AC3E}">
        <p14:creationId xmlns:p14="http://schemas.microsoft.com/office/powerpoint/2010/main" val="4235191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notion of an ePortfolio as a product is pretty straightforward. It is the final, finished product; it is what we showcase or share with an audience, an online representation of work.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an ePortfolio is not only a product or a digital archive, it is the end result of the </a:t>
            </a:r>
            <a:r>
              <a:rPr lang="en-US" sz="1200" i="1" kern="1200" dirty="0">
                <a:solidFill>
                  <a:schemeClr val="tx1"/>
                </a:solidFill>
                <a:effectLst/>
                <a:latin typeface="+mn-lt"/>
                <a:ea typeface="+mn-ea"/>
                <a:cs typeface="+mn-cs"/>
              </a:rPr>
              <a:t>process </a:t>
            </a:r>
            <a:r>
              <a:rPr lang="en-US" sz="1200" kern="1200" dirty="0">
                <a:solidFill>
                  <a:schemeClr val="tx1"/>
                </a:solidFill>
                <a:effectLst/>
                <a:latin typeface="+mn-lt"/>
                <a:ea typeface="+mn-ea"/>
                <a:cs typeface="+mn-cs"/>
              </a:rPr>
              <a:t>of building an ePortfolio - the process of reflecting on these artifacts as evidence of learning. Through this process students integrate their learning and make connections to other learning and experiences; through this process there is the opportunity to generate deeper learning.  </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latin typeface="+mn-lt"/>
                <a:ea typeface="+mn-ea"/>
                <a:cs typeface="+mn-cs"/>
              </a:rPr>
              <a:t>Reference: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Barrett, H. (2010). </a:t>
            </a:r>
            <a:r>
              <a:rPr lang="en-US" sz="1200" i="1" kern="1200" dirty="0">
                <a:solidFill>
                  <a:schemeClr val="tx1"/>
                </a:solidFill>
                <a:effectLst/>
                <a:latin typeface="+mn-lt"/>
                <a:ea typeface="+mn-ea"/>
                <a:cs typeface="+mn-cs"/>
              </a:rPr>
              <a:t>Balancing the Two Faces of ePortfolios</a:t>
            </a:r>
            <a:r>
              <a:rPr lang="en-US" sz="1200" kern="1200" dirty="0">
                <a:solidFill>
                  <a:schemeClr val="tx1"/>
                </a:solidFill>
                <a:effectLst/>
                <a:latin typeface="+mn-lt"/>
                <a:ea typeface="+mn-ea"/>
                <a:cs typeface="+mn-cs"/>
              </a:rPr>
              <a:t>. Educação, Formação &amp; Tecnologias, 3(1), 6-14. Retrieved from </a:t>
            </a:r>
            <a:r>
              <a:rPr lang="en-US" sz="1200" u="sng" kern="1200" dirty="0">
                <a:solidFill>
                  <a:schemeClr val="tx1"/>
                </a:solidFill>
                <a:effectLst/>
                <a:latin typeface="+mn-lt"/>
                <a:ea typeface="+mn-ea"/>
                <a:cs typeface="+mn-cs"/>
                <a:hlinkClick r:id="rId3"/>
              </a:rPr>
              <a:t>http://electronicportfolios.org/balance/</a:t>
            </a:r>
            <a:endParaRPr lang="en-CA" sz="1200" i="0" kern="1200" dirty="0">
              <a:solidFill>
                <a:schemeClr val="tx1"/>
              </a:solidFill>
              <a:latin typeface="+mn-lt"/>
              <a:ea typeface="+mn-ea"/>
              <a:cs typeface="+mn-cs"/>
            </a:endParaRPr>
          </a:p>
          <a:p>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04941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0" kern="1200" dirty="0">
                <a:solidFill>
                  <a:schemeClr val="tx1"/>
                </a:solidFill>
                <a:latin typeface="+mn-lt"/>
                <a:ea typeface="+mn-ea"/>
                <a:cs typeface="+mn-cs"/>
              </a:rPr>
              <a:t>Again, to quote Helen Barrett, “The real value of an e-portfolio is in the reflection and learning that is documented therein, not just the collection of work.”  What do you think?</a:t>
            </a:r>
          </a:p>
          <a:p>
            <a:endParaRPr lang="en-CA" sz="1200" i="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latin typeface="+mn-lt"/>
                <a:ea typeface="+mn-ea"/>
                <a:cs typeface="+mn-cs"/>
              </a:rPr>
              <a:t>Reference: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Barrett, H. (2010). </a:t>
            </a:r>
            <a:r>
              <a:rPr lang="en-US" sz="1200" i="1" kern="1200" dirty="0">
                <a:solidFill>
                  <a:schemeClr val="tx1"/>
                </a:solidFill>
                <a:effectLst/>
                <a:latin typeface="+mn-lt"/>
                <a:ea typeface="+mn-ea"/>
                <a:cs typeface="+mn-cs"/>
              </a:rPr>
              <a:t>Balancing the Two Faces of ePortfolios</a:t>
            </a:r>
            <a:r>
              <a:rPr lang="en-US" sz="1200" kern="1200" dirty="0">
                <a:solidFill>
                  <a:schemeClr val="tx1"/>
                </a:solidFill>
                <a:effectLst/>
                <a:latin typeface="+mn-lt"/>
                <a:ea typeface="+mn-ea"/>
                <a:cs typeface="+mn-cs"/>
              </a:rPr>
              <a:t>. Educação, Formação &amp; Tecnologias, 3(1), 6-14. Retrieved from </a:t>
            </a:r>
            <a:r>
              <a:rPr lang="en-US" sz="1200" u="sng" kern="1200" dirty="0">
                <a:solidFill>
                  <a:schemeClr val="tx1"/>
                </a:solidFill>
                <a:effectLst/>
                <a:latin typeface="+mn-lt"/>
                <a:ea typeface="+mn-ea"/>
                <a:cs typeface="+mn-cs"/>
                <a:hlinkClick r:id="rId3"/>
              </a:rPr>
              <a:t>http://electronicportfolios.org/balance/</a:t>
            </a:r>
            <a:endParaRPr lang="en-CA" sz="1200" i="0" kern="1200" dirty="0">
              <a:solidFill>
                <a:schemeClr val="tx1"/>
              </a:solidFill>
              <a:latin typeface="+mn-lt"/>
              <a:ea typeface="+mn-ea"/>
              <a:cs typeface="+mn-cs"/>
            </a:endParaRPr>
          </a:p>
        </p:txBody>
      </p:sp>
    </p:spTree>
    <p:extLst>
      <p:ext uri="{BB962C8B-B14F-4D97-AF65-F5344CB8AC3E}">
        <p14:creationId xmlns:p14="http://schemas.microsoft.com/office/powerpoint/2010/main" val="2876738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There are different kinds of ePortfolios for different purposes. Some institutions</a:t>
            </a:r>
            <a:r>
              <a:rPr lang="en-CA" baseline="0" dirty="0"/>
              <a:t> may use different names for the types of ePortfolios, but for our purposes we’ll refer to the three types as “learning, assessment, and showcase”. </a:t>
            </a:r>
            <a:r>
              <a:rPr lang="en-CA" sz="1200" kern="1200" dirty="0">
                <a:solidFill>
                  <a:schemeClr val="tx1"/>
                </a:solidFill>
                <a:latin typeface="+mn-lt"/>
                <a:ea typeface="+mn-ea"/>
                <a:cs typeface="+mn-cs"/>
              </a:rPr>
              <a:t>As we review the different examples of each type, think about whether or not the ePortfolio shows evidence of the learning process we just reviewed.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2160669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A Learning ePortfolio is also known as a “reflective” ePortfolio or “process” ePortfolio. The primary purpose is not to showcase students’ best work; instead it is for students to reflect on and examine their learning throughout a course or program. This process can support metacognitive development. </a:t>
            </a:r>
          </a:p>
          <a:p>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View the provided example or replace with one of your own. As you review, ask participants to think about how this example demonstrates the characteristics of a learning portfolio.</a:t>
            </a:r>
            <a:endParaRPr lang="en-US" b="1" dirty="0"/>
          </a:p>
          <a:p>
            <a:endParaRPr lang="en-CA" sz="1200" kern="1200" dirty="0">
              <a:solidFill>
                <a:schemeClr val="tx1"/>
              </a:solidFill>
              <a:latin typeface="+mn-lt"/>
              <a:ea typeface="+mn-ea"/>
              <a:cs typeface="+mn-cs"/>
            </a:endParaRPr>
          </a:p>
        </p:txBody>
      </p:sp>
    </p:spTree>
    <p:extLst>
      <p:ext uri="{BB962C8B-B14F-4D97-AF65-F5344CB8AC3E}">
        <p14:creationId xmlns:p14="http://schemas.microsoft.com/office/powerpoint/2010/main" val="3564482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An assessment ePortfolio showcases a student’s work at the end of a program of study and is usually a capstone or graduation requirement. An assessment ePortfolio may also be used as evidence that students are meeting the program level learning outcomes.  This is typically part of a cyclical review process. </a:t>
            </a:r>
          </a:p>
          <a:p>
            <a:endParaRPr lang="en-CA"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View the provided example or replace with one of your own.</a:t>
            </a:r>
            <a:endParaRPr lang="en-US" b="1" dirty="0"/>
          </a:p>
          <a:p>
            <a:endParaRPr lang="en-US" dirty="0"/>
          </a:p>
        </p:txBody>
      </p:sp>
    </p:spTree>
    <p:extLst>
      <p:ext uri="{BB962C8B-B14F-4D97-AF65-F5344CB8AC3E}">
        <p14:creationId xmlns:p14="http://schemas.microsoft.com/office/powerpoint/2010/main" val="3477105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A showcase ePortfolio, sometimes referred to as a career ePortfolio, is generally meant for an external audience. This type of ePortfolio is a final, finished product and its primary purpose is to showcase a students’ best work. A showcase ePortfolio is generally meant to demonstrate skills, abilities and achievements to potential employers. It can be used as an in-depth resume, or as a job or school application. </a:t>
            </a:r>
            <a:endParaRPr lang="en-CA"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View the provided examples or replace with examples of your own. There are many examples of this type of ePortfolio available and you can view as many examples as you like, depending on time and the needs of your participants. As you view the examples, ask participants to think about the following: </a:t>
            </a:r>
            <a:r>
              <a:rPr lang="en-CA" sz="1200" b="1" kern="1200" dirty="0">
                <a:solidFill>
                  <a:schemeClr val="tx1"/>
                </a:solidFill>
                <a:latin typeface="+mn-lt"/>
                <a:ea typeface="+mn-ea"/>
                <a:cs typeface="+mn-cs"/>
              </a:rPr>
              <a:t>How do these examples demonstrate skills, abilities, and achievements? What are the benefits to having a career ePortfolio in addition to a CV or resume? How is a career ePortfolio different from a LinkedIn profile or personal website?</a:t>
            </a:r>
            <a:endParaRPr lang="en-US" b="1" dirty="0"/>
          </a:p>
          <a:p>
            <a:endParaRPr lang="en-CA" dirty="0"/>
          </a:p>
        </p:txBody>
      </p:sp>
    </p:spTree>
    <p:extLst>
      <p:ext uri="{BB962C8B-B14F-4D97-AF65-F5344CB8AC3E}">
        <p14:creationId xmlns:p14="http://schemas.microsoft.com/office/powerpoint/2010/main" val="258582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ePortfolios are often a combination of two or more of these different types. LaGuardia Community College describes this fourth type of ePortfolio as an “Integrative ePortfolio.” An integrative ePortfolio addresses multiple goals and audiences, and, as the name suggests, highlights integrative learning. For example, it may be a combination of a learning ePortfolio and an assessment ePortfolio, or a learning ePortfolio and a showcase ePortfolio, or a combination of all three.</a:t>
            </a:r>
            <a:endParaRPr lang="en-CA" sz="1200" kern="1200" dirty="0">
              <a:solidFill>
                <a:schemeClr val="tx1"/>
              </a:solidFill>
              <a:effectLst/>
              <a:latin typeface="+mn-lt"/>
              <a:ea typeface="+mn-ea"/>
              <a:cs typeface="+mn-cs"/>
            </a:endParaRPr>
          </a:p>
          <a:p>
            <a:endParaRPr lang="en-CA" baseline="0" dirty="0"/>
          </a:p>
          <a:p>
            <a:r>
              <a:rPr lang="en-CA" baseline="0" dirty="0"/>
              <a:t>Reference:</a:t>
            </a:r>
          </a:p>
          <a:p>
            <a:r>
              <a:rPr lang="en-CA" sz="1200" kern="1200" dirty="0">
                <a:solidFill>
                  <a:schemeClr val="tx1"/>
                </a:solidFill>
                <a:effectLst/>
                <a:latin typeface="+mn-lt"/>
                <a:ea typeface="+mn-ea"/>
                <a:cs typeface="+mn-cs"/>
              </a:rPr>
              <a:t>LaGuardia Community College (n.d.). </a:t>
            </a:r>
            <a:r>
              <a:rPr lang="en-CA" sz="1200" i="1" kern="1200" dirty="0">
                <a:solidFill>
                  <a:schemeClr val="tx1"/>
                </a:solidFill>
                <a:effectLst/>
                <a:latin typeface="+mn-lt"/>
                <a:ea typeface="+mn-ea"/>
                <a:cs typeface="+mn-cs"/>
              </a:rPr>
              <a:t>LaGuardia and the ePortfolio Field</a:t>
            </a:r>
            <a:r>
              <a:rPr lang="en-CA" sz="1200" kern="1200" dirty="0">
                <a:solidFill>
                  <a:schemeClr val="tx1"/>
                </a:solidFill>
                <a:effectLst/>
                <a:latin typeface="+mn-lt"/>
                <a:ea typeface="+mn-ea"/>
                <a:cs typeface="+mn-cs"/>
              </a:rPr>
              <a:t>. Retrieved from </a:t>
            </a:r>
            <a:r>
              <a:rPr lang="en-CA" sz="1200" u="sng" kern="1200" dirty="0">
                <a:solidFill>
                  <a:schemeClr val="tx1"/>
                </a:solidFill>
                <a:effectLst/>
                <a:latin typeface="+mn-lt"/>
                <a:ea typeface="+mn-ea"/>
                <a:cs typeface="+mn-cs"/>
                <a:hlinkClick r:id="rId3"/>
              </a:rPr>
              <a:t>http://eportfolio.lagcc.cuny.edu/about/field.htm</a:t>
            </a:r>
            <a:r>
              <a:rPr lang="en-CA"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475742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We’ve talked about how showcase ePortfolios may be shared with potential employers to showcase student’s skills and abilities. Let’s expand on this idea by watch a video in which scholars and practitioners from post-secondary institutions discuss strategies for using ePortfolios to prepare students for employment. Are these strategies you could apply to your course and your planned ePortfolio assignment? Why or why not?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b="1" dirty="0"/>
              <a:t>Show the video </a:t>
            </a:r>
            <a:r>
              <a:rPr lang="en-CA" b="1" dirty="0" smtClean="0"/>
              <a:t>“</a:t>
            </a:r>
            <a:r>
              <a:rPr lang="en-CA" b="1" dirty="0" err="1" smtClean="0"/>
              <a:t>ePortfolio</a:t>
            </a:r>
            <a:r>
              <a:rPr lang="en-CA" b="1" baseline="0" dirty="0" err="1" smtClean="0"/>
              <a:t>s</a:t>
            </a:r>
            <a:r>
              <a:rPr lang="en-CA" b="1" baseline="0" dirty="0" smtClean="0"/>
              <a:t> </a:t>
            </a:r>
            <a:r>
              <a:rPr lang="en-CA" b="1" baseline="0" dirty="0"/>
              <a:t>and Employment </a:t>
            </a:r>
            <a:r>
              <a:rPr lang="en-CA" b="1" baseline="0" dirty="0" smtClean="0"/>
              <a:t>Preparation”. </a:t>
            </a:r>
            <a:r>
              <a:rPr lang="en-CA" b="1" baseline="0" dirty="0"/>
              <a:t>After viewing the video, make links to participants’ earlier responses where possible.</a:t>
            </a:r>
            <a:endParaRPr lang="en-CA" b="1" dirty="0"/>
          </a:p>
        </p:txBody>
      </p:sp>
    </p:spTree>
    <p:extLst>
      <p:ext uri="{BB962C8B-B14F-4D97-AF65-F5344CB8AC3E}">
        <p14:creationId xmlns:p14="http://schemas.microsoft.com/office/powerpoint/2010/main" val="3598121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Prior to coming to the course, participants were asked to </a:t>
            </a:r>
            <a:r>
              <a:rPr lang="en-CA" b="1" baseline="0" dirty="0"/>
              <a:t>choose a course for which they would like to design an ePortfolio assignment and to bring course learning outcomes to the classroom. Ask them to retrieve their course learning outcomes and to spend 5 minutes writing a brief overview/description of their ePortfolio assignment. Reassure them that they will have the opportunity to come back and modify the details of the assignment. </a:t>
            </a:r>
            <a:endParaRPr lang="en-US" b="1" baseline="0" dirty="0"/>
          </a:p>
          <a:p>
            <a:endParaRPr lang="en-CA" b="1" baseline="0" dirty="0"/>
          </a:p>
          <a:p>
            <a:r>
              <a:rPr lang="en-CA" b="1" baseline="0" dirty="0"/>
              <a:t>They should address each of the questions on the slide. Allot 10 minutes for this activity.</a:t>
            </a:r>
            <a:endParaRPr lang="en-US" b="1" baseline="0" dirty="0"/>
          </a:p>
        </p:txBody>
      </p:sp>
    </p:spTree>
    <p:extLst>
      <p:ext uri="{BB962C8B-B14F-4D97-AF65-F5344CB8AC3E}">
        <p14:creationId xmlns:p14="http://schemas.microsoft.com/office/powerpoint/2010/main" val="654242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examples we’ve looked at so far show ePortfolios as a primarily individual activity. How could you promote collaborative learning with ePortfolio assignments? What is the opportunity to promote “group folio thinking”?</a:t>
            </a:r>
            <a:endParaRPr lang="en-CA"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kern="1200" baseline="0" dirty="0">
                <a:solidFill>
                  <a:schemeClr val="tx1"/>
                </a:solidFill>
                <a:effectLst/>
                <a:latin typeface="+mn-lt"/>
                <a:ea typeface="+mn-ea"/>
                <a:cs typeface="+mn-cs"/>
              </a:rPr>
              <a:t>Spend 2-3 minutes on this discussion.</a:t>
            </a:r>
          </a:p>
        </p:txBody>
      </p:sp>
    </p:spTree>
    <p:extLst>
      <p:ext uri="{BB962C8B-B14F-4D97-AF65-F5344CB8AC3E}">
        <p14:creationId xmlns:p14="http://schemas.microsoft.com/office/powerpoint/2010/main" val="304320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 goal of this module is for you to discuss the benefits and challenges of using</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ePortfolios for students and instructors, and to practice creating an ePortfolio assignment for a course.</a:t>
            </a:r>
          </a:p>
          <a:p>
            <a:endParaRPr lang="en-US" b="1" dirty="0"/>
          </a:p>
          <a:p>
            <a:r>
              <a:rPr lang="en-US" b="1" dirty="0"/>
              <a:t>After</a:t>
            </a:r>
            <a:r>
              <a:rPr lang="en-US" b="1" baseline="0" dirty="0"/>
              <a:t> introducing the goal, l</a:t>
            </a:r>
            <a:r>
              <a:rPr lang="en-US" b="1" dirty="0"/>
              <a:t>ead participants through learning outcomes.</a:t>
            </a:r>
          </a:p>
        </p:txBody>
      </p:sp>
    </p:spTree>
    <p:extLst>
      <p:ext uri="{BB962C8B-B14F-4D97-AF65-F5344CB8AC3E}">
        <p14:creationId xmlns:p14="http://schemas.microsoft.com/office/powerpoint/2010/main" val="1034927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In her article, “A Metacognitive Approach to Mapping Collaborative Inquiry through E-Portfolios,” Kathy Takayama from Brown University describes how she "transformed" her Fundamentals of Microbiology and Immunology course into a "collaborative learning community." As she describes in her article: "Group folio thinking evolved around a collaborative e-portfolio, called the 'e-poster.' The e-poster was a venue for making the developmental process of inquiry thinking visible and scaffolded students’ habituation toward disciplinary thinking as individuals and as collaborative learning communities.” Takayama documents “the Emergence of Intrinsic Motivation and the Development of Self-Authorship” within her students in the case study listed on this slide. </a:t>
            </a:r>
            <a:endParaRPr lang="en-CA" sz="1200" kern="1200" dirty="0">
              <a:solidFill>
                <a:schemeClr val="tx1"/>
              </a:solidFill>
              <a:effectLst/>
              <a:latin typeface="+mn-lt"/>
              <a:ea typeface="+mn-ea"/>
              <a:cs typeface="+mn-cs"/>
            </a:endParaRP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Would a collaborative ePortfolio assignment</a:t>
            </a:r>
            <a:r>
              <a:rPr lang="en-CA" sz="1200" kern="1200" baseline="0" dirty="0">
                <a:solidFill>
                  <a:schemeClr val="tx1"/>
                </a:solidFill>
                <a:latin typeface="+mn-lt"/>
                <a:ea typeface="+mn-ea"/>
                <a:cs typeface="+mn-cs"/>
              </a:rPr>
              <a:t> work for your course? Why or why not?</a:t>
            </a:r>
            <a:endParaRPr lang="en-CA" sz="1200" kern="1200" dirty="0">
              <a:solidFill>
                <a:schemeClr val="tx1"/>
              </a:solidFill>
              <a:latin typeface="+mn-lt"/>
              <a:ea typeface="+mn-ea"/>
              <a:cs typeface="+mn-cs"/>
            </a:endParaRPr>
          </a:p>
          <a:p>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Reference: </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Takayama, K. (2014). A Metacognitive Approach to Mapping Collaborative Inquiry through E-Portfolios. </a:t>
            </a:r>
            <a:r>
              <a:rPr lang="en-CA" sz="1200" i="1" kern="1200" dirty="0">
                <a:solidFill>
                  <a:schemeClr val="tx1"/>
                </a:solidFill>
                <a:effectLst/>
                <a:latin typeface="+mn-lt"/>
                <a:ea typeface="+mn-ea"/>
                <a:cs typeface="+mn-cs"/>
              </a:rPr>
              <a:t>Peer Review, 16</a:t>
            </a:r>
            <a:r>
              <a:rPr lang="en-CA" sz="1200" kern="1200" dirty="0">
                <a:solidFill>
                  <a:schemeClr val="tx1"/>
                </a:solidFill>
                <a:effectLst/>
                <a:latin typeface="+mn-lt"/>
                <a:ea typeface="+mn-ea"/>
                <a:cs typeface="+mn-cs"/>
              </a:rPr>
              <a:t>(1). Retrieved from </a:t>
            </a:r>
            <a:r>
              <a:rPr lang="en-CA" sz="1200" u="sng" kern="1200" dirty="0">
                <a:solidFill>
                  <a:schemeClr val="tx1"/>
                </a:solidFill>
                <a:effectLst/>
                <a:latin typeface="+mn-lt"/>
                <a:ea typeface="+mn-ea"/>
                <a:cs typeface="+mn-cs"/>
                <a:hlinkClick r:id="rId3"/>
              </a:rPr>
              <a:t>https://www.aacu.org/peerreview/2014/winter/takayama</a:t>
            </a:r>
            <a:r>
              <a:rPr lang="en-CA" sz="1200" kern="1200" dirty="0">
                <a:solidFill>
                  <a:schemeClr val="tx1"/>
                </a:solidFill>
                <a:effectLst/>
                <a:latin typeface="+mn-lt"/>
                <a:ea typeface="+mn-ea"/>
                <a:cs typeface="+mn-cs"/>
              </a:rPr>
              <a:t>  </a:t>
            </a:r>
          </a:p>
          <a:p>
            <a:endParaRPr lang="en-CA" sz="1200" kern="1200" dirty="0">
              <a:solidFill>
                <a:schemeClr val="tx1"/>
              </a:solidFill>
              <a:latin typeface="+mn-lt"/>
              <a:ea typeface="+mn-ea"/>
              <a:cs typeface="+mn-cs"/>
            </a:endParaRPr>
          </a:p>
        </p:txBody>
      </p:sp>
    </p:spTree>
    <p:extLst>
      <p:ext uri="{BB962C8B-B14F-4D97-AF65-F5344CB8AC3E}">
        <p14:creationId xmlns:p14="http://schemas.microsoft.com/office/powerpoint/2010/main" val="790362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general ePortfolio building framework involves four steps: “collect, select, reflect, connect.” This is not an iterative process, and students typically revisit these different steps as they work on their ePortfolios. </a:t>
            </a:r>
            <a:endParaRPr lang="en-CA" sz="1200" kern="1200" dirty="0">
              <a:solidFill>
                <a:schemeClr val="tx1"/>
              </a:solidFill>
              <a:latin typeface="+mn-lt"/>
              <a:ea typeface="+mn-ea"/>
              <a:cs typeface="+mn-cs"/>
            </a:endParaRPr>
          </a:p>
          <a:p>
            <a:endParaRPr lang="en-US" b="0" baseline="0" dirty="0"/>
          </a:p>
          <a:p>
            <a:r>
              <a:rPr lang="en-US" dirty="0"/>
              <a:t>References:</a:t>
            </a:r>
            <a:endParaRPr lang="en-US" b="1" i="1" baseline="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Centre for Teaching Excellence, University of Waterloo. </a:t>
            </a:r>
            <a:r>
              <a:rPr lang="en-US" sz="1200" i="1" kern="1200" dirty="0">
                <a:solidFill>
                  <a:schemeClr val="tx1"/>
                </a:solidFill>
                <a:effectLst/>
                <a:latin typeface="+mn-lt"/>
                <a:ea typeface="+mn-ea"/>
                <a:cs typeface="+mn-cs"/>
              </a:rPr>
              <a:t>ePortfolios Explained</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https://uwaterloo.ca/centre-for-teaching-excellence/teaching-resources/teaching-tips/educational-technologies/all/eportfolios</a:t>
            </a:r>
            <a:endParaRPr lang="en-CA" b="0" dirty="0"/>
          </a:p>
          <a:p>
            <a:pPr marL="171450" indent="-171450">
              <a:buFont typeface="Arial" panose="020B0604020202020204" pitchFamily="34" charset="0"/>
              <a:buChar char="•"/>
            </a:pPr>
            <a:r>
              <a:rPr lang="en-CA" sz="1200" kern="1200" dirty="0">
                <a:solidFill>
                  <a:schemeClr val="tx1"/>
                </a:solidFill>
                <a:effectLst/>
                <a:latin typeface="+mn-lt"/>
                <a:ea typeface="+mn-ea"/>
                <a:cs typeface="+mn-cs"/>
              </a:rPr>
              <a:t>Catalyst for Learning. (n.d.). </a:t>
            </a:r>
            <a:r>
              <a:rPr lang="en-CA" sz="1200" i="1" kern="1200" dirty="0">
                <a:solidFill>
                  <a:schemeClr val="tx1"/>
                </a:solidFill>
                <a:effectLst/>
                <a:latin typeface="+mn-lt"/>
                <a:ea typeface="+mn-ea"/>
                <a:cs typeface="+mn-cs"/>
              </a:rPr>
              <a:t>Catalyst Findings: Proposition # 2</a:t>
            </a:r>
            <a:r>
              <a:rPr lang="en-CA" sz="1200" kern="1200" dirty="0">
                <a:solidFill>
                  <a:schemeClr val="tx1"/>
                </a:solidFill>
                <a:effectLst/>
                <a:latin typeface="+mn-lt"/>
                <a:ea typeface="+mn-ea"/>
                <a:cs typeface="+mn-cs"/>
              </a:rPr>
              <a:t>. Retrieved from </a:t>
            </a:r>
            <a:r>
              <a:rPr lang="en-CA" sz="1200" u="sng" kern="1200" dirty="0">
                <a:solidFill>
                  <a:schemeClr val="tx1"/>
                </a:solidFill>
                <a:effectLst/>
                <a:latin typeface="+mn-lt"/>
                <a:ea typeface="+mn-ea"/>
                <a:cs typeface="+mn-cs"/>
                <a:hlinkClick r:id="rId4"/>
              </a:rPr>
              <a:t>http://c2l.mcnrc.org/evidence/evidence-2/</a:t>
            </a:r>
            <a:endParaRPr lang="en-US" b="0" i="0" baseline="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O’Connor, M. (2014). </a:t>
            </a:r>
            <a:r>
              <a:rPr lang="en-US" sz="1200" i="1" kern="1200" dirty="0">
                <a:solidFill>
                  <a:schemeClr val="tx1"/>
                </a:solidFill>
                <a:effectLst/>
                <a:latin typeface="+mn-lt"/>
                <a:ea typeface="+mn-ea"/>
                <a:cs typeface="+mn-cs"/>
              </a:rPr>
              <a:t>ePortfolios and Self-Reflection: Powerful Pedagogical Tools for Learning</a:t>
            </a:r>
            <a:r>
              <a:rPr lang="en-US" sz="1200" kern="1200" dirty="0">
                <a:solidFill>
                  <a:schemeClr val="tx1"/>
                </a:solidFill>
                <a:effectLst/>
                <a:latin typeface="+mn-lt"/>
                <a:ea typeface="+mn-ea"/>
                <a:cs typeface="+mn-cs"/>
              </a:rPr>
              <a:t>. Stanford University Teaching Commons. Retrieved from </a:t>
            </a:r>
            <a:r>
              <a:rPr lang="en-US" sz="1200" u="sng" kern="1200" dirty="0">
                <a:solidFill>
                  <a:schemeClr val="tx1"/>
                </a:solidFill>
                <a:effectLst/>
                <a:latin typeface="+mn-lt"/>
                <a:ea typeface="+mn-ea"/>
                <a:cs typeface="+mn-cs"/>
                <a:hlinkClick r:id="rId5"/>
              </a:rPr>
              <a:t>https://teachingcommons.stanford.edu/teaching-talk/eportfolios-and-self-reflection-powerful-pedagogical-tools-learning</a:t>
            </a:r>
            <a:endParaRPr lang="en-US" b="0" i="0" baseline="0" dirty="0"/>
          </a:p>
          <a:p>
            <a:pPr marL="171450" indent="-171450">
              <a:buFont typeface="Arial" panose="020B0604020202020204" pitchFamily="34" charset="0"/>
              <a:buChar char="•"/>
            </a:pPr>
            <a:r>
              <a:rPr lang="en-CA" sz="1200" kern="1200" dirty="0">
                <a:solidFill>
                  <a:schemeClr val="tx1"/>
                </a:solidFill>
                <a:effectLst/>
                <a:latin typeface="+mn-lt"/>
                <a:ea typeface="+mn-ea"/>
                <a:cs typeface="+mn-cs"/>
              </a:rPr>
              <a:t>Penny-Light, T. (2014). </a:t>
            </a:r>
            <a:r>
              <a:rPr lang="en-CA" sz="1200" i="1" kern="1200" dirty="0">
                <a:solidFill>
                  <a:schemeClr val="tx1"/>
                </a:solidFill>
                <a:effectLst/>
                <a:latin typeface="+mn-lt"/>
                <a:ea typeface="+mn-ea"/>
                <a:cs typeface="+mn-cs"/>
              </a:rPr>
              <a:t>Closing the Loop: Integrative Learning and ePortfolios</a:t>
            </a:r>
            <a:r>
              <a:rPr lang="en-CA"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Video retrieved from </a:t>
            </a:r>
            <a:r>
              <a:rPr lang="en-US" sz="1200" u="sng" kern="1200" dirty="0">
                <a:solidFill>
                  <a:schemeClr val="tx1"/>
                </a:solidFill>
                <a:effectLst/>
                <a:latin typeface="+mn-lt"/>
                <a:ea typeface="+mn-ea"/>
                <a:cs typeface="+mn-cs"/>
                <a:hlinkClick r:id="rId6"/>
              </a:rPr>
              <a:t>http://mohawkcollege.ca.libguides.com/teachingtools/eportfolios</a:t>
            </a:r>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86227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Students </a:t>
            </a:r>
            <a:r>
              <a:rPr lang="en-CA" sz="1200" b="1" i="1" kern="1200" dirty="0">
                <a:solidFill>
                  <a:schemeClr val="tx1"/>
                </a:solidFill>
                <a:latin typeface="+mn-lt"/>
                <a:ea typeface="+mn-ea"/>
                <a:cs typeface="+mn-cs"/>
              </a:rPr>
              <a:t>collect</a:t>
            </a:r>
            <a:r>
              <a:rPr lang="en-CA" sz="1200" b="0" i="0" kern="1200" dirty="0">
                <a:solidFill>
                  <a:schemeClr val="tx1"/>
                </a:solidFill>
                <a:latin typeface="+mn-lt"/>
                <a:ea typeface="+mn-ea"/>
                <a:cs typeface="+mn-cs"/>
              </a:rPr>
              <a:t> their work. This could include essays, presentations, videos, graphics, music and much more.</a:t>
            </a:r>
          </a:p>
        </p:txBody>
      </p:sp>
    </p:spTree>
    <p:extLst>
      <p:ext uri="{BB962C8B-B14F-4D97-AF65-F5344CB8AC3E}">
        <p14:creationId xmlns:p14="http://schemas.microsoft.com/office/powerpoint/2010/main" val="3073797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Throughout the course or program, students should frequently be prompted to pause and review their collected work, and </a:t>
            </a:r>
            <a:r>
              <a:rPr lang="en-US" sz="1200" i="1" kern="1200" dirty="0">
                <a:solidFill>
                  <a:schemeClr val="tx1"/>
                </a:solidFill>
                <a:effectLst/>
                <a:latin typeface="+mn-lt"/>
                <a:ea typeface="+mn-ea"/>
                <a:cs typeface="+mn-cs"/>
              </a:rPr>
              <a:t>select </a:t>
            </a:r>
            <a:r>
              <a:rPr lang="en-US" sz="1200" kern="1200" dirty="0">
                <a:solidFill>
                  <a:schemeClr val="tx1"/>
                </a:solidFill>
                <a:effectLst/>
                <a:latin typeface="+mn-lt"/>
                <a:ea typeface="+mn-ea"/>
                <a:cs typeface="+mn-cs"/>
              </a:rPr>
              <a:t>key pieces or artifacts that best demonstrate their learning and development. The work they select will depend on the purpose of the ePortfolio and what skills they are asked to demonstrate. For example, is this a learning or process ePortfolio? If so, students may want to select artifacts that demonstrate the learning process and how they’ve overcome challenges throughout their learning journeys. If this is a career or showcase ePortfolio, students select their best work to showcase, as a career or showcase ePortfolio is a more final, finished product.</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73928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Reflection is the heart of the ePortfolio building process. Helen Barrett writes that "reflection takes place at several points in time.” First, reflection occurs when the artifact is saved in the digital archive (or collected). Second, when (and if) an artifact is selected to be showcased in their ePortfolio, students reflect on how this particular artifact demonstrates their growth and development. Finally, reflection occurs when students have the opportunity to look back over their body of work as a whole and start setting learning goals for the future. </a:t>
            </a:r>
            <a:endParaRPr lang="en-CA" sz="1200" kern="1200" dirty="0">
              <a:solidFill>
                <a:schemeClr val="tx1"/>
              </a:solidFill>
              <a:effectLst/>
              <a:latin typeface="+mn-lt"/>
              <a:ea typeface="+mn-ea"/>
              <a:cs typeface="+mn-cs"/>
            </a:endParaRPr>
          </a:p>
          <a:p>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Reference: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Barrett, H. (2010). </a:t>
            </a:r>
            <a:r>
              <a:rPr lang="en-US" sz="1200" i="1" kern="1200" dirty="0">
                <a:solidFill>
                  <a:schemeClr val="tx1"/>
                </a:solidFill>
                <a:effectLst/>
                <a:latin typeface="+mn-lt"/>
                <a:ea typeface="+mn-ea"/>
                <a:cs typeface="+mn-cs"/>
              </a:rPr>
              <a:t>Balancing the Two Faces of ePortfolios</a:t>
            </a:r>
            <a:r>
              <a:rPr lang="en-US" sz="1200" kern="1200" dirty="0">
                <a:solidFill>
                  <a:schemeClr val="tx1"/>
                </a:solidFill>
                <a:effectLst/>
                <a:latin typeface="+mn-lt"/>
                <a:ea typeface="+mn-ea"/>
                <a:cs typeface="+mn-cs"/>
              </a:rPr>
              <a:t>. Educação, Formação &amp; Tecnologias, 3(1), 6-14. Retrieved from </a:t>
            </a:r>
            <a:r>
              <a:rPr lang="en-US" sz="1200" u="sng" kern="1200" dirty="0">
                <a:solidFill>
                  <a:schemeClr val="tx1"/>
                </a:solidFill>
                <a:effectLst/>
                <a:latin typeface="+mn-lt"/>
                <a:ea typeface="+mn-ea"/>
                <a:cs typeface="+mn-cs"/>
                <a:hlinkClick r:id="rId3"/>
              </a:rPr>
              <a:t>http://electronicportfolios.org/balance/</a:t>
            </a:r>
            <a:endParaRPr lang="en-CA" sz="1200" kern="1200" dirty="0">
              <a:solidFill>
                <a:schemeClr val="tx1"/>
              </a:solidFill>
              <a:latin typeface="+mn-lt"/>
              <a:ea typeface="+mn-ea"/>
              <a:cs typeface="+mn-cs"/>
            </a:endParaRPr>
          </a:p>
        </p:txBody>
      </p:sp>
    </p:spTree>
    <p:extLst>
      <p:ext uri="{BB962C8B-B14F-4D97-AF65-F5344CB8AC3E}">
        <p14:creationId xmlns:p14="http://schemas.microsoft.com/office/powerpoint/2010/main" val="2382109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As part of reflection, students make meaningful </a:t>
            </a:r>
            <a:r>
              <a:rPr lang="en-US" sz="1200" b="1" i="1" kern="1200" dirty="0">
                <a:solidFill>
                  <a:schemeClr val="tx1"/>
                </a:solidFill>
                <a:effectLst/>
                <a:latin typeface="+mn-lt"/>
                <a:ea typeface="+mn-ea"/>
                <a:cs typeface="+mn-cs"/>
              </a:rPr>
              <a:t>connections </a:t>
            </a:r>
            <a:r>
              <a:rPr lang="en-US" sz="1200" kern="1200" dirty="0">
                <a:solidFill>
                  <a:schemeClr val="tx1"/>
                </a:solidFill>
                <a:effectLst/>
                <a:latin typeface="+mn-lt"/>
                <a:ea typeface="+mn-ea"/>
                <a:cs typeface="+mn-cs"/>
              </a:rPr>
              <a:t>between their academic, professional, co-curricular, and personal </a:t>
            </a:r>
            <a:r>
              <a:rPr lang="en-US" sz="1200" b="1" kern="1200" dirty="0">
                <a:solidFill>
                  <a:schemeClr val="tx1"/>
                </a:solidFill>
                <a:effectLst/>
                <a:latin typeface="+mn-lt"/>
                <a:ea typeface="+mn-ea"/>
                <a:cs typeface="+mn-cs"/>
              </a:rPr>
              <a:t>experiences</a:t>
            </a:r>
            <a:r>
              <a:rPr lang="en-US" sz="1200" kern="1200" dirty="0">
                <a:solidFill>
                  <a:schemeClr val="tx1"/>
                </a:solidFill>
                <a:effectLst/>
                <a:latin typeface="+mn-lt"/>
                <a:ea typeface="+mn-ea"/>
                <a:cs typeface="+mn-cs"/>
              </a:rPr>
              <a:t>. This process promotes </a:t>
            </a:r>
            <a:r>
              <a:rPr lang="en-US" sz="1200" b="1" kern="1200" dirty="0">
                <a:solidFill>
                  <a:schemeClr val="tx1"/>
                </a:solidFill>
                <a:effectLst/>
                <a:latin typeface="+mn-lt"/>
                <a:ea typeface="+mn-ea"/>
                <a:cs typeface="+mn-cs"/>
              </a:rPr>
              <a:t>integrative learning</a:t>
            </a:r>
            <a:r>
              <a:rPr lang="en-US" sz="1200" kern="1200" dirty="0">
                <a:solidFill>
                  <a:schemeClr val="tx1"/>
                </a:solidFill>
                <a:effectLst/>
                <a:latin typeface="+mn-lt"/>
                <a:ea typeface="+mn-ea"/>
                <a:cs typeface="+mn-cs"/>
              </a:rPr>
              <a:t>. Building connections between academic and real-world experiences helps students understand how their education is more than a sum of its parts, and that learning is not fragmented or isolated into separate experiences.  An integrated approach can help students gain skills and identify competencies that will help them be successful for the duration of their post-secondary education and beyond. </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24571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a:t>If your institution</a:t>
            </a:r>
            <a:r>
              <a:rPr lang="en-US" b="1" baseline="0" dirty="0"/>
              <a:t> has a dedicated ePortfolio platform, replace this slide with a description of this tool and take a few moments to discuss it now. If your institution has not selected an ePortfolio tool, briefly introduce this list of possible ePortfolio tools.</a:t>
            </a:r>
          </a:p>
          <a:p>
            <a:endParaRPr lang="en-US" baseline="0" dirty="0"/>
          </a:p>
          <a:p>
            <a:r>
              <a:rPr lang="en-US" baseline="0" dirty="0"/>
              <a:t>Some institutions have a dedicated ePortfolio platform. Here are some options for platforms:</a:t>
            </a:r>
          </a:p>
          <a:p>
            <a:endParaRPr lang="en-US" baseline="0" dirty="0"/>
          </a:p>
          <a:p>
            <a:r>
              <a:rPr lang="en-US" baseline="0" dirty="0"/>
              <a:t>Mahara – Dedicated tool for ePortfolio development.</a:t>
            </a:r>
          </a:p>
          <a:p>
            <a:r>
              <a:rPr lang="en-US" baseline="0" dirty="0"/>
              <a:t>WordPress – Free and open source blogging tool and content management system.</a:t>
            </a:r>
          </a:p>
          <a:p>
            <a:r>
              <a:rPr lang="en-US" baseline="0" dirty="0"/>
              <a:t>Google Sites – Commonly used for ePortfolios; offers many templates to choose from.</a:t>
            </a:r>
          </a:p>
          <a:p>
            <a:r>
              <a:rPr lang="en-US" baseline="0" dirty="0"/>
              <a:t>Wiki - </a:t>
            </a:r>
            <a:r>
              <a:rPr lang="en-CA" sz="1200" b="0" i="0" kern="1200" dirty="0">
                <a:solidFill>
                  <a:schemeClr val="tx1"/>
                </a:solidFill>
                <a:effectLst/>
                <a:latin typeface="+mn-lt"/>
                <a:ea typeface="+mn-ea"/>
                <a:cs typeface="+mn-cs"/>
              </a:rPr>
              <a:t>A web application which allows people to add, modify, or delete content in collaboration with others. </a:t>
            </a:r>
          </a:p>
          <a:p>
            <a:r>
              <a:rPr lang="en-CA" sz="1200" b="0" i="0" kern="1200" dirty="0">
                <a:solidFill>
                  <a:schemeClr val="tx1"/>
                </a:solidFill>
                <a:effectLst/>
                <a:latin typeface="+mn-lt"/>
                <a:ea typeface="+mn-ea"/>
                <a:cs typeface="+mn-cs"/>
              </a:rPr>
              <a:t>Domain of One’s Own</a:t>
            </a:r>
            <a:r>
              <a:rPr lang="en-CA" sz="1200" b="0" i="0" kern="1200" baseline="0" dirty="0">
                <a:solidFill>
                  <a:schemeClr val="tx1"/>
                </a:solidFill>
                <a:effectLst/>
                <a:latin typeface="+mn-lt"/>
                <a:ea typeface="+mn-ea"/>
                <a:cs typeface="+mn-cs"/>
              </a:rPr>
              <a:t> - A University of Mary Washington initiative to "allows students, faculty and staff to register their own domain name and associate it with a space on a UMW-managed Web server. In that Web space, users will have the opportunity and flexibility to design and create spaces of almost unlimited possibilities.“ (https://campustechnology.com/articles/2014/04/02/an-e-portfolio-with-no-limits.aspx)</a:t>
            </a:r>
          </a:p>
          <a:p>
            <a:r>
              <a:rPr lang="en-CA" sz="1200" b="0" i="0" kern="1200" baseline="0" dirty="0">
                <a:solidFill>
                  <a:schemeClr val="tx1"/>
                </a:solidFill>
                <a:effectLst/>
                <a:latin typeface="+mn-lt"/>
                <a:ea typeface="+mn-ea"/>
                <a:cs typeface="+mn-cs"/>
              </a:rPr>
              <a:t>PebblePad: A personal learning and assessment system that provides eportfolio, e-assessment, and personal tutoring spaces for higher education.</a:t>
            </a:r>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ePortfolios associated with Learning management systems: Brightspace, Canvas, Blackboard, etc.</a:t>
            </a:r>
            <a:br>
              <a:rPr lang="en-CA" sz="1200" b="0" i="0" kern="1200" dirty="0">
                <a:solidFill>
                  <a:schemeClr val="tx1"/>
                </a:solidFill>
                <a:effectLst/>
                <a:latin typeface="+mn-lt"/>
                <a:ea typeface="+mn-ea"/>
                <a:cs typeface="+mn-cs"/>
              </a:rPr>
            </a:br>
            <a:endParaRPr lang="en-US" baseline="0" dirty="0"/>
          </a:p>
          <a:p>
            <a:endParaRPr lang="en-US" baseline="0" dirty="0"/>
          </a:p>
        </p:txBody>
      </p:sp>
    </p:spTree>
    <p:extLst>
      <p:ext uri="{BB962C8B-B14F-4D97-AF65-F5344CB8AC3E}">
        <p14:creationId xmlns:p14="http://schemas.microsoft.com/office/powerpoint/2010/main" val="519914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 In this section we’ll look at strategies and best practices for integrating ePortfolios into courses. </a:t>
            </a:r>
          </a:p>
          <a:p>
            <a:endParaRPr lang="en-US" dirty="0"/>
          </a:p>
        </p:txBody>
      </p:sp>
    </p:spTree>
    <p:extLst>
      <p:ext uri="{BB962C8B-B14F-4D97-AF65-F5344CB8AC3E}">
        <p14:creationId xmlns:p14="http://schemas.microsoft.com/office/powerpoint/2010/main" val="2261095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t>Generate a 2-3 minute discussion about instructor reasons for integrating ePortfolios, as well as benefits for instructors and students. List participant responses on a whiteboard or flipchart to come back to later in the section.</a:t>
            </a:r>
          </a:p>
          <a:p>
            <a:endParaRPr lang="en-CA" b="1" baseline="0" dirty="0"/>
          </a:p>
          <a:p>
            <a:r>
              <a:rPr lang="en-CA" b="1" baseline="0" dirty="0"/>
              <a:t>Note: Many benefits should already have been mentioned (promotes reflective thinking, metacognition, integrative learning, deep learning). In this section, discuss in more detail.</a:t>
            </a:r>
            <a:endParaRPr lang="en-US" b="1" baseline="0" dirty="0"/>
          </a:p>
        </p:txBody>
      </p:sp>
    </p:spTree>
    <p:extLst>
      <p:ext uri="{BB962C8B-B14F-4D97-AF65-F5344CB8AC3E}">
        <p14:creationId xmlns:p14="http://schemas.microsoft.com/office/powerpoint/2010/main" val="3343614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b="1" dirty="0"/>
              <a:t>Briefly review the list, focusing on points that weren’t addressed in the</a:t>
            </a:r>
            <a:r>
              <a:rPr lang="en-CA" b="1" baseline="0" dirty="0"/>
              <a:t> earlier discussion.</a:t>
            </a:r>
          </a:p>
          <a:p>
            <a:endParaRPr lang="en-CA" dirty="0"/>
          </a:p>
          <a:p>
            <a:r>
              <a:rPr lang="en-CA" sz="1200" kern="1200" dirty="0">
                <a:solidFill>
                  <a:schemeClr val="tx1"/>
                </a:solidFill>
                <a:latin typeface="+mn-lt"/>
                <a:ea typeface="+mn-ea"/>
                <a:cs typeface="+mn-cs"/>
              </a:rPr>
              <a:t>Recent research suggests that there are many benefits to students with ePortfolios. Major benefits include metacognition as students develop an awareness of their own thought processes, and integrative learning as they make connections between their academic, professional, co-curricular, and personal experiences. A  consequence of making these connections is students having a deeper learning experience, which is further influenced by collaboration and exchanging ideas with peers. ePortfolios can be effectively integrated into curriculum in a way that encourages students to focus on the transferrable skills they are developing. One of the goals of ePortfolio use is to provide students with the tools and confidence to clearly articulate these skills and to share evidence with prospective employers. Students also become more familiar with technology and multimedia formats, which again, are skills they can transfer to other contexts. </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References: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Bass, R. (2014). Designing the University for 2030: ePortfolio as a Catalyst for Change [video]. Retrieved from </a:t>
            </a:r>
            <a:r>
              <a:rPr lang="en-CA" sz="1200" u="sng" kern="1200" dirty="0">
                <a:solidFill>
                  <a:schemeClr val="tx1"/>
                </a:solidFill>
                <a:effectLst/>
                <a:latin typeface="+mn-lt"/>
                <a:ea typeface="+mn-ea"/>
                <a:cs typeface="+mn-cs"/>
                <a:hlinkClick r:id="rId3"/>
              </a:rPr>
              <a:t>https://uwaterloo.ca/centre-for-teaching-excellence/resources/integrative-learning/eportfolios/presentation-dr-randy-bass-eportfolios</a:t>
            </a:r>
            <a:endParaRPr lang="en-CA" sz="1200" u="sng"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Miller, R. and Morgaine, W. (2009). The Benefits of E-portfolios for Students and Faculty in Their Own Words. Peer Review, </a:t>
            </a:r>
            <a:r>
              <a:rPr lang="en-CA" sz="1200" i="1" kern="1200" dirty="0">
                <a:solidFill>
                  <a:schemeClr val="tx1"/>
                </a:solidFill>
                <a:effectLst/>
                <a:latin typeface="+mn-lt"/>
                <a:ea typeface="+mn-ea"/>
                <a:cs typeface="+mn-cs"/>
              </a:rPr>
              <a:t>11</a:t>
            </a:r>
            <a:r>
              <a:rPr lang="en-CA" sz="1200" kern="1200" dirty="0">
                <a:solidFill>
                  <a:schemeClr val="tx1"/>
                </a:solidFill>
                <a:effectLst/>
                <a:latin typeface="+mn-lt"/>
                <a:ea typeface="+mn-ea"/>
                <a:cs typeface="+mn-cs"/>
              </a:rPr>
              <a:t>(1). Retrieved from: </a:t>
            </a:r>
            <a:r>
              <a:rPr lang="en-CA" sz="1200" u="sng" kern="1200" dirty="0">
                <a:solidFill>
                  <a:schemeClr val="tx1"/>
                </a:solidFill>
                <a:effectLst/>
                <a:latin typeface="+mn-lt"/>
                <a:ea typeface="+mn-ea"/>
                <a:cs typeface="+mn-cs"/>
                <a:hlinkClick r:id="rId4"/>
              </a:rPr>
              <a:t>https://www.aacu.org/publications-research/periodicals/benefits-e-portfolios-students-and-faculty-their-own-words</a:t>
            </a:r>
            <a:endParaRPr lang="en-CA" sz="1200" u="sng"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Cornell University Center for Teaching Excellence. (n.d.). </a:t>
            </a:r>
            <a:r>
              <a:rPr lang="en-CA" sz="1200" i="1" kern="1200" dirty="0">
                <a:solidFill>
                  <a:schemeClr val="tx1"/>
                </a:solidFill>
                <a:effectLst/>
                <a:latin typeface="+mn-lt"/>
                <a:ea typeface="+mn-ea"/>
                <a:cs typeface="+mn-cs"/>
              </a:rPr>
              <a:t>ePortfolios. </a:t>
            </a:r>
            <a:r>
              <a:rPr lang="en-CA" sz="1200" kern="1200" dirty="0">
                <a:solidFill>
                  <a:schemeClr val="tx1"/>
                </a:solidFill>
                <a:effectLst/>
                <a:latin typeface="+mn-lt"/>
                <a:ea typeface="+mn-ea"/>
                <a:cs typeface="+mn-cs"/>
              </a:rPr>
              <a:t>Retrieved from </a:t>
            </a:r>
            <a:r>
              <a:rPr lang="en-CA" sz="1200" u="sng" kern="1200" dirty="0">
                <a:solidFill>
                  <a:schemeClr val="tx1"/>
                </a:solidFill>
                <a:effectLst/>
                <a:latin typeface="+mn-lt"/>
                <a:ea typeface="+mn-ea"/>
                <a:cs typeface="+mn-cs"/>
                <a:hlinkClick r:id="rId5"/>
              </a:rPr>
              <a:t>https://www.cte.cornell.edu/teaching-ideas/teaching-with-technology/eportfolios.html#why</a:t>
            </a:r>
            <a:r>
              <a:rPr lang="en-CA" sz="1200" kern="1200" dirty="0">
                <a:solidFill>
                  <a:schemeClr val="tx1"/>
                </a:solidFill>
                <a:effectLst/>
                <a:latin typeface="+mn-lt"/>
                <a:ea typeface="+mn-ea"/>
                <a:cs typeface="+mn-cs"/>
              </a:rPr>
              <a:t> </a:t>
            </a:r>
          </a:p>
          <a:p>
            <a:endParaRPr lang="en-CA" dirty="0"/>
          </a:p>
        </p:txBody>
      </p:sp>
    </p:spTree>
    <p:extLst>
      <p:ext uri="{BB962C8B-B14F-4D97-AF65-F5344CB8AC3E}">
        <p14:creationId xmlns:p14="http://schemas.microsoft.com/office/powerpoint/2010/main" val="132868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an overview</a:t>
            </a:r>
            <a:r>
              <a:rPr lang="en-US" b="1" baseline="0" dirty="0"/>
              <a:t> of how the session will be divided (if a different order makes more sense for your context, please feel free to reorder the slides and include additional materials). </a:t>
            </a:r>
          </a:p>
          <a:p>
            <a:endParaRPr lang="en-US" b="1" baseline="0" dirty="0"/>
          </a:p>
        </p:txBody>
      </p:sp>
    </p:spTree>
    <p:extLst>
      <p:ext uri="{BB962C8B-B14F-4D97-AF65-F5344CB8AC3E}">
        <p14:creationId xmlns:p14="http://schemas.microsoft.com/office/powerpoint/2010/main" val="389391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Again, briefly</a:t>
            </a:r>
            <a:r>
              <a:rPr lang="en-CA" b="1" baseline="0" dirty="0"/>
              <a:t> review this list, focusing on points that may not have come up in the discussion earlier.</a:t>
            </a:r>
          </a:p>
          <a:p>
            <a:endParaRPr lang="en-CA" b="1" baseline="0" dirty="0"/>
          </a:p>
          <a:p>
            <a:r>
              <a:rPr lang="en-US" sz="1200" kern="1200" dirty="0">
                <a:solidFill>
                  <a:schemeClr val="tx1"/>
                </a:solidFill>
                <a:effectLst/>
                <a:latin typeface="+mn-lt"/>
                <a:ea typeface="+mn-ea"/>
                <a:cs typeface="+mn-cs"/>
              </a:rPr>
              <a:t>For instructors, integrating an ePortfolio assignment into an existing course demands a review of the design of a course, which is a tremendous opportunity.  ePortfolios support the assessment of learning outcomes at the course or program level, and assess the effectiveness of the curriculum. Instructors gain insight into where students may be struggling and whether they need extra support. Instructors also have the opportunity to build relationships with students as they learn more about them, provide feedback, and exchange ideas. Exploring the use of ePortfolios is a great opportunity for instructors to develop new technological skills and pedagogical approaches.</a:t>
            </a:r>
            <a:endParaRPr lang="en-CA" sz="1200" kern="1200" dirty="0">
              <a:solidFill>
                <a:schemeClr val="tx1"/>
              </a:solidFill>
              <a:effectLst/>
              <a:latin typeface="+mn-lt"/>
              <a:ea typeface="+mn-ea"/>
              <a:cs typeface="+mn-cs"/>
            </a:endParaRPr>
          </a:p>
          <a:p>
            <a:endParaRPr lang="en-CA" b="1" baseline="0" dirty="0"/>
          </a:p>
        </p:txBody>
      </p:sp>
    </p:spTree>
    <p:extLst>
      <p:ext uri="{BB962C8B-B14F-4D97-AF65-F5344CB8AC3E}">
        <p14:creationId xmlns:p14="http://schemas.microsoft.com/office/powerpoint/2010/main" val="782329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b="1" baseline="0" dirty="0"/>
              <a:t>Give participants 1-2 minutes to write down their individual answers, 5 minutes for paired discussion, and use 10 minutes to have each pair present to the group.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b="1" baseline="0" dirty="0"/>
          </a:p>
          <a:p>
            <a:r>
              <a:rPr lang="en-CA" dirty="0"/>
              <a:t>What do you think are the major challenges to using ePortfolios in your course?</a:t>
            </a:r>
            <a:r>
              <a:rPr lang="en-CA" baseline="0" dirty="0"/>
              <a:t> Write down your top three challenges and share these challenges with your neighbour. </a:t>
            </a:r>
          </a:p>
          <a:p>
            <a:r>
              <a:rPr lang="en-CA" b="0" baseline="0" dirty="0"/>
              <a:t>You will have five minutes to agree on three challenges that you want to tackle together. Discuss these challenges and, for each one, come up with one strategy that you can use to overcome the challenge.   </a:t>
            </a:r>
            <a:endParaRPr lang="en-CA" b="1" baseline="0" dirty="0"/>
          </a:p>
        </p:txBody>
      </p:sp>
    </p:spTree>
    <p:extLst>
      <p:ext uri="{BB962C8B-B14F-4D97-AF65-F5344CB8AC3E}">
        <p14:creationId xmlns:p14="http://schemas.microsoft.com/office/powerpoint/2010/main" val="2820217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b="1" dirty="0"/>
              <a:t>Show the video </a:t>
            </a:r>
            <a:r>
              <a:rPr lang="en-CA" b="1" dirty="0" smtClean="0"/>
              <a:t>“</a:t>
            </a:r>
            <a:r>
              <a:rPr lang="en-CA" b="1" dirty="0" err="1" smtClean="0"/>
              <a:t>ePortfolio</a:t>
            </a:r>
            <a:r>
              <a:rPr lang="en-CA" b="1" dirty="0" smtClean="0"/>
              <a:t> </a:t>
            </a:r>
            <a:r>
              <a:rPr lang="en-CA" b="1" dirty="0"/>
              <a:t>Benefits and </a:t>
            </a:r>
            <a:r>
              <a:rPr lang="en-CA" b="1" dirty="0" smtClean="0"/>
              <a:t>Challenges”, </a:t>
            </a:r>
            <a:r>
              <a:rPr lang="en-CA" b="1" dirty="0"/>
              <a:t>in which scholars and practitioners from various post-secondary institutions discuss the benefits and challenges of using </a:t>
            </a:r>
            <a:r>
              <a:rPr lang="en-CA" b="1" dirty="0" err="1" smtClean="0"/>
              <a:t>ePortfolios</a:t>
            </a:r>
            <a:r>
              <a:rPr lang="en-CA" b="1" baseline="0" dirty="0" smtClean="0"/>
              <a:t>. </a:t>
            </a:r>
            <a:r>
              <a:rPr lang="en-CA" b="1" baseline="0" dirty="0"/>
              <a:t>After viewing the video, make links to participants’ earlier responses where possible.</a:t>
            </a:r>
            <a:endParaRPr lang="en-CA" b="1" dirty="0"/>
          </a:p>
        </p:txBody>
      </p:sp>
    </p:spTree>
    <p:extLst>
      <p:ext uri="{BB962C8B-B14F-4D97-AF65-F5344CB8AC3E}">
        <p14:creationId xmlns:p14="http://schemas.microsoft.com/office/powerpoint/2010/main" val="1049420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Reflection is central to ePortfolio pedagogy. The purpose of reflection is to learn through our experiences. Without reflection, we run the risk of an ePortfolio being a digital archive of unrelated artifacts. Reflection promotes metacognitive thinking by asking students to reflect on what they have learned, and on their learning process. Reflection helps students to make connections across diverse learning experiences and to be more aware of their development as a learner. </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References</a:t>
            </a:r>
            <a:r>
              <a:rPr lang="en-US" dirty="0"/>
              <a:t>:</a:t>
            </a:r>
            <a:endParaRPr lang="en-US" b="1" i="1" baseline="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Centre for Teaching Excellence, University of Waterloo. </a:t>
            </a:r>
            <a:r>
              <a:rPr lang="en-US" sz="1200" i="1" kern="1200" dirty="0">
                <a:solidFill>
                  <a:schemeClr val="tx1"/>
                </a:solidFill>
                <a:effectLst/>
                <a:latin typeface="+mn-lt"/>
                <a:ea typeface="+mn-ea"/>
                <a:cs typeface="+mn-cs"/>
              </a:rPr>
              <a:t>ePortfolios Explained</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https://uwaterloo.ca/centre-for-teaching-excellence/teaching-resources/teaching-tips/educational-technologies/all/eportfolios</a:t>
            </a:r>
            <a:endParaRPr lang="en-CA" b="0" dirty="0"/>
          </a:p>
          <a:p>
            <a:pPr marL="171450" indent="-171450">
              <a:buFont typeface="Arial" panose="020B0604020202020204" pitchFamily="34" charset="0"/>
              <a:buChar char="•"/>
            </a:pPr>
            <a:r>
              <a:rPr lang="en-CA" sz="1200" kern="1200" dirty="0">
                <a:solidFill>
                  <a:schemeClr val="tx1"/>
                </a:solidFill>
                <a:effectLst/>
                <a:latin typeface="+mn-lt"/>
                <a:ea typeface="+mn-ea"/>
                <a:cs typeface="+mn-cs"/>
              </a:rPr>
              <a:t>Catalyst for Learning. (n.d.). </a:t>
            </a:r>
            <a:r>
              <a:rPr lang="en-CA" sz="1200" i="1" kern="1200" dirty="0">
                <a:solidFill>
                  <a:schemeClr val="tx1"/>
                </a:solidFill>
                <a:effectLst/>
                <a:latin typeface="+mn-lt"/>
                <a:ea typeface="+mn-ea"/>
                <a:cs typeface="+mn-cs"/>
              </a:rPr>
              <a:t>Catalyst Findings: Proposition # 2</a:t>
            </a:r>
            <a:r>
              <a:rPr lang="en-CA" sz="1200" kern="1200" dirty="0">
                <a:solidFill>
                  <a:schemeClr val="tx1"/>
                </a:solidFill>
                <a:effectLst/>
                <a:latin typeface="+mn-lt"/>
                <a:ea typeface="+mn-ea"/>
                <a:cs typeface="+mn-cs"/>
              </a:rPr>
              <a:t>. Retrieved from </a:t>
            </a:r>
            <a:r>
              <a:rPr lang="en-CA" sz="1200" u="sng" kern="1200" dirty="0">
                <a:solidFill>
                  <a:schemeClr val="tx1"/>
                </a:solidFill>
                <a:effectLst/>
                <a:latin typeface="+mn-lt"/>
                <a:ea typeface="+mn-ea"/>
                <a:cs typeface="+mn-cs"/>
                <a:hlinkClick r:id="rId4"/>
              </a:rPr>
              <a:t>http://c2l.mcnrc.org/evidence/evidence-2/</a:t>
            </a:r>
            <a:endParaRPr lang="en-US" b="0" i="0" baseline="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O’Connor, M. (2014). </a:t>
            </a:r>
            <a:r>
              <a:rPr lang="en-US" sz="1200" i="1" kern="1200" dirty="0">
                <a:solidFill>
                  <a:schemeClr val="tx1"/>
                </a:solidFill>
                <a:effectLst/>
                <a:latin typeface="+mn-lt"/>
                <a:ea typeface="+mn-ea"/>
                <a:cs typeface="+mn-cs"/>
              </a:rPr>
              <a:t>ePortfolios and Self-Reflection: Powerful Pedagogical Tools for Learning</a:t>
            </a:r>
            <a:r>
              <a:rPr lang="en-US" sz="1200" kern="1200" dirty="0">
                <a:solidFill>
                  <a:schemeClr val="tx1"/>
                </a:solidFill>
                <a:effectLst/>
                <a:latin typeface="+mn-lt"/>
                <a:ea typeface="+mn-ea"/>
                <a:cs typeface="+mn-cs"/>
              </a:rPr>
              <a:t>. Stanford University Teaching Commons. Retrieved from </a:t>
            </a:r>
            <a:r>
              <a:rPr lang="en-US" sz="1200" u="sng" kern="1200" dirty="0">
                <a:solidFill>
                  <a:schemeClr val="tx1"/>
                </a:solidFill>
                <a:effectLst/>
                <a:latin typeface="+mn-lt"/>
                <a:ea typeface="+mn-ea"/>
                <a:cs typeface="+mn-cs"/>
                <a:hlinkClick r:id="rId5"/>
              </a:rPr>
              <a:t>https://teachingcommons.stanford.edu/teaching-talk/eportfolios-and-self-reflection-powerful-pedagogical-tools-learning</a:t>
            </a:r>
            <a:endParaRPr lang="en-US" b="0" i="0" baseline="0" dirty="0"/>
          </a:p>
          <a:p>
            <a:pPr marL="171450" indent="-171450">
              <a:buFont typeface="Arial" panose="020B0604020202020204" pitchFamily="34" charset="0"/>
              <a:buChar char="•"/>
            </a:pPr>
            <a:r>
              <a:rPr lang="en-CA" sz="1200" kern="1200" dirty="0">
                <a:solidFill>
                  <a:schemeClr val="tx1"/>
                </a:solidFill>
                <a:effectLst/>
                <a:latin typeface="+mn-lt"/>
                <a:ea typeface="+mn-ea"/>
                <a:cs typeface="+mn-cs"/>
              </a:rPr>
              <a:t>Penny-Light, T. (2014). </a:t>
            </a:r>
            <a:r>
              <a:rPr lang="en-CA" sz="1200" i="1" kern="1200" dirty="0">
                <a:solidFill>
                  <a:schemeClr val="tx1"/>
                </a:solidFill>
                <a:effectLst/>
                <a:latin typeface="+mn-lt"/>
                <a:ea typeface="+mn-ea"/>
                <a:cs typeface="+mn-cs"/>
              </a:rPr>
              <a:t>Closing the Loop: Integrative Learning and ePortfolios</a:t>
            </a:r>
            <a:r>
              <a:rPr lang="en-CA"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Video retrieved from </a:t>
            </a:r>
            <a:r>
              <a:rPr lang="en-US" sz="1200" u="sng" kern="1200" dirty="0">
                <a:solidFill>
                  <a:schemeClr val="tx1"/>
                </a:solidFill>
                <a:effectLst/>
                <a:latin typeface="+mn-lt"/>
                <a:ea typeface="+mn-ea"/>
                <a:cs typeface="+mn-cs"/>
                <a:hlinkClick r:id="rId6"/>
              </a:rPr>
              <a:t>http://mohawkcollege.ca.libguides.com/teachingtools/eportfolios</a:t>
            </a:r>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US" b="0" i="0" baseline="0" dirty="0"/>
          </a:p>
        </p:txBody>
      </p:sp>
    </p:spTree>
    <p:extLst>
      <p:ext uri="{BB962C8B-B14F-4D97-AF65-F5344CB8AC3E}">
        <p14:creationId xmlns:p14="http://schemas.microsoft.com/office/powerpoint/2010/main" val="3264536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a:solidFill>
                  <a:schemeClr val="tx1"/>
                </a:solidFill>
                <a:latin typeface="+mn-lt"/>
                <a:ea typeface="+mn-ea"/>
                <a:cs typeface="+mn-cs"/>
              </a:rPr>
              <a:t>Spend 1-2</a:t>
            </a:r>
            <a:r>
              <a:rPr lang="en-CA" sz="1200" b="1" kern="1200" baseline="0" dirty="0">
                <a:solidFill>
                  <a:schemeClr val="tx1"/>
                </a:solidFill>
                <a:latin typeface="+mn-lt"/>
                <a:ea typeface="+mn-ea"/>
                <a:cs typeface="+mn-cs"/>
              </a:rPr>
              <a:t> minutes on this discussion.</a:t>
            </a:r>
            <a:endParaRPr lang="en-US" b="1" dirty="0"/>
          </a:p>
        </p:txBody>
      </p:sp>
    </p:spTree>
    <p:extLst>
      <p:ext uri="{BB962C8B-B14F-4D97-AF65-F5344CB8AC3E}">
        <p14:creationId xmlns:p14="http://schemas.microsoft.com/office/powerpoint/2010/main" val="15939075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support reflective thinking in your students, begin by having a clear idea of what you want your students to reflect on and why. Provide models and examples of helpful reflections to set expectations. Introduce reflective questions early on and provide regular feedback on student reflections. Provide ample opportunity for practice. Use thoughtful question prompts to help students think about their learning. What are some effective question prompts that would help students reflect on their learning in your course or discipline?</a:t>
            </a:r>
            <a:br>
              <a:rPr lang="en-US" sz="1200" kern="1200" dirty="0">
                <a:solidFill>
                  <a:schemeClr val="tx1"/>
                </a:solidFill>
                <a:effectLst/>
                <a:latin typeface="+mn-lt"/>
                <a:ea typeface="+mn-ea"/>
                <a:cs typeface="+mn-cs"/>
              </a:rPr>
            </a:br>
            <a:endParaRPr lang="en-CA" sz="1200" b="1" i="0" u="none" strike="noStrike" kern="1200" dirty="0">
              <a:solidFill>
                <a:schemeClr val="tx1"/>
              </a:solidFill>
              <a:effectLst/>
              <a:latin typeface="+mn-lt"/>
              <a:ea typeface="+mn-ea"/>
              <a:cs typeface="+mn-cs"/>
            </a:endParaRPr>
          </a:p>
          <a:p>
            <a:pPr lvl="0"/>
            <a:r>
              <a:rPr lang="en-CA" sz="1200" kern="1200" dirty="0">
                <a:solidFill>
                  <a:schemeClr val="tx1"/>
                </a:solidFill>
                <a:latin typeface="+mn-lt"/>
                <a:ea typeface="+mn-ea"/>
                <a:cs typeface="+mn-cs"/>
              </a:rPr>
              <a:t>Reference</a:t>
            </a:r>
            <a:r>
              <a:rPr lang="en-CA" dirty="0"/>
              <a:t>:</a:t>
            </a:r>
          </a:p>
          <a:p>
            <a:r>
              <a:rPr lang="en-CA" sz="1200" kern="1200" dirty="0">
                <a:solidFill>
                  <a:schemeClr val="tx1"/>
                </a:solidFill>
                <a:effectLst/>
                <a:latin typeface="+mn-lt"/>
                <a:ea typeface="+mn-ea"/>
                <a:cs typeface="+mn-cs"/>
              </a:rPr>
              <a:t>University of Wisconsin. (n.d.). </a:t>
            </a:r>
            <a:r>
              <a:rPr lang="en-CA" sz="1200" i="1" kern="1200" dirty="0">
                <a:solidFill>
                  <a:schemeClr val="tx1"/>
                </a:solidFill>
                <a:effectLst/>
                <a:latin typeface="+mn-lt"/>
                <a:ea typeface="+mn-ea"/>
                <a:cs typeface="+mn-cs"/>
              </a:rPr>
              <a:t>Reflection Prompt Samples</a:t>
            </a:r>
            <a:r>
              <a:rPr lang="en-CA" sz="1200" kern="1200" dirty="0">
                <a:solidFill>
                  <a:schemeClr val="tx1"/>
                </a:solidFill>
                <a:effectLst/>
                <a:latin typeface="+mn-lt"/>
                <a:ea typeface="+mn-ea"/>
                <a:cs typeface="+mn-cs"/>
              </a:rPr>
              <a:t>. Retrieved from </a:t>
            </a:r>
            <a:r>
              <a:rPr lang="en-CA" sz="1200" u="sng" kern="1200" dirty="0">
                <a:solidFill>
                  <a:schemeClr val="tx1"/>
                </a:solidFill>
                <a:effectLst/>
                <a:latin typeface="+mn-lt"/>
                <a:ea typeface="+mn-ea"/>
                <a:cs typeface="+mn-cs"/>
                <a:hlinkClick r:id="rId3"/>
              </a:rPr>
              <a:t>https://www.uwosh.edu/usp/for-faculty-and-staff/resources-for-your-students/eportfolio/reflection-resources-1</a:t>
            </a:r>
            <a:r>
              <a:rPr lang="en-CA" sz="1200" kern="1200" dirty="0">
                <a:solidFill>
                  <a:schemeClr val="tx1"/>
                </a:solidFill>
                <a:effectLst/>
                <a:latin typeface="+mn-lt"/>
                <a:ea typeface="+mn-ea"/>
                <a:cs typeface="+mn-cs"/>
              </a:rPr>
              <a:t> </a:t>
            </a:r>
          </a:p>
          <a:p>
            <a:pPr lvl="0"/>
            <a:endParaRPr lang="en-CA" sz="1200" dirty="0"/>
          </a:p>
          <a:p>
            <a:pPr lvl="0"/>
            <a:endParaRPr lang="en-US" sz="1800" dirty="0"/>
          </a:p>
        </p:txBody>
      </p:sp>
    </p:spTree>
    <p:extLst>
      <p:ext uri="{BB962C8B-B14F-4D97-AF65-F5344CB8AC3E}">
        <p14:creationId xmlns:p14="http://schemas.microsoft.com/office/powerpoint/2010/main" val="37588159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dirty="0"/>
              <a:t>Reference:</a:t>
            </a:r>
          </a:p>
          <a:p>
            <a:r>
              <a:rPr lang="en-CA" sz="1200" kern="1200" dirty="0">
                <a:solidFill>
                  <a:schemeClr val="tx1"/>
                </a:solidFill>
                <a:effectLst/>
                <a:latin typeface="+mn-lt"/>
                <a:ea typeface="+mn-ea"/>
                <a:cs typeface="+mn-cs"/>
              </a:rPr>
              <a:t>University of Wisconsin. (n.d.). </a:t>
            </a:r>
            <a:r>
              <a:rPr lang="en-CA" sz="1200" i="1" kern="1200" dirty="0">
                <a:solidFill>
                  <a:schemeClr val="tx1"/>
                </a:solidFill>
                <a:effectLst/>
                <a:latin typeface="+mn-lt"/>
                <a:ea typeface="+mn-ea"/>
                <a:cs typeface="+mn-cs"/>
              </a:rPr>
              <a:t>Reflection Prompt Samples</a:t>
            </a:r>
            <a:r>
              <a:rPr lang="en-CA" sz="1200" kern="1200" dirty="0">
                <a:solidFill>
                  <a:schemeClr val="tx1"/>
                </a:solidFill>
                <a:effectLst/>
                <a:latin typeface="+mn-lt"/>
                <a:ea typeface="+mn-ea"/>
                <a:cs typeface="+mn-cs"/>
              </a:rPr>
              <a:t>. Retrieved from </a:t>
            </a:r>
            <a:r>
              <a:rPr lang="en-CA" sz="1200" u="sng" kern="1200" dirty="0">
                <a:solidFill>
                  <a:schemeClr val="tx1"/>
                </a:solidFill>
                <a:effectLst/>
                <a:latin typeface="+mn-lt"/>
                <a:ea typeface="+mn-ea"/>
                <a:cs typeface="+mn-cs"/>
                <a:hlinkClick r:id="rId3"/>
              </a:rPr>
              <a:t>https://www.uwosh.edu/usp/for-faculty-and-staff/resources-for-your-students/eportfolio/reflection-resources-1</a:t>
            </a:r>
            <a:r>
              <a:rPr lang="en-CA" sz="1200" kern="1200" dirty="0">
                <a:solidFill>
                  <a:schemeClr val="tx1"/>
                </a:solidFill>
                <a:effectLst/>
                <a:latin typeface="+mn-lt"/>
                <a:ea typeface="+mn-ea"/>
                <a:cs typeface="+mn-cs"/>
              </a:rPr>
              <a:t> </a:t>
            </a:r>
          </a:p>
          <a:p>
            <a:pPr lvl="0"/>
            <a:endParaRPr lang="en-CA" sz="1200" dirty="0"/>
          </a:p>
          <a:p>
            <a:pPr lvl="0"/>
            <a:endParaRPr lang="en-US" sz="1800" dirty="0"/>
          </a:p>
        </p:txBody>
      </p:sp>
    </p:spTree>
    <p:extLst>
      <p:ext uri="{BB962C8B-B14F-4D97-AF65-F5344CB8AC3E}">
        <p14:creationId xmlns:p14="http://schemas.microsoft.com/office/powerpoint/2010/main" val="556597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look </a:t>
            </a:r>
            <a:r>
              <a:rPr lang="en-CA" sz="1200" kern="1200" dirty="0">
                <a:solidFill>
                  <a:schemeClr val="tx1"/>
                </a:solidFill>
                <a:latin typeface="+mn-lt"/>
                <a:ea typeface="+mn-ea"/>
                <a:cs typeface="+mn-cs"/>
              </a:rPr>
              <a:t>at this example ePortfolio assignment from Kate Willink’s Intercultural Communication course at the University of Waterloo (https://uwaterloo.ca/centre-for-teaching-excellence/eportfolio-inspired-insights-magnificent-failures-and). </a:t>
            </a:r>
            <a:endParaRPr lang="en-US" b="0" baseline="0" dirty="0"/>
          </a:p>
          <a:p>
            <a:endParaRPr lang="en-US" b="1" baseline="0" dirty="0"/>
          </a:p>
          <a:p>
            <a:r>
              <a:rPr lang="en-US" b="1" baseline="0" dirty="0"/>
              <a:t>Review as a group, or give participant a few moments to review individually if they have access to internet. Ask students to consider the following questions: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latin typeface="+mn-lt"/>
                <a:ea typeface="+mn-ea"/>
                <a:cs typeface="+mn-cs"/>
              </a:rPr>
              <a:t>What is the purpose of this ePortfolio assignment?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latin typeface="+mn-lt"/>
                <a:ea typeface="+mn-ea"/>
                <a:cs typeface="+mn-cs"/>
              </a:rPr>
              <a:t>How does the instructor create opportunities for reflection?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latin typeface="+mn-lt"/>
                <a:ea typeface="+mn-ea"/>
                <a:cs typeface="+mn-cs"/>
              </a:rPr>
              <a:t>Is this ePortfolio about the learning process or the end product, or both? </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latin typeface="+mn-lt"/>
                <a:ea typeface="+mn-ea"/>
                <a:cs typeface="+mn-cs"/>
              </a:rPr>
              <a:t>What elements of the assignment might you integrate into an ePortfolio assignment for your course? What might you do differently? </a:t>
            </a:r>
            <a:endParaRPr lang="en-US" b="1" baseline="0" dirty="0"/>
          </a:p>
          <a:p>
            <a:endParaRPr lang="en-US" b="1" baseline="0" dirty="0"/>
          </a:p>
        </p:txBody>
      </p:sp>
    </p:spTree>
    <p:extLst>
      <p:ext uri="{BB962C8B-B14F-4D97-AF65-F5344CB8AC3E}">
        <p14:creationId xmlns:p14="http://schemas.microsoft.com/office/powerpoint/2010/main" val="4249723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t>Ask participants to retrieve their ePortfolio assignments and give them 5 minutes to answer the question on the slide (Note: This activity can be done as homework if there are time constraints).</a:t>
            </a:r>
            <a:endParaRPr lang="en-US" b="1" baseline="0" dirty="0"/>
          </a:p>
        </p:txBody>
      </p:sp>
    </p:spTree>
    <p:extLst>
      <p:ext uri="{BB962C8B-B14F-4D97-AF65-F5344CB8AC3E}">
        <p14:creationId xmlns:p14="http://schemas.microsoft.com/office/powerpoint/2010/main" val="2714576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i="0" u="none" strike="noStrike" kern="1200" dirty="0">
                <a:solidFill>
                  <a:schemeClr val="tx1"/>
                </a:solidFill>
                <a:effectLst/>
                <a:latin typeface="+mn-lt"/>
                <a:ea typeface="+mn-ea"/>
                <a:cs typeface="+mn-cs"/>
              </a:rPr>
              <a:t>Give each participant a copy of the handout “ePortfolio</a:t>
            </a:r>
            <a:r>
              <a:rPr lang="en-CA" sz="1200" b="1" i="0" u="none" strike="noStrike" kern="1200" baseline="0" dirty="0">
                <a:solidFill>
                  <a:schemeClr val="tx1"/>
                </a:solidFill>
                <a:effectLst/>
                <a:latin typeface="+mn-lt"/>
                <a:ea typeface="+mn-ea"/>
                <a:cs typeface="+mn-cs"/>
              </a:rPr>
              <a:t> Rubrics”.  These rubrics were developed by Carleton University to assess undergraduate course level ePortfolios. Instructors may pull may pull a few elements from each rubric to build a rubric that is tailored to their own ePortfolio assignment. Spend some time discussing how rubrics can ease the burden of assessment and show the provided handout, or use another example of your choice.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1" i="0" u="none" strike="noStrike"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i="0" u="none" strike="noStrike" kern="1200" baseline="0" dirty="0">
                <a:solidFill>
                  <a:schemeClr val="tx1"/>
                </a:solidFill>
                <a:effectLst/>
                <a:latin typeface="+mn-lt"/>
                <a:ea typeface="+mn-ea"/>
                <a:cs typeface="+mn-cs"/>
              </a:rPr>
              <a:t>This topic may have been covered in the “Overcoming Challenges” activity in the previous section. If so, use this slide as a brief recap and move 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b="1" dirty="0"/>
          </a:p>
          <a:p>
            <a:r>
              <a:rPr lang="en-US" sz="1200" kern="1200" dirty="0">
                <a:solidFill>
                  <a:schemeClr val="tx1"/>
                </a:solidFill>
                <a:effectLst/>
                <a:latin typeface="+mn-lt"/>
                <a:ea typeface="+mn-ea"/>
                <a:cs typeface="+mn-cs"/>
              </a:rPr>
              <a:t>Let’s look at how to manage one of the most common concerns instructors have about using ePortfolios in their courses - assessment. Start by making sure that the ePortfolio assignment is constructively aligned with the course learning outcomes. Creating and using a grading rubric is one way to manage evaluation of ePortfolios. You can provide the grading rubrics to students in advance so that they have a clear idea of how they will be assessed. The other major advantage of creating a grading rubric is that you can share with others who grade the assignment, including teaching assistants and your students. Your students can use it to self-assess or peer assess. Self and peer evaluation is a tremendous learning opportunity as it aligns with the learner-centred, reflection-driven components of an ePortfolio. </a:t>
            </a:r>
            <a:endParaRPr lang="en-CA"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Image source: https://pixabay.com/en/examination-homework-correction-154709/</a:t>
            </a:r>
          </a:p>
          <a:p>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 </a:t>
            </a:r>
            <a:endParaRPr lang="en-CA" dirty="0">
              <a:effectLst/>
            </a:endParaRPr>
          </a:p>
        </p:txBody>
      </p:sp>
    </p:spTree>
    <p:extLst>
      <p:ext uri="{BB962C8B-B14F-4D97-AF65-F5344CB8AC3E}">
        <p14:creationId xmlns:p14="http://schemas.microsoft.com/office/powerpoint/2010/main" val="378679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79629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ePortfolio assessment and feedback should not only be summative. Build in multiple opportunities for students to receive formative feedback throughout the process of developing their ePortfolio, both from you as the instructor and from their peers. Recent research shows that  “… students are more likely to engage in </a:t>
            </a:r>
            <a:r>
              <a:rPr lang="en-US" sz="1200" b="1" kern="1200" dirty="0">
                <a:solidFill>
                  <a:schemeClr val="tx1"/>
                </a:solidFill>
                <a:effectLst/>
                <a:latin typeface="+mn-lt"/>
                <a:ea typeface="+mn-ea"/>
                <a:cs typeface="+mn-cs"/>
              </a:rPr>
              <a:t>deep, integrative learning</a:t>
            </a:r>
            <a:r>
              <a:rPr lang="en-US" sz="1200" kern="1200" dirty="0">
                <a:solidFill>
                  <a:schemeClr val="tx1"/>
                </a:solidFill>
                <a:effectLst/>
                <a:latin typeface="+mn-lt"/>
                <a:ea typeface="+mn-ea"/>
                <a:cs typeface="+mn-cs"/>
              </a:rPr>
              <a:t> when faculty and other students look at the portfolio and comment on them.” Let’s look at an example of an ePortfolio project that experimented with peer review and comments, and the positive outcomes from that experience.</a:t>
            </a:r>
            <a:endParaRPr lang="en-CA" sz="1200" kern="1200" dirty="0">
              <a:solidFill>
                <a:schemeClr val="tx1"/>
              </a:solidFill>
              <a:effectLst/>
              <a:latin typeface="+mn-lt"/>
              <a:ea typeface="+mn-ea"/>
              <a:cs typeface="+mn-cs"/>
            </a:endParaRPr>
          </a:p>
          <a:p>
            <a:endParaRPr lang="en-CA" sz="1200" b="0" kern="1200" dirty="0">
              <a:solidFill>
                <a:schemeClr val="tx1"/>
              </a:solidFill>
              <a:latin typeface="+mn-lt"/>
              <a:ea typeface="+mn-ea"/>
              <a:cs typeface="+mn-cs"/>
            </a:endParaRPr>
          </a:p>
          <a:p>
            <a:r>
              <a:rPr lang="en-CA" sz="1200" b="0" kern="1200" dirty="0">
                <a:solidFill>
                  <a:schemeClr val="tx1"/>
                </a:solidFill>
                <a:latin typeface="+mn-lt"/>
                <a:ea typeface="+mn-ea"/>
                <a:cs typeface="+mn-cs"/>
              </a:rPr>
              <a:t>Reference: </a:t>
            </a:r>
          </a:p>
          <a:p>
            <a:r>
              <a:rPr lang="en-CA" sz="1200" kern="1200" dirty="0">
                <a:solidFill>
                  <a:schemeClr val="tx1"/>
                </a:solidFill>
                <a:effectLst/>
                <a:latin typeface="+mn-lt"/>
                <a:ea typeface="+mn-ea"/>
                <a:cs typeface="+mn-cs"/>
              </a:rPr>
              <a:t>Catalyst for Learning. (n.d.). </a:t>
            </a:r>
            <a:r>
              <a:rPr lang="en-CA" sz="1200" i="1" kern="1200" dirty="0">
                <a:solidFill>
                  <a:schemeClr val="tx1"/>
                </a:solidFill>
                <a:effectLst/>
                <a:latin typeface="+mn-lt"/>
                <a:ea typeface="+mn-ea"/>
                <a:cs typeface="+mn-cs"/>
              </a:rPr>
              <a:t>Catalyst Findings: Proposition # 2</a:t>
            </a:r>
            <a:r>
              <a:rPr lang="en-CA" sz="1200" kern="1200" dirty="0">
                <a:solidFill>
                  <a:schemeClr val="tx1"/>
                </a:solidFill>
                <a:effectLst/>
                <a:latin typeface="+mn-lt"/>
                <a:ea typeface="+mn-ea"/>
                <a:cs typeface="+mn-cs"/>
              </a:rPr>
              <a:t>. Retrieved from </a:t>
            </a:r>
            <a:r>
              <a:rPr lang="en-CA" sz="1200" u="sng" kern="1200" dirty="0">
                <a:solidFill>
                  <a:schemeClr val="tx1"/>
                </a:solidFill>
                <a:effectLst/>
                <a:latin typeface="+mn-lt"/>
                <a:ea typeface="+mn-ea"/>
                <a:cs typeface="+mn-cs"/>
                <a:hlinkClick r:id="rId3"/>
              </a:rPr>
              <a:t>http://c2l.mcnrc.org/evidence/evidence-2/</a:t>
            </a:r>
            <a:r>
              <a:rPr lang="en-CA"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4440874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At the University of Waterloo, students from the Bridge to Academic Success program, or BASE, paired up with students from a Cross-Cultural Psychology course to engage in intercultural learning and cross-cultural communication. Students from the psychology course used an ePortfolio to reflect on course learning and their face-to-face experiences with students in the BASE language program. BASE students had access to the ePortfolios and provided peer feedback on the postings of psychology students. The outcomes were positive for both the Psych and the BASE students. Psych students “showed a significant reduction of reliance of stereotypes” and it was found that “those who did not rely on cultural stereotypes demonstrated a better performance on their ePortfolio assignments.” As well, “BASE students seemed to gain confidence in their academic endeavours.” These are just a few of the positive outcomes that came from this project. </a:t>
            </a:r>
            <a:endParaRPr lang="en-CA" sz="1200" kern="1200" dirty="0">
              <a:solidFill>
                <a:schemeClr val="tx1"/>
              </a:solidFill>
              <a:effectLst/>
              <a:latin typeface="+mn-lt"/>
              <a:ea typeface="+mn-ea"/>
              <a:cs typeface="+mn-cs"/>
            </a:endParaRPr>
          </a:p>
          <a:p>
            <a:endParaRPr lang="en-CA" sz="1200" kern="1200" dirty="0">
              <a:solidFill>
                <a:schemeClr val="tx1"/>
              </a:solidFill>
              <a:latin typeface="+mn-lt"/>
              <a:ea typeface="+mn-ea"/>
              <a:cs typeface="+mn-cs"/>
            </a:endParaRPr>
          </a:p>
          <a:p>
            <a:r>
              <a:rPr lang="en-CA" sz="1200" b="1" kern="1200" dirty="0">
                <a:solidFill>
                  <a:schemeClr val="tx1"/>
                </a:solidFill>
                <a:latin typeface="+mn-lt"/>
                <a:ea typeface="+mn-ea"/>
                <a:cs typeface="+mn-cs"/>
              </a:rPr>
              <a:t>Provide students</a:t>
            </a:r>
            <a:r>
              <a:rPr lang="en-CA" sz="1200" b="1" kern="1200" baseline="0" dirty="0">
                <a:solidFill>
                  <a:schemeClr val="tx1"/>
                </a:solidFill>
                <a:latin typeface="+mn-lt"/>
                <a:ea typeface="+mn-ea"/>
                <a:cs typeface="+mn-cs"/>
              </a:rPr>
              <a:t> with the link to review the project in more detail if interested: </a:t>
            </a:r>
            <a:r>
              <a:rPr lang="en-CA" dirty="0"/>
              <a:t>Facilitating cultural integration and reflective learning through intercultural collaboration (</a:t>
            </a:r>
            <a:r>
              <a:rPr lang="en-US" b="0" i="0" baseline="0" dirty="0"/>
              <a:t>https://uwaterloo.ca/centre-for-teaching-excellence/sites/ca.centre-for-teaching-excellence/files/uploads/files/enhancing_deep_learning_ond.pdf)</a:t>
            </a:r>
            <a:endParaRPr lang="en-CA" b="1" dirty="0"/>
          </a:p>
        </p:txBody>
      </p:sp>
    </p:spTree>
    <p:extLst>
      <p:ext uri="{BB962C8B-B14F-4D97-AF65-F5344CB8AC3E}">
        <p14:creationId xmlns:p14="http://schemas.microsoft.com/office/powerpoint/2010/main" val="39859268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t>Ask participants to retrieve their ePortfolio assignments and give them 5 minutes to answer the question on the slide (Note: This activity can be done as homework if there are time constraints).</a:t>
            </a:r>
            <a:endParaRPr lang="en-US" b="1" baseline="0" dirty="0"/>
          </a:p>
        </p:txBody>
      </p:sp>
    </p:spTree>
    <p:extLst>
      <p:ext uri="{BB962C8B-B14F-4D97-AF65-F5344CB8AC3E}">
        <p14:creationId xmlns:p14="http://schemas.microsoft.com/office/powerpoint/2010/main" val="15166690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i="0" u="none" strike="noStrike" kern="1200" dirty="0">
                <a:solidFill>
                  <a:schemeClr val="tx1"/>
                </a:solidFill>
                <a:effectLst/>
                <a:latin typeface="+mn-lt"/>
                <a:ea typeface="+mn-ea"/>
                <a:cs typeface="+mn-cs"/>
              </a:rPr>
              <a:t>Show</a:t>
            </a:r>
            <a:r>
              <a:rPr lang="en-CA" sz="1200" b="1" i="0" u="none" strike="noStrike" kern="1200" baseline="0" dirty="0">
                <a:solidFill>
                  <a:schemeClr val="tx1"/>
                </a:solidFill>
                <a:effectLst/>
                <a:latin typeface="+mn-lt"/>
                <a:ea typeface="+mn-ea"/>
                <a:cs typeface="+mn-cs"/>
              </a:rPr>
              <a:t> the </a:t>
            </a:r>
            <a:r>
              <a:rPr lang="en-CA" sz="1200" b="1" i="0" u="none" strike="noStrike" kern="1200" dirty="0">
                <a:solidFill>
                  <a:schemeClr val="tx1"/>
                </a:solidFill>
                <a:effectLst/>
                <a:latin typeface="+mn-lt"/>
                <a:ea typeface="+mn-ea"/>
                <a:cs typeface="+mn-cs"/>
              </a:rPr>
              <a:t>video </a:t>
            </a:r>
            <a:r>
              <a:rPr lang="en-CA" sz="1200" b="1" i="0" u="none" strike="noStrike" kern="1200" dirty="0" smtClean="0">
                <a:solidFill>
                  <a:schemeClr val="tx1"/>
                </a:solidFill>
                <a:effectLst/>
                <a:latin typeface="+mn-lt"/>
                <a:ea typeface="+mn-ea"/>
                <a:cs typeface="+mn-cs"/>
              </a:rPr>
              <a:t>“Best </a:t>
            </a:r>
            <a:r>
              <a:rPr lang="en-CA" sz="1200" b="1" i="0" u="none" strike="noStrike" kern="1200" dirty="0">
                <a:solidFill>
                  <a:schemeClr val="tx1"/>
                </a:solidFill>
                <a:effectLst/>
                <a:latin typeface="+mn-lt"/>
                <a:ea typeface="+mn-ea"/>
                <a:cs typeface="+mn-cs"/>
              </a:rPr>
              <a:t>Practices for Integrating </a:t>
            </a:r>
            <a:r>
              <a:rPr lang="en-CA" sz="1200" b="1" i="0" u="none" strike="noStrike" kern="1200" dirty="0" err="1" smtClean="0">
                <a:solidFill>
                  <a:schemeClr val="tx1"/>
                </a:solidFill>
                <a:effectLst/>
                <a:latin typeface="+mn-lt"/>
                <a:ea typeface="+mn-ea"/>
                <a:cs typeface="+mn-cs"/>
              </a:rPr>
              <a:t>ePortfolios</a:t>
            </a:r>
            <a:r>
              <a:rPr lang="en-CA" sz="1200" b="1" i="0" u="none" strike="noStrike" kern="1200" dirty="0" smtClean="0">
                <a:solidFill>
                  <a:schemeClr val="tx1"/>
                </a:solidFill>
                <a:effectLst/>
                <a:latin typeface="+mn-lt"/>
                <a:ea typeface="+mn-ea"/>
                <a:cs typeface="+mn-cs"/>
              </a:rPr>
              <a:t>”</a:t>
            </a:r>
            <a:r>
              <a:rPr lang="en-CA" sz="1200" b="1" i="0" u="none" strike="noStrike" kern="1200" baseline="0" dirty="0" smtClean="0">
                <a:solidFill>
                  <a:schemeClr val="tx1"/>
                </a:solidFill>
                <a:effectLst/>
                <a:latin typeface="+mn-lt"/>
                <a:ea typeface="+mn-ea"/>
                <a:cs typeface="+mn-cs"/>
              </a:rPr>
              <a:t>,</a:t>
            </a:r>
            <a:r>
              <a:rPr lang="en-CA" sz="1200" b="1" i="0" u="none" strike="noStrike" kern="1200" dirty="0" smtClean="0">
                <a:solidFill>
                  <a:schemeClr val="tx1"/>
                </a:solidFill>
                <a:effectLst/>
                <a:latin typeface="+mn-lt"/>
                <a:ea typeface="+mn-ea"/>
                <a:cs typeface="+mn-cs"/>
              </a:rPr>
              <a:t> </a:t>
            </a:r>
            <a:r>
              <a:rPr lang="en-CA" sz="1200" b="1" i="0" u="none" strike="noStrike" kern="1200" dirty="0">
                <a:solidFill>
                  <a:schemeClr val="tx1"/>
                </a:solidFill>
                <a:effectLst/>
                <a:latin typeface="+mn-lt"/>
                <a:ea typeface="+mn-ea"/>
                <a:cs typeface="+mn-cs"/>
              </a:rPr>
              <a:t>in which instructors from various post-secondary institutions comment</a:t>
            </a:r>
            <a:r>
              <a:rPr lang="en-CA" sz="1200" b="1" i="0" u="none" strike="noStrike" kern="1200" baseline="0" dirty="0">
                <a:solidFill>
                  <a:schemeClr val="tx1"/>
                </a:solidFill>
                <a:effectLst/>
                <a:latin typeface="+mn-lt"/>
                <a:ea typeface="+mn-ea"/>
                <a:cs typeface="+mn-cs"/>
              </a:rPr>
              <a:t> on</a:t>
            </a:r>
            <a:r>
              <a:rPr lang="en-CA" sz="1200" b="1" i="0" u="none" strike="noStrike" kern="1200" dirty="0">
                <a:solidFill>
                  <a:schemeClr val="tx1"/>
                </a:solidFill>
                <a:effectLst/>
                <a:latin typeface="+mn-lt"/>
                <a:ea typeface="+mn-ea"/>
                <a:cs typeface="+mn-cs"/>
              </a:rPr>
              <a:t> best practices and key considerations for implementin</a:t>
            </a:r>
            <a:r>
              <a:rPr lang="en-CA" sz="1200" b="1" i="0" u="none" strike="noStrike" kern="1200" baseline="0" dirty="0">
                <a:solidFill>
                  <a:schemeClr val="tx1"/>
                </a:solidFill>
                <a:effectLst/>
                <a:latin typeface="+mn-lt"/>
                <a:ea typeface="+mn-ea"/>
                <a:cs typeface="+mn-cs"/>
              </a:rPr>
              <a:t>g ePortfolios at the course-level. </a:t>
            </a:r>
            <a:r>
              <a:rPr lang="en-CA" b="1" baseline="0" dirty="0"/>
              <a:t>After viewing the video, ask participants which recommendations they would apply and which ones may not work for their ePortfolio assignment.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b="1"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CA" b="1" dirty="0"/>
          </a:p>
        </p:txBody>
      </p:sp>
    </p:spTree>
    <p:extLst>
      <p:ext uri="{BB962C8B-B14F-4D97-AF65-F5344CB8AC3E}">
        <p14:creationId xmlns:p14="http://schemas.microsoft.com/office/powerpoint/2010/main" val="13429819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b="1" dirty="0"/>
              <a:t>This slide is a summary of what’s already been covered. </a:t>
            </a:r>
            <a:r>
              <a:rPr lang="en-CA" b="1" baseline="0" dirty="0"/>
              <a:t>If needed, you can touch on some of these points in more detail. Give each participant a copy of the handout “Best Practices for Integrating ePortfolios.”</a:t>
            </a:r>
          </a:p>
        </p:txBody>
      </p:sp>
    </p:spTree>
    <p:extLst>
      <p:ext uri="{BB962C8B-B14F-4D97-AF65-F5344CB8AC3E}">
        <p14:creationId xmlns:p14="http://schemas.microsoft.com/office/powerpoint/2010/main" val="26135763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Summarize the main points from the session.</a:t>
            </a:r>
            <a:r>
              <a:rPr lang="en-US" b="1" baseline="0" dirty="0"/>
              <a:t> U</a:t>
            </a:r>
            <a:r>
              <a:rPr lang="en-US" b="1" dirty="0"/>
              <a:t>se examples from earlier</a:t>
            </a:r>
            <a:r>
              <a:rPr lang="en-US" b="1" baseline="0" dirty="0"/>
              <a:t> discussion with participants if possible.</a:t>
            </a:r>
            <a:endParaRPr lang="en-US" b="1" dirty="0"/>
          </a:p>
        </p:txBody>
      </p:sp>
    </p:spTree>
    <p:extLst>
      <p:ext uri="{BB962C8B-B14F-4D97-AF65-F5344CB8AC3E}">
        <p14:creationId xmlns:p14="http://schemas.microsoft.com/office/powerpoint/2010/main" val="39809483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Remind</a:t>
            </a:r>
            <a:r>
              <a:rPr lang="en-US" b="1" baseline="0" dirty="0"/>
              <a:t> participants to complete the summative activity (they should have completed parts throughout the session). </a:t>
            </a:r>
          </a:p>
        </p:txBody>
      </p:sp>
    </p:spTree>
    <p:extLst>
      <p:ext uri="{BB962C8B-B14F-4D97-AF65-F5344CB8AC3E}">
        <p14:creationId xmlns:p14="http://schemas.microsoft.com/office/powerpoint/2010/main" val="38590122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b="0" dirty="0"/>
          </a:p>
        </p:txBody>
      </p:sp>
    </p:spTree>
    <p:extLst>
      <p:ext uri="{BB962C8B-B14F-4D97-AF65-F5344CB8AC3E}">
        <p14:creationId xmlns:p14="http://schemas.microsoft.com/office/powerpoint/2010/main" val="76179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Generate brief</a:t>
            </a:r>
            <a:r>
              <a:rPr lang="en-US" b="1" baseline="0" dirty="0"/>
              <a:t> (1 minute) discussion using the slide question.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CA" b="1" dirty="0"/>
          </a:p>
        </p:txBody>
      </p:sp>
    </p:spTree>
    <p:extLst>
      <p:ext uri="{BB962C8B-B14F-4D97-AF65-F5344CB8AC3E}">
        <p14:creationId xmlns:p14="http://schemas.microsoft.com/office/powerpoint/2010/main" val="4129620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origin of the word “portfolio” is from the Italian “portafoglio,” meaning “a case for carrying loose papers.” Merriam-Webster provides two simple definitions for portfolio: “a flat case for carrying documents or drawings”; and “a set of drawings, paintings, or photographs that are presented together in a folder.” What is your definition of a portfolio?</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Sources:</a:t>
            </a:r>
          </a:p>
          <a:p>
            <a:r>
              <a:rPr lang="en-CA" dirty="0"/>
              <a:t>Online Etymology Dictionary: </a:t>
            </a:r>
            <a:r>
              <a:rPr lang="en-US" sz="1200" kern="1200" dirty="0">
                <a:solidFill>
                  <a:schemeClr val="tx1"/>
                </a:solidFill>
                <a:effectLst/>
                <a:latin typeface="+mn-lt"/>
                <a:ea typeface="+mn-ea"/>
                <a:cs typeface="+mn-cs"/>
              </a:rPr>
              <a:t>http://www.etymonline.com/index.php?allowed_in_frame=0&amp;search=portfolio</a:t>
            </a:r>
          </a:p>
          <a:p>
            <a:r>
              <a:rPr lang="en-CA" dirty="0"/>
              <a:t>Merriam-Webster: </a:t>
            </a:r>
            <a:r>
              <a:rPr lang="en-US" sz="1200" kern="1200" dirty="0">
                <a:solidFill>
                  <a:schemeClr val="tx1"/>
                </a:solidFill>
                <a:effectLst/>
                <a:latin typeface="+mn-lt"/>
                <a:ea typeface="+mn-ea"/>
                <a:cs typeface="+mn-cs"/>
              </a:rPr>
              <a:t>http://www.merriam-webster.com/dictionary/portfolio</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5012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When we think of the term “portfolio,” we often associate it with something used by artists to showcase their drawings, paintings or photographs. Generally, a portfolio is a collection of materials or work that demonstrate a person’s skills, abilities or interests. Anyone can create a portfolio, and they can be designed for a variety of audiences. A portfolio can also be paper-based or digital. </a:t>
            </a:r>
          </a:p>
          <a:p>
            <a:endParaRPr lang="en-CA" sz="1200" kern="1200" dirty="0">
              <a:solidFill>
                <a:schemeClr val="tx1"/>
              </a:solidFill>
              <a:latin typeface="+mn-lt"/>
              <a:ea typeface="+mn-ea"/>
              <a:cs typeface="+mn-cs"/>
            </a:endParaRPr>
          </a:p>
          <a:p>
            <a:r>
              <a:rPr lang="en-CA" sz="1200" b="1" kern="1200" dirty="0">
                <a:solidFill>
                  <a:schemeClr val="tx1"/>
                </a:solidFill>
                <a:latin typeface="+mn-lt"/>
                <a:ea typeface="+mn-ea"/>
                <a:cs typeface="+mn-cs"/>
              </a:rPr>
              <a:t>Ask: Do you have a portfolio of your work? If so, what do you use it for? Is it up to date? Spend one minute</a:t>
            </a:r>
            <a:r>
              <a:rPr lang="en-CA" sz="1200" b="1" kern="1200" baseline="0" dirty="0">
                <a:solidFill>
                  <a:schemeClr val="tx1"/>
                </a:solidFill>
                <a:latin typeface="+mn-lt"/>
                <a:ea typeface="+mn-ea"/>
                <a:cs typeface="+mn-cs"/>
              </a:rPr>
              <a:t> generating responses.</a:t>
            </a:r>
            <a:endParaRPr lang="en-CA" sz="1200" b="1" kern="1200" dirty="0">
              <a:solidFill>
                <a:schemeClr val="tx1"/>
              </a:solidFill>
              <a:latin typeface="+mn-lt"/>
              <a:ea typeface="+mn-ea"/>
              <a:cs typeface="+mn-cs"/>
            </a:endParaRPr>
          </a:p>
        </p:txBody>
      </p:sp>
    </p:spTree>
    <p:extLst>
      <p:ext uri="{BB962C8B-B14F-4D97-AF65-F5344CB8AC3E}">
        <p14:creationId xmlns:p14="http://schemas.microsoft.com/office/powerpoint/2010/main" val="3816867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In education: “A portfolio is a purposeful collection of academic work that exhibits the student’s efforts, progress, and achievements, in one or more areas.” Many teachers in post-secondary education are starting to use portfolios as teaching and learning tools in their courses. Why do you think a portfolio would make an effective teaching and learning tool?</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Reference:</a:t>
            </a:r>
          </a:p>
          <a:p>
            <a:r>
              <a:rPr lang="en-CA" sz="1200" kern="1200" dirty="0">
                <a:solidFill>
                  <a:schemeClr val="tx1"/>
                </a:solidFill>
                <a:effectLst/>
                <a:latin typeface="+mn-lt"/>
                <a:ea typeface="+mn-ea"/>
                <a:cs typeface="+mn-cs"/>
              </a:rPr>
              <a:t>Paulson, F. L., Paulson, P. R., Meyer, C.A. (1991). What Makes a Portfolio a Portfolio? </a:t>
            </a:r>
            <a:r>
              <a:rPr lang="en-CA" sz="1200" i="1" kern="1200" dirty="0">
                <a:solidFill>
                  <a:schemeClr val="tx1"/>
                </a:solidFill>
                <a:effectLst/>
                <a:latin typeface="+mn-lt"/>
                <a:ea typeface="+mn-ea"/>
                <a:cs typeface="+mn-cs"/>
              </a:rPr>
              <a:t>Educational Leadership</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48</a:t>
            </a:r>
            <a:r>
              <a:rPr lang="en-CA" sz="1200" kern="1200" dirty="0">
                <a:solidFill>
                  <a:schemeClr val="tx1"/>
                </a:solidFill>
                <a:effectLst/>
                <a:latin typeface="+mn-lt"/>
                <a:ea typeface="+mn-ea"/>
                <a:cs typeface="+mn-cs"/>
              </a:rPr>
              <a:t>(5), 60-63. Retrieved from </a:t>
            </a:r>
            <a:r>
              <a:rPr lang="en-CA" sz="1200" u="sng" kern="1200" dirty="0">
                <a:solidFill>
                  <a:schemeClr val="tx1"/>
                </a:solidFill>
                <a:effectLst/>
                <a:latin typeface="+mn-lt"/>
                <a:ea typeface="+mn-ea"/>
                <a:cs typeface="+mn-cs"/>
                <a:hlinkClick r:id="rId3"/>
              </a:rPr>
              <a:t>http://www.ascd.org/ASCD/pdf/journals/ed_lead/el_199102_paulson.pdf</a:t>
            </a:r>
            <a:r>
              <a:rPr lang="en-CA" sz="1200" kern="1200" dirty="0">
                <a:solidFill>
                  <a:schemeClr val="tx1"/>
                </a:solidFill>
                <a:effectLst/>
                <a:latin typeface="+mn-lt"/>
                <a:ea typeface="+mn-ea"/>
                <a:cs typeface="+mn-cs"/>
              </a:rPr>
              <a:t> </a:t>
            </a:r>
          </a:p>
          <a:p>
            <a:endParaRPr lang="en-CA" sz="1200" kern="1200" dirty="0">
              <a:solidFill>
                <a:schemeClr val="tx1"/>
              </a:solidFill>
              <a:latin typeface="+mn-lt"/>
              <a:ea typeface="+mn-ea"/>
              <a:cs typeface="+mn-cs"/>
            </a:endParaRPr>
          </a:p>
        </p:txBody>
      </p:sp>
    </p:spTree>
    <p:extLst>
      <p:ext uri="{BB962C8B-B14F-4D97-AF65-F5344CB8AC3E}">
        <p14:creationId xmlns:p14="http://schemas.microsoft.com/office/powerpoint/2010/main" val="104746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306" y="3832491"/>
            <a:ext cx="8662516" cy="2624791"/>
          </a:xfrm>
        </p:spPr>
        <p:txBody>
          <a:bodyPr>
            <a:noAutofit/>
          </a:bodyPr>
          <a:lstStyle>
            <a:lvl1pPr>
              <a:defRPr sz="6000">
                <a:latin typeface="Arial"/>
                <a:cs typeface="Arial"/>
              </a:defRPr>
            </a:lvl1pPr>
          </a:lstStyle>
          <a:p>
            <a:r>
              <a:rPr lang="en-US"/>
              <a:t>Click to edit Master title style</a:t>
            </a:r>
          </a:p>
        </p:txBody>
      </p:sp>
      <p:sp>
        <p:nvSpPr>
          <p:cNvPr id="3" name="Subtitle 2"/>
          <p:cNvSpPr>
            <a:spLocks noGrp="1"/>
          </p:cNvSpPr>
          <p:nvPr>
            <p:ph type="subTitle" idx="1"/>
          </p:nvPr>
        </p:nvSpPr>
        <p:spPr>
          <a:xfrm>
            <a:off x="252306" y="437362"/>
            <a:ext cx="6400800" cy="1752600"/>
          </a:xfrm>
        </p:spPr>
        <p:txBody>
          <a:bodyPr anchor="t"/>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Line 2"/>
          <p:cNvSpPr>
            <a:spLocks noChangeShapeType="1"/>
          </p:cNvSpPr>
          <p:nvPr/>
        </p:nvSpPr>
        <p:spPr bwMode="auto">
          <a:xfrm>
            <a:off x="252306" y="428954"/>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 name="Line 2"/>
          <p:cNvSpPr>
            <a:spLocks noChangeShapeType="1"/>
          </p:cNvSpPr>
          <p:nvPr/>
        </p:nvSpPr>
        <p:spPr bwMode="auto">
          <a:xfrm>
            <a:off x="252306" y="6457282"/>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 name="Line 2"/>
          <p:cNvSpPr>
            <a:spLocks noChangeShapeType="1"/>
          </p:cNvSpPr>
          <p:nvPr userDrawn="1"/>
        </p:nvSpPr>
        <p:spPr bwMode="auto">
          <a:xfrm>
            <a:off x="252306" y="6457282"/>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9878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0C4592-3A81-F249-84B2-9A0175C15FE8}" type="datetime1">
              <a:rPr lang="en-US" smtClean="0"/>
              <a:pPr/>
              <a:t>2/22/2017</a:t>
            </a:fld>
            <a:endParaRPr lang="en-US" dirty="0"/>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6F72FC7-103C-5C44-B917-5F33D602B725}" type="slidenum">
              <a:rPr lang="en-US" smtClean="0"/>
              <a:pPr/>
              <a:t>‹#›</a:t>
            </a:fld>
            <a:endParaRPr lang="en-US" dirty="0"/>
          </a:p>
        </p:txBody>
      </p:sp>
    </p:spTree>
    <p:extLst>
      <p:ext uri="{BB962C8B-B14F-4D97-AF65-F5344CB8AC3E}">
        <p14:creationId xmlns:p14="http://schemas.microsoft.com/office/powerpoint/2010/main" val="2049311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025F6-3A8C-074B-8A0D-9A97E8166F69}" type="datetime1">
              <a:rPr lang="en-US" smtClean="0"/>
              <a:pPr/>
              <a:t>2/22/2017</a:t>
            </a:fld>
            <a:endParaRPr lang="en-US" dirty="0"/>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6F72FC7-103C-5C44-B917-5F33D602B725}" type="slidenum">
              <a:rPr lang="en-US" smtClean="0"/>
              <a:pPr/>
              <a:t>‹#›</a:t>
            </a:fld>
            <a:endParaRPr lang="en-US" dirty="0"/>
          </a:p>
        </p:txBody>
      </p:sp>
    </p:spTree>
    <p:extLst>
      <p:ext uri="{BB962C8B-B14F-4D97-AF65-F5344CB8AC3E}">
        <p14:creationId xmlns:p14="http://schemas.microsoft.com/office/powerpoint/2010/main" val="127337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8640A-FDEF-CA42-B172-80189C19F378}" type="datetime1">
              <a:rPr lang="en-US" smtClean="0"/>
              <a:pPr/>
              <a:t>2/22/2017</a:t>
            </a:fld>
            <a:endParaRPr lang="en-US" dirty="0"/>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6F72FC7-103C-5C44-B917-5F33D602B725}" type="slidenum">
              <a:rPr lang="en-US" smtClean="0"/>
              <a:pPr/>
              <a:t>‹#›</a:t>
            </a:fld>
            <a:endParaRPr lang="en-US" dirty="0"/>
          </a:p>
        </p:txBody>
      </p:sp>
    </p:spTree>
    <p:extLst>
      <p:ext uri="{BB962C8B-B14F-4D97-AF65-F5344CB8AC3E}">
        <p14:creationId xmlns:p14="http://schemas.microsoft.com/office/powerpoint/2010/main" val="82256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17ECD-4208-B048-95C3-D74D74F3C5B8}" type="datetime1">
              <a:rPr lang="en-US" smtClean="0"/>
              <a:pPr/>
              <a:t>2/22/2017</a:t>
            </a:fld>
            <a:endParaRPr lang="en-US" dirty="0"/>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6F72FC7-103C-5C44-B917-5F33D602B725}" type="slidenum">
              <a:rPr lang="en-US" smtClean="0"/>
              <a:pPr/>
              <a:t>‹#›</a:t>
            </a:fld>
            <a:endParaRPr lang="en-US" dirty="0"/>
          </a:p>
        </p:txBody>
      </p:sp>
    </p:spTree>
    <p:extLst>
      <p:ext uri="{BB962C8B-B14F-4D97-AF65-F5344CB8AC3E}">
        <p14:creationId xmlns:p14="http://schemas.microsoft.com/office/powerpoint/2010/main" val="123084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A54E0A-333C-B14C-B14E-4EC1863C42CB}" type="datetime1">
              <a:rPr lang="en-US" smtClean="0"/>
              <a:pPr/>
              <a:t>2/22/2017</a:t>
            </a:fld>
            <a:endParaRPr lang="en-US" dirty="0"/>
          </a:p>
        </p:txBody>
      </p:sp>
      <p:sp>
        <p:nvSpPr>
          <p:cNvPr id="6" name="Footer Placeholder 5"/>
          <p:cNvSpPr>
            <a:spLocks noGrp="1"/>
          </p:cNvSpPr>
          <p:nvPr>
            <p:ph type="ftr" sz="quarter" idx="11"/>
          </p:nvPr>
        </p:nvSpPr>
        <p:spPr>
          <a:xfrm>
            <a:off x="958426" y="6364761"/>
            <a:ext cx="2262684"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6F72FC7-103C-5C44-B917-5F33D602B725}" type="slidenum">
              <a:rPr lang="en-US" smtClean="0"/>
              <a:pPr/>
              <a:t>‹#›</a:t>
            </a:fld>
            <a:endParaRPr lang="en-US" dirty="0"/>
          </a:p>
        </p:txBody>
      </p:sp>
    </p:spTree>
    <p:extLst>
      <p:ext uri="{BB962C8B-B14F-4D97-AF65-F5344CB8AC3E}">
        <p14:creationId xmlns:p14="http://schemas.microsoft.com/office/powerpoint/2010/main" val="37708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7E7852-90F4-5745-841D-9AAD4F32BB73}" type="datetime1">
              <a:rPr lang="en-US" smtClean="0"/>
              <a:pPr/>
              <a:t>2/22/2017</a:t>
            </a:fld>
            <a:endParaRPr lang="en-US" dirty="0"/>
          </a:p>
        </p:txBody>
      </p:sp>
      <p:sp>
        <p:nvSpPr>
          <p:cNvPr id="8" name="Footer Placeholder 7"/>
          <p:cNvSpPr>
            <a:spLocks noGrp="1"/>
          </p:cNvSpPr>
          <p:nvPr>
            <p:ph type="ftr" sz="quarter" idx="11"/>
          </p:nvPr>
        </p:nvSpPr>
        <p:spPr>
          <a:xfrm>
            <a:off x="958426" y="6364761"/>
            <a:ext cx="2262684"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A6F72FC7-103C-5C44-B917-5F33D602B725}" type="slidenum">
              <a:rPr lang="en-US" smtClean="0"/>
              <a:pPr/>
              <a:t>‹#›</a:t>
            </a:fld>
            <a:endParaRPr lang="en-US" dirty="0"/>
          </a:p>
        </p:txBody>
      </p:sp>
    </p:spTree>
    <p:extLst>
      <p:ext uri="{BB962C8B-B14F-4D97-AF65-F5344CB8AC3E}">
        <p14:creationId xmlns:p14="http://schemas.microsoft.com/office/powerpoint/2010/main" val="116723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6D1878-673F-DE43-95BF-FE7B53D94DC0}" type="datetime1">
              <a:rPr lang="en-US" smtClean="0"/>
              <a:pPr/>
              <a:t>2/22/2017</a:t>
            </a:fld>
            <a:endParaRPr lang="en-US" dirty="0"/>
          </a:p>
        </p:txBody>
      </p:sp>
      <p:sp>
        <p:nvSpPr>
          <p:cNvPr id="4" name="Footer Placeholder 3"/>
          <p:cNvSpPr>
            <a:spLocks noGrp="1"/>
          </p:cNvSpPr>
          <p:nvPr>
            <p:ph type="ftr" sz="quarter" idx="11"/>
          </p:nvPr>
        </p:nvSpPr>
        <p:spPr>
          <a:xfrm>
            <a:off x="958426" y="6364761"/>
            <a:ext cx="2262684"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A6F72FC7-103C-5C44-B917-5F33D602B725}" type="slidenum">
              <a:rPr lang="en-US" smtClean="0"/>
              <a:pPr/>
              <a:t>‹#›</a:t>
            </a:fld>
            <a:endParaRPr lang="en-US" dirty="0"/>
          </a:p>
        </p:txBody>
      </p:sp>
    </p:spTree>
    <p:extLst>
      <p:ext uri="{BB962C8B-B14F-4D97-AF65-F5344CB8AC3E}">
        <p14:creationId xmlns:p14="http://schemas.microsoft.com/office/powerpoint/2010/main" val="63771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C2618-6C68-954B-8D1E-7C68908EA3C3}" type="datetime1">
              <a:rPr lang="en-US" smtClean="0"/>
              <a:pPr/>
              <a:t>2/22/2017</a:t>
            </a:fld>
            <a:endParaRPr lang="en-US" dirty="0"/>
          </a:p>
        </p:txBody>
      </p:sp>
      <p:sp>
        <p:nvSpPr>
          <p:cNvPr id="3" name="Footer Placeholder 2"/>
          <p:cNvSpPr>
            <a:spLocks noGrp="1"/>
          </p:cNvSpPr>
          <p:nvPr>
            <p:ph type="ftr" sz="quarter" idx="11"/>
          </p:nvPr>
        </p:nvSpPr>
        <p:spPr>
          <a:xfrm>
            <a:off x="958426" y="6364761"/>
            <a:ext cx="2262684"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A6F72FC7-103C-5C44-B917-5F33D602B725}" type="slidenum">
              <a:rPr lang="en-US" smtClean="0"/>
              <a:pPr/>
              <a:t>‹#›</a:t>
            </a:fld>
            <a:endParaRPr lang="en-US" dirty="0"/>
          </a:p>
        </p:txBody>
      </p:sp>
    </p:spTree>
    <p:extLst>
      <p:ext uri="{BB962C8B-B14F-4D97-AF65-F5344CB8AC3E}">
        <p14:creationId xmlns:p14="http://schemas.microsoft.com/office/powerpoint/2010/main" val="106135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D208E7-891C-B046-A0DB-CE62143BB425}" type="datetime1">
              <a:rPr lang="en-US" smtClean="0"/>
              <a:pPr/>
              <a:t>2/22/2017</a:t>
            </a:fld>
            <a:endParaRPr lang="en-US" dirty="0"/>
          </a:p>
        </p:txBody>
      </p:sp>
      <p:sp>
        <p:nvSpPr>
          <p:cNvPr id="6" name="Footer Placeholder 5"/>
          <p:cNvSpPr>
            <a:spLocks noGrp="1"/>
          </p:cNvSpPr>
          <p:nvPr>
            <p:ph type="ftr" sz="quarter" idx="11"/>
          </p:nvPr>
        </p:nvSpPr>
        <p:spPr>
          <a:xfrm>
            <a:off x="958426" y="6364761"/>
            <a:ext cx="2262684"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6F72FC7-103C-5C44-B917-5F33D602B725}" type="slidenum">
              <a:rPr lang="en-US" smtClean="0"/>
              <a:pPr/>
              <a:t>‹#›</a:t>
            </a:fld>
            <a:endParaRPr lang="en-US" dirty="0"/>
          </a:p>
        </p:txBody>
      </p:sp>
    </p:spTree>
    <p:extLst>
      <p:ext uri="{BB962C8B-B14F-4D97-AF65-F5344CB8AC3E}">
        <p14:creationId xmlns:p14="http://schemas.microsoft.com/office/powerpoint/2010/main" val="414025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84381-1F0C-1A47-BE02-8F15FFD5D645}" type="datetime1">
              <a:rPr lang="en-US" smtClean="0"/>
              <a:pPr/>
              <a:t>2/22/2017</a:t>
            </a:fld>
            <a:endParaRPr lang="en-US" dirty="0"/>
          </a:p>
        </p:txBody>
      </p:sp>
      <p:sp>
        <p:nvSpPr>
          <p:cNvPr id="6" name="Footer Placeholder 5"/>
          <p:cNvSpPr>
            <a:spLocks noGrp="1"/>
          </p:cNvSpPr>
          <p:nvPr>
            <p:ph type="ftr" sz="quarter" idx="11"/>
          </p:nvPr>
        </p:nvSpPr>
        <p:spPr>
          <a:xfrm>
            <a:off x="958426" y="6364761"/>
            <a:ext cx="2262684"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6F72FC7-103C-5C44-B917-5F33D602B725}" type="slidenum">
              <a:rPr lang="en-US" smtClean="0"/>
              <a:pPr/>
              <a:t>‹#›</a:t>
            </a:fld>
            <a:endParaRPr lang="en-US" dirty="0"/>
          </a:p>
        </p:txBody>
      </p:sp>
      <p:sp>
        <p:nvSpPr>
          <p:cNvPr id="8" name="Line 2"/>
          <p:cNvSpPr>
            <a:spLocks noChangeShapeType="1"/>
          </p:cNvSpPr>
          <p:nvPr userDrawn="1"/>
        </p:nvSpPr>
        <p:spPr bwMode="auto">
          <a:xfrm>
            <a:off x="252306" y="1417638"/>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8123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3000">
              <a:schemeClr val="bg1">
                <a:tint val="80000"/>
                <a:satMod val="300000"/>
              </a:schemeClr>
            </a:gs>
            <a:gs pos="100000">
              <a:schemeClr val="bg1">
                <a:shade val="30000"/>
                <a:satMod val="200000"/>
                <a:lumMod val="50000"/>
                <a:lumOff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306" y="274638"/>
            <a:ext cx="8662516"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2306" y="1600200"/>
            <a:ext cx="8662516" cy="48739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79256" y="6489982"/>
            <a:ext cx="2091991" cy="239904"/>
          </a:xfrm>
          <a:prstGeom prst="rect">
            <a:avLst/>
          </a:prstGeom>
        </p:spPr>
        <p:txBody>
          <a:bodyPr vert="horz" lIns="91440" tIns="45720" rIns="91440" bIns="45720" rtlCol="0" anchor="ctr"/>
          <a:lstStyle>
            <a:lvl1pPr algn="l">
              <a:defRPr sz="1200">
                <a:solidFill>
                  <a:schemeClr val="tx1">
                    <a:tint val="75000"/>
                  </a:schemeClr>
                </a:solidFill>
              </a:defRPr>
            </a:lvl1pPr>
          </a:lstStyle>
          <a:p>
            <a:fld id="{96531938-4B97-4B4F-90D2-83E71D290D73}" type="datetime1">
              <a:rPr lang="en-US" smtClean="0"/>
              <a:pPr/>
              <a:t>2/22/2017</a:t>
            </a:fld>
            <a:endParaRPr lang="en-US" dirty="0"/>
          </a:p>
        </p:txBody>
      </p:sp>
      <p:sp>
        <p:nvSpPr>
          <p:cNvPr id="6" name="Slide Number Placeholder 5"/>
          <p:cNvSpPr>
            <a:spLocks noGrp="1"/>
          </p:cNvSpPr>
          <p:nvPr>
            <p:ph type="sldNum" sz="quarter" idx="4"/>
          </p:nvPr>
        </p:nvSpPr>
        <p:spPr>
          <a:xfrm>
            <a:off x="5996477" y="6489982"/>
            <a:ext cx="922529" cy="239904"/>
          </a:xfrm>
          <a:prstGeom prst="rect">
            <a:avLst/>
          </a:prstGeom>
        </p:spPr>
        <p:txBody>
          <a:bodyPr vert="horz" lIns="91440" tIns="45720" rIns="91440" bIns="45720" rtlCol="0" anchor="ctr"/>
          <a:lstStyle>
            <a:lvl1pPr algn="r">
              <a:defRPr sz="1200">
                <a:solidFill>
                  <a:schemeClr val="tx1">
                    <a:tint val="75000"/>
                  </a:schemeClr>
                </a:solidFill>
              </a:defRPr>
            </a:lvl1pPr>
          </a:lstStyle>
          <a:p>
            <a:fld id="{A6F72FC7-103C-5C44-B917-5F33D602B725}" type="slidenum">
              <a:rPr lang="en-US" smtClean="0"/>
              <a:pPr/>
              <a:t>‹#›</a:t>
            </a:fld>
            <a:endParaRPr lang="en-US" dirty="0"/>
          </a:p>
        </p:txBody>
      </p:sp>
      <p:sp>
        <p:nvSpPr>
          <p:cNvPr id="9" name="Footer Placeholder 4"/>
          <p:cNvSpPr txBox="1">
            <a:spLocks/>
          </p:cNvSpPr>
          <p:nvPr/>
        </p:nvSpPr>
        <p:spPr>
          <a:xfrm>
            <a:off x="6944236" y="6474104"/>
            <a:ext cx="1131342" cy="222138"/>
          </a:xfrm>
          <a:prstGeom prst="rect">
            <a:avLst/>
          </a:prstGeom>
        </p:spPr>
        <p:txBody>
          <a:bodyPr vert="horz" lIns="91440" tIns="45720" rIns="91440" bIns="45720" rtlCol="0" anchor="b"/>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tx1"/>
              </a:solidFill>
              <a:effectLst/>
              <a:uLnTx/>
              <a:uFillTx/>
              <a:latin typeface="Arial"/>
              <a:ea typeface="+mn-ea"/>
              <a:cs typeface="Arial"/>
            </a:endParaRPr>
          </a:p>
        </p:txBody>
      </p:sp>
      <p:sp>
        <p:nvSpPr>
          <p:cNvPr id="1026" name="Line 2"/>
          <p:cNvSpPr>
            <a:spLocks noChangeShapeType="1"/>
          </p:cNvSpPr>
          <p:nvPr/>
        </p:nvSpPr>
        <p:spPr bwMode="auto">
          <a:xfrm>
            <a:off x="252306" y="1417638"/>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 name="Line 2"/>
          <p:cNvSpPr>
            <a:spLocks noChangeShapeType="1"/>
          </p:cNvSpPr>
          <p:nvPr/>
        </p:nvSpPr>
        <p:spPr bwMode="auto">
          <a:xfrm>
            <a:off x="252306" y="6474104"/>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pic>
        <p:nvPicPr>
          <p:cNvPr id="10" name="Picture 9" descr="CC BY-NC-SA.png"/>
          <p:cNvPicPr>
            <a:picLocks noChangeAspect="1"/>
          </p:cNvPicPr>
          <p:nvPr/>
        </p:nvPicPr>
        <p:blipFill>
          <a:blip r:embed="rId13"/>
          <a:stretch>
            <a:fillRect/>
          </a:stretch>
        </p:blipFill>
        <p:spPr>
          <a:xfrm>
            <a:off x="7797362" y="6464349"/>
            <a:ext cx="1117460" cy="393651"/>
          </a:xfrm>
          <a:prstGeom prst="rect">
            <a:avLst/>
          </a:prstGeom>
        </p:spPr>
      </p:pic>
      <p:sp>
        <p:nvSpPr>
          <p:cNvPr id="12" name="Footer Placeholder 4"/>
          <p:cNvSpPr txBox="1">
            <a:spLocks/>
          </p:cNvSpPr>
          <p:nvPr userDrawn="1"/>
        </p:nvSpPr>
        <p:spPr>
          <a:xfrm>
            <a:off x="6944236" y="6474104"/>
            <a:ext cx="1131342" cy="222138"/>
          </a:xfrm>
          <a:prstGeom prst="rect">
            <a:avLst/>
          </a:prstGeom>
        </p:spPr>
        <p:txBody>
          <a:bodyPr vert="horz" lIns="91440" tIns="45720" rIns="91440" bIns="45720" rtlCol="0" anchor="b"/>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tx1"/>
              </a:solidFill>
              <a:effectLst/>
              <a:uLnTx/>
              <a:uFillTx/>
              <a:latin typeface="Arial"/>
              <a:ea typeface="+mn-ea"/>
              <a:cs typeface="Arial"/>
            </a:endParaRPr>
          </a:p>
        </p:txBody>
      </p:sp>
      <p:sp>
        <p:nvSpPr>
          <p:cNvPr id="13" name="Line 2"/>
          <p:cNvSpPr>
            <a:spLocks noChangeShapeType="1"/>
          </p:cNvSpPr>
          <p:nvPr userDrawn="1"/>
        </p:nvSpPr>
        <p:spPr bwMode="auto">
          <a:xfrm>
            <a:off x="252306" y="6474104"/>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84299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457200" rtl="0" eaLnBrk="1" latinLnBrk="0" hangingPunct="1">
        <a:spcBef>
          <a:spcPct val="0"/>
        </a:spcBef>
        <a:buNone/>
        <a:defRPr sz="4400" kern="1200" cap="all">
          <a:solidFill>
            <a:srgbClr val="C51E2E"/>
          </a:solidFill>
          <a:latin typeface="+mj-lt"/>
          <a:ea typeface="+mj-ea"/>
          <a:cs typeface="+mj-cs"/>
        </a:defRPr>
      </a:lvl1pPr>
    </p:titleStyle>
    <p:body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lc.carleton.ca/mahara/view/view.php?id=273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scholar.vt.edu/access/content/group/97b91a99-7258-44a2-8002-9b7c83a84bd5/WebDev/Website/Gallery/SERVE/ePGalleryAmyG/index.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olangebonilla.myefolio.com/com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uportfolio.carleton.ca/view/view.php?t=abfFwYC48vSBk0oiqQl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home.gwu.edu/~nmilman/" TargetMode="Externa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uwaterloo.ca/centre-for-teaching-excellence/eportfolio-inspired-insights-magnificent-failures-and"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a:t>ePORTFOLIOS</a:t>
            </a:r>
            <a:r>
              <a:rPr lang="en-US" dirty="0"/>
              <a:t/>
            </a:r>
            <a:br>
              <a:rPr lang="en-US" dirty="0"/>
            </a:br>
            <a:endParaRPr lang="en-US" dirty="0"/>
          </a:p>
        </p:txBody>
      </p:sp>
    </p:spTree>
    <p:extLst>
      <p:ext uri="{BB962C8B-B14F-4D97-AF65-F5344CB8AC3E}">
        <p14:creationId xmlns:p14="http://schemas.microsoft.com/office/powerpoint/2010/main" val="2880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QUESTION</a:t>
            </a:r>
          </a:p>
        </p:txBody>
      </p:sp>
      <p:sp>
        <p:nvSpPr>
          <p:cNvPr id="9" name="Content Placeholder 8"/>
          <p:cNvSpPr>
            <a:spLocks noGrp="1"/>
          </p:cNvSpPr>
          <p:nvPr>
            <p:ph idx="1"/>
          </p:nvPr>
        </p:nvSpPr>
        <p:spPr/>
        <p:txBody>
          <a:bodyPr/>
          <a:lstStyle/>
          <a:p>
            <a:r>
              <a:rPr lang="en-US" dirty="0"/>
              <a:t>What are “ePortfolios”?</a:t>
            </a:r>
          </a:p>
          <a:p>
            <a:r>
              <a:rPr lang="en-CA" dirty="0"/>
              <a:t>What is the difference between an ePortfolio and a traditional paper portfolio?</a:t>
            </a:r>
          </a:p>
          <a:p>
            <a:endParaRPr lang="en-US" dirty="0"/>
          </a:p>
        </p:txBody>
      </p:sp>
      <p:sp>
        <p:nvSpPr>
          <p:cNvPr id="5" name="Footer Placeholder 4"/>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3"/>
          <a:stretch>
            <a:fillRect/>
          </a:stretch>
        </p:blipFill>
        <p:spPr>
          <a:xfrm>
            <a:off x="3221110" y="3589020"/>
            <a:ext cx="2537460" cy="2537460"/>
          </a:xfrm>
          <a:prstGeom prst="rect">
            <a:avLst/>
          </a:prstGeom>
        </p:spPr>
      </p:pic>
    </p:spTree>
    <p:extLst>
      <p:ext uri="{BB962C8B-B14F-4D97-AF65-F5344CB8AC3E}">
        <p14:creationId xmlns:p14="http://schemas.microsoft.com/office/powerpoint/2010/main" val="1013598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ePORTFOLIOS</a:t>
            </a:r>
          </a:p>
        </p:txBody>
      </p:sp>
      <p:sp>
        <p:nvSpPr>
          <p:cNvPr id="3" name="Content Placeholder 2"/>
          <p:cNvSpPr>
            <a:spLocks noGrp="1"/>
          </p:cNvSpPr>
          <p:nvPr>
            <p:ph idx="1"/>
          </p:nvPr>
        </p:nvSpPr>
        <p:spPr/>
        <p:txBody>
          <a:bodyPr>
            <a:normAutofit/>
          </a:bodyPr>
          <a:lstStyle/>
          <a:p>
            <a:r>
              <a:rPr lang="en-CA" dirty="0"/>
              <a:t>A </a:t>
            </a:r>
            <a:r>
              <a:rPr lang="en-CA" b="1" dirty="0"/>
              <a:t>purposeful</a:t>
            </a:r>
            <a:r>
              <a:rPr lang="en-CA" dirty="0"/>
              <a:t> collection of digital artifacts and reflections that provide evidence of learning and development</a:t>
            </a:r>
          </a:p>
          <a:p>
            <a:pPr marL="0" indent="0">
              <a:buNone/>
            </a:pPr>
            <a:endParaRPr lang="en-CA" dirty="0"/>
          </a:p>
        </p:txBody>
      </p:sp>
      <p:sp>
        <p:nvSpPr>
          <p:cNvPr id="4" name="Footer Placeholder 3"/>
          <p:cNvSpPr>
            <a:spLocks noGrp="1"/>
          </p:cNvSpPr>
          <p:nvPr>
            <p:ph type="ftr" sz="quarter" idx="11"/>
          </p:nvPr>
        </p:nvSpPr>
        <p:spPr/>
        <p:txBody>
          <a:bodyPr/>
          <a:lstStyle/>
          <a:p>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0559" y="3813738"/>
            <a:ext cx="759622" cy="759622"/>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114" y="5615485"/>
            <a:ext cx="705647" cy="771559"/>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5080" y="3855562"/>
            <a:ext cx="675974" cy="675974"/>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3401" y="5707199"/>
            <a:ext cx="676275" cy="620821"/>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70559" y="5615485"/>
            <a:ext cx="714503" cy="712535"/>
          </a:xfrm>
          <a:prstGeom prst="rect">
            <a:avLst/>
          </a:prstGeom>
        </p:spPr>
      </p:pic>
      <p:pic>
        <p:nvPicPr>
          <p:cNvPr id="2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53459" y="4787112"/>
            <a:ext cx="646240" cy="6462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29" name="Group 28"/>
          <p:cNvGrpSpPr/>
          <p:nvPr/>
        </p:nvGrpSpPr>
        <p:grpSpPr>
          <a:xfrm>
            <a:off x="603735" y="3825583"/>
            <a:ext cx="693503" cy="643163"/>
            <a:chOff x="603735" y="3204480"/>
            <a:chExt cx="693503" cy="643163"/>
          </a:xfrm>
        </p:grpSpPr>
        <p:sp>
          <p:nvSpPr>
            <p:cNvPr id="22" name="Rounded Rectangle 21"/>
            <p:cNvSpPr/>
            <p:nvPr/>
          </p:nvSpPr>
          <p:spPr>
            <a:xfrm>
              <a:off x="603735" y="3204480"/>
              <a:ext cx="693503" cy="643163"/>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23" name="Picture 14" descr="https://g.twimg.com/Twitter_logo_blue.png"/>
            <p:cNvPicPr>
              <a:picLocks noChangeAspect="1" noChangeArrowheads="1"/>
            </p:cNvPicPr>
            <p:nvPr/>
          </p:nvPicPr>
          <p:blipFill>
            <a:blip r:embed="rId9" cstate="print">
              <a:biLevel thresh="25000"/>
              <a:extLst>
                <a:ext uri="{28A0092B-C50C-407E-A947-70E740481C1C}">
                  <a14:useLocalDpi xmlns:a14="http://schemas.microsoft.com/office/drawing/2010/main" val="0"/>
                </a:ext>
              </a:extLst>
            </a:blip>
            <a:srcRect/>
            <a:stretch>
              <a:fillRect/>
            </a:stretch>
          </p:blipFill>
          <p:spPr bwMode="auto">
            <a:xfrm>
              <a:off x="633978" y="3314493"/>
              <a:ext cx="634574" cy="515905"/>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24" name="Picture 2" descr="Open file butt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6902" y="3991515"/>
            <a:ext cx="2819400" cy="2819400"/>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TextBox 24"/>
          <p:cNvSpPr txBox="1"/>
          <p:nvPr/>
        </p:nvSpPr>
        <p:spPr>
          <a:xfrm>
            <a:off x="6283587" y="5285774"/>
            <a:ext cx="2133600" cy="553998"/>
          </a:xfrm>
          <a:prstGeom prst="rect">
            <a:avLst/>
          </a:prstGeom>
          <a:noFill/>
        </p:spPr>
        <p:txBody>
          <a:bodyPr wrap="square" rtlCol="0">
            <a:spAutoFit/>
          </a:bodyPr>
          <a:lstStyle/>
          <a:p>
            <a:r>
              <a:rPr lang="en-US" sz="3000" b="1" dirty="0">
                <a:solidFill>
                  <a:schemeClr val="bg1"/>
                </a:solidFill>
              </a:rPr>
              <a:t>ePortfolio</a:t>
            </a:r>
          </a:p>
        </p:txBody>
      </p:sp>
      <p:sp>
        <p:nvSpPr>
          <p:cNvPr id="26" name="Curved Down Arrow 25"/>
          <p:cNvSpPr/>
          <p:nvPr/>
        </p:nvSpPr>
        <p:spPr>
          <a:xfrm rot="613981">
            <a:off x="4002925" y="3431012"/>
            <a:ext cx="2230916" cy="620219"/>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70559" y="4726251"/>
            <a:ext cx="707101" cy="707101"/>
          </a:xfrm>
          <a:prstGeom prst="rect">
            <a:avLst/>
          </a:prstGeom>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2103" y="4756903"/>
            <a:ext cx="676449" cy="676449"/>
          </a:xfrm>
          <a:prstGeom prst="rect">
            <a:avLst/>
          </a:prstGeom>
        </p:spPr>
      </p:pic>
    </p:spTree>
    <p:extLst>
      <p:ext uri="{BB962C8B-B14F-4D97-AF65-F5344CB8AC3E}">
        <p14:creationId xmlns:p14="http://schemas.microsoft.com/office/powerpoint/2010/main" val="354431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ePORTFOLIOS</a:t>
            </a:r>
          </a:p>
        </p:txBody>
      </p:sp>
      <p:sp>
        <p:nvSpPr>
          <p:cNvPr id="4" name="Footer Placeholder 3"/>
          <p:cNvSpPr>
            <a:spLocks noGrp="1"/>
          </p:cNvSpPr>
          <p:nvPr>
            <p:ph type="ftr" sz="quarter" idx="11"/>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252413" y="2638021"/>
            <a:ext cx="8662987" cy="2797983"/>
          </a:xfrm>
        </p:spPr>
      </p:pic>
    </p:spTree>
    <p:extLst>
      <p:ext uri="{BB962C8B-B14F-4D97-AF65-F5344CB8AC3E}">
        <p14:creationId xmlns:p14="http://schemas.microsoft.com/office/powerpoint/2010/main" val="54636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WHY ePORTFOLIOS?</a:t>
            </a:r>
          </a:p>
        </p:txBody>
      </p:sp>
      <p:sp>
        <p:nvSpPr>
          <p:cNvPr id="4" name="Footer Placeholder 3"/>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lstStyle/>
          <a:p>
            <a:r>
              <a:rPr lang="en-CA" dirty="0"/>
              <a:t>Easy to share</a:t>
            </a:r>
          </a:p>
          <a:p>
            <a:r>
              <a:rPr lang="en-CA" dirty="0"/>
              <a:t>Showcase multimedia (videos, etc.)</a:t>
            </a:r>
          </a:p>
          <a:p>
            <a:r>
              <a:rPr lang="en-CA" dirty="0"/>
              <a:t>Easy to update</a:t>
            </a:r>
          </a:p>
          <a:p>
            <a:r>
              <a:rPr lang="en-CA" dirty="0"/>
              <a:t>Difficult to lose or damage</a:t>
            </a:r>
          </a:p>
          <a:p>
            <a:r>
              <a:rPr lang="en-CA" dirty="0"/>
              <a:t>Facilitate feedback, comment, collaboration </a:t>
            </a:r>
          </a:p>
          <a:p>
            <a:endParaRPr lang="en-CA" dirty="0"/>
          </a:p>
        </p:txBody>
      </p:sp>
    </p:spTree>
    <p:extLst>
      <p:ext uri="{BB962C8B-B14F-4D97-AF65-F5344CB8AC3E}">
        <p14:creationId xmlns:p14="http://schemas.microsoft.com/office/powerpoint/2010/main" val="1917096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t>ePORTFOLIOS IN </a:t>
            </a:r>
            <a:br>
              <a:rPr lang="en-US" cap="none" dirty="0"/>
            </a:br>
            <a:r>
              <a:rPr lang="en-US" cap="none" dirty="0"/>
              <a:t>TEACHING AND LEARNING</a:t>
            </a:r>
          </a:p>
        </p:txBody>
      </p:sp>
      <p:sp>
        <p:nvSpPr>
          <p:cNvPr id="3" name="Subtitl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7722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GROUP DISCUSSION</a:t>
            </a:r>
          </a:p>
        </p:txBody>
      </p:sp>
      <p:sp>
        <p:nvSpPr>
          <p:cNvPr id="4" name="Footer Placeholder 3"/>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lstStyle/>
          <a:p>
            <a:r>
              <a:rPr lang="en-CA" dirty="0"/>
              <a:t>How can ePortfolios be used effectively in higher education?</a:t>
            </a:r>
          </a:p>
        </p:txBody>
      </p:sp>
    </p:spTree>
    <p:extLst>
      <p:ext uri="{BB962C8B-B14F-4D97-AF65-F5344CB8AC3E}">
        <p14:creationId xmlns:p14="http://schemas.microsoft.com/office/powerpoint/2010/main" val="3036028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ePORTFOLIOS IN EDUCATION</a:t>
            </a:r>
          </a:p>
        </p:txBody>
      </p:sp>
      <p:sp>
        <p:nvSpPr>
          <p:cNvPr id="4" name="Footer Placeholder 3"/>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lstStyle/>
          <a:p>
            <a:r>
              <a:rPr lang="en-CA" dirty="0"/>
              <a:t>Used at the course or program level</a:t>
            </a:r>
          </a:p>
          <a:p>
            <a:r>
              <a:rPr lang="en-CA" dirty="0"/>
              <a:t>Demonstrate learning (knowledge, skills, abilities, values)</a:t>
            </a:r>
          </a:p>
          <a:p>
            <a:r>
              <a:rPr lang="en-CA" dirty="0"/>
              <a:t>Assess student progress in achieving course/program level learning outcomes</a:t>
            </a:r>
          </a:p>
          <a:p>
            <a:r>
              <a:rPr lang="en-CA" dirty="0"/>
              <a:t>Promote reflective thinking</a:t>
            </a:r>
          </a:p>
          <a:p>
            <a:r>
              <a:rPr lang="en-CA" dirty="0"/>
              <a:t>Support learner-centred education</a:t>
            </a:r>
          </a:p>
        </p:txBody>
      </p:sp>
    </p:spTree>
    <p:extLst>
      <p:ext uri="{BB962C8B-B14F-4D97-AF65-F5344CB8AC3E}">
        <p14:creationId xmlns:p14="http://schemas.microsoft.com/office/powerpoint/2010/main" val="319327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06" y="274638"/>
            <a:ext cx="8891694" cy="1143000"/>
          </a:xfrm>
        </p:spPr>
        <p:txBody>
          <a:bodyPr>
            <a:normAutofit/>
          </a:bodyPr>
          <a:lstStyle/>
          <a:p>
            <a:r>
              <a:rPr lang="en-CA" cap="none" dirty="0"/>
              <a:t>ePORTFOLIOS</a:t>
            </a:r>
          </a:p>
        </p:txBody>
      </p:sp>
      <p:sp>
        <p:nvSpPr>
          <p:cNvPr id="3" name="Content Placeholder 2"/>
          <p:cNvSpPr>
            <a:spLocks noGrp="1"/>
          </p:cNvSpPr>
          <p:nvPr>
            <p:ph idx="1"/>
          </p:nvPr>
        </p:nvSpPr>
        <p:spPr/>
        <p:txBody>
          <a:bodyPr/>
          <a:lstStyle/>
          <a:p>
            <a:pPr marL="0" indent="0">
              <a:buNone/>
            </a:pPr>
            <a:r>
              <a:rPr lang="en-CA" b="1" dirty="0"/>
              <a:t>Video</a:t>
            </a:r>
          </a:p>
          <a:p>
            <a:pPr marL="0" indent="0">
              <a:buNone/>
            </a:pPr>
            <a:endParaRPr lang="en-CA" b="1" dirty="0"/>
          </a:p>
          <a:p>
            <a:r>
              <a:rPr lang="en-CA" dirty="0"/>
              <a:t>ePortfolios in Higher Education</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08955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“Folio Thinking” </a:t>
            </a:r>
          </a:p>
        </p:txBody>
      </p:sp>
      <p:sp>
        <p:nvSpPr>
          <p:cNvPr id="3" name="Content Placeholder 2"/>
          <p:cNvSpPr>
            <a:spLocks noGrp="1"/>
          </p:cNvSpPr>
          <p:nvPr>
            <p:ph idx="1"/>
          </p:nvPr>
        </p:nvSpPr>
        <p:spPr/>
        <p:txBody>
          <a:bodyPr>
            <a:normAutofit/>
          </a:bodyPr>
          <a:lstStyle/>
          <a:p>
            <a:r>
              <a:rPr lang="en-US" dirty="0"/>
              <a:t> “Reflective practice that… aims to encourage students to integrate discrete learning experiences, enhance their self-understanding, promote taking responsibility for their own learning, and support them in developing an intellectual identity” </a:t>
            </a:r>
          </a:p>
          <a:p>
            <a:pPr marL="0" indent="0">
              <a:buNone/>
            </a:pPr>
            <a:r>
              <a:rPr lang="en-US" sz="2400" dirty="0"/>
              <a:t>							- (Penny-Light, Chen, and Ittleson, 2012)</a:t>
            </a:r>
          </a:p>
          <a:p>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1145941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a:t>
            </a:r>
            <a:r>
              <a:rPr lang="en-US" i="1" dirty="0"/>
              <a:t>and</a:t>
            </a:r>
            <a:r>
              <a:rPr lang="en-US" dirty="0"/>
              <a:t> process</a:t>
            </a:r>
          </a:p>
        </p:txBody>
      </p:sp>
      <p:sp>
        <p:nvSpPr>
          <p:cNvPr id="3" name="Content Placeholder 2"/>
          <p:cNvSpPr>
            <a:spLocks noGrp="1"/>
          </p:cNvSpPr>
          <p:nvPr>
            <p:ph idx="1"/>
          </p:nvPr>
        </p:nvSpPr>
        <p:spPr/>
        <p:txBody>
          <a:bodyPr>
            <a:normAutofit/>
          </a:bodyPr>
          <a:lstStyle/>
          <a:p>
            <a:r>
              <a:rPr lang="en-CA" dirty="0"/>
              <a:t>ePortfolios are “a combination of process (a series of activities) and product (the end result of the ePortfolio process)”.</a:t>
            </a:r>
          </a:p>
          <a:p>
            <a:pPr marL="0" indent="0">
              <a:buNone/>
            </a:pPr>
            <a:r>
              <a:rPr lang="en-CA" sz="2400" dirty="0"/>
              <a:t>											- (Barrett, 2010)</a:t>
            </a:r>
          </a:p>
          <a:p>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3980091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rmAutofit/>
          </a:bodyPr>
          <a:lstStyle/>
          <a:p>
            <a:r>
              <a:rPr lang="en-US" dirty="0"/>
              <a:t>Facilitator name</a:t>
            </a:r>
          </a:p>
          <a:p>
            <a:pPr lvl="1"/>
            <a:r>
              <a:rPr lang="en-US" dirty="0"/>
              <a:t>Position at university</a:t>
            </a:r>
          </a:p>
          <a:p>
            <a:pPr lvl="1"/>
            <a:r>
              <a:rPr lang="en-US" dirty="0"/>
              <a:t>Contact info</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7977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a:t>
            </a:r>
            <a:r>
              <a:rPr lang="en-US" i="1" dirty="0"/>
              <a:t>and</a:t>
            </a:r>
            <a:r>
              <a:rPr lang="en-US" dirty="0"/>
              <a:t> process</a:t>
            </a:r>
          </a:p>
        </p:txBody>
      </p:sp>
      <p:sp>
        <p:nvSpPr>
          <p:cNvPr id="5" name="Text Placeholder 4"/>
          <p:cNvSpPr>
            <a:spLocks noGrp="1"/>
          </p:cNvSpPr>
          <p:nvPr>
            <p:ph type="body" idx="1"/>
          </p:nvPr>
        </p:nvSpPr>
        <p:spPr/>
        <p:txBody>
          <a:bodyPr>
            <a:normAutofit/>
          </a:bodyPr>
          <a:lstStyle/>
          <a:p>
            <a:r>
              <a:rPr lang="en-CA" sz="3000" dirty="0"/>
              <a:t>Product</a:t>
            </a:r>
          </a:p>
        </p:txBody>
      </p:sp>
      <p:sp>
        <p:nvSpPr>
          <p:cNvPr id="3" name="Content Placeholder 2"/>
          <p:cNvSpPr>
            <a:spLocks noGrp="1"/>
          </p:cNvSpPr>
          <p:nvPr>
            <p:ph sz="half" idx="2"/>
          </p:nvPr>
        </p:nvSpPr>
        <p:spPr/>
        <p:txBody>
          <a:bodyPr>
            <a:normAutofit/>
          </a:bodyPr>
          <a:lstStyle/>
          <a:p>
            <a:r>
              <a:rPr lang="en-CA" sz="2800" dirty="0"/>
              <a:t>Showcase (artifacts)</a:t>
            </a:r>
          </a:p>
          <a:p>
            <a:r>
              <a:rPr lang="en-CA" sz="2800" dirty="0"/>
              <a:t>Online representation of students’ work</a:t>
            </a:r>
          </a:p>
          <a:p>
            <a:r>
              <a:rPr lang="en-CA" sz="2800" dirty="0"/>
              <a:t>End-result of the </a:t>
            </a:r>
            <a:r>
              <a:rPr lang="en-CA" sz="2800" i="1" dirty="0"/>
              <a:t>process</a:t>
            </a:r>
            <a:endParaRPr lang="en-CA" sz="2800" dirty="0"/>
          </a:p>
        </p:txBody>
      </p:sp>
      <p:sp>
        <p:nvSpPr>
          <p:cNvPr id="6" name="Text Placeholder 5"/>
          <p:cNvSpPr>
            <a:spLocks noGrp="1"/>
          </p:cNvSpPr>
          <p:nvPr>
            <p:ph type="body" sz="quarter" idx="3"/>
          </p:nvPr>
        </p:nvSpPr>
        <p:spPr/>
        <p:txBody>
          <a:bodyPr>
            <a:normAutofit/>
          </a:bodyPr>
          <a:lstStyle/>
          <a:p>
            <a:r>
              <a:rPr lang="en-CA" sz="3000" dirty="0"/>
              <a:t>Process</a:t>
            </a:r>
          </a:p>
        </p:txBody>
      </p:sp>
      <p:sp>
        <p:nvSpPr>
          <p:cNvPr id="7" name="Content Placeholder 6"/>
          <p:cNvSpPr>
            <a:spLocks noGrp="1"/>
          </p:cNvSpPr>
          <p:nvPr>
            <p:ph sz="quarter" idx="4"/>
          </p:nvPr>
        </p:nvSpPr>
        <p:spPr/>
        <p:txBody>
          <a:bodyPr>
            <a:normAutofit/>
          </a:bodyPr>
          <a:lstStyle/>
          <a:p>
            <a:r>
              <a:rPr lang="en-CA" sz="2800" dirty="0"/>
              <a:t>Reflecting on the learning experience (metacognitive thinking)</a:t>
            </a:r>
          </a:p>
          <a:p>
            <a:r>
              <a:rPr lang="en-CA" sz="2800" dirty="0"/>
              <a:t>Integrating learning</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4579222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a:t>
            </a:r>
            <a:r>
              <a:rPr lang="en-US" i="1" dirty="0"/>
              <a:t>and</a:t>
            </a:r>
            <a:r>
              <a:rPr lang="en-US" dirty="0"/>
              <a:t> process</a:t>
            </a:r>
          </a:p>
        </p:txBody>
      </p:sp>
      <p:sp>
        <p:nvSpPr>
          <p:cNvPr id="3" name="Content Placeholder 2"/>
          <p:cNvSpPr>
            <a:spLocks noGrp="1"/>
          </p:cNvSpPr>
          <p:nvPr>
            <p:ph idx="1"/>
          </p:nvPr>
        </p:nvSpPr>
        <p:spPr/>
        <p:txBody>
          <a:bodyPr>
            <a:normAutofit/>
          </a:bodyPr>
          <a:lstStyle/>
          <a:p>
            <a:pPr marL="0" indent="0">
              <a:buNone/>
            </a:pPr>
            <a:r>
              <a:rPr lang="en-CA" dirty="0"/>
              <a:t>“The real value of an e-portfolio is in the reflection and learning that is documented therein, not just the collection of work.” </a:t>
            </a:r>
          </a:p>
          <a:p>
            <a:pPr marL="0" indent="0" algn="ctr">
              <a:buNone/>
            </a:pPr>
            <a:r>
              <a:rPr lang="en-CA" sz="2400" dirty="0"/>
              <a:t>										- (Barrett, 2010)</a:t>
            </a:r>
          </a:p>
          <a:p>
            <a:pPr algn="ctr"/>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627767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eportfolios</a:t>
            </a:r>
          </a:p>
        </p:txBody>
      </p:sp>
      <p:sp>
        <p:nvSpPr>
          <p:cNvPr id="8" name="Content Placeholder 7"/>
          <p:cNvSpPr>
            <a:spLocks noGrp="1"/>
          </p:cNvSpPr>
          <p:nvPr>
            <p:ph idx="1"/>
          </p:nvPr>
        </p:nvSpPr>
        <p:spPr/>
        <p:txBody>
          <a:bodyPr/>
          <a:lstStyle/>
          <a:p>
            <a:r>
              <a:rPr lang="en-CA" dirty="0"/>
              <a:t>Learning ePortfolio</a:t>
            </a:r>
          </a:p>
          <a:p>
            <a:r>
              <a:rPr lang="en-CA" dirty="0"/>
              <a:t>Assessment ePortfolio</a:t>
            </a:r>
          </a:p>
          <a:p>
            <a:r>
              <a:rPr lang="en-CA" dirty="0"/>
              <a:t>Showcase ePortfolio</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8742860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LEARNING ePORTFOLIO</a:t>
            </a:r>
          </a:p>
        </p:txBody>
      </p:sp>
      <p:sp>
        <p:nvSpPr>
          <p:cNvPr id="3" name="Content Placeholder 2"/>
          <p:cNvSpPr>
            <a:spLocks noGrp="1"/>
          </p:cNvSpPr>
          <p:nvPr>
            <p:ph idx="1"/>
          </p:nvPr>
        </p:nvSpPr>
        <p:spPr/>
        <p:txBody>
          <a:bodyPr/>
          <a:lstStyle/>
          <a:p>
            <a:r>
              <a:rPr lang="en-CA" dirty="0"/>
              <a:t>“Reflective” or “process” ePortfolio</a:t>
            </a:r>
          </a:p>
          <a:p>
            <a:r>
              <a:rPr lang="en-CA" dirty="0"/>
              <a:t>Primary purpose is for learning and reflection</a:t>
            </a:r>
          </a:p>
          <a:p>
            <a:r>
              <a:rPr lang="en-CA" dirty="0"/>
              <a:t>Course or program level</a:t>
            </a:r>
          </a:p>
          <a:p>
            <a:r>
              <a:rPr lang="en-CA" dirty="0"/>
              <a:t>Support metacognitive development</a:t>
            </a:r>
          </a:p>
          <a:p>
            <a:pPr marL="0" indent="0">
              <a:buNone/>
            </a:pPr>
            <a:endParaRPr lang="en-US" dirty="0">
              <a:hlinkClick r:id="rId3"/>
            </a:endParaRPr>
          </a:p>
          <a:p>
            <a:pPr marL="0" indent="0">
              <a:buNone/>
            </a:pPr>
            <a:r>
              <a:rPr lang="en-US" dirty="0">
                <a:hlinkClick r:id="rId4"/>
              </a:rPr>
              <a:t>Example</a:t>
            </a:r>
            <a:endParaRPr lang="en-US" b="1" dirty="0">
              <a:solidFill>
                <a:srgbClr val="FF0000"/>
              </a:solidFill>
            </a:endParaRPr>
          </a:p>
        </p:txBody>
      </p:sp>
      <p:sp>
        <p:nvSpPr>
          <p:cNvPr id="4" name="Footer Placeholder 3"/>
          <p:cNvSpPr>
            <a:spLocks noGrp="1"/>
          </p:cNvSpPr>
          <p:nvPr>
            <p:ph type="ftr" sz="quarter" idx="11"/>
          </p:nvPr>
        </p:nvSpPr>
        <p:spPr/>
        <p:txBody>
          <a:bodyPr/>
          <a:lstStyle/>
          <a:p>
            <a:endParaRPr lang="en-US" dirty="0"/>
          </a:p>
        </p:txBody>
      </p:sp>
      <p:pic>
        <p:nvPicPr>
          <p:cNvPr id="1026" name="Picture 2" descr="Student, Girl, People, School, Desk, Write, Wri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829" y="3567113"/>
            <a:ext cx="1774267" cy="27180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7699741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ASSESSMENT ePORTFOLIO</a:t>
            </a:r>
          </a:p>
        </p:txBody>
      </p:sp>
      <p:sp>
        <p:nvSpPr>
          <p:cNvPr id="3" name="Content Placeholder 2"/>
          <p:cNvSpPr>
            <a:spLocks noGrp="1"/>
          </p:cNvSpPr>
          <p:nvPr>
            <p:ph idx="1"/>
          </p:nvPr>
        </p:nvSpPr>
        <p:spPr/>
        <p:txBody>
          <a:bodyPr>
            <a:normAutofit/>
          </a:bodyPr>
          <a:lstStyle/>
          <a:p>
            <a:r>
              <a:rPr lang="en-CA" dirty="0"/>
              <a:t>Student assessment: </a:t>
            </a:r>
          </a:p>
          <a:p>
            <a:pPr lvl="1"/>
            <a:r>
              <a:rPr lang="en-CA" dirty="0"/>
              <a:t>Showcases work</a:t>
            </a:r>
          </a:p>
          <a:p>
            <a:pPr lvl="1"/>
            <a:r>
              <a:rPr lang="en-CA" dirty="0"/>
              <a:t>Capstone or graduation requirement</a:t>
            </a:r>
          </a:p>
          <a:p>
            <a:r>
              <a:rPr lang="en-CA" dirty="0"/>
              <a:t>Program-level assessment:</a:t>
            </a:r>
          </a:p>
          <a:p>
            <a:pPr lvl="1"/>
            <a:r>
              <a:rPr lang="en-CA" dirty="0"/>
              <a:t>Used as evidence to show that students are meeting the program-level outcomes</a:t>
            </a:r>
          </a:p>
          <a:p>
            <a:pPr marL="0" indent="0">
              <a:buNone/>
            </a:pPr>
            <a:endParaRPr lang="en-US" dirty="0">
              <a:hlinkClick r:id="rId3"/>
            </a:endParaRPr>
          </a:p>
          <a:p>
            <a:pPr marL="0" indent="0">
              <a:buNone/>
            </a:pPr>
            <a:r>
              <a:rPr lang="en-US" dirty="0">
                <a:hlinkClick r:id="rId3"/>
              </a:rPr>
              <a:t>Example</a:t>
            </a:r>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188843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SH0WCASE ePORTFOLIO</a:t>
            </a:r>
          </a:p>
        </p:txBody>
      </p:sp>
      <p:sp>
        <p:nvSpPr>
          <p:cNvPr id="3" name="Content Placeholder 2"/>
          <p:cNvSpPr>
            <a:spLocks noGrp="1"/>
          </p:cNvSpPr>
          <p:nvPr>
            <p:ph idx="1"/>
          </p:nvPr>
        </p:nvSpPr>
        <p:spPr/>
        <p:txBody>
          <a:bodyPr>
            <a:normAutofit/>
          </a:bodyPr>
          <a:lstStyle/>
          <a:p>
            <a:r>
              <a:rPr lang="en-CA" dirty="0"/>
              <a:t>Audience is external</a:t>
            </a:r>
          </a:p>
          <a:p>
            <a:r>
              <a:rPr lang="en-CA" dirty="0"/>
              <a:t>Final, finished product</a:t>
            </a:r>
          </a:p>
          <a:p>
            <a:r>
              <a:rPr lang="en-CA" dirty="0"/>
              <a:t>Showcases the “best” work</a:t>
            </a:r>
          </a:p>
          <a:p>
            <a:r>
              <a:rPr lang="en-CA" dirty="0"/>
              <a:t>Demonstrate skills/abilities/ achievements</a:t>
            </a:r>
          </a:p>
          <a:p>
            <a:r>
              <a:rPr lang="en-CA" dirty="0"/>
              <a:t>In-depth resume/job application/ school application</a:t>
            </a:r>
          </a:p>
          <a:p>
            <a:pPr marL="0" indent="0">
              <a:buNone/>
            </a:pPr>
            <a:r>
              <a:rPr lang="en-US" dirty="0">
                <a:hlinkClick r:id="rId3"/>
              </a:rPr>
              <a:t>Example 1</a:t>
            </a:r>
            <a:endParaRPr lang="en-US" dirty="0"/>
          </a:p>
          <a:p>
            <a:pPr marL="0" indent="0">
              <a:buNone/>
            </a:pPr>
            <a:r>
              <a:rPr lang="en-US" dirty="0">
                <a:hlinkClick r:id="rId4"/>
              </a:rPr>
              <a:t>Example 2</a:t>
            </a:r>
            <a:endParaRPr lang="en-US" dirty="0"/>
          </a:p>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2687215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eportfolios</a:t>
            </a:r>
          </a:p>
        </p:txBody>
      </p:sp>
      <p:sp>
        <p:nvSpPr>
          <p:cNvPr id="4" name="Footer Placeholder 3"/>
          <p:cNvSpPr>
            <a:spLocks noGrp="1"/>
          </p:cNvSpPr>
          <p:nvPr>
            <p:ph type="ftr" sz="quarter" idx="11"/>
          </p:nvPr>
        </p:nvSpPr>
        <p:spPr/>
        <p:txBody>
          <a:bodyPr/>
          <a:lstStyle/>
          <a:p>
            <a:endParaRPr lang="en-US" dirty="0"/>
          </a:p>
        </p:txBody>
      </p:sp>
      <p:graphicFrame>
        <p:nvGraphicFramePr>
          <p:cNvPr id="7" name="Diagram 6"/>
          <p:cNvGraphicFramePr/>
          <p:nvPr>
            <p:extLst>
              <p:ext uri="{D42A27DB-BD31-4B8C-83A1-F6EECF244321}">
                <p14:modId xmlns:p14="http://schemas.microsoft.com/office/powerpoint/2010/main" val="2641239067"/>
              </p:ext>
            </p:extLst>
          </p:nvPr>
        </p:nvGraphicFramePr>
        <p:xfrm>
          <a:off x="604158" y="1525114"/>
          <a:ext cx="7805057" cy="5332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316337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06" y="274638"/>
            <a:ext cx="8891694" cy="1143000"/>
          </a:xfrm>
        </p:spPr>
        <p:txBody>
          <a:bodyPr>
            <a:normAutofit/>
          </a:bodyPr>
          <a:lstStyle/>
          <a:p>
            <a:r>
              <a:rPr lang="en-CA" cap="none" dirty="0"/>
              <a:t>EMPLOYMENT PREPARATION</a:t>
            </a:r>
          </a:p>
        </p:txBody>
      </p:sp>
      <p:sp>
        <p:nvSpPr>
          <p:cNvPr id="3" name="Content Placeholder 2"/>
          <p:cNvSpPr>
            <a:spLocks noGrp="1"/>
          </p:cNvSpPr>
          <p:nvPr>
            <p:ph idx="1"/>
          </p:nvPr>
        </p:nvSpPr>
        <p:spPr/>
        <p:txBody>
          <a:bodyPr/>
          <a:lstStyle/>
          <a:p>
            <a:pPr marL="0" indent="0">
              <a:buNone/>
            </a:pPr>
            <a:r>
              <a:rPr lang="en-CA" b="1" dirty="0"/>
              <a:t>Video</a:t>
            </a:r>
          </a:p>
          <a:p>
            <a:pPr marL="0" indent="0">
              <a:buNone/>
            </a:pPr>
            <a:endParaRPr lang="en-CA" b="1" dirty="0"/>
          </a:p>
          <a:p>
            <a:r>
              <a:rPr lang="en-CA" dirty="0"/>
              <a:t>ePortfolios and Employment Preparation</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6501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ACTIVITY: ePORTFOLIO ASSIGNMENT</a:t>
            </a:r>
          </a:p>
        </p:txBody>
      </p:sp>
      <p:sp>
        <p:nvSpPr>
          <p:cNvPr id="3" name="Content Placeholder 2"/>
          <p:cNvSpPr>
            <a:spLocks noGrp="1"/>
          </p:cNvSpPr>
          <p:nvPr>
            <p:ph idx="1"/>
          </p:nvPr>
        </p:nvSpPr>
        <p:spPr/>
        <p:txBody>
          <a:bodyPr>
            <a:normAutofit fontScale="92500"/>
          </a:bodyPr>
          <a:lstStyle/>
          <a:p>
            <a:pPr marL="0" indent="0">
              <a:buNone/>
            </a:pPr>
            <a:r>
              <a:rPr lang="en-CA" dirty="0"/>
              <a:t>Write a brief overview/description of your ePortfolio assignment for your chosen course. Your description should address the following questions:</a:t>
            </a:r>
          </a:p>
          <a:p>
            <a:r>
              <a:rPr lang="en-CA" dirty="0"/>
              <a:t>How does this ePortfolio assignment support assessment of course learning outcomes?</a:t>
            </a:r>
          </a:p>
          <a:p>
            <a:r>
              <a:rPr lang="en-CA" dirty="0"/>
              <a:t>What is the purpose of this ePortfolio assignment?</a:t>
            </a:r>
          </a:p>
          <a:p>
            <a:r>
              <a:rPr lang="en-US" dirty="0"/>
              <a:t>What transferable/transversal skills does the assignment ask students to demonstrate/develop?</a:t>
            </a:r>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3942617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Group discussion</a:t>
            </a:r>
          </a:p>
        </p:txBody>
      </p:sp>
      <p:sp>
        <p:nvSpPr>
          <p:cNvPr id="3" name="Content Placeholder 2"/>
          <p:cNvSpPr>
            <a:spLocks noGrp="1"/>
          </p:cNvSpPr>
          <p:nvPr>
            <p:ph idx="1"/>
          </p:nvPr>
        </p:nvSpPr>
        <p:spPr/>
        <p:txBody>
          <a:bodyPr/>
          <a:lstStyle/>
          <a:p>
            <a:r>
              <a:rPr lang="en-CA" dirty="0"/>
              <a:t>How can we promote collaborative learning with ePortfolio assignments? </a:t>
            </a:r>
          </a:p>
          <a:p>
            <a:r>
              <a:rPr lang="en-CA" dirty="0"/>
              <a:t>Is there opportunity for “group folio thinking”?</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2434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6" name="Content Placeholder 5"/>
          <p:cNvSpPr>
            <a:spLocks noGrp="1"/>
          </p:cNvSpPr>
          <p:nvPr>
            <p:ph idx="1"/>
          </p:nvPr>
        </p:nvSpPr>
        <p:spPr/>
        <p:txBody>
          <a:bodyPr>
            <a:normAutofit/>
          </a:bodyPr>
          <a:lstStyle/>
          <a:p>
            <a:pPr marL="0" indent="0">
              <a:buNone/>
            </a:pPr>
            <a:r>
              <a:rPr lang="en-US" dirty="0"/>
              <a:t>By the end of this module, you should be able to:</a:t>
            </a:r>
          </a:p>
          <a:p>
            <a:pPr marL="514350" indent="-457200"/>
            <a:r>
              <a:rPr lang="en-CA" dirty="0"/>
              <a:t>describe the purpose and uses of ePortfolios;</a:t>
            </a:r>
          </a:p>
          <a:p>
            <a:pPr marL="514350" indent="-457200"/>
            <a:r>
              <a:rPr lang="en-CA" dirty="0"/>
              <a:t>identify the benefits and challenges of using ePortfolios for students and instructors;</a:t>
            </a:r>
          </a:p>
          <a:p>
            <a:pPr marL="514350" indent="-457200"/>
            <a:r>
              <a:rPr lang="en-CA" dirty="0"/>
              <a:t>describe best practices for using ePortfolios in your course;</a:t>
            </a:r>
          </a:p>
          <a:p>
            <a:pPr marL="514350" indent="-457200"/>
            <a:r>
              <a:rPr lang="en-CA" dirty="0"/>
              <a:t>develop an outline for an ePortfolio assignment, including assessment criteria.</a:t>
            </a:r>
          </a:p>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61932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cap="none" dirty="0"/>
              <a:t>COLLABORATIVE ePORTFOLIOS</a:t>
            </a:r>
          </a:p>
        </p:txBody>
      </p:sp>
      <p:sp>
        <p:nvSpPr>
          <p:cNvPr id="3" name="Content Placeholder 2"/>
          <p:cNvSpPr>
            <a:spLocks noGrp="1"/>
          </p:cNvSpPr>
          <p:nvPr>
            <p:ph idx="1"/>
          </p:nvPr>
        </p:nvSpPr>
        <p:spPr/>
        <p:txBody>
          <a:bodyPr/>
          <a:lstStyle/>
          <a:p>
            <a:r>
              <a:rPr lang="en-CA" dirty="0"/>
              <a:t>“A Metacognitive Approach to Mapping Collaborative Inquiry through E-Portfolios”</a:t>
            </a:r>
          </a:p>
          <a:p>
            <a:pPr marL="0" indent="0">
              <a:buNone/>
            </a:pPr>
            <a:r>
              <a:rPr lang="en-CA" dirty="0"/>
              <a:t>									- (Takayama, 2014)</a:t>
            </a:r>
            <a:br>
              <a:rPr lang="en-CA" dirty="0"/>
            </a:br>
            <a:endParaRPr lang="en-CA"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3"/>
          <a:stretch>
            <a:fillRect/>
          </a:stretch>
        </p:blipFill>
        <p:spPr>
          <a:xfrm>
            <a:off x="3047788" y="4228510"/>
            <a:ext cx="3048425" cy="1752845"/>
          </a:xfrm>
          <a:prstGeom prst="rect">
            <a:avLst/>
          </a:prstGeom>
        </p:spPr>
      </p:pic>
    </p:spTree>
    <p:extLst>
      <p:ext uri="{BB962C8B-B14F-4D97-AF65-F5344CB8AC3E}">
        <p14:creationId xmlns:p14="http://schemas.microsoft.com/office/powerpoint/2010/main" val="2994885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cap="none" dirty="0"/>
              <a:t>ePORTFOLIO BUILDING FRAMEWORK</a:t>
            </a:r>
          </a:p>
        </p:txBody>
      </p:sp>
      <p:sp>
        <p:nvSpPr>
          <p:cNvPr id="5" name="Footer Placeholder 4"/>
          <p:cNvSpPr>
            <a:spLocks noGrp="1"/>
          </p:cNvSpPr>
          <p:nvPr>
            <p:ph type="ftr" sz="quarter" idx="11"/>
          </p:nvPr>
        </p:nvSpPr>
        <p:spPr/>
        <p:txBody>
          <a:bodyPr/>
          <a:lstStyle/>
          <a:p>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7106519"/>
              </p:ext>
            </p:extLst>
          </p:nvPr>
        </p:nvGraphicFramePr>
        <p:xfrm>
          <a:off x="252413" y="1600200"/>
          <a:ext cx="8662987"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470279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t>ePORTFOLIO BUILDING FRAMEWORK</a:t>
            </a:r>
            <a:endParaRPr lang="en-CA" cap="none" dirty="0"/>
          </a:p>
        </p:txBody>
      </p:sp>
      <p:sp>
        <p:nvSpPr>
          <p:cNvPr id="3" name="Content Placeholder 2"/>
          <p:cNvSpPr>
            <a:spLocks noGrp="1"/>
          </p:cNvSpPr>
          <p:nvPr>
            <p:ph idx="1"/>
          </p:nvPr>
        </p:nvSpPr>
        <p:spPr/>
        <p:txBody>
          <a:bodyPr/>
          <a:lstStyle/>
          <a:p>
            <a:pPr marL="0" indent="0">
              <a:buNone/>
            </a:pPr>
            <a:r>
              <a:rPr lang="en-CA" b="1" dirty="0"/>
              <a:t>Collect:</a:t>
            </a:r>
          </a:p>
          <a:p>
            <a:pPr marL="0" indent="0">
              <a:buNone/>
            </a:pPr>
            <a:endParaRPr lang="en-CA" b="1" dirty="0"/>
          </a:p>
          <a:p>
            <a:r>
              <a:rPr lang="en-CA" dirty="0"/>
              <a:t>Work (essays, presentations, videos, graphics, music, etc.)</a:t>
            </a:r>
          </a:p>
          <a:p>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07947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t>ePORTFOLIO BUILDING FRAMEWORK</a:t>
            </a:r>
            <a:endParaRPr lang="en-CA" cap="none" dirty="0"/>
          </a:p>
        </p:txBody>
      </p:sp>
      <p:sp>
        <p:nvSpPr>
          <p:cNvPr id="3" name="Content Placeholder 2"/>
          <p:cNvSpPr>
            <a:spLocks noGrp="1"/>
          </p:cNvSpPr>
          <p:nvPr>
            <p:ph idx="1"/>
          </p:nvPr>
        </p:nvSpPr>
        <p:spPr/>
        <p:txBody>
          <a:bodyPr/>
          <a:lstStyle/>
          <a:p>
            <a:pPr marL="0" indent="0">
              <a:buNone/>
            </a:pPr>
            <a:r>
              <a:rPr lang="en-CA" b="1" dirty="0"/>
              <a:t>Select:</a:t>
            </a:r>
          </a:p>
          <a:p>
            <a:r>
              <a:rPr lang="en-CA" dirty="0"/>
              <a:t>Pause and review collected work</a:t>
            </a:r>
          </a:p>
          <a:p>
            <a:r>
              <a:rPr lang="en-CA" dirty="0"/>
              <a:t>Select key artifacts that best demonstrate learning and development</a:t>
            </a:r>
          </a:p>
          <a:p>
            <a:r>
              <a:rPr lang="en-CA" dirty="0"/>
              <a:t>Depends on the </a:t>
            </a:r>
            <a:r>
              <a:rPr lang="en-CA" i="1" dirty="0"/>
              <a:t>purpose </a:t>
            </a:r>
            <a:r>
              <a:rPr lang="en-CA" dirty="0"/>
              <a:t>of the ePortfolio (e.g. learning? career/showcase?)</a:t>
            </a:r>
            <a:endParaRPr lang="en-CA" sz="1200" dirty="0"/>
          </a:p>
          <a:p>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53921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t>ePORTFOLIO BUILDING FRAMEWORK</a:t>
            </a:r>
            <a:endParaRPr lang="en-CA" cap="none" dirty="0"/>
          </a:p>
        </p:txBody>
      </p:sp>
      <p:sp>
        <p:nvSpPr>
          <p:cNvPr id="3" name="Content Placeholder 2"/>
          <p:cNvSpPr>
            <a:spLocks noGrp="1"/>
          </p:cNvSpPr>
          <p:nvPr>
            <p:ph idx="1"/>
          </p:nvPr>
        </p:nvSpPr>
        <p:spPr/>
        <p:txBody>
          <a:bodyPr/>
          <a:lstStyle/>
          <a:p>
            <a:pPr marL="0" indent="0">
              <a:buNone/>
            </a:pPr>
            <a:r>
              <a:rPr lang="en-CA" b="1" dirty="0"/>
              <a:t>Reflect:</a:t>
            </a:r>
          </a:p>
          <a:p>
            <a:r>
              <a:rPr lang="en-CA" dirty="0"/>
              <a:t>Heart of the ePortfolio building process</a:t>
            </a:r>
          </a:p>
          <a:p>
            <a:r>
              <a:rPr lang="en-CA" dirty="0"/>
              <a:t>Takes place at several stages:</a:t>
            </a:r>
          </a:p>
          <a:p>
            <a:pPr lvl="1"/>
            <a:r>
              <a:rPr lang="en-CA" dirty="0"/>
              <a:t>When artifact is collected</a:t>
            </a:r>
          </a:p>
          <a:p>
            <a:pPr lvl="1"/>
            <a:r>
              <a:rPr lang="en-CA" dirty="0"/>
              <a:t>When artifact is selected</a:t>
            </a:r>
          </a:p>
          <a:p>
            <a:pPr lvl="1"/>
            <a:r>
              <a:rPr lang="en-CA" dirty="0"/>
              <a:t>When setting a direction for future learning goals</a:t>
            </a:r>
            <a:endParaRPr lang="en-CA" sz="800" dirty="0"/>
          </a:p>
          <a:p>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11581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t>ePORTFOLIO BUILDING FRAMEWORK</a:t>
            </a:r>
            <a:endParaRPr lang="en-CA" cap="none" dirty="0"/>
          </a:p>
        </p:txBody>
      </p:sp>
      <p:sp>
        <p:nvSpPr>
          <p:cNvPr id="3" name="Content Placeholder 2"/>
          <p:cNvSpPr>
            <a:spLocks noGrp="1"/>
          </p:cNvSpPr>
          <p:nvPr>
            <p:ph idx="1"/>
          </p:nvPr>
        </p:nvSpPr>
        <p:spPr/>
        <p:txBody>
          <a:bodyPr/>
          <a:lstStyle/>
          <a:p>
            <a:pPr marL="0" indent="0">
              <a:buNone/>
            </a:pPr>
            <a:r>
              <a:rPr lang="en-CA" b="1" dirty="0"/>
              <a:t>Connect:</a:t>
            </a:r>
          </a:p>
          <a:p>
            <a:r>
              <a:rPr lang="en-CA" dirty="0"/>
              <a:t>Integrative learning:</a:t>
            </a:r>
          </a:p>
          <a:p>
            <a:pPr lvl="1"/>
            <a:r>
              <a:rPr lang="en-CA" dirty="0"/>
              <a:t>How does this relate to other experiences (academic, professional, co-curricular, personal)? </a:t>
            </a:r>
            <a:br>
              <a:rPr lang="en-CA" dirty="0"/>
            </a:br>
            <a:endParaRPr lang="en-CA" sz="800" dirty="0"/>
          </a:p>
          <a:p>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96504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ePORTFOLIO PLATFORMS</a:t>
            </a:r>
          </a:p>
        </p:txBody>
      </p:sp>
      <p:sp>
        <p:nvSpPr>
          <p:cNvPr id="3" name="Content Placeholder 2"/>
          <p:cNvSpPr>
            <a:spLocks noGrp="1"/>
          </p:cNvSpPr>
          <p:nvPr>
            <p:ph idx="1"/>
          </p:nvPr>
        </p:nvSpPr>
        <p:spPr/>
        <p:txBody>
          <a:bodyPr>
            <a:normAutofit fontScale="92500" lnSpcReduction="10000"/>
          </a:bodyPr>
          <a:lstStyle/>
          <a:p>
            <a:r>
              <a:rPr lang="en-CA" dirty="0"/>
              <a:t>Mahara</a:t>
            </a:r>
          </a:p>
          <a:p>
            <a:r>
              <a:rPr lang="en-CA" dirty="0"/>
              <a:t>WordPress</a:t>
            </a:r>
          </a:p>
          <a:p>
            <a:r>
              <a:rPr lang="en-CA" dirty="0"/>
              <a:t>Google Sites</a:t>
            </a:r>
          </a:p>
          <a:p>
            <a:r>
              <a:rPr lang="en-CA" dirty="0"/>
              <a:t>Wiki</a:t>
            </a:r>
          </a:p>
          <a:p>
            <a:r>
              <a:rPr lang="en-CA" dirty="0"/>
              <a:t>Domain of One’s Own</a:t>
            </a:r>
          </a:p>
          <a:p>
            <a:r>
              <a:rPr lang="en-CA" dirty="0"/>
              <a:t>PebblePad</a:t>
            </a:r>
          </a:p>
          <a:p>
            <a:r>
              <a:rPr lang="en-CA" dirty="0"/>
              <a:t>Learning management systems:</a:t>
            </a:r>
          </a:p>
          <a:p>
            <a:pPr lvl="1"/>
            <a:r>
              <a:rPr lang="en-CA" dirty="0"/>
              <a:t>Brightspace/D2L</a:t>
            </a:r>
          </a:p>
          <a:p>
            <a:pPr lvl="1"/>
            <a:r>
              <a:rPr lang="en-CA" dirty="0"/>
              <a:t>Canvas</a:t>
            </a:r>
          </a:p>
          <a:p>
            <a:pPr lvl="1"/>
            <a:r>
              <a:rPr lang="en-CA" dirty="0"/>
              <a:t>Blackboard</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80920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t>INTEGRATING ePORTFOLIOS</a:t>
            </a:r>
          </a:p>
        </p:txBody>
      </p:sp>
      <p:sp>
        <p:nvSpPr>
          <p:cNvPr id="3" name="Subtitl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8820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Discussion</a:t>
            </a:r>
          </a:p>
        </p:txBody>
      </p:sp>
      <p:sp>
        <p:nvSpPr>
          <p:cNvPr id="3" name="Content Placeholder 2"/>
          <p:cNvSpPr>
            <a:spLocks noGrp="1"/>
          </p:cNvSpPr>
          <p:nvPr>
            <p:ph idx="1"/>
          </p:nvPr>
        </p:nvSpPr>
        <p:spPr/>
        <p:txBody>
          <a:bodyPr>
            <a:normAutofit/>
          </a:bodyPr>
          <a:lstStyle/>
          <a:p>
            <a:r>
              <a:rPr lang="en-CA" dirty="0"/>
              <a:t>Why are you considering integrating an ePortfolio assignment into your course?</a:t>
            </a:r>
          </a:p>
          <a:p>
            <a:r>
              <a:rPr lang="en-CA" dirty="0"/>
              <a:t>What benefits do you think using ePortfolios has for you and your students?</a:t>
            </a:r>
          </a:p>
          <a:p>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0746616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Benefits for students</a:t>
            </a:r>
          </a:p>
        </p:txBody>
      </p:sp>
      <p:sp>
        <p:nvSpPr>
          <p:cNvPr id="3" name="Content Placeholder 2"/>
          <p:cNvSpPr>
            <a:spLocks noGrp="1"/>
          </p:cNvSpPr>
          <p:nvPr>
            <p:ph idx="1"/>
          </p:nvPr>
        </p:nvSpPr>
        <p:spPr/>
        <p:txBody>
          <a:bodyPr>
            <a:normAutofit/>
          </a:bodyPr>
          <a:lstStyle/>
          <a:p>
            <a:r>
              <a:rPr lang="en-CA" dirty="0"/>
              <a:t>Metacognition</a:t>
            </a:r>
          </a:p>
          <a:p>
            <a:r>
              <a:rPr lang="en-CA" dirty="0"/>
              <a:t>Integrative learning</a:t>
            </a:r>
          </a:p>
          <a:p>
            <a:r>
              <a:rPr lang="en-CA" dirty="0"/>
              <a:t>Deeper learning </a:t>
            </a:r>
          </a:p>
          <a:p>
            <a:r>
              <a:rPr lang="en-CA" dirty="0"/>
              <a:t>Transferable &amp; transversal skills</a:t>
            </a:r>
          </a:p>
          <a:p>
            <a:r>
              <a:rPr lang="en-CA" dirty="0"/>
              <a:t>Articulate skills</a:t>
            </a:r>
          </a:p>
          <a:p>
            <a:r>
              <a:rPr lang="en-CA" dirty="0"/>
              <a:t>Find employment</a:t>
            </a:r>
          </a:p>
          <a:p>
            <a:r>
              <a:rPr lang="en-CA" dirty="0"/>
              <a:t>Technology and multi-media skills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597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457200" y="1600200"/>
            <a:ext cx="8229600" cy="4764561"/>
          </a:xfrm>
        </p:spPr>
        <p:txBody>
          <a:bodyPr>
            <a:normAutofit/>
          </a:bodyPr>
          <a:lstStyle/>
          <a:p>
            <a:r>
              <a:rPr lang="en-CA" sz="3200" dirty="0"/>
              <a:t>What are ePortfolios? </a:t>
            </a:r>
          </a:p>
          <a:p>
            <a:r>
              <a:rPr lang="en-CA" sz="3200" dirty="0"/>
              <a:t>ePortfolios in Teaching and Learning</a:t>
            </a:r>
          </a:p>
          <a:p>
            <a:r>
              <a:rPr lang="en-CA" sz="3200" dirty="0"/>
              <a:t>Integrating ePortfolios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8881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Benefits for Instructors</a:t>
            </a:r>
          </a:p>
        </p:txBody>
      </p:sp>
      <p:sp>
        <p:nvSpPr>
          <p:cNvPr id="3" name="Content Placeholder 2"/>
          <p:cNvSpPr>
            <a:spLocks noGrp="1"/>
          </p:cNvSpPr>
          <p:nvPr>
            <p:ph idx="1"/>
          </p:nvPr>
        </p:nvSpPr>
        <p:spPr/>
        <p:txBody>
          <a:bodyPr>
            <a:normAutofit lnSpcReduction="10000"/>
          </a:bodyPr>
          <a:lstStyle/>
          <a:p>
            <a:r>
              <a:rPr lang="en-CA" dirty="0"/>
              <a:t>Review/revise course design</a:t>
            </a:r>
          </a:p>
          <a:p>
            <a:r>
              <a:rPr lang="en-CA" dirty="0"/>
              <a:t>Support assessment of learning outcomes</a:t>
            </a:r>
          </a:p>
          <a:p>
            <a:r>
              <a:rPr lang="en-CA" dirty="0"/>
              <a:t>Assess effectiveness of curriculum</a:t>
            </a:r>
          </a:p>
          <a:p>
            <a:r>
              <a:rPr lang="en-CA" dirty="0"/>
              <a:t>See student progress/struggles</a:t>
            </a:r>
          </a:p>
          <a:p>
            <a:r>
              <a:rPr lang="en-CA" dirty="0"/>
              <a:t>Measure student achievement of learning outcomes</a:t>
            </a:r>
          </a:p>
          <a:p>
            <a:r>
              <a:rPr lang="en-CA" dirty="0"/>
              <a:t>Build relationships with students</a:t>
            </a:r>
          </a:p>
          <a:p>
            <a:r>
              <a:rPr lang="en-CA" dirty="0"/>
              <a:t>Develop new technology skills and pedagogical approaches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73100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CA" dirty="0"/>
              <a:t>Activity: Think, INK, Pair, Share</a:t>
            </a:r>
          </a:p>
        </p:txBody>
      </p:sp>
      <p:sp>
        <p:nvSpPr>
          <p:cNvPr id="9" name="Content Placeholder 8"/>
          <p:cNvSpPr>
            <a:spLocks noGrp="1"/>
          </p:cNvSpPr>
          <p:nvPr>
            <p:ph idx="1"/>
          </p:nvPr>
        </p:nvSpPr>
        <p:spPr/>
        <p:txBody>
          <a:bodyPr/>
          <a:lstStyle/>
          <a:p>
            <a:r>
              <a:rPr lang="en-CA" dirty="0"/>
              <a:t>List your top three challenges (for you or students)</a:t>
            </a:r>
          </a:p>
          <a:p>
            <a:pPr lvl="1"/>
            <a:r>
              <a:rPr lang="en-CA" dirty="0"/>
              <a:t>Share these three challenges with your neighbour</a:t>
            </a:r>
          </a:p>
          <a:p>
            <a:pPr lvl="1"/>
            <a:r>
              <a:rPr lang="en-CA" dirty="0"/>
              <a:t>Choose three challenges; for each challenge, come up with one strategy for overcoming this challenge</a:t>
            </a:r>
          </a:p>
          <a:p>
            <a:pPr marL="0" indent="0">
              <a:buNone/>
            </a:pPr>
            <a:endParaRPr lang="en-CA" dirty="0"/>
          </a:p>
        </p:txBody>
      </p:sp>
      <p:sp>
        <p:nvSpPr>
          <p:cNvPr id="7" name="Footer Placeholder 6"/>
          <p:cNvSpPr>
            <a:spLocks noGrp="1"/>
          </p:cNvSpPr>
          <p:nvPr>
            <p:ph type="ftr" sz="quarter" idx="11"/>
          </p:nvPr>
        </p:nvSpPr>
        <p:spPr/>
        <p:txBody>
          <a:bodyPr/>
          <a:lstStyle/>
          <a:p>
            <a:endParaRPr lang="en-US" dirty="0"/>
          </a:p>
        </p:txBody>
      </p:sp>
      <p:pic>
        <p:nvPicPr>
          <p:cNvPr id="4098" name="Picture 2" descr="C:\Users\OhYeahhh\AppData\Local\Microsoft\Windows\Temporary Internet Files\Content.IE5\MW6NOZ54\MP900448598[1].jpg"/>
          <p:cNvPicPr>
            <a:picLocks noChangeAspect="1" noChangeArrowheads="1"/>
          </p:cNvPicPr>
          <p:nvPr/>
        </p:nvPicPr>
        <p:blipFill rotWithShape="1">
          <a:blip r:embed="rId3">
            <a:extLst>
              <a:ext uri="{28A0092B-C50C-407E-A947-70E740481C1C}">
                <a14:useLocalDpi xmlns:a14="http://schemas.microsoft.com/office/drawing/2010/main" val="0"/>
              </a:ext>
            </a:extLst>
          </a:blip>
          <a:srcRect l="14341" t="46802" r="4310" b="19839"/>
          <a:stretch/>
        </p:blipFill>
        <p:spPr bwMode="auto">
          <a:xfrm>
            <a:off x="5932805" y="4334527"/>
            <a:ext cx="2625566" cy="180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39400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06" y="274638"/>
            <a:ext cx="8891694" cy="1143000"/>
          </a:xfrm>
        </p:spPr>
        <p:txBody>
          <a:bodyPr>
            <a:normAutofit/>
          </a:bodyPr>
          <a:lstStyle/>
          <a:p>
            <a:r>
              <a:rPr lang="en-CA" dirty="0"/>
              <a:t>Benefits AND CHALLENGES</a:t>
            </a:r>
          </a:p>
        </p:txBody>
      </p:sp>
      <p:sp>
        <p:nvSpPr>
          <p:cNvPr id="3" name="Content Placeholder 2"/>
          <p:cNvSpPr>
            <a:spLocks noGrp="1"/>
          </p:cNvSpPr>
          <p:nvPr>
            <p:ph idx="1"/>
          </p:nvPr>
        </p:nvSpPr>
        <p:spPr/>
        <p:txBody>
          <a:bodyPr/>
          <a:lstStyle/>
          <a:p>
            <a:pPr marL="0" indent="0">
              <a:buNone/>
            </a:pPr>
            <a:r>
              <a:rPr lang="en-CA" b="1" dirty="0"/>
              <a:t>Video</a:t>
            </a:r>
          </a:p>
          <a:p>
            <a:pPr marL="0" indent="0">
              <a:buNone/>
            </a:pPr>
            <a:endParaRPr lang="en-CA" b="1" dirty="0"/>
          </a:p>
          <a:p>
            <a:r>
              <a:rPr lang="en-CA" dirty="0"/>
              <a:t>ePortfolio Benefits and Challenges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94153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Reflection</a:t>
            </a:r>
          </a:p>
        </p:txBody>
      </p:sp>
      <p:sp>
        <p:nvSpPr>
          <p:cNvPr id="5" name="Footer Placeholder 4"/>
          <p:cNvSpPr>
            <a:spLocks noGrp="1"/>
          </p:cNvSpPr>
          <p:nvPr>
            <p:ph type="ftr" sz="quarter" idx="11"/>
          </p:nvPr>
        </p:nvSpPr>
        <p:spPr/>
        <p:txBody>
          <a:bodyPr/>
          <a:lstStyle/>
          <a:p>
            <a:endParaRPr lang="en-US" dirty="0"/>
          </a:p>
        </p:txBody>
      </p:sp>
      <p:sp>
        <p:nvSpPr>
          <p:cNvPr id="7" name="Content Placeholder 6"/>
          <p:cNvSpPr>
            <a:spLocks noGrp="1"/>
          </p:cNvSpPr>
          <p:nvPr>
            <p:ph idx="1"/>
          </p:nvPr>
        </p:nvSpPr>
        <p:spPr>
          <a:xfrm>
            <a:off x="252306" y="1600200"/>
            <a:ext cx="7563637" cy="4873904"/>
          </a:xfrm>
        </p:spPr>
        <p:txBody>
          <a:bodyPr/>
          <a:lstStyle/>
          <a:p>
            <a:r>
              <a:rPr lang="en-CA" dirty="0"/>
              <a:t>Central to ePortfolio pedagogy</a:t>
            </a:r>
          </a:p>
          <a:p>
            <a:r>
              <a:rPr lang="en-CA" dirty="0"/>
              <a:t>Promotes metacognitive thinking</a:t>
            </a:r>
          </a:p>
          <a:p>
            <a:r>
              <a:rPr lang="en-CA" dirty="0"/>
              <a:t>Helps students to make connections across diverse learning experiences</a:t>
            </a:r>
          </a:p>
          <a:p>
            <a:r>
              <a:rPr lang="en-CA" dirty="0"/>
              <a:t>Supports awareness of growth and development as a learner</a:t>
            </a:r>
          </a:p>
        </p:txBody>
      </p:sp>
      <p:pic>
        <p:nvPicPr>
          <p:cNvPr id="2" name="Picture 1"/>
          <p:cNvPicPr>
            <a:picLocks noChangeAspect="1"/>
          </p:cNvPicPr>
          <p:nvPr/>
        </p:nvPicPr>
        <p:blipFill>
          <a:blip r:embed="rId3"/>
          <a:stretch>
            <a:fillRect/>
          </a:stretch>
        </p:blipFill>
        <p:spPr>
          <a:xfrm>
            <a:off x="6245682" y="3794612"/>
            <a:ext cx="2724150" cy="2679492"/>
          </a:xfrm>
          <a:prstGeom prst="rect">
            <a:avLst/>
          </a:prstGeom>
        </p:spPr>
      </p:pic>
    </p:spTree>
    <p:extLst>
      <p:ext uri="{BB962C8B-B14F-4D97-AF65-F5344CB8AC3E}">
        <p14:creationId xmlns:p14="http://schemas.microsoft.com/office/powerpoint/2010/main" val="217676055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Group Discussion</a:t>
            </a:r>
          </a:p>
        </p:txBody>
      </p:sp>
      <p:sp>
        <p:nvSpPr>
          <p:cNvPr id="5" name="Footer Placeholder 4"/>
          <p:cNvSpPr>
            <a:spLocks noGrp="1"/>
          </p:cNvSpPr>
          <p:nvPr>
            <p:ph type="ftr" sz="quarter" idx="11"/>
          </p:nvPr>
        </p:nvSpPr>
        <p:spPr/>
        <p:txBody>
          <a:bodyPr/>
          <a:lstStyle/>
          <a:p>
            <a:endParaRPr lang="en-US" dirty="0"/>
          </a:p>
        </p:txBody>
      </p:sp>
      <p:sp>
        <p:nvSpPr>
          <p:cNvPr id="7" name="Content Placeholder 6"/>
          <p:cNvSpPr>
            <a:spLocks noGrp="1"/>
          </p:cNvSpPr>
          <p:nvPr>
            <p:ph idx="1"/>
          </p:nvPr>
        </p:nvSpPr>
        <p:spPr>
          <a:xfrm>
            <a:off x="252306" y="1600200"/>
            <a:ext cx="8238551" cy="4873904"/>
          </a:xfrm>
        </p:spPr>
        <p:txBody>
          <a:bodyPr/>
          <a:lstStyle/>
          <a:p>
            <a:r>
              <a:rPr lang="en-CA" dirty="0"/>
              <a:t>What are some strategies for supporting reflective thinking in students?</a:t>
            </a:r>
          </a:p>
        </p:txBody>
      </p:sp>
    </p:spTree>
    <p:extLst>
      <p:ext uri="{BB962C8B-B14F-4D97-AF65-F5344CB8AC3E}">
        <p14:creationId xmlns:p14="http://schemas.microsoft.com/office/powerpoint/2010/main" val="103770502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06" y="274638"/>
            <a:ext cx="8891694" cy="1143000"/>
          </a:xfrm>
        </p:spPr>
        <p:txBody>
          <a:bodyPr>
            <a:normAutofit/>
          </a:bodyPr>
          <a:lstStyle/>
          <a:p>
            <a:r>
              <a:rPr lang="en-CA" dirty="0"/>
              <a:t>Support Reflective Thinking</a:t>
            </a:r>
          </a:p>
        </p:txBody>
      </p:sp>
      <p:sp>
        <p:nvSpPr>
          <p:cNvPr id="3" name="Content Placeholder 2"/>
          <p:cNvSpPr>
            <a:spLocks noGrp="1"/>
          </p:cNvSpPr>
          <p:nvPr>
            <p:ph idx="1"/>
          </p:nvPr>
        </p:nvSpPr>
        <p:spPr/>
        <p:txBody>
          <a:bodyPr>
            <a:normAutofit/>
          </a:bodyPr>
          <a:lstStyle/>
          <a:p>
            <a:r>
              <a:rPr lang="en-CA" dirty="0"/>
              <a:t>Have a clear idea of what you want students to reflect on and why</a:t>
            </a:r>
          </a:p>
          <a:p>
            <a:r>
              <a:rPr lang="en-CA" dirty="0"/>
              <a:t>Provide a model of a good reflection</a:t>
            </a:r>
          </a:p>
          <a:p>
            <a:r>
              <a:rPr lang="en-CA" dirty="0"/>
              <a:t>Introduce early on and provide regular feedback</a:t>
            </a:r>
          </a:p>
          <a:p>
            <a:r>
              <a:rPr lang="en-CA" dirty="0"/>
              <a:t>Provide opportunity for practice</a:t>
            </a:r>
          </a:p>
          <a:p>
            <a:r>
              <a:rPr lang="en-CA" dirty="0"/>
              <a:t>Use question prompts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57353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06" y="274638"/>
            <a:ext cx="8891694" cy="1143000"/>
          </a:xfrm>
        </p:spPr>
        <p:txBody>
          <a:bodyPr>
            <a:normAutofit/>
          </a:bodyPr>
          <a:lstStyle/>
          <a:p>
            <a:r>
              <a:rPr lang="en-CA" dirty="0"/>
              <a:t>Useful question prompts</a:t>
            </a:r>
          </a:p>
        </p:txBody>
      </p:sp>
      <p:sp>
        <p:nvSpPr>
          <p:cNvPr id="3" name="Content Placeholder 2"/>
          <p:cNvSpPr>
            <a:spLocks noGrp="1"/>
          </p:cNvSpPr>
          <p:nvPr>
            <p:ph idx="1"/>
          </p:nvPr>
        </p:nvSpPr>
        <p:spPr/>
        <p:txBody>
          <a:bodyPr>
            <a:normAutofit/>
          </a:bodyPr>
          <a:lstStyle/>
          <a:p>
            <a:r>
              <a:rPr lang="en-CA" dirty="0"/>
              <a:t>Why did you choose this assignment for your portfolio?</a:t>
            </a:r>
          </a:p>
          <a:p>
            <a:r>
              <a:rPr lang="en-CA" dirty="0"/>
              <a:t>What did you learn by creating this artifact?</a:t>
            </a:r>
          </a:p>
          <a:p>
            <a:r>
              <a:rPr lang="en-CA" dirty="0"/>
              <a:t>What skills does this artifact showcase? How will you be able to apply these skills to other courses/contexts?</a:t>
            </a:r>
          </a:p>
          <a:p>
            <a:r>
              <a:rPr lang="en-US" dirty="0"/>
              <a:t>What are the connections between what we’re doing in the classroom and other things you’re doing?</a:t>
            </a:r>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06211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COURSE-LEVEL ePORTFOLIO</a:t>
            </a:r>
          </a:p>
        </p:txBody>
      </p:sp>
      <p:sp>
        <p:nvSpPr>
          <p:cNvPr id="3" name="Content Placeholder 2"/>
          <p:cNvSpPr>
            <a:spLocks noGrp="1"/>
          </p:cNvSpPr>
          <p:nvPr>
            <p:ph idx="1"/>
          </p:nvPr>
        </p:nvSpPr>
        <p:spPr/>
        <p:txBody>
          <a:bodyPr>
            <a:normAutofit/>
          </a:bodyPr>
          <a:lstStyle/>
          <a:p>
            <a:r>
              <a:rPr lang="en-US" dirty="0"/>
              <a:t>Example:</a:t>
            </a:r>
          </a:p>
          <a:p>
            <a:pPr lvl="1"/>
            <a:r>
              <a:rPr lang="en-CA" dirty="0">
                <a:hlinkClick r:id="rId3"/>
              </a:rPr>
              <a:t>ePortfolio: Inspired Insights, Magnificent Failures, and Unanticipated Connections</a:t>
            </a:r>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1023601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ACTIVITY: ePORTFOLIO ASSIGNMENT</a:t>
            </a:r>
          </a:p>
        </p:txBody>
      </p:sp>
      <p:sp>
        <p:nvSpPr>
          <p:cNvPr id="3" name="Content Placeholder 2"/>
          <p:cNvSpPr>
            <a:spLocks noGrp="1"/>
          </p:cNvSpPr>
          <p:nvPr>
            <p:ph idx="1"/>
          </p:nvPr>
        </p:nvSpPr>
        <p:spPr/>
        <p:txBody>
          <a:bodyPr>
            <a:normAutofit/>
          </a:bodyPr>
          <a:lstStyle/>
          <a:p>
            <a:r>
              <a:rPr lang="en-CA" dirty="0"/>
              <a:t>How will this ePortfolio assignment support reflective thinking in your students?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0003532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06" y="274638"/>
            <a:ext cx="8891694" cy="1143000"/>
          </a:xfrm>
        </p:spPr>
        <p:txBody>
          <a:bodyPr>
            <a:normAutofit/>
          </a:bodyPr>
          <a:lstStyle/>
          <a:p>
            <a:r>
              <a:rPr lang="en-CA" cap="none" dirty="0"/>
              <a:t>ASSESSING ePORTFOLIOS</a:t>
            </a:r>
          </a:p>
        </p:txBody>
      </p:sp>
      <p:sp>
        <p:nvSpPr>
          <p:cNvPr id="3" name="Content Placeholder 2"/>
          <p:cNvSpPr>
            <a:spLocks noGrp="1"/>
          </p:cNvSpPr>
          <p:nvPr>
            <p:ph idx="1"/>
          </p:nvPr>
        </p:nvSpPr>
        <p:spPr>
          <a:xfrm>
            <a:off x="252306" y="1600200"/>
            <a:ext cx="6605694" cy="4873904"/>
          </a:xfrm>
        </p:spPr>
        <p:txBody>
          <a:bodyPr>
            <a:normAutofit/>
          </a:bodyPr>
          <a:lstStyle/>
          <a:p>
            <a:r>
              <a:rPr lang="en-CA" dirty="0"/>
              <a:t>Align with course learning outcomes</a:t>
            </a:r>
          </a:p>
          <a:p>
            <a:r>
              <a:rPr lang="en-CA" dirty="0"/>
              <a:t>Develop a grading rubric</a:t>
            </a:r>
          </a:p>
          <a:p>
            <a:pPr lvl="1"/>
            <a:r>
              <a:rPr lang="en-CA" dirty="0"/>
              <a:t>Share with students to guide them</a:t>
            </a:r>
          </a:p>
          <a:p>
            <a:pPr lvl="1"/>
            <a:r>
              <a:rPr lang="en-CA" dirty="0"/>
              <a:t>Multiple graders can use to assess (TAs, students themselves, peers)</a:t>
            </a:r>
          </a:p>
          <a:p>
            <a:r>
              <a:rPr lang="en-CA" dirty="0"/>
              <a:t>Provide opportunity for self and peer assessment</a:t>
            </a:r>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3"/>
          <a:stretch>
            <a:fillRect/>
          </a:stretch>
        </p:blipFill>
        <p:spPr>
          <a:xfrm>
            <a:off x="5844268" y="3717947"/>
            <a:ext cx="3299732" cy="2756157"/>
          </a:xfrm>
          <a:prstGeom prst="rect">
            <a:avLst/>
          </a:prstGeom>
        </p:spPr>
      </p:pic>
    </p:spTree>
    <p:extLst>
      <p:ext uri="{BB962C8B-B14F-4D97-AF65-F5344CB8AC3E}">
        <p14:creationId xmlns:p14="http://schemas.microsoft.com/office/powerpoint/2010/main" val="315333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t>WHAT ARE ePORTFOLIOS?</a:t>
            </a:r>
          </a:p>
        </p:txBody>
      </p:sp>
      <p:sp>
        <p:nvSpPr>
          <p:cNvPr id="3" name="Subtitl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7365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06" y="274638"/>
            <a:ext cx="8891694" cy="1143000"/>
          </a:xfrm>
        </p:spPr>
        <p:txBody>
          <a:bodyPr>
            <a:normAutofit/>
          </a:bodyPr>
          <a:lstStyle/>
          <a:p>
            <a:r>
              <a:rPr lang="en-CA" cap="none" dirty="0"/>
              <a:t>ASSESSING ePORTFOLIOS</a:t>
            </a:r>
          </a:p>
        </p:txBody>
      </p:sp>
      <p:sp>
        <p:nvSpPr>
          <p:cNvPr id="3" name="Content Placeholder 2"/>
          <p:cNvSpPr>
            <a:spLocks noGrp="1"/>
          </p:cNvSpPr>
          <p:nvPr>
            <p:ph idx="1"/>
          </p:nvPr>
        </p:nvSpPr>
        <p:spPr>
          <a:xfrm>
            <a:off x="252306" y="1600200"/>
            <a:ext cx="8586894" cy="4873904"/>
          </a:xfrm>
        </p:spPr>
        <p:txBody>
          <a:bodyPr>
            <a:normAutofit/>
          </a:bodyPr>
          <a:lstStyle/>
          <a:p>
            <a:pPr marL="0" indent="0">
              <a:buNone/>
            </a:pPr>
            <a:r>
              <a:rPr lang="en-CA" dirty="0"/>
              <a:t>Build in multiple opportunities for formative feedback:</a:t>
            </a:r>
          </a:p>
          <a:p>
            <a:pPr marL="0" indent="0">
              <a:buNone/>
            </a:pPr>
            <a:r>
              <a:rPr lang="en-CA" dirty="0"/>
              <a:t>“ … students are more likely to engage in </a:t>
            </a:r>
            <a:r>
              <a:rPr lang="en-CA" b="1" dirty="0"/>
              <a:t>deep, integrative learning</a:t>
            </a:r>
            <a:r>
              <a:rPr lang="en-CA" dirty="0"/>
              <a:t> when faculty and other students look at the portfolio and comment on them.”</a:t>
            </a:r>
          </a:p>
          <a:p>
            <a:pPr marL="0" indent="0">
              <a:buNone/>
            </a:pPr>
            <a:r>
              <a:rPr lang="en-CA" dirty="0"/>
              <a:t>		</a:t>
            </a:r>
            <a:r>
              <a:rPr lang="en-CA" sz="2400" dirty="0"/>
              <a:t>- Catalyst for Learning: ePortfolio Resources and Research</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47895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cap="none" dirty="0"/>
              <a:t>ePORTFOLIOS AND SOCIAL PEDAGOGY</a:t>
            </a:r>
          </a:p>
        </p:txBody>
      </p:sp>
      <p:sp>
        <p:nvSpPr>
          <p:cNvPr id="3" name="Content Placeholder 2"/>
          <p:cNvSpPr>
            <a:spLocks noGrp="1"/>
          </p:cNvSpPr>
          <p:nvPr>
            <p:ph idx="1"/>
          </p:nvPr>
        </p:nvSpPr>
        <p:spPr/>
        <p:txBody>
          <a:bodyPr/>
          <a:lstStyle/>
          <a:p>
            <a:r>
              <a:rPr lang="en-CA" dirty="0"/>
              <a:t>“Facilitating cultural integration and reflective learning through intercultural collaboration”			</a:t>
            </a:r>
          </a:p>
          <a:p>
            <a:pPr marL="0" indent="0">
              <a:buNone/>
            </a:pPr>
            <a:r>
              <a:rPr lang="en-CA" sz="2400" dirty="0"/>
              <a:t>				- University of Waterloo, May 2015 – Apr 2016</a:t>
            </a:r>
            <a:br>
              <a:rPr lang="en-CA" sz="2400" dirty="0"/>
            </a:br>
            <a:endParaRPr lang="en-CA" sz="2400"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75444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ACTIVITY: ePORTFOLIO ASSIGNMENT</a:t>
            </a:r>
          </a:p>
        </p:txBody>
      </p:sp>
      <p:sp>
        <p:nvSpPr>
          <p:cNvPr id="3" name="Content Placeholder 2"/>
          <p:cNvSpPr>
            <a:spLocks noGrp="1"/>
          </p:cNvSpPr>
          <p:nvPr>
            <p:ph idx="1"/>
          </p:nvPr>
        </p:nvSpPr>
        <p:spPr/>
        <p:txBody>
          <a:bodyPr>
            <a:normAutofit/>
          </a:bodyPr>
          <a:lstStyle/>
          <a:p>
            <a:r>
              <a:rPr lang="en-CA" dirty="0"/>
              <a:t>Describe your assessment strategy for this ePortfolio assignment (eg. What assessment criteria will you use? What is your plan for providing formative feedback? Will you use self and peer assessment?)</a:t>
            </a:r>
            <a:endParaRPr lang="en-US" dirty="0"/>
          </a:p>
          <a:p>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8062666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06" y="274638"/>
            <a:ext cx="8891694" cy="1143000"/>
          </a:xfrm>
        </p:spPr>
        <p:txBody>
          <a:bodyPr>
            <a:normAutofit/>
          </a:bodyPr>
          <a:lstStyle/>
          <a:p>
            <a:r>
              <a:rPr lang="en-CA" dirty="0"/>
              <a:t>Best Practices</a:t>
            </a:r>
          </a:p>
        </p:txBody>
      </p:sp>
      <p:sp>
        <p:nvSpPr>
          <p:cNvPr id="3" name="Content Placeholder 2"/>
          <p:cNvSpPr>
            <a:spLocks noGrp="1"/>
          </p:cNvSpPr>
          <p:nvPr>
            <p:ph idx="1"/>
          </p:nvPr>
        </p:nvSpPr>
        <p:spPr/>
        <p:txBody>
          <a:bodyPr/>
          <a:lstStyle/>
          <a:p>
            <a:pPr marL="0" indent="0">
              <a:buNone/>
            </a:pPr>
            <a:r>
              <a:rPr lang="en-CA" b="1" dirty="0"/>
              <a:t>Video</a:t>
            </a:r>
          </a:p>
          <a:p>
            <a:pPr marL="0" indent="0">
              <a:buNone/>
            </a:pPr>
            <a:endParaRPr lang="en-CA" b="1" dirty="0"/>
          </a:p>
          <a:p>
            <a:r>
              <a:rPr lang="en-CA" dirty="0"/>
              <a:t>Best Practices for Integrating ePortfolios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49658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06" y="274638"/>
            <a:ext cx="8891694" cy="1143000"/>
          </a:xfrm>
        </p:spPr>
        <p:txBody>
          <a:bodyPr>
            <a:normAutofit/>
          </a:bodyPr>
          <a:lstStyle/>
          <a:p>
            <a:r>
              <a:rPr lang="en-CA" dirty="0"/>
              <a:t>Best Practices</a:t>
            </a:r>
          </a:p>
        </p:txBody>
      </p:sp>
      <p:sp>
        <p:nvSpPr>
          <p:cNvPr id="3" name="Content Placeholder 2"/>
          <p:cNvSpPr>
            <a:spLocks noGrp="1"/>
          </p:cNvSpPr>
          <p:nvPr>
            <p:ph idx="1"/>
          </p:nvPr>
        </p:nvSpPr>
        <p:spPr/>
        <p:txBody>
          <a:bodyPr>
            <a:normAutofit fontScale="92500" lnSpcReduction="20000"/>
          </a:bodyPr>
          <a:lstStyle/>
          <a:p>
            <a:r>
              <a:rPr lang="en-CA" dirty="0"/>
              <a:t>Align with course learning outcomes</a:t>
            </a:r>
          </a:p>
          <a:p>
            <a:r>
              <a:rPr lang="en-CA" dirty="0"/>
              <a:t>Clearly communicate the purpose</a:t>
            </a:r>
          </a:p>
          <a:p>
            <a:r>
              <a:rPr lang="en-CA" dirty="0"/>
              <a:t>Consider the impact on the course</a:t>
            </a:r>
          </a:p>
          <a:p>
            <a:r>
              <a:rPr lang="en-CA" dirty="0"/>
              <a:t>Determine required support/resources</a:t>
            </a:r>
          </a:p>
          <a:p>
            <a:r>
              <a:rPr lang="en-CA" dirty="0"/>
              <a:t>Scaffold the ePortfolio experience</a:t>
            </a:r>
          </a:p>
          <a:p>
            <a:r>
              <a:rPr lang="en-CA" dirty="0"/>
              <a:t>Focus on skill development</a:t>
            </a:r>
          </a:p>
          <a:p>
            <a:r>
              <a:rPr lang="en-CA" dirty="0"/>
              <a:t>Have an assessment strategy</a:t>
            </a:r>
          </a:p>
          <a:p>
            <a:r>
              <a:rPr lang="en-CA" dirty="0"/>
              <a:t>Share examples of good ePortfolios</a:t>
            </a:r>
          </a:p>
          <a:p>
            <a:r>
              <a:rPr lang="en-CA" dirty="0"/>
              <a:t>Create opportunities for peer and instructor feedback</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52971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cap="all" dirty="0">
                <a:solidFill>
                  <a:srgbClr val="C00000"/>
                </a:solidFill>
              </a:rPr>
              <a:t>Summary: ePortfolios</a:t>
            </a:r>
          </a:p>
        </p:txBody>
      </p:sp>
      <p:sp>
        <p:nvSpPr>
          <p:cNvPr id="3" name="Content Placeholder 2"/>
          <p:cNvSpPr>
            <a:spLocks noGrp="1"/>
          </p:cNvSpPr>
          <p:nvPr>
            <p:ph idx="1"/>
          </p:nvPr>
        </p:nvSpPr>
        <p:spPr/>
        <p:txBody>
          <a:bodyPr>
            <a:normAutofit fontScale="85000" lnSpcReduction="10000"/>
          </a:bodyPr>
          <a:lstStyle/>
          <a:p>
            <a:r>
              <a:rPr lang="en-CA" dirty="0"/>
              <a:t>A purposeful collection of digital artifacts and reflections that provide evidence of a learning journey</a:t>
            </a:r>
          </a:p>
          <a:p>
            <a:r>
              <a:rPr lang="en-CA" dirty="0"/>
              <a:t>Must align with course/program outcomes</a:t>
            </a:r>
          </a:p>
          <a:p>
            <a:r>
              <a:rPr lang="en-CA" dirty="0"/>
              <a:t>Promote reflective thinking (central to ePortfolio pedagogy)</a:t>
            </a:r>
          </a:p>
          <a:p>
            <a:r>
              <a:rPr lang="en-CA" dirty="0"/>
              <a:t>Encourage connections between academic, professional, co-curricular, and personal experiences</a:t>
            </a:r>
          </a:p>
          <a:p>
            <a:r>
              <a:rPr lang="en-CA" dirty="0"/>
              <a:t>Pose many benefits and challenges for students and instructors</a:t>
            </a:r>
          </a:p>
          <a:p>
            <a:r>
              <a:rPr lang="en-CA" dirty="0"/>
              <a:t>Can be shared with prospective employers/schools</a:t>
            </a:r>
          </a:p>
          <a:p>
            <a:r>
              <a:rPr lang="en-CA" dirty="0"/>
              <a:t>May be self and peer assessed</a:t>
            </a:r>
          </a:p>
        </p:txBody>
      </p:sp>
    </p:spTree>
    <p:extLst>
      <p:ext uri="{BB962C8B-B14F-4D97-AF65-F5344CB8AC3E}">
        <p14:creationId xmlns:p14="http://schemas.microsoft.com/office/powerpoint/2010/main" val="42610991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cap="all" dirty="0">
                <a:solidFill>
                  <a:srgbClr val="C00000"/>
                </a:solidFill>
              </a:rPr>
              <a:t>Homework</a:t>
            </a:r>
          </a:p>
        </p:txBody>
      </p:sp>
      <p:sp>
        <p:nvSpPr>
          <p:cNvPr id="3" name="Content Placeholder 2"/>
          <p:cNvSpPr>
            <a:spLocks noGrp="1"/>
          </p:cNvSpPr>
          <p:nvPr>
            <p:ph idx="1"/>
          </p:nvPr>
        </p:nvSpPr>
        <p:spPr/>
        <p:txBody>
          <a:bodyPr>
            <a:normAutofit/>
          </a:bodyPr>
          <a:lstStyle/>
          <a:p>
            <a:r>
              <a:rPr lang="en-CA" dirty="0"/>
              <a:t>Complete the outline of your ePortfolio assignment</a:t>
            </a:r>
          </a:p>
          <a:p>
            <a:r>
              <a:rPr lang="en-CA" dirty="0"/>
              <a:t>Submit to a discussion board for peer review/comment</a:t>
            </a:r>
          </a:p>
        </p:txBody>
      </p:sp>
    </p:spTree>
    <p:extLst>
      <p:ext uri="{BB962C8B-B14F-4D97-AF65-F5344CB8AC3E}">
        <p14:creationId xmlns:p14="http://schemas.microsoft.com/office/powerpoint/2010/main" val="26235293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Thank you</a:t>
            </a:r>
          </a:p>
        </p:txBody>
      </p:sp>
      <p:sp>
        <p:nvSpPr>
          <p:cNvPr id="6" name="Content Placeholder 5"/>
          <p:cNvSpPr>
            <a:spLocks noGrp="1"/>
          </p:cNvSpPr>
          <p:nvPr>
            <p:ph idx="1"/>
          </p:nvPr>
        </p:nvSpPr>
        <p:spPr/>
        <p:txBody>
          <a:bodyPr/>
          <a:lstStyle/>
          <a:p>
            <a:endParaRPr lang="en-US" dirty="0"/>
          </a:p>
          <a:p>
            <a:pPr marL="0" indent="0">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Content Placeholder 5"/>
          <p:cNvSpPr txBox="1">
            <a:spLocks/>
          </p:cNvSpPr>
          <p:nvPr/>
        </p:nvSpPr>
        <p:spPr>
          <a:xfrm>
            <a:off x="404706" y="1752600"/>
            <a:ext cx="8662516" cy="4873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r>
              <a:rPr lang="en-US" dirty="0"/>
              <a:t>Questions?</a:t>
            </a:r>
          </a:p>
          <a:p>
            <a:r>
              <a:rPr lang="en-US" dirty="0"/>
              <a:t>Comments? </a:t>
            </a:r>
          </a:p>
          <a:p>
            <a:r>
              <a:rPr lang="en-US" dirty="0"/>
              <a:t>Help?</a:t>
            </a:r>
          </a:p>
          <a:p>
            <a:endParaRPr lang="en-US" dirty="0"/>
          </a:p>
          <a:p>
            <a:pPr marL="0" indent="0">
              <a:buNone/>
            </a:pPr>
            <a:r>
              <a:rPr lang="en-US" b="1" dirty="0"/>
              <a:t>Contact information – facilitator’s and departmental</a:t>
            </a:r>
          </a:p>
          <a:p>
            <a:endParaRPr lang="en-US" dirty="0"/>
          </a:p>
          <a:p>
            <a:endParaRPr lang="en-US" dirty="0"/>
          </a:p>
        </p:txBody>
      </p:sp>
    </p:spTree>
    <p:extLst>
      <p:ext uri="{BB962C8B-B14F-4D97-AF65-F5344CB8AC3E}">
        <p14:creationId xmlns:p14="http://schemas.microsoft.com/office/powerpoint/2010/main" val="3349801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QUESTION</a:t>
            </a:r>
          </a:p>
        </p:txBody>
      </p:sp>
      <p:sp>
        <p:nvSpPr>
          <p:cNvPr id="9" name="Content Placeholder 8"/>
          <p:cNvSpPr>
            <a:spLocks noGrp="1"/>
          </p:cNvSpPr>
          <p:nvPr>
            <p:ph idx="1"/>
          </p:nvPr>
        </p:nvSpPr>
        <p:spPr/>
        <p:txBody>
          <a:bodyPr/>
          <a:lstStyle/>
          <a:p>
            <a:r>
              <a:rPr lang="en-US" dirty="0"/>
              <a:t>What are “portfolios”?</a:t>
            </a:r>
          </a:p>
        </p:txBody>
      </p:sp>
      <p:sp>
        <p:nvSpPr>
          <p:cNvPr id="5" name="Footer Placeholder 4"/>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3"/>
          <a:stretch>
            <a:fillRect/>
          </a:stretch>
        </p:blipFill>
        <p:spPr>
          <a:xfrm>
            <a:off x="3221110" y="3589020"/>
            <a:ext cx="2537460" cy="2537460"/>
          </a:xfrm>
          <a:prstGeom prst="rect">
            <a:avLst/>
          </a:prstGeom>
        </p:spPr>
      </p:pic>
    </p:spTree>
    <p:extLst>
      <p:ext uri="{BB962C8B-B14F-4D97-AF65-F5344CB8AC3E}">
        <p14:creationId xmlns:p14="http://schemas.microsoft.com/office/powerpoint/2010/main" val="397894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What is a portfolio?</a:t>
            </a:r>
          </a:p>
        </p:txBody>
      </p:sp>
      <p:sp>
        <p:nvSpPr>
          <p:cNvPr id="9" name="Content Placeholder 8"/>
          <p:cNvSpPr>
            <a:spLocks noGrp="1"/>
          </p:cNvSpPr>
          <p:nvPr>
            <p:ph idx="1"/>
          </p:nvPr>
        </p:nvSpPr>
        <p:spPr/>
        <p:txBody>
          <a:bodyPr/>
          <a:lstStyle/>
          <a:p>
            <a:pPr marL="0" indent="0">
              <a:buNone/>
            </a:pPr>
            <a:r>
              <a:rPr lang="en-CA" dirty="0"/>
              <a:t>Online Etymology Dictionary:</a:t>
            </a:r>
          </a:p>
          <a:p>
            <a:r>
              <a:rPr lang="en-CA" dirty="0"/>
              <a:t>Etymology: Italian portafoglio "a case for carrying loose papers" </a:t>
            </a:r>
          </a:p>
          <a:p>
            <a:endParaRPr lang="en-CA" u="sng" dirty="0"/>
          </a:p>
          <a:p>
            <a:pPr marL="0" indent="0">
              <a:buNone/>
            </a:pPr>
            <a:r>
              <a:rPr lang="en-CA" dirty="0"/>
              <a:t>Merriam-Webster:</a:t>
            </a:r>
          </a:p>
          <a:p>
            <a:r>
              <a:rPr lang="en-CA" dirty="0"/>
              <a:t>a flat case for carrying documents or drawings</a:t>
            </a:r>
          </a:p>
          <a:p>
            <a:r>
              <a:rPr lang="en-CA" dirty="0"/>
              <a:t>a set of drawings, paintings, or photographs that are presented together in a folder</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651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What is a portfolio?</a:t>
            </a:r>
          </a:p>
        </p:txBody>
      </p:sp>
      <p:sp>
        <p:nvSpPr>
          <p:cNvPr id="9" name="Content Placeholder 8"/>
          <p:cNvSpPr>
            <a:spLocks noGrp="1"/>
          </p:cNvSpPr>
          <p:nvPr>
            <p:ph idx="1"/>
          </p:nvPr>
        </p:nvSpPr>
        <p:spPr/>
        <p:txBody>
          <a:bodyPr/>
          <a:lstStyle/>
          <a:p>
            <a:r>
              <a:rPr lang="en-CA" dirty="0"/>
              <a:t>A collection of materials or work that demonstrate a person’s skills, abilities or interests</a:t>
            </a:r>
          </a:p>
          <a:p>
            <a:r>
              <a:rPr lang="en-CA" dirty="0"/>
              <a:t>May be paper-based or digital</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90771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Portfolios in education</a:t>
            </a:r>
          </a:p>
        </p:txBody>
      </p:sp>
      <p:sp>
        <p:nvSpPr>
          <p:cNvPr id="9" name="Content Placeholder 8"/>
          <p:cNvSpPr>
            <a:spLocks noGrp="1"/>
          </p:cNvSpPr>
          <p:nvPr>
            <p:ph idx="1"/>
          </p:nvPr>
        </p:nvSpPr>
        <p:spPr/>
        <p:txBody>
          <a:bodyPr/>
          <a:lstStyle/>
          <a:p>
            <a:r>
              <a:rPr lang="en-CA" dirty="0"/>
              <a:t>“A portfolio is a </a:t>
            </a:r>
            <a:r>
              <a:rPr lang="en-CA" b="1" dirty="0"/>
              <a:t>purposeful </a:t>
            </a:r>
            <a:r>
              <a:rPr lang="en-CA" dirty="0"/>
              <a:t>collection of student work that exhibits the student's efforts, progress, and achievements in one or more areas.”</a:t>
            </a:r>
          </a:p>
          <a:p>
            <a:pPr marL="0" indent="0">
              <a:buNone/>
            </a:pPr>
            <a:r>
              <a:rPr lang="en-CA" sz="2600" dirty="0"/>
              <a:t>						— (Paulson, Paulson and Meyer, 1991)</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88209402"/>
      </p:ext>
    </p:extLst>
  </p:cSld>
  <p:clrMapOvr>
    <a:masterClrMapping/>
  </p:clrMapOvr>
</p:sld>
</file>

<file path=ppt/theme/theme1.xml><?xml version="1.0" encoding="utf-8"?>
<a:theme xmlns:a="http://schemas.openxmlformats.org/drawingml/2006/main" name="PIF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PIF_PowerPoint_template-2</Template>
  <TotalTime>30976</TotalTime>
  <Words>5720</Words>
  <Application>Microsoft Office PowerPoint</Application>
  <PresentationFormat>On-screen Show (4:3)</PresentationFormat>
  <Paragraphs>427</Paragraphs>
  <Slides>57</Slides>
  <Notes>57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Courier New</vt:lpstr>
      <vt:lpstr>PIF_PowerPoint_template</vt:lpstr>
      <vt:lpstr>ePORTFOLIOS </vt:lpstr>
      <vt:lpstr>Welcome</vt:lpstr>
      <vt:lpstr>learning outcomes</vt:lpstr>
      <vt:lpstr>agenda</vt:lpstr>
      <vt:lpstr>WHAT ARE ePORTFOLIOS?</vt:lpstr>
      <vt:lpstr>QUESTION</vt:lpstr>
      <vt:lpstr>What is a portfolio?</vt:lpstr>
      <vt:lpstr>What is a portfolio?</vt:lpstr>
      <vt:lpstr>Portfolios in education</vt:lpstr>
      <vt:lpstr>QUESTION</vt:lpstr>
      <vt:lpstr>ePORTFOLIOS</vt:lpstr>
      <vt:lpstr>ePORTFOLIOS</vt:lpstr>
      <vt:lpstr>WHY ePORTFOLIOS?</vt:lpstr>
      <vt:lpstr>ePORTFOLIOS IN  TEACHING AND LEARNING</vt:lpstr>
      <vt:lpstr>GROUP DISCUSSION</vt:lpstr>
      <vt:lpstr>ePORTFOLIOS IN EDUCATION</vt:lpstr>
      <vt:lpstr>ePORTFOLIOS</vt:lpstr>
      <vt:lpstr>“Folio Thinking” </vt:lpstr>
      <vt:lpstr>Product and process</vt:lpstr>
      <vt:lpstr>Product and process</vt:lpstr>
      <vt:lpstr>Product and process</vt:lpstr>
      <vt:lpstr>Types of eportfolios</vt:lpstr>
      <vt:lpstr>LEARNING ePORTFOLIO</vt:lpstr>
      <vt:lpstr>ASSESSMENT ePORTFOLIO</vt:lpstr>
      <vt:lpstr>SH0WCASE ePORTFOLIO</vt:lpstr>
      <vt:lpstr>Types of eportfolios</vt:lpstr>
      <vt:lpstr>EMPLOYMENT PREPARATION</vt:lpstr>
      <vt:lpstr>ACTIVITY: ePORTFOLIO ASSIGNMENT</vt:lpstr>
      <vt:lpstr>Group discussion</vt:lpstr>
      <vt:lpstr>COLLABORATIVE ePORTFOLIOS</vt:lpstr>
      <vt:lpstr>ePORTFOLIO BUILDING FRAMEWORK</vt:lpstr>
      <vt:lpstr>ePORTFOLIO BUILDING FRAMEWORK</vt:lpstr>
      <vt:lpstr>ePORTFOLIO BUILDING FRAMEWORK</vt:lpstr>
      <vt:lpstr>ePORTFOLIO BUILDING FRAMEWORK</vt:lpstr>
      <vt:lpstr>ePORTFOLIO BUILDING FRAMEWORK</vt:lpstr>
      <vt:lpstr>ePORTFOLIO PLATFORMS</vt:lpstr>
      <vt:lpstr>INTEGRATING ePORTFOLIOS</vt:lpstr>
      <vt:lpstr>Group Discussion</vt:lpstr>
      <vt:lpstr>Benefits for students</vt:lpstr>
      <vt:lpstr>Benefits for Instructors</vt:lpstr>
      <vt:lpstr>Activity: Think, INK, Pair, Share</vt:lpstr>
      <vt:lpstr>Benefits AND CHALLENGES</vt:lpstr>
      <vt:lpstr>Reflection</vt:lpstr>
      <vt:lpstr>Group Discussion</vt:lpstr>
      <vt:lpstr>Support Reflective Thinking</vt:lpstr>
      <vt:lpstr>Useful question prompts</vt:lpstr>
      <vt:lpstr>COURSE-LEVEL ePORTFOLIO</vt:lpstr>
      <vt:lpstr>ACTIVITY: ePORTFOLIO ASSIGNMENT</vt:lpstr>
      <vt:lpstr>ASSESSING ePORTFOLIOS</vt:lpstr>
      <vt:lpstr>ASSESSING ePORTFOLIOS</vt:lpstr>
      <vt:lpstr>ePORTFOLIOS AND SOCIAL PEDAGOGY</vt:lpstr>
      <vt:lpstr>ACTIVITY: ePORTFOLIO ASSIGNMENT</vt:lpstr>
      <vt:lpstr>Best Practices</vt:lpstr>
      <vt:lpstr>Best Practices</vt:lpstr>
      <vt:lpstr>Summary: ePortfolios</vt:lpstr>
      <vt:lpstr>Homework</vt:lpstr>
      <vt:lpstr>Thank you</vt:lpstr>
    </vt:vector>
  </TitlesOfParts>
  <Company>Carleton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EDC</dc:creator>
  <cp:lastModifiedBy>April</cp:lastModifiedBy>
  <cp:revision>421</cp:revision>
  <dcterms:created xsi:type="dcterms:W3CDTF">2011-03-29T20:25:31Z</dcterms:created>
  <dcterms:modified xsi:type="dcterms:W3CDTF">2017-02-22T19:11:25Z</dcterms:modified>
</cp:coreProperties>
</file>