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xls" ContentType="application/vnd.ms-excel"/>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charts/chart6.xml" ContentType="application/vnd.openxmlformats-officedocument.drawingml.chart+xml"/>
  <Override PartName="/ppt/theme/themeOverride2.xml" ContentType="application/vnd.openxmlformats-officedocument.themeOverr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5.xml" ContentType="application/vnd.openxmlformats-officedocument.presentationml.notesSlide+xml"/>
  <Override PartName="/ppt/charts/chart10.xml" ContentType="application/vnd.openxmlformats-officedocument.drawingml.chart+xml"/>
  <Override PartName="/ppt/theme/themeOverride3.xml" ContentType="application/vnd.openxmlformats-officedocument.themeOverride+xml"/>
  <Override PartName="/ppt/notesSlides/notesSlide6.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theme/themeOverride4.xml" ContentType="application/vnd.openxmlformats-officedocument.themeOverride+xml"/>
  <Override PartName="/ppt/notesSlides/notesSlide7.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660" r:id="rId2"/>
    <p:sldMasterId id="2147483783" r:id="rId3"/>
    <p:sldMasterId id="2147483883" r:id="rId4"/>
  </p:sldMasterIdLst>
  <p:notesMasterIdLst>
    <p:notesMasterId r:id="rId28"/>
  </p:notesMasterIdLst>
  <p:handoutMasterIdLst>
    <p:handoutMasterId r:id="rId29"/>
  </p:handoutMasterIdLst>
  <p:sldIdLst>
    <p:sldId id="338" r:id="rId5"/>
    <p:sldId id="342" r:id="rId6"/>
    <p:sldId id="340" r:id="rId7"/>
    <p:sldId id="343" r:id="rId8"/>
    <p:sldId id="345" r:id="rId9"/>
    <p:sldId id="346" r:id="rId10"/>
    <p:sldId id="344" r:id="rId11"/>
    <p:sldId id="347" r:id="rId12"/>
    <p:sldId id="348" r:id="rId13"/>
    <p:sldId id="349" r:id="rId14"/>
    <p:sldId id="350" r:id="rId15"/>
    <p:sldId id="351" r:id="rId16"/>
    <p:sldId id="352" r:id="rId17"/>
    <p:sldId id="353" r:id="rId18"/>
    <p:sldId id="361" r:id="rId19"/>
    <p:sldId id="354" r:id="rId20"/>
    <p:sldId id="355" r:id="rId21"/>
    <p:sldId id="356" r:id="rId22"/>
    <p:sldId id="357" r:id="rId23"/>
    <p:sldId id="360" r:id="rId24"/>
    <p:sldId id="362" r:id="rId25"/>
    <p:sldId id="363" r:id="rId26"/>
    <p:sldId id="341" r:id="rId2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orient="horz" pos="84">
          <p15:clr>
            <a:srgbClr val="A4A3A4"/>
          </p15:clr>
        </p15:guide>
        <p15:guide id="3" orient="horz" pos="4176">
          <p15:clr>
            <a:srgbClr val="A4A3A4"/>
          </p15:clr>
        </p15:guide>
        <p15:guide id="4" pos="288">
          <p15:clr>
            <a:srgbClr val="A4A3A4"/>
          </p15:clr>
        </p15:guide>
        <p15:guide id="5" pos="5472">
          <p15:clr>
            <a:srgbClr val="A4A3A4"/>
          </p15:clr>
        </p15:guide>
        <p15:guide id="6" pos="2805">
          <p15:clr>
            <a:srgbClr val="A4A3A4"/>
          </p15:clr>
        </p15:guide>
        <p15:guide id="7" pos="2953">
          <p15:clr>
            <a:srgbClr val="A4A3A4"/>
          </p15:clr>
        </p15:guide>
        <p15:guide id="8" pos="5404">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a:srgbClr val="006892"/>
    <a:srgbClr val="FEB813"/>
    <a:srgbClr val="727A35"/>
    <a:srgbClr val="FFE59D"/>
    <a:srgbClr val="00134A"/>
    <a:srgbClr val="000000"/>
    <a:srgbClr val="00AFD8"/>
    <a:srgbClr val="0072B5"/>
    <a:srgbClr val="005D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25" autoAdjust="0"/>
    <p:restoredTop sz="80179" autoAdjust="0"/>
  </p:normalViewPr>
  <p:slideViewPr>
    <p:cSldViewPr>
      <p:cViewPr>
        <p:scale>
          <a:sx n="80" d="100"/>
          <a:sy n="80" d="100"/>
        </p:scale>
        <p:origin x="312" y="144"/>
      </p:cViewPr>
      <p:guideLst>
        <p:guide orient="horz" pos="4032"/>
        <p:guide orient="horz" pos="84"/>
        <p:guide orient="horz" pos="4176"/>
        <p:guide pos="288"/>
        <p:guide pos="5472"/>
        <p:guide pos="2805"/>
        <p:guide pos="2953"/>
        <p:guide pos="5404"/>
      </p:guideLst>
    </p:cSldViewPr>
  </p:slideViewPr>
  <p:outlineViewPr>
    <p:cViewPr>
      <p:scale>
        <a:sx n="33" d="100"/>
        <a:sy n="33" d="100"/>
      </p:scale>
      <p:origin x="0" y="3018"/>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123" d="100"/>
          <a:sy n="123" d="100"/>
        </p:scale>
        <p:origin x="-3744" y="-10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@pc(usck)</c:v>
                </c:pt>
              </c:strCache>
            </c:strRef>
          </c:tx>
          <c:invertIfNegative val="0"/>
          <c:cat>
            <c:strRef>
              <c:f>Sheet1!$A$2:$A$16</c:f>
              <c:strCache>
                <c:ptCount val="15"/>
                <c:pt idx="0">
                  <c:v>03</c:v>
                </c:pt>
                <c:pt idx="1">
                  <c:v>04</c:v>
                </c:pt>
                <c:pt idx="2">
                  <c:v>05</c:v>
                </c:pt>
                <c:pt idx="3">
                  <c:v>06</c:v>
                </c:pt>
                <c:pt idx="4">
                  <c:v>07</c:v>
                </c:pt>
                <c:pt idx="5">
                  <c:v>08</c:v>
                </c:pt>
                <c:pt idx="6">
                  <c:v>09</c:v>
                </c:pt>
                <c:pt idx="7">
                  <c:v>10</c:v>
                </c:pt>
                <c:pt idx="8">
                  <c:v>11</c:v>
                </c:pt>
                <c:pt idx="9">
                  <c:v>12</c:v>
                </c:pt>
                <c:pt idx="10">
                  <c:v>13</c:v>
                </c:pt>
                <c:pt idx="11">
                  <c:v>14</c:v>
                </c:pt>
                <c:pt idx="12">
                  <c:v>15f</c:v>
                </c:pt>
                <c:pt idx="13">
                  <c:v>16f</c:v>
                </c:pt>
                <c:pt idx="14">
                  <c:v>17f</c:v>
                </c:pt>
              </c:strCache>
            </c:strRef>
          </c:cat>
          <c:val>
            <c:numRef>
              <c:f>Sheet1!$B$2:$B$16</c:f>
              <c:numCache>
                <c:formatCode>General</c:formatCode>
                <c:ptCount val="15"/>
                <c:pt idx="0">
                  <c:v>3.12573593331608</c:v>
                </c:pt>
                <c:pt idx="1">
                  <c:v>3.841252657160079</c:v>
                </c:pt>
                <c:pt idx="2">
                  <c:v>3.514540069014764</c:v>
                </c:pt>
                <c:pt idx="3">
                  <c:v>3.041135986906981</c:v>
                </c:pt>
                <c:pt idx="4">
                  <c:v>2.238925641502096</c:v>
                </c:pt>
                <c:pt idx="5">
                  <c:v>-0.342575741355333</c:v>
                </c:pt>
                <c:pt idx="6">
                  <c:v>-1.60085138912831</c:v>
                </c:pt>
                <c:pt idx="7">
                  <c:v>1.92292556851219</c:v>
                </c:pt>
                <c:pt idx="8">
                  <c:v>2.263029545177148</c:v>
                </c:pt>
                <c:pt idx="9">
                  <c:v>1.45930461979157</c:v>
                </c:pt>
                <c:pt idx="10">
                  <c:v>1.701922315132925</c:v>
                </c:pt>
                <c:pt idx="11">
                  <c:v>2.6937004565434</c:v>
                </c:pt>
                <c:pt idx="12">
                  <c:v>3.17969606623926</c:v>
                </c:pt>
                <c:pt idx="13">
                  <c:v>3.06</c:v>
                </c:pt>
                <c:pt idx="14">
                  <c:v>2.92</c:v>
                </c:pt>
              </c:numCache>
            </c:numRef>
          </c:val>
        </c:ser>
        <c:dLbls>
          <c:showLegendKey val="0"/>
          <c:showVal val="0"/>
          <c:showCatName val="0"/>
          <c:showSerName val="0"/>
          <c:showPercent val="0"/>
          <c:showBubbleSize val="0"/>
        </c:dLbls>
        <c:gapWidth val="50"/>
        <c:axId val="2071835136"/>
        <c:axId val="2069934592"/>
      </c:barChart>
      <c:catAx>
        <c:axId val="2071835136"/>
        <c:scaling>
          <c:orientation val="minMax"/>
        </c:scaling>
        <c:delete val="0"/>
        <c:axPos val="b"/>
        <c:numFmt formatCode="00" sourceLinked="0"/>
        <c:majorTickMark val="none"/>
        <c:minorTickMark val="none"/>
        <c:tickLblPos val="low"/>
        <c:spPr>
          <a:ln w="9525"/>
        </c:spPr>
        <c:txPr>
          <a:bodyPr anchor="t" anchorCtr="1"/>
          <a:lstStyle/>
          <a:p>
            <a:pPr>
              <a:defRPr sz="1400"/>
            </a:pPr>
            <a:endParaRPr lang="en-US"/>
          </a:p>
        </c:txPr>
        <c:crossAx val="2069934592"/>
        <c:crosses val="autoZero"/>
        <c:auto val="1"/>
        <c:lblAlgn val="ctr"/>
        <c:lblOffset val="25"/>
        <c:noMultiLvlLbl val="0"/>
      </c:catAx>
      <c:valAx>
        <c:axId val="2069934592"/>
        <c:scaling>
          <c:orientation val="minMax"/>
          <c:max val="4.0"/>
          <c:min val="-2.0"/>
        </c:scaling>
        <c:delete val="0"/>
        <c:axPos val="l"/>
        <c:majorGridlines>
          <c:spPr>
            <a:ln w="9525">
              <a:solidFill>
                <a:schemeClr val="tx1">
                  <a:lumMod val="50000"/>
                  <a:lumOff val="50000"/>
                </a:schemeClr>
              </a:solidFill>
            </a:ln>
          </c:spPr>
        </c:majorGridlines>
        <c:numFmt formatCode="#,##0.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071835136"/>
        <c:crosses val="autoZero"/>
        <c:crossBetween val="between"/>
        <c:majorUnit val="0.5"/>
        <c:minorUnit val="0.25"/>
      </c:valAx>
      <c:spPr>
        <a:ln>
          <a:noFill/>
        </a:ln>
      </c:spPr>
    </c:plotArea>
    <c:plotVisOnly val="1"/>
    <c:dispBlanksAs val="gap"/>
    <c:showDLblsOverMax val="0"/>
  </c:chart>
  <c:spPr>
    <a:ln w="6350">
      <a:noFill/>
    </a:ln>
  </c:spPr>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40632594536794"/>
          <c:y val="0.0838742454542113"/>
          <c:w val="0.933854014775931"/>
          <c:h val="0.78205731770544"/>
        </c:manualLayout>
      </c:layout>
      <c:lineChart>
        <c:grouping val="standard"/>
        <c:varyColors val="0"/>
        <c:ser>
          <c:idx val="0"/>
          <c:order val="0"/>
          <c:tx>
            <c:strRef>
              <c:f>Sheet1!$B$1</c:f>
              <c:strCache>
                <c:ptCount val="1"/>
                <c:pt idx="0">
                  <c:v>Retirement rate</c:v>
                </c:pt>
              </c:strCache>
            </c:strRef>
          </c:tx>
          <c:spPr>
            <a:ln w="44450" cap="sq"/>
          </c:spPr>
          <c:marker>
            <c:symbol val="none"/>
          </c:marker>
          <c:cat>
            <c:numRef>
              <c:f>Sheet1!$A$2:$A$40</c:f>
              <c:numCache>
                <c:formatCode>General</c:formatCode>
                <c:ptCount val="39"/>
                <c:pt idx="0">
                  <c:v>1976.0</c:v>
                </c:pt>
                <c:pt idx="1">
                  <c:v>1977.0</c:v>
                </c:pt>
                <c:pt idx="2">
                  <c:v>1978.0</c:v>
                </c:pt>
                <c:pt idx="3">
                  <c:v>1979.0</c:v>
                </c:pt>
                <c:pt idx="4">
                  <c:v>1980.0</c:v>
                </c:pt>
                <c:pt idx="5">
                  <c:v>1981.0</c:v>
                </c:pt>
                <c:pt idx="6">
                  <c:v>1982.0</c:v>
                </c:pt>
                <c:pt idx="7">
                  <c:v>1983.0</c:v>
                </c:pt>
                <c:pt idx="8">
                  <c:v>1984.0</c:v>
                </c:pt>
                <c:pt idx="9">
                  <c:v>1985.0</c:v>
                </c:pt>
                <c:pt idx="10">
                  <c:v>1986.0</c:v>
                </c:pt>
                <c:pt idx="11">
                  <c:v>1987.0</c:v>
                </c:pt>
                <c:pt idx="12">
                  <c:v>1988.0</c:v>
                </c:pt>
                <c:pt idx="13">
                  <c:v>1989.0</c:v>
                </c:pt>
                <c:pt idx="14">
                  <c:v>1990.0</c:v>
                </c:pt>
                <c:pt idx="15">
                  <c:v>1991.0</c:v>
                </c:pt>
                <c:pt idx="16">
                  <c:v>1992.0</c:v>
                </c:pt>
                <c:pt idx="17">
                  <c:v>1993.0</c:v>
                </c:pt>
                <c:pt idx="18">
                  <c:v>1994.0</c:v>
                </c:pt>
                <c:pt idx="19">
                  <c:v>1995.0</c:v>
                </c:pt>
                <c:pt idx="20">
                  <c:v>1996.0</c:v>
                </c:pt>
                <c:pt idx="21">
                  <c:v>1997.0</c:v>
                </c:pt>
                <c:pt idx="22">
                  <c:v>1998.0</c:v>
                </c:pt>
                <c:pt idx="23">
                  <c:v>1999.0</c:v>
                </c:pt>
                <c:pt idx="24">
                  <c:v>2000.0</c:v>
                </c:pt>
                <c:pt idx="25">
                  <c:v>2001.0</c:v>
                </c:pt>
                <c:pt idx="26">
                  <c:v>2002.0</c:v>
                </c:pt>
                <c:pt idx="27">
                  <c:v>2003.0</c:v>
                </c:pt>
                <c:pt idx="28">
                  <c:v>2004.0</c:v>
                </c:pt>
                <c:pt idx="29">
                  <c:v>2005.0</c:v>
                </c:pt>
                <c:pt idx="30">
                  <c:v>2006.0</c:v>
                </c:pt>
                <c:pt idx="31">
                  <c:v>2007.0</c:v>
                </c:pt>
                <c:pt idx="32">
                  <c:v>2008.0</c:v>
                </c:pt>
                <c:pt idx="33">
                  <c:v>2009.0</c:v>
                </c:pt>
                <c:pt idx="34">
                  <c:v>2010.0</c:v>
                </c:pt>
                <c:pt idx="35">
                  <c:v>2011.0</c:v>
                </c:pt>
                <c:pt idx="36">
                  <c:v>2012.0</c:v>
                </c:pt>
                <c:pt idx="37">
                  <c:v>2013.0</c:v>
                </c:pt>
                <c:pt idx="38">
                  <c:v>2014.0</c:v>
                </c:pt>
              </c:numCache>
            </c:numRef>
          </c:cat>
          <c:val>
            <c:numRef>
              <c:f>Sheet1!$B$2:$B$40</c:f>
              <c:numCache>
                <c:formatCode>General</c:formatCode>
                <c:ptCount val="39"/>
                <c:pt idx="0">
                  <c:v>0.824139833822292</c:v>
                </c:pt>
                <c:pt idx="1">
                  <c:v>0.772890748865341</c:v>
                </c:pt>
                <c:pt idx="2">
                  <c:v>0.786754213234588</c:v>
                </c:pt>
                <c:pt idx="3">
                  <c:v>0.756762535775741</c:v>
                </c:pt>
                <c:pt idx="4">
                  <c:v>0.765608001403761</c:v>
                </c:pt>
                <c:pt idx="5">
                  <c:v>0.771470834207326</c:v>
                </c:pt>
                <c:pt idx="6">
                  <c:v>0.7451117261755</c:v>
                </c:pt>
                <c:pt idx="7">
                  <c:v>0.807087360620763</c:v>
                </c:pt>
                <c:pt idx="8">
                  <c:v>0.802185688082029</c:v>
                </c:pt>
                <c:pt idx="9">
                  <c:v>0.806186908676298</c:v>
                </c:pt>
                <c:pt idx="10">
                  <c:v>0.86826266514468</c:v>
                </c:pt>
                <c:pt idx="11">
                  <c:v>0.908874094315101</c:v>
                </c:pt>
                <c:pt idx="12">
                  <c:v>0.86353279247638</c:v>
                </c:pt>
                <c:pt idx="13">
                  <c:v>0.824243287008204</c:v>
                </c:pt>
                <c:pt idx="14">
                  <c:v>0.737794968813947</c:v>
                </c:pt>
                <c:pt idx="15">
                  <c:v>0.860917218693207</c:v>
                </c:pt>
                <c:pt idx="16">
                  <c:v>0.826458769471475</c:v>
                </c:pt>
                <c:pt idx="17">
                  <c:v>0.86158285837963</c:v>
                </c:pt>
                <c:pt idx="18">
                  <c:v>0.97982989064399</c:v>
                </c:pt>
                <c:pt idx="19">
                  <c:v>0.818345833947966</c:v>
                </c:pt>
                <c:pt idx="20">
                  <c:v>0.945586142179161</c:v>
                </c:pt>
                <c:pt idx="21">
                  <c:v>0.979774326861206</c:v>
                </c:pt>
                <c:pt idx="22">
                  <c:v>0.979358389673645</c:v>
                </c:pt>
                <c:pt idx="23">
                  <c:v>0.862309565284341</c:v>
                </c:pt>
                <c:pt idx="24">
                  <c:v>0.839782956170609</c:v>
                </c:pt>
                <c:pt idx="25">
                  <c:v>0.824959846057155</c:v>
                </c:pt>
                <c:pt idx="26">
                  <c:v>0.89220497775524</c:v>
                </c:pt>
                <c:pt idx="27">
                  <c:v>0.882225805547401</c:v>
                </c:pt>
                <c:pt idx="28">
                  <c:v>0.902870504530143</c:v>
                </c:pt>
                <c:pt idx="29">
                  <c:v>0.938968493386315</c:v>
                </c:pt>
                <c:pt idx="30">
                  <c:v>0.9699393954387</c:v>
                </c:pt>
                <c:pt idx="31">
                  <c:v>0.967311307897146</c:v>
                </c:pt>
                <c:pt idx="32">
                  <c:v>0.960403501333743</c:v>
                </c:pt>
                <c:pt idx="33">
                  <c:v>0.932656475622079</c:v>
                </c:pt>
                <c:pt idx="34">
                  <c:v>0.940309001083623</c:v>
                </c:pt>
                <c:pt idx="35">
                  <c:v>0.938962952136597</c:v>
                </c:pt>
                <c:pt idx="36">
                  <c:v>0.993940335337925</c:v>
                </c:pt>
                <c:pt idx="37">
                  <c:v>1.029389669064852</c:v>
                </c:pt>
                <c:pt idx="38">
                  <c:v>1.170372491749688</c:v>
                </c:pt>
              </c:numCache>
            </c:numRef>
          </c:val>
          <c:smooth val="0"/>
        </c:ser>
        <c:dLbls>
          <c:showLegendKey val="0"/>
          <c:showVal val="0"/>
          <c:showCatName val="0"/>
          <c:showSerName val="0"/>
          <c:showPercent val="0"/>
          <c:showBubbleSize val="0"/>
        </c:dLbls>
        <c:smooth val="0"/>
        <c:axId val="2071764784"/>
        <c:axId val="2071780896"/>
      </c:lineChart>
      <c:catAx>
        <c:axId val="2071764784"/>
        <c:scaling>
          <c:orientation val="minMax"/>
        </c:scaling>
        <c:delete val="0"/>
        <c:axPos val="b"/>
        <c:numFmt formatCode="00" sourceLinked="0"/>
        <c:majorTickMark val="none"/>
        <c:minorTickMark val="out"/>
        <c:tickLblPos val="nextTo"/>
        <c:spPr>
          <a:ln>
            <a:solidFill>
              <a:schemeClr val="tx1">
                <a:lumMod val="50000"/>
                <a:lumOff val="50000"/>
              </a:schemeClr>
            </a:solidFill>
          </a:ln>
        </c:spPr>
        <c:txPr>
          <a:bodyPr rot="-2700000" anchor="t" anchorCtr="1"/>
          <a:lstStyle/>
          <a:p>
            <a:pPr>
              <a:defRPr sz="1400"/>
            </a:pPr>
            <a:endParaRPr lang="en-US"/>
          </a:p>
        </c:txPr>
        <c:crossAx val="2071780896"/>
        <c:crosses val="autoZero"/>
        <c:auto val="1"/>
        <c:lblAlgn val="ctr"/>
        <c:lblOffset val="50"/>
        <c:tickLblSkip val="2"/>
        <c:noMultiLvlLbl val="0"/>
      </c:catAx>
      <c:valAx>
        <c:axId val="2071780896"/>
        <c:scaling>
          <c:orientation val="minMax"/>
          <c:max val="1.2"/>
          <c:min val="0.600000000000001"/>
        </c:scaling>
        <c:delete val="0"/>
        <c:axPos val="l"/>
        <c:majorGridlines>
          <c:spPr>
            <a:ln>
              <a:solidFill>
                <a:schemeClr val="tx1">
                  <a:lumMod val="50000"/>
                  <a:lumOff val="50000"/>
                </a:schemeClr>
              </a:solidFill>
            </a:ln>
          </c:spPr>
        </c:majorGridlines>
        <c:numFmt formatCode="#,##0.00" sourceLinked="0"/>
        <c:majorTickMark val="out"/>
        <c:minorTickMark val="none"/>
        <c:tickLblPos val="nextTo"/>
        <c:spPr>
          <a:ln>
            <a:solidFill>
              <a:schemeClr val="tx1">
                <a:lumMod val="50000"/>
                <a:lumOff val="50000"/>
              </a:schemeClr>
            </a:solidFill>
          </a:ln>
        </c:spPr>
        <c:txPr>
          <a:bodyPr/>
          <a:lstStyle/>
          <a:p>
            <a:pPr>
              <a:defRPr sz="1400"/>
            </a:pPr>
            <a:endParaRPr lang="en-US"/>
          </a:p>
        </c:txPr>
        <c:crossAx val="2071764784"/>
        <c:crosses val="autoZero"/>
        <c:crossBetween val="between"/>
        <c:majorUnit val="0.1"/>
        <c:minorUnit val="0.1"/>
      </c:valAx>
    </c:plotArea>
    <c:plotVisOnly val="1"/>
    <c:dispBlanksAs val="gap"/>
    <c:showDLblsOverMax val="0"/>
  </c:chart>
  <c:spPr>
    <a:noFill/>
    <a:ln>
      <a:noFill/>
    </a:ln>
  </c:spPr>
  <c:txPr>
    <a:bodyPr/>
    <a:lstStyle/>
    <a:p>
      <a:pPr>
        <a:defRPr sz="1800"/>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@pc(chk)</c:v>
                </c:pt>
              </c:strCache>
            </c:strRef>
          </c:tx>
          <c:invertIfNegative val="0"/>
          <c:cat>
            <c:strRef>
              <c:f>Sheet1!$A$2:$A$16</c:f>
              <c:strCache>
                <c:ptCount val="15"/>
                <c:pt idx="0">
                  <c:v>03</c:v>
                </c:pt>
                <c:pt idx="1">
                  <c:v>04</c:v>
                </c:pt>
                <c:pt idx="2">
                  <c:v>05</c:v>
                </c:pt>
                <c:pt idx="3">
                  <c:v>06</c:v>
                </c:pt>
                <c:pt idx="4">
                  <c:v>07</c:v>
                </c:pt>
                <c:pt idx="5">
                  <c:v>08</c:v>
                </c:pt>
                <c:pt idx="6">
                  <c:v>09</c:v>
                </c:pt>
                <c:pt idx="7">
                  <c:v>10</c:v>
                </c:pt>
                <c:pt idx="8">
                  <c:v>11</c:v>
                </c:pt>
                <c:pt idx="9">
                  <c:v>12</c:v>
                </c:pt>
                <c:pt idx="10">
                  <c:v>13</c:v>
                </c:pt>
                <c:pt idx="11">
                  <c:v>14</c:v>
                </c:pt>
                <c:pt idx="12">
                  <c:v>15e</c:v>
                </c:pt>
                <c:pt idx="13">
                  <c:v>16f</c:v>
                </c:pt>
                <c:pt idx="14">
                  <c:v>17f</c:v>
                </c:pt>
              </c:strCache>
            </c:strRef>
          </c:cat>
          <c:val>
            <c:numRef>
              <c:f>Sheet1!$B$2:$B$16</c:f>
              <c:numCache>
                <c:formatCode>General</c:formatCode>
                <c:ptCount val="15"/>
                <c:pt idx="0">
                  <c:v>2.90153881961166</c:v>
                </c:pt>
                <c:pt idx="1">
                  <c:v>3.21335450422566</c:v>
                </c:pt>
                <c:pt idx="2">
                  <c:v>3.860893475980747</c:v>
                </c:pt>
                <c:pt idx="3">
                  <c:v>4.18779472567039</c:v>
                </c:pt>
                <c:pt idx="4">
                  <c:v>4.55463855791433</c:v>
                </c:pt>
                <c:pt idx="5">
                  <c:v>2.79562407474069</c:v>
                </c:pt>
                <c:pt idx="6">
                  <c:v>0.148247697145675</c:v>
                </c:pt>
                <c:pt idx="7">
                  <c:v>3.70027203157628</c:v>
                </c:pt>
                <c:pt idx="8">
                  <c:v>2.194144389198727</c:v>
                </c:pt>
                <c:pt idx="9">
                  <c:v>1.916317872777902</c:v>
                </c:pt>
                <c:pt idx="10">
                  <c:v>2.41387294886459</c:v>
                </c:pt>
                <c:pt idx="11">
                  <c:v>2.592885677515519</c:v>
                </c:pt>
                <c:pt idx="12">
                  <c:v>1.93485376748849</c:v>
                </c:pt>
                <c:pt idx="13">
                  <c:v>2.099085692751827</c:v>
                </c:pt>
                <c:pt idx="14">
                  <c:v>2.06769395766823</c:v>
                </c:pt>
              </c:numCache>
            </c:numRef>
          </c:val>
        </c:ser>
        <c:dLbls>
          <c:showLegendKey val="0"/>
          <c:showVal val="0"/>
          <c:showCatName val="0"/>
          <c:showSerName val="0"/>
          <c:showPercent val="0"/>
          <c:showBubbleSize val="0"/>
        </c:dLbls>
        <c:gapWidth val="50"/>
        <c:axId val="2098017168"/>
        <c:axId val="2098020320"/>
      </c:barChart>
      <c:catAx>
        <c:axId val="2098017168"/>
        <c:scaling>
          <c:orientation val="minMax"/>
        </c:scaling>
        <c:delete val="0"/>
        <c:axPos val="b"/>
        <c:numFmt formatCode="00" sourceLinked="0"/>
        <c:majorTickMark val="none"/>
        <c:minorTickMark val="none"/>
        <c:tickLblPos val="low"/>
        <c:spPr>
          <a:ln w="9525"/>
        </c:spPr>
        <c:txPr>
          <a:bodyPr anchor="t" anchorCtr="1"/>
          <a:lstStyle/>
          <a:p>
            <a:pPr>
              <a:defRPr sz="1400"/>
            </a:pPr>
            <a:endParaRPr lang="en-US"/>
          </a:p>
        </c:txPr>
        <c:crossAx val="2098020320"/>
        <c:crosses val="autoZero"/>
        <c:auto val="1"/>
        <c:lblAlgn val="ctr"/>
        <c:lblOffset val="25"/>
        <c:noMultiLvlLbl val="0"/>
      </c:catAx>
      <c:valAx>
        <c:axId val="2098020320"/>
        <c:scaling>
          <c:orientation val="minMax"/>
          <c:max val="4.5"/>
          <c:min val="0.0"/>
        </c:scaling>
        <c:delete val="0"/>
        <c:axPos val="l"/>
        <c:majorGridlines>
          <c:spPr>
            <a:ln w="9525">
              <a:solidFill>
                <a:schemeClr val="tx1">
                  <a:lumMod val="50000"/>
                  <a:lumOff val="50000"/>
                </a:schemeClr>
              </a:solidFill>
            </a:ln>
          </c:spPr>
        </c:majorGridlines>
        <c:numFmt formatCode="#,##0.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098017168"/>
        <c:crosses val="autoZero"/>
        <c:crossBetween val="between"/>
        <c:majorUnit val="0.5"/>
        <c:minorUnit val="0.25"/>
      </c:valAx>
      <c:spPr>
        <a:ln>
          <a:noFill/>
        </a:ln>
      </c:spPr>
    </c:plotArea>
    <c:plotVisOnly val="1"/>
    <c:dispBlanksAs val="gap"/>
    <c:showDLblsOverMax val="0"/>
  </c:chart>
  <c:spPr>
    <a:ln w="6350">
      <a:noFill/>
    </a:ln>
  </c:spPr>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@pc(cgk+igk)</c:v>
                </c:pt>
              </c:strCache>
            </c:strRef>
          </c:tx>
          <c:invertIfNegative val="0"/>
          <c:cat>
            <c:strRef>
              <c:f>Sheet1!$A$2:$A$16</c:f>
              <c:strCache>
                <c:ptCount val="15"/>
                <c:pt idx="0">
                  <c:v>03</c:v>
                </c:pt>
                <c:pt idx="1">
                  <c:v>04</c:v>
                </c:pt>
                <c:pt idx="2">
                  <c:v>05</c:v>
                </c:pt>
                <c:pt idx="3">
                  <c:v>06</c:v>
                </c:pt>
                <c:pt idx="4">
                  <c:v>07</c:v>
                </c:pt>
                <c:pt idx="5">
                  <c:v>08</c:v>
                </c:pt>
                <c:pt idx="6">
                  <c:v>09</c:v>
                </c:pt>
                <c:pt idx="7">
                  <c:v>10</c:v>
                </c:pt>
                <c:pt idx="8">
                  <c:v>11</c:v>
                </c:pt>
                <c:pt idx="9">
                  <c:v>12</c:v>
                </c:pt>
                <c:pt idx="10">
                  <c:v>13</c:v>
                </c:pt>
                <c:pt idx="11">
                  <c:v>14</c:v>
                </c:pt>
                <c:pt idx="12">
                  <c:v>15e</c:v>
                </c:pt>
                <c:pt idx="13">
                  <c:v>16f</c:v>
                </c:pt>
                <c:pt idx="14">
                  <c:v>17f</c:v>
                </c:pt>
              </c:strCache>
            </c:strRef>
          </c:cat>
          <c:val>
            <c:numRef>
              <c:f>Sheet1!$B$2:$B$16</c:f>
              <c:numCache>
                <c:formatCode>General</c:formatCode>
                <c:ptCount val="15"/>
                <c:pt idx="0">
                  <c:v>2.996048905662282</c:v>
                </c:pt>
                <c:pt idx="1">
                  <c:v>2.503789724952317</c:v>
                </c:pt>
                <c:pt idx="2">
                  <c:v>2.336452796959306</c:v>
                </c:pt>
                <c:pt idx="3">
                  <c:v>3.035072353695686</c:v>
                </c:pt>
                <c:pt idx="4">
                  <c:v>3.05176438339431</c:v>
                </c:pt>
                <c:pt idx="5">
                  <c:v>3.925388469640826</c:v>
                </c:pt>
                <c:pt idx="6">
                  <c:v>3.82148204436558</c:v>
                </c:pt>
                <c:pt idx="7">
                  <c:v>3.827843483392487</c:v>
                </c:pt>
                <c:pt idx="8">
                  <c:v>-0.348286739268434</c:v>
                </c:pt>
                <c:pt idx="9">
                  <c:v>0.0664193430904847</c:v>
                </c:pt>
                <c:pt idx="10">
                  <c:v>-0.792493427245688</c:v>
                </c:pt>
                <c:pt idx="11">
                  <c:v>0.609362165698001</c:v>
                </c:pt>
                <c:pt idx="12">
                  <c:v>1.37970283781787</c:v>
                </c:pt>
                <c:pt idx="13">
                  <c:v>1.338401820821212</c:v>
                </c:pt>
                <c:pt idx="14">
                  <c:v>1.21835970496568</c:v>
                </c:pt>
              </c:numCache>
            </c:numRef>
          </c:val>
        </c:ser>
        <c:dLbls>
          <c:showLegendKey val="0"/>
          <c:showVal val="0"/>
          <c:showCatName val="0"/>
          <c:showSerName val="0"/>
          <c:showPercent val="0"/>
          <c:showBubbleSize val="0"/>
        </c:dLbls>
        <c:gapWidth val="50"/>
        <c:axId val="2101894400"/>
        <c:axId val="2100300912"/>
      </c:barChart>
      <c:catAx>
        <c:axId val="2101894400"/>
        <c:scaling>
          <c:orientation val="minMax"/>
        </c:scaling>
        <c:delete val="0"/>
        <c:axPos val="b"/>
        <c:numFmt formatCode="00" sourceLinked="0"/>
        <c:majorTickMark val="none"/>
        <c:minorTickMark val="none"/>
        <c:tickLblPos val="low"/>
        <c:spPr>
          <a:ln w="9525"/>
        </c:spPr>
        <c:txPr>
          <a:bodyPr anchor="t" anchorCtr="1"/>
          <a:lstStyle/>
          <a:p>
            <a:pPr>
              <a:defRPr sz="1400"/>
            </a:pPr>
            <a:endParaRPr lang="en-US"/>
          </a:p>
        </c:txPr>
        <c:crossAx val="2100300912"/>
        <c:crosses val="autoZero"/>
        <c:auto val="1"/>
        <c:lblAlgn val="ctr"/>
        <c:lblOffset val="25"/>
        <c:noMultiLvlLbl val="0"/>
      </c:catAx>
      <c:valAx>
        <c:axId val="2100300912"/>
        <c:scaling>
          <c:orientation val="minMax"/>
          <c:max val="4.0"/>
          <c:min val="-1.0"/>
        </c:scaling>
        <c:delete val="0"/>
        <c:axPos val="l"/>
        <c:majorGridlines>
          <c:spPr>
            <a:ln w="9525">
              <a:solidFill>
                <a:schemeClr val="tx1">
                  <a:lumMod val="50000"/>
                  <a:lumOff val="50000"/>
                </a:schemeClr>
              </a:solidFill>
            </a:ln>
          </c:spPr>
        </c:majorGridlines>
        <c:numFmt formatCode="#,##0.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101894400"/>
        <c:crosses val="autoZero"/>
        <c:crossBetween val="between"/>
        <c:majorUnit val="0.5"/>
        <c:minorUnit val="0.2"/>
      </c:valAx>
      <c:spPr>
        <a:ln>
          <a:noFill/>
        </a:ln>
      </c:spPr>
    </c:plotArea>
    <c:plotVisOnly val="1"/>
    <c:dispBlanksAs val="gap"/>
    <c:showDLblsOverMax val="0"/>
  </c:chart>
  <c:spPr>
    <a:ln w="6350">
      <a:noFill/>
    </a:ln>
  </c:spPr>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0614879448342418"/>
          <c:y val="0.125564838311865"/>
          <c:w val="0.880284669224787"/>
          <c:h val="0.698984724801301"/>
        </c:manualLayout>
      </c:layout>
      <c:barChart>
        <c:barDir val="col"/>
        <c:grouping val="clustered"/>
        <c:varyColors val="0"/>
        <c:ser>
          <c:idx val="0"/>
          <c:order val="0"/>
          <c:tx>
            <c:strRef>
              <c:f>'Chart 3'!$B$3</c:f>
              <c:strCache>
                <c:ptCount val="1"/>
                <c:pt idx="0">
                  <c:v> Housing Starts</c:v>
                </c:pt>
              </c:strCache>
            </c:strRef>
          </c:tx>
          <c:invertIfNegative val="0"/>
          <c:cat>
            <c:strRef>
              <c:f>'Chart 3'!$A$4:$A$24</c:f>
              <c:strCache>
                <c:ptCount val="21"/>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2015e</c:v>
                </c:pt>
                <c:pt idx="19">
                  <c:v>2016f</c:v>
                </c:pt>
                <c:pt idx="20">
                  <c:v>2017f</c:v>
                </c:pt>
              </c:strCache>
            </c:strRef>
          </c:cat>
          <c:val>
            <c:numRef>
              <c:f>'Chart 3'!$B$4:$B$24</c:f>
              <c:numCache>
                <c:formatCode>0.000</c:formatCode>
                <c:ptCount val="21"/>
                <c:pt idx="0">
                  <c:v>147.04</c:v>
                </c:pt>
                <c:pt idx="1">
                  <c:v>137.439</c:v>
                </c:pt>
                <c:pt idx="2">
                  <c:v>149.9680000000001</c:v>
                </c:pt>
                <c:pt idx="3">
                  <c:v>151.653</c:v>
                </c:pt>
                <c:pt idx="4">
                  <c:v>162.733</c:v>
                </c:pt>
                <c:pt idx="5">
                  <c:v>205.034</c:v>
                </c:pt>
                <c:pt idx="6" formatCode="General">
                  <c:v>218.426</c:v>
                </c:pt>
                <c:pt idx="7" formatCode="General">
                  <c:v>233.431</c:v>
                </c:pt>
                <c:pt idx="8" formatCode="General">
                  <c:v>225.4810000000003</c:v>
                </c:pt>
                <c:pt idx="9" formatCode="General">
                  <c:v>227.395</c:v>
                </c:pt>
                <c:pt idx="10" formatCode="General">
                  <c:v>228.343</c:v>
                </c:pt>
                <c:pt idx="11" formatCode="General">
                  <c:v>211.056</c:v>
                </c:pt>
                <c:pt idx="12" formatCode="General">
                  <c:v>149.0810000000001</c:v>
                </c:pt>
                <c:pt idx="13" formatCode="General">
                  <c:v>189.93</c:v>
                </c:pt>
                <c:pt idx="14" formatCode="General">
                  <c:v>193.9500000000001</c:v>
                </c:pt>
                <c:pt idx="15" formatCode="General">
                  <c:v>214.8270000000003</c:v>
                </c:pt>
                <c:pt idx="16" formatCode="General">
                  <c:v>187.923</c:v>
                </c:pt>
                <c:pt idx="17" formatCode="General">
                  <c:v>189.329</c:v>
                </c:pt>
                <c:pt idx="18" formatCode="General">
                  <c:v>194.71125</c:v>
                </c:pt>
                <c:pt idx="19" formatCode="General">
                  <c:v>184.450925</c:v>
                </c:pt>
                <c:pt idx="20" formatCode="General">
                  <c:v>177.38095</c:v>
                </c:pt>
              </c:numCache>
            </c:numRef>
          </c:val>
        </c:ser>
        <c:dLbls>
          <c:showLegendKey val="0"/>
          <c:showVal val="0"/>
          <c:showCatName val="0"/>
          <c:showSerName val="0"/>
          <c:showPercent val="0"/>
          <c:showBubbleSize val="0"/>
        </c:dLbls>
        <c:gapWidth val="100"/>
        <c:axId val="-2087254336"/>
        <c:axId val="-2087251232"/>
      </c:barChart>
      <c:lineChart>
        <c:grouping val="standard"/>
        <c:varyColors val="0"/>
        <c:ser>
          <c:idx val="2"/>
          <c:order val="1"/>
          <c:tx>
            <c:strRef>
              <c:f>'Chart 3'!$C$3</c:f>
              <c:strCache>
                <c:ptCount val="1"/>
                <c:pt idx="0">
                  <c:v> Household Formation</c:v>
                </c:pt>
              </c:strCache>
            </c:strRef>
          </c:tx>
          <c:spPr>
            <a:ln w="44450" cap="sq">
              <a:solidFill>
                <a:srgbClr val="00134A"/>
              </a:solidFill>
            </a:ln>
          </c:spPr>
          <c:marker>
            <c:symbol val="none"/>
          </c:marker>
          <c:cat>
            <c:strRef>
              <c:f>'Chart 3'!$A$4:$A$24</c:f>
              <c:strCache>
                <c:ptCount val="21"/>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2015e</c:v>
                </c:pt>
                <c:pt idx="19">
                  <c:v>2016f</c:v>
                </c:pt>
                <c:pt idx="20">
                  <c:v>2017f</c:v>
                </c:pt>
              </c:strCache>
            </c:strRef>
          </c:cat>
          <c:val>
            <c:numRef>
              <c:f>'Chart 3'!$C$4:$C$24</c:f>
              <c:numCache>
                <c:formatCode>0.000</c:formatCode>
                <c:ptCount val="21"/>
                <c:pt idx="0">
                  <c:v>156.7545486</c:v>
                </c:pt>
                <c:pt idx="1">
                  <c:v>156.3704706</c:v>
                </c:pt>
                <c:pt idx="2">
                  <c:v>157.2196042999994</c:v>
                </c:pt>
                <c:pt idx="3">
                  <c:v>159.3176095</c:v>
                </c:pt>
                <c:pt idx="4">
                  <c:v>162.4766054</c:v>
                </c:pt>
                <c:pt idx="5">
                  <c:v>166.4330472</c:v>
                </c:pt>
                <c:pt idx="6">
                  <c:v>170.9637594</c:v>
                </c:pt>
                <c:pt idx="7">
                  <c:v>175.978541</c:v>
                </c:pt>
                <c:pt idx="8">
                  <c:v>181.3071733</c:v>
                </c:pt>
                <c:pt idx="9">
                  <c:v>186.7135610999995</c:v>
                </c:pt>
                <c:pt idx="10">
                  <c:v>191.90411</c:v>
                </c:pt>
                <c:pt idx="11">
                  <c:v>196.5866334</c:v>
                </c:pt>
                <c:pt idx="12">
                  <c:v>200.5390762</c:v>
                </c:pt>
                <c:pt idx="13">
                  <c:v>203.6893297</c:v>
                </c:pt>
                <c:pt idx="14">
                  <c:v>206.1042128</c:v>
                </c:pt>
                <c:pt idx="15" formatCode="General">
                  <c:v>207.9000332</c:v>
                </c:pt>
                <c:pt idx="16" formatCode="General">
                  <c:v>209.1880808</c:v>
                </c:pt>
                <c:pt idx="17" formatCode="General">
                  <c:v>210.0280287000002</c:v>
                </c:pt>
                <c:pt idx="18" formatCode="General">
                  <c:v>210.4171396</c:v>
                </c:pt>
                <c:pt idx="19" formatCode="General">
                  <c:v>210.3453026</c:v>
                </c:pt>
                <c:pt idx="20" formatCode="General">
                  <c:v>209.8471002</c:v>
                </c:pt>
              </c:numCache>
            </c:numRef>
          </c:val>
          <c:smooth val="0"/>
        </c:ser>
        <c:dLbls>
          <c:showLegendKey val="0"/>
          <c:showVal val="0"/>
          <c:showCatName val="0"/>
          <c:showSerName val="0"/>
          <c:showPercent val="0"/>
          <c:showBubbleSize val="0"/>
        </c:dLbls>
        <c:marker val="1"/>
        <c:smooth val="0"/>
        <c:axId val="-2087245520"/>
        <c:axId val="-2087248224"/>
      </c:lineChart>
      <c:catAx>
        <c:axId val="-2087254336"/>
        <c:scaling>
          <c:orientation val="minMax"/>
        </c:scaling>
        <c:delete val="0"/>
        <c:axPos val="b"/>
        <c:numFmt formatCode="00" sourceLinked="0"/>
        <c:majorTickMark val="none"/>
        <c:minorTickMark val="none"/>
        <c:tickLblPos val="low"/>
        <c:txPr>
          <a:bodyPr/>
          <a:lstStyle/>
          <a:p>
            <a:pPr>
              <a:defRPr lang="en-US" sz="1400"/>
            </a:pPr>
            <a:endParaRPr lang="en-US"/>
          </a:p>
        </c:txPr>
        <c:crossAx val="-2087251232"/>
        <c:crosses val="autoZero"/>
        <c:auto val="1"/>
        <c:lblAlgn val="ctr"/>
        <c:lblOffset val="25"/>
        <c:tickLblSkip val="1"/>
        <c:noMultiLvlLbl val="0"/>
      </c:catAx>
      <c:valAx>
        <c:axId val="-2087251232"/>
        <c:scaling>
          <c:orientation val="minMax"/>
          <c:max val="240.0"/>
          <c:min val="120.0"/>
        </c:scaling>
        <c:delete val="0"/>
        <c:axPos val="l"/>
        <c:majorGridlines/>
        <c:numFmt formatCode="#,##0" sourceLinked="0"/>
        <c:majorTickMark val="out"/>
        <c:minorTickMark val="none"/>
        <c:tickLblPos val="nextTo"/>
        <c:txPr>
          <a:bodyPr/>
          <a:lstStyle/>
          <a:p>
            <a:pPr>
              <a:defRPr lang="en-US" sz="1400"/>
            </a:pPr>
            <a:endParaRPr lang="en-US"/>
          </a:p>
        </c:txPr>
        <c:crossAx val="-2087254336"/>
        <c:crosses val="autoZero"/>
        <c:crossBetween val="between"/>
        <c:majorUnit val="20.0"/>
        <c:minorUnit val="10.0"/>
      </c:valAx>
      <c:valAx>
        <c:axId val="-2087248224"/>
        <c:scaling>
          <c:orientation val="minMax"/>
          <c:max val="5.0"/>
          <c:min val="0.0"/>
        </c:scaling>
        <c:delete val="1"/>
        <c:axPos val="r"/>
        <c:numFmt formatCode="0.0" sourceLinked="0"/>
        <c:majorTickMark val="out"/>
        <c:minorTickMark val="none"/>
        <c:tickLblPos val="none"/>
        <c:crossAx val="-2087245520"/>
        <c:crosses val="max"/>
        <c:crossBetween val="between"/>
        <c:majorUnit val="0.5"/>
        <c:minorUnit val="0.1"/>
      </c:valAx>
      <c:catAx>
        <c:axId val="-2087245520"/>
        <c:scaling>
          <c:orientation val="minMax"/>
        </c:scaling>
        <c:delete val="1"/>
        <c:axPos val="b"/>
        <c:numFmt formatCode="General" sourceLinked="1"/>
        <c:majorTickMark val="out"/>
        <c:minorTickMark val="none"/>
        <c:tickLblPos val="none"/>
        <c:crossAx val="-2087248224"/>
        <c:crosses val="autoZero"/>
        <c:auto val="1"/>
        <c:lblAlgn val="ctr"/>
        <c:lblOffset val="100"/>
        <c:noMultiLvlLbl val="0"/>
      </c:catAx>
    </c:plotArea>
    <c:legend>
      <c:legendPos val="t"/>
      <c:layout/>
      <c:overlay val="0"/>
      <c:txPr>
        <a:bodyPr/>
        <a:lstStyle/>
        <a:p>
          <a:pPr>
            <a:defRPr lang="en-US" sz="1400"/>
          </a:pPr>
          <a:endParaRPr lang="en-US"/>
        </a:p>
      </c:txPr>
    </c:legend>
    <c:plotVisOnly val="1"/>
    <c:dispBlanksAs val="gap"/>
    <c:showDLblsOverMax val="0"/>
  </c:chart>
  <c:txPr>
    <a:bodyPr/>
    <a:lstStyle/>
    <a:p>
      <a:pPr>
        <a:defRPr sz="1000">
          <a:latin typeface="+mn-lt"/>
        </a:defRPr>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Column2</c:v>
                </c:pt>
              </c:strCache>
            </c:strRef>
          </c:tx>
          <c:invertIfNegative val="0"/>
          <c:cat>
            <c:strRef>
              <c:f>Sheet1!$A$2:$A$8</c:f>
              <c:strCache>
                <c:ptCount val="7"/>
                <c:pt idx="0">
                  <c:v>1981-90</c:v>
                </c:pt>
                <c:pt idx="1">
                  <c:v>1991-00</c:v>
                </c:pt>
                <c:pt idx="2">
                  <c:v>2001-05</c:v>
                </c:pt>
                <c:pt idx="3">
                  <c:v>2006-10</c:v>
                </c:pt>
                <c:pt idx="4">
                  <c:v>2011-20f</c:v>
                </c:pt>
                <c:pt idx="5">
                  <c:v>2021-30f</c:v>
                </c:pt>
                <c:pt idx="6">
                  <c:v>2031-35f</c:v>
                </c:pt>
              </c:strCache>
            </c:strRef>
          </c:cat>
          <c:val>
            <c:numRef>
              <c:f>Sheet1!$B$2:$B$8</c:f>
              <c:numCache>
                <c:formatCode>0.00</c:formatCode>
                <c:ptCount val="7"/>
                <c:pt idx="0">
                  <c:v>1.83825772967904</c:v>
                </c:pt>
                <c:pt idx="1">
                  <c:v>1.072823324371153</c:v>
                </c:pt>
                <c:pt idx="2">
                  <c:v>1.761804871473016</c:v>
                </c:pt>
                <c:pt idx="3">
                  <c:v>1.383787239929335</c:v>
                </c:pt>
                <c:pt idx="4">
                  <c:v>0.993734531701707</c:v>
                </c:pt>
                <c:pt idx="5">
                  <c:v>0.649172109269403</c:v>
                </c:pt>
                <c:pt idx="6">
                  <c:v>0.710528302140782</c:v>
                </c:pt>
              </c:numCache>
            </c:numRef>
          </c:val>
        </c:ser>
        <c:dLbls>
          <c:showLegendKey val="0"/>
          <c:showVal val="0"/>
          <c:showCatName val="0"/>
          <c:showSerName val="0"/>
          <c:showPercent val="0"/>
          <c:showBubbleSize val="0"/>
        </c:dLbls>
        <c:gapWidth val="50"/>
        <c:axId val="-2087358240"/>
        <c:axId val="-2087361664"/>
      </c:barChart>
      <c:catAx>
        <c:axId val="-2087358240"/>
        <c:scaling>
          <c:orientation val="minMax"/>
        </c:scaling>
        <c:delete val="0"/>
        <c:axPos val="b"/>
        <c:numFmt formatCode="00" sourceLinked="0"/>
        <c:majorTickMark val="none"/>
        <c:minorTickMark val="none"/>
        <c:tickLblPos val="low"/>
        <c:spPr>
          <a:ln w="9525"/>
        </c:spPr>
        <c:txPr>
          <a:bodyPr anchor="t" anchorCtr="1"/>
          <a:lstStyle/>
          <a:p>
            <a:pPr>
              <a:defRPr sz="1400"/>
            </a:pPr>
            <a:endParaRPr lang="en-US"/>
          </a:p>
        </c:txPr>
        <c:crossAx val="-2087361664"/>
        <c:crosses val="autoZero"/>
        <c:auto val="1"/>
        <c:lblAlgn val="ctr"/>
        <c:lblOffset val="25"/>
        <c:noMultiLvlLbl val="0"/>
      </c:catAx>
      <c:valAx>
        <c:axId val="-2087361664"/>
        <c:scaling>
          <c:orientation val="minMax"/>
          <c:max val="2.0"/>
          <c:min val="0.0"/>
        </c:scaling>
        <c:delete val="0"/>
        <c:axPos val="l"/>
        <c:majorGridlines>
          <c:spPr>
            <a:ln w="9525">
              <a:solidFill>
                <a:schemeClr val="tx1">
                  <a:lumMod val="50000"/>
                  <a:lumOff val="50000"/>
                </a:schemeClr>
              </a:solidFill>
            </a:ln>
          </c:spPr>
        </c:majorGridlines>
        <c:numFmt formatCode="#,##0.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087358240"/>
        <c:crosses val="autoZero"/>
        <c:crossBetween val="between"/>
        <c:majorUnit val="0.5"/>
        <c:minorUnit val="0.2"/>
      </c:valAx>
      <c:spPr>
        <a:ln>
          <a:noFill/>
        </a:ln>
      </c:spPr>
    </c:plotArea>
    <c:plotVisOnly val="1"/>
    <c:dispBlanksAs val="gap"/>
    <c:showDLblsOverMax val="0"/>
  </c:chart>
  <c:spPr>
    <a:ln w="6350">
      <a:noFill/>
    </a:ln>
  </c:spPr>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Column2</c:v>
                </c:pt>
              </c:strCache>
            </c:strRef>
          </c:tx>
          <c:invertIfNegative val="0"/>
          <c:cat>
            <c:strRef>
              <c:f>Sheet1!$A$2:$A$8</c:f>
              <c:strCache>
                <c:ptCount val="7"/>
                <c:pt idx="0">
                  <c:v>1981-90</c:v>
                </c:pt>
                <c:pt idx="1">
                  <c:v>1991-00</c:v>
                </c:pt>
                <c:pt idx="2">
                  <c:v>2001-05</c:v>
                </c:pt>
                <c:pt idx="3">
                  <c:v>2006-10</c:v>
                </c:pt>
                <c:pt idx="4">
                  <c:v>2011-20f</c:v>
                </c:pt>
                <c:pt idx="5">
                  <c:v>2021-30f</c:v>
                </c:pt>
                <c:pt idx="6">
                  <c:v>2031-35f</c:v>
                </c:pt>
              </c:strCache>
            </c:strRef>
          </c:cat>
          <c:val>
            <c:numRef>
              <c:f>Sheet1!$B$2:$B$8</c:f>
              <c:numCache>
                <c:formatCode>0.00</c:formatCode>
                <c:ptCount val="7"/>
                <c:pt idx="0">
                  <c:v>2.55483121446778</c:v>
                </c:pt>
                <c:pt idx="1">
                  <c:v>2.859641397179957</c:v>
                </c:pt>
                <c:pt idx="2">
                  <c:v>2.541626003325703</c:v>
                </c:pt>
                <c:pt idx="3">
                  <c:v>1.270932255520959</c:v>
                </c:pt>
                <c:pt idx="4">
                  <c:v>2.174937737744433</c:v>
                </c:pt>
                <c:pt idx="5">
                  <c:v>1.93704147075109</c:v>
                </c:pt>
                <c:pt idx="6">
                  <c:v>1.849217576018383</c:v>
                </c:pt>
              </c:numCache>
            </c:numRef>
          </c:val>
        </c:ser>
        <c:dLbls>
          <c:showLegendKey val="0"/>
          <c:showVal val="0"/>
          <c:showCatName val="0"/>
          <c:showSerName val="0"/>
          <c:showPercent val="0"/>
          <c:showBubbleSize val="0"/>
        </c:dLbls>
        <c:gapWidth val="50"/>
        <c:axId val="-2087402128"/>
        <c:axId val="-2087405552"/>
      </c:barChart>
      <c:catAx>
        <c:axId val="-2087402128"/>
        <c:scaling>
          <c:orientation val="minMax"/>
        </c:scaling>
        <c:delete val="0"/>
        <c:axPos val="b"/>
        <c:numFmt formatCode="00" sourceLinked="0"/>
        <c:majorTickMark val="none"/>
        <c:minorTickMark val="none"/>
        <c:tickLblPos val="low"/>
        <c:spPr>
          <a:ln w="9525"/>
        </c:spPr>
        <c:txPr>
          <a:bodyPr anchor="t" anchorCtr="1"/>
          <a:lstStyle/>
          <a:p>
            <a:pPr>
              <a:defRPr sz="1400"/>
            </a:pPr>
            <a:endParaRPr lang="en-US"/>
          </a:p>
        </c:txPr>
        <c:crossAx val="-2087405552"/>
        <c:crosses val="autoZero"/>
        <c:auto val="1"/>
        <c:lblAlgn val="ctr"/>
        <c:lblOffset val="25"/>
        <c:noMultiLvlLbl val="0"/>
      </c:catAx>
      <c:valAx>
        <c:axId val="-2087405552"/>
        <c:scaling>
          <c:orientation val="minMax"/>
          <c:max val="3.0"/>
          <c:min val="0.0"/>
        </c:scaling>
        <c:delete val="0"/>
        <c:axPos val="l"/>
        <c:majorGridlines>
          <c:spPr>
            <a:ln w="9525">
              <a:solidFill>
                <a:schemeClr val="tx1">
                  <a:lumMod val="50000"/>
                  <a:lumOff val="50000"/>
                </a:schemeClr>
              </a:solidFill>
            </a:ln>
          </c:spPr>
        </c:majorGridlines>
        <c:numFmt formatCode="#,##0.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087402128"/>
        <c:crosses val="autoZero"/>
        <c:crossBetween val="between"/>
        <c:majorUnit val="0.5"/>
        <c:minorUnit val="0.2"/>
      </c:valAx>
      <c:spPr>
        <a:ln>
          <a:noFill/>
        </a:ln>
      </c:spPr>
    </c:plotArea>
    <c:plotVisOnly val="1"/>
    <c:dispBlanksAs val="gap"/>
    <c:showDLblsOverMax val="0"/>
  </c:chart>
  <c:spPr>
    <a:ln w="6350">
      <a:no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Column2</c:v>
                </c:pt>
              </c:strCache>
            </c:strRef>
          </c:tx>
          <c:invertIfNegative val="0"/>
          <c:cat>
            <c:strRef>
              <c:f>Sheet1!$A$2:$A$23</c:f>
              <c:strCache>
                <c:ptCount val="22"/>
                <c:pt idx="0">
                  <c:v>94</c:v>
                </c:pt>
                <c:pt idx="1">
                  <c:v>95</c:v>
                </c:pt>
                <c:pt idx="2">
                  <c:v>96</c:v>
                </c:pt>
                <c:pt idx="3">
                  <c:v>97</c:v>
                </c:pt>
                <c:pt idx="4">
                  <c:v>98</c:v>
                </c:pt>
                <c:pt idx="5">
                  <c:v>99</c:v>
                </c:pt>
                <c:pt idx="6">
                  <c:v>2000</c:v>
                </c:pt>
                <c:pt idx="7">
                  <c:v>01</c:v>
                </c:pt>
                <c:pt idx="8">
                  <c:v>02</c:v>
                </c:pt>
                <c:pt idx="9">
                  <c:v>03</c:v>
                </c:pt>
                <c:pt idx="10">
                  <c:v>04</c:v>
                </c:pt>
                <c:pt idx="11">
                  <c:v>05</c:v>
                </c:pt>
                <c:pt idx="12">
                  <c:v>06</c:v>
                </c:pt>
                <c:pt idx="13">
                  <c:v>07</c:v>
                </c:pt>
                <c:pt idx="14">
                  <c:v>08</c:v>
                </c:pt>
                <c:pt idx="15">
                  <c:v>09</c:v>
                </c:pt>
                <c:pt idx="16">
                  <c:v>2010</c:v>
                </c:pt>
                <c:pt idx="17">
                  <c:v>11</c:v>
                </c:pt>
                <c:pt idx="18">
                  <c:v>12</c:v>
                </c:pt>
                <c:pt idx="19">
                  <c:v>13</c:v>
                </c:pt>
                <c:pt idx="20">
                  <c:v>14</c:v>
                </c:pt>
                <c:pt idx="21">
                  <c:v>15f</c:v>
                </c:pt>
              </c:strCache>
            </c:strRef>
          </c:cat>
          <c:val>
            <c:numRef>
              <c:f>Sheet1!$B$2:$B$23</c:f>
              <c:numCache>
                <c:formatCode>General</c:formatCode>
                <c:ptCount val="22"/>
                <c:pt idx="0">
                  <c:v>54.64400000000001</c:v>
                </c:pt>
                <c:pt idx="1">
                  <c:v>54.10500000000001</c:v>
                </c:pt>
                <c:pt idx="2">
                  <c:v>52.191</c:v>
                </c:pt>
                <c:pt idx="3">
                  <c:v>49.072</c:v>
                </c:pt>
                <c:pt idx="4">
                  <c:v>45.164</c:v>
                </c:pt>
                <c:pt idx="5">
                  <c:v>40.412</c:v>
                </c:pt>
                <c:pt idx="6">
                  <c:v>35.548</c:v>
                </c:pt>
                <c:pt idx="7">
                  <c:v>34.822</c:v>
                </c:pt>
                <c:pt idx="8">
                  <c:v>37.432</c:v>
                </c:pt>
                <c:pt idx="9">
                  <c:v>40.66900000000001</c:v>
                </c:pt>
                <c:pt idx="10">
                  <c:v>47.0</c:v>
                </c:pt>
                <c:pt idx="11">
                  <c:v>47.0</c:v>
                </c:pt>
                <c:pt idx="12">
                  <c:v>47.0</c:v>
                </c:pt>
                <c:pt idx="13">
                  <c:v>46.0</c:v>
                </c:pt>
                <c:pt idx="14">
                  <c:v>52.0</c:v>
                </c:pt>
                <c:pt idx="15">
                  <c:v>64.0</c:v>
                </c:pt>
                <c:pt idx="16">
                  <c:v>73.0</c:v>
                </c:pt>
                <c:pt idx="17">
                  <c:v>80.0</c:v>
                </c:pt>
                <c:pt idx="18">
                  <c:v>84.0</c:v>
                </c:pt>
                <c:pt idx="19">
                  <c:v>80.0</c:v>
                </c:pt>
                <c:pt idx="20">
                  <c:v>80.0</c:v>
                </c:pt>
                <c:pt idx="21">
                  <c:v>79.0</c:v>
                </c:pt>
              </c:numCache>
            </c:numRef>
          </c:val>
        </c:ser>
        <c:dLbls>
          <c:showLegendKey val="0"/>
          <c:showVal val="0"/>
          <c:showCatName val="0"/>
          <c:showSerName val="0"/>
          <c:showPercent val="0"/>
          <c:showBubbleSize val="0"/>
        </c:dLbls>
        <c:gapWidth val="50"/>
        <c:axId val="2069940032"/>
        <c:axId val="2130165600"/>
      </c:barChart>
      <c:catAx>
        <c:axId val="2069940032"/>
        <c:scaling>
          <c:orientation val="minMax"/>
        </c:scaling>
        <c:delete val="0"/>
        <c:axPos val="b"/>
        <c:numFmt formatCode="00" sourceLinked="0"/>
        <c:majorTickMark val="none"/>
        <c:minorTickMark val="none"/>
        <c:tickLblPos val="low"/>
        <c:spPr>
          <a:ln w="9525"/>
        </c:spPr>
        <c:txPr>
          <a:bodyPr rot="-2700000" anchor="t" anchorCtr="1"/>
          <a:lstStyle/>
          <a:p>
            <a:pPr>
              <a:defRPr sz="1400"/>
            </a:pPr>
            <a:endParaRPr lang="en-US"/>
          </a:p>
        </c:txPr>
        <c:crossAx val="2130165600"/>
        <c:crosses val="autoZero"/>
        <c:auto val="1"/>
        <c:lblAlgn val="ctr"/>
        <c:lblOffset val="25"/>
        <c:tickLblSkip val="1"/>
        <c:noMultiLvlLbl val="0"/>
      </c:catAx>
      <c:valAx>
        <c:axId val="2130165600"/>
        <c:scaling>
          <c:orientation val="minMax"/>
          <c:max val="90.0"/>
          <c:min val="30.0"/>
        </c:scaling>
        <c:delete val="0"/>
        <c:axPos val="l"/>
        <c:majorGridlines>
          <c:spPr>
            <a:ln w="9525">
              <a:solidFill>
                <a:schemeClr val="tx1">
                  <a:lumMod val="50000"/>
                  <a:lumOff val="50000"/>
                </a:schemeClr>
              </a:solidFill>
            </a:ln>
          </c:spPr>
        </c:majorGridlines>
        <c:numFmt formatCode="#,##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069940032"/>
        <c:crosses val="autoZero"/>
        <c:crossBetween val="between"/>
        <c:majorUnit val="5.0"/>
        <c:minorUnit val="2.5"/>
      </c:valAx>
    </c:plotArea>
    <c:plotVisOnly val="1"/>
    <c:dispBlanksAs val="gap"/>
    <c:showDLblsOverMax val="0"/>
  </c:chart>
  <c:spPr>
    <a:ln w="6350">
      <a:noFill/>
    </a:ln>
  </c:spPr>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@pc(usgdpk)</c:v>
                </c:pt>
              </c:strCache>
            </c:strRef>
          </c:tx>
          <c:invertIfNegative val="0"/>
          <c:cat>
            <c:strRef>
              <c:f>Sheet1!$A$2:$A$16</c:f>
              <c:strCache>
                <c:ptCount val="15"/>
                <c:pt idx="0">
                  <c:v>03</c:v>
                </c:pt>
                <c:pt idx="1">
                  <c:v>04</c:v>
                </c:pt>
                <c:pt idx="2">
                  <c:v>05</c:v>
                </c:pt>
                <c:pt idx="3">
                  <c:v>06</c:v>
                </c:pt>
                <c:pt idx="4">
                  <c:v>07</c:v>
                </c:pt>
                <c:pt idx="5">
                  <c:v>08</c:v>
                </c:pt>
                <c:pt idx="6">
                  <c:v>09</c:v>
                </c:pt>
                <c:pt idx="7">
                  <c:v>10</c:v>
                </c:pt>
                <c:pt idx="8">
                  <c:v>11</c:v>
                </c:pt>
                <c:pt idx="9">
                  <c:v>12</c:v>
                </c:pt>
                <c:pt idx="10">
                  <c:v>13</c:v>
                </c:pt>
                <c:pt idx="11">
                  <c:v>14</c:v>
                </c:pt>
                <c:pt idx="12">
                  <c:v>15f</c:v>
                </c:pt>
                <c:pt idx="13">
                  <c:v>16f</c:v>
                </c:pt>
                <c:pt idx="14">
                  <c:v>17f</c:v>
                </c:pt>
              </c:strCache>
            </c:strRef>
          </c:cat>
          <c:val>
            <c:numRef>
              <c:f>Sheet1!$B$2:$B$16</c:f>
              <c:numCache>
                <c:formatCode>General</c:formatCode>
                <c:ptCount val="15"/>
                <c:pt idx="0">
                  <c:v>2.80681164556668</c:v>
                </c:pt>
                <c:pt idx="1">
                  <c:v>3.78548123365809</c:v>
                </c:pt>
                <c:pt idx="2">
                  <c:v>3.345379434020811</c:v>
                </c:pt>
                <c:pt idx="3">
                  <c:v>2.66645590740641</c:v>
                </c:pt>
                <c:pt idx="4">
                  <c:v>1.77879812232273</c:v>
                </c:pt>
                <c:pt idx="5">
                  <c:v>-0.291621144634002</c:v>
                </c:pt>
                <c:pt idx="6">
                  <c:v>-2.775553551410538</c:v>
                </c:pt>
                <c:pt idx="7">
                  <c:v>2.53177286519288</c:v>
                </c:pt>
                <c:pt idx="8">
                  <c:v>1.60158416645248</c:v>
                </c:pt>
                <c:pt idx="9">
                  <c:v>2.22394948262632</c:v>
                </c:pt>
                <c:pt idx="10">
                  <c:v>1.48945350342324</c:v>
                </c:pt>
                <c:pt idx="11">
                  <c:v>2.42775530896004</c:v>
                </c:pt>
                <c:pt idx="12">
                  <c:v>2.5</c:v>
                </c:pt>
                <c:pt idx="13">
                  <c:v>2.9</c:v>
                </c:pt>
                <c:pt idx="14">
                  <c:v>3.0</c:v>
                </c:pt>
              </c:numCache>
            </c:numRef>
          </c:val>
        </c:ser>
        <c:dLbls>
          <c:showLegendKey val="0"/>
          <c:showVal val="0"/>
          <c:showCatName val="0"/>
          <c:showSerName val="0"/>
          <c:showPercent val="0"/>
          <c:showBubbleSize val="0"/>
        </c:dLbls>
        <c:gapWidth val="50"/>
        <c:axId val="-2086958080"/>
        <c:axId val="-2086886720"/>
      </c:barChart>
      <c:catAx>
        <c:axId val="-2086958080"/>
        <c:scaling>
          <c:orientation val="minMax"/>
        </c:scaling>
        <c:delete val="0"/>
        <c:axPos val="b"/>
        <c:numFmt formatCode="00" sourceLinked="0"/>
        <c:majorTickMark val="none"/>
        <c:minorTickMark val="none"/>
        <c:tickLblPos val="low"/>
        <c:spPr>
          <a:ln w="9525"/>
        </c:spPr>
        <c:txPr>
          <a:bodyPr anchor="t" anchorCtr="1"/>
          <a:lstStyle/>
          <a:p>
            <a:pPr>
              <a:defRPr sz="1400"/>
            </a:pPr>
            <a:endParaRPr lang="en-US"/>
          </a:p>
        </c:txPr>
        <c:crossAx val="-2086886720"/>
        <c:crosses val="autoZero"/>
        <c:auto val="1"/>
        <c:lblAlgn val="ctr"/>
        <c:lblOffset val="25"/>
        <c:noMultiLvlLbl val="0"/>
      </c:catAx>
      <c:valAx>
        <c:axId val="-2086886720"/>
        <c:scaling>
          <c:orientation val="minMax"/>
          <c:max val="4.5"/>
          <c:min val="-3.0"/>
        </c:scaling>
        <c:delete val="0"/>
        <c:axPos val="l"/>
        <c:majorGridlines>
          <c:spPr>
            <a:ln w="9525">
              <a:solidFill>
                <a:schemeClr val="tx1">
                  <a:lumMod val="50000"/>
                  <a:lumOff val="50000"/>
                </a:schemeClr>
              </a:solidFill>
            </a:ln>
          </c:spPr>
        </c:majorGridlines>
        <c:numFmt formatCode="#,##0.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086958080"/>
        <c:crosses val="autoZero"/>
        <c:crossBetween val="between"/>
        <c:majorUnit val="1.0"/>
        <c:minorUnit val="0.25"/>
      </c:valAx>
      <c:spPr>
        <a:ln>
          <a:noFill/>
        </a:ln>
      </c:spPr>
    </c:plotArea>
    <c:plotVisOnly val="1"/>
    <c:dispBlanksAs val="gap"/>
    <c:showDLblsOverMax val="0"/>
  </c:chart>
  <c:spPr>
    <a:ln w="6350">
      <a:noFill/>
    </a:ln>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@pc(prm)</c:v>
                </c:pt>
              </c:strCache>
            </c:strRef>
          </c:tx>
          <c:invertIfNegative val="0"/>
          <c:cat>
            <c:strRef>
              <c:f>Sheet1!$A$2:$A$16</c:f>
              <c:strCache>
                <c:ptCount val="15"/>
                <c:pt idx="0">
                  <c:v>03</c:v>
                </c:pt>
                <c:pt idx="1">
                  <c:v>04</c:v>
                </c:pt>
                <c:pt idx="2">
                  <c:v>05</c:v>
                </c:pt>
                <c:pt idx="3">
                  <c:v>06</c:v>
                </c:pt>
                <c:pt idx="4">
                  <c:v>07</c:v>
                </c:pt>
                <c:pt idx="5">
                  <c:v>08</c:v>
                </c:pt>
                <c:pt idx="6">
                  <c:v>09</c:v>
                </c:pt>
                <c:pt idx="7">
                  <c:v>10</c:v>
                </c:pt>
                <c:pt idx="8">
                  <c:v>11</c:v>
                </c:pt>
                <c:pt idx="9">
                  <c:v>12</c:v>
                </c:pt>
                <c:pt idx="10">
                  <c:v>13</c:v>
                </c:pt>
                <c:pt idx="11">
                  <c:v>14</c:v>
                </c:pt>
                <c:pt idx="12">
                  <c:v>15e</c:v>
                </c:pt>
                <c:pt idx="13">
                  <c:v>16f</c:v>
                </c:pt>
                <c:pt idx="14">
                  <c:v>17f</c:v>
                </c:pt>
              </c:strCache>
            </c:strRef>
          </c:cat>
          <c:val>
            <c:numRef>
              <c:f>Sheet1!$B$2:$B$16</c:f>
              <c:numCache>
                <c:formatCode>General</c:formatCode>
                <c:ptCount val="15"/>
                <c:pt idx="0">
                  <c:v>2.02642041810952</c:v>
                </c:pt>
                <c:pt idx="1">
                  <c:v>12.4072910119421</c:v>
                </c:pt>
                <c:pt idx="2">
                  <c:v>13.2968016103779</c:v>
                </c:pt>
                <c:pt idx="3">
                  <c:v>11.716513670911</c:v>
                </c:pt>
                <c:pt idx="4">
                  <c:v>7.527831772397931</c:v>
                </c:pt>
                <c:pt idx="5">
                  <c:v>13.1717337715694</c:v>
                </c:pt>
                <c:pt idx="6">
                  <c:v>-22.8708342409061</c:v>
                </c:pt>
                <c:pt idx="7">
                  <c:v>12.9718535253694</c:v>
                </c:pt>
                <c:pt idx="8">
                  <c:v>19.50670777435209</c:v>
                </c:pt>
                <c:pt idx="9">
                  <c:v>-4.051038906707578</c:v>
                </c:pt>
                <c:pt idx="10">
                  <c:v>0.915631131458474</c:v>
                </c:pt>
                <c:pt idx="11">
                  <c:v>1.59141643263485</c:v>
                </c:pt>
                <c:pt idx="12">
                  <c:v>-19.45541394953203</c:v>
                </c:pt>
                <c:pt idx="13">
                  <c:v>-4.467881852820335</c:v>
                </c:pt>
                <c:pt idx="14">
                  <c:v>4.211203971577811</c:v>
                </c:pt>
              </c:numCache>
            </c:numRef>
          </c:val>
        </c:ser>
        <c:dLbls>
          <c:showLegendKey val="0"/>
          <c:showVal val="0"/>
          <c:showCatName val="0"/>
          <c:showSerName val="0"/>
          <c:showPercent val="0"/>
          <c:showBubbleSize val="0"/>
        </c:dLbls>
        <c:gapWidth val="50"/>
        <c:axId val="-2086988976"/>
        <c:axId val="-2086985824"/>
      </c:barChart>
      <c:catAx>
        <c:axId val="-2086988976"/>
        <c:scaling>
          <c:orientation val="minMax"/>
        </c:scaling>
        <c:delete val="0"/>
        <c:axPos val="b"/>
        <c:numFmt formatCode="00" sourceLinked="0"/>
        <c:majorTickMark val="none"/>
        <c:minorTickMark val="none"/>
        <c:tickLblPos val="low"/>
        <c:spPr>
          <a:ln w="9525"/>
        </c:spPr>
        <c:txPr>
          <a:bodyPr anchor="t" anchorCtr="1"/>
          <a:lstStyle/>
          <a:p>
            <a:pPr>
              <a:defRPr sz="1400"/>
            </a:pPr>
            <a:endParaRPr lang="en-US"/>
          </a:p>
        </c:txPr>
        <c:crossAx val="-2086985824"/>
        <c:crosses val="autoZero"/>
        <c:auto val="1"/>
        <c:lblAlgn val="ctr"/>
        <c:lblOffset val="25"/>
        <c:noMultiLvlLbl val="0"/>
      </c:catAx>
      <c:valAx>
        <c:axId val="-2086985824"/>
        <c:scaling>
          <c:orientation val="minMax"/>
        </c:scaling>
        <c:delete val="0"/>
        <c:axPos val="l"/>
        <c:majorGridlines>
          <c:spPr>
            <a:ln w="9525">
              <a:solidFill>
                <a:schemeClr val="tx1">
                  <a:lumMod val="50000"/>
                  <a:lumOff val="50000"/>
                </a:schemeClr>
              </a:solidFill>
            </a:ln>
          </c:spPr>
        </c:majorGridlines>
        <c:numFmt formatCode="#,##0.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086988976"/>
        <c:crosses val="autoZero"/>
        <c:crossBetween val="between"/>
      </c:valAx>
      <c:spPr>
        <a:ln>
          <a:noFill/>
        </a:ln>
      </c:spPr>
    </c:plotArea>
    <c:plotVisOnly val="1"/>
    <c:dispBlanksAs val="gap"/>
    <c:showDLblsOverMax val="0"/>
  </c:chart>
  <c:spPr>
    <a:ln w="6350">
      <a:noFill/>
    </a:ln>
  </c:spPr>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40632594536794"/>
          <c:y val="0.0662373162241233"/>
          <c:w val="0.917140031532932"/>
          <c:h val="0.783592383987126"/>
        </c:manualLayout>
      </c:layout>
      <c:lineChart>
        <c:grouping val="standard"/>
        <c:varyColors val="0"/>
        <c:ser>
          <c:idx val="0"/>
          <c:order val="0"/>
          <c:tx>
            <c:strRef>
              <c:f>Sheet1!$B$1</c:f>
              <c:strCache>
                <c:ptCount val="1"/>
                <c:pt idx="0">
                  <c:v>Canada</c:v>
                </c:pt>
              </c:strCache>
            </c:strRef>
          </c:tx>
          <c:spPr>
            <a:ln w="44450" cap="sq"/>
          </c:spPr>
          <c:marker>
            <c:symbol val="none"/>
          </c:marker>
          <c:cat>
            <c:strRef>
              <c:f>Sheet1!$A$2:$A$77</c:f>
              <c:strCache>
                <c:ptCount val="73"/>
                <c:pt idx="0">
                  <c:v>99</c:v>
                </c:pt>
                <c:pt idx="4">
                  <c:v>00</c:v>
                </c:pt>
                <c:pt idx="8">
                  <c:v>01</c:v>
                </c:pt>
                <c:pt idx="12">
                  <c:v>02</c:v>
                </c:pt>
                <c:pt idx="16">
                  <c:v>03</c:v>
                </c:pt>
                <c:pt idx="20">
                  <c:v>04</c:v>
                </c:pt>
                <c:pt idx="24">
                  <c:v>05</c:v>
                </c:pt>
                <c:pt idx="28">
                  <c:v>06</c:v>
                </c:pt>
                <c:pt idx="32">
                  <c:v>07</c:v>
                </c:pt>
                <c:pt idx="36">
                  <c:v>08</c:v>
                </c:pt>
                <c:pt idx="40">
                  <c:v>09</c:v>
                </c:pt>
                <c:pt idx="44">
                  <c:v>10</c:v>
                </c:pt>
                <c:pt idx="48">
                  <c:v>11</c:v>
                </c:pt>
                <c:pt idx="52">
                  <c:v>12</c:v>
                </c:pt>
                <c:pt idx="56">
                  <c:v>13</c:v>
                </c:pt>
                <c:pt idx="60">
                  <c:v>14</c:v>
                </c:pt>
                <c:pt idx="64">
                  <c:v>15</c:v>
                </c:pt>
                <c:pt idx="68">
                  <c:v>16f</c:v>
                </c:pt>
                <c:pt idx="72">
                  <c:v>17f</c:v>
                </c:pt>
              </c:strCache>
            </c:strRef>
          </c:cat>
          <c:val>
            <c:numRef>
              <c:f>Sheet1!$B$2:$B$77</c:f>
              <c:numCache>
                <c:formatCode>General</c:formatCode>
                <c:ptCount val="76"/>
                <c:pt idx="0">
                  <c:v>5.166666666666655</c:v>
                </c:pt>
                <c:pt idx="1">
                  <c:v>4.833333333333343</c:v>
                </c:pt>
                <c:pt idx="2">
                  <c:v>4.75</c:v>
                </c:pt>
                <c:pt idx="3">
                  <c:v>4.91666666666666</c:v>
                </c:pt>
                <c:pt idx="4">
                  <c:v>5.25</c:v>
                </c:pt>
                <c:pt idx="5">
                  <c:v>5.833333333333343</c:v>
                </c:pt>
                <c:pt idx="6">
                  <c:v>6.0</c:v>
                </c:pt>
                <c:pt idx="7">
                  <c:v>6.0</c:v>
                </c:pt>
                <c:pt idx="8">
                  <c:v>5.583333333333343</c:v>
                </c:pt>
                <c:pt idx="9">
                  <c:v>4.833333333333343</c:v>
                </c:pt>
                <c:pt idx="10">
                  <c:v>4.166666666666655</c:v>
                </c:pt>
                <c:pt idx="11">
                  <c:v>2.66666666666666</c:v>
                </c:pt>
                <c:pt idx="12">
                  <c:v>2.25</c:v>
                </c:pt>
                <c:pt idx="13">
                  <c:v>2.58333333333333</c:v>
                </c:pt>
                <c:pt idx="14">
                  <c:v>3.0</c:v>
                </c:pt>
                <c:pt idx="15">
                  <c:v>3.0</c:v>
                </c:pt>
                <c:pt idx="16">
                  <c:v>3.08333333333333</c:v>
                </c:pt>
                <c:pt idx="17">
                  <c:v>3.5</c:v>
                </c:pt>
                <c:pt idx="18">
                  <c:v>3.16666666666666</c:v>
                </c:pt>
                <c:pt idx="19">
                  <c:v>3.0</c:v>
                </c:pt>
                <c:pt idx="20">
                  <c:v>2.66666666666666</c:v>
                </c:pt>
                <c:pt idx="21">
                  <c:v>2.25</c:v>
                </c:pt>
                <c:pt idx="22">
                  <c:v>2.333333333333328</c:v>
                </c:pt>
                <c:pt idx="23">
                  <c:v>2.75</c:v>
                </c:pt>
                <c:pt idx="24">
                  <c:v>2.75</c:v>
                </c:pt>
                <c:pt idx="25">
                  <c:v>2.75</c:v>
                </c:pt>
                <c:pt idx="26">
                  <c:v>2.833333333333328</c:v>
                </c:pt>
                <c:pt idx="27">
                  <c:v>3.333333333333328</c:v>
                </c:pt>
                <c:pt idx="28">
                  <c:v>3.833333333333328</c:v>
                </c:pt>
                <c:pt idx="29">
                  <c:v>4.41666666666666</c:v>
                </c:pt>
                <c:pt idx="30">
                  <c:v>4.5</c:v>
                </c:pt>
                <c:pt idx="31">
                  <c:v>4.5</c:v>
                </c:pt>
                <c:pt idx="32">
                  <c:v>4.5</c:v>
                </c:pt>
                <c:pt idx="33">
                  <c:v>4.5</c:v>
                </c:pt>
                <c:pt idx="34">
                  <c:v>4.75</c:v>
                </c:pt>
                <c:pt idx="35">
                  <c:v>4.666666666666654</c:v>
                </c:pt>
                <c:pt idx="36">
                  <c:v>4.083333333333343</c:v>
                </c:pt>
                <c:pt idx="37">
                  <c:v>3.25</c:v>
                </c:pt>
                <c:pt idx="38">
                  <c:v>3.25</c:v>
                </c:pt>
                <c:pt idx="39">
                  <c:v>2.25</c:v>
                </c:pt>
                <c:pt idx="40">
                  <c:v>1.08333333333333</c:v>
                </c:pt>
                <c:pt idx="41">
                  <c:v>0.5</c:v>
                </c:pt>
                <c:pt idx="42">
                  <c:v>0.5</c:v>
                </c:pt>
                <c:pt idx="43">
                  <c:v>0.5</c:v>
                </c:pt>
                <c:pt idx="44">
                  <c:v>0.5</c:v>
                </c:pt>
                <c:pt idx="45">
                  <c:v>0.583333333333333</c:v>
                </c:pt>
                <c:pt idx="46">
                  <c:v>1.08333333333333</c:v>
                </c:pt>
                <c:pt idx="47">
                  <c:v>1.25</c:v>
                </c:pt>
                <c:pt idx="48">
                  <c:v>1.25</c:v>
                </c:pt>
                <c:pt idx="49">
                  <c:v>1.25</c:v>
                </c:pt>
                <c:pt idx="50">
                  <c:v>1.25</c:v>
                </c:pt>
                <c:pt idx="51">
                  <c:v>1.25</c:v>
                </c:pt>
                <c:pt idx="52">
                  <c:v>1.25</c:v>
                </c:pt>
                <c:pt idx="53">
                  <c:v>1.25</c:v>
                </c:pt>
                <c:pt idx="54">
                  <c:v>1.25</c:v>
                </c:pt>
                <c:pt idx="55">
                  <c:v>1.25</c:v>
                </c:pt>
                <c:pt idx="56">
                  <c:v>1.25</c:v>
                </c:pt>
                <c:pt idx="57">
                  <c:v>1.25</c:v>
                </c:pt>
                <c:pt idx="58">
                  <c:v>1.25</c:v>
                </c:pt>
                <c:pt idx="59">
                  <c:v>1.25</c:v>
                </c:pt>
                <c:pt idx="60">
                  <c:v>1.25</c:v>
                </c:pt>
                <c:pt idx="61">
                  <c:v>1.25</c:v>
                </c:pt>
                <c:pt idx="62">
                  <c:v>1.25</c:v>
                </c:pt>
                <c:pt idx="63">
                  <c:v>1.25</c:v>
                </c:pt>
                <c:pt idx="64">
                  <c:v>1.0</c:v>
                </c:pt>
                <c:pt idx="65">
                  <c:v>1.0</c:v>
                </c:pt>
                <c:pt idx="66">
                  <c:v>0.791666699999999</c:v>
                </c:pt>
                <c:pt idx="67">
                  <c:v>0.749999700000002</c:v>
                </c:pt>
                <c:pt idx="68">
                  <c:v>0.749996800000002</c:v>
                </c:pt>
                <c:pt idx="69">
                  <c:v>0.749995400000003</c:v>
                </c:pt>
                <c:pt idx="70">
                  <c:v>0.7499982</c:v>
                </c:pt>
                <c:pt idx="71">
                  <c:v>0.749999800000003</c:v>
                </c:pt>
                <c:pt idx="72">
                  <c:v>0.958336599999998</c:v>
                </c:pt>
                <c:pt idx="73">
                  <c:v>1.000005</c:v>
                </c:pt>
                <c:pt idx="74">
                  <c:v>1.208339</c:v>
                </c:pt>
                <c:pt idx="75">
                  <c:v>1.333339</c:v>
                </c:pt>
              </c:numCache>
            </c:numRef>
          </c:val>
          <c:smooth val="0"/>
        </c:ser>
        <c:ser>
          <c:idx val="1"/>
          <c:order val="1"/>
          <c:tx>
            <c:strRef>
              <c:f>Sheet1!$C$1</c:f>
              <c:strCache>
                <c:ptCount val="1"/>
                <c:pt idx="0">
                  <c:v>United States</c:v>
                </c:pt>
              </c:strCache>
            </c:strRef>
          </c:tx>
          <c:spPr>
            <a:ln w="44450" cap="sq"/>
          </c:spPr>
          <c:marker>
            <c:symbol val="none"/>
          </c:marker>
          <c:cat>
            <c:strRef>
              <c:f>Sheet1!$A$2:$A$77</c:f>
              <c:strCache>
                <c:ptCount val="73"/>
                <c:pt idx="0">
                  <c:v>99</c:v>
                </c:pt>
                <c:pt idx="4">
                  <c:v>00</c:v>
                </c:pt>
                <c:pt idx="8">
                  <c:v>01</c:v>
                </c:pt>
                <c:pt idx="12">
                  <c:v>02</c:v>
                </c:pt>
                <c:pt idx="16">
                  <c:v>03</c:v>
                </c:pt>
                <c:pt idx="20">
                  <c:v>04</c:v>
                </c:pt>
                <c:pt idx="24">
                  <c:v>05</c:v>
                </c:pt>
                <c:pt idx="28">
                  <c:v>06</c:v>
                </c:pt>
                <c:pt idx="32">
                  <c:v>07</c:v>
                </c:pt>
                <c:pt idx="36">
                  <c:v>08</c:v>
                </c:pt>
                <c:pt idx="40">
                  <c:v>09</c:v>
                </c:pt>
                <c:pt idx="44">
                  <c:v>10</c:v>
                </c:pt>
                <c:pt idx="48">
                  <c:v>11</c:v>
                </c:pt>
                <c:pt idx="52">
                  <c:v>12</c:v>
                </c:pt>
                <c:pt idx="56">
                  <c:v>13</c:v>
                </c:pt>
                <c:pt idx="60">
                  <c:v>14</c:v>
                </c:pt>
                <c:pt idx="64">
                  <c:v>15</c:v>
                </c:pt>
                <c:pt idx="68">
                  <c:v>16f</c:v>
                </c:pt>
                <c:pt idx="72">
                  <c:v>17f</c:v>
                </c:pt>
              </c:strCache>
            </c:strRef>
          </c:cat>
          <c:val>
            <c:numRef>
              <c:f>Sheet1!$C$2:$C$77</c:f>
              <c:numCache>
                <c:formatCode>General</c:formatCode>
                <c:ptCount val="76"/>
                <c:pt idx="0">
                  <c:v>4.733333000000012</c:v>
                </c:pt>
                <c:pt idx="1">
                  <c:v>4.746666431427012</c:v>
                </c:pt>
                <c:pt idx="2">
                  <c:v>5.093333</c:v>
                </c:pt>
                <c:pt idx="3">
                  <c:v>5.306667000000012</c:v>
                </c:pt>
                <c:pt idx="4">
                  <c:v>5.676667000000012</c:v>
                </c:pt>
                <c:pt idx="5">
                  <c:v>6.27333354949951</c:v>
                </c:pt>
                <c:pt idx="6">
                  <c:v>6.52</c:v>
                </c:pt>
                <c:pt idx="7">
                  <c:v>6.473333000000012</c:v>
                </c:pt>
                <c:pt idx="8">
                  <c:v>5.593333</c:v>
                </c:pt>
                <c:pt idx="9">
                  <c:v>4.326667</c:v>
                </c:pt>
                <c:pt idx="10">
                  <c:v>3.496666669845574</c:v>
                </c:pt>
                <c:pt idx="11">
                  <c:v>2.13333344459534</c:v>
                </c:pt>
                <c:pt idx="12">
                  <c:v>1.733333349227897</c:v>
                </c:pt>
                <c:pt idx="13">
                  <c:v>1.75</c:v>
                </c:pt>
                <c:pt idx="14">
                  <c:v>1.74</c:v>
                </c:pt>
                <c:pt idx="15">
                  <c:v>1.443333387374864</c:v>
                </c:pt>
                <c:pt idx="16">
                  <c:v>1.25</c:v>
                </c:pt>
                <c:pt idx="17">
                  <c:v>1.24666666984558</c:v>
                </c:pt>
                <c:pt idx="18">
                  <c:v>1.016666650772086</c:v>
                </c:pt>
                <c:pt idx="19">
                  <c:v>0.9966667</c:v>
                </c:pt>
                <c:pt idx="20">
                  <c:v>1.003333330154406</c:v>
                </c:pt>
                <c:pt idx="21">
                  <c:v>1.01</c:v>
                </c:pt>
                <c:pt idx="22">
                  <c:v>1.433333277702325</c:v>
                </c:pt>
                <c:pt idx="23">
                  <c:v>1.950000000000003</c:v>
                </c:pt>
                <c:pt idx="24">
                  <c:v>2.47</c:v>
                </c:pt>
                <c:pt idx="25">
                  <c:v>2.94333338737487</c:v>
                </c:pt>
                <c:pt idx="26">
                  <c:v>3.46</c:v>
                </c:pt>
                <c:pt idx="27">
                  <c:v>3.98</c:v>
                </c:pt>
                <c:pt idx="28">
                  <c:v>4.456666469573982</c:v>
                </c:pt>
                <c:pt idx="29">
                  <c:v>4.906667000000014</c:v>
                </c:pt>
                <c:pt idx="30">
                  <c:v>5.246666431427012</c:v>
                </c:pt>
                <c:pt idx="31">
                  <c:v>5.246666431427012</c:v>
                </c:pt>
                <c:pt idx="32">
                  <c:v>5.256666660308833</c:v>
                </c:pt>
                <c:pt idx="33">
                  <c:v>5.25</c:v>
                </c:pt>
                <c:pt idx="34">
                  <c:v>5.073333</c:v>
                </c:pt>
                <c:pt idx="35">
                  <c:v>4.496666431427012</c:v>
                </c:pt>
                <c:pt idx="36">
                  <c:v>3.17666673660278</c:v>
                </c:pt>
                <c:pt idx="37">
                  <c:v>2.08666658401488</c:v>
                </c:pt>
                <c:pt idx="38">
                  <c:v>1.940000000000003</c:v>
                </c:pt>
                <c:pt idx="39">
                  <c:v>0.506666660308837</c:v>
                </c:pt>
                <c:pt idx="40">
                  <c:v>0.183333337306976</c:v>
                </c:pt>
                <c:pt idx="41">
                  <c:v>0.18</c:v>
                </c:pt>
                <c:pt idx="42">
                  <c:v>0.156666666269302</c:v>
                </c:pt>
                <c:pt idx="43">
                  <c:v>0.12</c:v>
                </c:pt>
                <c:pt idx="44">
                  <c:v>0.133333340287208</c:v>
                </c:pt>
                <c:pt idx="45">
                  <c:v>0.193333327770233</c:v>
                </c:pt>
                <c:pt idx="46">
                  <c:v>0.186666667461395</c:v>
                </c:pt>
                <c:pt idx="47">
                  <c:v>0.186666667461395</c:v>
                </c:pt>
                <c:pt idx="48">
                  <c:v>0.156666666269302</c:v>
                </c:pt>
                <c:pt idx="49">
                  <c:v>0.09333333</c:v>
                </c:pt>
                <c:pt idx="50">
                  <c:v>0.08333334</c:v>
                </c:pt>
                <c:pt idx="51">
                  <c:v>0.0733333300000002</c:v>
                </c:pt>
                <c:pt idx="52">
                  <c:v>0.103333331644535</c:v>
                </c:pt>
                <c:pt idx="53">
                  <c:v>0.153333336114883</c:v>
                </c:pt>
                <c:pt idx="54">
                  <c:v>0.143333330750466</c:v>
                </c:pt>
                <c:pt idx="55">
                  <c:v>0.16</c:v>
                </c:pt>
                <c:pt idx="56">
                  <c:v>0.143333330750466</c:v>
                </c:pt>
                <c:pt idx="57">
                  <c:v>0.116666667163372</c:v>
                </c:pt>
                <c:pt idx="58">
                  <c:v>0.08333334</c:v>
                </c:pt>
                <c:pt idx="59">
                  <c:v>0.08666667</c:v>
                </c:pt>
                <c:pt idx="60">
                  <c:v>0.0733333300000002</c:v>
                </c:pt>
                <c:pt idx="61">
                  <c:v>0.09333333</c:v>
                </c:pt>
                <c:pt idx="62">
                  <c:v>0.09</c:v>
                </c:pt>
                <c:pt idx="63">
                  <c:v>0.1</c:v>
                </c:pt>
                <c:pt idx="64">
                  <c:v>0.11</c:v>
                </c:pt>
                <c:pt idx="65">
                  <c:v>0.12333333492279</c:v>
                </c:pt>
                <c:pt idx="66">
                  <c:v>0.14</c:v>
                </c:pt>
                <c:pt idx="67">
                  <c:v>0.29</c:v>
                </c:pt>
                <c:pt idx="68">
                  <c:v>0.5</c:v>
                </c:pt>
                <c:pt idx="69">
                  <c:v>0.54</c:v>
                </c:pt>
                <c:pt idx="70">
                  <c:v>0.79</c:v>
                </c:pt>
                <c:pt idx="71">
                  <c:v>1.04</c:v>
                </c:pt>
                <c:pt idx="72">
                  <c:v>1.44</c:v>
                </c:pt>
                <c:pt idx="73">
                  <c:v>1.940000000000003</c:v>
                </c:pt>
                <c:pt idx="74">
                  <c:v>2.29</c:v>
                </c:pt>
                <c:pt idx="75">
                  <c:v>2.54</c:v>
                </c:pt>
              </c:numCache>
            </c:numRef>
          </c:val>
          <c:smooth val="0"/>
        </c:ser>
        <c:dLbls>
          <c:showLegendKey val="0"/>
          <c:showVal val="0"/>
          <c:showCatName val="0"/>
          <c:showSerName val="0"/>
          <c:showPercent val="0"/>
          <c:showBubbleSize val="0"/>
        </c:dLbls>
        <c:smooth val="0"/>
        <c:axId val="-2086910752"/>
        <c:axId val="-2086907296"/>
      </c:lineChart>
      <c:catAx>
        <c:axId val="-2086910752"/>
        <c:scaling>
          <c:orientation val="minMax"/>
        </c:scaling>
        <c:delete val="0"/>
        <c:axPos val="b"/>
        <c:numFmt formatCode="00" sourceLinked="0"/>
        <c:majorTickMark val="none"/>
        <c:minorTickMark val="out"/>
        <c:tickLblPos val="nextTo"/>
        <c:spPr>
          <a:ln>
            <a:solidFill>
              <a:schemeClr val="tx1">
                <a:lumMod val="50000"/>
                <a:lumOff val="50000"/>
              </a:schemeClr>
            </a:solidFill>
          </a:ln>
        </c:spPr>
        <c:txPr>
          <a:bodyPr anchor="t" anchorCtr="1"/>
          <a:lstStyle/>
          <a:p>
            <a:pPr>
              <a:defRPr lang="en-US" sz="1200"/>
            </a:pPr>
            <a:endParaRPr lang="en-US"/>
          </a:p>
        </c:txPr>
        <c:crossAx val="-2086907296"/>
        <c:crosses val="autoZero"/>
        <c:auto val="1"/>
        <c:lblAlgn val="ctr"/>
        <c:lblOffset val="50"/>
        <c:noMultiLvlLbl val="0"/>
      </c:catAx>
      <c:valAx>
        <c:axId val="-2086907296"/>
        <c:scaling>
          <c:orientation val="minMax"/>
        </c:scaling>
        <c:delete val="0"/>
        <c:axPos val="l"/>
        <c:majorGridlines>
          <c:spPr>
            <a:ln>
              <a:solidFill>
                <a:schemeClr val="tx1">
                  <a:lumMod val="50000"/>
                  <a:lumOff val="50000"/>
                </a:schemeClr>
              </a:solidFill>
            </a:ln>
          </c:spPr>
        </c:majorGridlines>
        <c:numFmt formatCode="General" sourceLinked="1"/>
        <c:majorTickMark val="out"/>
        <c:minorTickMark val="none"/>
        <c:tickLblPos val="nextTo"/>
        <c:spPr>
          <a:ln>
            <a:solidFill>
              <a:schemeClr val="tx1">
                <a:lumMod val="50000"/>
                <a:lumOff val="50000"/>
              </a:schemeClr>
            </a:solidFill>
          </a:ln>
        </c:spPr>
        <c:txPr>
          <a:bodyPr/>
          <a:lstStyle/>
          <a:p>
            <a:pPr>
              <a:defRPr lang="en-US" sz="1400"/>
            </a:pPr>
            <a:endParaRPr lang="en-US"/>
          </a:p>
        </c:txPr>
        <c:crossAx val="-2086910752"/>
        <c:crosses val="autoZero"/>
        <c:crossBetween val="between"/>
      </c:valAx>
      <c:spPr>
        <a:ln>
          <a:noFill/>
        </a:ln>
      </c:spPr>
    </c:plotArea>
    <c:legend>
      <c:legendPos val="t"/>
      <c:layout>
        <c:manualLayout>
          <c:xMode val="edge"/>
          <c:yMode val="edge"/>
          <c:x val="0.26134563040731"/>
          <c:y val="0.0834076231673183"/>
          <c:w val="0.372370467580467"/>
          <c:h val="0.083573568454085"/>
        </c:manualLayout>
      </c:layout>
      <c:overlay val="0"/>
      <c:spPr>
        <a:noFill/>
      </c:spPr>
      <c:txPr>
        <a:bodyPr/>
        <a:lstStyle/>
        <a:p>
          <a:pPr>
            <a:defRPr lang="en-US" sz="1400"/>
          </a:pPr>
          <a:endParaRPr lang="en-US"/>
        </a:p>
      </c:txPr>
    </c:legend>
    <c:plotVisOnly val="1"/>
    <c:dispBlanksAs val="gap"/>
    <c:showDLblsOverMax val="0"/>
  </c:chart>
  <c:spPr>
    <a:noFill/>
    <a:ln>
      <a:noFill/>
    </a:ln>
  </c:spPr>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0614879448342423"/>
          <c:y val="0.125564838311865"/>
          <c:w val="0.880284669224787"/>
          <c:h val="0.711146621231521"/>
        </c:manualLayout>
      </c:layout>
      <c:barChart>
        <c:barDir val="col"/>
        <c:grouping val="clustered"/>
        <c:varyColors val="0"/>
        <c:ser>
          <c:idx val="0"/>
          <c:order val="0"/>
          <c:tx>
            <c:strRef>
              <c:f>'Chart 3'!$B$3</c:f>
              <c:strCache>
                <c:ptCount val="1"/>
                <c:pt idx="0">
                  <c:v>Dollar (left)</c:v>
                </c:pt>
              </c:strCache>
            </c:strRef>
          </c:tx>
          <c:invertIfNegative val="0"/>
          <c:cat>
            <c:strRef>
              <c:f>'Chart 3'!$A$4:$A$71</c:f>
              <c:strCache>
                <c:ptCount val="65"/>
                <c:pt idx="0">
                  <c:v>2002</c:v>
                </c:pt>
                <c:pt idx="4">
                  <c:v>03</c:v>
                </c:pt>
                <c:pt idx="8">
                  <c:v>04</c:v>
                </c:pt>
                <c:pt idx="12">
                  <c:v>05</c:v>
                </c:pt>
                <c:pt idx="16">
                  <c:v>06</c:v>
                </c:pt>
                <c:pt idx="20">
                  <c:v>07</c:v>
                </c:pt>
                <c:pt idx="24">
                  <c:v>08</c:v>
                </c:pt>
                <c:pt idx="28">
                  <c:v>09</c:v>
                </c:pt>
                <c:pt idx="32">
                  <c:v>2010</c:v>
                </c:pt>
                <c:pt idx="36">
                  <c:v>11</c:v>
                </c:pt>
                <c:pt idx="40">
                  <c:v>12</c:v>
                </c:pt>
                <c:pt idx="44">
                  <c:v>13</c:v>
                </c:pt>
                <c:pt idx="48">
                  <c:v>14</c:v>
                </c:pt>
                <c:pt idx="52">
                  <c:v>15</c:v>
                </c:pt>
                <c:pt idx="56">
                  <c:v>16f</c:v>
                </c:pt>
                <c:pt idx="60">
                  <c:v>17f</c:v>
                </c:pt>
                <c:pt idx="64">
                  <c:v>18f</c:v>
                </c:pt>
              </c:strCache>
            </c:strRef>
          </c:cat>
          <c:val>
            <c:numRef>
              <c:f>'Chart 3'!$B$4:$B$71</c:f>
              <c:numCache>
                <c:formatCode>General</c:formatCode>
                <c:ptCount val="68"/>
                <c:pt idx="0">
                  <c:v>0.627200905470713</c:v>
                </c:pt>
                <c:pt idx="1">
                  <c:v>0.643404223953879</c:v>
                </c:pt>
                <c:pt idx="2">
                  <c:v>0.639697113140326</c:v>
                </c:pt>
                <c:pt idx="3">
                  <c:v>0.637140359115753</c:v>
                </c:pt>
                <c:pt idx="4">
                  <c:v>0.662357267252568</c:v>
                </c:pt>
                <c:pt idx="5">
                  <c:v>0.715094857738101</c:v>
                </c:pt>
                <c:pt idx="6">
                  <c:v>0.724569076369023</c:v>
                </c:pt>
                <c:pt idx="7">
                  <c:v>0.760021312314969</c:v>
                </c:pt>
                <c:pt idx="8">
                  <c:v>0.758858343154226</c:v>
                </c:pt>
                <c:pt idx="9">
                  <c:v>0.735576003713011</c:v>
                </c:pt>
                <c:pt idx="10">
                  <c:v>0.765011528608986</c:v>
                </c:pt>
                <c:pt idx="11">
                  <c:v>0.819196345938653</c:v>
                </c:pt>
                <c:pt idx="12">
                  <c:v>0.814972678040968</c:v>
                </c:pt>
                <c:pt idx="13">
                  <c:v>0.803914051715807</c:v>
                </c:pt>
                <c:pt idx="14">
                  <c:v>0.832325708270822</c:v>
                </c:pt>
                <c:pt idx="15">
                  <c:v>0.852355979690165</c:v>
                </c:pt>
                <c:pt idx="16">
                  <c:v>0.866155812203171</c:v>
                </c:pt>
                <c:pt idx="17">
                  <c:v>0.890978988318721</c:v>
                </c:pt>
                <c:pt idx="18">
                  <c:v>0.891880682156961</c:v>
                </c:pt>
                <c:pt idx="19">
                  <c:v>0.87775884432445</c:v>
                </c:pt>
                <c:pt idx="20">
                  <c:v>0.853528993436757</c:v>
                </c:pt>
                <c:pt idx="21">
                  <c:v>0.910659265795477</c:v>
                </c:pt>
                <c:pt idx="22">
                  <c:v>0.957269573104293</c:v>
                </c:pt>
                <c:pt idx="23">
                  <c:v>1.01850340946053</c:v>
                </c:pt>
                <c:pt idx="24">
                  <c:v>0.995935742265746</c:v>
                </c:pt>
                <c:pt idx="25">
                  <c:v>0.990101911585801</c:v>
                </c:pt>
                <c:pt idx="26">
                  <c:v>0.959881530653584</c:v>
                </c:pt>
                <c:pt idx="27">
                  <c:v>0.824759572687448</c:v>
                </c:pt>
                <c:pt idx="28">
                  <c:v>0.803007823191296</c:v>
                </c:pt>
                <c:pt idx="29">
                  <c:v>0.856776969314144</c:v>
                </c:pt>
                <c:pt idx="30">
                  <c:v>0.911258829744946</c:v>
                </c:pt>
                <c:pt idx="31">
                  <c:v>0.946722443429533</c:v>
                </c:pt>
                <c:pt idx="32">
                  <c:v>0.960688821570579</c:v>
                </c:pt>
                <c:pt idx="33">
                  <c:v>0.973105403676364</c:v>
                </c:pt>
                <c:pt idx="34">
                  <c:v>0.962415391616783</c:v>
                </c:pt>
                <c:pt idx="35">
                  <c:v>0.987321924231716</c:v>
                </c:pt>
                <c:pt idx="36">
                  <c:v>1.01420176590783</c:v>
                </c:pt>
                <c:pt idx="37">
                  <c:v>1.033434645639506</c:v>
                </c:pt>
                <c:pt idx="38">
                  <c:v>1.02015265319465</c:v>
                </c:pt>
                <c:pt idx="39">
                  <c:v>0.977380467549821</c:v>
                </c:pt>
                <c:pt idx="40">
                  <c:v>0.998786467783067</c:v>
                </c:pt>
                <c:pt idx="41">
                  <c:v>0.989921823695755</c:v>
                </c:pt>
                <c:pt idx="42">
                  <c:v>1.00523762983222</c:v>
                </c:pt>
                <c:pt idx="43">
                  <c:v>1.00880329166057</c:v>
                </c:pt>
                <c:pt idx="44">
                  <c:v>0.991175501733617</c:v>
                </c:pt>
                <c:pt idx="45">
                  <c:v>0.977192477413353</c:v>
                </c:pt>
                <c:pt idx="46">
                  <c:v>0.962950594635314</c:v>
                </c:pt>
                <c:pt idx="47">
                  <c:v>0.952533660158214</c:v>
                </c:pt>
                <c:pt idx="48">
                  <c:v>0.906230589956746</c:v>
                </c:pt>
                <c:pt idx="49">
                  <c:v>0.916990524030832</c:v>
                </c:pt>
                <c:pt idx="50">
                  <c:v>0.918042061217046</c:v>
                </c:pt>
                <c:pt idx="51">
                  <c:v>0.880500187502514</c:v>
                </c:pt>
                <c:pt idx="52">
                  <c:v>0.805706994526389</c:v>
                </c:pt>
                <c:pt idx="53">
                  <c:v>0.813404066083289</c:v>
                </c:pt>
                <c:pt idx="54">
                  <c:v>0.763742723558946</c:v>
                </c:pt>
                <c:pt idx="55">
                  <c:v>0.7515751</c:v>
                </c:pt>
                <c:pt idx="56">
                  <c:v>0.716833</c:v>
                </c:pt>
                <c:pt idx="57">
                  <c:v>0.7212395</c:v>
                </c:pt>
                <c:pt idx="58">
                  <c:v>0.734605400000002</c:v>
                </c:pt>
                <c:pt idx="59">
                  <c:v>0.7423178</c:v>
                </c:pt>
                <c:pt idx="60">
                  <c:v>0.7622346</c:v>
                </c:pt>
                <c:pt idx="61">
                  <c:v>0.776601300000002</c:v>
                </c:pt>
                <c:pt idx="62">
                  <c:v>0.7811152</c:v>
                </c:pt>
                <c:pt idx="63">
                  <c:v>0.7857398</c:v>
                </c:pt>
                <c:pt idx="64">
                  <c:v>0.795543099999999</c:v>
                </c:pt>
                <c:pt idx="65">
                  <c:v>0.8012076</c:v>
                </c:pt>
                <c:pt idx="66">
                  <c:v>0.807486999999998</c:v>
                </c:pt>
                <c:pt idx="67">
                  <c:v>0.8154605</c:v>
                </c:pt>
              </c:numCache>
            </c:numRef>
          </c:val>
        </c:ser>
        <c:dLbls>
          <c:showLegendKey val="0"/>
          <c:showVal val="0"/>
          <c:showCatName val="0"/>
          <c:showSerName val="0"/>
          <c:showPercent val="0"/>
          <c:showBubbleSize val="0"/>
        </c:dLbls>
        <c:gapWidth val="100"/>
        <c:axId val="-2101536896"/>
        <c:axId val="-2101534128"/>
      </c:barChart>
      <c:lineChart>
        <c:grouping val="standard"/>
        <c:varyColors val="0"/>
        <c:ser>
          <c:idx val="2"/>
          <c:order val="1"/>
          <c:tx>
            <c:strRef>
              <c:f>'Chart 3'!$C$3</c:f>
              <c:strCache>
                <c:ptCount val="1"/>
                <c:pt idx="0">
                  <c:v>Oil Price (right)</c:v>
                </c:pt>
              </c:strCache>
            </c:strRef>
          </c:tx>
          <c:spPr>
            <a:ln w="44450" cap="sq">
              <a:solidFill>
                <a:srgbClr val="FCB813"/>
              </a:solidFill>
            </a:ln>
          </c:spPr>
          <c:marker>
            <c:symbol val="none"/>
          </c:marker>
          <c:cat>
            <c:strRef>
              <c:f>'Chart 3'!$A$4:$A$71</c:f>
              <c:strCache>
                <c:ptCount val="65"/>
                <c:pt idx="0">
                  <c:v>2002</c:v>
                </c:pt>
                <c:pt idx="4">
                  <c:v>03</c:v>
                </c:pt>
                <c:pt idx="8">
                  <c:v>04</c:v>
                </c:pt>
                <c:pt idx="12">
                  <c:v>05</c:v>
                </c:pt>
                <c:pt idx="16">
                  <c:v>06</c:v>
                </c:pt>
                <c:pt idx="20">
                  <c:v>07</c:v>
                </c:pt>
                <c:pt idx="24">
                  <c:v>08</c:v>
                </c:pt>
                <c:pt idx="28">
                  <c:v>09</c:v>
                </c:pt>
                <c:pt idx="32">
                  <c:v>2010</c:v>
                </c:pt>
                <c:pt idx="36">
                  <c:v>11</c:v>
                </c:pt>
                <c:pt idx="40">
                  <c:v>12</c:v>
                </c:pt>
                <c:pt idx="44">
                  <c:v>13</c:v>
                </c:pt>
                <c:pt idx="48">
                  <c:v>14</c:v>
                </c:pt>
                <c:pt idx="52">
                  <c:v>15</c:v>
                </c:pt>
                <c:pt idx="56">
                  <c:v>16f</c:v>
                </c:pt>
                <c:pt idx="60">
                  <c:v>17f</c:v>
                </c:pt>
                <c:pt idx="64">
                  <c:v>18f</c:v>
                </c:pt>
              </c:strCache>
            </c:strRef>
          </c:cat>
          <c:val>
            <c:numRef>
              <c:f>'Chart 3'!$C$4:$C$71</c:f>
              <c:numCache>
                <c:formatCode>General</c:formatCode>
                <c:ptCount val="68"/>
                <c:pt idx="0">
                  <c:v>21.65666666666663</c:v>
                </c:pt>
                <c:pt idx="1">
                  <c:v>26.2466666666666</c:v>
                </c:pt>
                <c:pt idx="2">
                  <c:v>28.34</c:v>
                </c:pt>
                <c:pt idx="3">
                  <c:v>28.2166666666666</c:v>
                </c:pt>
                <c:pt idx="4">
                  <c:v>34.09666666666644</c:v>
                </c:pt>
                <c:pt idx="5">
                  <c:v>28.97999999999999</c:v>
                </c:pt>
                <c:pt idx="6">
                  <c:v>30.21333333333322</c:v>
                </c:pt>
                <c:pt idx="7">
                  <c:v>31.19333333333322</c:v>
                </c:pt>
                <c:pt idx="8">
                  <c:v>35.24666666666644</c:v>
                </c:pt>
                <c:pt idx="9">
                  <c:v>38.3533333333333</c:v>
                </c:pt>
                <c:pt idx="10">
                  <c:v>43.8733333333333</c:v>
                </c:pt>
                <c:pt idx="11">
                  <c:v>48.3</c:v>
                </c:pt>
                <c:pt idx="12">
                  <c:v>49.72666666666647</c:v>
                </c:pt>
                <c:pt idx="13">
                  <c:v>53.0533333333333</c:v>
                </c:pt>
                <c:pt idx="14">
                  <c:v>63.19333333333337</c:v>
                </c:pt>
                <c:pt idx="15">
                  <c:v>59.99666666666644</c:v>
                </c:pt>
                <c:pt idx="16">
                  <c:v>63.27</c:v>
                </c:pt>
                <c:pt idx="17">
                  <c:v>70.41000000000002</c:v>
                </c:pt>
                <c:pt idx="18">
                  <c:v>70.41666666666675</c:v>
                </c:pt>
                <c:pt idx="19">
                  <c:v>59.97666666666638</c:v>
                </c:pt>
                <c:pt idx="20">
                  <c:v>58.07666666666641</c:v>
                </c:pt>
                <c:pt idx="21">
                  <c:v>64.9766666666666</c:v>
                </c:pt>
                <c:pt idx="22">
                  <c:v>75.46666666666662</c:v>
                </c:pt>
                <c:pt idx="23">
                  <c:v>90.75333333333329</c:v>
                </c:pt>
                <c:pt idx="24">
                  <c:v>97.9366666666666</c:v>
                </c:pt>
                <c:pt idx="25">
                  <c:v>123.953333333333</c:v>
                </c:pt>
                <c:pt idx="26">
                  <c:v>118.05</c:v>
                </c:pt>
                <c:pt idx="27">
                  <c:v>58.34666666666637</c:v>
                </c:pt>
                <c:pt idx="28">
                  <c:v>42.9133333333333</c:v>
                </c:pt>
                <c:pt idx="29">
                  <c:v>59.44</c:v>
                </c:pt>
                <c:pt idx="30">
                  <c:v>68.20333333333325</c:v>
                </c:pt>
                <c:pt idx="31">
                  <c:v>76.06</c:v>
                </c:pt>
                <c:pt idx="32">
                  <c:v>78.64</c:v>
                </c:pt>
                <c:pt idx="33">
                  <c:v>77.79</c:v>
                </c:pt>
                <c:pt idx="34">
                  <c:v>76.05333333333314</c:v>
                </c:pt>
                <c:pt idx="35">
                  <c:v>85.0966666666666</c:v>
                </c:pt>
                <c:pt idx="36">
                  <c:v>93.5366666666666</c:v>
                </c:pt>
                <c:pt idx="37">
                  <c:v>102.23</c:v>
                </c:pt>
                <c:pt idx="38">
                  <c:v>89.71666666666662</c:v>
                </c:pt>
                <c:pt idx="39">
                  <c:v>94.01333333333328</c:v>
                </c:pt>
                <c:pt idx="40">
                  <c:v>102.876666666666</c:v>
                </c:pt>
                <c:pt idx="41">
                  <c:v>93.4266666666666</c:v>
                </c:pt>
                <c:pt idx="42">
                  <c:v>92.17999999999998</c:v>
                </c:pt>
                <c:pt idx="43">
                  <c:v>87.9599999999999</c:v>
                </c:pt>
                <c:pt idx="44">
                  <c:v>94.3366666666666</c:v>
                </c:pt>
                <c:pt idx="45">
                  <c:v>94.1</c:v>
                </c:pt>
                <c:pt idx="46">
                  <c:v>105.843333333333</c:v>
                </c:pt>
                <c:pt idx="47">
                  <c:v>97.34333333333325</c:v>
                </c:pt>
                <c:pt idx="48">
                  <c:v>98.74666666666662</c:v>
                </c:pt>
                <c:pt idx="49">
                  <c:v>103.346666666666</c:v>
                </c:pt>
                <c:pt idx="50">
                  <c:v>97.78</c:v>
                </c:pt>
                <c:pt idx="51">
                  <c:v>73.16</c:v>
                </c:pt>
                <c:pt idx="52">
                  <c:v>48.54</c:v>
                </c:pt>
                <c:pt idx="53">
                  <c:v>57.84666666666637</c:v>
                </c:pt>
                <c:pt idx="54">
                  <c:v>46.41666666666638</c:v>
                </c:pt>
                <c:pt idx="55">
                  <c:v>42.7341818181819</c:v>
                </c:pt>
                <c:pt idx="56">
                  <c:v>37.0</c:v>
                </c:pt>
                <c:pt idx="57">
                  <c:v>39.5</c:v>
                </c:pt>
                <c:pt idx="58">
                  <c:v>42.0</c:v>
                </c:pt>
                <c:pt idx="59">
                  <c:v>44.0</c:v>
                </c:pt>
                <c:pt idx="60">
                  <c:v>44.9525654236504</c:v>
                </c:pt>
                <c:pt idx="61">
                  <c:v>46.42356293876827</c:v>
                </c:pt>
                <c:pt idx="62">
                  <c:v>47.83674553028609</c:v>
                </c:pt>
                <c:pt idx="63">
                  <c:v>49.19211319820422</c:v>
                </c:pt>
                <c:pt idx="64">
                  <c:v>49.88194443912327</c:v>
                </c:pt>
                <c:pt idx="65">
                  <c:v>51.36477086120124</c:v>
                </c:pt>
                <c:pt idx="66">
                  <c:v>53.0328709610389</c:v>
                </c:pt>
                <c:pt idx="67">
                  <c:v>54.88624473863614</c:v>
                </c:pt>
              </c:numCache>
            </c:numRef>
          </c:val>
          <c:smooth val="0"/>
        </c:ser>
        <c:dLbls>
          <c:showLegendKey val="0"/>
          <c:showVal val="0"/>
          <c:showCatName val="0"/>
          <c:showSerName val="0"/>
          <c:showPercent val="0"/>
          <c:showBubbleSize val="0"/>
        </c:dLbls>
        <c:marker val="1"/>
        <c:smooth val="0"/>
        <c:axId val="-2101529584"/>
        <c:axId val="-2101531840"/>
      </c:lineChart>
      <c:catAx>
        <c:axId val="-2101536896"/>
        <c:scaling>
          <c:orientation val="minMax"/>
        </c:scaling>
        <c:delete val="0"/>
        <c:axPos val="b"/>
        <c:numFmt formatCode="00" sourceLinked="0"/>
        <c:majorTickMark val="none"/>
        <c:minorTickMark val="none"/>
        <c:tickLblPos val="low"/>
        <c:txPr>
          <a:bodyPr rot="-2700000"/>
          <a:lstStyle/>
          <a:p>
            <a:pPr>
              <a:defRPr lang="en-US" sz="1400"/>
            </a:pPr>
            <a:endParaRPr lang="en-US"/>
          </a:p>
        </c:txPr>
        <c:crossAx val="-2101534128"/>
        <c:crosses val="autoZero"/>
        <c:auto val="1"/>
        <c:lblAlgn val="ctr"/>
        <c:lblOffset val="25"/>
        <c:tickLblSkip val="4"/>
        <c:noMultiLvlLbl val="0"/>
      </c:catAx>
      <c:valAx>
        <c:axId val="-2101534128"/>
        <c:scaling>
          <c:orientation val="minMax"/>
          <c:max val="1.115"/>
          <c:min val="0.600000000000001"/>
        </c:scaling>
        <c:delete val="0"/>
        <c:axPos val="l"/>
        <c:majorGridlines/>
        <c:numFmt formatCode="#,##0.00" sourceLinked="0"/>
        <c:majorTickMark val="out"/>
        <c:minorTickMark val="none"/>
        <c:tickLblPos val="nextTo"/>
        <c:txPr>
          <a:bodyPr/>
          <a:lstStyle/>
          <a:p>
            <a:pPr>
              <a:defRPr lang="en-US" sz="1400"/>
            </a:pPr>
            <a:endParaRPr lang="en-US"/>
          </a:p>
        </c:txPr>
        <c:crossAx val="-2101536896"/>
        <c:crosses val="autoZero"/>
        <c:crossBetween val="between"/>
        <c:majorUnit val="0.05"/>
        <c:minorUnit val="0.05"/>
      </c:valAx>
      <c:valAx>
        <c:axId val="-2101531840"/>
        <c:scaling>
          <c:orientation val="minMax"/>
          <c:max val="123.0"/>
          <c:min val="20.0"/>
        </c:scaling>
        <c:delete val="0"/>
        <c:axPos val="r"/>
        <c:numFmt formatCode="0" sourceLinked="0"/>
        <c:majorTickMark val="out"/>
        <c:minorTickMark val="none"/>
        <c:tickLblPos val="nextTo"/>
        <c:txPr>
          <a:bodyPr/>
          <a:lstStyle/>
          <a:p>
            <a:pPr>
              <a:defRPr lang="en-US" sz="1400">
                <a:latin typeface="+mn-lt"/>
              </a:defRPr>
            </a:pPr>
            <a:endParaRPr lang="en-US"/>
          </a:p>
        </c:txPr>
        <c:crossAx val="-2101529584"/>
        <c:crosses val="max"/>
        <c:crossBetween val="between"/>
        <c:majorUnit val="10.0"/>
        <c:minorUnit val="5.0"/>
      </c:valAx>
      <c:catAx>
        <c:axId val="-2101529584"/>
        <c:scaling>
          <c:orientation val="minMax"/>
        </c:scaling>
        <c:delete val="1"/>
        <c:axPos val="b"/>
        <c:numFmt formatCode="General" sourceLinked="1"/>
        <c:majorTickMark val="out"/>
        <c:minorTickMark val="none"/>
        <c:tickLblPos val="none"/>
        <c:crossAx val="-2101531840"/>
        <c:crosses val="autoZero"/>
        <c:auto val="1"/>
        <c:lblAlgn val="ctr"/>
        <c:lblOffset val="100"/>
        <c:noMultiLvlLbl val="0"/>
      </c:catAx>
    </c:plotArea>
    <c:legend>
      <c:legendPos val="t"/>
      <c:layout/>
      <c:overlay val="0"/>
      <c:txPr>
        <a:bodyPr/>
        <a:lstStyle/>
        <a:p>
          <a:pPr>
            <a:defRPr lang="en-US" sz="1400"/>
          </a:pPr>
          <a:endParaRPr lang="en-US"/>
        </a:p>
      </c:txPr>
    </c:legend>
    <c:plotVisOnly val="1"/>
    <c:dispBlanksAs val="gap"/>
    <c:showDLblsOverMax val="0"/>
  </c:chart>
  <c:txPr>
    <a:bodyPr/>
    <a:lstStyle/>
    <a:p>
      <a:pPr>
        <a:defRPr sz="1000">
          <a:latin typeface="+mn-lt"/>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Column2</c:v>
                </c:pt>
              </c:strCache>
            </c:strRef>
          </c:tx>
          <c:invertIfNegative val="0"/>
          <c:cat>
            <c:strRef>
              <c:f>Sheet1!$A$2:$A$16</c:f>
              <c:strCache>
                <c:ptCount val="15"/>
                <c:pt idx="0">
                  <c:v>2003</c:v>
                </c:pt>
                <c:pt idx="1">
                  <c:v>04</c:v>
                </c:pt>
                <c:pt idx="2">
                  <c:v>05</c:v>
                </c:pt>
                <c:pt idx="3">
                  <c:v>06</c:v>
                </c:pt>
                <c:pt idx="4">
                  <c:v>07</c:v>
                </c:pt>
                <c:pt idx="5">
                  <c:v>08</c:v>
                </c:pt>
                <c:pt idx="6">
                  <c:v>09</c:v>
                </c:pt>
                <c:pt idx="7">
                  <c:v>2010</c:v>
                </c:pt>
                <c:pt idx="8">
                  <c:v>11</c:v>
                </c:pt>
                <c:pt idx="9">
                  <c:v>12</c:v>
                </c:pt>
                <c:pt idx="10">
                  <c:v>13</c:v>
                </c:pt>
                <c:pt idx="11">
                  <c:v>14</c:v>
                </c:pt>
                <c:pt idx="12">
                  <c:v>15e</c:v>
                </c:pt>
                <c:pt idx="13">
                  <c:v>16f</c:v>
                </c:pt>
                <c:pt idx="14">
                  <c:v>17f</c:v>
                </c:pt>
              </c:strCache>
            </c:strRef>
          </c:cat>
          <c:val>
            <c:numRef>
              <c:f>Sheet1!$B$2:$B$16</c:f>
              <c:numCache>
                <c:formatCode>General</c:formatCode>
                <c:ptCount val="15"/>
                <c:pt idx="0">
                  <c:v>-1.735971013821958</c:v>
                </c:pt>
                <c:pt idx="1">
                  <c:v>5.53875691173461</c:v>
                </c:pt>
                <c:pt idx="2">
                  <c:v>2.22064507177948</c:v>
                </c:pt>
                <c:pt idx="3">
                  <c:v>0.865715401637934</c:v>
                </c:pt>
                <c:pt idx="4">
                  <c:v>1.14063181489045</c:v>
                </c:pt>
                <c:pt idx="5">
                  <c:v>-4.555498491843311</c:v>
                </c:pt>
                <c:pt idx="6">
                  <c:v>-12.99267881486572</c:v>
                </c:pt>
                <c:pt idx="7">
                  <c:v>6.645402275670754</c:v>
                </c:pt>
                <c:pt idx="8">
                  <c:v>4.75891571163384</c:v>
                </c:pt>
                <c:pt idx="9">
                  <c:v>2.642284066220316</c:v>
                </c:pt>
                <c:pt idx="10">
                  <c:v>2.834832223617164</c:v>
                </c:pt>
                <c:pt idx="11">
                  <c:v>5.29912816534694</c:v>
                </c:pt>
                <c:pt idx="12">
                  <c:v>2.975377742930448</c:v>
                </c:pt>
                <c:pt idx="13">
                  <c:v>2.549860974741679</c:v>
                </c:pt>
                <c:pt idx="14">
                  <c:v>3.743118675026235</c:v>
                </c:pt>
              </c:numCache>
            </c:numRef>
          </c:val>
        </c:ser>
        <c:dLbls>
          <c:showLegendKey val="0"/>
          <c:showVal val="0"/>
          <c:showCatName val="0"/>
          <c:showSerName val="0"/>
          <c:showPercent val="0"/>
          <c:showBubbleSize val="0"/>
        </c:dLbls>
        <c:gapWidth val="50"/>
        <c:axId val="-2086795248"/>
        <c:axId val="-2086792096"/>
      </c:barChart>
      <c:catAx>
        <c:axId val="-2086795248"/>
        <c:scaling>
          <c:orientation val="minMax"/>
        </c:scaling>
        <c:delete val="0"/>
        <c:axPos val="b"/>
        <c:numFmt formatCode="00" sourceLinked="0"/>
        <c:majorTickMark val="none"/>
        <c:minorTickMark val="none"/>
        <c:tickLblPos val="low"/>
        <c:spPr>
          <a:ln w="9525"/>
        </c:spPr>
        <c:txPr>
          <a:bodyPr rot="-2700000" anchor="t" anchorCtr="1"/>
          <a:lstStyle/>
          <a:p>
            <a:pPr>
              <a:defRPr sz="1400"/>
            </a:pPr>
            <a:endParaRPr lang="en-US"/>
          </a:p>
        </c:txPr>
        <c:crossAx val="-2086792096"/>
        <c:crosses val="autoZero"/>
        <c:auto val="1"/>
        <c:lblAlgn val="ctr"/>
        <c:lblOffset val="25"/>
        <c:noMultiLvlLbl val="0"/>
      </c:catAx>
      <c:valAx>
        <c:axId val="-2086792096"/>
        <c:scaling>
          <c:orientation val="minMax"/>
          <c:max val="7.5"/>
          <c:min val="-14.0"/>
        </c:scaling>
        <c:delete val="0"/>
        <c:axPos val="l"/>
        <c:majorGridlines>
          <c:spPr>
            <a:ln w="9525">
              <a:solidFill>
                <a:schemeClr val="tx1">
                  <a:lumMod val="50000"/>
                  <a:lumOff val="50000"/>
                </a:schemeClr>
              </a:solidFill>
            </a:ln>
          </c:spPr>
        </c:majorGridlines>
        <c:numFmt formatCode="#,##0.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086795248"/>
        <c:crosses val="autoZero"/>
        <c:crossBetween val="between"/>
        <c:majorUnit val="2.0"/>
        <c:minorUnit val="1.0"/>
      </c:valAx>
      <c:spPr>
        <a:ln>
          <a:noFill/>
        </a:ln>
      </c:spPr>
    </c:plotArea>
    <c:plotVisOnly val="1"/>
    <c:dispBlanksAs val="gap"/>
    <c:showDLblsOverMax val="0"/>
  </c:chart>
  <c:spPr>
    <a:ln w="6350">
      <a:noFill/>
    </a:ln>
  </c:spPr>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Column2</c:v>
                </c:pt>
              </c:strCache>
            </c:strRef>
          </c:tx>
          <c:invertIfNegative val="0"/>
          <c:cat>
            <c:strRef>
              <c:f>Sheet1!$A$2:$A$16</c:f>
              <c:strCache>
                <c:ptCount val="15"/>
                <c:pt idx="0">
                  <c:v>03</c:v>
                </c:pt>
                <c:pt idx="1">
                  <c:v>04</c:v>
                </c:pt>
                <c:pt idx="2">
                  <c:v>05</c:v>
                </c:pt>
                <c:pt idx="3">
                  <c:v>06</c:v>
                </c:pt>
                <c:pt idx="4">
                  <c:v>07</c:v>
                </c:pt>
                <c:pt idx="5">
                  <c:v>08</c:v>
                </c:pt>
                <c:pt idx="6">
                  <c:v>09</c:v>
                </c:pt>
                <c:pt idx="7">
                  <c:v>10</c:v>
                </c:pt>
                <c:pt idx="8">
                  <c:v>11</c:v>
                </c:pt>
                <c:pt idx="9">
                  <c:v>12</c:v>
                </c:pt>
                <c:pt idx="10">
                  <c:v>13</c:v>
                </c:pt>
                <c:pt idx="11">
                  <c:v>14</c:v>
                </c:pt>
                <c:pt idx="12">
                  <c:v>15e</c:v>
                </c:pt>
                <c:pt idx="13">
                  <c:v>16f</c:v>
                </c:pt>
                <c:pt idx="14">
                  <c:v>17f</c:v>
                </c:pt>
              </c:strCache>
            </c:strRef>
          </c:cat>
          <c:val>
            <c:numRef>
              <c:f>Sheet1!$B$2:$B$16</c:f>
              <c:numCache>
                <c:formatCode>General</c:formatCode>
                <c:ptCount val="15"/>
                <c:pt idx="0">
                  <c:v>6.9647574970449</c:v>
                </c:pt>
                <c:pt idx="1">
                  <c:v>9.05708614364548</c:v>
                </c:pt>
                <c:pt idx="2">
                  <c:v>11.76408927176041</c:v>
                </c:pt>
                <c:pt idx="3">
                  <c:v>9.16216899863293</c:v>
                </c:pt>
                <c:pt idx="4">
                  <c:v>2.474315648057977</c:v>
                </c:pt>
                <c:pt idx="5">
                  <c:v>3.95462785465567</c:v>
                </c:pt>
                <c:pt idx="6">
                  <c:v>-20.06858045066096</c:v>
                </c:pt>
                <c:pt idx="7">
                  <c:v>13.5272731720293</c:v>
                </c:pt>
                <c:pt idx="8">
                  <c:v>11.490695776537</c:v>
                </c:pt>
                <c:pt idx="9">
                  <c:v>7.15709295415343</c:v>
                </c:pt>
                <c:pt idx="10">
                  <c:v>1.28502105067378</c:v>
                </c:pt>
                <c:pt idx="11">
                  <c:v>-0.577043998909343</c:v>
                </c:pt>
                <c:pt idx="12">
                  <c:v>-7.770618787498872</c:v>
                </c:pt>
                <c:pt idx="13">
                  <c:v>-2.410902536154328</c:v>
                </c:pt>
                <c:pt idx="14">
                  <c:v>5.93131743765515</c:v>
                </c:pt>
              </c:numCache>
            </c:numRef>
          </c:val>
        </c:ser>
        <c:dLbls>
          <c:showLegendKey val="0"/>
          <c:showVal val="0"/>
          <c:showCatName val="0"/>
          <c:showSerName val="0"/>
          <c:showPercent val="0"/>
          <c:showBubbleSize val="0"/>
        </c:dLbls>
        <c:gapWidth val="50"/>
        <c:axId val="-2086752272"/>
        <c:axId val="-2086745552"/>
      </c:barChart>
      <c:catAx>
        <c:axId val="-2086752272"/>
        <c:scaling>
          <c:orientation val="minMax"/>
        </c:scaling>
        <c:delete val="0"/>
        <c:axPos val="b"/>
        <c:numFmt formatCode="00" sourceLinked="0"/>
        <c:majorTickMark val="none"/>
        <c:minorTickMark val="none"/>
        <c:tickLblPos val="low"/>
        <c:spPr>
          <a:ln w="9525"/>
        </c:spPr>
        <c:txPr>
          <a:bodyPr anchor="t" anchorCtr="1"/>
          <a:lstStyle/>
          <a:p>
            <a:pPr>
              <a:defRPr sz="1400"/>
            </a:pPr>
            <a:endParaRPr lang="en-US"/>
          </a:p>
        </c:txPr>
        <c:crossAx val="-2086745552"/>
        <c:crosses val="autoZero"/>
        <c:auto val="1"/>
        <c:lblAlgn val="ctr"/>
        <c:lblOffset val="25"/>
        <c:noMultiLvlLbl val="0"/>
      </c:catAx>
      <c:valAx>
        <c:axId val="-2086745552"/>
        <c:scaling>
          <c:orientation val="minMax"/>
          <c:max val="14.9"/>
          <c:min val="-20.0"/>
        </c:scaling>
        <c:delete val="0"/>
        <c:axPos val="l"/>
        <c:majorGridlines>
          <c:spPr>
            <a:ln w="9525">
              <a:solidFill>
                <a:schemeClr val="tx1">
                  <a:lumMod val="50000"/>
                  <a:lumOff val="50000"/>
                </a:schemeClr>
              </a:solidFill>
            </a:ln>
          </c:spPr>
        </c:majorGridlines>
        <c:numFmt formatCode="#,##0.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086752272"/>
        <c:crosses val="autoZero"/>
        <c:crossBetween val="between"/>
        <c:majorUnit val="4.0"/>
        <c:minorUnit val="2.0"/>
      </c:valAx>
      <c:spPr>
        <a:ln>
          <a:noFill/>
        </a:ln>
      </c:spPr>
    </c:plotArea>
    <c:plotVisOnly val="1"/>
    <c:dispBlanksAs val="gap"/>
    <c:showDLblsOverMax val="0"/>
  </c:chart>
  <c:spPr>
    <a:ln w="6350">
      <a:noFill/>
    </a:ln>
  </c:spPr>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@pc(e)</c:v>
                </c:pt>
              </c:strCache>
            </c:strRef>
          </c:tx>
          <c:invertIfNegative val="0"/>
          <c:cat>
            <c:strRef>
              <c:f>Sheet1!$A$2:$A$16</c:f>
              <c:strCache>
                <c:ptCount val="15"/>
                <c:pt idx="0">
                  <c:v>03</c:v>
                </c:pt>
                <c:pt idx="1">
                  <c:v>04</c:v>
                </c:pt>
                <c:pt idx="2">
                  <c:v>05</c:v>
                </c:pt>
                <c:pt idx="3">
                  <c:v>06</c:v>
                </c:pt>
                <c:pt idx="4">
                  <c:v>07</c:v>
                </c:pt>
                <c:pt idx="5">
                  <c:v>08</c:v>
                </c:pt>
                <c:pt idx="6">
                  <c:v>09</c:v>
                </c:pt>
                <c:pt idx="7">
                  <c:v>10</c:v>
                </c:pt>
                <c:pt idx="8">
                  <c:v>11</c:v>
                </c:pt>
                <c:pt idx="9">
                  <c:v>12</c:v>
                </c:pt>
                <c:pt idx="10">
                  <c:v>13</c:v>
                </c:pt>
                <c:pt idx="11">
                  <c:v>14</c:v>
                </c:pt>
                <c:pt idx="12">
                  <c:v>15e</c:v>
                </c:pt>
                <c:pt idx="13">
                  <c:v>16f</c:v>
                </c:pt>
                <c:pt idx="14">
                  <c:v>17f</c:v>
                </c:pt>
              </c:strCache>
            </c:strRef>
          </c:cat>
          <c:val>
            <c:numRef>
              <c:f>Sheet1!$B$2:$B$16</c:f>
              <c:numCache>
                <c:formatCode>General</c:formatCode>
                <c:ptCount val="15"/>
                <c:pt idx="0">
                  <c:v>2.4126809674275</c:v>
                </c:pt>
                <c:pt idx="1">
                  <c:v>1.70587746810861</c:v>
                </c:pt>
                <c:pt idx="2">
                  <c:v>1.28702351604985</c:v>
                </c:pt>
                <c:pt idx="3">
                  <c:v>1.704216618437358</c:v>
                </c:pt>
                <c:pt idx="4">
                  <c:v>2.27707831600767</c:v>
                </c:pt>
                <c:pt idx="5">
                  <c:v>1.364731293687967</c:v>
                </c:pt>
                <c:pt idx="6">
                  <c:v>-1.5995342247297</c:v>
                </c:pt>
                <c:pt idx="7">
                  <c:v>1.42018924899558</c:v>
                </c:pt>
                <c:pt idx="8">
                  <c:v>1.49817368953997</c:v>
                </c:pt>
                <c:pt idx="9">
                  <c:v>1.28025491882832</c:v>
                </c:pt>
                <c:pt idx="10">
                  <c:v>1.38378600449526</c:v>
                </c:pt>
                <c:pt idx="11">
                  <c:v>0.625647298521105</c:v>
                </c:pt>
                <c:pt idx="12">
                  <c:v>0.8573723051565</c:v>
                </c:pt>
                <c:pt idx="13">
                  <c:v>0.834539805263068</c:v>
                </c:pt>
                <c:pt idx="14">
                  <c:v>1.250296637245578</c:v>
                </c:pt>
              </c:numCache>
            </c:numRef>
          </c:val>
        </c:ser>
        <c:dLbls>
          <c:showLegendKey val="0"/>
          <c:showVal val="0"/>
          <c:showCatName val="0"/>
          <c:showSerName val="0"/>
          <c:showPercent val="0"/>
          <c:showBubbleSize val="0"/>
        </c:dLbls>
        <c:gapWidth val="50"/>
        <c:axId val="-2086704992"/>
        <c:axId val="-2086701840"/>
      </c:barChart>
      <c:catAx>
        <c:axId val="-2086704992"/>
        <c:scaling>
          <c:orientation val="minMax"/>
        </c:scaling>
        <c:delete val="0"/>
        <c:axPos val="b"/>
        <c:numFmt formatCode="00" sourceLinked="0"/>
        <c:majorTickMark val="none"/>
        <c:minorTickMark val="none"/>
        <c:tickLblPos val="low"/>
        <c:spPr>
          <a:ln w="9525"/>
        </c:spPr>
        <c:txPr>
          <a:bodyPr anchor="t" anchorCtr="1"/>
          <a:lstStyle/>
          <a:p>
            <a:pPr>
              <a:defRPr sz="1400"/>
            </a:pPr>
            <a:endParaRPr lang="en-US"/>
          </a:p>
        </c:txPr>
        <c:crossAx val="-2086701840"/>
        <c:crosses val="autoZero"/>
        <c:auto val="1"/>
        <c:lblAlgn val="ctr"/>
        <c:lblOffset val="25"/>
        <c:noMultiLvlLbl val="0"/>
      </c:catAx>
      <c:valAx>
        <c:axId val="-2086701840"/>
        <c:scaling>
          <c:orientation val="minMax"/>
          <c:max val="2.5"/>
          <c:min val="-2.0"/>
        </c:scaling>
        <c:delete val="0"/>
        <c:axPos val="l"/>
        <c:majorGridlines>
          <c:spPr>
            <a:ln w="9525">
              <a:solidFill>
                <a:schemeClr val="tx1">
                  <a:lumMod val="50000"/>
                  <a:lumOff val="50000"/>
                </a:schemeClr>
              </a:solidFill>
            </a:ln>
          </c:spPr>
        </c:majorGridlines>
        <c:numFmt formatCode="#,##0.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086704992"/>
        <c:crosses val="autoZero"/>
        <c:crossBetween val="between"/>
        <c:majorUnit val="0.5"/>
        <c:minorUnit val="0.25"/>
      </c:valAx>
      <c:spPr>
        <a:ln>
          <a:noFill/>
        </a:ln>
      </c:spPr>
    </c:plotArea>
    <c:plotVisOnly val="1"/>
    <c:dispBlanksAs val="gap"/>
    <c:showDLblsOverMax val="0"/>
  </c:chart>
  <c:spPr>
    <a:ln w="6350">
      <a:noFill/>
    </a:ln>
  </c:spPr>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 Id="rId2" Type="http://schemas.openxmlformats.org/officeDocument/2006/relationships/image" Target="../media/image2.emf"/></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Slide Number Placeholder 10"/>
          <p:cNvSpPr>
            <a:spLocks noGrp="1"/>
          </p:cNvSpPr>
          <p:nvPr>
            <p:ph type="sldNum" sz="quarter" idx="3"/>
          </p:nvPr>
        </p:nvSpPr>
        <p:spPr>
          <a:xfrm>
            <a:off x="3978131" y="8842030"/>
            <a:ext cx="3043343" cy="465455"/>
          </a:xfrm>
          <a:prstGeom prst="rect">
            <a:avLst/>
          </a:prstGeom>
        </p:spPr>
        <p:txBody>
          <a:bodyPr vert="horz" lIns="93324" tIns="46662" rIns="93324" bIns="46662" rtlCol="0" anchor="b"/>
          <a:lstStyle>
            <a:lvl1pPr algn="r">
              <a:defRPr sz="1200"/>
            </a:lvl1pPr>
          </a:lstStyle>
          <a:p>
            <a:fld id="{9BF99507-5411-4D99-9817-5AB5B663F554}" type="slidenum">
              <a:rPr lang="en-US" sz="1000" smtClean="0">
                <a:latin typeface="Arial" pitchFamily="34" charset="0"/>
                <a:cs typeface="Arial" pitchFamily="34" charset="0"/>
              </a:rPr>
              <a:pPr/>
              <a:t>‹#›</a:t>
            </a:fld>
            <a:endParaRPr lang="en-US" sz="1000" dirty="0">
              <a:latin typeface="Arial" pitchFamily="34" charset="0"/>
              <a:cs typeface="Arial" pitchFamily="34" charset="0"/>
            </a:endParaRPr>
          </a:p>
        </p:txBody>
      </p:sp>
      <p:pic>
        <p:nvPicPr>
          <p:cNvPr id="5" name="Picture 4" descr="CBOC_BIL_EFirst.emf"/>
          <p:cNvPicPr>
            <a:picLocks noChangeAspect="1"/>
          </p:cNvPicPr>
          <p:nvPr/>
        </p:nvPicPr>
        <p:blipFill>
          <a:blip r:embed="rId2" cstate="print"/>
          <a:stretch>
            <a:fillRect/>
          </a:stretch>
        </p:blipFill>
        <p:spPr>
          <a:xfrm>
            <a:off x="463062" y="350340"/>
            <a:ext cx="3585992" cy="370004"/>
          </a:xfrm>
          <a:prstGeom prst="rect">
            <a:avLst/>
          </a:prstGeom>
        </p:spPr>
      </p:pic>
    </p:spTree>
    <p:extLst>
      <p:ext uri="{BB962C8B-B14F-4D97-AF65-F5344CB8AC3E}">
        <p14:creationId xmlns:p14="http://schemas.microsoft.com/office/powerpoint/2010/main" val="19118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978131" y="8842030"/>
            <a:ext cx="3043343" cy="465455"/>
          </a:xfrm>
          <a:prstGeom prst="rect">
            <a:avLst/>
          </a:prstGeom>
        </p:spPr>
        <p:txBody>
          <a:bodyPr vert="horz" lIns="93324" tIns="46662" rIns="93324" bIns="46662" rtlCol="0" anchor="b"/>
          <a:lstStyle>
            <a:lvl1pPr algn="r">
              <a:defRPr sz="1200"/>
            </a:lvl1pPr>
          </a:lstStyle>
          <a:p>
            <a:fld id="{66544C46-598C-46DA-9B7E-813796A814A2}" type="slidenum">
              <a:rPr lang="en-US" smtClean="0"/>
              <a:pPr/>
              <a:t>‹#›</a:t>
            </a:fld>
            <a:endParaRPr lang="en-US"/>
          </a:p>
        </p:txBody>
      </p:sp>
    </p:spTree>
    <p:extLst>
      <p:ext uri="{BB962C8B-B14F-4D97-AF65-F5344CB8AC3E}">
        <p14:creationId xmlns:p14="http://schemas.microsoft.com/office/powerpoint/2010/main" val="1196408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145636"/>
            <a:ext cx="7023100" cy="5016457"/>
          </a:xfrm>
        </p:spPr>
        <p:txBody>
          <a:bodyPr>
            <a:normAutofit/>
          </a:bodyPr>
          <a:lstStyle/>
          <a:p>
            <a:pPr>
              <a:buFont typeface="Arial" pitchFamily="34" charset="0"/>
              <a:buChar char="•"/>
            </a:pPr>
            <a:r>
              <a:rPr lang="en-US" sz="1800" dirty="0" smtClean="0"/>
              <a:t>We have just gone through several assumptions about the global, US and Canadian economies and I will be presenting today what all these means for the provinces over the next two years.</a:t>
            </a:r>
          </a:p>
          <a:p>
            <a:pPr>
              <a:buFont typeface="Arial" pitchFamily="34" charset="0"/>
              <a:buChar char="•"/>
            </a:pPr>
            <a:endParaRPr lang="en-US" sz="1800" dirty="0" smtClean="0"/>
          </a:p>
          <a:p>
            <a:pPr>
              <a:buFont typeface="Arial" pitchFamily="34" charset="0"/>
              <a:buChar char="•"/>
            </a:pPr>
            <a:r>
              <a:rPr lang="en-US" sz="1800" dirty="0" smtClean="0"/>
              <a:t>Most of the provinces are heading in the right direction but it has certainly been another difficult year. The </a:t>
            </a:r>
            <a:r>
              <a:rPr lang="en-US" sz="1800" dirty="0" smtClean="0">
                <a:solidFill>
                  <a:srgbClr val="FF0000"/>
                </a:solidFill>
              </a:rPr>
              <a:t>turnaround</a:t>
            </a:r>
            <a:r>
              <a:rPr lang="en-US" sz="1800" dirty="0" smtClean="0"/>
              <a:t> that we expected for a number of provinces just did not happened as quickly as expected. </a:t>
            </a:r>
            <a:r>
              <a:rPr lang="en-US" sz="1800" dirty="0" smtClean="0">
                <a:solidFill>
                  <a:srgbClr val="FF0000"/>
                </a:solidFill>
              </a:rPr>
              <a:t>However while the year has been another difficult one in terms of job creation and investment for most jurisdictions in Canada, prospects for next year are much more positive for a number of provinces.</a:t>
            </a:r>
          </a:p>
          <a:p>
            <a:pPr>
              <a:buFont typeface="Arial" pitchFamily="34" charset="0"/>
              <a:buChar char="•"/>
            </a:pPr>
            <a:endParaRPr lang="en-US" sz="1800" dirty="0" smtClean="0">
              <a:solidFill>
                <a:srgbClr val="FF0000"/>
              </a:solidFill>
            </a:endParaRPr>
          </a:p>
          <a:p>
            <a:pPr>
              <a:buFont typeface="Arial" pitchFamily="34" charset="0"/>
              <a:buChar char="•"/>
            </a:pPr>
            <a:r>
              <a:rPr lang="en-US" sz="1800" dirty="0" smtClean="0">
                <a:solidFill>
                  <a:srgbClr val="FF0000"/>
                </a:solidFill>
              </a:rPr>
              <a:t>We are already seeing signs that the </a:t>
            </a:r>
            <a:r>
              <a:rPr lang="en-US" sz="3200" dirty="0" smtClean="0">
                <a:solidFill>
                  <a:srgbClr val="FF0000"/>
                </a:solidFill>
              </a:rPr>
              <a:t>lagging provinces </a:t>
            </a:r>
            <a:r>
              <a:rPr lang="en-US" sz="1800" dirty="0" smtClean="0">
                <a:solidFill>
                  <a:srgbClr val="FF0000"/>
                </a:solidFill>
              </a:rPr>
              <a:t>are performing better and that they can build on that and continue to make progress next year.</a:t>
            </a:r>
          </a:p>
          <a:p>
            <a:endParaRPr lang="en-US" sz="1800" dirty="0" smtClean="0"/>
          </a:p>
          <a:p>
            <a:pPr>
              <a:buFont typeface="Arial" pitchFamily="34" charset="0"/>
              <a:buChar char="•"/>
            </a:pPr>
            <a:r>
              <a:rPr lang="en-US" sz="1800" dirty="0" smtClean="0"/>
              <a:t>But before I present the outlook, we will take a look at a few highlights and the overall provincial GDP rankings. </a:t>
            </a:r>
          </a:p>
          <a:p>
            <a:endParaRPr lang="fr-CA" sz="1600" dirty="0" smtClean="0"/>
          </a:p>
          <a:p>
            <a:endParaRPr lang="en-CA" sz="1600" dirty="0"/>
          </a:p>
        </p:txBody>
      </p:sp>
      <p:sp>
        <p:nvSpPr>
          <p:cNvPr id="4" name="Slide Number Placeholder 3"/>
          <p:cNvSpPr>
            <a:spLocks noGrp="1"/>
          </p:cNvSpPr>
          <p:nvPr>
            <p:ph type="sldNum" sz="quarter" idx="10"/>
          </p:nvPr>
        </p:nvSpPr>
        <p:spPr/>
        <p:txBody>
          <a:bodyPr/>
          <a:lstStyle/>
          <a:p>
            <a:fld id="{66544C46-598C-46DA-9B7E-813796A814A2}" type="slidenum">
              <a:rPr lang="en-US" smtClean="0"/>
              <a:pPr/>
              <a:t>1</a:t>
            </a:fld>
            <a:endParaRPr lang="en-US" dirty="0"/>
          </a:p>
        </p:txBody>
      </p:sp>
    </p:spTree>
    <p:extLst>
      <p:ext uri="{BB962C8B-B14F-4D97-AF65-F5344CB8AC3E}">
        <p14:creationId xmlns:p14="http://schemas.microsoft.com/office/powerpoint/2010/main" val="1154894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6544C46-598C-46DA-9B7E-813796A814A2}" type="slidenum">
              <a:rPr lang="en-US" smtClean="0"/>
              <a:pPr/>
              <a:t>4</a:t>
            </a:fld>
            <a:endParaRPr lang="en-US"/>
          </a:p>
        </p:txBody>
      </p:sp>
    </p:spTree>
    <p:extLst>
      <p:ext uri="{BB962C8B-B14F-4D97-AF65-F5344CB8AC3E}">
        <p14:creationId xmlns:p14="http://schemas.microsoft.com/office/powerpoint/2010/main" val="1026251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expect the economy to reach full capacity</a:t>
            </a:r>
            <a:r>
              <a:rPr lang="en-US" baseline="0" dirty="0" smtClean="0"/>
              <a:t> in the end of 2016. </a:t>
            </a:r>
          </a:p>
          <a:p>
            <a:r>
              <a:rPr lang="en-US" baseline="0" dirty="0" smtClean="0"/>
              <a:t>That will start to place pressure on inflation and the bank will began to push up interest rates.</a:t>
            </a:r>
          </a:p>
          <a:p>
            <a:endParaRPr lang="en-US" baseline="0" dirty="0" smtClean="0"/>
          </a:p>
          <a:p>
            <a:r>
              <a:rPr lang="en-US" baseline="0" dirty="0" smtClean="0"/>
              <a:t>However they will be gradual. </a:t>
            </a:r>
          </a:p>
          <a:p>
            <a:endParaRPr lang="en-US" baseline="0" dirty="0" smtClean="0"/>
          </a:p>
          <a:p>
            <a:endParaRPr lang="en-US" baseline="0" dirty="0" smtClean="0"/>
          </a:p>
          <a:p>
            <a:r>
              <a:rPr lang="en-US" baseline="0" dirty="0" smtClean="0"/>
              <a:t>The prime rate is expected to rise from its current 2.89 per cent to 3.6 per cent by the end of 2016. </a:t>
            </a:r>
          </a:p>
          <a:p>
            <a:endParaRPr lang="en-US" baseline="0" dirty="0" smtClean="0"/>
          </a:p>
          <a:p>
            <a:r>
              <a:rPr lang="en-US" baseline="0" dirty="0" smtClean="0"/>
              <a:t>This will put some pressure on house prices and consumer spending</a:t>
            </a:r>
          </a:p>
          <a:p>
            <a:r>
              <a:rPr lang="en-US" baseline="0" dirty="0" smtClean="0"/>
              <a:t>The average household buying a house at the average resale price of about $400,000 with 10 per cent down last year will likely see their payments increase by just under $400 or 20 per cent.</a:t>
            </a:r>
          </a:p>
          <a:p>
            <a:endParaRPr lang="en-US" baseline="0" dirty="0" smtClean="0"/>
          </a:p>
          <a:p>
            <a:r>
              <a:rPr lang="en-US" baseline="0" dirty="0" smtClean="0"/>
              <a:t> </a:t>
            </a:r>
          </a:p>
          <a:p>
            <a:r>
              <a:rPr lang="en-US" baseline="0" dirty="0" smtClean="0"/>
              <a:t> </a:t>
            </a:r>
          </a:p>
        </p:txBody>
      </p:sp>
      <p:sp>
        <p:nvSpPr>
          <p:cNvPr id="4" name="Slide Number Placeholder 3"/>
          <p:cNvSpPr>
            <a:spLocks noGrp="1"/>
          </p:cNvSpPr>
          <p:nvPr>
            <p:ph type="sldNum" sz="quarter" idx="10"/>
          </p:nvPr>
        </p:nvSpPr>
        <p:spPr/>
        <p:txBody>
          <a:bodyPr/>
          <a:lstStyle/>
          <a:p>
            <a:fld id="{66544C46-598C-46DA-9B7E-813796A814A2}" type="slidenum">
              <a:rPr lang="en-US" smtClean="0"/>
              <a:pPr/>
              <a:t>10</a:t>
            </a:fld>
            <a:endParaRPr lang="en-US"/>
          </a:p>
        </p:txBody>
      </p:sp>
    </p:spTree>
    <p:extLst>
      <p:ext uri="{BB962C8B-B14F-4D97-AF65-F5344CB8AC3E}">
        <p14:creationId xmlns:p14="http://schemas.microsoft.com/office/powerpoint/2010/main" val="177602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a:t>
            </a:r>
            <a:r>
              <a:rPr lang="en-US" baseline="0" dirty="0" smtClean="0"/>
              <a:t> of the downsides of the drop in oil and other resource prices is a decline in the exchange rate.</a:t>
            </a:r>
          </a:p>
          <a:p>
            <a:r>
              <a:rPr lang="en-US" baseline="0" dirty="0" smtClean="0"/>
              <a:t>An exchange rate can often be thought of as a barometer on the health of an economy. </a:t>
            </a:r>
          </a:p>
          <a:p>
            <a:r>
              <a:rPr lang="en-US" baseline="0" dirty="0" smtClean="0"/>
              <a:t>While it is true that a weakening exchange rate should help the manufacturing industry and other exporters it also makes investment all that more expensive. The majority of M&amp;E imported. </a:t>
            </a:r>
          </a:p>
          <a:p>
            <a:r>
              <a:rPr lang="en-US" baseline="0" dirty="0" smtClean="0"/>
              <a:t>Average industrial M&amp;E import prices are around 9 per cent more expensive than last year</a:t>
            </a:r>
          </a:p>
          <a:p>
            <a:endParaRPr lang="en-CA" dirty="0"/>
          </a:p>
        </p:txBody>
      </p:sp>
      <p:sp>
        <p:nvSpPr>
          <p:cNvPr id="4" name="Slide Number Placeholder 3"/>
          <p:cNvSpPr>
            <a:spLocks noGrp="1"/>
          </p:cNvSpPr>
          <p:nvPr>
            <p:ph type="sldNum" sz="quarter" idx="10"/>
          </p:nvPr>
        </p:nvSpPr>
        <p:spPr/>
        <p:txBody>
          <a:bodyPr/>
          <a:lstStyle/>
          <a:p>
            <a:fld id="{66544C46-598C-46DA-9B7E-813796A814A2}" type="slidenum">
              <a:rPr lang="en-US" smtClean="0"/>
              <a:pPr/>
              <a:t>11</a:t>
            </a:fld>
            <a:endParaRPr lang="en-US"/>
          </a:p>
        </p:txBody>
      </p:sp>
    </p:spTree>
    <p:extLst>
      <p:ext uri="{BB962C8B-B14F-4D97-AF65-F5344CB8AC3E}">
        <p14:creationId xmlns:p14="http://schemas.microsoft.com/office/powerpoint/2010/main" val="1808444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6544C46-598C-46DA-9B7E-813796A814A2}" type="slidenum">
              <a:rPr lang="en-US" smtClean="0"/>
              <a:pPr/>
              <a:t>15</a:t>
            </a:fld>
            <a:endParaRPr lang="en-US"/>
          </a:p>
        </p:txBody>
      </p:sp>
    </p:spTree>
    <p:extLst>
      <p:ext uri="{BB962C8B-B14F-4D97-AF65-F5344CB8AC3E}">
        <p14:creationId xmlns:p14="http://schemas.microsoft.com/office/powerpoint/2010/main" val="1196672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real wages remaining subdued in 2015</a:t>
            </a:r>
            <a:r>
              <a:rPr lang="en-US" baseline="0" dirty="0" smtClean="0"/>
              <a:t> and</a:t>
            </a:r>
            <a:r>
              <a:rPr lang="en-US" dirty="0" smtClean="0"/>
              <a:t> employment weak, consumers are expected to</a:t>
            </a:r>
            <a:r>
              <a:rPr lang="en-US" baseline="0" dirty="0" smtClean="0"/>
              <a:t> slow consumption growth in 2015.</a:t>
            </a:r>
          </a:p>
          <a:p>
            <a:endParaRPr lang="en-US" baseline="0" dirty="0" smtClean="0"/>
          </a:p>
          <a:p>
            <a:r>
              <a:rPr lang="en-US" baseline="0" dirty="0" smtClean="0"/>
              <a:t>We expect real consumption to slow to about 2.1 per cent this year.</a:t>
            </a:r>
          </a:p>
        </p:txBody>
      </p:sp>
      <p:sp>
        <p:nvSpPr>
          <p:cNvPr id="4" name="Slide Number Placeholder 3"/>
          <p:cNvSpPr>
            <a:spLocks noGrp="1"/>
          </p:cNvSpPr>
          <p:nvPr>
            <p:ph type="sldNum" sz="quarter" idx="10"/>
          </p:nvPr>
        </p:nvSpPr>
        <p:spPr/>
        <p:txBody>
          <a:bodyPr/>
          <a:lstStyle/>
          <a:p>
            <a:fld id="{66544C46-598C-46DA-9B7E-813796A814A2}" type="slidenum">
              <a:rPr lang="en-US" smtClean="0"/>
              <a:pPr/>
              <a:t>16</a:t>
            </a:fld>
            <a:endParaRPr lang="en-US"/>
          </a:p>
        </p:txBody>
      </p:sp>
    </p:spTree>
    <p:extLst>
      <p:ext uri="{BB962C8B-B14F-4D97-AF65-F5344CB8AC3E}">
        <p14:creationId xmlns:p14="http://schemas.microsoft.com/office/powerpoint/2010/main" val="1288924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pPr defTabSz="931909"/>
            <a:fld id="{C78C22F6-3FF7-44FE-8A9C-89007927BDE8}" type="slidenum">
              <a:rPr lang="en-US" smtClean="0"/>
              <a:pPr defTabSz="931909"/>
              <a:t>19</a:t>
            </a:fld>
            <a:endParaRPr lang="en-US" dirty="0" smtClean="0"/>
          </a:p>
        </p:txBody>
      </p:sp>
      <p:sp>
        <p:nvSpPr>
          <p:cNvPr id="62467" name="Rectangle 2"/>
          <p:cNvSpPr>
            <a:spLocks noGrp="1" noRot="1" noChangeAspect="1" noChangeArrowheads="1" noTextEdit="1"/>
          </p:cNvSpPr>
          <p:nvPr>
            <p:ph type="sldImg"/>
          </p:nvPr>
        </p:nvSpPr>
        <p:spPr>
          <a:xfrm>
            <a:off x="1189038" y="700088"/>
            <a:ext cx="4648200" cy="3486150"/>
          </a:xfrm>
          <a:ln/>
        </p:spPr>
      </p:sp>
      <p:sp>
        <p:nvSpPr>
          <p:cNvPr id="62468" name="Rectangle 3"/>
          <p:cNvSpPr>
            <a:spLocks noGrp="1" noChangeArrowheads="1"/>
          </p:cNvSpPr>
          <p:nvPr>
            <p:ph type="body" idx="1"/>
          </p:nvPr>
        </p:nvSpPr>
        <p:spPr>
          <a:xfrm>
            <a:off x="0" y="4189100"/>
            <a:ext cx="7023100" cy="5037451"/>
          </a:xfrm>
          <a:noFill/>
          <a:ln/>
        </p:spPr>
        <p:txBody>
          <a:bodyPr lIns="91574" tIns="45790" rIns="91574" bIns="45790">
            <a:noAutofit/>
          </a:bodyPr>
          <a:lstStyle/>
          <a:p>
            <a:pPr marL="269763" indent="-269763">
              <a:buFontTx/>
              <a:buChar char="•"/>
            </a:pPr>
            <a:r>
              <a:rPr lang="en-CA" sz="1400" dirty="0" smtClean="0"/>
              <a:t>Across the country the economy has been picking up speed that is expected to carry through 2016 but the divergence in regional economic performances will prevail for the foreseeable future. Uncertainty in commodity markets will continue to dampen profits and development plans and hold back investment in resource-oriented provinces more than others.</a:t>
            </a:r>
          </a:p>
          <a:p>
            <a:pPr marL="269763" indent="-269763">
              <a:buFontTx/>
              <a:buChar char="•"/>
            </a:pPr>
            <a:r>
              <a:rPr lang="en-CA" sz="1400" dirty="0" smtClean="0"/>
              <a:t>Regionally, British Columbia, Manitoba and Ontario will be the real GDP growth leaders in 2016 (See Chart 2). Recent developments have led us to include one major investment in B.C. (a liquefied natural gas [LNG] terminal) over the near term and that will be boosting the economy far ahead of any of the other provinces. The construction industry will also be a source of growth for Manitoba over the near term. With the economic recovery south of the border now on more solid grounds, external demand for Ontario’s manufacturing goods and services should help the economy pick up speed and perform better next year. Quebec is also expected to see stronger economic growth while Atlantic Canada is facing a mixed forecast. The economy will continue to contract in Newfoundland and Labrador and advance at only a mild pace in Prince Edward Island and New Brunswick. The outlook is more favourable in Nova Scotia as offshore exploration activities and shipbuilding work are some of the key factors boosting the economy. Alberta’s economy will continue to reel from the difficulties in the energy sector but a slight improvement in oil prices should help stabilize the economy, there will not be a recession again in 2016. Saskatchewan is in a similar boat and will be recovering from the oil price shock and drought conditions.</a:t>
            </a:r>
          </a:p>
        </p:txBody>
      </p:sp>
    </p:spTree>
    <p:extLst>
      <p:ext uri="{BB962C8B-B14F-4D97-AF65-F5344CB8AC3E}">
        <p14:creationId xmlns:p14="http://schemas.microsoft.com/office/powerpoint/2010/main" val="1290725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92213" y="703263"/>
            <a:ext cx="4638675" cy="3479800"/>
          </a:xfrm>
          <a:ln cap="flat"/>
        </p:spPr>
      </p:sp>
      <p:sp>
        <p:nvSpPr>
          <p:cNvPr id="63491" name="Rectangle 3"/>
          <p:cNvSpPr>
            <a:spLocks noGrp="1" noChangeArrowheads="1"/>
          </p:cNvSpPr>
          <p:nvPr>
            <p:ph type="body" idx="1"/>
          </p:nvPr>
        </p:nvSpPr>
        <p:spPr>
          <a:xfrm>
            <a:off x="937330" y="4422133"/>
            <a:ext cx="5148444" cy="4188170"/>
          </a:xfrm>
          <a:noFill/>
          <a:ln/>
        </p:spPr>
        <p:txBody>
          <a:bodyPr lIns="92317" tIns="45349" rIns="92317" bIns="45349"/>
          <a:lstStyle/>
          <a:p>
            <a:endParaRPr lang="en-US" smtClean="0"/>
          </a:p>
        </p:txBody>
      </p:sp>
    </p:spTree>
    <p:extLst>
      <p:ext uri="{BB962C8B-B14F-4D97-AF65-F5344CB8AC3E}">
        <p14:creationId xmlns:p14="http://schemas.microsoft.com/office/powerpoint/2010/main" val="1498908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emf"/></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emf"/></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page/CASH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755648"/>
            <a:ext cx="8229600" cy="835152"/>
          </a:xfrm>
          <a:prstGeom prst="rect">
            <a:avLst/>
          </a:prstGeom>
        </p:spPr>
        <p:txBody>
          <a:bodyPr lIns="0" tIns="0" rIns="0" bIns="0"/>
          <a:lstStyle>
            <a:lvl1pPr algn="l">
              <a:lnSpc>
                <a:spcPts val="3400"/>
              </a:lnSpc>
              <a:defRPr sz="3000" b="1" baseline="0">
                <a:solidFill>
                  <a:schemeClr val="tx1">
                    <a:lumMod val="50000"/>
                    <a:lumOff val="50000"/>
                  </a:schemeClr>
                </a:solidFill>
              </a:defRPr>
            </a:lvl1pPr>
          </a:lstStyle>
          <a:p>
            <a:r>
              <a:rPr lang="en-US" dirty="0" smtClean="0"/>
              <a:t>Type your presentation title in here. Try to keep your title to a two line maximum.</a:t>
            </a:r>
            <a:endParaRPr lang="en-US" dirty="0"/>
          </a:p>
        </p:txBody>
      </p:sp>
      <p:sp>
        <p:nvSpPr>
          <p:cNvPr id="10" name="Text Placeholder 9"/>
          <p:cNvSpPr>
            <a:spLocks noGrp="1"/>
          </p:cNvSpPr>
          <p:nvPr>
            <p:ph type="body" sz="quarter" idx="10" hasCustomPrompt="1"/>
          </p:nvPr>
        </p:nvSpPr>
        <p:spPr>
          <a:xfrm>
            <a:off x="457200" y="2770632"/>
            <a:ext cx="8229600" cy="685800"/>
          </a:xfrm>
          <a:prstGeom prst="rect">
            <a:avLst/>
          </a:prstGeom>
          <a:noFill/>
        </p:spPr>
        <p:txBody>
          <a:bodyPr lIns="0" tIns="0" rIns="0" bIns="0"/>
          <a:lstStyle>
            <a:lvl1pPr marL="0" indent="0">
              <a:lnSpc>
                <a:spcPts val="3000"/>
              </a:lnSpc>
              <a:spcBef>
                <a:spcPts val="0"/>
              </a:spcBef>
              <a:buNone/>
              <a:defRPr sz="2600" b="0" baseline="0">
                <a:solidFill>
                  <a:schemeClr val="tx1">
                    <a:lumMod val="50000"/>
                    <a:lumOff val="50000"/>
                  </a:schemeClr>
                </a:solidFill>
              </a:defRPr>
            </a:lvl1pPr>
          </a:lstStyle>
          <a:p>
            <a:pPr lvl="0"/>
            <a:r>
              <a:rPr lang="en-US" dirty="0" smtClean="0"/>
              <a:t>Type your sub-title in here. Try to keep your sub-title to a two line maximum.</a:t>
            </a:r>
            <a:endParaRPr lang="en-US" dirty="0"/>
          </a:p>
        </p:txBody>
      </p:sp>
      <p:sp>
        <p:nvSpPr>
          <p:cNvPr id="12" name="Text Placeholder 11"/>
          <p:cNvSpPr>
            <a:spLocks noGrp="1"/>
          </p:cNvSpPr>
          <p:nvPr>
            <p:ph type="body" sz="quarter" idx="11" hasCustomPrompt="1"/>
          </p:nvPr>
        </p:nvSpPr>
        <p:spPr>
          <a:xfrm>
            <a:off x="457200" y="3730752"/>
            <a:ext cx="8229600" cy="914400"/>
          </a:xfrm>
          <a:prstGeom prst="rect">
            <a:avLst/>
          </a:prstGeom>
        </p:spPr>
        <p:txBody>
          <a:bodyPr lIns="0" tIns="0" rIns="0" bIns="0"/>
          <a:lstStyle>
            <a:lvl1pPr marL="0" indent="0">
              <a:lnSpc>
                <a:spcPts val="2400"/>
              </a:lnSpc>
              <a:spcBef>
                <a:spcPts val="0"/>
              </a:spcBef>
              <a:buNone/>
              <a:defRPr sz="2000" b="1">
                <a:solidFill>
                  <a:schemeClr val="accent1"/>
                </a:solidFill>
              </a:defRPr>
            </a:lvl1pPr>
            <a:lvl2pPr marL="0" indent="0">
              <a:lnSpc>
                <a:spcPts val="2400"/>
              </a:lnSpc>
              <a:spcBef>
                <a:spcPts val="0"/>
              </a:spcBef>
              <a:buNone/>
              <a:defRPr sz="1800" baseline="0">
                <a:solidFill>
                  <a:schemeClr val="accent1"/>
                </a:solidFill>
              </a:defRPr>
            </a:lvl2pPr>
            <a:lvl3pPr marL="0" indent="0">
              <a:lnSpc>
                <a:spcPts val="2400"/>
              </a:lnSpc>
              <a:spcBef>
                <a:spcPts val="0"/>
              </a:spcBef>
              <a:buNone/>
              <a:defRPr sz="1800">
                <a:solidFill>
                  <a:schemeClr val="accent1"/>
                </a:solidFill>
              </a:defRPr>
            </a:lvl3pPr>
            <a:lvl4pPr>
              <a:buNone/>
              <a:defRPr/>
            </a:lvl4pPr>
            <a:lvl5pPr>
              <a:buNone/>
              <a:defRPr/>
            </a:lvl5pPr>
          </a:lstStyle>
          <a:p>
            <a:pPr lvl="0"/>
            <a:r>
              <a:rPr lang="en-US" dirty="0" smtClean="0"/>
              <a:t>Joe Smith</a:t>
            </a:r>
          </a:p>
          <a:p>
            <a:pPr lvl="1"/>
            <a:r>
              <a:rPr lang="en-US" dirty="0" smtClean="0"/>
              <a:t>Title, The Conference Board of Canada</a:t>
            </a:r>
          </a:p>
          <a:p>
            <a:pPr lvl="2"/>
            <a:r>
              <a:rPr lang="en-US" dirty="0" smtClean="0"/>
              <a:t>January 1, 2013</a:t>
            </a:r>
          </a:p>
        </p:txBody>
      </p:sp>
      <p:sp>
        <p:nvSpPr>
          <p:cNvPr id="6" name="TextBox 5"/>
          <p:cNvSpPr txBox="1"/>
          <p:nvPr userDrawn="1"/>
        </p:nvSpPr>
        <p:spPr>
          <a:xfrm>
            <a:off x="457200" y="6227064"/>
            <a:ext cx="4230688" cy="184666"/>
          </a:xfrm>
          <a:prstGeom prst="rect">
            <a:avLst/>
          </a:prstGeom>
          <a:noFill/>
        </p:spPr>
        <p:txBody>
          <a:bodyPr wrap="square" lIns="0" tIns="0" rIns="0" bIns="0" rtlCol="0">
            <a:spAutoFit/>
          </a:bodyPr>
          <a:lstStyle/>
          <a:p>
            <a:r>
              <a:rPr lang="en-US" sz="1200" b="1" dirty="0" smtClean="0">
                <a:solidFill>
                  <a:schemeClr val="tx1">
                    <a:lumMod val="50000"/>
                    <a:lumOff val="50000"/>
                  </a:schemeClr>
                </a:solidFill>
              </a:rPr>
              <a:t>Canadian Alliance</a:t>
            </a:r>
            <a:r>
              <a:rPr lang="en-US" sz="1200" b="1" baseline="0" dirty="0" smtClean="0">
                <a:solidFill>
                  <a:schemeClr val="tx1">
                    <a:lumMod val="50000"/>
                    <a:lumOff val="50000"/>
                  </a:schemeClr>
                </a:solidFill>
              </a:rPr>
              <a:t> for Sustainable Health Care</a:t>
            </a:r>
            <a:endParaRPr lang="en-US" sz="1200" b="1" dirty="0">
              <a:solidFill>
                <a:schemeClr val="tx1">
                  <a:lumMod val="50000"/>
                  <a:lumOff val="50000"/>
                </a:scheme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in title/Sub title/Body text">
    <p:spTree>
      <p:nvGrpSpPr>
        <p:cNvPr id="1" name=""/>
        <p:cNvGrpSpPr/>
        <p:nvPr/>
      </p:nvGrpSpPr>
      <p:grpSpPr>
        <a:xfrm>
          <a:off x="0" y="0"/>
          <a:ext cx="0" cy="0"/>
          <a:chOff x="0" y="0"/>
          <a:chExt cx="0" cy="0"/>
        </a:xfrm>
      </p:grpSpPr>
      <p:sp>
        <p:nvSpPr>
          <p:cNvPr id="12" name="Text Placeholder 11"/>
          <p:cNvSpPr>
            <a:spLocks noGrp="1"/>
          </p:cNvSpPr>
          <p:nvPr>
            <p:ph type="body" sz="quarter" idx="10" hasCustomPrompt="1"/>
          </p:nvPr>
        </p:nvSpPr>
        <p:spPr>
          <a:xfrm>
            <a:off x="457200" y="1783080"/>
            <a:ext cx="8229600" cy="688848"/>
          </a:xfrm>
          <a:prstGeom prst="rect">
            <a:avLst/>
          </a:prstGeom>
        </p:spPr>
        <p:txBody>
          <a:bodyPr lIns="0" tIns="0" rIns="0" bIns="0"/>
          <a:lstStyle>
            <a:lvl1pPr marL="0" indent="0">
              <a:lnSpc>
                <a:spcPts val="3000"/>
              </a:lnSpc>
              <a:spcBef>
                <a:spcPts val="0"/>
              </a:spcBef>
              <a:buFontTx/>
              <a:buNone/>
              <a:defRPr sz="2600" baseline="0">
                <a:solidFill>
                  <a:schemeClr val="tx2"/>
                </a:solidFill>
                <a:latin typeface="Arial" pitchFamily="34" charset="0"/>
                <a:cs typeface="Arial" pitchFamily="34" charset="0"/>
              </a:defRPr>
            </a:lvl1pPr>
          </a:lstStyle>
          <a:p>
            <a:pPr lvl="0"/>
            <a:r>
              <a:rPr lang="en-US" dirty="0" smtClean="0"/>
              <a:t>Type your sub-title in here. Try to keep your sub-title to a two line maximum. </a:t>
            </a:r>
          </a:p>
        </p:txBody>
      </p:sp>
      <p:sp>
        <p:nvSpPr>
          <p:cNvPr id="17" name="Text Placeholder 16"/>
          <p:cNvSpPr>
            <a:spLocks noGrp="1"/>
          </p:cNvSpPr>
          <p:nvPr>
            <p:ph type="body" sz="quarter" idx="11" hasCustomPrompt="1"/>
          </p:nvPr>
        </p:nvSpPr>
        <p:spPr>
          <a:xfrm>
            <a:off x="457200" y="2761488"/>
            <a:ext cx="8229600" cy="3182112"/>
          </a:xfrm>
          <a:prstGeom prst="rect">
            <a:avLst/>
          </a:prstGeom>
        </p:spPr>
        <p:txBody>
          <a:bodyPr lIns="0" tIns="0" rIns="0" bIns="0"/>
          <a:lstStyle>
            <a:lvl1pPr marL="0" indent="0">
              <a:lnSpc>
                <a:spcPts val="2800"/>
              </a:lnSpc>
              <a:spcBef>
                <a:spcPts val="0"/>
              </a:spcBef>
              <a:spcAft>
                <a:spcPts val="2400"/>
              </a:spcAft>
              <a:buFontTx/>
              <a:buNone/>
              <a:defRPr sz="2400" baseline="0"/>
            </a:lvl1pPr>
          </a:lstStyle>
          <a:p>
            <a:pPr lvl="0"/>
            <a:r>
              <a:rPr lang="en-US" dirty="0" smtClean="0"/>
              <a:t>Type your body text here. If you are pasting the text, paste special “unformatted text”. </a:t>
            </a:r>
            <a:r>
              <a:rPr lang="en-US" dirty="0" err="1" smtClean="0"/>
              <a:t>Donec</a:t>
            </a:r>
            <a:r>
              <a:rPr lang="en-US" dirty="0" smtClean="0"/>
              <a:t> </a:t>
            </a:r>
            <a:r>
              <a:rPr lang="en-US" dirty="0" err="1" smtClean="0"/>
              <a:t>porttitor</a:t>
            </a:r>
            <a:r>
              <a:rPr lang="en-US" dirty="0" smtClean="0"/>
              <a:t> </a:t>
            </a:r>
            <a:r>
              <a:rPr lang="en-US" dirty="0" err="1" smtClean="0"/>
              <a:t>tincidunt</a:t>
            </a:r>
            <a:r>
              <a:rPr lang="en-US" dirty="0" smtClean="0"/>
              <a:t> </a:t>
            </a:r>
            <a:r>
              <a:rPr lang="en-US" dirty="0" err="1" smtClean="0"/>
              <a:t>adipiscing</a:t>
            </a:r>
            <a:r>
              <a:rPr lang="en-US" dirty="0" smtClean="0"/>
              <a:t>. </a:t>
            </a:r>
            <a:r>
              <a:rPr lang="en-US" dirty="0" err="1" smtClean="0"/>
              <a:t>Curabitur</a:t>
            </a:r>
            <a:r>
              <a:rPr lang="en-US" dirty="0" smtClean="0"/>
              <a:t> a </a:t>
            </a:r>
            <a:r>
              <a:rPr lang="en-US" dirty="0" err="1" smtClean="0"/>
              <a:t>turpis</a:t>
            </a:r>
            <a:r>
              <a:rPr lang="en-US" dirty="0" smtClean="0"/>
              <a:t> </a:t>
            </a:r>
            <a:r>
              <a:rPr lang="en-US" dirty="0" err="1" smtClean="0"/>
              <a:t>tortor</a:t>
            </a:r>
            <a:r>
              <a:rPr lang="en-US" dirty="0" smtClean="0"/>
              <a:t>. </a:t>
            </a:r>
            <a:r>
              <a:rPr lang="en-US" dirty="0" err="1" smtClean="0"/>
              <a:t>Aliquam</a:t>
            </a:r>
            <a:r>
              <a:rPr lang="en-US" dirty="0" smtClean="0"/>
              <a:t> </a:t>
            </a:r>
            <a:r>
              <a:rPr lang="en-US" dirty="0" err="1" smtClean="0"/>
              <a:t>sollicitudin</a:t>
            </a:r>
            <a:r>
              <a:rPr lang="en-US" dirty="0" smtClean="0"/>
              <a:t> </a:t>
            </a:r>
            <a:r>
              <a:rPr lang="en-US" dirty="0" err="1" smtClean="0"/>
              <a:t>congue</a:t>
            </a:r>
            <a:r>
              <a:rPr lang="en-US" dirty="0" smtClean="0"/>
              <a:t> </a:t>
            </a:r>
            <a:r>
              <a:rPr lang="en-US" dirty="0" err="1" smtClean="0"/>
              <a:t>tincidunt</a:t>
            </a:r>
            <a:r>
              <a:rPr lang="en-US" dirty="0" smtClean="0"/>
              <a:t>. </a:t>
            </a:r>
          </a:p>
          <a:p>
            <a:pPr lvl="0"/>
            <a:r>
              <a:rPr lang="en-US" dirty="0" smtClean="0"/>
              <a:t>If you have a second paragraph, type it here. </a:t>
            </a:r>
            <a:r>
              <a:rPr lang="en-US" dirty="0" err="1" smtClean="0"/>
              <a:t>Phasellus</a:t>
            </a:r>
            <a:r>
              <a:rPr lang="en-US" dirty="0" smtClean="0"/>
              <a:t> </a:t>
            </a:r>
            <a:r>
              <a:rPr lang="en-US" dirty="0" err="1" smtClean="0"/>
              <a:t>vel</a:t>
            </a:r>
            <a:r>
              <a:rPr lang="en-US" dirty="0" smtClean="0"/>
              <a:t> dui in </a:t>
            </a:r>
            <a:r>
              <a:rPr lang="en-US" dirty="0" err="1" smtClean="0"/>
              <a:t>erat</a:t>
            </a:r>
            <a:r>
              <a:rPr lang="en-US" dirty="0" smtClean="0"/>
              <a:t> </a:t>
            </a:r>
            <a:r>
              <a:rPr lang="en-US" dirty="0" err="1" smtClean="0"/>
              <a:t>auctor</a:t>
            </a:r>
            <a:r>
              <a:rPr lang="en-US" dirty="0" smtClean="0"/>
              <a:t> </a:t>
            </a:r>
            <a:r>
              <a:rPr lang="en-US" dirty="0" err="1" smtClean="0"/>
              <a:t>euismod</a:t>
            </a:r>
            <a:r>
              <a:rPr lang="en-US" dirty="0" smtClean="0"/>
              <a:t>. </a:t>
            </a:r>
            <a:r>
              <a:rPr lang="en-US" dirty="0" err="1" smtClean="0"/>
              <a:t>Cras</a:t>
            </a:r>
            <a:r>
              <a:rPr lang="en-US" dirty="0" smtClean="0"/>
              <a:t> </a:t>
            </a:r>
            <a:r>
              <a:rPr lang="en-US" dirty="0" err="1" smtClean="0"/>
              <a:t>placerat</a:t>
            </a:r>
            <a:r>
              <a:rPr lang="en-US" dirty="0" smtClean="0"/>
              <a:t> </a:t>
            </a:r>
            <a:r>
              <a:rPr lang="en-US" dirty="0" err="1" smtClean="0"/>
              <a:t>varius</a:t>
            </a:r>
            <a:r>
              <a:rPr lang="en-US" dirty="0" smtClean="0"/>
              <a:t> </a:t>
            </a:r>
            <a:r>
              <a:rPr lang="en-US" dirty="0" err="1" smtClean="0"/>
              <a:t>imperdiet</a:t>
            </a:r>
            <a:r>
              <a:rPr lang="en-US" dirty="0" smtClean="0"/>
              <a:t>. Nam </a:t>
            </a:r>
            <a:r>
              <a:rPr lang="en-US" dirty="0" err="1" smtClean="0"/>
              <a:t>mattis</a:t>
            </a:r>
            <a:r>
              <a:rPr lang="en-US" dirty="0" smtClean="0"/>
              <a:t> </a:t>
            </a:r>
            <a:r>
              <a:rPr lang="en-US" dirty="0" err="1" smtClean="0"/>
              <a:t>posuere</a:t>
            </a:r>
            <a:r>
              <a:rPr lang="en-US" dirty="0" smtClean="0"/>
              <a:t> </a:t>
            </a:r>
            <a:r>
              <a:rPr lang="en-US" dirty="0" err="1" smtClean="0"/>
              <a:t>ornare</a:t>
            </a:r>
            <a:r>
              <a:rPr lang="en-US" dirty="0" smtClean="0"/>
              <a:t>. </a:t>
            </a:r>
            <a:r>
              <a:rPr lang="en-US" dirty="0" err="1" smtClean="0"/>
              <a:t>Phasellus</a:t>
            </a:r>
            <a:r>
              <a:rPr lang="en-US" dirty="0" smtClean="0"/>
              <a:t> non </a:t>
            </a:r>
            <a:r>
              <a:rPr lang="en-US" dirty="0" err="1" smtClean="0"/>
              <a:t>euismod</a:t>
            </a:r>
            <a:r>
              <a:rPr lang="en-US" dirty="0" smtClean="0"/>
              <a:t> </a:t>
            </a:r>
            <a:r>
              <a:rPr lang="en-US" dirty="0" err="1" smtClean="0"/>
              <a:t>justo</a:t>
            </a:r>
            <a:r>
              <a:rPr lang="en-US" dirty="0" smtClean="0"/>
              <a:t>. </a:t>
            </a:r>
          </a:p>
        </p:txBody>
      </p:sp>
      <p:sp>
        <p:nvSpPr>
          <p:cNvPr id="5" name="Title 4"/>
          <p:cNvSpPr>
            <a:spLocks noGrp="1"/>
          </p:cNvSpPr>
          <p:nvPr>
            <p:ph type="title" hasCustomPrompt="1"/>
          </p:nvPr>
        </p:nvSpPr>
        <p:spPr>
          <a:xfrm>
            <a:off x="457200" y="457200"/>
            <a:ext cx="8229600" cy="612648"/>
          </a:xfrm>
          <a:prstGeom prst="rect">
            <a:avLst/>
          </a:prstGeom>
        </p:spPr>
        <p:txBody>
          <a:bodyPr lIns="0" tIns="0" rIns="0" bIns="0" anchor="t" anchorCtr="0"/>
          <a:lstStyle>
            <a:lvl1pPr algn="l">
              <a:lnSpc>
                <a:spcPts val="3400"/>
              </a:lnSpc>
              <a:defRPr sz="3000" b="1">
                <a:solidFill>
                  <a:schemeClr val="tx1">
                    <a:lumMod val="50000"/>
                    <a:lumOff val="50000"/>
                  </a:schemeClr>
                </a:solidFill>
              </a:defRPr>
            </a:lvl1pPr>
          </a:lstStyle>
          <a:p>
            <a:pPr lvl="0"/>
            <a:r>
              <a:rPr lang="en-US" dirty="0" smtClean="0"/>
              <a:t>Type your main title in here. Try to keep your title to a two line maximum. </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in title/Body text">
    <p:spTree>
      <p:nvGrpSpPr>
        <p:cNvPr id="1" name=""/>
        <p:cNvGrpSpPr/>
        <p:nvPr/>
      </p:nvGrpSpPr>
      <p:grpSpPr>
        <a:xfrm>
          <a:off x="0" y="0"/>
          <a:ext cx="0" cy="0"/>
          <a:chOff x="0" y="0"/>
          <a:chExt cx="0" cy="0"/>
        </a:xfrm>
      </p:grpSpPr>
      <p:sp>
        <p:nvSpPr>
          <p:cNvPr id="17" name="Text Placeholder 16"/>
          <p:cNvSpPr>
            <a:spLocks noGrp="1"/>
          </p:cNvSpPr>
          <p:nvPr>
            <p:ph type="body" sz="quarter" idx="11" hasCustomPrompt="1"/>
          </p:nvPr>
        </p:nvSpPr>
        <p:spPr>
          <a:xfrm>
            <a:off x="457200" y="1783080"/>
            <a:ext cx="8229600" cy="4178808"/>
          </a:xfrm>
          <a:prstGeom prst="rect">
            <a:avLst/>
          </a:prstGeom>
        </p:spPr>
        <p:txBody>
          <a:bodyPr lIns="0" tIns="0" rIns="0" bIns="0"/>
          <a:lstStyle>
            <a:lvl1pPr marL="0" indent="0">
              <a:lnSpc>
                <a:spcPts val="2800"/>
              </a:lnSpc>
              <a:spcBef>
                <a:spcPts val="0"/>
              </a:spcBef>
              <a:spcAft>
                <a:spcPts val="2400"/>
              </a:spcAft>
              <a:buFontTx/>
              <a:buNone/>
              <a:defRPr sz="2400" baseline="0"/>
            </a:lvl1pPr>
          </a:lstStyle>
          <a:p>
            <a:pPr lvl="0"/>
            <a:r>
              <a:rPr lang="en-US" dirty="0" smtClean="0"/>
              <a:t>Type your body text here. If you are pasting the text, paste special “unformatted text”. </a:t>
            </a:r>
            <a:r>
              <a:rPr lang="en-US" dirty="0" err="1" smtClean="0"/>
              <a:t>Donec</a:t>
            </a:r>
            <a:r>
              <a:rPr lang="en-US" dirty="0" smtClean="0"/>
              <a:t> </a:t>
            </a:r>
            <a:r>
              <a:rPr lang="en-US" dirty="0" err="1" smtClean="0"/>
              <a:t>porttitor</a:t>
            </a:r>
            <a:r>
              <a:rPr lang="en-US" dirty="0" smtClean="0"/>
              <a:t> </a:t>
            </a:r>
            <a:r>
              <a:rPr lang="en-US" dirty="0" err="1" smtClean="0"/>
              <a:t>tincidunt</a:t>
            </a:r>
            <a:r>
              <a:rPr lang="en-US" dirty="0" smtClean="0"/>
              <a:t> </a:t>
            </a:r>
            <a:r>
              <a:rPr lang="en-US" dirty="0" err="1" smtClean="0"/>
              <a:t>adipiscing</a:t>
            </a:r>
            <a:r>
              <a:rPr lang="en-US" dirty="0" smtClean="0"/>
              <a:t>. </a:t>
            </a:r>
            <a:r>
              <a:rPr lang="en-US" dirty="0" err="1" smtClean="0"/>
              <a:t>Curabitur</a:t>
            </a:r>
            <a:r>
              <a:rPr lang="en-US" dirty="0" smtClean="0"/>
              <a:t> a </a:t>
            </a:r>
            <a:r>
              <a:rPr lang="en-US" dirty="0" err="1" smtClean="0"/>
              <a:t>turpis</a:t>
            </a:r>
            <a:r>
              <a:rPr lang="en-US" dirty="0" smtClean="0"/>
              <a:t> </a:t>
            </a:r>
            <a:r>
              <a:rPr lang="en-US" dirty="0" err="1" smtClean="0"/>
              <a:t>tortor</a:t>
            </a:r>
            <a:r>
              <a:rPr lang="en-US" dirty="0" smtClean="0"/>
              <a:t>. </a:t>
            </a:r>
            <a:r>
              <a:rPr lang="en-US" dirty="0" err="1" smtClean="0"/>
              <a:t>Aliquam</a:t>
            </a:r>
            <a:r>
              <a:rPr lang="en-US" dirty="0" smtClean="0"/>
              <a:t> </a:t>
            </a:r>
            <a:r>
              <a:rPr lang="en-US" dirty="0" err="1" smtClean="0"/>
              <a:t>sollicitudin</a:t>
            </a:r>
            <a:r>
              <a:rPr lang="en-US" dirty="0" smtClean="0"/>
              <a:t> </a:t>
            </a:r>
            <a:r>
              <a:rPr lang="en-US" dirty="0" err="1" smtClean="0"/>
              <a:t>congue</a:t>
            </a:r>
            <a:r>
              <a:rPr lang="en-US" dirty="0" smtClean="0"/>
              <a:t> </a:t>
            </a:r>
            <a:r>
              <a:rPr lang="en-US" dirty="0" err="1" smtClean="0"/>
              <a:t>tincidunt</a:t>
            </a:r>
            <a:r>
              <a:rPr lang="en-US" dirty="0" smtClean="0"/>
              <a:t>. </a:t>
            </a:r>
          </a:p>
          <a:p>
            <a:pPr lvl="0"/>
            <a:r>
              <a:rPr lang="en-US" dirty="0" smtClean="0"/>
              <a:t>If you have a second paragraph, type it here. </a:t>
            </a:r>
            <a:r>
              <a:rPr lang="en-US" dirty="0" err="1" smtClean="0"/>
              <a:t>Phasellus</a:t>
            </a:r>
            <a:r>
              <a:rPr lang="en-US" dirty="0" smtClean="0"/>
              <a:t> </a:t>
            </a:r>
            <a:r>
              <a:rPr lang="en-US" dirty="0" err="1" smtClean="0"/>
              <a:t>vel</a:t>
            </a:r>
            <a:r>
              <a:rPr lang="en-US" dirty="0" smtClean="0"/>
              <a:t> dui in </a:t>
            </a:r>
            <a:r>
              <a:rPr lang="en-US" dirty="0" err="1" smtClean="0"/>
              <a:t>erat</a:t>
            </a:r>
            <a:r>
              <a:rPr lang="en-US" dirty="0" smtClean="0"/>
              <a:t> </a:t>
            </a:r>
            <a:r>
              <a:rPr lang="en-US" dirty="0" err="1" smtClean="0"/>
              <a:t>auctor</a:t>
            </a:r>
            <a:r>
              <a:rPr lang="en-US" dirty="0" smtClean="0"/>
              <a:t> </a:t>
            </a:r>
            <a:r>
              <a:rPr lang="en-US" dirty="0" err="1" smtClean="0"/>
              <a:t>euismod</a:t>
            </a:r>
            <a:r>
              <a:rPr lang="en-US" dirty="0" smtClean="0"/>
              <a:t>. </a:t>
            </a:r>
            <a:r>
              <a:rPr lang="en-US" dirty="0" err="1" smtClean="0"/>
              <a:t>Cras</a:t>
            </a:r>
            <a:r>
              <a:rPr lang="en-US" dirty="0" smtClean="0"/>
              <a:t> </a:t>
            </a:r>
            <a:r>
              <a:rPr lang="en-US" dirty="0" err="1" smtClean="0"/>
              <a:t>placerat</a:t>
            </a:r>
            <a:r>
              <a:rPr lang="en-US" dirty="0" smtClean="0"/>
              <a:t> </a:t>
            </a:r>
            <a:r>
              <a:rPr lang="en-US" dirty="0" err="1" smtClean="0"/>
              <a:t>varius</a:t>
            </a:r>
            <a:r>
              <a:rPr lang="en-US" dirty="0" smtClean="0"/>
              <a:t> </a:t>
            </a:r>
            <a:r>
              <a:rPr lang="en-US" dirty="0" err="1" smtClean="0"/>
              <a:t>imperdiet</a:t>
            </a:r>
            <a:r>
              <a:rPr lang="en-US" dirty="0" smtClean="0"/>
              <a:t>. Nam </a:t>
            </a:r>
            <a:r>
              <a:rPr lang="en-US" dirty="0" err="1" smtClean="0"/>
              <a:t>mattis</a:t>
            </a:r>
            <a:r>
              <a:rPr lang="en-US" dirty="0" smtClean="0"/>
              <a:t> </a:t>
            </a:r>
            <a:r>
              <a:rPr lang="en-US" dirty="0" err="1" smtClean="0"/>
              <a:t>posuere</a:t>
            </a:r>
            <a:r>
              <a:rPr lang="en-US" dirty="0" smtClean="0"/>
              <a:t> </a:t>
            </a:r>
            <a:r>
              <a:rPr lang="en-US" dirty="0" err="1" smtClean="0"/>
              <a:t>ornare</a:t>
            </a:r>
            <a:r>
              <a:rPr lang="en-US" dirty="0" smtClean="0"/>
              <a:t>. </a:t>
            </a:r>
          </a:p>
          <a:p>
            <a:pPr lvl="0"/>
            <a:r>
              <a:rPr lang="en-US" dirty="0" smtClean="0"/>
              <a:t>If you have a third paragraph, type it here. Remember, try to keep your text to a minimum.</a:t>
            </a:r>
            <a:endParaRPr lang="en-US" dirty="0"/>
          </a:p>
        </p:txBody>
      </p:sp>
      <p:sp>
        <p:nvSpPr>
          <p:cNvPr id="5" name="Title 4"/>
          <p:cNvSpPr>
            <a:spLocks noGrp="1"/>
          </p:cNvSpPr>
          <p:nvPr>
            <p:ph type="title" hasCustomPrompt="1"/>
          </p:nvPr>
        </p:nvSpPr>
        <p:spPr>
          <a:xfrm>
            <a:off x="457200" y="457200"/>
            <a:ext cx="8229600" cy="612648"/>
          </a:xfrm>
          <a:prstGeom prst="rect">
            <a:avLst/>
          </a:prstGeom>
        </p:spPr>
        <p:txBody>
          <a:bodyPr lIns="0" tIns="0" rIns="0" bIns="0" anchor="t" anchorCtr="0"/>
          <a:lstStyle>
            <a:lvl1pPr algn="l">
              <a:lnSpc>
                <a:spcPts val="3400"/>
              </a:lnSpc>
              <a:defRPr sz="3000" b="1">
                <a:solidFill>
                  <a:schemeClr val="tx1">
                    <a:lumMod val="50000"/>
                    <a:lumOff val="50000"/>
                  </a:schemeClr>
                </a:solidFill>
              </a:defRPr>
            </a:lvl1pPr>
          </a:lstStyle>
          <a:p>
            <a:pPr lvl="0"/>
            <a:r>
              <a:rPr lang="en-US" dirty="0" smtClean="0"/>
              <a:t>Type your main title in here. Try to keep your title to a two line maximum.</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in title/Body bullets">
    <p:spTree>
      <p:nvGrpSpPr>
        <p:cNvPr id="1" name=""/>
        <p:cNvGrpSpPr/>
        <p:nvPr/>
      </p:nvGrpSpPr>
      <p:grpSpPr>
        <a:xfrm>
          <a:off x="0" y="0"/>
          <a:ext cx="0" cy="0"/>
          <a:chOff x="0" y="0"/>
          <a:chExt cx="0" cy="0"/>
        </a:xfrm>
      </p:grpSpPr>
      <p:sp>
        <p:nvSpPr>
          <p:cNvPr id="4" name="Text Placeholder 16"/>
          <p:cNvSpPr>
            <a:spLocks noGrp="1"/>
          </p:cNvSpPr>
          <p:nvPr>
            <p:ph type="body" sz="quarter" idx="11" hasCustomPrompt="1"/>
          </p:nvPr>
        </p:nvSpPr>
        <p:spPr>
          <a:xfrm>
            <a:off x="457200" y="1783080"/>
            <a:ext cx="8229600" cy="4178808"/>
          </a:xfrm>
          <a:prstGeom prst="rect">
            <a:avLst/>
          </a:prstGeom>
        </p:spPr>
        <p:txBody>
          <a:bodyPr lIns="0" tIns="0" rIns="0" bIns="0"/>
          <a:lstStyle>
            <a:lvl1pPr marL="182880" indent="-182880">
              <a:lnSpc>
                <a:spcPts val="2800"/>
              </a:lnSpc>
              <a:spcBef>
                <a:spcPts val="2400"/>
              </a:spcBef>
              <a:spcAft>
                <a:spcPts val="0"/>
              </a:spcAft>
              <a:buFont typeface="Arial" pitchFamily="34" charset="0"/>
              <a:buChar char="•"/>
              <a:defRPr sz="2400" baseline="0"/>
            </a:lvl1pPr>
            <a:lvl2pPr marL="365760" indent="-182880">
              <a:lnSpc>
                <a:spcPts val="2800"/>
              </a:lnSpc>
              <a:spcBef>
                <a:spcPts val="600"/>
              </a:spcBef>
              <a:defRPr sz="2400"/>
            </a:lvl2pPr>
            <a:lvl3pPr marL="548640" indent="-182880">
              <a:lnSpc>
                <a:spcPts val="2800"/>
              </a:lnSpc>
              <a:spcBef>
                <a:spcPts val="600"/>
              </a:spcBef>
              <a:defRPr sz="2400"/>
            </a:lvl3pPr>
            <a:lvl4pPr marL="731520" indent="-182880">
              <a:lnSpc>
                <a:spcPts val="2800"/>
              </a:lnSpc>
              <a:spcBef>
                <a:spcPts val="600"/>
              </a:spcBef>
              <a:defRPr sz="2400"/>
            </a:lvl4pPr>
            <a:lvl5pPr marL="914400" indent="-182880">
              <a:lnSpc>
                <a:spcPts val="2800"/>
              </a:lnSpc>
              <a:spcBef>
                <a:spcPts val="600"/>
              </a:spcBef>
              <a:buFont typeface="Arial" pitchFamily="34" charset="0"/>
              <a:buChar char="•"/>
              <a:defRPr sz="2400" baseline="0"/>
            </a:lvl5pPr>
          </a:lstStyle>
          <a:p>
            <a:pPr lvl="0"/>
            <a:r>
              <a:rPr lang="en-US" dirty="0" smtClean="0"/>
              <a:t>Type your first level bullet point here</a:t>
            </a:r>
          </a:p>
          <a:p>
            <a:pPr lvl="1"/>
            <a:r>
              <a:rPr lang="en-US" dirty="0" smtClean="0"/>
              <a:t>Second level bullet point</a:t>
            </a:r>
          </a:p>
          <a:p>
            <a:pPr lvl="2"/>
            <a:r>
              <a:rPr lang="en-US" dirty="0" smtClean="0"/>
              <a:t>Third level bullet point</a:t>
            </a:r>
          </a:p>
          <a:p>
            <a:pPr lvl="3"/>
            <a:r>
              <a:rPr lang="en-US" dirty="0" smtClean="0"/>
              <a:t>Fourth level</a:t>
            </a:r>
          </a:p>
          <a:p>
            <a:pPr lvl="4"/>
            <a:r>
              <a:rPr lang="en-US" dirty="0" smtClean="0"/>
              <a:t>Fifth level</a:t>
            </a:r>
          </a:p>
          <a:p>
            <a:pPr lvl="0"/>
            <a:r>
              <a:rPr lang="en-US" dirty="0" smtClean="0"/>
              <a:t>Type another first level bullet point here</a:t>
            </a:r>
          </a:p>
        </p:txBody>
      </p:sp>
      <p:sp>
        <p:nvSpPr>
          <p:cNvPr id="6" name="Title 4"/>
          <p:cNvSpPr>
            <a:spLocks noGrp="1"/>
          </p:cNvSpPr>
          <p:nvPr>
            <p:ph type="title" hasCustomPrompt="1"/>
          </p:nvPr>
        </p:nvSpPr>
        <p:spPr>
          <a:xfrm>
            <a:off x="457200" y="457200"/>
            <a:ext cx="8229600" cy="612648"/>
          </a:xfrm>
          <a:prstGeom prst="rect">
            <a:avLst/>
          </a:prstGeom>
        </p:spPr>
        <p:txBody>
          <a:bodyPr lIns="0" tIns="0" rIns="0" bIns="0" anchor="t" anchorCtr="0"/>
          <a:lstStyle>
            <a:lvl1pPr algn="l">
              <a:lnSpc>
                <a:spcPts val="3400"/>
              </a:lnSpc>
              <a:defRPr sz="3000" b="1">
                <a:solidFill>
                  <a:schemeClr val="tx1">
                    <a:lumMod val="50000"/>
                    <a:lumOff val="50000"/>
                  </a:schemeClr>
                </a:solidFill>
              </a:defRPr>
            </a:lvl1pPr>
          </a:lstStyle>
          <a:p>
            <a:pPr lvl="0"/>
            <a:r>
              <a:rPr lang="en-US" dirty="0" smtClean="0"/>
              <a:t>Type your main title in here. Try to keep your title to a two line maximum. </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ain title/Sub-title/Body bullets">
    <p:spTree>
      <p:nvGrpSpPr>
        <p:cNvPr id="1" name=""/>
        <p:cNvGrpSpPr/>
        <p:nvPr/>
      </p:nvGrpSpPr>
      <p:grpSpPr>
        <a:xfrm>
          <a:off x="0" y="0"/>
          <a:ext cx="0" cy="0"/>
          <a:chOff x="0" y="0"/>
          <a:chExt cx="0" cy="0"/>
        </a:xfrm>
      </p:grpSpPr>
      <p:sp>
        <p:nvSpPr>
          <p:cNvPr id="3" name="Text Placeholder 11"/>
          <p:cNvSpPr>
            <a:spLocks noGrp="1"/>
          </p:cNvSpPr>
          <p:nvPr>
            <p:ph type="body" sz="quarter" idx="10" hasCustomPrompt="1"/>
          </p:nvPr>
        </p:nvSpPr>
        <p:spPr>
          <a:xfrm>
            <a:off x="457200" y="1783080"/>
            <a:ext cx="8229600" cy="688848"/>
          </a:xfrm>
          <a:prstGeom prst="rect">
            <a:avLst/>
          </a:prstGeom>
        </p:spPr>
        <p:txBody>
          <a:bodyPr lIns="0" tIns="0" rIns="0" bIns="0"/>
          <a:lstStyle>
            <a:lvl1pPr marL="0" indent="0">
              <a:lnSpc>
                <a:spcPts val="3000"/>
              </a:lnSpc>
              <a:spcBef>
                <a:spcPts val="0"/>
              </a:spcBef>
              <a:buFontTx/>
              <a:buNone/>
              <a:defRPr sz="2600" baseline="0">
                <a:solidFill>
                  <a:schemeClr val="tx2"/>
                </a:solidFill>
                <a:latin typeface="Arial" pitchFamily="34" charset="0"/>
                <a:cs typeface="Arial" pitchFamily="34" charset="0"/>
              </a:defRPr>
            </a:lvl1pPr>
          </a:lstStyle>
          <a:p>
            <a:pPr lvl="0"/>
            <a:r>
              <a:rPr lang="en-US" dirty="0" smtClean="0"/>
              <a:t>Type your sub-title in here. Try to keep your sub-title to a two line maximum. </a:t>
            </a:r>
          </a:p>
        </p:txBody>
      </p:sp>
      <p:sp>
        <p:nvSpPr>
          <p:cNvPr id="4" name="Text Placeholder 16"/>
          <p:cNvSpPr>
            <a:spLocks noGrp="1"/>
          </p:cNvSpPr>
          <p:nvPr>
            <p:ph type="body" sz="quarter" idx="11" hasCustomPrompt="1"/>
          </p:nvPr>
        </p:nvSpPr>
        <p:spPr>
          <a:xfrm>
            <a:off x="457200" y="2761488"/>
            <a:ext cx="8229600" cy="3182112"/>
          </a:xfrm>
          <a:prstGeom prst="rect">
            <a:avLst/>
          </a:prstGeom>
        </p:spPr>
        <p:txBody>
          <a:bodyPr lIns="0" tIns="0" rIns="0" bIns="0"/>
          <a:lstStyle>
            <a:lvl1pPr marL="182880" indent="-182880">
              <a:lnSpc>
                <a:spcPts val="2800"/>
              </a:lnSpc>
              <a:spcBef>
                <a:spcPts val="2400"/>
              </a:spcBef>
              <a:spcAft>
                <a:spcPts val="0"/>
              </a:spcAft>
              <a:buFont typeface="Arial" pitchFamily="34" charset="0"/>
              <a:buChar char="•"/>
              <a:defRPr sz="2400" baseline="0"/>
            </a:lvl1pPr>
            <a:lvl2pPr marL="365760" indent="-182880">
              <a:lnSpc>
                <a:spcPts val="2800"/>
              </a:lnSpc>
              <a:spcBef>
                <a:spcPts val="600"/>
              </a:spcBef>
              <a:defRPr sz="2400"/>
            </a:lvl2pPr>
            <a:lvl3pPr marL="548640" indent="-182880">
              <a:lnSpc>
                <a:spcPts val="2800"/>
              </a:lnSpc>
              <a:spcBef>
                <a:spcPts val="600"/>
              </a:spcBef>
              <a:defRPr sz="2400"/>
            </a:lvl3pPr>
            <a:lvl4pPr marL="731520" indent="-182880">
              <a:lnSpc>
                <a:spcPts val="2800"/>
              </a:lnSpc>
              <a:spcBef>
                <a:spcPts val="600"/>
              </a:spcBef>
              <a:defRPr sz="2400"/>
            </a:lvl4pPr>
            <a:lvl5pPr marL="914400" indent="-182880">
              <a:lnSpc>
                <a:spcPts val="2800"/>
              </a:lnSpc>
              <a:spcBef>
                <a:spcPts val="600"/>
              </a:spcBef>
              <a:buFont typeface="Arial" pitchFamily="34" charset="0"/>
              <a:buChar char="•"/>
              <a:defRPr sz="2400" baseline="0"/>
            </a:lvl5pPr>
          </a:lstStyle>
          <a:p>
            <a:pPr lvl="0"/>
            <a:r>
              <a:rPr lang="en-US" dirty="0" smtClean="0"/>
              <a:t>Type your first level bullet point here</a:t>
            </a:r>
          </a:p>
          <a:p>
            <a:pPr lvl="1"/>
            <a:r>
              <a:rPr lang="en-US" dirty="0" smtClean="0"/>
              <a:t>Second level bullet point</a:t>
            </a:r>
          </a:p>
          <a:p>
            <a:pPr lvl="2"/>
            <a:r>
              <a:rPr lang="en-US" dirty="0" smtClean="0"/>
              <a:t>Third level bullet point</a:t>
            </a:r>
          </a:p>
          <a:p>
            <a:pPr lvl="3"/>
            <a:r>
              <a:rPr lang="en-US" dirty="0" smtClean="0"/>
              <a:t>Fourth level</a:t>
            </a:r>
          </a:p>
          <a:p>
            <a:pPr lvl="4"/>
            <a:r>
              <a:rPr lang="en-US" dirty="0" smtClean="0"/>
              <a:t>Fifth level</a:t>
            </a:r>
          </a:p>
          <a:p>
            <a:pPr lvl="0"/>
            <a:r>
              <a:rPr lang="en-US" dirty="0" smtClean="0"/>
              <a:t>Type another first level bullet point here</a:t>
            </a:r>
          </a:p>
        </p:txBody>
      </p:sp>
      <p:sp>
        <p:nvSpPr>
          <p:cNvPr id="6" name="Title 4"/>
          <p:cNvSpPr>
            <a:spLocks noGrp="1"/>
          </p:cNvSpPr>
          <p:nvPr>
            <p:ph type="title" hasCustomPrompt="1"/>
          </p:nvPr>
        </p:nvSpPr>
        <p:spPr>
          <a:xfrm>
            <a:off x="457200" y="457200"/>
            <a:ext cx="8229600" cy="612648"/>
          </a:xfrm>
          <a:prstGeom prst="rect">
            <a:avLst/>
          </a:prstGeom>
        </p:spPr>
        <p:txBody>
          <a:bodyPr lIns="0" tIns="0" rIns="0" bIns="0" anchor="t" anchorCtr="0"/>
          <a:lstStyle>
            <a:lvl1pPr algn="l">
              <a:lnSpc>
                <a:spcPts val="3400"/>
              </a:lnSpc>
              <a:defRPr sz="3000" b="1">
                <a:solidFill>
                  <a:schemeClr val="tx1">
                    <a:lumMod val="50000"/>
                    <a:lumOff val="50000"/>
                  </a:schemeClr>
                </a:solidFill>
              </a:defRPr>
            </a:lvl1pPr>
          </a:lstStyle>
          <a:p>
            <a:pPr lvl="0"/>
            <a:r>
              <a:rPr lang="en-US" dirty="0" smtClean="0"/>
              <a:t>Type your main title in here. Try to keep your title to a two line maximum. </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ain title/Two column text">
    <p:spTree>
      <p:nvGrpSpPr>
        <p:cNvPr id="1" name=""/>
        <p:cNvGrpSpPr/>
        <p:nvPr/>
      </p:nvGrpSpPr>
      <p:grpSpPr>
        <a:xfrm>
          <a:off x="0" y="0"/>
          <a:ext cx="0" cy="0"/>
          <a:chOff x="0" y="0"/>
          <a:chExt cx="0" cy="0"/>
        </a:xfrm>
      </p:grpSpPr>
      <p:sp>
        <p:nvSpPr>
          <p:cNvPr id="17" name="Text Placeholder 16"/>
          <p:cNvSpPr>
            <a:spLocks noGrp="1"/>
          </p:cNvSpPr>
          <p:nvPr>
            <p:ph type="body" sz="quarter" idx="11" hasCustomPrompt="1"/>
          </p:nvPr>
        </p:nvSpPr>
        <p:spPr>
          <a:xfrm>
            <a:off x="457200" y="1783080"/>
            <a:ext cx="8229600" cy="4178808"/>
          </a:xfrm>
          <a:prstGeom prst="rect">
            <a:avLst/>
          </a:prstGeom>
        </p:spPr>
        <p:txBody>
          <a:bodyPr lIns="0" tIns="0" rIns="0" bIns="0" numCol="2" spcCol="228600"/>
          <a:lstStyle>
            <a:lvl1pPr marL="0" indent="0">
              <a:lnSpc>
                <a:spcPts val="2800"/>
              </a:lnSpc>
              <a:spcBef>
                <a:spcPts val="0"/>
              </a:spcBef>
              <a:spcAft>
                <a:spcPts val="2400"/>
              </a:spcAft>
              <a:buFontTx/>
              <a:buNone/>
              <a:defRPr lang="en-US" sz="2400" baseline="0" smtClean="0"/>
            </a:lvl1pPr>
          </a:lstStyle>
          <a:p>
            <a:pPr lvl="0"/>
            <a:r>
              <a:rPr lang="en-US" dirty="0" smtClean="0"/>
              <a:t>Type your body text here. </a:t>
            </a:r>
            <a:br>
              <a:rPr lang="en-US" dirty="0" smtClean="0"/>
            </a:br>
            <a:r>
              <a:rPr lang="en-US" dirty="0" smtClean="0"/>
              <a:t>If you are pasting the text, paste special “unformatted text”. </a:t>
            </a:r>
          </a:p>
          <a:p>
            <a:pPr lvl="0"/>
            <a:r>
              <a:rPr lang="en-US" dirty="0" err="1" smtClean="0"/>
              <a:t>Donec</a:t>
            </a:r>
            <a:r>
              <a:rPr lang="en-US" dirty="0" smtClean="0"/>
              <a:t> </a:t>
            </a:r>
            <a:r>
              <a:rPr lang="en-US" dirty="0" err="1" smtClean="0"/>
              <a:t>porttitor</a:t>
            </a:r>
            <a:r>
              <a:rPr lang="en-US" dirty="0" smtClean="0"/>
              <a:t> </a:t>
            </a:r>
            <a:r>
              <a:rPr lang="en-US" dirty="0" err="1" smtClean="0"/>
              <a:t>tincidunt</a:t>
            </a:r>
            <a:r>
              <a:rPr lang="en-US" dirty="0" smtClean="0"/>
              <a:t> </a:t>
            </a:r>
            <a:r>
              <a:rPr lang="en-US" dirty="0" err="1" smtClean="0"/>
              <a:t>adipiscing</a:t>
            </a:r>
            <a:r>
              <a:rPr lang="en-US" dirty="0" smtClean="0"/>
              <a:t>. </a:t>
            </a:r>
            <a:r>
              <a:rPr lang="en-US" dirty="0" err="1" smtClean="0"/>
              <a:t>Curabitur</a:t>
            </a:r>
            <a:r>
              <a:rPr lang="en-US" dirty="0" smtClean="0"/>
              <a:t> a </a:t>
            </a:r>
            <a:r>
              <a:rPr lang="en-US" dirty="0" err="1" smtClean="0"/>
              <a:t>turpis</a:t>
            </a:r>
            <a:r>
              <a:rPr lang="en-US" dirty="0" smtClean="0"/>
              <a:t> </a:t>
            </a:r>
            <a:r>
              <a:rPr lang="en-US" dirty="0" err="1" smtClean="0"/>
              <a:t>tortor</a:t>
            </a:r>
            <a:r>
              <a:rPr lang="en-US" dirty="0" smtClean="0"/>
              <a:t>. </a:t>
            </a:r>
            <a:r>
              <a:rPr lang="en-US" dirty="0" err="1" smtClean="0"/>
              <a:t>Phasellus</a:t>
            </a:r>
            <a:r>
              <a:rPr lang="en-US" dirty="0" smtClean="0"/>
              <a:t> </a:t>
            </a:r>
            <a:r>
              <a:rPr lang="en-US" dirty="0" err="1" smtClean="0"/>
              <a:t>vel</a:t>
            </a:r>
            <a:r>
              <a:rPr lang="en-US" dirty="0" smtClean="0"/>
              <a:t> dui in </a:t>
            </a:r>
            <a:r>
              <a:rPr lang="en-US" dirty="0" err="1" smtClean="0"/>
              <a:t>erat</a:t>
            </a:r>
            <a:r>
              <a:rPr lang="en-US" dirty="0" smtClean="0"/>
              <a:t> </a:t>
            </a:r>
            <a:r>
              <a:rPr lang="en-US" dirty="0" err="1" smtClean="0"/>
              <a:t>auctor</a:t>
            </a:r>
            <a:r>
              <a:rPr lang="en-US" dirty="0" smtClean="0"/>
              <a:t> </a:t>
            </a:r>
            <a:r>
              <a:rPr lang="en-US" dirty="0" err="1" smtClean="0"/>
              <a:t>euismod</a:t>
            </a:r>
            <a:r>
              <a:rPr lang="en-US" dirty="0" smtClean="0"/>
              <a:t>. </a:t>
            </a:r>
            <a:r>
              <a:rPr lang="en-US" dirty="0" smtClean="0">
                <a:latin typeface="+mn-lt"/>
              </a:rPr>
              <a:t>Integer </a:t>
            </a:r>
            <a:r>
              <a:rPr lang="en-US" dirty="0" err="1" smtClean="0">
                <a:latin typeface="+mn-lt"/>
              </a:rPr>
              <a:t>quis</a:t>
            </a:r>
            <a:r>
              <a:rPr lang="en-US" dirty="0" smtClean="0">
                <a:latin typeface="+mn-lt"/>
              </a:rPr>
              <a:t> </a:t>
            </a:r>
            <a:r>
              <a:rPr lang="en-US" dirty="0" err="1" smtClean="0">
                <a:latin typeface="+mn-lt"/>
              </a:rPr>
              <a:t>ligula</a:t>
            </a:r>
            <a:r>
              <a:rPr lang="en-US" dirty="0" smtClean="0">
                <a:latin typeface="+mn-lt"/>
              </a:rPr>
              <a:t> </a:t>
            </a:r>
            <a:r>
              <a:rPr lang="en-US" dirty="0" err="1" smtClean="0">
                <a:latin typeface="+mn-lt"/>
              </a:rPr>
              <a:t>turpis</a:t>
            </a:r>
            <a:r>
              <a:rPr lang="en-US" dirty="0" smtClean="0">
                <a:latin typeface="+mn-lt"/>
              </a:rPr>
              <a:t>, </a:t>
            </a:r>
            <a:r>
              <a:rPr lang="en-US" dirty="0" err="1" smtClean="0">
                <a:latin typeface="+mn-lt"/>
              </a:rPr>
              <a:t>vel</a:t>
            </a:r>
            <a:r>
              <a:rPr lang="en-US" dirty="0" smtClean="0">
                <a:latin typeface="+mn-lt"/>
              </a:rPr>
              <a:t> </a:t>
            </a:r>
            <a:r>
              <a:rPr lang="en-US" dirty="0" err="1" smtClean="0">
                <a:latin typeface="+mn-lt"/>
              </a:rPr>
              <a:t>iaculis</a:t>
            </a:r>
            <a:r>
              <a:rPr lang="en-US" dirty="0" smtClean="0">
                <a:latin typeface="+mn-lt"/>
              </a:rPr>
              <a:t> </a:t>
            </a:r>
            <a:r>
              <a:rPr lang="en-US" dirty="0" err="1" smtClean="0">
                <a:latin typeface="+mn-lt"/>
              </a:rPr>
              <a:t>arcu</a:t>
            </a:r>
            <a:r>
              <a:rPr lang="en-US" dirty="0" smtClean="0">
                <a:latin typeface="+mn-lt"/>
              </a:rPr>
              <a:t>. </a:t>
            </a:r>
            <a:r>
              <a:rPr lang="en-US" dirty="0" err="1" smtClean="0">
                <a:latin typeface="+mn-lt"/>
              </a:rPr>
              <a:t>Sed</a:t>
            </a:r>
            <a:r>
              <a:rPr lang="en-US" dirty="0" smtClean="0">
                <a:latin typeface="+mn-lt"/>
              </a:rPr>
              <a:t> </a:t>
            </a:r>
            <a:r>
              <a:rPr lang="en-US" dirty="0" err="1" smtClean="0">
                <a:latin typeface="+mn-lt"/>
              </a:rPr>
              <a:t>eu</a:t>
            </a:r>
            <a:r>
              <a:rPr lang="en-US" dirty="0" smtClean="0">
                <a:latin typeface="+mn-lt"/>
              </a:rPr>
              <a:t> </a:t>
            </a:r>
            <a:r>
              <a:rPr lang="en-US" dirty="0" err="1" smtClean="0">
                <a:latin typeface="+mn-lt"/>
              </a:rPr>
              <a:t>faucibus</a:t>
            </a:r>
            <a:r>
              <a:rPr lang="en-US" dirty="0" smtClean="0">
                <a:latin typeface="+mn-lt"/>
              </a:rPr>
              <a:t> magna. </a:t>
            </a:r>
            <a:r>
              <a:rPr lang="en-US" dirty="0" err="1" smtClean="0">
                <a:latin typeface="+mn-lt"/>
              </a:rPr>
              <a:t>Sed</a:t>
            </a:r>
            <a:r>
              <a:rPr lang="en-US" dirty="0" smtClean="0">
                <a:latin typeface="+mn-lt"/>
              </a:rPr>
              <a:t> </a:t>
            </a:r>
            <a:r>
              <a:rPr lang="en-US" dirty="0" err="1" smtClean="0">
                <a:latin typeface="+mn-lt"/>
              </a:rPr>
              <a:t>quis</a:t>
            </a:r>
            <a:r>
              <a:rPr lang="en-US" dirty="0" smtClean="0">
                <a:latin typeface="+mn-lt"/>
              </a:rPr>
              <a:t> </a:t>
            </a:r>
            <a:r>
              <a:rPr lang="en-US" dirty="0" err="1" smtClean="0">
                <a:latin typeface="+mn-lt"/>
              </a:rPr>
              <a:t>pharetra</a:t>
            </a:r>
            <a:r>
              <a:rPr lang="en-US" dirty="0" smtClean="0">
                <a:latin typeface="+mn-lt"/>
              </a:rPr>
              <a:t> </a:t>
            </a:r>
            <a:r>
              <a:rPr lang="en-US" dirty="0" err="1" smtClean="0">
                <a:latin typeface="+mn-lt"/>
              </a:rPr>
              <a:t>arcu</a:t>
            </a:r>
            <a:r>
              <a:rPr lang="en-US" dirty="0" smtClean="0">
                <a:latin typeface="+mn-lt"/>
              </a:rPr>
              <a:t>. </a:t>
            </a:r>
            <a:r>
              <a:rPr lang="en-US" dirty="0" err="1" smtClean="0">
                <a:latin typeface="+mn-lt"/>
              </a:rPr>
              <a:t>Morbi</a:t>
            </a:r>
            <a:r>
              <a:rPr lang="en-US" dirty="0" smtClean="0">
                <a:latin typeface="+mn-lt"/>
              </a:rPr>
              <a:t> </a:t>
            </a:r>
            <a:r>
              <a:rPr lang="en-US" dirty="0" err="1" smtClean="0">
                <a:latin typeface="+mn-lt"/>
              </a:rPr>
              <a:t>luctus</a:t>
            </a:r>
            <a:r>
              <a:rPr lang="en-US" dirty="0" smtClean="0">
                <a:latin typeface="+mn-lt"/>
              </a:rPr>
              <a:t> </a:t>
            </a:r>
            <a:r>
              <a:rPr lang="en-US" dirty="0" err="1" smtClean="0">
                <a:latin typeface="+mn-lt"/>
              </a:rPr>
              <a:t>nisl</a:t>
            </a:r>
            <a:r>
              <a:rPr lang="en-US" dirty="0" smtClean="0">
                <a:latin typeface="+mn-lt"/>
              </a:rPr>
              <a:t> ac </a:t>
            </a:r>
            <a:r>
              <a:rPr lang="en-US" dirty="0" err="1" smtClean="0">
                <a:latin typeface="+mn-lt"/>
              </a:rPr>
              <a:t>nunc</a:t>
            </a:r>
            <a:r>
              <a:rPr lang="en-US" dirty="0" smtClean="0">
                <a:latin typeface="+mn-lt"/>
              </a:rPr>
              <a:t> </a:t>
            </a:r>
            <a:r>
              <a:rPr lang="en-US" dirty="0" err="1" smtClean="0">
                <a:latin typeface="+mn-lt"/>
              </a:rPr>
              <a:t>volutpat</a:t>
            </a:r>
            <a:r>
              <a:rPr lang="en-US" dirty="0" smtClean="0">
                <a:latin typeface="+mn-lt"/>
              </a:rPr>
              <a:t> </a:t>
            </a:r>
            <a:r>
              <a:rPr lang="en-US" dirty="0" err="1" smtClean="0">
                <a:latin typeface="+mn-lt"/>
              </a:rPr>
              <a:t>mattis</a:t>
            </a:r>
            <a:r>
              <a:rPr lang="en-US" dirty="0" smtClean="0">
                <a:latin typeface="+mn-lt"/>
              </a:rPr>
              <a:t>. </a:t>
            </a:r>
            <a:r>
              <a:rPr lang="en-US" dirty="0" err="1" smtClean="0">
                <a:latin typeface="+mn-lt"/>
              </a:rPr>
              <a:t>Donec</a:t>
            </a:r>
            <a:r>
              <a:rPr lang="en-US" dirty="0" smtClean="0">
                <a:latin typeface="+mn-lt"/>
              </a:rPr>
              <a:t> </a:t>
            </a:r>
            <a:r>
              <a:rPr lang="en-US" dirty="0" err="1" smtClean="0">
                <a:latin typeface="+mn-lt"/>
              </a:rPr>
              <a:t>porttitor</a:t>
            </a:r>
            <a:r>
              <a:rPr lang="en-US" dirty="0" smtClean="0">
                <a:latin typeface="+mn-lt"/>
              </a:rPr>
              <a:t> </a:t>
            </a:r>
            <a:r>
              <a:rPr lang="en-US" dirty="0" err="1" smtClean="0">
                <a:latin typeface="+mn-lt"/>
              </a:rPr>
              <a:t>egestas</a:t>
            </a:r>
            <a:r>
              <a:rPr lang="en-US" dirty="0" smtClean="0">
                <a:latin typeface="+mn-lt"/>
              </a:rPr>
              <a:t> quam, </a:t>
            </a:r>
            <a:r>
              <a:rPr lang="en-US" dirty="0" err="1" smtClean="0">
                <a:latin typeface="+mn-lt"/>
              </a:rPr>
              <a:t>fringilla</a:t>
            </a:r>
            <a:r>
              <a:rPr lang="en-US" dirty="0" smtClean="0">
                <a:latin typeface="+mn-lt"/>
              </a:rPr>
              <a:t> </a:t>
            </a:r>
            <a:r>
              <a:rPr lang="en-US" dirty="0" err="1" smtClean="0">
                <a:latin typeface="+mn-lt"/>
              </a:rPr>
              <a:t>porta</a:t>
            </a:r>
            <a:r>
              <a:rPr lang="en-US" dirty="0" smtClean="0">
                <a:latin typeface="+mn-lt"/>
              </a:rPr>
              <a:t> </a:t>
            </a:r>
            <a:r>
              <a:rPr lang="en-US" dirty="0" err="1" smtClean="0">
                <a:latin typeface="+mn-lt"/>
              </a:rPr>
              <a:t>erat</a:t>
            </a:r>
            <a:r>
              <a:rPr lang="en-US" dirty="0" smtClean="0">
                <a:latin typeface="+mn-lt"/>
              </a:rPr>
              <a:t> tempus id. </a:t>
            </a:r>
            <a:r>
              <a:rPr lang="en-US" dirty="0" err="1" smtClean="0">
                <a:latin typeface="+mn-lt"/>
              </a:rPr>
              <a:t>Sed</a:t>
            </a:r>
            <a:r>
              <a:rPr lang="en-US" dirty="0" smtClean="0">
                <a:latin typeface="+mn-lt"/>
              </a:rPr>
              <a:t> ac </a:t>
            </a:r>
            <a:r>
              <a:rPr lang="en-US" dirty="0" err="1" smtClean="0">
                <a:latin typeface="+mn-lt"/>
              </a:rPr>
              <a:t>posuere</a:t>
            </a:r>
            <a:r>
              <a:rPr lang="en-US" dirty="0" smtClean="0">
                <a:latin typeface="+mn-lt"/>
              </a:rPr>
              <a:t>.</a:t>
            </a:r>
          </a:p>
          <a:p>
            <a:pPr lvl="0"/>
            <a:r>
              <a:rPr lang="en-US" dirty="0" smtClean="0">
                <a:latin typeface="+mn-lt"/>
              </a:rPr>
              <a:t>Integer </a:t>
            </a:r>
            <a:r>
              <a:rPr lang="en-US" dirty="0" err="1" smtClean="0">
                <a:latin typeface="+mn-lt"/>
              </a:rPr>
              <a:t>quis</a:t>
            </a:r>
            <a:r>
              <a:rPr lang="en-US" dirty="0" smtClean="0">
                <a:latin typeface="+mn-lt"/>
              </a:rPr>
              <a:t> </a:t>
            </a:r>
            <a:r>
              <a:rPr lang="en-US" dirty="0" err="1" smtClean="0">
                <a:latin typeface="+mn-lt"/>
              </a:rPr>
              <a:t>ligula</a:t>
            </a:r>
            <a:r>
              <a:rPr lang="en-US" dirty="0" smtClean="0">
                <a:latin typeface="+mn-lt"/>
              </a:rPr>
              <a:t> </a:t>
            </a:r>
            <a:r>
              <a:rPr lang="en-US" dirty="0" err="1" smtClean="0">
                <a:latin typeface="+mn-lt"/>
              </a:rPr>
              <a:t>turpis</a:t>
            </a:r>
            <a:r>
              <a:rPr lang="en-US" dirty="0" smtClean="0">
                <a:latin typeface="+mn-lt"/>
              </a:rPr>
              <a:t>, </a:t>
            </a:r>
            <a:r>
              <a:rPr lang="en-US" dirty="0" err="1" smtClean="0">
                <a:latin typeface="+mn-lt"/>
              </a:rPr>
              <a:t>vel</a:t>
            </a:r>
            <a:r>
              <a:rPr lang="en-US" dirty="0" smtClean="0">
                <a:latin typeface="+mn-lt"/>
              </a:rPr>
              <a:t> </a:t>
            </a:r>
            <a:r>
              <a:rPr lang="en-US" dirty="0" err="1" smtClean="0">
                <a:latin typeface="+mn-lt"/>
              </a:rPr>
              <a:t>iaculis</a:t>
            </a:r>
            <a:r>
              <a:rPr lang="en-US" dirty="0" smtClean="0">
                <a:latin typeface="+mn-lt"/>
              </a:rPr>
              <a:t> </a:t>
            </a:r>
            <a:r>
              <a:rPr lang="en-US" dirty="0" err="1" smtClean="0">
                <a:latin typeface="+mn-lt"/>
              </a:rPr>
              <a:t>arcu</a:t>
            </a:r>
            <a:r>
              <a:rPr lang="en-US" dirty="0" smtClean="0">
                <a:latin typeface="+mn-lt"/>
              </a:rPr>
              <a:t>. </a:t>
            </a:r>
            <a:r>
              <a:rPr lang="en-US" dirty="0" err="1" smtClean="0">
                <a:latin typeface="+mn-lt"/>
              </a:rPr>
              <a:t>Sed</a:t>
            </a:r>
            <a:r>
              <a:rPr lang="en-US" dirty="0" smtClean="0">
                <a:latin typeface="+mn-lt"/>
              </a:rPr>
              <a:t> </a:t>
            </a:r>
            <a:r>
              <a:rPr lang="en-US" dirty="0" err="1" smtClean="0">
                <a:latin typeface="+mn-lt"/>
              </a:rPr>
              <a:t>quis</a:t>
            </a:r>
            <a:r>
              <a:rPr lang="en-US" dirty="0" smtClean="0">
                <a:latin typeface="+mn-lt"/>
              </a:rPr>
              <a:t> </a:t>
            </a:r>
            <a:r>
              <a:rPr lang="en-US" dirty="0" err="1" smtClean="0">
                <a:latin typeface="+mn-lt"/>
              </a:rPr>
              <a:t>pharetra</a:t>
            </a:r>
            <a:r>
              <a:rPr lang="en-US" dirty="0" smtClean="0">
                <a:latin typeface="+mn-lt"/>
              </a:rPr>
              <a:t> </a:t>
            </a:r>
            <a:r>
              <a:rPr lang="en-US" dirty="0" err="1" smtClean="0">
                <a:latin typeface="+mn-lt"/>
              </a:rPr>
              <a:t>arcu</a:t>
            </a:r>
            <a:r>
              <a:rPr lang="en-US" dirty="0" smtClean="0">
                <a:latin typeface="+mn-lt"/>
              </a:rPr>
              <a:t>. </a:t>
            </a:r>
            <a:endParaRPr lang="en-US" dirty="0"/>
          </a:p>
        </p:txBody>
      </p:sp>
      <p:sp>
        <p:nvSpPr>
          <p:cNvPr id="5" name="Title 4"/>
          <p:cNvSpPr>
            <a:spLocks noGrp="1"/>
          </p:cNvSpPr>
          <p:nvPr>
            <p:ph type="title" hasCustomPrompt="1"/>
          </p:nvPr>
        </p:nvSpPr>
        <p:spPr>
          <a:xfrm>
            <a:off x="457200" y="457200"/>
            <a:ext cx="8229600" cy="612648"/>
          </a:xfrm>
          <a:prstGeom prst="rect">
            <a:avLst/>
          </a:prstGeom>
        </p:spPr>
        <p:txBody>
          <a:bodyPr lIns="0" tIns="0" rIns="0" bIns="0" anchor="t" anchorCtr="0"/>
          <a:lstStyle>
            <a:lvl1pPr algn="l">
              <a:lnSpc>
                <a:spcPts val="3400"/>
              </a:lnSpc>
              <a:defRPr sz="3000" b="1">
                <a:solidFill>
                  <a:schemeClr val="tx1">
                    <a:lumMod val="50000"/>
                    <a:lumOff val="50000"/>
                  </a:schemeClr>
                </a:solidFill>
              </a:defRPr>
            </a:lvl1pPr>
          </a:lstStyle>
          <a:p>
            <a:pPr lvl="0"/>
            <a:r>
              <a:rPr lang="en-US" dirty="0" smtClean="0"/>
              <a:t>Type your main title in here. Try to keep your title to a two line maximum. </a:t>
            </a: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ain title/Sub-title/Two column text">
    <p:spTree>
      <p:nvGrpSpPr>
        <p:cNvPr id="1" name=""/>
        <p:cNvGrpSpPr/>
        <p:nvPr/>
      </p:nvGrpSpPr>
      <p:grpSpPr>
        <a:xfrm>
          <a:off x="0" y="0"/>
          <a:ext cx="0" cy="0"/>
          <a:chOff x="0" y="0"/>
          <a:chExt cx="0" cy="0"/>
        </a:xfrm>
      </p:grpSpPr>
      <p:sp>
        <p:nvSpPr>
          <p:cNvPr id="12" name="Text Placeholder 11"/>
          <p:cNvSpPr>
            <a:spLocks noGrp="1"/>
          </p:cNvSpPr>
          <p:nvPr>
            <p:ph type="body" sz="quarter" idx="10" hasCustomPrompt="1"/>
          </p:nvPr>
        </p:nvSpPr>
        <p:spPr>
          <a:xfrm>
            <a:off x="457200" y="1783080"/>
            <a:ext cx="8229600" cy="685800"/>
          </a:xfrm>
          <a:prstGeom prst="rect">
            <a:avLst/>
          </a:prstGeom>
        </p:spPr>
        <p:txBody>
          <a:bodyPr lIns="0" tIns="0" rIns="0" bIns="0"/>
          <a:lstStyle>
            <a:lvl1pPr marL="0" indent="0">
              <a:lnSpc>
                <a:spcPts val="3000"/>
              </a:lnSpc>
              <a:spcBef>
                <a:spcPts val="0"/>
              </a:spcBef>
              <a:buFontTx/>
              <a:buNone/>
              <a:defRPr sz="2600" baseline="0">
                <a:solidFill>
                  <a:schemeClr val="tx2"/>
                </a:solidFill>
                <a:latin typeface="Arial" pitchFamily="34" charset="0"/>
                <a:cs typeface="Arial" pitchFamily="34" charset="0"/>
              </a:defRPr>
            </a:lvl1pPr>
          </a:lstStyle>
          <a:p>
            <a:pPr lvl="0"/>
            <a:r>
              <a:rPr lang="en-US" dirty="0" smtClean="0"/>
              <a:t>Type your sub-title in here. Try to keep your sub-title to a two line maximum. </a:t>
            </a:r>
          </a:p>
        </p:txBody>
      </p:sp>
      <p:sp>
        <p:nvSpPr>
          <p:cNvPr id="17" name="Text Placeholder 16"/>
          <p:cNvSpPr>
            <a:spLocks noGrp="1"/>
          </p:cNvSpPr>
          <p:nvPr>
            <p:ph type="body" sz="quarter" idx="11" hasCustomPrompt="1"/>
          </p:nvPr>
        </p:nvSpPr>
        <p:spPr>
          <a:xfrm>
            <a:off x="457200" y="2761488"/>
            <a:ext cx="8229600" cy="3182112"/>
          </a:xfrm>
          <a:prstGeom prst="rect">
            <a:avLst/>
          </a:prstGeom>
        </p:spPr>
        <p:txBody>
          <a:bodyPr lIns="0" tIns="0" rIns="0" bIns="0" numCol="2" spcCol="228600"/>
          <a:lstStyle>
            <a:lvl1pPr marL="0" indent="0">
              <a:lnSpc>
                <a:spcPts val="2800"/>
              </a:lnSpc>
              <a:spcBef>
                <a:spcPts val="0"/>
              </a:spcBef>
              <a:spcAft>
                <a:spcPts val="2400"/>
              </a:spcAft>
              <a:buFontTx/>
              <a:buNone/>
              <a:defRPr lang="en-US" sz="2400" baseline="0" smtClean="0"/>
            </a:lvl1pPr>
          </a:lstStyle>
          <a:p>
            <a:pPr lvl="0"/>
            <a:r>
              <a:rPr lang="en-US" dirty="0" smtClean="0"/>
              <a:t>Type your body text here. </a:t>
            </a:r>
            <a:br>
              <a:rPr lang="en-US" dirty="0" smtClean="0"/>
            </a:br>
            <a:r>
              <a:rPr lang="en-US" dirty="0" smtClean="0"/>
              <a:t>If you are pasting the text, paste special “unformatted text”. </a:t>
            </a:r>
          </a:p>
          <a:p>
            <a:pPr lvl="0"/>
            <a:r>
              <a:rPr lang="en-US" dirty="0" err="1" smtClean="0"/>
              <a:t>Donec</a:t>
            </a:r>
            <a:r>
              <a:rPr lang="en-US" dirty="0" smtClean="0"/>
              <a:t> </a:t>
            </a:r>
            <a:r>
              <a:rPr lang="en-US" dirty="0" err="1" smtClean="0"/>
              <a:t>porttitor</a:t>
            </a:r>
            <a:r>
              <a:rPr lang="en-US" dirty="0" smtClean="0"/>
              <a:t> </a:t>
            </a:r>
            <a:r>
              <a:rPr lang="en-US" dirty="0" err="1" smtClean="0"/>
              <a:t>tincidunt</a:t>
            </a:r>
            <a:r>
              <a:rPr lang="en-US" dirty="0" smtClean="0"/>
              <a:t> </a:t>
            </a:r>
            <a:r>
              <a:rPr lang="en-US" dirty="0" err="1" smtClean="0"/>
              <a:t>adipiscing</a:t>
            </a:r>
            <a:r>
              <a:rPr lang="en-US" dirty="0" smtClean="0"/>
              <a:t>. </a:t>
            </a:r>
            <a:r>
              <a:rPr lang="en-US" dirty="0" err="1" smtClean="0"/>
              <a:t>Curabitur</a:t>
            </a:r>
            <a:r>
              <a:rPr lang="en-US" dirty="0" smtClean="0"/>
              <a:t> a </a:t>
            </a:r>
            <a:r>
              <a:rPr lang="en-US" dirty="0" err="1" smtClean="0"/>
              <a:t>turpis</a:t>
            </a:r>
            <a:r>
              <a:rPr lang="en-US" dirty="0" smtClean="0"/>
              <a:t> </a:t>
            </a:r>
            <a:r>
              <a:rPr lang="en-US" dirty="0" err="1" smtClean="0"/>
              <a:t>tortor</a:t>
            </a:r>
            <a:r>
              <a:rPr lang="en-US" dirty="0" smtClean="0"/>
              <a:t>. </a:t>
            </a:r>
            <a:r>
              <a:rPr lang="en-US" dirty="0" err="1" smtClean="0"/>
              <a:t>Phasellus</a:t>
            </a:r>
            <a:r>
              <a:rPr lang="en-US" dirty="0" smtClean="0"/>
              <a:t> </a:t>
            </a:r>
            <a:r>
              <a:rPr lang="en-US" dirty="0" err="1" smtClean="0"/>
              <a:t>vel</a:t>
            </a:r>
            <a:r>
              <a:rPr lang="en-US" dirty="0" smtClean="0"/>
              <a:t> dui in </a:t>
            </a:r>
            <a:r>
              <a:rPr lang="en-US" dirty="0" err="1" smtClean="0"/>
              <a:t>erat</a:t>
            </a:r>
            <a:r>
              <a:rPr lang="en-US" dirty="0" smtClean="0"/>
              <a:t> </a:t>
            </a:r>
            <a:r>
              <a:rPr lang="en-US" dirty="0" err="1" smtClean="0"/>
              <a:t>auctor</a:t>
            </a:r>
            <a:r>
              <a:rPr lang="en-US" dirty="0" smtClean="0"/>
              <a:t> </a:t>
            </a:r>
            <a:r>
              <a:rPr lang="en-US" dirty="0" err="1" smtClean="0"/>
              <a:t>euismod</a:t>
            </a:r>
            <a:r>
              <a:rPr lang="en-US" dirty="0" smtClean="0"/>
              <a:t>. </a:t>
            </a:r>
          </a:p>
          <a:p>
            <a:pPr lvl="0"/>
            <a:r>
              <a:rPr lang="en-US" dirty="0" smtClean="0">
                <a:latin typeface="+mn-lt"/>
              </a:rPr>
              <a:t>Integer </a:t>
            </a:r>
            <a:r>
              <a:rPr lang="en-US" dirty="0" err="1" smtClean="0">
                <a:latin typeface="+mn-lt"/>
              </a:rPr>
              <a:t>quis</a:t>
            </a:r>
            <a:r>
              <a:rPr lang="en-US" dirty="0" smtClean="0">
                <a:latin typeface="+mn-lt"/>
              </a:rPr>
              <a:t> </a:t>
            </a:r>
            <a:r>
              <a:rPr lang="en-US" dirty="0" err="1" smtClean="0">
                <a:latin typeface="+mn-lt"/>
              </a:rPr>
              <a:t>ligula</a:t>
            </a:r>
            <a:r>
              <a:rPr lang="en-US" dirty="0" smtClean="0">
                <a:latin typeface="+mn-lt"/>
              </a:rPr>
              <a:t> </a:t>
            </a:r>
            <a:r>
              <a:rPr lang="en-US" dirty="0" err="1" smtClean="0">
                <a:latin typeface="+mn-lt"/>
              </a:rPr>
              <a:t>turpis</a:t>
            </a:r>
            <a:r>
              <a:rPr lang="en-US" dirty="0" smtClean="0">
                <a:latin typeface="+mn-lt"/>
              </a:rPr>
              <a:t>, </a:t>
            </a:r>
            <a:r>
              <a:rPr lang="en-US" dirty="0" err="1" smtClean="0">
                <a:latin typeface="+mn-lt"/>
              </a:rPr>
              <a:t>vel</a:t>
            </a:r>
            <a:r>
              <a:rPr lang="en-US" dirty="0" smtClean="0">
                <a:latin typeface="+mn-lt"/>
              </a:rPr>
              <a:t> </a:t>
            </a:r>
            <a:r>
              <a:rPr lang="en-US" dirty="0" err="1" smtClean="0">
                <a:latin typeface="+mn-lt"/>
              </a:rPr>
              <a:t>iaculis</a:t>
            </a:r>
            <a:r>
              <a:rPr lang="en-US" dirty="0" smtClean="0">
                <a:latin typeface="+mn-lt"/>
              </a:rPr>
              <a:t> </a:t>
            </a:r>
            <a:r>
              <a:rPr lang="en-US" dirty="0" err="1" smtClean="0">
                <a:latin typeface="+mn-lt"/>
              </a:rPr>
              <a:t>arcu</a:t>
            </a:r>
            <a:r>
              <a:rPr lang="en-US" dirty="0" smtClean="0">
                <a:latin typeface="+mn-lt"/>
              </a:rPr>
              <a:t>. </a:t>
            </a:r>
            <a:r>
              <a:rPr lang="en-US" dirty="0" err="1" smtClean="0">
                <a:latin typeface="+mn-lt"/>
              </a:rPr>
              <a:t>Sed</a:t>
            </a:r>
            <a:r>
              <a:rPr lang="en-US" dirty="0" smtClean="0">
                <a:latin typeface="+mn-lt"/>
              </a:rPr>
              <a:t> </a:t>
            </a:r>
            <a:r>
              <a:rPr lang="en-US" dirty="0" err="1" smtClean="0">
                <a:latin typeface="+mn-lt"/>
              </a:rPr>
              <a:t>eu</a:t>
            </a:r>
            <a:r>
              <a:rPr lang="en-US" dirty="0" smtClean="0">
                <a:latin typeface="+mn-lt"/>
              </a:rPr>
              <a:t> </a:t>
            </a:r>
            <a:r>
              <a:rPr lang="en-US" dirty="0" err="1" smtClean="0">
                <a:latin typeface="+mn-lt"/>
              </a:rPr>
              <a:t>faucibus</a:t>
            </a:r>
            <a:r>
              <a:rPr lang="en-US" dirty="0" smtClean="0">
                <a:latin typeface="+mn-lt"/>
              </a:rPr>
              <a:t> magna. </a:t>
            </a:r>
            <a:r>
              <a:rPr lang="en-US" dirty="0" err="1" smtClean="0">
                <a:latin typeface="+mn-lt"/>
              </a:rPr>
              <a:t>Sed</a:t>
            </a:r>
            <a:r>
              <a:rPr lang="en-US" dirty="0" smtClean="0">
                <a:latin typeface="+mn-lt"/>
              </a:rPr>
              <a:t> </a:t>
            </a:r>
            <a:r>
              <a:rPr lang="en-US" dirty="0" err="1" smtClean="0">
                <a:latin typeface="+mn-lt"/>
              </a:rPr>
              <a:t>quis</a:t>
            </a:r>
            <a:r>
              <a:rPr lang="en-US" dirty="0" smtClean="0">
                <a:latin typeface="+mn-lt"/>
              </a:rPr>
              <a:t> </a:t>
            </a:r>
            <a:r>
              <a:rPr lang="en-US" dirty="0" err="1" smtClean="0">
                <a:latin typeface="+mn-lt"/>
              </a:rPr>
              <a:t>pharetra</a:t>
            </a:r>
            <a:r>
              <a:rPr lang="en-US" dirty="0" smtClean="0">
                <a:latin typeface="+mn-lt"/>
              </a:rPr>
              <a:t> </a:t>
            </a:r>
            <a:r>
              <a:rPr lang="en-US" dirty="0" err="1" smtClean="0">
                <a:latin typeface="+mn-lt"/>
              </a:rPr>
              <a:t>arcu</a:t>
            </a:r>
            <a:r>
              <a:rPr lang="en-US" dirty="0" smtClean="0">
                <a:latin typeface="+mn-lt"/>
              </a:rPr>
              <a:t>. </a:t>
            </a:r>
            <a:r>
              <a:rPr lang="en-US" dirty="0" err="1" smtClean="0">
                <a:latin typeface="+mn-lt"/>
              </a:rPr>
              <a:t>Morbi</a:t>
            </a:r>
            <a:r>
              <a:rPr lang="en-US" dirty="0" smtClean="0">
                <a:latin typeface="+mn-lt"/>
              </a:rPr>
              <a:t> </a:t>
            </a:r>
            <a:r>
              <a:rPr lang="en-US" dirty="0" err="1" smtClean="0">
                <a:latin typeface="+mn-lt"/>
              </a:rPr>
              <a:t>luctus</a:t>
            </a:r>
            <a:r>
              <a:rPr lang="en-US" dirty="0" smtClean="0">
                <a:latin typeface="+mn-lt"/>
              </a:rPr>
              <a:t> </a:t>
            </a:r>
            <a:r>
              <a:rPr lang="en-US" dirty="0" err="1" smtClean="0">
                <a:latin typeface="+mn-lt"/>
              </a:rPr>
              <a:t>nisl</a:t>
            </a:r>
            <a:r>
              <a:rPr lang="en-US" dirty="0" smtClean="0">
                <a:latin typeface="+mn-lt"/>
              </a:rPr>
              <a:t> ac </a:t>
            </a:r>
            <a:r>
              <a:rPr lang="en-US" dirty="0" err="1" smtClean="0">
                <a:latin typeface="+mn-lt"/>
              </a:rPr>
              <a:t>nunc</a:t>
            </a:r>
            <a:r>
              <a:rPr lang="en-US" dirty="0" smtClean="0">
                <a:latin typeface="+mn-lt"/>
              </a:rPr>
              <a:t> </a:t>
            </a:r>
            <a:r>
              <a:rPr lang="en-US" dirty="0" err="1" smtClean="0">
                <a:latin typeface="+mn-lt"/>
              </a:rPr>
              <a:t>volutpat</a:t>
            </a:r>
            <a:r>
              <a:rPr lang="en-US" dirty="0" smtClean="0">
                <a:latin typeface="+mn-lt"/>
              </a:rPr>
              <a:t> </a:t>
            </a:r>
            <a:r>
              <a:rPr lang="en-US" dirty="0" err="1" smtClean="0">
                <a:latin typeface="+mn-lt"/>
              </a:rPr>
              <a:t>mattis</a:t>
            </a:r>
            <a:r>
              <a:rPr lang="en-US" dirty="0" smtClean="0">
                <a:latin typeface="+mn-lt"/>
              </a:rPr>
              <a:t>. </a:t>
            </a:r>
            <a:r>
              <a:rPr lang="en-US" dirty="0" err="1" smtClean="0">
                <a:latin typeface="+mn-lt"/>
              </a:rPr>
              <a:t>Donec</a:t>
            </a:r>
            <a:r>
              <a:rPr lang="en-US" dirty="0" smtClean="0">
                <a:latin typeface="+mn-lt"/>
              </a:rPr>
              <a:t> </a:t>
            </a:r>
            <a:r>
              <a:rPr lang="en-US" dirty="0" err="1" smtClean="0">
                <a:latin typeface="+mn-lt"/>
              </a:rPr>
              <a:t>porttitor</a:t>
            </a:r>
            <a:r>
              <a:rPr lang="en-US" dirty="0" smtClean="0">
                <a:latin typeface="+mn-lt"/>
              </a:rPr>
              <a:t> </a:t>
            </a:r>
            <a:r>
              <a:rPr lang="en-US" dirty="0" err="1" smtClean="0">
                <a:latin typeface="+mn-lt"/>
              </a:rPr>
              <a:t>egestas</a:t>
            </a:r>
            <a:r>
              <a:rPr lang="en-US" dirty="0" smtClean="0">
                <a:latin typeface="+mn-lt"/>
              </a:rPr>
              <a:t> quam, </a:t>
            </a:r>
            <a:r>
              <a:rPr lang="en-US" dirty="0" err="1" smtClean="0">
                <a:latin typeface="+mn-lt"/>
              </a:rPr>
              <a:t>fringilla</a:t>
            </a:r>
            <a:r>
              <a:rPr lang="en-US" dirty="0" smtClean="0">
                <a:latin typeface="+mn-lt"/>
              </a:rPr>
              <a:t> </a:t>
            </a:r>
            <a:r>
              <a:rPr lang="en-US" dirty="0" err="1" smtClean="0">
                <a:latin typeface="+mn-lt"/>
              </a:rPr>
              <a:t>porta</a:t>
            </a:r>
            <a:r>
              <a:rPr lang="en-US" dirty="0" smtClean="0">
                <a:latin typeface="+mn-lt"/>
              </a:rPr>
              <a:t> </a:t>
            </a:r>
            <a:r>
              <a:rPr lang="en-US" dirty="0" err="1" smtClean="0">
                <a:latin typeface="+mn-lt"/>
              </a:rPr>
              <a:t>erat</a:t>
            </a:r>
            <a:r>
              <a:rPr lang="en-US" dirty="0" smtClean="0">
                <a:latin typeface="+mn-lt"/>
              </a:rPr>
              <a:t> tempus id. </a:t>
            </a:r>
            <a:r>
              <a:rPr lang="en-US" dirty="0" err="1" smtClean="0">
                <a:latin typeface="+mn-lt"/>
              </a:rPr>
              <a:t>Sed</a:t>
            </a:r>
            <a:r>
              <a:rPr lang="en-US" dirty="0" smtClean="0">
                <a:latin typeface="+mn-lt"/>
              </a:rPr>
              <a:t> ac </a:t>
            </a:r>
            <a:r>
              <a:rPr lang="en-US" dirty="0" err="1" smtClean="0">
                <a:latin typeface="+mn-lt"/>
              </a:rPr>
              <a:t>posuere</a:t>
            </a:r>
            <a:r>
              <a:rPr lang="en-US" dirty="0" smtClean="0">
                <a:latin typeface="+mn-lt"/>
              </a:rPr>
              <a:t>.</a:t>
            </a:r>
            <a:endParaRPr lang="en-US" dirty="0"/>
          </a:p>
        </p:txBody>
      </p:sp>
      <p:sp>
        <p:nvSpPr>
          <p:cNvPr id="5" name="Title 4"/>
          <p:cNvSpPr>
            <a:spLocks noGrp="1"/>
          </p:cNvSpPr>
          <p:nvPr>
            <p:ph type="title" hasCustomPrompt="1"/>
          </p:nvPr>
        </p:nvSpPr>
        <p:spPr>
          <a:xfrm>
            <a:off x="457200" y="457200"/>
            <a:ext cx="8229600" cy="612648"/>
          </a:xfrm>
          <a:prstGeom prst="rect">
            <a:avLst/>
          </a:prstGeom>
        </p:spPr>
        <p:txBody>
          <a:bodyPr lIns="0" tIns="0" rIns="0" bIns="0" anchor="t" anchorCtr="0"/>
          <a:lstStyle>
            <a:lvl1pPr algn="l">
              <a:lnSpc>
                <a:spcPts val="3400"/>
              </a:lnSpc>
              <a:defRPr sz="3000" b="1">
                <a:solidFill>
                  <a:schemeClr val="tx1">
                    <a:lumMod val="50000"/>
                    <a:lumOff val="50000"/>
                  </a:schemeClr>
                </a:solidFill>
              </a:defRPr>
            </a:lvl1pPr>
          </a:lstStyle>
          <a:p>
            <a:pPr lvl="0"/>
            <a:r>
              <a:rPr lang="en-US" dirty="0" smtClean="0"/>
              <a:t>Type your main title in here. Try to keep your title to a two line maximum. </a:t>
            </a: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ain title/Photo">
    <p:spTree>
      <p:nvGrpSpPr>
        <p:cNvPr id="1" name=""/>
        <p:cNvGrpSpPr/>
        <p:nvPr/>
      </p:nvGrpSpPr>
      <p:grpSpPr>
        <a:xfrm>
          <a:off x="0" y="0"/>
          <a:ext cx="0" cy="0"/>
          <a:chOff x="0" y="0"/>
          <a:chExt cx="0" cy="0"/>
        </a:xfrm>
      </p:grpSpPr>
      <p:sp>
        <p:nvSpPr>
          <p:cNvPr id="17" name="Text Placeholder 16"/>
          <p:cNvSpPr>
            <a:spLocks noGrp="1"/>
          </p:cNvSpPr>
          <p:nvPr>
            <p:ph type="body" sz="quarter" idx="11" hasCustomPrompt="1"/>
          </p:nvPr>
        </p:nvSpPr>
        <p:spPr>
          <a:xfrm>
            <a:off x="3276600" y="1783080"/>
            <a:ext cx="5410200" cy="457200"/>
          </a:xfrm>
          <a:prstGeom prst="rect">
            <a:avLst/>
          </a:prstGeom>
        </p:spPr>
        <p:txBody>
          <a:bodyPr lIns="0" tIns="0" rIns="0" bIns="0" numCol="1" spcCol="228600"/>
          <a:lstStyle>
            <a:lvl1pPr marL="0" indent="0" algn="l">
              <a:lnSpc>
                <a:spcPts val="3000"/>
              </a:lnSpc>
              <a:spcBef>
                <a:spcPts val="0"/>
              </a:spcBef>
              <a:spcAft>
                <a:spcPts val="0"/>
              </a:spcAft>
              <a:buFontTx/>
              <a:buNone/>
              <a:defRPr lang="en-US" sz="2600" baseline="0" smtClean="0">
                <a:solidFill>
                  <a:schemeClr val="tx2"/>
                </a:solidFill>
              </a:defRPr>
            </a:lvl1pPr>
          </a:lstStyle>
          <a:p>
            <a:pPr lvl="0"/>
            <a:r>
              <a:rPr lang="en-US" dirty="0" smtClean="0"/>
              <a:t>Type your sub-title in here.</a:t>
            </a:r>
          </a:p>
        </p:txBody>
      </p:sp>
      <p:sp>
        <p:nvSpPr>
          <p:cNvPr id="6" name="Picture Placeholder 5"/>
          <p:cNvSpPr>
            <a:spLocks noGrp="1"/>
          </p:cNvSpPr>
          <p:nvPr>
            <p:ph type="pic" sz="quarter" idx="13" hasCustomPrompt="1"/>
          </p:nvPr>
        </p:nvSpPr>
        <p:spPr>
          <a:xfrm>
            <a:off x="457200" y="1783080"/>
            <a:ext cx="2587752" cy="3505200"/>
          </a:xfrm>
          <a:prstGeom prst="rect">
            <a:avLst/>
          </a:prstGeom>
          <a:solidFill>
            <a:schemeClr val="bg1">
              <a:lumMod val="95000"/>
            </a:schemeClr>
          </a:solidFill>
          <a:ln w="6350">
            <a:solidFill>
              <a:schemeClr val="bg1">
                <a:lumMod val="85000"/>
              </a:schemeClr>
            </a:solidFill>
          </a:ln>
        </p:spPr>
        <p:txBody>
          <a:bodyPr/>
          <a:lstStyle>
            <a:lvl1pPr>
              <a:buNone/>
              <a:defRPr sz="1800" baseline="0"/>
            </a:lvl1pPr>
          </a:lstStyle>
          <a:p>
            <a:r>
              <a:rPr lang="en-US" dirty="0" smtClean="0"/>
              <a:t>Insert your photo here</a:t>
            </a:r>
            <a:endParaRPr lang="en-US" dirty="0"/>
          </a:p>
        </p:txBody>
      </p:sp>
      <p:sp>
        <p:nvSpPr>
          <p:cNvPr id="7" name="Text Placeholder 16"/>
          <p:cNvSpPr>
            <a:spLocks noGrp="1"/>
          </p:cNvSpPr>
          <p:nvPr>
            <p:ph type="body" sz="quarter" idx="15" hasCustomPrompt="1"/>
          </p:nvPr>
        </p:nvSpPr>
        <p:spPr>
          <a:xfrm>
            <a:off x="3276600" y="2304288"/>
            <a:ext cx="5410200" cy="3639312"/>
          </a:xfrm>
          <a:prstGeom prst="rect">
            <a:avLst/>
          </a:prstGeom>
        </p:spPr>
        <p:txBody>
          <a:bodyPr lIns="0" tIns="0" rIns="0" bIns="0" numCol="1" spcCol="228600"/>
          <a:lstStyle>
            <a:lvl1pPr marL="0" indent="0">
              <a:lnSpc>
                <a:spcPts val="2800"/>
              </a:lnSpc>
              <a:spcBef>
                <a:spcPts val="0"/>
              </a:spcBef>
              <a:spcAft>
                <a:spcPts val="2400"/>
              </a:spcAft>
              <a:buFontTx/>
              <a:buNone/>
              <a:defRPr lang="en-US" sz="2400" smtClean="0"/>
            </a:lvl1pPr>
          </a:lstStyle>
          <a:p>
            <a:pPr lvl="0"/>
            <a:r>
              <a:rPr lang="en-US" dirty="0" smtClean="0"/>
              <a:t>Type your body text here. If you are pasting the text, paste special “unformatted text”. </a:t>
            </a:r>
            <a:r>
              <a:rPr lang="en-US" dirty="0" err="1" smtClean="0"/>
              <a:t>Donec</a:t>
            </a:r>
            <a:r>
              <a:rPr lang="en-US" dirty="0" smtClean="0"/>
              <a:t> </a:t>
            </a:r>
            <a:r>
              <a:rPr lang="en-US" dirty="0" err="1" smtClean="0"/>
              <a:t>porttitor</a:t>
            </a:r>
            <a:r>
              <a:rPr lang="en-US" dirty="0" smtClean="0"/>
              <a:t> </a:t>
            </a:r>
            <a:r>
              <a:rPr lang="en-US" dirty="0" err="1" smtClean="0"/>
              <a:t>tincidunt</a:t>
            </a:r>
            <a:r>
              <a:rPr lang="en-US" dirty="0" smtClean="0"/>
              <a:t> </a:t>
            </a:r>
            <a:r>
              <a:rPr lang="en-US" dirty="0" err="1" smtClean="0"/>
              <a:t>adipiscing</a:t>
            </a:r>
            <a:r>
              <a:rPr lang="en-US" dirty="0" smtClean="0"/>
              <a:t>. </a:t>
            </a:r>
            <a:r>
              <a:rPr lang="en-US" dirty="0" err="1" smtClean="0"/>
              <a:t>Curabitur</a:t>
            </a:r>
            <a:r>
              <a:rPr lang="en-US" dirty="0" smtClean="0"/>
              <a:t> a </a:t>
            </a:r>
            <a:r>
              <a:rPr lang="en-US" dirty="0" err="1" smtClean="0"/>
              <a:t>turpis</a:t>
            </a:r>
            <a:r>
              <a:rPr lang="en-US" dirty="0" smtClean="0"/>
              <a:t> </a:t>
            </a:r>
            <a:r>
              <a:rPr lang="en-US" dirty="0" err="1" smtClean="0"/>
              <a:t>tortor</a:t>
            </a:r>
            <a:r>
              <a:rPr lang="en-US" dirty="0" smtClean="0"/>
              <a:t>. </a:t>
            </a:r>
            <a:r>
              <a:rPr lang="en-US" dirty="0" err="1" smtClean="0"/>
              <a:t>Aliquam</a:t>
            </a:r>
            <a:r>
              <a:rPr lang="en-US" dirty="0" smtClean="0"/>
              <a:t> </a:t>
            </a:r>
            <a:r>
              <a:rPr lang="en-US" dirty="0" err="1" smtClean="0"/>
              <a:t>sollicitudin</a:t>
            </a:r>
            <a:r>
              <a:rPr lang="en-US" dirty="0" smtClean="0"/>
              <a:t> </a:t>
            </a:r>
            <a:r>
              <a:rPr lang="en-US" dirty="0" err="1" smtClean="0"/>
              <a:t>congue</a:t>
            </a:r>
            <a:r>
              <a:rPr lang="en-US" dirty="0" smtClean="0"/>
              <a:t>. </a:t>
            </a:r>
          </a:p>
          <a:p>
            <a:pPr lvl="0"/>
            <a:r>
              <a:rPr lang="en-US" dirty="0" err="1" smtClean="0"/>
              <a:t>Phasellus</a:t>
            </a:r>
            <a:r>
              <a:rPr lang="en-US" dirty="0" smtClean="0"/>
              <a:t> </a:t>
            </a:r>
            <a:r>
              <a:rPr lang="en-US" dirty="0" err="1" smtClean="0"/>
              <a:t>vel</a:t>
            </a:r>
            <a:r>
              <a:rPr lang="en-US" dirty="0" smtClean="0"/>
              <a:t> dui in </a:t>
            </a:r>
            <a:r>
              <a:rPr lang="en-US" dirty="0" err="1" smtClean="0"/>
              <a:t>erat</a:t>
            </a:r>
            <a:r>
              <a:rPr lang="en-US" dirty="0" smtClean="0"/>
              <a:t> </a:t>
            </a:r>
            <a:r>
              <a:rPr lang="en-US" dirty="0" err="1" smtClean="0"/>
              <a:t>auctor</a:t>
            </a:r>
            <a:r>
              <a:rPr lang="en-US" dirty="0" smtClean="0"/>
              <a:t> </a:t>
            </a:r>
            <a:r>
              <a:rPr lang="en-US" dirty="0" err="1" smtClean="0"/>
              <a:t>euismod</a:t>
            </a:r>
            <a:r>
              <a:rPr lang="en-US" dirty="0" smtClean="0"/>
              <a:t>. </a:t>
            </a:r>
            <a:r>
              <a:rPr lang="en-US" dirty="0" err="1" smtClean="0"/>
              <a:t>Cras</a:t>
            </a:r>
            <a:r>
              <a:rPr lang="en-US" dirty="0" smtClean="0"/>
              <a:t> </a:t>
            </a:r>
            <a:r>
              <a:rPr lang="en-US" dirty="0" err="1" smtClean="0"/>
              <a:t>placerat</a:t>
            </a:r>
            <a:r>
              <a:rPr lang="en-US" dirty="0" smtClean="0"/>
              <a:t> </a:t>
            </a:r>
            <a:r>
              <a:rPr lang="en-US" dirty="0" err="1" smtClean="0"/>
              <a:t>varius</a:t>
            </a:r>
            <a:r>
              <a:rPr lang="en-US" dirty="0" smtClean="0"/>
              <a:t> </a:t>
            </a:r>
            <a:r>
              <a:rPr lang="en-US" dirty="0" err="1" smtClean="0"/>
              <a:t>imperdiet</a:t>
            </a:r>
            <a:r>
              <a:rPr lang="en-US" dirty="0" smtClean="0"/>
              <a:t>. Nam </a:t>
            </a:r>
            <a:r>
              <a:rPr lang="en-US" dirty="0" err="1" smtClean="0"/>
              <a:t>mattis</a:t>
            </a:r>
            <a:r>
              <a:rPr lang="en-US" dirty="0" smtClean="0"/>
              <a:t> </a:t>
            </a:r>
            <a:r>
              <a:rPr lang="en-US" dirty="0" err="1" smtClean="0"/>
              <a:t>posuere</a:t>
            </a:r>
            <a:r>
              <a:rPr lang="en-US" dirty="0" smtClean="0"/>
              <a:t> </a:t>
            </a:r>
            <a:r>
              <a:rPr lang="en-US" dirty="0" err="1" smtClean="0"/>
              <a:t>ornare</a:t>
            </a:r>
            <a:r>
              <a:rPr lang="en-US" dirty="0" smtClean="0"/>
              <a:t>. </a:t>
            </a:r>
            <a:r>
              <a:rPr lang="en-US" dirty="0" err="1" smtClean="0"/>
              <a:t>Phasellus</a:t>
            </a:r>
            <a:r>
              <a:rPr lang="en-US" dirty="0" smtClean="0"/>
              <a:t> non </a:t>
            </a:r>
            <a:r>
              <a:rPr lang="en-US" dirty="0" err="1" smtClean="0"/>
              <a:t>euismod</a:t>
            </a:r>
            <a:r>
              <a:rPr lang="en-US" dirty="0" smtClean="0"/>
              <a:t> </a:t>
            </a:r>
            <a:r>
              <a:rPr lang="en-US" dirty="0" err="1" smtClean="0"/>
              <a:t>justo</a:t>
            </a:r>
            <a:r>
              <a:rPr lang="en-US" dirty="0" smtClean="0"/>
              <a:t>. </a:t>
            </a:r>
            <a:endParaRPr lang="en-US" dirty="0"/>
          </a:p>
        </p:txBody>
      </p:sp>
      <p:sp>
        <p:nvSpPr>
          <p:cNvPr id="8" name="Title 4"/>
          <p:cNvSpPr>
            <a:spLocks noGrp="1"/>
          </p:cNvSpPr>
          <p:nvPr>
            <p:ph type="title" hasCustomPrompt="1"/>
          </p:nvPr>
        </p:nvSpPr>
        <p:spPr>
          <a:xfrm>
            <a:off x="457200" y="457200"/>
            <a:ext cx="8229600" cy="612648"/>
          </a:xfrm>
          <a:prstGeom prst="rect">
            <a:avLst/>
          </a:prstGeom>
        </p:spPr>
        <p:txBody>
          <a:bodyPr lIns="0" tIns="0" rIns="0" bIns="0" anchor="t" anchorCtr="0"/>
          <a:lstStyle>
            <a:lvl1pPr algn="l">
              <a:lnSpc>
                <a:spcPts val="3400"/>
              </a:lnSpc>
              <a:defRPr sz="3000" b="1">
                <a:solidFill>
                  <a:schemeClr val="tx1">
                    <a:lumMod val="50000"/>
                    <a:lumOff val="50000"/>
                  </a:schemeClr>
                </a:solidFill>
              </a:defRPr>
            </a:lvl1pPr>
          </a:lstStyle>
          <a:p>
            <a:pPr lvl="0"/>
            <a:r>
              <a:rPr lang="en-US" dirty="0" smtClean="0"/>
              <a:t>Type your main title in here. Try to keep your title to a two line maximum. </a:t>
            </a:r>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rt/Blank">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457200" y="5943600"/>
            <a:ext cx="8119872" cy="228600"/>
          </a:xfrm>
          <a:prstGeom prst="rect">
            <a:avLst/>
          </a:prstGeom>
        </p:spPr>
        <p:txBody>
          <a:bodyPr lIns="0" tIns="0" rIns="0" bIns="0"/>
          <a:lstStyle>
            <a:lvl1pPr>
              <a:buNone/>
              <a:defRPr sz="1000" baseline="0">
                <a:latin typeface="+mn-lt"/>
              </a:defRPr>
            </a:lvl1pPr>
          </a:lstStyle>
          <a:p>
            <a:pPr lvl="0"/>
            <a:r>
              <a:rPr lang="en-US" dirty="0" smtClean="0"/>
              <a:t>Source: The Conference Board of Canada.</a:t>
            </a:r>
            <a:endParaRPr lang="en-US" dirty="0"/>
          </a:p>
        </p:txBody>
      </p:sp>
      <p:sp>
        <p:nvSpPr>
          <p:cNvPr id="6" name="Title 4"/>
          <p:cNvSpPr>
            <a:spLocks noGrp="1"/>
          </p:cNvSpPr>
          <p:nvPr>
            <p:ph type="title" hasCustomPrompt="1"/>
          </p:nvPr>
        </p:nvSpPr>
        <p:spPr>
          <a:xfrm>
            <a:off x="457200" y="457200"/>
            <a:ext cx="8229600" cy="612648"/>
          </a:xfrm>
          <a:prstGeom prst="rect">
            <a:avLst/>
          </a:prstGeom>
        </p:spPr>
        <p:txBody>
          <a:bodyPr lIns="0" tIns="0" rIns="0" bIns="0" anchor="t" anchorCtr="0"/>
          <a:lstStyle>
            <a:lvl1pPr algn="l">
              <a:lnSpc>
                <a:spcPts val="3400"/>
              </a:lnSpc>
              <a:defRPr sz="3000" b="1" baseline="0">
                <a:solidFill>
                  <a:schemeClr val="tx1">
                    <a:lumMod val="50000"/>
                    <a:lumOff val="50000"/>
                  </a:schemeClr>
                </a:solidFill>
              </a:defRPr>
            </a:lvl1pPr>
          </a:lstStyle>
          <a:p>
            <a:pPr lvl="0"/>
            <a:r>
              <a:rPr lang="en-US" dirty="0" smtClean="0"/>
              <a:t>Type your title in here. </a:t>
            </a:r>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subheadings">
    <p:spTree>
      <p:nvGrpSpPr>
        <p:cNvPr id="1" name=""/>
        <p:cNvGrpSpPr/>
        <p:nvPr/>
      </p:nvGrpSpPr>
      <p:grpSpPr>
        <a:xfrm>
          <a:off x="0" y="0"/>
          <a:ext cx="0" cy="0"/>
          <a:chOff x="0" y="0"/>
          <a:chExt cx="0" cy="0"/>
        </a:xfrm>
      </p:grpSpPr>
      <p:sp>
        <p:nvSpPr>
          <p:cNvPr id="10" name="Text Placeholder 7"/>
          <p:cNvSpPr>
            <a:spLocks noGrp="1"/>
          </p:cNvSpPr>
          <p:nvPr>
            <p:ph type="body" sz="quarter" idx="10" hasCustomPrompt="1"/>
          </p:nvPr>
        </p:nvSpPr>
        <p:spPr>
          <a:xfrm>
            <a:off x="457200" y="5943600"/>
            <a:ext cx="8229600" cy="228600"/>
          </a:xfrm>
          <a:prstGeom prst="rect">
            <a:avLst/>
          </a:prstGeom>
        </p:spPr>
        <p:txBody>
          <a:bodyPr lIns="0" tIns="0" rIns="0" bIns="0"/>
          <a:lstStyle>
            <a:lvl1pPr>
              <a:buNone/>
              <a:defRPr sz="1000" baseline="0">
                <a:latin typeface="+mn-lt"/>
              </a:defRPr>
            </a:lvl1pPr>
          </a:lstStyle>
          <a:p>
            <a:pPr lvl="0"/>
            <a:r>
              <a:rPr lang="en-US" dirty="0" smtClean="0"/>
              <a:t>Source: The Conference Board of Canada.</a:t>
            </a:r>
            <a:endParaRPr lang="en-US" dirty="0"/>
          </a:p>
        </p:txBody>
      </p:sp>
      <p:sp>
        <p:nvSpPr>
          <p:cNvPr id="5" name="Title 4"/>
          <p:cNvSpPr>
            <a:spLocks noGrp="1"/>
          </p:cNvSpPr>
          <p:nvPr>
            <p:ph type="title" hasCustomPrompt="1"/>
          </p:nvPr>
        </p:nvSpPr>
        <p:spPr>
          <a:xfrm>
            <a:off x="457200" y="457200"/>
            <a:ext cx="8229600" cy="612648"/>
          </a:xfrm>
          <a:prstGeom prst="rect">
            <a:avLst/>
          </a:prstGeom>
        </p:spPr>
        <p:txBody>
          <a:bodyPr lIns="0" tIns="0" rIns="0" bIns="0" anchor="t" anchorCtr="0"/>
          <a:lstStyle>
            <a:lvl1pPr algn="l">
              <a:lnSpc>
                <a:spcPts val="3400"/>
              </a:lnSpc>
              <a:defRPr sz="3000" b="1" baseline="0">
                <a:solidFill>
                  <a:schemeClr val="tx1">
                    <a:lumMod val="50000"/>
                    <a:lumOff val="50000"/>
                  </a:schemeClr>
                </a:solidFill>
              </a:defRPr>
            </a:lvl1pPr>
          </a:lstStyle>
          <a:p>
            <a:pPr lvl="0"/>
            <a:r>
              <a:rPr lang="en-US" dirty="0" smtClean="0"/>
              <a:t>Type your title in here.</a:t>
            </a:r>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able/text">
    <p:spTree>
      <p:nvGrpSpPr>
        <p:cNvPr id="1" name=""/>
        <p:cNvGrpSpPr/>
        <p:nvPr/>
      </p:nvGrpSpPr>
      <p:grpSpPr>
        <a:xfrm>
          <a:off x="0" y="0"/>
          <a:ext cx="0" cy="0"/>
          <a:chOff x="0" y="0"/>
          <a:chExt cx="0" cy="0"/>
        </a:xfrm>
      </p:grpSpPr>
      <p:sp>
        <p:nvSpPr>
          <p:cNvPr id="10" name="Text Placeholder 7"/>
          <p:cNvSpPr>
            <a:spLocks noGrp="1"/>
          </p:cNvSpPr>
          <p:nvPr>
            <p:ph type="body" sz="quarter" idx="10" hasCustomPrompt="1"/>
          </p:nvPr>
        </p:nvSpPr>
        <p:spPr>
          <a:xfrm>
            <a:off x="457200" y="5943600"/>
            <a:ext cx="8229600" cy="228600"/>
          </a:xfrm>
          <a:prstGeom prst="rect">
            <a:avLst/>
          </a:prstGeom>
        </p:spPr>
        <p:txBody>
          <a:bodyPr lIns="0" tIns="0" rIns="0" bIns="0"/>
          <a:lstStyle>
            <a:lvl1pPr>
              <a:buNone/>
              <a:defRPr sz="1000" baseline="0">
                <a:latin typeface="+mn-lt"/>
              </a:defRPr>
            </a:lvl1pPr>
          </a:lstStyle>
          <a:p>
            <a:pPr lvl="0"/>
            <a:r>
              <a:rPr lang="en-US" dirty="0" smtClean="0"/>
              <a:t>Source: The Conference Board of Canada.</a:t>
            </a:r>
            <a:endParaRPr lang="en-US" dirty="0"/>
          </a:p>
        </p:txBody>
      </p:sp>
      <p:sp>
        <p:nvSpPr>
          <p:cNvPr id="5" name="Title 4"/>
          <p:cNvSpPr>
            <a:spLocks noGrp="1"/>
          </p:cNvSpPr>
          <p:nvPr>
            <p:ph type="title" hasCustomPrompt="1"/>
          </p:nvPr>
        </p:nvSpPr>
        <p:spPr>
          <a:xfrm>
            <a:off x="457200" y="457200"/>
            <a:ext cx="8229600" cy="612648"/>
          </a:xfrm>
          <a:prstGeom prst="rect">
            <a:avLst/>
          </a:prstGeom>
        </p:spPr>
        <p:txBody>
          <a:bodyPr lIns="0" tIns="0" rIns="0" bIns="0" anchor="t" anchorCtr="0"/>
          <a:lstStyle>
            <a:lvl1pPr algn="l">
              <a:lnSpc>
                <a:spcPts val="3400"/>
              </a:lnSpc>
              <a:defRPr sz="3000" b="1" baseline="0">
                <a:solidFill>
                  <a:schemeClr val="tx1">
                    <a:lumMod val="50000"/>
                    <a:lumOff val="50000"/>
                  </a:schemeClr>
                </a:solidFill>
              </a:defRPr>
            </a:lvl1pPr>
          </a:lstStyle>
          <a:p>
            <a:pPr lvl="0"/>
            <a:r>
              <a:rPr lang="en-US" dirty="0" smtClean="0"/>
              <a:t>Type your title in here.</a:t>
            </a:r>
          </a:p>
        </p:txBody>
      </p:sp>
      <p:sp>
        <p:nvSpPr>
          <p:cNvPr id="8" name="Text Placeholder 7"/>
          <p:cNvSpPr>
            <a:spLocks noGrp="1"/>
          </p:cNvSpPr>
          <p:nvPr>
            <p:ph type="body" sz="quarter" idx="11" hasCustomPrompt="1"/>
          </p:nvPr>
        </p:nvSpPr>
        <p:spPr>
          <a:xfrm>
            <a:off x="4687888" y="2057400"/>
            <a:ext cx="3890962" cy="3581400"/>
          </a:xfrm>
          <a:prstGeom prst="rect">
            <a:avLst/>
          </a:prstGeom>
        </p:spPr>
        <p:txBody>
          <a:bodyPr lIns="0" tIns="0" rIns="0" bIns="0"/>
          <a:lstStyle>
            <a:lvl1pPr marL="0" indent="0">
              <a:lnSpc>
                <a:spcPts val="2400"/>
              </a:lnSpc>
              <a:spcBef>
                <a:spcPts val="0"/>
              </a:spcBef>
              <a:spcAft>
                <a:spcPts val="2000"/>
              </a:spcAft>
              <a:buFontTx/>
              <a:buNone/>
              <a:defRPr sz="2000" baseline="0"/>
            </a:lvl1pPr>
          </a:lstStyle>
          <a:p>
            <a:pPr lvl="0"/>
            <a:r>
              <a:rPr lang="en-US" dirty="0" smtClean="0"/>
              <a:t>Type your body text here. If you are pasting the text, paste special “unformatted text”. </a:t>
            </a:r>
            <a:r>
              <a:rPr lang="en-US" dirty="0" err="1" smtClean="0"/>
              <a:t>Donec</a:t>
            </a:r>
            <a:r>
              <a:rPr lang="en-US" dirty="0" smtClean="0"/>
              <a:t> </a:t>
            </a:r>
            <a:r>
              <a:rPr lang="en-US" dirty="0" err="1" smtClean="0"/>
              <a:t>porttitor</a:t>
            </a:r>
            <a:r>
              <a:rPr lang="en-US" dirty="0" smtClean="0"/>
              <a:t> </a:t>
            </a:r>
            <a:r>
              <a:rPr lang="en-US" dirty="0" err="1" smtClean="0"/>
              <a:t>tincidunt</a:t>
            </a:r>
            <a:r>
              <a:rPr lang="en-US" dirty="0" smtClean="0"/>
              <a:t> </a:t>
            </a:r>
            <a:r>
              <a:rPr lang="en-US" dirty="0" err="1" smtClean="0"/>
              <a:t>adipiscing</a:t>
            </a:r>
            <a:r>
              <a:rPr lang="en-US" dirty="0" smtClean="0"/>
              <a:t>. </a:t>
            </a:r>
            <a:r>
              <a:rPr lang="en-US" dirty="0" err="1" smtClean="0"/>
              <a:t>Curabitur</a:t>
            </a:r>
            <a:r>
              <a:rPr lang="en-US" dirty="0" smtClean="0"/>
              <a:t> a </a:t>
            </a:r>
            <a:r>
              <a:rPr lang="en-US" dirty="0" err="1" smtClean="0"/>
              <a:t>turpis</a:t>
            </a:r>
            <a:r>
              <a:rPr lang="en-US" dirty="0" smtClean="0"/>
              <a:t> </a:t>
            </a:r>
            <a:r>
              <a:rPr lang="en-US" dirty="0" err="1" smtClean="0"/>
              <a:t>tortor</a:t>
            </a:r>
            <a:r>
              <a:rPr lang="en-US" dirty="0" smtClean="0"/>
              <a:t>. </a:t>
            </a:r>
          </a:p>
          <a:p>
            <a:pPr lvl="0"/>
            <a:r>
              <a:rPr lang="en-US" dirty="0" err="1" smtClean="0"/>
              <a:t>Cras</a:t>
            </a:r>
            <a:r>
              <a:rPr lang="en-US" dirty="0" smtClean="0"/>
              <a:t> </a:t>
            </a:r>
            <a:r>
              <a:rPr lang="en-US" dirty="0" err="1" smtClean="0"/>
              <a:t>imperdiet</a:t>
            </a:r>
            <a:r>
              <a:rPr lang="en-US" dirty="0" smtClean="0"/>
              <a:t> </a:t>
            </a:r>
            <a:r>
              <a:rPr lang="en-US" dirty="0" err="1" smtClean="0"/>
              <a:t>sem</a:t>
            </a:r>
            <a:r>
              <a:rPr lang="en-US" dirty="0" smtClean="0"/>
              <a:t> </a:t>
            </a:r>
            <a:r>
              <a:rPr lang="en-US" dirty="0" err="1" smtClean="0"/>
              <a:t>quis</a:t>
            </a:r>
            <a:r>
              <a:rPr lang="en-US" dirty="0" smtClean="0"/>
              <a:t> </a:t>
            </a:r>
            <a:r>
              <a:rPr lang="en-US" dirty="0" err="1" smtClean="0"/>
              <a:t>risus</a:t>
            </a:r>
            <a:r>
              <a:rPr lang="en-US" dirty="0" smtClean="0"/>
              <a:t> </a:t>
            </a:r>
            <a:r>
              <a:rPr lang="en-US" dirty="0" err="1" smtClean="0"/>
              <a:t>vehicula</a:t>
            </a:r>
            <a:r>
              <a:rPr lang="en-US" dirty="0" smtClean="0"/>
              <a:t> </a:t>
            </a:r>
            <a:r>
              <a:rPr lang="en-US" dirty="0" err="1" smtClean="0"/>
              <a:t>volutpat</a:t>
            </a:r>
            <a:r>
              <a:rPr lang="en-US" dirty="0" smtClean="0"/>
              <a:t>. </a:t>
            </a:r>
            <a:r>
              <a:rPr lang="en-US" dirty="0" err="1" smtClean="0"/>
              <a:t>Phasellus</a:t>
            </a:r>
            <a:r>
              <a:rPr lang="en-US" dirty="0" smtClean="0"/>
              <a:t> </a:t>
            </a:r>
            <a:r>
              <a:rPr lang="en-US" dirty="0" err="1" smtClean="0"/>
              <a:t>vel</a:t>
            </a:r>
            <a:r>
              <a:rPr lang="en-US" dirty="0" smtClean="0"/>
              <a:t> dui in </a:t>
            </a:r>
            <a:r>
              <a:rPr lang="en-US" dirty="0" err="1" smtClean="0"/>
              <a:t>erat</a:t>
            </a:r>
            <a:r>
              <a:rPr lang="en-US" dirty="0" smtClean="0"/>
              <a:t> </a:t>
            </a:r>
            <a:r>
              <a:rPr lang="en-US" dirty="0" err="1" smtClean="0"/>
              <a:t>auctor</a:t>
            </a:r>
            <a:r>
              <a:rPr lang="en-US" dirty="0" smtClean="0"/>
              <a:t> </a:t>
            </a:r>
            <a:r>
              <a:rPr lang="en-US" dirty="0" err="1" smtClean="0"/>
              <a:t>euismod</a:t>
            </a:r>
            <a:r>
              <a:rPr lang="en-US" dirty="0" smtClean="0"/>
              <a:t>. </a:t>
            </a:r>
            <a:r>
              <a:rPr lang="en-US" dirty="0" err="1" smtClean="0"/>
              <a:t>Cras</a:t>
            </a:r>
            <a:r>
              <a:rPr lang="en-US" dirty="0" smtClean="0"/>
              <a:t> </a:t>
            </a:r>
            <a:r>
              <a:rPr lang="en-US" dirty="0" err="1" smtClean="0"/>
              <a:t>placerat</a:t>
            </a:r>
            <a:r>
              <a:rPr lang="en-US" dirty="0" smtClean="0"/>
              <a:t> </a:t>
            </a:r>
            <a:r>
              <a:rPr lang="en-US" dirty="0" err="1" smtClean="0"/>
              <a:t>varius</a:t>
            </a:r>
            <a:r>
              <a:rPr lang="en-US" dirty="0" smtClean="0"/>
              <a:t> </a:t>
            </a:r>
            <a:r>
              <a:rPr lang="en-US" dirty="0" err="1" smtClean="0"/>
              <a:t>imperdiet</a:t>
            </a:r>
            <a:r>
              <a:rPr lang="en-US" dirty="0" smtClean="0"/>
              <a:t>. Nam </a:t>
            </a:r>
            <a:r>
              <a:rPr lang="en-US" dirty="0" err="1" smtClean="0"/>
              <a:t>mattis</a:t>
            </a:r>
            <a:r>
              <a:rPr lang="en-US" dirty="0" smtClean="0"/>
              <a:t> </a:t>
            </a:r>
            <a:r>
              <a:rPr lang="en-US" dirty="0" err="1" smtClean="0"/>
              <a:t>posuere</a:t>
            </a:r>
            <a:r>
              <a:rPr lang="en-US" dirty="0" smtClean="0"/>
              <a:t> </a:t>
            </a:r>
            <a:r>
              <a:rPr lang="en-US" dirty="0" err="1" smtClean="0"/>
              <a:t>ornare</a:t>
            </a:r>
            <a:r>
              <a:rPr lang="en-US" dirty="0" smtClean="0"/>
              <a:t>. </a:t>
            </a:r>
            <a:r>
              <a:rPr lang="en-US" dirty="0" err="1" smtClean="0"/>
              <a:t>Phasellus</a:t>
            </a:r>
            <a:r>
              <a:rPr lang="en-US" dirty="0" smtClean="0"/>
              <a:t> non </a:t>
            </a:r>
            <a:r>
              <a:rPr lang="en-US" dirty="0" err="1" smtClean="0"/>
              <a:t>euismod</a:t>
            </a:r>
            <a:r>
              <a:rPr lang="en-US" dirty="0" smtClean="0"/>
              <a:t> </a:t>
            </a:r>
            <a:r>
              <a:rPr lang="en-US" dirty="0" err="1" smtClean="0"/>
              <a:t>justo</a:t>
            </a:r>
            <a:r>
              <a:rPr lang="en-US" dirty="0" smtClean="0"/>
              <a:t>. </a:t>
            </a:r>
          </a:p>
          <a:p>
            <a:pPr lvl="0"/>
            <a:endParaRPr lang="en-US" dirty="0" smtClean="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page/CBI">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755648"/>
            <a:ext cx="8229600" cy="835152"/>
          </a:xfrm>
          <a:prstGeom prst="rect">
            <a:avLst/>
          </a:prstGeom>
        </p:spPr>
        <p:txBody>
          <a:bodyPr lIns="0" tIns="0" rIns="0" bIns="0"/>
          <a:lstStyle>
            <a:lvl1pPr algn="l">
              <a:lnSpc>
                <a:spcPts val="3400"/>
              </a:lnSpc>
              <a:defRPr sz="3000" b="1" baseline="0">
                <a:solidFill>
                  <a:schemeClr val="tx1">
                    <a:lumMod val="50000"/>
                    <a:lumOff val="50000"/>
                  </a:schemeClr>
                </a:solidFill>
              </a:defRPr>
            </a:lvl1pPr>
          </a:lstStyle>
          <a:p>
            <a:r>
              <a:rPr lang="en-US" dirty="0" smtClean="0"/>
              <a:t>Type your presentation title in here. Try to keep your title to a two line maximum.</a:t>
            </a:r>
            <a:endParaRPr lang="en-US" dirty="0"/>
          </a:p>
        </p:txBody>
      </p:sp>
      <p:sp>
        <p:nvSpPr>
          <p:cNvPr id="10" name="Text Placeholder 9"/>
          <p:cNvSpPr>
            <a:spLocks noGrp="1"/>
          </p:cNvSpPr>
          <p:nvPr>
            <p:ph type="body" sz="quarter" idx="10" hasCustomPrompt="1"/>
          </p:nvPr>
        </p:nvSpPr>
        <p:spPr>
          <a:xfrm>
            <a:off x="457200" y="2770632"/>
            <a:ext cx="8229600" cy="685800"/>
          </a:xfrm>
          <a:prstGeom prst="rect">
            <a:avLst/>
          </a:prstGeom>
          <a:noFill/>
        </p:spPr>
        <p:txBody>
          <a:bodyPr lIns="0" tIns="0" rIns="0" bIns="0"/>
          <a:lstStyle>
            <a:lvl1pPr marL="0" indent="0">
              <a:lnSpc>
                <a:spcPts val="3000"/>
              </a:lnSpc>
              <a:spcBef>
                <a:spcPts val="0"/>
              </a:spcBef>
              <a:buNone/>
              <a:defRPr sz="2600" b="0" baseline="0">
                <a:solidFill>
                  <a:schemeClr val="tx1">
                    <a:lumMod val="50000"/>
                    <a:lumOff val="50000"/>
                  </a:schemeClr>
                </a:solidFill>
              </a:defRPr>
            </a:lvl1pPr>
          </a:lstStyle>
          <a:p>
            <a:pPr lvl="0"/>
            <a:r>
              <a:rPr lang="en-US" dirty="0" smtClean="0"/>
              <a:t>Type your sub-title in here. Try to keep your sub-title to a two line maximum.</a:t>
            </a:r>
            <a:endParaRPr lang="en-US" dirty="0"/>
          </a:p>
        </p:txBody>
      </p:sp>
      <p:sp>
        <p:nvSpPr>
          <p:cNvPr id="12" name="Text Placeholder 11"/>
          <p:cNvSpPr>
            <a:spLocks noGrp="1"/>
          </p:cNvSpPr>
          <p:nvPr>
            <p:ph type="body" sz="quarter" idx="11" hasCustomPrompt="1"/>
          </p:nvPr>
        </p:nvSpPr>
        <p:spPr>
          <a:xfrm>
            <a:off x="457200" y="3730752"/>
            <a:ext cx="8229600" cy="914400"/>
          </a:xfrm>
          <a:prstGeom prst="rect">
            <a:avLst/>
          </a:prstGeom>
        </p:spPr>
        <p:txBody>
          <a:bodyPr lIns="0" tIns="0" rIns="0" bIns="0"/>
          <a:lstStyle>
            <a:lvl1pPr marL="0" indent="0">
              <a:lnSpc>
                <a:spcPts val="2400"/>
              </a:lnSpc>
              <a:spcBef>
                <a:spcPts val="0"/>
              </a:spcBef>
              <a:buNone/>
              <a:defRPr sz="2000" b="1">
                <a:solidFill>
                  <a:schemeClr val="accent1"/>
                </a:solidFill>
              </a:defRPr>
            </a:lvl1pPr>
            <a:lvl2pPr marL="0" indent="0">
              <a:lnSpc>
                <a:spcPts val="2400"/>
              </a:lnSpc>
              <a:spcBef>
                <a:spcPts val="0"/>
              </a:spcBef>
              <a:buNone/>
              <a:defRPr sz="1800" baseline="0">
                <a:solidFill>
                  <a:schemeClr val="accent1"/>
                </a:solidFill>
              </a:defRPr>
            </a:lvl2pPr>
            <a:lvl3pPr marL="0" indent="0">
              <a:lnSpc>
                <a:spcPts val="2400"/>
              </a:lnSpc>
              <a:spcBef>
                <a:spcPts val="0"/>
              </a:spcBef>
              <a:buNone/>
              <a:defRPr sz="1800">
                <a:solidFill>
                  <a:schemeClr val="accent1"/>
                </a:solidFill>
              </a:defRPr>
            </a:lvl3pPr>
            <a:lvl4pPr>
              <a:buNone/>
              <a:defRPr/>
            </a:lvl4pPr>
            <a:lvl5pPr>
              <a:buNone/>
              <a:defRPr/>
            </a:lvl5pPr>
          </a:lstStyle>
          <a:p>
            <a:pPr lvl="0"/>
            <a:r>
              <a:rPr lang="en-US" dirty="0" smtClean="0"/>
              <a:t>Joe Smith</a:t>
            </a:r>
          </a:p>
          <a:p>
            <a:pPr lvl="1"/>
            <a:r>
              <a:rPr lang="en-US" dirty="0" smtClean="0"/>
              <a:t>Title, The Conference Board of Canada</a:t>
            </a:r>
          </a:p>
          <a:p>
            <a:pPr lvl="2"/>
            <a:r>
              <a:rPr lang="en-US" dirty="0" smtClean="0"/>
              <a:t>January 1, 2013</a:t>
            </a:r>
          </a:p>
        </p:txBody>
      </p:sp>
      <p:sp>
        <p:nvSpPr>
          <p:cNvPr id="7" name="TextBox 6"/>
          <p:cNvSpPr txBox="1"/>
          <p:nvPr userDrawn="1"/>
        </p:nvSpPr>
        <p:spPr>
          <a:xfrm>
            <a:off x="457200" y="6227064"/>
            <a:ext cx="3886200" cy="184666"/>
          </a:xfrm>
          <a:prstGeom prst="rect">
            <a:avLst/>
          </a:prstGeom>
          <a:noFill/>
        </p:spPr>
        <p:txBody>
          <a:bodyPr wrap="square" lIns="0" tIns="0" rIns="0" bIns="0" rtlCol="0">
            <a:spAutoFit/>
          </a:bodyPr>
          <a:lstStyle/>
          <a:p>
            <a:r>
              <a:rPr lang="en-US" sz="1200" b="1" dirty="0" smtClean="0">
                <a:solidFill>
                  <a:schemeClr val="tx1">
                    <a:lumMod val="50000"/>
                    <a:lumOff val="50000"/>
                  </a:schemeClr>
                </a:solidFill>
              </a:rPr>
              <a:t>Centre</a:t>
            </a:r>
            <a:r>
              <a:rPr lang="en-US" sz="1200" b="1" baseline="0" dirty="0" smtClean="0">
                <a:solidFill>
                  <a:schemeClr val="tx1">
                    <a:lumMod val="50000"/>
                    <a:lumOff val="50000"/>
                  </a:schemeClr>
                </a:solidFill>
              </a:rPr>
              <a:t> for Business Innovation</a:t>
            </a:r>
            <a:endParaRPr lang="en-US" sz="1200" b="1" dirty="0">
              <a:solidFill>
                <a:schemeClr val="tx1">
                  <a:lumMod val="50000"/>
                  <a:lumOff val="50000"/>
                </a:scheme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anadian Outlook">
    <p:spTree>
      <p:nvGrpSpPr>
        <p:cNvPr id="1" name=""/>
        <p:cNvGrpSpPr/>
        <p:nvPr/>
      </p:nvGrpSpPr>
      <p:grpSpPr>
        <a:xfrm>
          <a:off x="0" y="0"/>
          <a:ext cx="0" cy="0"/>
          <a:chOff x="0" y="0"/>
          <a:chExt cx="0" cy="0"/>
        </a:xfrm>
      </p:grpSpPr>
      <p:sp>
        <p:nvSpPr>
          <p:cNvPr id="6" name="Title 4"/>
          <p:cNvSpPr>
            <a:spLocks noGrp="1"/>
          </p:cNvSpPr>
          <p:nvPr>
            <p:ph type="title" hasCustomPrompt="1"/>
          </p:nvPr>
        </p:nvSpPr>
        <p:spPr>
          <a:xfrm>
            <a:off x="1143000" y="457200"/>
            <a:ext cx="7543800" cy="612648"/>
          </a:xfrm>
          <a:prstGeom prst="rect">
            <a:avLst/>
          </a:prstGeom>
        </p:spPr>
        <p:txBody>
          <a:bodyPr lIns="0" tIns="0" rIns="0" bIns="0" anchor="t" anchorCtr="0"/>
          <a:lstStyle>
            <a:lvl1pPr algn="l">
              <a:lnSpc>
                <a:spcPts val="3400"/>
              </a:lnSpc>
              <a:defRPr sz="3000" b="1">
                <a:solidFill>
                  <a:schemeClr val="tx1">
                    <a:lumMod val="50000"/>
                    <a:lumOff val="50000"/>
                  </a:schemeClr>
                </a:solidFill>
              </a:defRPr>
            </a:lvl1pPr>
          </a:lstStyle>
          <a:p>
            <a:pPr lvl="0"/>
            <a:r>
              <a:rPr lang="en-US" dirty="0" smtClean="0"/>
              <a:t>Type your main title in here. Try to keep your title to a two line maximum.</a:t>
            </a:r>
          </a:p>
        </p:txBody>
      </p:sp>
      <p:sp>
        <p:nvSpPr>
          <p:cNvPr id="7" name="Text Placeholder 16"/>
          <p:cNvSpPr>
            <a:spLocks noGrp="1"/>
          </p:cNvSpPr>
          <p:nvPr>
            <p:ph type="body" sz="quarter" idx="11" hasCustomPrompt="1"/>
          </p:nvPr>
        </p:nvSpPr>
        <p:spPr>
          <a:xfrm>
            <a:off x="457200" y="1783080"/>
            <a:ext cx="8229600" cy="4178808"/>
          </a:xfrm>
          <a:prstGeom prst="rect">
            <a:avLst/>
          </a:prstGeom>
        </p:spPr>
        <p:txBody>
          <a:bodyPr lIns="0" tIns="0" rIns="0" bIns="0"/>
          <a:lstStyle>
            <a:lvl1pPr marL="182880" indent="-182880">
              <a:lnSpc>
                <a:spcPts val="2800"/>
              </a:lnSpc>
              <a:spcBef>
                <a:spcPts val="2400"/>
              </a:spcBef>
              <a:spcAft>
                <a:spcPts val="0"/>
              </a:spcAft>
              <a:buFont typeface="Arial" pitchFamily="34" charset="0"/>
              <a:buChar char="•"/>
              <a:defRPr sz="2400" baseline="0"/>
            </a:lvl1pPr>
            <a:lvl2pPr marL="365760" indent="-182880">
              <a:lnSpc>
                <a:spcPts val="2800"/>
              </a:lnSpc>
              <a:spcBef>
                <a:spcPts val="600"/>
              </a:spcBef>
              <a:defRPr sz="2400"/>
            </a:lvl2pPr>
            <a:lvl3pPr marL="548640" indent="-182880">
              <a:lnSpc>
                <a:spcPts val="2800"/>
              </a:lnSpc>
              <a:spcBef>
                <a:spcPts val="600"/>
              </a:spcBef>
              <a:defRPr sz="2400"/>
            </a:lvl3pPr>
            <a:lvl4pPr marL="731520" indent="-182880">
              <a:lnSpc>
                <a:spcPts val="2800"/>
              </a:lnSpc>
              <a:spcBef>
                <a:spcPts val="600"/>
              </a:spcBef>
              <a:defRPr sz="2400"/>
            </a:lvl4pPr>
            <a:lvl5pPr marL="914400" indent="-182880">
              <a:lnSpc>
                <a:spcPts val="2800"/>
              </a:lnSpc>
              <a:spcBef>
                <a:spcPts val="600"/>
              </a:spcBef>
              <a:buFont typeface="Arial" pitchFamily="34" charset="0"/>
              <a:buChar char="•"/>
              <a:defRPr sz="2400" baseline="0"/>
            </a:lvl5pPr>
          </a:lstStyle>
          <a:p>
            <a:pPr lvl="0"/>
            <a:r>
              <a:rPr lang="en-US" dirty="0" smtClean="0"/>
              <a:t>Type your first bullet point here. </a:t>
            </a:r>
            <a:r>
              <a:rPr lang="en-US" dirty="0" err="1" smtClean="0"/>
              <a:t>Aenean</a:t>
            </a:r>
            <a:r>
              <a:rPr lang="en-US" dirty="0" smtClean="0"/>
              <a:t> </a:t>
            </a:r>
            <a:r>
              <a:rPr lang="en-US" dirty="0" err="1" smtClean="0"/>
              <a:t>vestibulum</a:t>
            </a:r>
            <a:r>
              <a:rPr lang="en-US" dirty="0" smtClean="0"/>
              <a:t> </a:t>
            </a:r>
            <a:r>
              <a:rPr lang="en-US" dirty="0" err="1" smtClean="0"/>
              <a:t>orci</a:t>
            </a:r>
            <a:r>
              <a:rPr lang="en-US" dirty="0" smtClean="0"/>
              <a:t> in </a:t>
            </a:r>
            <a:r>
              <a:rPr lang="en-US" dirty="0" err="1" smtClean="0"/>
              <a:t>elit</a:t>
            </a:r>
            <a:r>
              <a:rPr lang="en-US" dirty="0" smtClean="0"/>
              <a:t> </a:t>
            </a:r>
            <a:r>
              <a:rPr lang="en-US" dirty="0" err="1" smtClean="0"/>
              <a:t>imperdiet</a:t>
            </a:r>
            <a:r>
              <a:rPr lang="en-US" dirty="0" smtClean="0"/>
              <a:t> </a:t>
            </a:r>
            <a:r>
              <a:rPr lang="en-US" dirty="0" err="1" smtClean="0"/>
              <a:t>ultrices</a:t>
            </a:r>
            <a:r>
              <a:rPr lang="en-US" dirty="0" smtClean="0"/>
              <a:t>. </a:t>
            </a:r>
            <a:r>
              <a:rPr lang="en-US" dirty="0" err="1" smtClean="0"/>
              <a:t>Etiam</a:t>
            </a:r>
            <a:r>
              <a:rPr lang="en-US" dirty="0" smtClean="0"/>
              <a:t> </a:t>
            </a:r>
            <a:r>
              <a:rPr lang="en-US" dirty="0" err="1" smtClean="0"/>
              <a:t>nec</a:t>
            </a:r>
            <a:r>
              <a:rPr lang="en-US" dirty="0" smtClean="0"/>
              <a:t> </a:t>
            </a:r>
            <a:r>
              <a:rPr lang="en-US" dirty="0" err="1" smtClean="0"/>
              <a:t>urna</a:t>
            </a:r>
            <a:r>
              <a:rPr lang="en-US" dirty="0" smtClean="0"/>
              <a:t> </a:t>
            </a:r>
            <a:r>
              <a:rPr lang="en-US" dirty="0" err="1" smtClean="0"/>
              <a:t>velit</a:t>
            </a:r>
            <a:r>
              <a:rPr lang="en-US" dirty="0" smtClean="0"/>
              <a:t>. </a:t>
            </a:r>
            <a:r>
              <a:rPr lang="en-US" dirty="0" err="1" smtClean="0"/>
              <a:t>Vivamus</a:t>
            </a:r>
            <a:r>
              <a:rPr lang="en-US" dirty="0" smtClean="0"/>
              <a:t> </a:t>
            </a:r>
            <a:r>
              <a:rPr lang="en-US" dirty="0" err="1" smtClean="0"/>
              <a:t>varius</a:t>
            </a:r>
            <a:r>
              <a:rPr lang="en-US" dirty="0" smtClean="0"/>
              <a:t> </a:t>
            </a:r>
            <a:r>
              <a:rPr lang="en-US" dirty="0" err="1" smtClean="0"/>
              <a:t>porttitor</a:t>
            </a:r>
            <a:r>
              <a:rPr lang="en-US" dirty="0" smtClean="0"/>
              <a:t> </a:t>
            </a:r>
            <a:r>
              <a:rPr lang="en-US" dirty="0" err="1" smtClean="0"/>
              <a:t>justo</a:t>
            </a:r>
            <a:r>
              <a:rPr lang="en-US" dirty="0" smtClean="0"/>
              <a:t> </a:t>
            </a:r>
            <a:r>
              <a:rPr lang="en-US" dirty="0" err="1" smtClean="0"/>
              <a:t>nec</a:t>
            </a:r>
            <a:r>
              <a:rPr lang="en-US" dirty="0" smtClean="0"/>
              <a:t>.</a:t>
            </a:r>
          </a:p>
          <a:p>
            <a:pPr lvl="0"/>
            <a:r>
              <a:rPr lang="en-US" dirty="0" smtClean="0"/>
              <a:t>Type your next point here. </a:t>
            </a:r>
            <a:r>
              <a:rPr lang="en-US" dirty="0" err="1" smtClean="0"/>
              <a:t>Ut</a:t>
            </a:r>
            <a:r>
              <a:rPr lang="en-US" dirty="0" smtClean="0"/>
              <a:t> in quam </a:t>
            </a:r>
            <a:r>
              <a:rPr lang="en-US" dirty="0" err="1" smtClean="0"/>
              <a:t>nulla</a:t>
            </a:r>
            <a:r>
              <a:rPr lang="en-US" dirty="0" smtClean="0"/>
              <a:t>, </a:t>
            </a:r>
            <a:r>
              <a:rPr lang="en-US" dirty="0" err="1" smtClean="0"/>
              <a:t>vel</a:t>
            </a:r>
            <a:r>
              <a:rPr lang="en-US" dirty="0" smtClean="0"/>
              <a:t> </a:t>
            </a:r>
            <a:r>
              <a:rPr lang="en-US" dirty="0" err="1" smtClean="0"/>
              <a:t>molestie</a:t>
            </a:r>
            <a:r>
              <a:rPr lang="en-US" dirty="0" smtClean="0"/>
              <a:t> </a:t>
            </a:r>
            <a:r>
              <a:rPr lang="en-US" dirty="0" err="1" smtClean="0"/>
              <a:t>odio</a:t>
            </a:r>
            <a:r>
              <a:rPr lang="en-US" dirty="0" smtClean="0"/>
              <a:t>. </a:t>
            </a:r>
            <a:r>
              <a:rPr lang="en-US" dirty="0" err="1" smtClean="0"/>
              <a:t>Pellentesque</a:t>
            </a:r>
            <a:r>
              <a:rPr lang="en-US" dirty="0" smtClean="0"/>
              <a:t> </a:t>
            </a:r>
            <a:r>
              <a:rPr lang="en-US" dirty="0" err="1" smtClean="0"/>
              <a:t>imperdiet</a:t>
            </a:r>
            <a:r>
              <a:rPr lang="en-US" dirty="0" smtClean="0"/>
              <a:t> mi et </a:t>
            </a:r>
            <a:r>
              <a:rPr lang="en-US" dirty="0" err="1" smtClean="0"/>
              <a:t>justo</a:t>
            </a:r>
            <a:r>
              <a:rPr lang="en-US" dirty="0" smtClean="0"/>
              <a:t> </a:t>
            </a:r>
            <a:r>
              <a:rPr lang="en-US" dirty="0" err="1" smtClean="0"/>
              <a:t>molestie</a:t>
            </a:r>
            <a:r>
              <a:rPr lang="en-US" dirty="0" smtClean="0"/>
              <a:t> </a:t>
            </a:r>
            <a:r>
              <a:rPr lang="en-US" dirty="0" err="1" smtClean="0"/>
              <a:t>pellentesque</a:t>
            </a:r>
            <a:r>
              <a:rPr lang="en-US" dirty="0" smtClean="0"/>
              <a:t>.</a:t>
            </a:r>
          </a:p>
          <a:p>
            <a:pPr lvl="0"/>
            <a:r>
              <a:rPr lang="en-US" dirty="0" smtClean="0"/>
              <a:t>Type your next point here. </a:t>
            </a:r>
            <a:r>
              <a:rPr lang="en-US" dirty="0" err="1" smtClean="0"/>
              <a:t>Donec</a:t>
            </a:r>
            <a:r>
              <a:rPr lang="en-US" dirty="0" smtClean="0"/>
              <a:t> </a:t>
            </a:r>
            <a:r>
              <a:rPr lang="en-US" dirty="0" err="1" smtClean="0"/>
              <a:t>neque</a:t>
            </a:r>
            <a:r>
              <a:rPr lang="en-US" dirty="0" smtClean="0"/>
              <a:t> </a:t>
            </a:r>
            <a:r>
              <a:rPr lang="en-US" dirty="0" err="1" smtClean="0"/>
              <a:t>urna</a:t>
            </a:r>
            <a:r>
              <a:rPr lang="en-US" dirty="0" smtClean="0"/>
              <a:t>, </a:t>
            </a:r>
            <a:r>
              <a:rPr lang="en-US" dirty="0" err="1" smtClean="0"/>
              <a:t>rutrum</a:t>
            </a:r>
            <a:r>
              <a:rPr lang="en-US" dirty="0" smtClean="0"/>
              <a:t> </a:t>
            </a:r>
            <a:r>
              <a:rPr lang="en-US" dirty="0" err="1" smtClean="0"/>
              <a:t>nec</a:t>
            </a:r>
            <a:r>
              <a:rPr lang="en-US" dirty="0" smtClean="0"/>
              <a:t> </a:t>
            </a:r>
            <a:r>
              <a:rPr lang="en-US" dirty="0" err="1" smtClean="0"/>
              <a:t>malesuada</a:t>
            </a:r>
            <a:r>
              <a:rPr lang="en-US" dirty="0" smtClean="0"/>
              <a:t> </a:t>
            </a:r>
            <a:r>
              <a:rPr lang="en-US" dirty="0" err="1" smtClean="0"/>
              <a:t>eu</a:t>
            </a:r>
            <a:r>
              <a:rPr lang="en-US" dirty="0" smtClean="0"/>
              <a:t>, </a:t>
            </a:r>
            <a:r>
              <a:rPr lang="en-US" dirty="0" err="1" smtClean="0"/>
              <a:t>rutrum</a:t>
            </a:r>
            <a:r>
              <a:rPr lang="en-US" dirty="0" smtClean="0"/>
              <a:t> ac </a:t>
            </a:r>
            <a:r>
              <a:rPr lang="en-US" dirty="0" err="1" smtClean="0"/>
              <a:t>sapien</a:t>
            </a:r>
            <a:r>
              <a:rPr lang="en-US" dirty="0" smtClean="0"/>
              <a:t> </a:t>
            </a:r>
            <a:r>
              <a:rPr lang="en-US" dirty="0" err="1" smtClean="0"/>
              <a:t>nec</a:t>
            </a:r>
            <a:r>
              <a:rPr lang="en-US" dirty="0" smtClean="0"/>
              <a:t>. </a:t>
            </a:r>
          </a:p>
        </p:txBody>
      </p:sp>
      <p:pic>
        <p:nvPicPr>
          <p:cNvPr id="8" name="Picture 7" descr="Canada_icon_new.emf"/>
          <p:cNvPicPr>
            <a:picLocks noChangeAspect="1"/>
          </p:cNvPicPr>
          <p:nvPr userDrawn="1"/>
        </p:nvPicPr>
        <p:blipFill>
          <a:blip r:embed="rId2" cstate="print"/>
          <a:stretch>
            <a:fillRect/>
          </a:stretch>
        </p:blipFill>
        <p:spPr>
          <a:xfrm>
            <a:off x="457200" y="457200"/>
            <a:ext cx="472500" cy="551250"/>
          </a:xfrm>
          <a:prstGeom prst="rect">
            <a:avLst/>
          </a:prstGeom>
        </p:spPr>
      </p:pic>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U.S. Outlook">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1143000" y="457200"/>
            <a:ext cx="7543800" cy="612648"/>
          </a:xfrm>
          <a:prstGeom prst="rect">
            <a:avLst/>
          </a:prstGeom>
        </p:spPr>
        <p:txBody>
          <a:bodyPr lIns="0" tIns="0" rIns="0" bIns="0" anchor="t" anchorCtr="0"/>
          <a:lstStyle>
            <a:lvl1pPr algn="l">
              <a:lnSpc>
                <a:spcPts val="3400"/>
              </a:lnSpc>
              <a:defRPr sz="3000" b="1">
                <a:solidFill>
                  <a:schemeClr val="tx1">
                    <a:lumMod val="50000"/>
                    <a:lumOff val="50000"/>
                  </a:schemeClr>
                </a:solidFill>
              </a:defRPr>
            </a:lvl1pPr>
          </a:lstStyle>
          <a:p>
            <a:pPr lvl="0"/>
            <a:r>
              <a:rPr lang="en-US" dirty="0" smtClean="0"/>
              <a:t>Type your main title in here. Try to keep your title to a two line maximum.</a:t>
            </a:r>
          </a:p>
        </p:txBody>
      </p:sp>
      <p:sp>
        <p:nvSpPr>
          <p:cNvPr id="6" name="Text Placeholder 16"/>
          <p:cNvSpPr>
            <a:spLocks noGrp="1"/>
          </p:cNvSpPr>
          <p:nvPr>
            <p:ph type="body" sz="quarter" idx="11" hasCustomPrompt="1"/>
          </p:nvPr>
        </p:nvSpPr>
        <p:spPr>
          <a:xfrm>
            <a:off x="457200" y="1783080"/>
            <a:ext cx="8229600" cy="4178808"/>
          </a:xfrm>
          <a:prstGeom prst="rect">
            <a:avLst/>
          </a:prstGeom>
        </p:spPr>
        <p:txBody>
          <a:bodyPr lIns="0" tIns="0" rIns="0" bIns="0"/>
          <a:lstStyle>
            <a:lvl1pPr marL="182880" indent="-182880">
              <a:lnSpc>
                <a:spcPts val="2800"/>
              </a:lnSpc>
              <a:spcBef>
                <a:spcPts val="2400"/>
              </a:spcBef>
              <a:spcAft>
                <a:spcPts val="0"/>
              </a:spcAft>
              <a:buFont typeface="Arial" pitchFamily="34" charset="0"/>
              <a:buChar char="•"/>
              <a:defRPr sz="2400" baseline="0"/>
            </a:lvl1pPr>
            <a:lvl2pPr marL="365760" indent="-182880">
              <a:lnSpc>
                <a:spcPts val="2800"/>
              </a:lnSpc>
              <a:spcBef>
                <a:spcPts val="600"/>
              </a:spcBef>
              <a:defRPr sz="2400"/>
            </a:lvl2pPr>
            <a:lvl3pPr marL="548640" indent="-182880">
              <a:lnSpc>
                <a:spcPts val="2800"/>
              </a:lnSpc>
              <a:spcBef>
                <a:spcPts val="600"/>
              </a:spcBef>
              <a:defRPr sz="2400"/>
            </a:lvl3pPr>
            <a:lvl4pPr marL="731520" indent="-182880">
              <a:lnSpc>
                <a:spcPts val="2800"/>
              </a:lnSpc>
              <a:spcBef>
                <a:spcPts val="600"/>
              </a:spcBef>
              <a:defRPr sz="2400"/>
            </a:lvl4pPr>
            <a:lvl5pPr marL="914400" indent="-182880">
              <a:lnSpc>
                <a:spcPts val="2800"/>
              </a:lnSpc>
              <a:spcBef>
                <a:spcPts val="600"/>
              </a:spcBef>
              <a:buFont typeface="Arial" pitchFamily="34" charset="0"/>
              <a:buChar char="•"/>
              <a:defRPr sz="2400" baseline="0"/>
            </a:lvl5pPr>
          </a:lstStyle>
          <a:p>
            <a:pPr lvl="0"/>
            <a:r>
              <a:rPr lang="en-US" dirty="0" smtClean="0"/>
              <a:t>Type your first bullet point here. </a:t>
            </a:r>
            <a:r>
              <a:rPr lang="en-US" dirty="0" err="1" smtClean="0"/>
              <a:t>Aenean</a:t>
            </a:r>
            <a:r>
              <a:rPr lang="en-US" dirty="0" smtClean="0"/>
              <a:t> </a:t>
            </a:r>
            <a:r>
              <a:rPr lang="en-US" dirty="0" err="1" smtClean="0"/>
              <a:t>vestibulum</a:t>
            </a:r>
            <a:r>
              <a:rPr lang="en-US" dirty="0" smtClean="0"/>
              <a:t> </a:t>
            </a:r>
            <a:r>
              <a:rPr lang="en-US" dirty="0" err="1" smtClean="0"/>
              <a:t>orci</a:t>
            </a:r>
            <a:r>
              <a:rPr lang="en-US" dirty="0" smtClean="0"/>
              <a:t> in </a:t>
            </a:r>
            <a:r>
              <a:rPr lang="en-US" dirty="0" err="1" smtClean="0"/>
              <a:t>elit</a:t>
            </a:r>
            <a:r>
              <a:rPr lang="en-US" dirty="0" smtClean="0"/>
              <a:t> </a:t>
            </a:r>
            <a:r>
              <a:rPr lang="en-US" dirty="0" err="1" smtClean="0"/>
              <a:t>imperdiet</a:t>
            </a:r>
            <a:r>
              <a:rPr lang="en-US" dirty="0" smtClean="0"/>
              <a:t> </a:t>
            </a:r>
            <a:r>
              <a:rPr lang="en-US" dirty="0" err="1" smtClean="0"/>
              <a:t>ultrices</a:t>
            </a:r>
            <a:r>
              <a:rPr lang="en-US" dirty="0" smtClean="0"/>
              <a:t>. </a:t>
            </a:r>
            <a:r>
              <a:rPr lang="en-US" dirty="0" err="1" smtClean="0"/>
              <a:t>Etiam</a:t>
            </a:r>
            <a:r>
              <a:rPr lang="en-US" dirty="0" smtClean="0"/>
              <a:t> </a:t>
            </a:r>
            <a:r>
              <a:rPr lang="en-US" dirty="0" err="1" smtClean="0"/>
              <a:t>nec</a:t>
            </a:r>
            <a:r>
              <a:rPr lang="en-US" dirty="0" smtClean="0"/>
              <a:t> </a:t>
            </a:r>
            <a:r>
              <a:rPr lang="en-US" dirty="0" err="1" smtClean="0"/>
              <a:t>urna</a:t>
            </a:r>
            <a:r>
              <a:rPr lang="en-US" dirty="0" smtClean="0"/>
              <a:t> </a:t>
            </a:r>
            <a:r>
              <a:rPr lang="en-US" dirty="0" err="1" smtClean="0"/>
              <a:t>velit</a:t>
            </a:r>
            <a:r>
              <a:rPr lang="en-US" dirty="0" smtClean="0"/>
              <a:t>. </a:t>
            </a:r>
            <a:r>
              <a:rPr lang="en-US" dirty="0" err="1" smtClean="0"/>
              <a:t>Vivamus</a:t>
            </a:r>
            <a:r>
              <a:rPr lang="en-US" dirty="0" smtClean="0"/>
              <a:t> </a:t>
            </a:r>
            <a:r>
              <a:rPr lang="en-US" dirty="0" err="1" smtClean="0"/>
              <a:t>varius</a:t>
            </a:r>
            <a:r>
              <a:rPr lang="en-US" dirty="0" smtClean="0"/>
              <a:t> </a:t>
            </a:r>
            <a:r>
              <a:rPr lang="en-US" dirty="0" err="1" smtClean="0"/>
              <a:t>porttitor</a:t>
            </a:r>
            <a:r>
              <a:rPr lang="en-US" dirty="0" smtClean="0"/>
              <a:t> </a:t>
            </a:r>
            <a:r>
              <a:rPr lang="en-US" dirty="0" err="1" smtClean="0"/>
              <a:t>justo</a:t>
            </a:r>
            <a:r>
              <a:rPr lang="en-US" dirty="0" smtClean="0"/>
              <a:t> </a:t>
            </a:r>
            <a:r>
              <a:rPr lang="en-US" dirty="0" err="1" smtClean="0"/>
              <a:t>nec</a:t>
            </a:r>
            <a:r>
              <a:rPr lang="en-US" dirty="0" smtClean="0"/>
              <a:t>.</a:t>
            </a:r>
          </a:p>
          <a:p>
            <a:pPr lvl="0"/>
            <a:r>
              <a:rPr lang="en-US" dirty="0" smtClean="0"/>
              <a:t>Type your next point here. </a:t>
            </a:r>
            <a:r>
              <a:rPr lang="en-US" dirty="0" err="1" smtClean="0"/>
              <a:t>Ut</a:t>
            </a:r>
            <a:r>
              <a:rPr lang="en-US" dirty="0" smtClean="0"/>
              <a:t> in quam </a:t>
            </a:r>
            <a:r>
              <a:rPr lang="en-US" dirty="0" err="1" smtClean="0"/>
              <a:t>nulla</a:t>
            </a:r>
            <a:r>
              <a:rPr lang="en-US" dirty="0" smtClean="0"/>
              <a:t>, </a:t>
            </a:r>
            <a:r>
              <a:rPr lang="en-US" dirty="0" err="1" smtClean="0"/>
              <a:t>vel</a:t>
            </a:r>
            <a:r>
              <a:rPr lang="en-US" dirty="0" smtClean="0"/>
              <a:t> </a:t>
            </a:r>
            <a:r>
              <a:rPr lang="en-US" dirty="0" err="1" smtClean="0"/>
              <a:t>molestie</a:t>
            </a:r>
            <a:r>
              <a:rPr lang="en-US" dirty="0" smtClean="0"/>
              <a:t> </a:t>
            </a:r>
            <a:r>
              <a:rPr lang="en-US" dirty="0" err="1" smtClean="0"/>
              <a:t>odio</a:t>
            </a:r>
            <a:r>
              <a:rPr lang="en-US" dirty="0" smtClean="0"/>
              <a:t>. </a:t>
            </a:r>
            <a:r>
              <a:rPr lang="en-US" dirty="0" err="1" smtClean="0"/>
              <a:t>Pellentesque</a:t>
            </a:r>
            <a:r>
              <a:rPr lang="en-US" dirty="0" smtClean="0"/>
              <a:t> </a:t>
            </a:r>
            <a:r>
              <a:rPr lang="en-US" dirty="0" err="1" smtClean="0"/>
              <a:t>imperdiet</a:t>
            </a:r>
            <a:r>
              <a:rPr lang="en-US" dirty="0" smtClean="0"/>
              <a:t> mi et </a:t>
            </a:r>
            <a:r>
              <a:rPr lang="en-US" dirty="0" err="1" smtClean="0"/>
              <a:t>justo</a:t>
            </a:r>
            <a:r>
              <a:rPr lang="en-US" dirty="0" smtClean="0"/>
              <a:t> </a:t>
            </a:r>
            <a:r>
              <a:rPr lang="en-US" dirty="0" err="1" smtClean="0"/>
              <a:t>molestie</a:t>
            </a:r>
            <a:r>
              <a:rPr lang="en-US" dirty="0" smtClean="0"/>
              <a:t> </a:t>
            </a:r>
            <a:r>
              <a:rPr lang="en-US" dirty="0" err="1" smtClean="0"/>
              <a:t>pellentesque</a:t>
            </a:r>
            <a:r>
              <a:rPr lang="en-US" dirty="0" smtClean="0"/>
              <a:t>.</a:t>
            </a:r>
          </a:p>
          <a:p>
            <a:pPr lvl="0"/>
            <a:r>
              <a:rPr lang="en-US" dirty="0" smtClean="0"/>
              <a:t>Type your next point here. </a:t>
            </a:r>
            <a:r>
              <a:rPr lang="en-US" dirty="0" err="1" smtClean="0"/>
              <a:t>Donec</a:t>
            </a:r>
            <a:r>
              <a:rPr lang="en-US" dirty="0" smtClean="0"/>
              <a:t> </a:t>
            </a:r>
            <a:r>
              <a:rPr lang="en-US" dirty="0" err="1" smtClean="0"/>
              <a:t>neque</a:t>
            </a:r>
            <a:r>
              <a:rPr lang="en-US" dirty="0" smtClean="0"/>
              <a:t> </a:t>
            </a:r>
            <a:r>
              <a:rPr lang="en-US" dirty="0" err="1" smtClean="0"/>
              <a:t>urna</a:t>
            </a:r>
            <a:r>
              <a:rPr lang="en-US" dirty="0" smtClean="0"/>
              <a:t>, </a:t>
            </a:r>
            <a:r>
              <a:rPr lang="en-US" dirty="0" err="1" smtClean="0"/>
              <a:t>rutrum</a:t>
            </a:r>
            <a:r>
              <a:rPr lang="en-US" dirty="0" smtClean="0"/>
              <a:t> </a:t>
            </a:r>
            <a:r>
              <a:rPr lang="en-US" dirty="0" err="1" smtClean="0"/>
              <a:t>nec</a:t>
            </a:r>
            <a:r>
              <a:rPr lang="en-US" dirty="0" smtClean="0"/>
              <a:t> </a:t>
            </a:r>
            <a:r>
              <a:rPr lang="en-US" dirty="0" err="1" smtClean="0"/>
              <a:t>malesuada</a:t>
            </a:r>
            <a:r>
              <a:rPr lang="en-US" dirty="0" smtClean="0"/>
              <a:t> </a:t>
            </a:r>
            <a:r>
              <a:rPr lang="en-US" dirty="0" err="1" smtClean="0"/>
              <a:t>eu</a:t>
            </a:r>
            <a:r>
              <a:rPr lang="en-US" dirty="0" smtClean="0"/>
              <a:t>, </a:t>
            </a:r>
            <a:r>
              <a:rPr lang="en-US" dirty="0" err="1" smtClean="0"/>
              <a:t>rutrum</a:t>
            </a:r>
            <a:r>
              <a:rPr lang="en-US" dirty="0" smtClean="0"/>
              <a:t> ac </a:t>
            </a:r>
            <a:r>
              <a:rPr lang="en-US" dirty="0" err="1" smtClean="0"/>
              <a:t>sapien</a:t>
            </a:r>
            <a:r>
              <a:rPr lang="en-US" dirty="0" smtClean="0"/>
              <a:t> </a:t>
            </a:r>
            <a:r>
              <a:rPr lang="en-US" dirty="0" err="1" smtClean="0"/>
              <a:t>nec</a:t>
            </a:r>
            <a:r>
              <a:rPr lang="en-US" dirty="0" smtClean="0"/>
              <a:t>. </a:t>
            </a:r>
          </a:p>
        </p:txBody>
      </p:sp>
      <p:pic>
        <p:nvPicPr>
          <p:cNvPr id="9" name="Picture 8" descr="US_icon_new.emf"/>
          <p:cNvPicPr>
            <a:picLocks noChangeAspect="1"/>
          </p:cNvPicPr>
          <p:nvPr userDrawn="1"/>
        </p:nvPicPr>
        <p:blipFill>
          <a:blip r:embed="rId2" cstate="print"/>
          <a:stretch>
            <a:fillRect/>
          </a:stretch>
        </p:blipFill>
        <p:spPr>
          <a:xfrm>
            <a:off x="457200" y="457200"/>
            <a:ext cx="461250" cy="538125"/>
          </a:xfrm>
          <a:prstGeom prst="rect">
            <a:avLst/>
          </a:prstGeom>
        </p:spPr>
      </p:pic>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Title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755648"/>
            <a:ext cx="8229600" cy="835152"/>
          </a:xfrm>
          <a:prstGeom prst="rect">
            <a:avLst/>
          </a:prstGeom>
        </p:spPr>
        <p:txBody>
          <a:bodyPr lIns="0" tIns="0" rIns="0" bIns="0"/>
          <a:lstStyle>
            <a:lvl1pPr algn="l">
              <a:lnSpc>
                <a:spcPts val="3400"/>
              </a:lnSpc>
              <a:defRPr sz="3000" b="1" baseline="0">
                <a:solidFill>
                  <a:schemeClr val="tx1">
                    <a:lumMod val="50000"/>
                    <a:lumOff val="50000"/>
                  </a:schemeClr>
                </a:solidFill>
              </a:defRPr>
            </a:lvl1pPr>
          </a:lstStyle>
          <a:p>
            <a:r>
              <a:rPr lang="en-US" dirty="0" smtClean="0"/>
              <a:t>Type your presentation title in here. Try to keep your title to a two line maximum.</a:t>
            </a:r>
            <a:endParaRPr lang="en-US" dirty="0"/>
          </a:p>
        </p:txBody>
      </p:sp>
      <p:sp>
        <p:nvSpPr>
          <p:cNvPr id="10" name="Text Placeholder 9"/>
          <p:cNvSpPr>
            <a:spLocks noGrp="1"/>
          </p:cNvSpPr>
          <p:nvPr>
            <p:ph type="body" sz="quarter" idx="10" hasCustomPrompt="1"/>
          </p:nvPr>
        </p:nvSpPr>
        <p:spPr>
          <a:xfrm>
            <a:off x="457200" y="2770632"/>
            <a:ext cx="8229600" cy="685800"/>
          </a:xfrm>
          <a:prstGeom prst="rect">
            <a:avLst/>
          </a:prstGeom>
          <a:noFill/>
        </p:spPr>
        <p:txBody>
          <a:bodyPr lIns="0" tIns="0" rIns="0" bIns="0"/>
          <a:lstStyle>
            <a:lvl1pPr marL="0" indent="0">
              <a:lnSpc>
                <a:spcPts val="3000"/>
              </a:lnSpc>
              <a:spcBef>
                <a:spcPts val="0"/>
              </a:spcBef>
              <a:buNone/>
              <a:defRPr sz="2600" b="0" baseline="0">
                <a:solidFill>
                  <a:schemeClr val="tx1">
                    <a:lumMod val="50000"/>
                    <a:lumOff val="50000"/>
                  </a:schemeClr>
                </a:solidFill>
              </a:defRPr>
            </a:lvl1pPr>
          </a:lstStyle>
          <a:p>
            <a:pPr lvl="0"/>
            <a:r>
              <a:rPr lang="en-US" dirty="0" smtClean="0"/>
              <a:t>Type your sub-title in here. Try to keep your sub-title to a two line maximum.</a:t>
            </a:r>
            <a:endParaRPr lang="en-US" dirty="0"/>
          </a:p>
        </p:txBody>
      </p:sp>
      <p:sp>
        <p:nvSpPr>
          <p:cNvPr id="12" name="Text Placeholder 11"/>
          <p:cNvSpPr>
            <a:spLocks noGrp="1"/>
          </p:cNvSpPr>
          <p:nvPr>
            <p:ph type="body" sz="quarter" idx="11" hasCustomPrompt="1"/>
          </p:nvPr>
        </p:nvSpPr>
        <p:spPr>
          <a:xfrm>
            <a:off x="457200" y="3730752"/>
            <a:ext cx="8229600" cy="914400"/>
          </a:xfrm>
          <a:prstGeom prst="rect">
            <a:avLst/>
          </a:prstGeom>
        </p:spPr>
        <p:txBody>
          <a:bodyPr lIns="0" tIns="0" rIns="0" bIns="0"/>
          <a:lstStyle>
            <a:lvl1pPr marL="0" indent="0">
              <a:lnSpc>
                <a:spcPts val="2400"/>
              </a:lnSpc>
              <a:spcBef>
                <a:spcPts val="0"/>
              </a:spcBef>
              <a:buNone/>
              <a:defRPr sz="2000" b="1">
                <a:solidFill>
                  <a:schemeClr val="accent1"/>
                </a:solidFill>
              </a:defRPr>
            </a:lvl1pPr>
            <a:lvl2pPr marL="0" indent="0">
              <a:lnSpc>
                <a:spcPts val="2400"/>
              </a:lnSpc>
              <a:spcBef>
                <a:spcPts val="0"/>
              </a:spcBef>
              <a:buNone/>
              <a:defRPr sz="1800" baseline="0">
                <a:solidFill>
                  <a:schemeClr val="accent1"/>
                </a:solidFill>
              </a:defRPr>
            </a:lvl2pPr>
            <a:lvl3pPr marL="0" indent="0">
              <a:lnSpc>
                <a:spcPts val="2400"/>
              </a:lnSpc>
              <a:spcBef>
                <a:spcPts val="0"/>
              </a:spcBef>
              <a:buNone/>
              <a:defRPr sz="1800">
                <a:solidFill>
                  <a:schemeClr val="accent1"/>
                </a:solidFill>
              </a:defRPr>
            </a:lvl3pPr>
            <a:lvl4pPr>
              <a:buNone/>
              <a:defRPr/>
            </a:lvl4pPr>
            <a:lvl5pPr>
              <a:buNone/>
              <a:defRPr/>
            </a:lvl5pPr>
          </a:lstStyle>
          <a:p>
            <a:pPr lvl="0"/>
            <a:r>
              <a:rPr lang="en-US" dirty="0" smtClean="0"/>
              <a:t>Joe Smith</a:t>
            </a:r>
          </a:p>
          <a:p>
            <a:pPr lvl="1"/>
            <a:r>
              <a:rPr lang="en-US" dirty="0" smtClean="0"/>
              <a:t>Title, The Conference Board of Canada</a:t>
            </a:r>
          </a:p>
          <a:p>
            <a:pPr lvl="2"/>
            <a:r>
              <a:rPr lang="en-US" dirty="0" smtClean="0"/>
              <a:t>January 1, 2013</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page/CF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755648"/>
            <a:ext cx="8229600" cy="835152"/>
          </a:xfrm>
          <a:prstGeom prst="rect">
            <a:avLst/>
          </a:prstGeom>
        </p:spPr>
        <p:txBody>
          <a:bodyPr lIns="0" tIns="0" rIns="0" bIns="0"/>
          <a:lstStyle>
            <a:lvl1pPr algn="l">
              <a:lnSpc>
                <a:spcPts val="3400"/>
              </a:lnSpc>
              <a:defRPr sz="3000" b="1" baseline="0">
                <a:solidFill>
                  <a:schemeClr val="tx1">
                    <a:lumMod val="50000"/>
                    <a:lumOff val="50000"/>
                  </a:schemeClr>
                </a:solidFill>
              </a:defRPr>
            </a:lvl1pPr>
          </a:lstStyle>
          <a:p>
            <a:r>
              <a:rPr lang="en-US" dirty="0" smtClean="0"/>
              <a:t>Type your presentation title in here. Try to keep your title to a two line maximum.</a:t>
            </a:r>
            <a:endParaRPr lang="en-US" dirty="0"/>
          </a:p>
        </p:txBody>
      </p:sp>
      <p:sp>
        <p:nvSpPr>
          <p:cNvPr id="10" name="Text Placeholder 9"/>
          <p:cNvSpPr>
            <a:spLocks noGrp="1"/>
          </p:cNvSpPr>
          <p:nvPr>
            <p:ph type="body" sz="quarter" idx="10" hasCustomPrompt="1"/>
          </p:nvPr>
        </p:nvSpPr>
        <p:spPr>
          <a:xfrm>
            <a:off x="457200" y="2770632"/>
            <a:ext cx="8229600" cy="685800"/>
          </a:xfrm>
          <a:prstGeom prst="rect">
            <a:avLst/>
          </a:prstGeom>
          <a:noFill/>
        </p:spPr>
        <p:txBody>
          <a:bodyPr lIns="0" tIns="0" rIns="0" bIns="0"/>
          <a:lstStyle>
            <a:lvl1pPr marL="0" indent="0">
              <a:lnSpc>
                <a:spcPts val="3000"/>
              </a:lnSpc>
              <a:spcBef>
                <a:spcPts val="0"/>
              </a:spcBef>
              <a:buNone/>
              <a:defRPr sz="2600" b="0" baseline="0">
                <a:solidFill>
                  <a:schemeClr val="tx1">
                    <a:lumMod val="50000"/>
                    <a:lumOff val="50000"/>
                  </a:schemeClr>
                </a:solidFill>
              </a:defRPr>
            </a:lvl1pPr>
          </a:lstStyle>
          <a:p>
            <a:pPr lvl="0"/>
            <a:r>
              <a:rPr lang="en-US" dirty="0" smtClean="0"/>
              <a:t>Type your sub-title in here. Try to keep your sub-title to a two line maximum.</a:t>
            </a:r>
            <a:endParaRPr lang="en-US" dirty="0"/>
          </a:p>
        </p:txBody>
      </p:sp>
      <p:sp>
        <p:nvSpPr>
          <p:cNvPr id="12" name="Text Placeholder 11"/>
          <p:cNvSpPr>
            <a:spLocks noGrp="1"/>
          </p:cNvSpPr>
          <p:nvPr>
            <p:ph type="body" sz="quarter" idx="11" hasCustomPrompt="1"/>
          </p:nvPr>
        </p:nvSpPr>
        <p:spPr>
          <a:xfrm>
            <a:off x="457200" y="3730752"/>
            <a:ext cx="8229600" cy="914400"/>
          </a:xfrm>
          <a:prstGeom prst="rect">
            <a:avLst/>
          </a:prstGeom>
        </p:spPr>
        <p:txBody>
          <a:bodyPr lIns="0" tIns="0" rIns="0" bIns="0"/>
          <a:lstStyle>
            <a:lvl1pPr marL="0" indent="0">
              <a:lnSpc>
                <a:spcPts val="2400"/>
              </a:lnSpc>
              <a:spcBef>
                <a:spcPts val="0"/>
              </a:spcBef>
              <a:buNone/>
              <a:defRPr sz="2000" b="1">
                <a:solidFill>
                  <a:schemeClr val="accent1"/>
                </a:solidFill>
              </a:defRPr>
            </a:lvl1pPr>
            <a:lvl2pPr marL="0" indent="0">
              <a:lnSpc>
                <a:spcPts val="2400"/>
              </a:lnSpc>
              <a:spcBef>
                <a:spcPts val="0"/>
              </a:spcBef>
              <a:buNone/>
              <a:defRPr sz="1800" baseline="0">
                <a:solidFill>
                  <a:schemeClr val="accent1"/>
                </a:solidFill>
              </a:defRPr>
            </a:lvl2pPr>
            <a:lvl3pPr marL="0" indent="0">
              <a:lnSpc>
                <a:spcPts val="2400"/>
              </a:lnSpc>
              <a:spcBef>
                <a:spcPts val="0"/>
              </a:spcBef>
              <a:buNone/>
              <a:defRPr sz="1800">
                <a:solidFill>
                  <a:schemeClr val="accent1"/>
                </a:solidFill>
              </a:defRPr>
            </a:lvl3pPr>
            <a:lvl4pPr>
              <a:buNone/>
              <a:defRPr/>
            </a:lvl4pPr>
            <a:lvl5pPr>
              <a:buNone/>
              <a:defRPr/>
            </a:lvl5pPr>
          </a:lstStyle>
          <a:p>
            <a:pPr lvl="0"/>
            <a:r>
              <a:rPr lang="en-US" dirty="0" smtClean="0"/>
              <a:t>Joe Smith</a:t>
            </a:r>
          </a:p>
          <a:p>
            <a:pPr lvl="1"/>
            <a:r>
              <a:rPr lang="en-US" dirty="0" smtClean="0"/>
              <a:t>Title, The Conference Board of Canada</a:t>
            </a:r>
          </a:p>
          <a:p>
            <a:pPr lvl="2"/>
            <a:r>
              <a:rPr lang="en-US" dirty="0" smtClean="0"/>
              <a:t>January 1, 2013</a:t>
            </a:r>
          </a:p>
        </p:txBody>
      </p:sp>
      <p:pic>
        <p:nvPicPr>
          <p:cNvPr id="7" name="Picture 6" descr="CFN_E_white_new.emf"/>
          <p:cNvPicPr>
            <a:picLocks noChangeAspect="1"/>
          </p:cNvPicPr>
          <p:nvPr userDrawn="1"/>
        </p:nvPicPr>
        <p:blipFill>
          <a:blip r:embed="rId2" cstate="print"/>
          <a:stretch>
            <a:fillRect/>
          </a:stretch>
        </p:blipFill>
        <p:spPr>
          <a:xfrm>
            <a:off x="457200" y="5623560"/>
            <a:ext cx="658800" cy="777600"/>
          </a:xfrm>
          <a:prstGeom prst="rect">
            <a:avLst/>
          </a:prstGeom>
        </p:spPr>
      </p:pic>
      <p:sp>
        <p:nvSpPr>
          <p:cNvPr id="8" name="TextBox 7"/>
          <p:cNvSpPr txBox="1"/>
          <p:nvPr userDrawn="1"/>
        </p:nvSpPr>
        <p:spPr>
          <a:xfrm>
            <a:off x="457200" y="6227064"/>
            <a:ext cx="4230688" cy="184666"/>
          </a:xfrm>
          <a:prstGeom prst="rect">
            <a:avLst/>
          </a:prstGeom>
          <a:noFill/>
        </p:spPr>
        <p:txBody>
          <a:bodyPr wrap="square" lIns="0" tIns="0" rIns="0" bIns="0" rtlCol="0">
            <a:spAutoFit/>
          </a:bodyPr>
          <a:lstStyle/>
          <a:p>
            <a:r>
              <a:rPr lang="en-US" sz="1200" b="1" dirty="0" smtClean="0">
                <a:solidFill>
                  <a:schemeClr val="tx1">
                    <a:lumMod val="50000"/>
                    <a:lumOff val="50000"/>
                  </a:schemeClr>
                </a:solidFill>
              </a:rPr>
              <a:t>Centre for the North</a:t>
            </a:r>
            <a:endParaRPr lang="en-US" sz="1200" b="1" dirty="0">
              <a:solidFill>
                <a:schemeClr val="tx1">
                  <a:lumMod val="50000"/>
                  <a:lumOff val="50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age/CFIC">
    <p:spTree>
      <p:nvGrpSpPr>
        <p:cNvPr id="1" name=""/>
        <p:cNvGrpSpPr/>
        <p:nvPr/>
      </p:nvGrpSpPr>
      <p:grpSpPr>
        <a:xfrm>
          <a:off x="0" y="0"/>
          <a:ext cx="0" cy="0"/>
          <a:chOff x="0" y="0"/>
          <a:chExt cx="0" cy="0"/>
        </a:xfrm>
      </p:grpSpPr>
      <p:sp>
        <p:nvSpPr>
          <p:cNvPr id="12" name="Text Placeholder 11"/>
          <p:cNvSpPr>
            <a:spLocks noGrp="1"/>
          </p:cNvSpPr>
          <p:nvPr>
            <p:ph type="body" sz="quarter" idx="11" hasCustomPrompt="1"/>
          </p:nvPr>
        </p:nvSpPr>
        <p:spPr>
          <a:xfrm>
            <a:off x="457200" y="3730752"/>
            <a:ext cx="8229600" cy="914400"/>
          </a:xfrm>
          <a:prstGeom prst="rect">
            <a:avLst/>
          </a:prstGeom>
        </p:spPr>
        <p:txBody>
          <a:bodyPr lIns="0" tIns="0" rIns="0" bIns="0"/>
          <a:lstStyle>
            <a:lvl1pPr marL="0" indent="0">
              <a:lnSpc>
                <a:spcPts val="2400"/>
              </a:lnSpc>
              <a:spcBef>
                <a:spcPts val="0"/>
              </a:spcBef>
              <a:buNone/>
              <a:defRPr sz="2000" b="1">
                <a:solidFill>
                  <a:schemeClr val="accent1"/>
                </a:solidFill>
              </a:defRPr>
            </a:lvl1pPr>
            <a:lvl2pPr marL="0" indent="0">
              <a:lnSpc>
                <a:spcPts val="2400"/>
              </a:lnSpc>
              <a:spcBef>
                <a:spcPts val="0"/>
              </a:spcBef>
              <a:buNone/>
              <a:defRPr sz="1800" baseline="0">
                <a:solidFill>
                  <a:schemeClr val="accent1"/>
                </a:solidFill>
              </a:defRPr>
            </a:lvl2pPr>
            <a:lvl3pPr marL="0" indent="0">
              <a:lnSpc>
                <a:spcPts val="2400"/>
              </a:lnSpc>
              <a:spcBef>
                <a:spcPts val="0"/>
              </a:spcBef>
              <a:buNone/>
              <a:defRPr sz="1800">
                <a:solidFill>
                  <a:schemeClr val="accent1"/>
                </a:solidFill>
              </a:defRPr>
            </a:lvl3pPr>
            <a:lvl4pPr>
              <a:buNone/>
              <a:defRPr/>
            </a:lvl4pPr>
            <a:lvl5pPr>
              <a:buNone/>
              <a:defRPr/>
            </a:lvl5pPr>
          </a:lstStyle>
          <a:p>
            <a:pPr lvl="0"/>
            <a:r>
              <a:rPr lang="en-US" dirty="0" smtClean="0"/>
              <a:t>Joe Smith</a:t>
            </a:r>
          </a:p>
          <a:p>
            <a:pPr lvl="1"/>
            <a:r>
              <a:rPr lang="en-US" dirty="0" smtClean="0"/>
              <a:t>Title, The Conference Board of Canada</a:t>
            </a:r>
          </a:p>
          <a:p>
            <a:pPr lvl="2"/>
            <a:r>
              <a:rPr lang="en-US" dirty="0" smtClean="0"/>
              <a:t>January 1, 2013</a:t>
            </a:r>
          </a:p>
        </p:txBody>
      </p:sp>
      <p:sp>
        <p:nvSpPr>
          <p:cNvPr id="6" name="Text Placeholder 9"/>
          <p:cNvSpPr>
            <a:spLocks noGrp="1"/>
          </p:cNvSpPr>
          <p:nvPr>
            <p:ph type="body" sz="quarter" idx="10" hasCustomPrompt="1"/>
          </p:nvPr>
        </p:nvSpPr>
        <p:spPr>
          <a:xfrm>
            <a:off x="457200" y="2770632"/>
            <a:ext cx="8229600" cy="685800"/>
          </a:xfrm>
          <a:prstGeom prst="rect">
            <a:avLst/>
          </a:prstGeom>
          <a:noFill/>
        </p:spPr>
        <p:txBody>
          <a:bodyPr lIns="0" tIns="0" rIns="0" bIns="0"/>
          <a:lstStyle>
            <a:lvl1pPr marL="0" indent="0">
              <a:lnSpc>
                <a:spcPts val="3000"/>
              </a:lnSpc>
              <a:spcBef>
                <a:spcPts val="0"/>
              </a:spcBef>
              <a:buNone/>
              <a:defRPr sz="2600" b="0" baseline="0">
                <a:solidFill>
                  <a:schemeClr val="tx1">
                    <a:lumMod val="50000"/>
                    <a:lumOff val="50000"/>
                  </a:schemeClr>
                </a:solidFill>
              </a:defRPr>
            </a:lvl1pPr>
          </a:lstStyle>
          <a:p>
            <a:pPr lvl="0"/>
            <a:r>
              <a:rPr lang="en-US" dirty="0" smtClean="0"/>
              <a:t>Type your sub-title in here. Try to keep your sub-title to a two line maximum.</a:t>
            </a:r>
            <a:endParaRPr lang="en-US" dirty="0"/>
          </a:p>
        </p:txBody>
      </p:sp>
      <p:sp>
        <p:nvSpPr>
          <p:cNvPr id="7" name="Title 1"/>
          <p:cNvSpPr>
            <a:spLocks noGrp="1"/>
          </p:cNvSpPr>
          <p:nvPr>
            <p:ph type="title" hasCustomPrompt="1"/>
          </p:nvPr>
        </p:nvSpPr>
        <p:spPr>
          <a:xfrm>
            <a:off x="457200" y="1755648"/>
            <a:ext cx="8229600" cy="835152"/>
          </a:xfrm>
          <a:prstGeom prst="rect">
            <a:avLst/>
          </a:prstGeom>
        </p:spPr>
        <p:txBody>
          <a:bodyPr lIns="0" tIns="0" rIns="0" bIns="0"/>
          <a:lstStyle>
            <a:lvl1pPr algn="l">
              <a:lnSpc>
                <a:spcPts val="3400"/>
              </a:lnSpc>
              <a:defRPr sz="3000" b="1" baseline="0">
                <a:solidFill>
                  <a:schemeClr val="tx1">
                    <a:lumMod val="50000"/>
                    <a:lumOff val="50000"/>
                  </a:schemeClr>
                </a:solidFill>
              </a:defRPr>
            </a:lvl1pPr>
          </a:lstStyle>
          <a:p>
            <a:r>
              <a:rPr lang="en-US" dirty="0" smtClean="0"/>
              <a:t>Type your presentation title in here. Try to keep your title to a two line maximum.</a:t>
            </a:r>
            <a:endParaRPr lang="en-US" dirty="0"/>
          </a:p>
        </p:txBody>
      </p:sp>
      <p:pic>
        <p:nvPicPr>
          <p:cNvPr id="8" name="Picture 7" descr="CFIC_E_white_new.emf"/>
          <p:cNvPicPr>
            <a:picLocks noChangeAspect="1"/>
          </p:cNvPicPr>
          <p:nvPr userDrawn="1"/>
        </p:nvPicPr>
        <p:blipFill>
          <a:blip r:embed="rId2" cstate="print"/>
          <a:stretch>
            <a:fillRect/>
          </a:stretch>
        </p:blipFill>
        <p:spPr>
          <a:xfrm>
            <a:off x="457200" y="5550408"/>
            <a:ext cx="861300" cy="847800"/>
          </a:xfrm>
          <a:prstGeom prst="rect">
            <a:avLst/>
          </a:prstGeom>
        </p:spPr>
      </p:pic>
      <p:sp>
        <p:nvSpPr>
          <p:cNvPr id="10" name="TextBox 9"/>
          <p:cNvSpPr txBox="1"/>
          <p:nvPr userDrawn="1"/>
        </p:nvSpPr>
        <p:spPr>
          <a:xfrm>
            <a:off x="457200" y="6227064"/>
            <a:ext cx="4230688" cy="184666"/>
          </a:xfrm>
          <a:prstGeom prst="rect">
            <a:avLst/>
          </a:prstGeom>
          <a:noFill/>
        </p:spPr>
        <p:txBody>
          <a:bodyPr wrap="square" lIns="0" tIns="0" rIns="0" bIns="0" rtlCol="0">
            <a:spAutoFit/>
          </a:bodyPr>
          <a:lstStyle/>
          <a:p>
            <a:r>
              <a:rPr lang="en-US" sz="1200" b="1" dirty="0" smtClean="0">
                <a:solidFill>
                  <a:schemeClr val="tx1">
                    <a:lumMod val="50000"/>
                    <a:lumOff val="50000"/>
                  </a:schemeClr>
                </a:solidFill>
              </a:rPr>
              <a:t>Centre for Food in Canada</a:t>
            </a:r>
            <a:endParaRPr lang="en-US" sz="1200" b="1" dirty="0">
              <a:solidFill>
                <a:schemeClr val="tx1">
                  <a:lumMod val="50000"/>
                  <a:lumOff val="50000"/>
                </a:scheme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page/HCP">
    <p:spTree>
      <p:nvGrpSpPr>
        <p:cNvPr id="1" name=""/>
        <p:cNvGrpSpPr/>
        <p:nvPr/>
      </p:nvGrpSpPr>
      <p:grpSpPr>
        <a:xfrm>
          <a:off x="0" y="0"/>
          <a:ext cx="0" cy="0"/>
          <a:chOff x="0" y="0"/>
          <a:chExt cx="0" cy="0"/>
        </a:xfrm>
      </p:grpSpPr>
      <p:sp>
        <p:nvSpPr>
          <p:cNvPr id="12" name="Text Placeholder 11"/>
          <p:cNvSpPr>
            <a:spLocks noGrp="1"/>
          </p:cNvSpPr>
          <p:nvPr>
            <p:ph type="body" sz="quarter" idx="11" hasCustomPrompt="1"/>
          </p:nvPr>
        </p:nvSpPr>
        <p:spPr>
          <a:xfrm>
            <a:off x="457200" y="3730752"/>
            <a:ext cx="8229600" cy="914400"/>
          </a:xfrm>
          <a:prstGeom prst="rect">
            <a:avLst/>
          </a:prstGeom>
        </p:spPr>
        <p:txBody>
          <a:bodyPr lIns="0" tIns="0" rIns="0" bIns="0"/>
          <a:lstStyle>
            <a:lvl1pPr marL="0" indent="0">
              <a:lnSpc>
                <a:spcPts val="2400"/>
              </a:lnSpc>
              <a:spcBef>
                <a:spcPts val="0"/>
              </a:spcBef>
              <a:buNone/>
              <a:defRPr sz="2000" b="1">
                <a:solidFill>
                  <a:schemeClr val="accent1"/>
                </a:solidFill>
              </a:defRPr>
            </a:lvl1pPr>
            <a:lvl2pPr marL="0" indent="0">
              <a:lnSpc>
                <a:spcPts val="2400"/>
              </a:lnSpc>
              <a:spcBef>
                <a:spcPts val="0"/>
              </a:spcBef>
              <a:buNone/>
              <a:defRPr sz="1800" baseline="0">
                <a:solidFill>
                  <a:schemeClr val="accent1"/>
                </a:solidFill>
              </a:defRPr>
            </a:lvl2pPr>
            <a:lvl3pPr marL="0" indent="0">
              <a:lnSpc>
                <a:spcPts val="2400"/>
              </a:lnSpc>
              <a:spcBef>
                <a:spcPts val="0"/>
              </a:spcBef>
              <a:buNone/>
              <a:defRPr sz="1800">
                <a:solidFill>
                  <a:schemeClr val="accent1"/>
                </a:solidFill>
              </a:defRPr>
            </a:lvl3pPr>
            <a:lvl4pPr>
              <a:buNone/>
              <a:defRPr/>
            </a:lvl4pPr>
            <a:lvl5pPr>
              <a:buNone/>
              <a:defRPr/>
            </a:lvl5pPr>
          </a:lstStyle>
          <a:p>
            <a:pPr lvl="0"/>
            <a:r>
              <a:rPr lang="en-US" dirty="0" smtClean="0"/>
              <a:t>Joe Smith</a:t>
            </a:r>
          </a:p>
          <a:p>
            <a:pPr lvl="1"/>
            <a:r>
              <a:rPr lang="en-US" dirty="0" smtClean="0"/>
              <a:t>Title, The Conference Board of Canada</a:t>
            </a:r>
          </a:p>
          <a:p>
            <a:pPr lvl="2"/>
            <a:r>
              <a:rPr lang="en-US" dirty="0" smtClean="0"/>
              <a:t>January 1, 2013</a:t>
            </a:r>
          </a:p>
        </p:txBody>
      </p:sp>
      <p:sp>
        <p:nvSpPr>
          <p:cNvPr id="6" name="Text Placeholder 9"/>
          <p:cNvSpPr>
            <a:spLocks noGrp="1"/>
          </p:cNvSpPr>
          <p:nvPr>
            <p:ph type="body" sz="quarter" idx="10" hasCustomPrompt="1"/>
          </p:nvPr>
        </p:nvSpPr>
        <p:spPr>
          <a:xfrm>
            <a:off x="457200" y="2770632"/>
            <a:ext cx="8229600" cy="685800"/>
          </a:xfrm>
          <a:prstGeom prst="rect">
            <a:avLst/>
          </a:prstGeom>
          <a:noFill/>
        </p:spPr>
        <p:txBody>
          <a:bodyPr lIns="0" tIns="0" rIns="0" bIns="0"/>
          <a:lstStyle>
            <a:lvl1pPr marL="0" indent="0">
              <a:lnSpc>
                <a:spcPts val="3000"/>
              </a:lnSpc>
              <a:spcBef>
                <a:spcPts val="0"/>
              </a:spcBef>
              <a:buNone/>
              <a:defRPr sz="2600" b="0" baseline="0">
                <a:solidFill>
                  <a:schemeClr val="tx1">
                    <a:lumMod val="50000"/>
                    <a:lumOff val="50000"/>
                  </a:schemeClr>
                </a:solidFill>
              </a:defRPr>
            </a:lvl1pPr>
          </a:lstStyle>
          <a:p>
            <a:pPr lvl="0"/>
            <a:r>
              <a:rPr lang="en-US" dirty="0" smtClean="0"/>
              <a:t>Type your sub-title in here. Try to keep your sub-title to a two line maximum.</a:t>
            </a:r>
            <a:endParaRPr lang="en-US" dirty="0"/>
          </a:p>
        </p:txBody>
      </p:sp>
      <p:sp>
        <p:nvSpPr>
          <p:cNvPr id="7" name="Title 1"/>
          <p:cNvSpPr>
            <a:spLocks noGrp="1"/>
          </p:cNvSpPr>
          <p:nvPr>
            <p:ph type="title" hasCustomPrompt="1"/>
          </p:nvPr>
        </p:nvSpPr>
        <p:spPr>
          <a:xfrm>
            <a:off x="457200" y="1755648"/>
            <a:ext cx="8229600" cy="835152"/>
          </a:xfrm>
          <a:prstGeom prst="rect">
            <a:avLst/>
          </a:prstGeom>
        </p:spPr>
        <p:txBody>
          <a:bodyPr lIns="0" tIns="0" rIns="0" bIns="0"/>
          <a:lstStyle>
            <a:lvl1pPr algn="l">
              <a:lnSpc>
                <a:spcPts val="3400"/>
              </a:lnSpc>
              <a:defRPr sz="3000" b="1" baseline="0">
                <a:solidFill>
                  <a:schemeClr val="tx1">
                    <a:lumMod val="50000"/>
                    <a:lumOff val="50000"/>
                  </a:schemeClr>
                </a:solidFill>
              </a:defRPr>
            </a:lvl1pPr>
          </a:lstStyle>
          <a:p>
            <a:r>
              <a:rPr lang="en-US" dirty="0" smtClean="0"/>
              <a:t>Type your presentation title in here. Try to keep your title to a two line maximum.</a:t>
            </a:r>
            <a:endParaRPr lang="en-US" dirty="0"/>
          </a:p>
        </p:txBody>
      </p:sp>
      <p:pic>
        <p:nvPicPr>
          <p:cNvPr id="8" name="Picture 7" descr="HCP_white_new.emf"/>
          <p:cNvPicPr>
            <a:picLocks noChangeAspect="1"/>
          </p:cNvPicPr>
          <p:nvPr userDrawn="1"/>
        </p:nvPicPr>
        <p:blipFill>
          <a:blip r:embed="rId2" cstate="print"/>
          <a:stretch>
            <a:fillRect/>
          </a:stretch>
        </p:blipFill>
        <p:spPr>
          <a:xfrm>
            <a:off x="457200" y="5586984"/>
            <a:ext cx="696600" cy="812700"/>
          </a:xfrm>
          <a:prstGeom prst="rect">
            <a:avLst/>
          </a:prstGeom>
        </p:spPr>
      </p:pic>
      <p:sp>
        <p:nvSpPr>
          <p:cNvPr id="10" name="TextBox 9"/>
          <p:cNvSpPr txBox="1"/>
          <p:nvPr userDrawn="1"/>
        </p:nvSpPr>
        <p:spPr>
          <a:xfrm>
            <a:off x="457200" y="6227064"/>
            <a:ext cx="4230688" cy="184666"/>
          </a:xfrm>
          <a:prstGeom prst="rect">
            <a:avLst/>
          </a:prstGeom>
          <a:noFill/>
        </p:spPr>
        <p:txBody>
          <a:bodyPr wrap="square" lIns="0" tIns="0" rIns="0" bIns="0" rtlCol="0">
            <a:spAutoFit/>
          </a:bodyPr>
          <a:lstStyle/>
          <a:p>
            <a:r>
              <a:rPr lang="en-US" sz="1200" b="1" dirty="0" smtClean="0">
                <a:solidFill>
                  <a:schemeClr val="tx1">
                    <a:lumMod val="50000"/>
                    <a:lumOff val="50000"/>
                  </a:schemeClr>
                </a:solidFill>
              </a:rPr>
              <a:t>How Canada Performs</a:t>
            </a:r>
            <a:endParaRPr lang="en-US" sz="1200" b="1" dirty="0">
              <a:solidFill>
                <a:schemeClr val="tx1">
                  <a:lumMod val="50000"/>
                  <a:lumOff val="50000"/>
                </a:scheme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structions: General">
    <p:spTree>
      <p:nvGrpSpPr>
        <p:cNvPr id="1" name=""/>
        <p:cNvGrpSpPr/>
        <p:nvPr/>
      </p:nvGrpSpPr>
      <p:grpSpPr>
        <a:xfrm>
          <a:off x="0" y="0"/>
          <a:ext cx="0" cy="0"/>
          <a:chOff x="0" y="0"/>
          <a:chExt cx="0" cy="0"/>
        </a:xfrm>
      </p:grpSpPr>
      <p:sp>
        <p:nvSpPr>
          <p:cNvPr id="3" name="TextBox 2"/>
          <p:cNvSpPr txBox="1"/>
          <p:nvPr userDrawn="1"/>
        </p:nvSpPr>
        <p:spPr>
          <a:xfrm>
            <a:off x="457200" y="457200"/>
            <a:ext cx="8229600" cy="492443"/>
          </a:xfrm>
          <a:prstGeom prst="rect">
            <a:avLst/>
          </a:prstGeom>
          <a:noFill/>
        </p:spPr>
        <p:txBody>
          <a:bodyPr wrap="square" lIns="0" tIns="0" rIns="0" bIns="0" rtlCol="0">
            <a:spAutoFit/>
          </a:bodyPr>
          <a:lstStyle/>
          <a:p>
            <a:r>
              <a:rPr lang="en-US" sz="2000" b="1" dirty="0" smtClean="0">
                <a:solidFill>
                  <a:schemeClr val="tx1"/>
                </a:solidFill>
              </a:rPr>
              <a:t>Instructions: </a:t>
            </a:r>
            <a:r>
              <a:rPr lang="en-US" sz="2000" dirty="0" smtClean="0">
                <a:solidFill>
                  <a:schemeClr val="tx1"/>
                </a:solidFill>
              </a:rPr>
              <a:t>General</a:t>
            </a:r>
            <a:r>
              <a:rPr lang="en-US" sz="2000" baseline="0" dirty="0" smtClean="0">
                <a:solidFill>
                  <a:schemeClr val="tx1"/>
                </a:solidFill>
              </a:rPr>
              <a:t> (10/28/13)</a:t>
            </a:r>
            <a:endParaRPr lang="en-US" sz="2000" dirty="0" smtClean="0">
              <a:solidFill>
                <a:schemeClr val="tx1"/>
              </a:solidFill>
            </a:endParaRPr>
          </a:p>
          <a:p>
            <a:r>
              <a:rPr lang="en-US" sz="1200" baseline="0" dirty="0" smtClean="0">
                <a:solidFill>
                  <a:schemeClr val="tx1"/>
                </a:solidFill>
              </a:rPr>
              <a:t>Note: Remove this slide when your presentation is complete.</a:t>
            </a:r>
            <a:endParaRPr lang="en-US" sz="1200" dirty="0">
              <a:solidFill>
                <a:schemeClr val="tx1"/>
              </a:solidFill>
            </a:endParaRPr>
          </a:p>
        </p:txBody>
      </p:sp>
      <p:sp>
        <p:nvSpPr>
          <p:cNvPr id="4" name="TextBox 3"/>
          <p:cNvSpPr txBox="1"/>
          <p:nvPr userDrawn="1"/>
        </p:nvSpPr>
        <p:spPr>
          <a:xfrm>
            <a:off x="457200" y="1417320"/>
            <a:ext cx="8229600" cy="4297679"/>
          </a:xfrm>
          <a:prstGeom prst="rect">
            <a:avLst/>
          </a:prstGeom>
          <a:noFill/>
        </p:spPr>
        <p:txBody>
          <a:bodyPr wrap="square" lIns="0" tIns="0" rIns="0" bIns="0" numCol="2" spcCol="228600" rtlCol="0">
            <a:noAutofit/>
          </a:bodyPr>
          <a:lstStyle/>
          <a:p>
            <a:pPr>
              <a:lnSpc>
                <a:spcPct val="100000"/>
              </a:lnSpc>
              <a:spcAft>
                <a:spcPts val="1600"/>
              </a:spcAft>
            </a:pPr>
            <a:r>
              <a:rPr lang="en-US" sz="1400" baseline="0" dirty="0" smtClean="0">
                <a:solidFill>
                  <a:schemeClr val="tx1"/>
                </a:solidFill>
              </a:rPr>
              <a:t>The template includes the following:</a:t>
            </a:r>
          </a:p>
          <a:p>
            <a:pPr marL="0" marR="0" indent="0" algn="l" defTabSz="914400" rtl="0" eaLnBrk="1" fontAlgn="auto" latinLnBrk="0" hangingPunct="1">
              <a:lnSpc>
                <a:spcPct val="100000"/>
              </a:lnSpc>
              <a:spcBef>
                <a:spcPts val="0"/>
              </a:spcBef>
              <a:spcAft>
                <a:spcPts val="1600"/>
              </a:spcAft>
              <a:buClrTx/>
              <a:buSzTx/>
              <a:buFontTx/>
              <a:buNone/>
              <a:tabLst/>
              <a:defRPr/>
            </a:pPr>
            <a:r>
              <a:rPr lang="en-US" sz="1400" baseline="0" dirty="0" smtClean="0">
                <a:solidFill>
                  <a:schemeClr val="tx2"/>
                </a:solidFill>
              </a:rPr>
              <a:t>English template</a:t>
            </a:r>
          </a:p>
          <a:p>
            <a:pPr marL="182880" indent="-182880">
              <a:lnSpc>
                <a:spcPct val="100000"/>
              </a:lnSpc>
              <a:spcAft>
                <a:spcPts val="1600"/>
              </a:spcAft>
              <a:buAutoNum type="arabicPeriod"/>
            </a:pPr>
            <a:r>
              <a:rPr lang="en-US" sz="1400" baseline="0" dirty="0" smtClean="0">
                <a:solidFill>
                  <a:schemeClr val="tx1"/>
                </a:solidFill>
              </a:rPr>
              <a:t>CBoC_corp_E.potx</a:t>
            </a:r>
          </a:p>
          <a:p>
            <a:pPr marL="182880" marR="0" indent="-182880" algn="l" defTabSz="914400" rtl="0" eaLnBrk="1" fontAlgn="auto" latinLnBrk="0" hangingPunct="1">
              <a:lnSpc>
                <a:spcPct val="100000"/>
              </a:lnSpc>
              <a:spcBef>
                <a:spcPts val="0"/>
              </a:spcBef>
              <a:spcAft>
                <a:spcPts val="1600"/>
              </a:spcAft>
              <a:buClrTx/>
              <a:buSzTx/>
              <a:buFontTx/>
              <a:buNone/>
              <a:tabLst/>
              <a:defRPr/>
            </a:pPr>
            <a:r>
              <a:rPr lang="en-US" sz="1400" baseline="0" dirty="0" smtClean="0">
                <a:solidFill>
                  <a:schemeClr val="tx2"/>
                </a:solidFill>
              </a:rPr>
              <a:t>Chart templates</a:t>
            </a:r>
          </a:p>
          <a:p>
            <a:pPr marL="182880" indent="-182880">
              <a:lnSpc>
                <a:spcPct val="100000"/>
              </a:lnSpc>
              <a:spcAft>
                <a:spcPts val="1600"/>
              </a:spcAft>
              <a:buAutoNum type="arabicPeriod"/>
            </a:pPr>
            <a:r>
              <a:rPr lang="en-US" sz="1400" baseline="0" dirty="0" err="1" smtClean="0">
                <a:solidFill>
                  <a:schemeClr val="tx1"/>
                </a:solidFill>
              </a:rPr>
              <a:t>CBoC_area_ppt.crtx</a:t>
            </a:r>
            <a:endParaRPr lang="en-US" sz="1400" baseline="0" dirty="0" smtClean="0">
              <a:solidFill>
                <a:schemeClr val="tx1"/>
              </a:solidFill>
            </a:endParaRPr>
          </a:p>
          <a:p>
            <a:pPr marL="182880" indent="-182880">
              <a:lnSpc>
                <a:spcPct val="100000"/>
              </a:lnSpc>
              <a:spcAft>
                <a:spcPts val="1600"/>
              </a:spcAft>
              <a:buAutoNum type="arabicPeriod"/>
            </a:pPr>
            <a:r>
              <a:rPr lang="en-US" sz="1400" baseline="0" dirty="0" err="1" smtClean="0">
                <a:solidFill>
                  <a:schemeClr val="tx1"/>
                </a:solidFill>
              </a:rPr>
              <a:t>CBoC_bar_line_ppt.crtx</a:t>
            </a:r>
            <a:endParaRPr lang="en-US" sz="1400" baseline="0" dirty="0" smtClean="0">
              <a:solidFill>
                <a:schemeClr val="tx1"/>
              </a:solidFill>
            </a:endParaRPr>
          </a:p>
          <a:p>
            <a:pPr marL="182880" indent="-182880">
              <a:lnSpc>
                <a:spcPct val="100000"/>
              </a:lnSpc>
              <a:spcAft>
                <a:spcPts val="1600"/>
              </a:spcAft>
              <a:buAutoNum type="arabicPeriod"/>
            </a:pPr>
            <a:r>
              <a:rPr lang="en-US" sz="1400" baseline="0" dirty="0" err="1" smtClean="0">
                <a:solidFill>
                  <a:schemeClr val="tx1"/>
                </a:solidFill>
              </a:rPr>
              <a:t>CBoC_bar_ppt.crtx</a:t>
            </a:r>
            <a:endParaRPr lang="en-US" sz="1400" baseline="0" dirty="0" smtClean="0">
              <a:solidFill>
                <a:schemeClr val="tx1"/>
              </a:solidFill>
            </a:endParaRPr>
          </a:p>
          <a:p>
            <a:pPr marL="182880" indent="-182880">
              <a:lnSpc>
                <a:spcPct val="100000"/>
              </a:lnSpc>
              <a:spcAft>
                <a:spcPts val="1600"/>
              </a:spcAft>
              <a:buAutoNum type="arabicPeriod"/>
            </a:pPr>
            <a:r>
              <a:rPr lang="en-US" sz="1400" baseline="0" dirty="0" err="1" smtClean="0">
                <a:solidFill>
                  <a:schemeClr val="tx1"/>
                </a:solidFill>
              </a:rPr>
              <a:t>CBoC_line_ppt.crtx</a:t>
            </a:r>
            <a:endParaRPr lang="en-US" sz="1400" baseline="0" dirty="0" smtClean="0">
              <a:solidFill>
                <a:schemeClr val="tx1"/>
              </a:solidFill>
            </a:endParaRPr>
          </a:p>
          <a:p>
            <a:pPr marL="182880" indent="-182880">
              <a:lnSpc>
                <a:spcPct val="100000"/>
              </a:lnSpc>
              <a:spcAft>
                <a:spcPts val="1600"/>
              </a:spcAft>
              <a:buAutoNum type="arabicPeriod"/>
            </a:pPr>
            <a:r>
              <a:rPr lang="en-US" sz="1400" baseline="0" dirty="0" err="1" smtClean="0">
                <a:solidFill>
                  <a:schemeClr val="tx1"/>
                </a:solidFill>
              </a:rPr>
              <a:t>CBoC_pie_ppt.crtx</a:t>
            </a:r>
            <a:endParaRPr lang="en-US" sz="1400" baseline="0" dirty="0" smtClean="0">
              <a:solidFill>
                <a:schemeClr val="tx1"/>
              </a:solidFill>
            </a:endParaRPr>
          </a:p>
          <a:p>
            <a:pPr marL="342900" indent="-342900">
              <a:lnSpc>
                <a:spcPct val="100000"/>
              </a:lnSpc>
              <a:spcAft>
                <a:spcPts val="1600"/>
              </a:spcAft>
              <a:buFontTx/>
              <a:buNone/>
            </a:pPr>
            <a:endParaRPr lang="en-US" sz="1400" baseline="0" dirty="0" smtClean="0">
              <a:solidFill>
                <a:schemeClr val="tx1"/>
              </a:solidFill>
            </a:endParaRPr>
          </a:p>
          <a:p>
            <a:pPr marL="0" indent="0">
              <a:lnSpc>
                <a:spcPct val="100000"/>
              </a:lnSpc>
              <a:spcAft>
                <a:spcPts val="800"/>
              </a:spcAft>
              <a:buFontTx/>
              <a:buNone/>
            </a:pPr>
            <a:r>
              <a:rPr lang="en-US" sz="1400" baseline="0" dirty="0" smtClean="0">
                <a:solidFill>
                  <a:schemeClr val="tx1"/>
                </a:solidFill>
              </a:rPr>
              <a:t>Place the English template which has the file extension .</a:t>
            </a:r>
            <a:r>
              <a:rPr lang="en-US" sz="1400" baseline="0" dirty="0" err="1" smtClean="0">
                <a:solidFill>
                  <a:schemeClr val="tx1"/>
                </a:solidFill>
              </a:rPr>
              <a:t>potx</a:t>
            </a:r>
            <a:r>
              <a:rPr lang="en-US" sz="1400" baseline="0" dirty="0" smtClean="0">
                <a:solidFill>
                  <a:schemeClr val="tx1"/>
                </a:solidFill>
              </a:rPr>
              <a:t> into the following location:</a:t>
            </a:r>
          </a:p>
          <a:p>
            <a:pPr marL="0" indent="0">
              <a:lnSpc>
                <a:spcPct val="100000"/>
              </a:lnSpc>
              <a:spcAft>
                <a:spcPts val="1600"/>
              </a:spcAft>
              <a:buFontTx/>
              <a:buNone/>
            </a:pPr>
            <a:r>
              <a:rPr lang="en-US" sz="1400" baseline="0" dirty="0" smtClean="0">
                <a:solidFill>
                  <a:schemeClr val="tx1"/>
                </a:solidFill>
              </a:rPr>
              <a:t>C:\Users\UserName\AppData\Roaming\Microsoft\</a:t>
            </a:r>
            <a:br>
              <a:rPr lang="en-US" sz="1400" baseline="0" dirty="0" smtClean="0">
                <a:solidFill>
                  <a:schemeClr val="tx1"/>
                </a:solidFill>
              </a:rPr>
            </a:br>
            <a:r>
              <a:rPr lang="en-US" sz="1400" baseline="0" dirty="0" smtClean="0">
                <a:solidFill>
                  <a:schemeClr val="tx1"/>
                </a:solidFill>
              </a:rPr>
              <a:t>Templates</a:t>
            </a:r>
          </a:p>
          <a:p>
            <a:pPr marL="0" indent="0">
              <a:lnSpc>
                <a:spcPct val="100000"/>
              </a:lnSpc>
              <a:spcAft>
                <a:spcPts val="800"/>
              </a:spcAft>
              <a:buFontTx/>
              <a:buNone/>
            </a:pPr>
            <a:r>
              <a:rPr lang="en-US" sz="1400" baseline="0" dirty="0" smtClean="0">
                <a:solidFill>
                  <a:schemeClr val="tx1"/>
                </a:solidFill>
              </a:rPr>
              <a:t>Place the chart templates which have the file extension .</a:t>
            </a:r>
            <a:r>
              <a:rPr lang="en-US" sz="1400" baseline="0" dirty="0" err="1" smtClean="0">
                <a:solidFill>
                  <a:schemeClr val="tx1"/>
                </a:solidFill>
              </a:rPr>
              <a:t>crtx</a:t>
            </a:r>
            <a:r>
              <a:rPr lang="en-US" sz="1400" baseline="0" dirty="0" smtClean="0">
                <a:solidFill>
                  <a:schemeClr val="tx1"/>
                </a:solidFill>
              </a:rPr>
              <a:t> into the following location: </a:t>
            </a:r>
          </a:p>
          <a:p>
            <a:pPr marL="0" indent="0">
              <a:lnSpc>
                <a:spcPct val="100000"/>
              </a:lnSpc>
              <a:spcAft>
                <a:spcPts val="1600"/>
              </a:spcAft>
              <a:buFontTx/>
              <a:buNone/>
            </a:pPr>
            <a:r>
              <a:rPr lang="en-US" sz="1400" baseline="0" dirty="0" smtClean="0">
                <a:solidFill>
                  <a:schemeClr val="tx1"/>
                </a:solidFill>
              </a:rPr>
              <a:t>C:\Users\UserName\AppData\Roaming\Microsoft\</a:t>
            </a:r>
            <a:br>
              <a:rPr lang="en-US" sz="1400" baseline="0" dirty="0" smtClean="0">
                <a:solidFill>
                  <a:schemeClr val="tx1"/>
                </a:solidFill>
              </a:rPr>
            </a:br>
            <a:r>
              <a:rPr lang="en-US" sz="1400" baseline="0" dirty="0" smtClean="0">
                <a:solidFill>
                  <a:schemeClr val="tx1"/>
                </a:solidFill>
              </a:rPr>
              <a:t>Templates\Charts.</a:t>
            </a:r>
          </a:p>
          <a:p>
            <a:pPr>
              <a:lnSpc>
                <a:spcPct val="100000"/>
              </a:lnSpc>
              <a:spcAft>
                <a:spcPts val="1600"/>
              </a:spcAft>
            </a:pPr>
            <a:endParaRPr lang="en-US" sz="1400" baseline="0" dirty="0" smtClean="0">
              <a:solidFill>
                <a:schemeClr val="tx1"/>
              </a:solidFill>
            </a:endParaRPr>
          </a:p>
          <a:p>
            <a:pPr marL="342900" indent="-342900">
              <a:lnSpc>
                <a:spcPct val="100000"/>
              </a:lnSpc>
              <a:spcAft>
                <a:spcPts val="1600"/>
              </a:spcAft>
              <a:buAutoNum type="arabicPeriod"/>
            </a:pPr>
            <a:endParaRPr lang="en-US" sz="1400" baseline="0" dirty="0" smtClean="0">
              <a:solidFill>
                <a:schemeClr val="tx1"/>
              </a:solidFill>
            </a:endParaRPr>
          </a:p>
          <a:p>
            <a:pPr marL="342900" indent="-342900">
              <a:spcAft>
                <a:spcPts val="1600"/>
              </a:spcAft>
              <a:buAutoNum type="arabicPeriod"/>
            </a:pPr>
            <a:endParaRPr lang="en-US" sz="1400" baseline="0" dirty="0" smtClean="0">
              <a:solidFill>
                <a:schemeClr val="tx1"/>
              </a:solidFill>
            </a:endParaRPr>
          </a:p>
          <a:p>
            <a:pPr>
              <a:spcAft>
                <a:spcPts val="1600"/>
              </a:spcAft>
            </a:pPr>
            <a:endParaRPr lang="en-US" sz="1400" dirty="0">
              <a:solidFill>
                <a:schemeClr val="tx1"/>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structions: Title slide">
    <p:spTree>
      <p:nvGrpSpPr>
        <p:cNvPr id="1" name=""/>
        <p:cNvGrpSpPr/>
        <p:nvPr/>
      </p:nvGrpSpPr>
      <p:grpSpPr>
        <a:xfrm>
          <a:off x="0" y="0"/>
          <a:ext cx="0" cy="0"/>
          <a:chOff x="0" y="0"/>
          <a:chExt cx="0" cy="0"/>
        </a:xfrm>
      </p:grpSpPr>
      <p:sp>
        <p:nvSpPr>
          <p:cNvPr id="3" name="TextBox 2"/>
          <p:cNvSpPr txBox="1"/>
          <p:nvPr userDrawn="1"/>
        </p:nvSpPr>
        <p:spPr>
          <a:xfrm>
            <a:off x="457200" y="457200"/>
            <a:ext cx="8229600" cy="492443"/>
          </a:xfrm>
          <a:prstGeom prst="rect">
            <a:avLst/>
          </a:prstGeom>
          <a:noFill/>
        </p:spPr>
        <p:txBody>
          <a:bodyPr wrap="square" lIns="0" tIns="0" rIns="0" bIns="0" rtlCol="0">
            <a:spAutoFit/>
          </a:bodyPr>
          <a:lstStyle/>
          <a:p>
            <a:r>
              <a:rPr lang="en-US" sz="2000" b="1" dirty="0" smtClean="0">
                <a:solidFill>
                  <a:schemeClr val="tx1"/>
                </a:solidFill>
              </a:rPr>
              <a:t>Instructions: </a:t>
            </a:r>
            <a:r>
              <a:rPr lang="en-US" sz="2000" dirty="0" smtClean="0">
                <a:solidFill>
                  <a:schemeClr val="tx1"/>
                </a:solidFill>
              </a:rPr>
              <a:t>Title Slide</a:t>
            </a:r>
          </a:p>
          <a:p>
            <a:r>
              <a:rPr lang="en-US" sz="1200" baseline="0" dirty="0" smtClean="0">
                <a:solidFill>
                  <a:schemeClr val="tx1"/>
                </a:solidFill>
              </a:rPr>
              <a:t>Note: Remove this slide when your presentation is complete.</a:t>
            </a:r>
            <a:endParaRPr lang="en-US" sz="1200" dirty="0">
              <a:solidFill>
                <a:schemeClr val="tx1"/>
              </a:solidFill>
            </a:endParaRPr>
          </a:p>
        </p:txBody>
      </p:sp>
      <p:sp>
        <p:nvSpPr>
          <p:cNvPr id="4" name="TextBox 3"/>
          <p:cNvSpPr txBox="1"/>
          <p:nvPr userDrawn="1"/>
        </p:nvSpPr>
        <p:spPr>
          <a:xfrm>
            <a:off x="457200" y="1417320"/>
            <a:ext cx="8229600" cy="4297679"/>
          </a:xfrm>
          <a:prstGeom prst="rect">
            <a:avLst/>
          </a:prstGeom>
          <a:noFill/>
        </p:spPr>
        <p:txBody>
          <a:bodyPr wrap="square" lIns="0" tIns="0" rIns="0" bIns="0" numCol="2" spcCol="228600" rtlCol="0">
            <a:noAutofit/>
          </a:bodyPr>
          <a:lstStyle/>
          <a:p>
            <a:pPr>
              <a:lnSpc>
                <a:spcPct val="100000"/>
              </a:lnSpc>
              <a:spcAft>
                <a:spcPts val="1600"/>
              </a:spcAft>
            </a:pPr>
            <a:r>
              <a:rPr lang="en-US" sz="1400" baseline="0" dirty="0" smtClean="0">
                <a:solidFill>
                  <a:schemeClr val="tx1"/>
                </a:solidFill>
              </a:rPr>
              <a:t>Use the layout “Title page”. It is used for slide #5. </a:t>
            </a:r>
          </a:p>
          <a:p>
            <a:pPr>
              <a:lnSpc>
                <a:spcPct val="100000"/>
              </a:lnSpc>
              <a:spcAft>
                <a:spcPts val="1600"/>
              </a:spcAft>
            </a:pPr>
            <a:r>
              <a:rPr lang="en-US" sz="1400" baseline="0" dirty="0" smtClean="0">
                <a:solidFill>
                  <a:schemeClr val="tx1"/>
                </a:solidFill>
              </a:rPr>
              <a:t>Main heading: Arial bold, 30 pts with paragraph leading of exactly 34 pts. </a:t>
            </a:r>
          </a:p>
          <a:p>
            <a:pPr>
              <a:lnSpc>
                <a:spcPct val="100000"/>
              </a:lnSpc>
              <a:spcAft>
                <a:spcPts val="1600"/>
              </a:spcAft>
            </a:pPr>
            <a:r>
              <a:rPr lang="en-US" sz="1400" baseline="0" dirty="0" smtClean="0">
                <a:solidFill>
                  <a:schemeClr val="tx1"/>
                </a:solidFill>
              </a:rPr>
              <a:t>Sub-title: Arial, 26 pts with paragraph </a:t>
            </a:r>
            <a:br>
              <a:rPr lang="en-US" sz="1400" baseline="0" dirty="0" smtClean="0">
                <a:solidFill>
                  <a:schemeClr val="tx1"/>
                </a:solidFill>
              </a:rPr>
            </a:br>
            <a:r>
              <a:rPr lang="en-US" sz="1400" baseline="0" dirty="0" smtClean="0">
                <a:solidFill>
                  <a:schemeClr val="tx1"/>
                </a:solidFill>
              </a:rPr>
              <a:t>leading of exactly 30 pts. </a:t>
            </a:r>
          </a:p>
          <a:p>
            <a:pPr>
              <a:lnSpc>
                <a:spcPct val="100000"/>
              </a:lnSpc>
              <a:spcAft>
                <a:spcPts val="1600"/>
              </a:spcAft>
            </a:pPr>
            <a:r>
              <a:rPr lang="en-US" sz="1400" baseline="0" dirty="0" smtClean="0">
                <a:solidFill>
                  <a:schemeClr val="tx1"/>
                </a:solidFill>
              </a:rPr>
              <a:t>Presenter name: Arial bold, 20 pts. Font </a:t>
            </a:r>
            <a:r>
              <a:rPr lang="en-US" sz="1400" baseline="0" dirty="0" err="1" smtClean="0">
                <a:solidFill>
                  <a:schemeClr val="tx1"/>
                </a:solidFill>
              </a:rPr>
              <a:t>colour</a:t>
            </a:r>
            <a:r>
              <a:rPr lang="en-US" sz="1400" baseline="0" dirty="0" smtClean="0">
                <a:solidFill>
                  <a:schemeClr val="tx1"/>
                </a:solidFill>
              </a:rPr>
              <a:t> should be 0, 114, 181 RGB.   </a:t>
            </a:r>
          </a:p>
          <a:p>
            <a:pPr>
              <a:lnSpc>
                <a:spcPct val="100000"/>
              </a:lnSpc>
              <a:spcAft>
                <a:spcPts val="1600"/>
              </a:spcAft>
            </a:pPr>
            <a:r>
              <a:rPr lang="en-US" sz="1400" baseline="0" dirty="0" smtClean="0">
                <a:solidFill>
                  <a:schemeClr val="tx1"/>
                </a:solidFill>
              </a:rPr>
              <a:t>Presenter title and company: Arial, 18 pts. Font </a:t>
            </a:r>
            <a:r>
              <a:rPr lang="en-US" sz="1400" baseline="0" dirty="0" err="1" smtClean="0">
                <a:solidFill>
                  <a:schemeClr val="tx1"/>
                </a:solidFill>
              </a:rPr>
              <a:t>colour</a:t>
            </a:r>
            <a:r>
              <a:rPr lang="en-US" sz="1400" baseline="0" dirty="0" smtClean="0">
                <a:solidFill>
                  <a:schemeClr val="tx1"/>
                </a:solidFill>
              </a:rPr>
              <a:t> should be 0, 114, 181 RGB.</a:t>
            </a:r>
          </a:p>
          <a:p>
            <a:pPr>
              <a:lnSpc>
                <a:spcPct val="100000"/>
              </a:lnSpc>
              <a:spcAft>
                <a:spcPts val="1600"/>
              </a:spcAft>
            </a:pPr>
            <a:r>
              <a:rPr lang="en-US" sz="1400" baseline="0" dirty="0" smtClean="0">
                <a:solidFill>
                  <a:schemeClr val="tx1"/>
                </a:solidFill>
              </a:rPr>
              <a:t>Date: Arial, 18pts.  </a:t>
            </a:r>
          </a:p>
          <a:p>
            <a:pPr>
              <a:lnSpc>
                <a:spcPct val="100000"/>
              </a:lnSpc>
              <a:spcAft>
                <a:spcPts val="1600"/>
              </a:spcAft>
            </a:pPr>
            <a:endParaRPr lang="en-US" sz="1400" baseline="0" dirty="0" smtClean="0">
              <a:solidFill>
                <a:schemeClr val="tx1"/>
              </a:solidFill>
            </a:endParaRPr>
          </a:p>
          <a:p>
            <a:pPr>
              <a:lnSpc>
                <a:spcPct val="100000"/>
              </a:lnSpc>
              <a:spcAft>
                <a:spcPts val="1600"/>
              </a:spcAft>
            </a:pPr>
            <a:endParaRPr lang="en-US" sz="1400" baseline="0" dirty="0" smtClean="0">
              <a:solidFill>
                <a:schemeClr val="tx1"/>
              </a:solidFill>
            </a:endParaRPr>
          </a:p>
          <a:p>
            <a:pPr>
              <a:lnSpc>
                <a:spcPct val="100000"/>
              </a:lnSpc>
              <a:spcAft>
                <a:spcPts val="1600"/>
              </a:spcAft>
            </a:pPr>
            <a:endParaRPr lang="en-US" sz="1400" baseline="0" dirty="0" smtClean="0">
              <a:solidFill>
                <a:schemeClr val="tx1"/>
              </a:solidFill>
            </a:endParaRPr>
          </a:p>
          <a:p>
            <a:pPr>
              <a:lnSpc>
                <a:spcPct val="100000"/>
              </a:lnSpc>
              <a:spcAft>
                <a:spcPts val="1600"/>
              </a:spcAft>
            </a:pPr>
            <a:endParaRPr lang="en-US" sz="1400" baseline="0" dirty="0" smtClean="0">
              <a:solidFill>
                <a:schemeClr val="tx1"/>
              </a:solidFill>
            </a:endParaRPr>
          </a:p>
          <a:p>
            <a:pPr>
              <a:lnSpc>
                <a:spcPct val="100000"/>
              </a:lnSpc>
              <a:spcAft>
                <a:spcPts val="1600"/>
              </a:spcAft>
            </a:pPr>
            <a:r>
              <a:rPr lang="en-US" sz="1400" baseline="0" dirty="0" smtClean="0">
                <a:solidFill>
                  <a:schemeClr val="tx1"/>
                </a:solidFill>
              </a:rPr>
              <a:t>If you have a presentation that is co-branded with a flagship centre, use the corresponding layout. Select the slide, right click to select layout, choose from one of the following: </a:t>
            </a:r>
          </a:p>
          <a:p>
            <a:pPr marL="182880" indent="-182880">
              <a:lnSpc>
                <a:spcPct val="100000"/>
              </a:lnSpc>
              <a:spcAft>
                <a:spcPts val="800"/>
              </a:spcAft>
              <a:buFont typeface="+mj-lt"/>
              <a:buAutoNum type="arabicPeriod"/>
            </a:pPr>
            <a:r>
              <a:rPr lang="en-US" sz="1400" baseline="0" dirty="0" smtClean="0">
                <a:solidFill>
                  <a:schemeClr val="tx1"/>
                </a:solidFill>
              </a:rPr>
              <a:t>Title page/CASHC</a:t>
            </a:r>
          </a:p>
          <a:p>
            <a:pPr marL="182880" indent="-182880">
              <a:lnSpc>
                <a:spcPct val="100000"/>
              </a:lnSpc>
              <a:spcAft>
                <a:spcPts val="800"/>
              </a:spcAft>
              <a:buFont typeface="+mj-lt"/>
              <a:buAutoNum type="arabicPeriod"/>
            </a:pPr>
            <a:r>
              <a:rPr lang="en-US" sz="1400" baseline="0" dirty="0" smtClean="0">
                <a:solidFill>
                  <a:schemeClr val="tx1"/>
                </a:solidFill>
              </a:rPr>
              <a:t>Title page/CFN</a:t>
            </a:r>
          </a:p>
          <a:p>
            <a:pPr marL="182880" indent="-182880">
              <a:lnSpc>
                <a:spcPct val="100000"/>
              </a:lnSpc>
              <a:spcAft>
                <a:spcPts val="800"/>
              </a:spcAft>
              <a:buFont typeface="+mj-lt"/>
              <a:buAutoNum type="arabicPeriod"/>
            </a:pPr>
            <a:r>
              <a:rPr lang="en-US" sz="1400" baseline="0" dirty="0" smtClean="0">
                <a:solidFill>
                  <a:schemeClr val="tx1"/>
                </a:solidFill>
              </a:rPr>
              <a:t>Title page/CFIC</a:t>
            </a:r>
          </a:p>
          <a:p>
            <a:pPr marL="182880" marR="0" indent="-182880" algn="l" defTabSz="914400" rtl="0" eaLnBrk="1" fontAlgn="auto" latinLnBrk="0" hangingPunct="1">
              <a:lnSpc>
                <a:spcPct val="100000"/>
              </a:lnSpc>
              <a:spcBef>
                <a:spcPts val="0"/>
              </a:spcBef>
              <a:spcAft>
                <a:spcPts val="800"/>
              </a:spcAft>
              <a:buClrTx/>
              <a:buSzTx/>
              <a:buFont typeface="+mj-lt"/>
              <a:buAutoNum type="arabicPeriod"/>
              <a:tabLst/>
              <a:defRPr/>
            </a:pPr>
            <a:r>
              <a:rPr lang="en-US" sz="1400" baseline="0" dirty="0" smtClean="0">
                <a:solidFill>
                  <a:schemeClr val="tx1"/>
                </a:solidFill>
              </a:rPr>
              <a:t>Title page/CBI</a:t>
            </a:r>
          </a:p>
          <a:p>
            <a:pPr marL="182880" indent="-182880">
              <a:lnSpc>
                <a:spcPct val="100000"/>
              </a:lnSpc>
              <a:spcAft>
                <a:spcPts val="1600"/>
              </a:spcAft>
              <a:buFont typeface="+mj-lt"/>
              <a:buAutoNum type="arabicPeriod"/>
            </a:pPr>
            <a:r>
              <a:rPr lang="en-US" sz="1400" baseline="0" dirty="0" smtClean="0">
                <a:solidFill>
                  <a:schemeClr val="tx1"/>
                </a:solidFill>
              </a:rPr>
              <a:t>Title page/HCP </a:t>
            </a:r>
          </a:p>
          <a:p>
            <a:pPr>
              <a:lnSpc>
                <a:spcPct val="100000"/>
              </a:lnSpc>
              <a:spcAft>
                <a:spcPts val="1600"/>
              </a:spcAft>
            </a:pPr>
            <a:r>
              <a:rPr lang="en-US" sz="1400" baseline="0" dirty="0" smtClean="0">
                <a:solidFill>
                  <a:schemeClr val="tx1"/>
                </a:solidFill>
              </a:rPr>
              <a:t>Slide #6 is an example of a CASHC co-branded slide. Remove slide if not in use.</a:t>
            </a:r>
          </a:p>
          <a:p>
            <a:pPr>
              <a:lnSpc>
                <a:spcPct val="100000"/>
              </a:lnSpc>
              <a:spcAft>
                <a:spcPts val="1600"/>
              </a:spcAft>
            </a:pPr>
            <a:endParaRPr lang="en-US" sz="1400" baseline="0" dirty="0" smtClean="0">
              <a:solidFill>
                <a:schemeClr val="tx1"/>
              </a:solidFill>
            </a:endParaRPr>
          </a:p>
          <a:p>
            <a:pPr marL="342900" indent="-342900">
              <a:lnSpc>
                <a:spcPct val="100000"/>
              </a:lnSpc>
              <a:spcAft>
                <a:spcPts val="1600"/>
              </a:spcAft>
              <a:buAutoNum type="arabicPeriod"/>
            </a:pPr>
            <a:endParaRPr lang="en-US" sz="1400" baseline="0" dirty="0" smtClean="0">
              <a:solidFill>
                <a:schemeClr val="tx1"/>
              </a:solidFill>
            </a:endParaRPr>
          </a:p>
          <a:p>
            <a:pPr marL="342900" indent="-342900">
              <a:spcAft>
                <a:spcPts val="1600"/>
              </a:spcAft>
              <a:buAutoNum type="arabicPeriod"/>
            </a:pPr>
            <a:endParaRPr lang="en-US" sz="1400" baseline="0" dirty="0" smtClean="0">
              <a:solidFill>
                <a:schemeClr val="tx1"/>
              </a:solidFill>
            </a:endParaRPr>
          </a:p>
          <a:p>
            <a:pPr>
              <a:spcAft>
                <a:spcPts val="1600"/>
              </a:spcAft>
            </a:pPr>
            <a:endParaRPr lang="en-US" sz="1400" dirty="0">
              <a:solidFill>
                <a:schemeClr val="tx1"/>
              </a:solidFil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structions: Colour palette">
    <p:spTree>
      <p:nvGrpSpPr>
        <p:cNvPr id="1" name=""/>
        <p:cNvGrpSpPr/>
        <p:nvPr/>
      </p:nvGrpSpPr>
      <p:grpSpPr>
        <a:xfrm>
          <a:off x="0" y="0"/>
          <a:ext cx="0" cy="0"/>
          <a:chOff x="0" y="0"/>
          <a:chExt cx="0" cy="0"/>
        </a:xfrm>
      </p:grpSpPr>
      <p:sp>
        <p:nvSpPr>
          <p:cNvPr id="5" name="Rectangle 2051"/>
          <p:cNvSpPr>
            <a:spLocks noChangeArrowheads="1"/>
          </p:cNvSpPr>
          <p:nvPr userDrawn="1"/>
        </p:nvSpPr>
        <p:spPr bwMode="gray">
          <a:xfrm>
            <a:off x="457200" y="1784866"/>
            <a:ext cx="914400" cy="914400"/>
          </a:xfrm>
          <a:prstGeom prst="rect">
            <a:avLst/>
          </a:prstGeom>
          <a:solidFill>
            <a:schemeClr val="bg1"/>
          </a:solidFill>
          <a:ln w="6350">
            <a:solidFill>
              <a:schemeClr val="tx1"/>
            </a:solidFill>
            <a:miter lim="800000"/>
            <a:headEnd/>
            <a:tailEnd/>
          </a:ln>
          <a:effectLst/>
        </p:spPr>
        <p:txBody>
          <a:bodyPr wrap="none" anchor="b"/>
          <a:lstStyle/>
          <a:p>
            <a:pPr algn="r"/>
            <a:r>
              <a:rPr lang="en-US" sz="1000" dirty="0"/>
              <a:t>255</a:t>
            </a:r>
          </a:p>
          <a:p>
            <a:pPr algn="r"/>
            <a:r>
              <a:rPr lang="en-US" sz="1000" dirty="0"/>
              <a:t>255</a:t>
            </a:r>
          </a:p>
          <a:p>
            <a:pPr algn="r"/>
            <a:r>
              <a:rPr lang="en-US" sz="1000" dirty="0"/>
              <a:t>255</a:t>
            </a:r>
          </a:p>
        </p:txBody>
      </p:sp>
      <p:sp>
        <p:nvSpPr>
          <p:cNvPr id="6" name="TextBox 5"/>
          <p:cNvSpPr txBox="1"/>
          <p:nvPr userDrawn="1"/>
        </p:nvSpPr>
        <p:spPr>
          <a:xfrm>
            <a:off x="4686300" y="1371600"/>
            <a:ext cx="914400" cy="184666"/>
          </a:xfrm>
          <a:prstGeom prst="rect">
            <a:avLst/>
          </a:prstGeom>
          <a:noFill/>
        </p:spPr>
        <p:txBody>
          <a:bodyPr wrap="square" lIns="0" tIns="0" rIns="0" bIns="0" rtlCol="0">
            <a:spAutoFit/>
          </a:bodyPr>
          <a:lstStyle/>
          <a:p>
            <a:pPr algn="ctr"/>
            <a:r>
              <a:rPr lang="en-US" sz="1200" dirty="0" smtClean="0"/>
              <a:t>Text </a:t>
            </a:r>
            <a:r>
              <a:rPr lang="en-US" sz="1200" dirty="0" err="1" smtClean="0"/>
              <a:t>colours</a:t>
            </a:r>
            <a:endParaRPr lang="en-US" sz="1200" dirty="0"/>
          </a:p>
        </p:txBody>
      </p:sp>
      <p:sp>
        <p:nvSpPr>
          <p:cNvPr id="7" name="TextBox 6"/>
          <p:cNvSpPr txBox="1"/>
          <p:nvPr userDrawn="1"/>
        </p:nvSpPr>
        <p:spPr>
          <a:xfrm>
            <a:off x="704850" y="1403866"/>
            <a:ext cx="1409700" cy="184666"/>
          </a:xfrm>
          <a:prstGeom prst="rect">
            <a:avLst/>
          </a:prstGeom>
          <a:noFill/>
        </p:spPr>
        <p:txBody>
          <a:bodyPr wrap="square" lIns="0" tIns="0" rIns="0" bIns="0" rtlCol="0">
            <a:spAutoFit/>
          </a:bodyPr>
          <a:lstStyle/>
          <a:p>
            <a:pPr algn="ctr"/>
            <a:r>
              <a:rPr lang="en-US" sz="1200" dirty="0" smtClean="0"/>
              <a:t>Background </a:t>
            </a:r>
            <a:r>
              <a:rPr lang="en-US" sz="1200" dirty="0" err="1" smtClean="0"/>
              <a:t>colour</a:t>
            </a:r>
            <a:endParaRPr lang="en-US" sz="1200" dirty="0"/>
          </a:p>
        </p:txBody>
      </p:sp>
      <p:sp>
        <p:nvSpPr>
          <p:cNvPr id="8" name="TextBox 7"/>
          <p:cNvSpPr txBox="1"/>
          <p:nvPr userDrawn="1"/>
        </p:nvSpPr>
        <p:spPr>
          <a:xfrm>
            <a:off x="2647950" y="3396734"/>
            <a:ext cx="1485900" cy="184666"/>
          </a:xfrm>
          <a:prstGeom prst="rect">
            <a:avLst/>
          </a:prstGeom>
          <a:noFill/>
        </p:spPr>
        <p:txBody>
          <a:bodyPr wrap="square" lIns="0" tIns="0" rIns="0" bIns="0" rtlCol="0">
            <a:spAutoFit/>
          </a:bodyPr>
          <a:lstStyle/>
          <a:p>
            <a:pPr algn="ctr"/>
            <a:r>
              <a:rPr lang="en-US" sz="1200" dirty="0" smtClean="0"/>
              <a:t>Primary chart </a:t>
            </a:r>
            <a:r>
              <a:rPr lang="en-US" sz="1200" dirty="0" err="1" smtClean="0"/>
              <a:t>colours</a:t>
            </a:r>
            <a:endParaRPr lang="en-US" sz="1200" dirty="0"/>
          </a:p>
        </p:txBody>
      </p:sp>
      <p:grpSp>
        <p:nvGrpSpPr>
          <p:cNvPr id="23" name="Group 22"/>
          <p:cNvGrpSpPr/>
          <p:nvPr userDrawn="1"/>
        </p:nvGrpSpPr>
        <p:grpSpPr>
          <a:xfrm>
            <a:off x="457200" y="3810000"/>
            <a:ext cx="5867400" cy="914400"/>
            <a:chOff x="457200" y="4495800"/>
            <a:chExt cx="5867400" cy="914400"/>
          </a:xfrm>
        </p:grpSpPr>
        <p:sp>
          <p:nvSpPr>
            <p:cNvPr id="10" name="Rectangle 2051"/>
            <p:cNvSpPr>
              <a:spLocks noChangeArrowheads="1"/>
            </p:cNvSpPr>
            <p:nvPr userDrawn="1"/>
          </p:nvSpPr>
          <p:spPr bwMode="gray">
            <a:xfrm>
              <a:off x="457200" y="4495800"/>
              <a:ext cx="914400" cy="914400"/>
            </a:xfrm>
            <a:prstGeom prst="rect">
              <a:avLst/>
            </a:prstGeom>
            <a:solidFill>
              <a:schemeClr val="accent1"/>
            </a:solidFill>
            <a:ln w="6350">
              <a:solidFill>
                <a:schemeClr val="tx1"/>
              </a:solidFill>
              <a:miter lim="800000"/>
              <a:headEnd/>
              <a:tailEnd/>
            </a:ln>
            <a:effectLst/>
          </p:spPr>
          <p:txBody>
            <a:bodyPr wrap="none" anchor="b"/>
            <a:lstStyle/>
            <a:p>
              <a:pPr algn="r"/>
              <a:r>
                <a:rPr lang="en-US" sz="1000" dirty="0" smtClean="0">
                  <a:solidFill>
                    <a:schemeClr val="bg1"/>
                  </a:solidFill>
                </a:rPr>
                <a:t>0</a:t>
              </a:r>
              <a:endParaRPr lang="en-US" sz="1000" dirty="0">
                <a:solidFill>
                  <a:schemeClr val="bg1"/>
                </a:solidFill>
              </a:endParaRPr>
            </a:p>
            <a:p>
              <a:pPr algn="r"/>
              <a:r>
                <a:rPr lang="en-US" sz="1000" dirty="0" smtClean="0">
                  <a:solidFill>
                    <a:schemeClr val="bg1"/>
                  </a:solidFill>
                </a:rPr>
                <a:t>175</a:t>
              </a:r>
              <a:endParaRPr lang="en-US" sz="1000" dirty="0">
                <a:solidFill>
                  <a:schemeClr val="bg1"/>
                </a:solidFill>
              </a:endParaRPr>
            </a:p>
            <a:p>
              <a:pPr algn="r"/>
              <a:r>
                <a:rPr lang="en-US" sz="1000" dirty="0" smtClean="0">
                  <a:solidFill>
                    <a:schemeClr val="bg1"/>
                  </a:solidFill>
                </a:rPr>
                <a:t>216</a:t>
              </a:r>
              <a:endParaRPr lang="en-US" sz="1000" dirty="0">
                <a:solidFill>
                  <a:schemeClr val="bg1"/>
                </a:solidFill>
              </a:endParaRPr>
            </a:p>
          </p:txBody>
        </p:sp>
        <p:sp>
          <p:nvSpPr>
            <p:cNvPr id="11" name="Rectangle 2052"/>
            <p:cNvSpPr>
              <a:spLocks noChangeArrowheads="1"/>
            </p:cNvSpPr>
            <p:nvPr userDrawn="1"/>
          </p:nvSpPr>
          <p:spPr bwMode="gray">
            <a:xfrm>
              <a:off x="1447800" y="4495800"/>
              <a:ext cx="914400" cy="914400"/>
            </a:xfrm>
            <a:prstGeom prst="rect">
              <a:avLst/>
            </a:prstGeom>
            <a:solidFill>
              <a:srgbClr val="00134A"/>
            </a:solidFill>
            <a:ln w="6350">
              <a:solidFill>
                <a:schemeClr val="tx1"/>
              </a:solidFill>
              <a:miter lim="800000"/>
              <a:headEnd/>
              <a:tailEnd/>
            </a:ln>
            <a:effectLst/>
          </p:spPr>
          <p:txBody>
            <a:bodyPr wrap="none" anchor="b"/>
            <a:lstStyle/>
            <a:p>
              <a:pPr algn="r"/>
              <a:r>
                <a:rPr lang="en-US" sz="1000" dirty="0">
                  <a:solidFill>
                    <a:schemeClr val="bg1"/>
                  </a:solidFill>
                </a:rPr>
                <a:t>0</a:t>
              </a:r>
            </a:p>
            <a:p>
              <a:pPr algn="r"/>
              <a:r>
                <a:rPr lang="en-US" sz="1000" dirty="0" smtClean="0">
                  <a:solidFill>
                    <a:schemeClr val="bg1"/>
                  </a:solidFill>
                </a:rPr>
                <a:t>19</a:t>
              </a:r>
              <a:endParaRPr lang="en-US" sz="1000" dirty="0">
                <a:solidFill>
                  <a:schemeClr val="bg1"/>
                </a:solidFill>
              </a:endParaRPr>
            </a:p>
            <a:p>
              <a:pPr algn="r"/>
              <a:r>
                <a:rPr lang="en-US" sz="1000" dirty="0" smtClean="0">
                  <a:solidFill>
                    <a:schemeClr val="bg1"/>
                  </a:solidFill>
                </a:rPr>
                <a:t>74</a:t>
              </a:r>
              <a:endParaRPr lang="en-US" sz="1000" dirty="0">
                <a:solidFill>
                  <a:schemeClr val="bg1"/>
                </a:solidFill>
              </a:endParaRPr>
            </a:p>
          </p:txBody>
        </p:sp>
        <p:sp>
          <p:nvSpPr>
            <p:cNvPr id="12" name="Rectangle 2052"/>
            <p:cNvSpPr>
              <a:spLocks noChangeArrowheads="1"/>
            </p:cNvSpPr>
            <p:nvPr userDrawn="1"/>
          </p:nvSpPr>
          <p:spPr bwMode="gray">
            <a:xfrm>
              <a:off x="2438400" y="4495800"/>
              <a:ext cx="914400" cy="914400"/>
            </a:xfrm>
            <a:prstGeom prst="rect">
              <a:avLst/>
            </a:prstGeom>
            <a:solidFill>
              <a:srgbClr val="FFE59D"/>
            </a:solidFill>
            <a:ln w="6350">
              <a:solidFill>
                <a:schemeClr val="tx1"/>
              </a:solidFill>
              <a:miter lim="800000"/>
              <a:headEnd/>
              <a:tailEnd/>
            </a:ln>
            <a:effectLst/>
          </p:spPr>
          <p:txBody>
            <a:bodyPr wrap="none" anchor="b"/>
            <a:lstStyle/>
            <a:p>
              <a:pPr algn="r"/>
              <a:r>
                <a:rPr lang="en-US" sz="1000" dirty="0" smtClean="0">
                  <a:solidFill>
                    <a:schemeClr val="tx1"/>
                  </a:solidFill>
                </a:rPr>
                <a:t>255</a:t>
              </a:r>
              <a:endParaRPr lang="en-US" sz="1000" dirty="0">
                <a:solidFill>
                  <a:schemeClr val="tx1"/>
                </a:solidFill>
              </a:endParaRPr>
            </a:p>
            <a:p>
              <a:pPr algn="r"/>
              <a:r>
                <a:rPr lang="en-US" sz="1000" dirty="0" smtClean="0">
                  <a:solidFill>
                    <a:schemeClr val="tx1"/>
                  </a:solidFill>
                </a:rPr>
                <a:t>229</a:t>
              </a:r>
              <a:endParaRPr lang="en-US" sz="1000" dirty="0">
                <a:solidFill>
                  <a:schemeClr val="tx1"/>
                </a:solidFill>
              </a:endParaRPr>
            </a:p>
            <a:p>
              <a:pPr algn="r"/>
              <a:r>
                <a:rPr lang="en-US" sz="1000" dirty="0" smtClean="0">
                  <a:solidFill>
                    <a:schemeClr val="tx1"/>
                  </a:solidFill>
                </a:rPr>
                <a:t>157</a:t>
              </a:r>
              <a:endParaRPr lang="en-US" sz="1000" dirty="0">
                <a:solidFill>
                  <a:schemeClr val="tx1"/>
                </a:solidFill>
              </a:endParaRPr>
            </a:p>
          </p:txBody>
        </p:sp>
        <p:sp>
          <p:nvSpPr>
            <p:cNvPr id="13" name="Rectangle 2052"/>
            <p:cNvSpPr>
              <a:spLocks noChangeArrowheads="1"/>
            </p:cNvSpPr>
            <p:nvPr userDrawn="1"/>
          </p:nvSpPr>
          <p:spPr bwMode="gray">
            <a:xfrm>
              <a:off x="3429000" y="4495800"/>
              <a:ext cx="914400" cy="914400"/>
            </a:xfrm>
            <a:prstGeom prst="rect">
              <a:avLst/>
            </a:prstGeom>
            <a:solidFill>
              <a:srgbClr val="727A35"/>
            </a:solidFill>
            <a:ln w="6350">
              <a:solidFill>
                <a:schemeClr val="tx1"/>
              </a:solidFill>
              <a:miter lim="800000"/>
              <a:headEnd/>
              <a:tailEnd/>
            </a:ln>
            <a:effectLst/>
          </p:spPr>
          <p:txBody>
            <a:bodyPr wrap="none" anchor="b"/>
            <a:lstStyle/>
            <a:p>
              <a:pPr algn="r"/>
              <a:r>
                <a:rPr lang="en-US" sz="1000" dirty="0" smtClean="0">
                  <a:solidFill>
                    <a:schemeClr val="bg1"/>
                  </a:solidFill>
                </a:rPr>
                <a:t>114</a:t>
              </a:r>
              <a:endParaRPr lang="en-US" sz="1000" dirty="0">
                <a:solidFill>
                  <a:schemeClr val="bg1"/>
                </a:solidFill>
              </a:endParaRPr>
            </a:p>
            <a:p>
              <a:pPr algn="r"/>
              <a:r>
                <a:rPr lang="en-US" sz="1000" dirty="0" smtClean="0">
                  <a:solidFill>
                    <a:schemeClr val="bg1"/>
                  </a:solidFill>
                </a:rPr>
                <a:t>122</a:t>
              </a:r>
              <a:endParaRPr lang="en-US" sz="1000" dirty="0">
                <a:solidFill>
                  <a:schemeClr val="bg1"/>
                </a:solidFill>
              </a:endParaRPr>
            </a:p>
            <a:p>
              <a:pPr algn="r"/>
              <a:r>
                <a:rPr lang="en-US" sz="1000" dirty="0" smtClean="0">
                  <a:solidFill>
                    <a:schemeClr val="bg1"/>
                  </a:solidFill>
                </a:rPr>
                <a:t>53</a:t>
              </a:r>
              <a:endParaRPr lang="en-US" sz="1000" dirty="0">
                <a:solidFill>
                  <a:schemeClr val="bg1"/>
                </a:solidFill>
              </a:endParaRPr>
            </a:p>
          </p:txBody>
        </p:sp>
        <p:sp>
          <p:nvSpPr>
            <p:cNvPr id="14" name="Rectangle 2052"/>
            <p:cNvSpPr>
              <a:spLocks noChangeArrowheads="1"/>
            </p:cNvSpPr>
            <p:nvPr userDrawn="1"/>
          </p:nvSpPr>
          <p:spPr bwMode="gray">
            <a:xfrm>
              <a:off x="4419600" y="4495800"/>
              <a:ext cx="914400" cy="914400"/>
            </a:xfrm>
            <a:prstGeom prst="rect">
              <a:avLst/>
            </a:prstGeom>
            <a:solidFill>
              <a:srgbClr val="FEB813"/>
            </a:solidFill>
            <a:ln w="6350">
              <a:solidFill>
                <a:schemeClr val="tx1"/>
              </a:solidFill>
              <a:miter lim="800000"/>
              <a:headEnd/>
              <a:tailEnd/>
            </a:ln>
            <a:effectLst/>
          </p:spPr>
          <p:txBody>
            <a:bodyPr wrap="none" anchor="b"/>
            <a:lstStyle/>
            <a:p>
              <a:pPr algn="r"/>
              <a:r>
                <a:rPr lang="en-US" sz="1000" dirty="0" smtClean="0">
                  <a:solidFill>
                    <a:schemeClr val="tx1"/>
                  </a:solidFill>
                </a:rPr>
                <a:t>254</a:t>
              </a:r>
              <a:endParaRPr lang="en-US" sz="1000" dirty="0">
                <a:solidFill>
                  <a:schemeClr val="tx1"/>
                </a:solidFill>
              </a:endParaRPr>
            </a:p>
            <a:p>
              <a:pPr algn="r"/>
              <a:r>
                <a:rPr lang="en-US" sz="1000" dirty="0" smtClean="0">
                  <a:solidFill>
                    <a:schemeClr val="tx1"/>
                  </a:solidFill>
                </a:rPr>
                <a:t>184</a:t>
              </a:r>
              <a:endParaRPr lang="en-US" sz="1000" dirty="0">
                <a:solidFill>
                  <a:schemeClr val="tx1"/>
                </a:solidFill>
              </a:endParaRPr>
            </a:p>
            <a:p>
              <a:pPr algn="r"/>
              <a:r>
                <a:rPr lang="en-US" sz="1000" dirty="0" smtClean="0">
                  <a:solidFill>
                    <a:schemeClr val="tx1"/>
                  </a:solidFill>
                </a:rPr>
                <a:t>19</a:t>
              </a:r>
              <a:endParaRPr lang="en-US" sz="1000" dirty="0">
                <a:solidFill>
                  <a:schemeClr val="tx1"/>
                </a:solidFill>
              </a:endParaRPr>
            </a:p>
          </p:txBody>
        </p:sp>
        <p:sp>
          <p:nvSpPr>
            <p:cNvPr id="15" name="Rectangle 2052"/>
            <p:cNvSpPr>
              <a:spLocks noChangeArrowheads="1"/>
            </p:cNvSpPr>
            <p:nvPr userDrawn="1"/>
          </p:nvSpPr>
          <p:spPr bwMode="gray">
            <a:xfrm>
              <a:off x="5410200" y="4495800"/>
              <a:ext cx="914400" cy="914400"/>
            </a:xfrm>
            <a:prstGeom prst="rect">
              <a:avLst/>
            </a:prstGeom>
            <a:solidFill>
              <a:srgbClr val="006892"/>
            </a:solidFill>
            <a:ln w="6350">
              <a:solidFill>
                <a:schemeClr val="tx1"/>
              </a:solidFill>
              <a:miter lim="800000"/>
              <a:headEnd/>
              <a:tailEnd/>
            </a:ln>
            <a:effectLst/>
          </p:spPr>
          <p:txBody>
            <a:bodyPr wrap="none" anchor="b"/>
            <a:lstStyle/>
            <a:p>
              <a:pPr algn="r"/>
              <a:r>
                <a:rPr lang="en-US" sz="1000" dirty="0" smtClean="0">
                  <a:solidFill>
                    <a:schemeClr val="bg1"/>
                  </a:solidFill>
                </a:rPr>
                <a:t>0</a:t>
              </a:r>
              <a:endParaRPr lang="en-US" sz="1000" dirty="0">
                <a:solidFill>
                  <a:schemeClr val="bg1"/>
                </a:solidFill>
              </a:endParaRPr>
            </a:p>
            <a:p>
              <a:pPr algn="r"/>
              <a:r>
                <a:rPr lang="en-US" sz="1000" dirty="0" smtClean="0">
                  <a:solidFill>
                    <a:schemeClr val="bg1"/>
                  </a:solidFill>
                </a:rPr>
                <a:t>104</a:t>
              </a:r>
              <a:endParaRPr lang="en-US" sz="1000" dirty="0">
                <a:solidFill>
                  <a:schemeClr val="bg1"/>
                </a:solidFill>
              </a:endParaRPr>
            </a:p>
            <a:p>
              <a:pPr algn="r"/>
              <a:r>
                <a:rPr lang="en-US" sz="1000" dirty="0" smtClean="0">
                  <a:solidFill>
                    <a:schemeClr val="bg1"/>
                  </a:solidFill>
                </a:rPr>
                <a:t>146</a:t>
              </a:r>
              <a:endParaRPr lang="en-US" sz="1000" dirty="0">
                <a:solidFill>
                  <a:schemeClr val="bg1"/>
                </a:solidFill>
              </a:endParaRPr>
            </a:p>
          </p:txBody>
        </p:sp>
      </p:grpSp>
      <p:grpSp>
        <p:nvGrpSpPr>
          <p:cNvPr id="22" name="Group 21"/>
          <p:cNvGrpSpPr/>
          <p:nvPr userDrawn="1"/>
        </p:nvGrpSpPr>
        <p:grpSpPr>
          <a:xfrm>
            <a:off x="3200400" y="1783080"/>
            <a:ext cx="3886200" cy="916186"/>
            <a:chOff x="3200400" y="2468880"/>
            <a:chExt cx="3886200" cy="916186"/>
          </a:xfrm>
        </p:grpSpPr>
        <p:sp>
          <p:nvSpPr>
            <p:cNvPr id="17" name="Rectangle 2054"/>
            <p:cNvSpPr>
              <a:spLocks noChangeArrowheads="1"/>
            </p:cNvSpPr>
            <p:nvPr userDrawn="1"/>
          </p:nvSpPr>
          <p:spPr bwMode="gray">
            <a:xfrm>
              <a:off x="5181600" y="2470666"/>
              <a:ext cx="914400" cy="914400"/>
            </a:xfrm>
            <a:prstGeom prst="rect">
              <a:avLst/>
            </a:prstGeom>
            <a:solidFill>
              <a:schemeClr val="tx2"/>
            </a:solidFill>
            <a:ln w="6350">
              <a:solidFill>
                <a:schemeClr val="tx1"/>
              </a:solidFill>
              <a:miter lim="800000"/>
              <a:headEnd/>
              <a:tailEnd/>
            </a:ln>
            <a:effectLst/>
          </p:spPr>
          <p:txBody>
            <a:bodyPr wrap="none" anchor="b"/>
            <a:lstStyle/>
            <a:p>
              <a:pPr algn="r"/>
              <a:r>
                <a:rPr lang="en-US" sz="1000" dirty="0" smtClean="0">
                  <a:solidFill>
                    <a:schemeClr val="bg1"/>
                  </a:solidFill>
                </a:rPr>
                <a:t>0</a:t>
              </a:r>
              <a:endParaRPr lang="en-US" sz="1000" dirty="0">
                <a:solidFill>
                  <a:schemeClr val="bg1"/>
                </a:solidFill>
              </a:endParaRPr>
            </a:p>
            <a:p>
              <a:pPr algn="r"/>
              <a:r>
                <a:rPr lang="en-US" sz="1000" dirty="0" smtClean="0">
                  <a:solidFill>
                    <a:schemeClr val="bg1"/>
                  </a:solidFill>
                </a:rPr>
                <a:t>114</a:t>
              </a:r>
              <a:endParaRPr lang="en-US" sz="1000" dirty="0">
                <a:solidFill>
                  <a:schemeClr val="bg1"/>
                </a:solidFill>
              </a:endParaRPr>
            </a:p>
            <a:p>
              <a:pPr algn="r"/>
              <a:r>
                <a:rPr lang="en-US" sz="1000" dirty="0" smtClean="0">
                  <a:solidFill>
                    <a:schemeClr val="bg1"/>
                  </a:solidFill>
                </a:rPr>
                <a:t>181</a:t>
              </a:r>
              <a:endParaRPr lang="en-US" sz="1000" dirty="0">
                <a:solidFill>
                  <a:schemeClr val="bg1"/>
                </a:solidFill>
              </a:endParaRPr>
            </a:p>
          </p:txBody>
        </p:sp>
        <p:sp>
          <p:nvSpPr>
            <p:cNvPr id="18" name="Rectangle 2052"/>
            <p:cNvSpPr>
              <a:spLocks noChangeArrowheads="1"/>
            </p:cNvSpPr>
            <p:nvPr userDrawn="1"/>
          </p:nvSpPr>
          <p:spPr bwMode="gray">
            <a:xfrm>
              <a:off x="4191000" y="2470666"/>
              <a:ext cx="914400" cy="914400"/>
            </a:xfrm>
            <a:prstGeom prst="rect">
              <a:avLst/>
            </a:prstGeom>
            <a:solidFill>
              <a:schemeClr val="tx1"/>
            </a:solidFill>
            <a:ln w="6350">
              <a:solidFill>
                <a:schemeClr val="tx1"/>
              </a:solidFill>
              <a:miter lim="800000"/>
              <a:headEnd/>
              <a:tailEnd/>
            </a:ln>
            <a:effectLst/>
          </p:spPr>
          <p:txBody>
            <a:bodyPr wrap="none" anchor="b"/>
            <a:lstStyle/>
            <a:p>
              <a:pPr algn="r"/>
              <a:r>
                <a:rPr lang="en-US" sz="1000">
                  <a:solidFill>
                    <a:schemeClr val="bg1"/>
                  </a:solidFill>
                </a:rPr>
                <a:t>0</a:t>
              </a:r>
            </a:p>
            <a:p>
              <a:pPr algn="r"/>
              <a:r>
                <a:rPr lang="en-US" sz="1000">
                  <a:solidFill>
                    <a:schemeClr val="bg1"/>
                  </a:solidFill>
                </a:rPr>
                <a:t>0</a:t>
              </a:r>
            </a:p>
            <a:p>
              <a:pPr algn="r"/>
              <a:r>
                <a:rPr lang="en-US" sz="1000">
                  <a:solidFill>
                    <a:schemeClr val="bg1"/>
                  </a:solidFill>
                </a:rPr>
                <a:t>0</a:t>
              </a:r>
            </a:p>
          </p:txBody>
        </p:sp>
        <p:sp>
          <p:nvSpPr>
            <p:cNvPr id="19" name="Rectangle 2051"/>
            <p:cNvSpPr>
              <a:spLocks noChangeArrowheads="1"/>
            </p:cNvSpPr>
            <p:nvPr userDrawn="1"/>
          </p:nvSpPr>
          <p:spPr bwMode="gray">
            <a:xfrm>
              <a:off x="3200400" y="2470666"/>
              <a:ext cx="914400" cy="914400"/>
            </a:xfrm>
            <a:prstGeom prst="rect">
              <a:avLst/>
            </a:prstGeom>
            <a:solidFill>
              <a:schemeClr val="bg1"/>
            </a:solidFill>
            <a:ln w="6350">
              <a:solidFill>
                <a:schemeClr val="tx1"/>
              </a:solidFill>
              <a:miter lim="800000"/>
              <a:headEnd/>
              <a:tailEnd/>
            </a:ln>
            <a:effectLst/>
          </p:spPr>
          <p:txBody>
            <a:bodyPr wrap="none" anchor="b"/>
            <a:lstStyle/>
            <a:p>
              <a:pPr algn="r"/>
              <a:r>
                <a:rPr lang="en-US" sz="1000" dirty="0"/>
                <a:t>255</a:t>
              </a:r>
            </a:p>
            <a:p>
              <a:pPr algn="r"/>
              <a:r>
                <a:rPr lang="en-US" sz="1000" dirty="0"/>
                <a:t>255</a:t>
              </a:r>
            </a:p>
            <a:p>
              <a:pPr algn="r"/>
              <a:r>
                <a:rPr lang="en-US" sz="1000" dirty="0"/>
                <a:t>255</a:t>
              </a:r>
            </a:p>
          </p:txBody>
        </p:sp>
        <p:sp>
          <p:nvSpPr>
            <p:cNvPr id="20" name="Rectangle 2054"/>
            <p:cNvSpPr>
              <a:spLocks noChangeArrowheads="1"/>
            </p:cNvSpPr>
            <p:nvPr userDrawn="1"/>
          </p:nvSpPr>
          <p:spPr bwMode="gray">
            <a:xfrm>
              <a:off x="6172200" y="2468880"/>
              <a:ext cx="914400" cy="914400"/>
            </a:xfrm>
            <a:prstGeom prst="rect">
              <a:avLst/>
            </a:prstGeom>
            <a:solidFill>
              <a:srgbClr val="7F7F7F"/>
            </a:solidFill>
            <a:ln w="6350">
              <a:solidFill>
                <a:schemeClr val="tx1"/>
              </a:solidFill>
              <a:miter lim="800000"/>
              <a:headEnd/>
              <a:tailEnd/>
            </a:ln>
            <a:effectLst/>
          </p:spPr>
          <p:txBody>
            <a:bodyPr wrap="none" anchor="b"/>
            <a:lstStyle/>
            <a:p>
              <a:pPr algn="r"/>
              <a:r>
                <a:rPr lang="en-US" sz="1000" dirty="0" smtClean="0">
                  <a:solidFill>
                    <a:schemeClr val="bg1"/>
                  </a:solidFill>
                </a:rPr>
                <a:t>127</a:t>
              </a:r>
              <a:endParaRPr lang="en-US" sz="1000" dirty="0">
                <a:solidFill>
                  <a:schemeClr val="bg1"/>
                </a:solidFill>
              </a:endParaRPr>
            </a:p>
            <a:p>
              <a:pPr algn="r"/>
              <a:r>
                <a:rPr lang="en-US" sz="1000" dirty="0" smtClean="0">
                  <a:solidFill>
                    <a:schemeClr val="bg1"/>
                  </a:solidFill>
                </a:rPr>
                <a:t>127</a:t>
              </a:r>
              <a:endParaRPr lang="en-US" sz="1000" dirty="0">
                <a:solidFill>
                  <a:schemeClr val="bg1"/>
                </a:solidFill>
              </a:endParaRPr>
            </a:p>
            <a:p>
              <a:pPr algn="r"/>
              <a:r>
                <a:rPr lang="en-US" sz="1000" dirty="0" smtClean="0">
                  <a:solidFill>
                    <a:schemeClr val="bg1"/>
                  </a:solidFill>
                </a:rPr>
                <a:t>127</a:t>
              </a:r>
              <a:endParaRPr lang="en-US" sz="1000" dirty="0">
                <a:solidFill>
                  <a:schemeClr val="bg1"/>
                </a:solidFill>
              </a:endParaRPr>
            </a:p>
          </p:txBody>
        </p:sp>
      </p:grpSp>
      <p:sp>
        <p:nvSpPr>
          <p:cNvPr id="21" name="TextBox 20"/>
          <p:cNvSpPr txBox="1"/>
          <p:nvPr userDrawn="1"/>
        </p:nvSpPr>
        <p:spPr>
          <a:xfrm>
            <a:off x="457200" y="457200"/>
            <a:ext cx="8229600" cy="492443"/>
          </a:xfrm>
          <a:prstGeom prst="rect">
            <a:avLst/>
          </a:prstGeom>
          <a:noFill/>
        </p:spPr>
        <p:txBody>
          <a:bodyPr wrap="square" lIns="0" tIns="0" rIns="0" bIns="0" rtlCol="0">
            <a:spAutoFit/>
          </a:bodyPr>
          <a:lstStyle/>
          <a:p>
            <a:r>
              <a:rPr lang="en-US" sz="2000" b="1" dirty="0" smtClean="0">
                <a:solidFill>
                  <a:schemeClr val="tx1"/>
                </a:solidFill>
              </a:rPr>
              <a:t>Instructions: </a:t>
            </a:r>
            <a:r>
              <a:rPr lang="en-US" sz="2000" dirty="0" smtClean="0">
                <a:solidFill>
                  <a:schemeClr val="tx1"/>
                </a:solidFill>
              </a:rPr>
              <a:t>Presentation </a:t>
            </a:r>
            <a:r>
              <a:rPr lang="en-US" sz="2000" dirty="0" err="1" smtClean="0">
                <a:solidFill>
                  <a:schemeClr val="tx1"/>
                </a:solidFill>
              </a:rPr>
              <a:t>colour</a:t>
            </a:r>
            <a:r>
              <a:rPr lang="en-US" sz="2000" dirty="0" smtClean="0">
                <a:solidFill>
                  <a:schemeClr val="tx1"/>
                </a:solidFill>
              </a:rPr>
              <a:t> palette</a:t>
            </a:r>
          </a:p>
          <a:p>
            <a:r>
              <a:rPr lang="en-US" sz="1200" dirty="0" smtClean="0">
                <a:solidFill>
                  <a:schemeClr val="tx1"/>
                </a:solidFill>
              </a:rPr>
              <a:t>Note: Remove</a:t>
            </a:r>
            <a:r>
              <a:rPr lang="en-US" sz="1200" baseline="0" dirty="0" smtClean="0">
                <a:solidFill>
                  <a:schemeClr val="tx1"/>
                </a:solidFill>
              </a:rPr>
              <a:t> this slide when your presentation is complete.</a:t>
            </a:r>
            <a:endParaRPr lang="en-US" sz="1200" dirty="0">
              <a:solidFill>
                <a:schemeClr val="tx1"/>
              </a:solidFill>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structions: Charts">
    <p:spTree>
      <p:nvGrpSpPr>
        <p:cNvPr id="1" name=""/>
        <p:cNvGrpSpPr/>
        <p:nvPr/>
      </p:nvGrpSpPr>
      <p:grpSpPr>
        <a:xfrm>
          <a:off x="0" y="0"/>
          <a:ext cx="0" cy="0"/>
          <a:chOff x="0" y="0"/>
          <a:chExt cx="0" cy="0"/>
        </a:xfrm>
      </p:grpSpPr>
      <p:sp>
        <p:nvSpPr>
          <p:cNvPr id="3" name="TextBox 2"/>
          <p:cNvSpPr txBox="1"/>
          <p:nvPr userDrawn="1"/>
        </p:nvSpPr>
        <p:spPr>
          <a:xfrm>
            <a:off x="457200" y="457200"/>
            <a:ext cx="8229600" cy="492443"/>
          </a:xfrm>
          <a:prstGeom prst="rect">
            <a:avLst/>
          </a:prstGeom>
          <a:noFill/>
        </p:spPr>
        <p:txBody>
          <a:bodyPr wrap="square" lIns="0" tIns="0" rIns="0" bIns="0" rtlCol="0">
            <a:spAutoFit/>
          </a:bodyPr>
          <a:lstStyle/>
          <a:p>
            <a:r>
              <a:rPr lang="en-US" sz="2000" b="1" dirty="0" smtClean="0">
                <a:solidFill>
                  <a:schemeClr val="tx1"/>
                </a:solidFill>
              </a:rPr>
              <a:t>Instructions:</a:t>
            </a:r>
            <a:r>
              <a:rPr lang="en-US" sz="2000" b="1" baseline="0" dirty="0" smtClean="0">
                <a:solidFill>
                  <a:schemeClr val="tx1"/>
                </a:solidFill>
              </a:rPr>
              <a:t> </a:t>
            </a:r>
            <a:r>
              <a:rPr lang="en-US" sz="2000" dirty="0" smtClean="0">
                <a:solidFill>
                  <a:schemeClr val="tx1"/>
                </a:solidFill>
              </a:rPr>
              <a:t>Charts</a:t>
            </a:r>
          </a:p>
          <a:p>
            <a:r>
              <a:rPr lang="en-US" sz="1200" dirty="0" smtClean="0">
                <a:solidFill>
                  <a:schemeClr val="tx1"/>
                </a:solidFill>
              </a:rPr>
              <a:t>Note: Remove</a:t>
            </a:r>
            <a:r>
              <a:rPr lang="en-US" sz="1200" baseline="0" dirty="0" smtClean="0">
                <a:solidFill>
                  <a:schemeClr val="tx1"/>
                </a:solidFill>
              </a:rPr>
              <a:t> this slide when your presentation is complete.</a:t>
            </a:r>
            <a:endParaRPr lang="en-US" sz="1200" dirty="0">
              <a:solidFill>
                <a:schemeClr val="tx1"/>
              </a:solidFill>
            </a:endParaRPr>
          </a:p>
        </p:txBody>
      </p:sp>
      <p:sp>
        <p:nvSpPr>
          <p:cNvPr id="20" name="TextBox 19"/>
          <p:cNvSpPr txBox="1"/>
          <p:nvPr userDrawn="1"/>
        </p:nvSpPr>
        <p:spPr>
          <a:xfrm>
            <a:off x="457200" y="1417321"/>
            <a:ext cx="8229600" cy="4297679"/>
          </a:xfrm>
          <a:prstGeom prst="rect">
            <a:avLst/>
          </a:prstGeom>
          <a:noFill/>
        </p:spPr>
        <p:txBody>
          <a:bodyPr wrap="square" lIns="0" tIns="0" rIns="0" bIns="0" numCol="2" spcCol="228600" rtlCol="0">
            <a:noAutofit/>
          </a:bodyPr>
          <a:lstStyle/>
          <a:p>
            <a:pPr>
              <a:lnSpc>
                <a:spcPct val="100000"/>
              </a:lnSpc>
              <a:spcAft>
                <a:spcPts val="1600"/>
              </a:spcAft>
            </a:pPr>
            <a:r>
              <a:rPr lang="en-US" sz="1400" dirty="0" smtClean="0">
                <a:solidFill>
                  <a:schemeClr val="tx1"/>
                </a:solidFill>
              </a:rPr>
              <a:t>The</a:t>
            </a:r>
            <a:r>
              <a:rPr lang="en-US" sz="1400" baseline="0" dirty="0" smtClean="0">
                <a:solidFill>
                  <a:schemeClr val="tx1"/>
                </a:solidFill>
              </a:rPr>
              <a:t> folder includes the main </a:t>
            </a:r>
            <a:r>
              <a:rPr lang="en-US" sz="1400" baseline="0" dirty="0" err="1" smtClean="0">
                <a:solidFill>
                  <a:schemeClr val="tx1"/>
                </a:solidFill>
              </a:rPr>
              <a:t>powerpoint</a:t>
            </a:r>
            <a:r>
              <a:rPr lang="en-US" sz="1400" baseline="0" dirty="0" smtClean="0">
                <a:solidFill>
                  <a:schemeClr val="tx1"/>
                </a:solidFill>
              </a:rPr>
              <a:t> template along with example chart templates. Copy the chart templates which have the file extension .</a:t>
            </a:r>
            <a:r>
              <a:rPr lang="en-US" sz="1400" baseline="0" dirty="0" err="1" smtClean="0">
                <a:solidFill>
                  <a:schemeClr val="tx1"/>
                </a:solidFill>
              </a:rPr>
              <a:t>crtx</a:t>
            </a:r>
            <a:r>
              <a:rPr lang="en-US" sz="1400" baseline="0" dirty="0" smtClean="0">
                <a:solidFill>
                  <a:schemeClr val="tx1"/>
                </a:solidFill>
              </a:rPr>
              <a:t> into the following location: C:\Users\UserName\AppData\Roaming\Microsoft\</a:t>
            </a:r>
            <a:br>
              <a:rPr lang="en-US" sz="1400" baseline="0" dirty="0" smtClean="0">
                <a:solidFill>
                  <a:schemeClr val="tx1"/>
                </a:solidFill>
              </a:rPr>
            </a:br>
            <a:r>
              <a:rPr lang="en-US" sz="1400" baseline="0" dirty="0" smtClean="0">
                <a:solidFill>
                  <a:schemeClr val="tx1"/>
                </a:solidFill>
              </a:rPr>
              <a:t>Templates\Charts.</a:t>
            </a:r>
          </a:p>
          <a:p>
            <a:pPr>
              <a:lnSpc>
                <a:spcPct val="100000"/>
              </a:lnSpc>
              <a:spcAft>
                <a:spcPts val="800"/>
              </a:spcAft>
            </a:pPr>
            <a:r>
              <a:rPr lang="en-US" sz="1600" baseline="0" dirty="0" smtClean="0">
                <a:solidFill>
                  <a:schemeClr val="tx2"/>
                </a:solidFill>
              </a:rPr>
              <a:t>To create a chart</a:t>
            </a:r>
          </a:p>
          <a:p>
            <a:pPr>
              <a:lnSpc>
                <a:spcPct val="100000"/>
              </a:lnSpc>
              <a:spcAft>
                <a:spcPts val="1600"/>
              </a:spcAft>
            </a:pPr>
            <a:r>
              <a:rPr lang="en-US" sz="1400" dirty="0" smtClean="0">
                <a:solidFill>
                  <a:schemeClr val="tx1"/>
                </a:solidFill>
              </a:rPr>
              <a:t>Select</a:t>
            </a:r>
            <a:r>
              <a:rPr lang="en-US" sz="1400" baseline="0" dirty="0" smtClean="0">
                <a:solidFill>
                  <a:schemeClr val="tx1"/>
                </a:solidFill>
              </a:rPr>
              <a:t> the chart layout type you wish to use. Examples of each layout have been provided.</a:t>
            </a:r>
          </a:p>
          <a:p>
            <a:pPr marL="182880" indent="-182880">
              <a:lnSpc>
                <a:spcPct val="100000"/>
              </a:lnSpc>
              <a:spcAft>
                <a:spcPts val="800"/>
              </a:spcAft>
              <a:buAutoNum type="arabicPeriod"/>
            </a:pPr>
            <a:r>
              <a:rPr lang="en-US" sz="1400" baseline="0" dirty="0" smtClean="0">
                <a:solidFill>
                  <a:schemeClr val="tx1"/>
                </a:solidFill>
              </a:rPr>
              <a:t>Bar chart (slide #16, 17, 18, 19)</a:t>
            </a:r>
          </a:p>
          <a:p>
            <a:pPr marL="182880" indent="-182880">
              <a:lnSpc>
                <a:spcPct val="100000"/>
              </a:lnSpc>
              <a:spcAft>
                <a:spcPts val="800"/>
              </a:spcAft>
              <a:buAutoNum type="arabicPeriod"/>
            </a:pPr>
            <a:r>
              <a:rPr lang="en-US" sz="1400" baseline="0" dirty="0" smtClean="0">
                <a:solidFill>
                  <a:schemeClr val="tx1"/>
                </a:solidFill>
              </a:rPr>
              <a:t>Line chart (slide #20)</a:t>
            </a:r>
          </a:p>
          <a:p>
            <a:pPr marL="182880" indent="-182880">
              <a:lnSpc>
                <a:spcPct val="100000"/>
              </a:lnSpc>
              <a:spcAft>
                <a:spcPts val="800"/>
              </a:spcAft>
              <a:buAutoNum type="arabicPeriod"/>
            </a:pPr>
            <a:r>
              <a:rPr lang="en-US" sz="1400" baseline="0" dirty="0" smtClean="0">
                <a:solidFill>
                  <a:schemeClr val="tx1"/>
                </a:solidFill>
              </a:rPr>
              <a:t>Line chart – forecasting (slide #21)</a:t>
            </a:r>
          </a:p>
          <a:p>
            <a:pPr marL="182880" indent="-182880">
              <a:lnSpc>
                <a:spcPct val="100000"/>
              </a:lnSpc>
              <a:spcAft>
                <a:spcPts val="800"/>
              </a:spcAft>
              <a:buAutoNum type="arabicPeriod"/>
            </a:pPr>
            <a:r>
              <a:rPr lang="en-US" sz="1400" baseline="0" dirty="0" smtClean="0">
                <a:solidFill>
                  <a:schemeClr val="tx1"/>
                </a:solidFill>
              </a:rPr>
              <a:t>Pie chart (slide #25)</a:t>
            </a:r>
          </a:p>
          <a:p>
            <a:pPr marL="182880" indent="-182880">
              <a:lnSpc>
                <a:spcPct val="100000"/>
              </a:lnSpc>
              <a:spcAft>
                <a:spcPts val="800"/>
              </a:spcAft>
              <a:buAutoNum type="arabicPeriod"/>
            </a:pPr>
            <a:r>
              <a:rPr lang="en-US" sz="1400" baseline="0" dirty="0" smtClean="0">
                <a:solidFill>
                  <a:schemeClr val="tx1"/>
                </a:solidFill>
              </a:rPr>
              <a:t>Bar + Line chart (slide #22)</a:t>
            </a:r>
          </a:p>
          <a:p>
            <a:pPr marL="182880" indent="-182880">
              <a:lnSpc>
                <a:spcPct val="100000"/>
              </a:lnSpc>
              <a:spcAft>
                <a:spcPts val="1600"/>
              </a:spcAft>
              <a:buAutoNum type="arabicPeriod"/>
            </a:pPr>
            <a:r>
              <a:rPr lang="en-US" sz="1400" baseline="0" dirty="0" smtClean="0">
                <a:solidFill>
                  <a:schemeClr val="tx1"/>
                </a:solidFill>
              </a:rPr>
              <a:t>Area chart (slide #27)</a:t>
            </a:r>
          </a:p>
          <a:p>
            <a:pPr marL="182880" indent="-182880">
              <a:lnSpc>
                <a:spcPct val="100000"/>
              </a:lnSpc>
              <a:spcAft>
                <a:spcPts val="1600"/>
              </a:spcAft>
              <a:buAutoNum type="arabicPeriod"/>
            </a:pPr>
            <a:endParaRPr lang="en-US" sz="1400" baseline="0" dirty="0" smtClean="0">
              <a:solidFill>
                <a:schemeClr val="tx1"/>
              </a:solidFill>
            </a:endParaRPr>
          </a:p>
          <a:p>
            <a:pPr marL="0" indent="0">
              <a:lnSpc>
                <a:spcPct val="100000"/>
              </a:lnSpc>
              <a:spcAft>
                <a:spcPts val="1600"/>
              </a:spcAft>
              <a:buFontTx/>
              <a:buNone/>
            </a:pPr>
            <a:endParaRPr lang="en-US" sz="1400" baseline="0" dirty="0" smtClean="0">
              <a:solidFill>
                <a:schemeClr val="tx1"/>
              </a:solidFill>
            </a:endParaRPr>
          </a:p>
          <a:p>
            <a:pPr marL="0" indent="0">
              <a:lnSpc>
                <a:spcPct val="100000"/>
              </a:lnSpc>
              <a:spcAft>
                <a:spcPts val="1600"/>
              </a:spcAft>
              <a:buFontTx/>
              <a:buNone/>
            </a:pPr>
            <a:r>
              <a:rPr lang="en-US" sz="1400" baseline="0" dirty="0" smtClean="0">
                <a:solidFill>
                  <a:schemeClr val="tx1"/>
                </a:solidFill>
              </a:rPr>
              <a:t>Select the chart, use the right arrow to select “Edit Data”. Paste your data into Excel. Save the file.</a:t>
            </a:r>
          </a:p>
          <a:p>
            <a:pPr marL="0" indent="0">
              <a:lnSpc>
                <a:spcPct val="100000"/>
              </a:lnSpc>
              <a:spcAft>
                <a:spcPts val="1600"/>
              </a:spcAft>
              <a:buFontTx/>
              <a:buNone/>
            </a:pPr>
            <a:r>
              <a:rPr lang="en-US" sz="1600" baseline="0" dirty="0" smtClean="0">
                <a:solidFill>
                  <a:schemeClr val="tx2"/>
                </a:solidFill>
              </a:rPr>
              <a:t>If you need to create a combination chart, </a:t>
            </a:r>
            <a:r>
              <a:rPr lang="en-US" sz="1600" baseline="0" dirty="0" err="1" smtClean="0">
                <a:solidFill>
                  <a:schemeClr val="tx2"/>
                </a:solidFill>
              </a:rPr>
              <a:t>ie</a:t>
            </a:r>
            <a:r>
              <a:rPr lang="en-US" sz="1600" baseline="0" dirty="0" smtClean="0">
                <a:solidFill>
                  <a:schemeClr val="tx2"/>
                </a:solidFill>
              </a:rPr>
              <a:t>. bar plus line:</a:t>
            </a:r>
          </a:p>
          <a:p>
            <a:pPr marL="182880" indent="-182880">
              <a:lnSpc>
                <a:spcPct val="100000"/>
              </a:lnSpc>
              <a:spcAft>
                <a:spcPts val="800"/>
              </a:spcAft>
              <a:buFontTx/>
              <a:buAutoNum type="arabicPeriod"/>
            </a:pPr>
            <a:r>
              <a:rPr lang="en-US" sz="1400" baseline="0" dirty="0" smtClean="0">
                <a:solidFill>
                  <a:schemeClr val="tx1"/>
                </a:solidFill>
              </a:rPr>
              <a:t>Create your chart.</a:t>
            </a:r>
          </a:p>
          <a:p>
            <a:pPr marL="182880" indent="-182880">
              <a:lnSpc>
                <a:spcPct val="100000"/>
              </a:lnSpc>
              <a:spcAft>
                <a:spcPts val="800"/>
              </a:spcAft>
              <a:buFontTx/>
              <a:buAutoNum type="arabicPeriod"/>
            </a:pPr>
            <a:r>
              <a:rPr lang="en-US" sz="1400" baseline="0" dirty="0" smtClean="0">
                <a:solidFill>
                  <a:schemeClr val="tx1"/>
                </a:solidFill>
              </a:rPr>
              <a:t>Select the bar or line you wish to modify.</a:t>
            </a:r>
          </a:p>
          <a:p>
            <a:pPr marL="182880" indent="-182880">
              <a:lnSpc>
                <a:spcPct val="100000"/>
              </a:lnSpc>
              <a:spcAft>
                <a:spcPts val="1600"/>
              </a:spcAft>
              <a:buFontTx/>
              <a:buAutoNum type="arabicPeriod"/>
            </a:pPr>
            <a:r>
              <a:rPr lang="en-US" sz="1400" baseline="0" dirty="0" smtClean="0">
                <a:solidFill>
                  <a:schemeClr val="tx1"/>
                </a:solidFill>
              </a:rPr>
              <a:t>Right click to “Change Series Chart Type”, choose the chart type. The chart type will be applied to your selection only.</a:t>
            </a:r>
          </a:p>
          <a:p>
            <a:pPr marL="0" marR="0" indent="0" algn="l" defTabSz="914400" rtl="0" eaLnBrk="1" fontAlgn="auto" latinLnBrk="0" hangingPunct="1">
              <a:lnSpc>
                <a:spcPct val="100000"/>
              </a:lnSpc>
              <a:spcBef>
                <a:spcPts val="0"/>
              </a:spcBef>
              <a:spcAft>
                <a:spcPts val="1600"/>
              </a:spcAft>
              <a:buClrTx/>
              <a:buSzTx/>
              <a:buFontTx/>
              <a:buNone/>
              <a:tabLst/>
              <a:defRPr/>
            </a:pPr>
            <a:r>
              <a:rPr lang="en-US" sz="1600" baseline="0" dirty="0" smtClean="0">
                <a:solidFill>
                  <a:schemeClr val="tx2"/>
                </a:solidFill>
              </a:rPr>
              <a:t>Chart basics</a:t>
            </a:r>
          </a:p>
          <a:p>
            <a:pPr marL="0" marR="0" indent="0" algn="l" defTabSz="914400" rtl="0" eaLnBrk="1" fontAlgn="auto" latinLnBrk="0" hangingPunct="1">
              <a:lnSpc>
                <a:spcPct val="100000"/>
              </a:lnSpc>
              <a:spcBef>
                <a:spcPts val="0"/>
              </a:spcBef>
              <a:spcAft>
                <a:spcPts val="1600"/>
              </a:spcAft>
              <a:buClrTx/>
              <a:buSzTx/>
              <a:buFontTx/>
              <a:buNone/>
              <a:tabLst/>
              <a:defRPr/>
            </a:pPr>
            <a:r>
              <a:rPr lang="en-US" sz="1400" baseline="0" dirty="0" smtClean="0">
                <a:solidFill>
                  <a:schemeClr val="tx1"/>
                </a:solidFill>
              </a:rPr>
              <a:t>Subtitle units text: Arial, 18 pts.</a:t>
            </a:r>
          </a:p>
          <a:p>
            <a:pPr marL="0" marR="0" indent="0" algn="l" defTabSz="914400" rtl="0" eaLnBrk="1" fontAlgn="auto" latinLnBrk="0" hangingPunct="1">
              <a:lnSpc>
                <a:spcPct val="100000"/>
              </a:lnSpc>
              <a:spcBef>
                <a:spcPts val="0"/>
              </a:spcBef>
              <a:spcAft>
                <a:spcPts val="1600"/>
              </a:spcAft>
              <a:buClrTx/>
              <a:buSzTx/>
              <a:buFontTx/>
              <a:buNone/>
              <a:tabLst/>
              <a:defRPr/>
            </a:pPr>
            <a:r>
              <a:rPr lang="en-US" sz="1400" baseline="0" dirty="0" smtClean="0">
                <a:solidFill>
                  <a:schemeClr val="tx1"/>
                </a:solidFill>
              </a:rPr>
              <a:t>Axis text: Arial, 14 pts. </a:t>
            </a:r>
          </a:p>
          <a:p>
            <a:pPr marL="342900" indent="-342900">
              <a:lnSpc>
                <a:spcPct val="100000"/>
              </a:lnSpc>
              <a:spcAft>
                <a:spcPts val="1600"/>
              </a:spcAft>
              <a:buAutoNum type="arabicPeriod"/>
            </a:pPr>
            <a:endParaRPr lang="en-US" sz="1400" baseline="0" dirty="0" smtClean="0">
              <a:solidFill>
                <a:schemeClr val="tx1"/>
              </a:solidFill>
            </a:endParaRPr>
          </a:p>
          <a:p>
            <a:pPr marL="342900" indent="-342900">
              <a:spcAft>
                <a:spcPts val="1600"/>
              </a:spcAft>
              <a:buAutoNum type="arabicPeriod"/>
            </a:pPr>
            <a:endParaRPr lang="en-US" sz="1400" baseline="0" dirty="0" smtClean="0">
              <a:solidFill>
                <a:schemeClr val="tx1"/>
              </a:solidFill>
            </a:endParaRPr>
          </a:p>
          <a:p>
            <a:pPr>
              <a:spcAft>
                <a:spcPts val="1600"/>
              </a:spcAft>
            </a:pPr>
            <a:endParaRPr lang="en-US" sz="1400" dirty="0">
              <a:solidFill>
                <a:schemeClr val="tx1"/>
              </a:solidFill>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emf"/><Relationship Id="rId8"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6.xml"/><Relationship Id="rId12" Type="http://schemas.openxmlformats.org/officeDocument/2006/relationships/slideLayout" Target="../slideLayouts/slideLayout17.xml"/><Relationship Id="rId13" Type="http://schemas.openxmlformats.org/officeDocument/2006/relationships/slideLayout" Target="../slideLayouts/slideLayout18.xml"/><Relationship Id="rId14" Type="http://schemas.openxmlformats.org/officeDocument/2006/relationships/slideLayout" Target="../slideLayouts/slideLayout19.xml"/><Relationship Id="rId15" Type="http://schemas.openxmlformats.org/officeDocument/2006/relationships/slideLayout" Target="../slideLayouts/slideLayout20.xml"/><Relationship Id="rId16" Type="http://schemas.openxmlformats.org/officeDocument/2006/relationships/slideLayout" Target="../slideLayouts/slideLayout21.xml"/><Relationship Id="rId17" Type="http://schemas.openxmlformats.org/officeDocument/2006/relationships/slideLayout" Target="../slideLayouts/slideLayout22.xml"/><Relationship Id="rId18" Type="http://schemas.openxmlformats.org/officeDocument/2006/relationships/theme" Target="../theme/theme2.xml"/><Relationship Id="rId19" Type="http://schemas.openxmlformats.org/officeDocument/2006/relationships/image" Target="../media/image2.emf"/><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slideLayout" Target="../slideLayouts/slideLayout11.xml"/><Relationship Id="rId7" Type="http://schemas.openxmlformats.org/officeDocument/2006/relationships/slideLayout" Target="../slideLayouts/slideLayout12.xml"/><Relationship Id="rId8" Type="http://schemas.openxmlformats.org/officeDocument/2006/relationships/slideLayout" Target="../slideLayouts/slideLayout13.xml"/><Relationship Id="rId9" Type="http://schemas.openxmlformats.org/officeDocument/2006/relationships/slideLayout" Target="../slideLayouts/slideLayout14.xml"/><Relationship Id="rId10"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8.emf"/><Relationship Id="rId1" Type="http://schemas.openxmlformats.org/officeDocument/2006/relationships/slideLayout" Target="../slideLayouts/slideLayout23.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extBox 5"/>
          <p:cNvSpPr txBox="1"/>
          <p:nvPr/>
        </p:nvSpPr>
        <p:spPr>
          <a:xfrm>
            <a:off x="5443890" y="6172200"/>
            <a:ext cx="3242910" cy="246221"/>
          </a:xfrm>
          <a:prstGeom prst="rect">
            <a:avLst/>
          </a:prstGeom>
          <a:noFill/>
        </p:spPr>
        <p:txBody>
          <a:bodyPr wrap="square" lIns="0" tIns="0" rIns="0" bIns="0" rtlCol="0" anchor="b" anchorCtr="0">
            <a:spAutoFit/>
          </a:bodyPr>
          <a:lstStyle/>
          <a:p>
            <a:pPr algn="r"/>
            <a:r>
              <a:rPr lang="en-US" sz="1600" b="1" dirty="0" smtClean="0">
                <a:solidFill>
                  <a:schemeClr val="accent1"/>
                </a:solidFill>
                <a:latin typeface="Arial" pitchFamily="34" charset="0"/>
                <a:cs typeface="Arial" pitchFamily="34" charset="0"/>
              </a:rPr>
              <a:t>conferenceboard.ca</a:t>
            </a:r>
            <a:endParaRPr lang="en-US" sz="1600" b="1" dirty="0">
              <a:solidFill>
                <a:schemeClr val="accent1"/>
              </a:solidFill>
              <a:latin typeface="Arial" pitchFamily="34" charset="0"/>
              <a:cs typeface="Arial" pitchFamily="34" charset="0"/>
            </a:endParaRPr>
          </a:p>
        </p:txBody>
      </p:sp>
      <p:pic>
        <p:nvPicPr>
          <p:cNvPr id="12" name="Picture 11" descr="circles.emf"/>
          <p:cNvPicPr>
            <a:picLocks noChangeAspect="1"/>
          </p:cNvPicPr>
          <p:nvPr/>
        </p:nvPicPr>
        <p:blipFill>
          <a:blip r:embed="rId7" cstate="print"/>
          <a:stretch>
            <a:fillRect/>
          </a:stretch>
        </p:blipFill>
        <p:spPr>
          <a:xfrm>
            <a:off x="5758049" y="3919424"/>
            <a:ext cx="4224151" cy="4614976"/>
          </a:xfrm>
          <a:prstGeom prst="rect">
            <a:avLst/>
          </a:prstGeom>
        </p:spPr>
      </p:pic>
      <p:pic>
        <p:nvPicPr>
          <p:cNvPr id="5" name="Picture 4" descr="CBOC_BIL_RGB.emf"/>
          <p:cNvPicPr>
            <a:picLocks noChangeAspect="1"/>
          </p:cNvPicPr>
          <p:nvPr/>
        </p:nvPicPr>
        <p:blipFill>
          <a:blip r:embed="rId8" cstate="print"/>
          <a:stretch>
            <a:fillRect/>
          </a:stretch>
        </p:blipFill>
        <p:spPr>
          <a:xfrm>
            <a:off x="457200" y="530352"/>
            <a:ext cx="5310901" cy="550463"/>
          </a:xfrm>
          <a:prstGeom prst="rect">
            <a:avLst/>
          </a:prstGeom>
        </p:spPr>
      </p:pic>
    </p:spTree>
  </p:cSld>
  <p:clrMap bg1="lt1" tx1="dk1" bg2="lt2" tx2="dk2" accent1="accent1" accent2="accent2" accent3="accent3" accent4="accent4" accent5="accent5" accent6="accent6" hlink="hlink" folHlink="folHlink"/>
  <p:sldLayoutIdLst>
    <p:sldLayoutId id="2147483875" r:id="rId1"/>
    <p:sldLayoutId id="2147483877" r:id="rId2"/>
    <p:sldLayoutId id="2147483876" r:id="rId3"/>
    <p:sldLayoutId id="2147483795" r:id="rId4"/>
    <p:sldLayoutId id="2147483879" r:id="rId5"/>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Box 7"/>
          <p:cNvSpPr txBox="1"/>
          <p:nvPr/>
        </p:nvSpPr>
        <p:spPr>
          <a:xfrm>
            <a:off x="8686800" y="6236208"/>
            <a:ext cx="304800" cy="153888"/>
          </a:xfrm>
          <a:prstGeom prst="rect">
            <a:avLst/>
          </a:prstGeom>
          <a:noFill/>
        </p:spPr>
        <p:txBody>
          <a:bodyPr wrap="square" lIns="0" tIns="0" rIns="0" bIns="0" rtlCol="0">
            <a:spAutoFit/>
          </a:bodyPr>
          <a:lstStyle/>
          <a:p>
            <a:pPr algn="r"/>
            <a:fld id="{D63699D0-0DE5-4EAB-BA46-8E49D0F6DF70}" type="slidenum">
              <a:rPr lang="en-US" sz="1000" smtClean="0">
                <a:solidFill>
                  <a:schemeClr val="tx2"/>
                </a:solidFill>
              </a:rPr>
              <a:pPr algn="r"/>
              <a:t>‹#›</a:t>
            </a:fld>
            <a:endParaRPr lang="en-US" sz="1000" dirty="0">
              <a:solidFill>
                <a:schemeClr val="tx2"/>
              </a:solidFill>
            </a:endParaRPr>
          </a:p>
        </p:txBody>
      </p:sp>
      <p:cxnSp>
        <p:nvCxnSpPr>
          <p:cNvPr id="9" name="Straight Connector 8"/>
          <p:cNvCxnSpPr/>
          <p:nvPr/>
        </p:nvCxnSpPr>
        <p:spPr>
          <a:xfrm>
            <a:off x="457200" y="6172200"/>
            <a:ext cx="8686800" cy="1588"/>
          </a:xfrm>
          <a:prstGeom prst="line">
            <a:avLst/>
          </a:prstGeom>
          <a:ln w="95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CBOC_BIL_RGB.emf"/>
          <p:cNvPicPr>
            <a:picLocks noChangeAspect="1"/>
          </p:cNvPicPr>
          <p:nvPr/>
        </p:nvPicPr>
        <p:blipFill>
          <a:blip r:embed="rId19" cstate="print"/>
          <a:stretch>
            <a:fillRect/>
          </a:stretch>
        </p:blipFill>
        <p:spPr>
          <a:xfrm>
            <a:off x="457200" y="6236208"/>
            <a:ext cx="3793500" cy="393188"/>
          </a:xfrm>
          <a:prstGeom prst="rect">
            <a:avLst/>
          </a:prstGeom>
        </p:spPr>
      </p:pic>
    </p:spTree>
  </p:cSld>
  <p:clrMap bg1="lt1" tx1="dk1" bg2="lt2" tx2="dk2" accent1="accent1" accent2="accent2" accent3="accent3" accent4="accent4" accent5="accent5" accent6="accent6" hlink="hlink" folHlink="folHlink"/>
  <p:sldLayoutIdLst>
    <p:sldLayoutId id="2147483874" r:id="rId1"/>
    <p:sldLayoutId id="2147483873" r:id="rId2"/>
    <p:sldLayoutId id="2147483881" r:id="rId3"/>
    <p:sldLayoutId id="2147483872" r:id="rId4"/>
    <p:sldLayoutId id="2147483676" r:id="rId5"/>
    <p:sldLayoutId id="2147483684" r:id="rId6"/>
    <p:sldLayoutId id="2147483878" r:id="rId7"/>
    <p:sldLayoutId id="2147483677" r:id="rId8"/>
    <p:sldLayoutId id="2147483678" r:id="rId9"/>
    <p:sldLayoutId id="2147483880" r:id="rId10"/>
    <p:sldLayoutId id="2147483781" r:id="rId11"/>
    <p:sldLayoutId id="2147483862" r:id="rId12"/>
    <p:sldLayoutId id="2147483869" r:id="rId13"/>
    <p:sldLayoutId id="2147483871" r:id="rId14"/>
    <p:sldLayoutId id="2147483779" r:id="rId15"/>
    <p:sldLayoutId id="2147483782" r:id="rId16"/>
    <p:sldLayoutId id="2147483885" r:id="rId17"/>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TextBox 12"/>
          <p:cNvSpPr txBox="1"/>
          <p:nvPr/>
        </p:nvSpPr>
        <p:spPr>
          <a:xfrm>
            <a:off x="2597370" y="3657600"/>
            <a:ext cx="3962400" cy="338554"/>
          </a:xfrm>
          <a:prstGeom prst="rect">
            <a:avLst/>
          </a:prstGeom>
          <a:noFill/>
        </p:spPr>
        <p:txBody>
          <a:bodyPr wrap="square" lIns="0" tIns="0" rIns="0" bIns="0" rtlCol="0" anchor="b" anchorCtr="0">
            <a:spAutoFit/>
          </a:bodyPr>
          <a:lstStyle/>
          <a:p>
            <a:pPr algn="ctr"/>
            <a:r>
              <a:rPr lang="en-US" sz="2200" b="1" dirty="0" smtClean="0">
                <a:solidFill>
                  <a:schemeClr val="accent1"/>
                </a:solidFill>
                <a:latin typeface="Arial" pitchFamily="34" charset="0"/>
                <a:cs typeface="Arial" pitchFamily="34" charset="0"/>
              </a:rPr>
              <a:t>conferenceboard.ca</a:t>
            </a:r>
            <a:endParaRPr lang="en-US" sz="2200" b="1" dirty="0">
              <a:solidFill>
                <a:schemeClr val="accent1"/>
              </a:solidFill>
              <a:latin typeface="Arial" pitchFamily="34" charset="0"/>
              <a:cs typeface="Arial" pitchFamily="34" charset="0"/>
            </a:endParaRPr>
          </a:p>
        </p:txBody>
      </p:sp>
      <p:pic>
        <p:nvPicPr>
          <p:cNvPr id="6" name="Picture 5" descr="circles.emf"/>
          <p:cNvPicPr>
            <a:picLocks noChangeAspect="1"/>
          </p:cNvPicPr>
          <p:nvPr/>
        </p:nvPicPr>
        <p:blipFill>
          <a:blip r:embed="rId3" cstate="print"/>
          <a:stretch>
            <a:fillRect/>
          </a:stretch>
        </p:blipFill>
        <p:spPr>
          <a:xfrm>
            <a:off x="5758049" y="3919424"/>
            <a:ext cx="4224151" cy="4614976"/>
          </a:xfrm>
          <a:prstGeom prst="rect">
            <a:avLst/>
          </a:prstGeom>
        </p:spPr>
      </p:pic>
      <p:pic>
        <p:nvPicPr>
          <p:cNvPr id="7" name="Picture 6" descr="CBOC_BIL_Centred_EFirst.emf"/>
          <p:cNvPicPr>
            <a:picLocks noChangeAspect="1"/>
          </p:cNvPicPr>
          <p:nvPr/>
        </p:nvPicPr>
        <p:blipFill>
          <a:blip r:embed="rId4" cstate="print"/>
          <a:stretch>
            <a:fillRect/>
          </a:stretch>
        </p:blipFill>
        <p:spPr>
          <a:xfrm>
            <a:off x="2367271" y="1416600"/>
            <a:ext cx="4422599" cy="2012400"/>
          </a:xfrm>
          <a:prstGeom prst="rect">
            <a:avLst/>
          </a:prstGeom>
        </p:spPr>
      </p:pic>
    </p:spTree>
  </p:cSld>
  <p:clrMap bg1="lt1" tx1="dk1" bg2="lt2" tx2="dk2" accent1="accent1" accent2="accent2" accent3="accent3" accent4="accent4" accent5="accent5" accent6="accent6" hlink="hlink" folHlink="folHlink"/>
  <p:sldLayoutIdLst>
    <p:sldLayoutId id="214748378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8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3.xml"/><Relationship Id="rId3" Type="http://schemas.openxmlformats.org/officeDocument/2006/relationships/chart" Target="../charts/char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xml"/><Relationship Id="rId3" Type="http://schemas.openxmlformats.org/officeDocument/2006/relationships/chart" Target="../charts/char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 Id="rId3" Type="http://schemas.openxmlformats.org/officeDocument/2006/relationships/chart" Target="../charts/char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6.xml"/><Relationship Id="rId3" Type="http://schemas.openxmlformats.org/officeDocument/2006/relationships/chart" Target="../charts/char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1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1.bin"/><Relationship Id="rId5" Type="http://schemas.openxmlformats.org/officeDocument/2006/relationships/oleObject" Target="../embeddings/Microsoft_Excel_97_-_2004_Worksheet1.xls"/><Relationship Id="rId6" Type="http://schemas.openxmlformats.org/officeDocument/2006/relationships/image" Target="../media/image9.emf"/><Relationship Id="rId7" Type="http://schemas.openxmlformats.org/officeDocument/2006/relationships/hyperlink" Target="http://en.wikipedia.org/wiki/Image:Canada_contour-flag.png" TargetMode="External"/><Relationship Id="rId8" Type="http://schemas.openxmlformats.org/officeDocument/2006/relationships/image" Target="../media/image10.png"/><Relationship Id="rId1" Type="http://schemas.openxmlformats.org/officeDocument/2006/relationships/vmlDrawing" Target="../drawings/vmlDrawing1.vml"/><Relationship Id="rId2"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755648"/>
            <a:ext cx="8229600" cy="449216"/>
          </a:xfrm>
        </p:spPr>
        <p:txBody>
          <a:bodyPr/>
          <a:lstStyle/>
          <a:p>
            <a:r>
              <a:rPr lang="en-US" dirty="0" smtClean="0"/>
              <a:t>Canadian Economic Outlook:</a:t>
            </a:r>
            <a:endParaRPr lang="en-US" dirty="0"/>
          </a:p>
        </p:txBody>
      </p:sp>
      <p:sp>
        <p:nvSpPr>
          <p:cNvPr id="6" name="Text Placeholder 5"/>
          <p:cNvSpPr>
            <a:spLocks noGrp="1"/>
          </p:cNvSpPr>
          <p:nvPr>
            <p:ph type="body" sz="quarter" idx="10"/>
          </p:nvPr>
        </p:nvSpPr>
        <p:spPr>
          <a:xfrm>
            <a:off x="467544" y="2276872"/>
            <a:ext cx="8229600" cy="685800"/>
          </a:xfrm>
        </p:spPr>
        <p:txBody>
          <a:bodyPr/>
          <a:lstStyle/>
          <a:p>
            <a:r>
              <a:rPr lang="en-CA" dirty="0" smtClean="0"/>
              <a:t>What Lies Ahead? </a:t>
            </a:r>
          </a:p>
          <a:p>
            <a:endParaRPr lang="en-CA" dirty="0" smtClean="0"/>
          </a:p>
        </p:txBody>
      </p:sp>
      <p:sp>
        <p:nvSpPr>
          <p:cNvPr id="7" name="Text Placeholder 6"/>
          <p:cNvSpPr>
            <a:spLocks noGrp="1"/>
          </p:cNvSpPr>
          <p:nvPr>
            <p:ph type="body" sz="quarter" idx="11"/>
          </p:nvPr>
        </p:nvSpPr>
        <p:spPr>
          <a:xfrm>
            <a:off x="395536" y="3730752"/>
            <a:ext cx="8291264" cy="1498448"/>
          </a:xfrm>
        </p:spPr>
        <p:txBody>
          <a:bodyPr/>
          <a:lstStyle/>
          <a:p>
            <a:pPr lvl="1"/>
            <a:r>
              <a:rPr lang="en-CA" dirty="0" smtClean="0"/>
              <a:t>Glen Hodgson </a:t>
            </a:r>
          </a:p>
          <a:p>
            <a:pPr lvl="1"/>
            <a:r>
              <a:rPr lang="en-CA" dirty="0" smtClean="0"/>
              <a:t>Senior Vice President and Chief Economist </a:t>
            </a:r>
          </a:p>
          <a:p>
            <a:pPr lvl="1"/>
            <a:r>
              <a:rPr lang="en-CA" dirty="0" smtClean="0"/>
              <a:t>The Conference Board of Canada</a:t>
            </a:r>
          </a:p>
          <a:p>
            <a:pPr lvl="2"/>
            <a:r>
              <a:rPr lang="en-US" dirty="0" smtClean="0"/>
              <a:t>January 2016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596336" y="1676400"/>
            <a:ext cx="709464" cy="36968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hart 8"/>
          <p:cNvGraphicFramePr/>
          <p:nvPr/>
        </p:nvGraphicFramePr>
        <p:xfrm>
          <a:off x="357158" y="1357298"/>
          <a:ext cx="8358246" cy="4714908"/>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p:nvPr>
        </p:nvSpPr>
        <p:spPr/>
        <p:txBody>
          <a:bodyPr/>
          <a:lstStyle/>
          <a:p>
            <a:r>
              <a:rPr lang="en-US" dirty="0" smtClean="0"/>
              <a:t>Short-Term Interest Rates</a:t>
            </a:r>
            <a:br>
              <a:rPr lang="en-US" dirty="0" smtClean="0"/>
            </a:br>
            <a:r>
              <a:rPr lang="en-US" sz="1800" b="0" dirty="0" smtClean="0"/>
              <a:t>Canadian  Bank Rate and U.S. Federal Funds Rate.</a:t>
            </a:r>
            <a:endParaRPr lang="en-US" sz="1800" b="0" dirty="0"/>
          </a:p>
        </p:txBody>
      </p:sp>
      <p:sp>
        <p:nvSpPr>
          <p:cNvPr id="8" name="TextBox 7"/>
          <p:cNvSpPr txBox="1"/>
          <p:nvPr/>
        </p:nvSpPr>
        <p:spPr>
          <a:xfrm>
            <a:off x="611560" y="5733256"/>
            <a:ext cx="3547446" cy="359073"/>
          </a:xfrm>
          <a:prstGeom prst="rect">
            <a:avLst/>
          </a:prstGeom>
          <a:noFill/>
        </p:spPr>
        <p:txBody>
          <a:bodyPr wrap="none" lIns="0" tIns="0" rIns="0" bIns="0" rtlCol="0">
            <a:spAutoFit/>
          </a:bodyPr>
          <a:lstStyle/>
          <a:p>
            <a:pPr>
              <a:lnSpc>
                <a:spcPts val="2800"/>
              </a:lnSpc>
              <a:spcAft>
                <a:spcPts val="2400"/>
              </a:spcAft>
            </a:pPr>
            <a:r>
              <a:rPr lang="en-US" sz="1000" dirty="0" smtClean="0"/>
              <a:t>Sources: The Conference Board of Canada; Statistics Canada.</a:t>
            </a:r>
            <a:endParaRPr lang="en-CA" sz="1000" dirty="0" err="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10400" y="2060848"/>
            <a:ext cx="1342592" cy="31607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 3"/>
          <p:cNvGraphicFramePr/>
          <p:nvPr/>
        </p:nvGraphicFramePr>
        <p:xfrm>
          <a:off x="395536" y="1412776"/>
          <a:ext cx="8424936" cy="4536504"/>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457200" y="457200"/>
            <a:ext cx="8229600" cy="883568"/>
          </a:xfrm>
        </p:spPr>
        <p:txBody>
          <a:bodyPr/>
          <a:lstStyle/>
          <a:p>
            <a:r>
              <a:rPr lang="en-CA" dirty="0" smtClean="0"/>
              <a:t>The </a:t>
            </a:r>
            <a:r>
              <a:rPr lang="en-CA" dirty="0" err="1" smtClean="0"/>
              <a:t>Loonie</a:t>
            </a:r>
            <a:r>
              <a:rPr lang="en-CA" dirty="0" smtClean="0"/>
              <a:t> and the Oil Price</a:t>
            </a:r>
            <a:r>
              <a:rPr lang="en-US" dirty="0" smtClean="0"/>
              <a:t/>
            </a:r>
            <a:br>
              <a:rPr lang="en-US" dirty="0" smtClean="0"/>
            </a:br>
            <a:r>
              <a:rPr lang="en-CA" sz="1800" b="0" dirty="0" smtClean="0"/>
              <a:t>(WTI $US, $US/$C)</a:t>
            </a:r>
            <a:endParaRPr lang="en-US" dirty="0"/>
          </a:p>
        </p:txBody>
      </p:sp>
      <p:sp>
        <p:nvSpPr>
          <p:cNvPr id="8" name="Text Placeholder 4"/>
          <p:cNvSpPr txBox="1">
            <a:spLocks/>
          </p:cNvSpPr>
          <p:nvPr/>
        </p:nvSpPr>
        <p:spPr>
          <a:xfrm>
            <a:off x="467544" y="5877272"/>
            <a:ext cx="8119872" cy="228600"/>
          </a:xfrm>
          <a:prstGeom prst="rect">
            <a:avLst/>
          </a:prstGeom>
        </p:spPr>
        <p:txBody>
          <a:bodyPr lIns="0" tIns="0" rIns="0" bIns="0"/>
          <a:lstStyle/>
          <a:p>
            <a:pPr marL="342900" lvl="0" indent="-342900">
              <a:spcBef>
                <a:spcPct val="20000"/>
              </a:spcBef>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Sources: </a:t>
            </a:r>
            <a:r>
              <a:rPr lang="en-CA" sz="1000" dirty="0" smtClean="0"/>
              <a:t>The Conference Board of Canada; U.S. EIA; Statistics Canada.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10400" y="1772816"/>
            <a:ext cx="1522039" cy="35058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Chart 10"/>
          <p:cNvGraphicFramePr/>
          <p:nvPr/>
        </p:nvGraphicFramePr>
        <p:xfrm>
          <a:off x="457200" y="1340768"/>
          <a:ext cx="8229600" cy="4536504"/>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en-CA" sz="3000" b="1" dirty="0" smtClean="0">
                <a:solidFill>
                  <a:schemeClr val="tx1">
                    <a:lumMod val="50000"/>
                    <a:lumOff val="50000"/>
                  </a:schemeClr>
                </a:solidFill>
                <a:latin typeface="+mj-lt"/>
                <a:ea typeface="+mj-ea"/>
                <a:cs typeface="+mj-cs"/>
              </a:rPr>
              <a:t>Export Volumes</a:t>
            </a:r>
          </a:p>
          <a:p>
            <a:pPr lvl="0">
              <a:lnSpc>
                <a:spcPts val="3400"/>
              </a:lnSpc>
              <a:spcBef>
                <a:spcPct val="0"/>
              </a:spcBef>
            </a:pPr>
            <a:r>
              <a:rPr lang="en-US" dirty="0" smtClean="0">
                <a:solidFill>
                  <a:schemeClr val="tx1">
                    <a:lumMod val="50000"/>
                    <a:lumOff val="50000"/>
                  </a:schemeClr>
                </a:solidFill>
                <a:latin typeface="+mj-lt"/>
                <a:ea typeface="+mj-ea"/>
                <a:cs typeface="+mj-cs"/>
              </a:rPr>
              <a:t>per cent change</a:t>
            </a:r>
            <a:endParaRPr kumimoji="0" lang="en-US"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5943600"/>
            <a:ext cx="8119872" cy="228600"/>
          </a:xfrm>
        </p:spPr>
        <p:txBody>
          <a:bodyPr/>
          <a:lstStyle/>
          <a:p>
            <a:r>
              <a:rPr lang="en-US" dirty="0" smtClean="0"/>
              <a:t>Sources: </a:t>
            </a:r>
            <a:r>
              <a:rPr lang="en-CA" dirty="0" smtClean="0"/>
              <a:t>Statistics Canada; The Conference Board of Canada</a:t>
            </a: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56620" y="1600200"/>
            <a:ext cx="1445839" cy="37730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Chart 10"/>
          <p:cNvGraphicFramePr/>
          <p:nvPr/>
        </p:nvGraphicFramePr>
        <p:xfrm>
          <a:off x="457200" y="1340768"/>
          <a:ext cx="8229600"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en-CA" sz="3000" b="1" dirty="0" smtClean="0">
                <a:solidFill>
                  <a:schemeClr val="bg1">
                    <a:lumMod val="50000"/>
                  </a:schemeClr>
                </a:solidFill>
                <a:latin typeface="+mj-lt"/>
                <a:ea typeface="+mj-ea"/>
                <a:cs typeface="+mj-cs"/>
              </a:rPr>
              <a:t>Real Business Investment</a:t>
            </a:r>
            <a: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
            </a:r>
            <a:b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br>
            <a:r>
              <a:rPr lang="en-US" dirty="0" smtClean="0">
                <a:solidFill>
                  <a:schemeClr val="tx1">
                    <a:lumMod val="50000"/>
                    <a:lumOff val="50000"/>
                  </a:schemeClr>
                </a:solidFill>
                <a:latin typeface="+mj-lt"/>
                <a:ea typeface="+mj-ea"/>
                <a:cs typeface="+mj-cs"/>
              </a:rPr>
              <a:t>non-residential structures and machinery, per cent change</a:t>
            </a:r>
            <a:endParaRPr kumimoji="0" lang="en-US"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5943600"/>
            <a:ext cx="8119872" cy="228600"/>
          </a:xfrm>
        </p:spPr>
        <p:txBody>
          <a:bodyPr/>
          <a:lstStyle/>
          <a:p>
            <a:r>
              <a:rPr lang="en-US" dirty="0" smtClean="0"/>
              <a:t>Sources: </a:t>
            </a:r>
            <a:r>
              <a:rPr lang="en-CA" dirty="0" smtClean="0"/>
              <a:t>Statistics Canada; The Conference Board of Canada</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10400" y="1484784"/>
            <a:ext cx="1522039" cy="38884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Chart 10"/>
          <p:cNvGraphicFramePr/>
          <p:nvPr/>
        </p:nvGraphicFramePr>
        <p:xfrm>
          <a:off x="457200" y="1340768"/>
          <a:ext cx="8229600"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en-CA" sz="3000" b="1" dirty="0" smtClean="0">
                <a:solidFill>
                  <a:schemeClr val="tx1">
                    <a:lumMod val="50000"/>
                    <a:lumOff val="50000"/>
                  </a:schemeClr>
                </a:solidFill>
                <a:latin typeface="+mj-lt"/>
                <a:ea typeface="+mj-ea"/>
                <a:cs typeface="+mj-cs"/>
              </a:rPr>
              <a:t>Employment Growth</a:t>
            </a:r>
            <a: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
            </a:r>
            <a:b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br>
            <a:r>
              <a:rPr lang="en-US" dirty="0" smtClean="0">
                <a:solidFill>
                  <a:schemeClr val="tx1">
                    <a:lumMod val="50000"/>
                    <a:lumOff val="50000"/>
                  </a:schemeClr>
                </a:solidFill>
                <a:latin typeface="+mj-lt"/>
                <a:ea typeface="+mj-ea"/>
                <a:cs typeface="+mj-cs"/>
              </a:rPr>
              <a:t>per cent change</a:t>
            </a:r>
            <a:endParaRPr kumimoji="0" lang="en-US"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5943600"/>
            <a:ext cx="8119872" cy="228600"/>
          </a:xfrm>
        </p:spPr>
        <p:txBody>
          <a:bodyPr/>
          <a:lstStyle/>
          <a:p>
            <a:r>
              <a:rPr lang="en-US" dirty="0" smtClean="0"/>
              <a:t>Sources: </a:t>
            </a:r>
            <a:r>
              <a:rPr lang="en-CA" dirty="0" smtClean="0"/>
              <a:t>Statistics Canada; The Conference Board of Canada</a:t>
            </a:r>
            <a:r>
              <a:rPr lang="en-US" dirty="0" smtClean="0"/>
              <a:t>.</a:t>
            </a:r>
            <a:endParaRPr lang="en-US" dirty="0"/>
          </a:p>
        </p:txBody>
      </p:sp>
      <p:sp>
        <p:nvSpPr>
          <p:cNvPr id="6" name="Text Box 5"/>
          <p:cNvSpPr txBox="1">
            <a:spLocks noChangeAspect="1" noChangeArrowheads="1"/>
          </p:cNvSpPr>
          <p:nvPr/>
        </p:nvSpPr>
        <p:spPr bwMode="auto">
          <a:xfrm>
            <a:off x="5105400" y="4191000"/>
            <a:ext cx="1152128" cy="646331"/>
          </a:xfrm>
          <a:prstGeom prst="rect">
            <a:avLst/>
          </a:prstGeom>
          <a:noFill/>
          <a:ln w="12700">
            <a:noFill/>
            <a:miter lim="800000"/>
            <a:headEnd/>
            <a:tailEnd/>
          </a:ln>
        </p:spPr>
        <p:txBody>
          <a:bodyPr wrap="square">
            <a:spAutoFit/>
          </a:bodyPr>
          <a:lstStyle/>
          <a:p>
            <a:pPr eaLnBrk="0" hangingPunct="0">
              <a:spcBef>
                <a:spcPct val="50000"/>
              </a:spcBef>
            </a:pPr>
            <a:r>
              <a:rPr lang="en-US" dirty="0" smtClean="0">
                <a:solidFill>
                  <a:schemeClr val="tx1"/>
                </a:solidFill>
              </a:rPr>
              <a:t>272,000 jobs lost</a:t>
            </a:r>
            <a:endParaRPr lang="en-US" dirty="0">
              <a:solidFill>
                <a:schemeClr val="tx1"/>
              </a:solidFill>
            </a:endParaRPr>
          </a:p>
        </p:txBody>
      </p:sp>
      <p:cxnSp>
        <p:nvCxnSpPr>
          <p:cNvPr id="7" name="Straight Arrow Connector 7"/>
          <p:cNvCxnSpPr>
            <a:cxnSpLocks noChangeShapeType="1"/>
          </p:cNvCxnSpPr>
          <p:nvPr/>
        </p:nvCxnSpPr>
        <p:spPr bwMode="auto">
          <a:xfrm flipH="1">
            <a:off x="4495800" y="4572000"/>
            <a:ext cx="579432" cy="432048"/>
          </a:xfrm>
          <a:prstGeom prst="straightConnector1">
            <a:avLst/>
          </a:prstGeom>
          <a:noFill/>
          <a:ln w="25400" algn="ctr">
            <a:solidFill>
              <a:schemeClr val="tx1"/>
            </a:solidFill>
            <a:round/>
            <a:headEnd/>
            <a:tailEnd type="arrow" w="med" len="med"/>
          </a:ln>
        </p:spPr>
      </p:cxnSp>
      <p:sp>
        <p:nvSpPr>
          <p:cNvPr id="9" name="Text Box 5"/>
          <p:cNvSpPr txBox="1">
            <a:spLocks noChangeAspect="1" noChangeArrowheads="1"/>
          </p:cNvSpPr>
          <p:nvPr/>
        </p:nvSpPr>
        <p:spPr bwMode="auto">
          <a:xfrm>
            <a:off x="7086600" y="1387840"/>
            <a:ext cx="1371600" cy="923330"/>
          </a:xfrm>
          <a:prstGeom prst="rect">
            <a:avLst/>
          </a:prstGeom>
          <a:noFill/>
          <a:ln w="12700">
            <a:noFill/>
            <a:miter lim="800000"/>
            <a:headEnd/>
            <a:tailEnd/>
          </a:ln>
        </p:spPr>
        <p:txBody>
          <a:bodyPr wrap="square">
            <a:spAutoFit/>
          </a:bodyPr>
          <a:lstStyle/>
          <a:p>
            <a:pPr eaLnBrk="0" hangingPunct="0">
              <a:spcBef>
                <a:spcPct val="50000"/>
              </a:spcBef>
            </a:pPr>
            <a:r>
              <a:rPr lang="en-US" dirty="0" smtClean="0"/>
              <a:t>Roughly 150,000 jobs gained</a:t>
            </a:r>
            <a:endParaRPr lang="en-US" dirty="0">
              <a:solidFill>
                <a:schemeClr val="tx1"/>
              </a:solidFill>
            </a:endParaRPr>
          </a:p>
        </p:txBody>
      </p:sp>
      <p:cxnSp>
        <p:nvCxnSpPr>
          <p:cNvPr id="12" name="Straight Arrow Connector 7"/>
          <p:cNvCxnSpPr>
            <a:cxnSpLocks noChangeShapeType="1"/>
          </p:cNvCxnSpPr>
          <p:nvPr/>
        </p:nvCxnSpPr>
        <p:spPr bwMode="auto">
          <a:xfrm flipH="1">
            <a:off x="7234808" y="2286000"/>
            <a:ext cx="156592" cy="576064"/>
          </a:xfrm>
          <a:prstGeom prst="straightConnector1">
            <a:avLst/>
          </a:prstGeom>
          <a:noFill/>
          <a:ln w="25400" algn="ctr">
            <a:solidFill>
              <a:schemeClr val="tx1"/>
            </a:solidFill>
            <a:round/>
            <a:headEnd/>
            <a:tailEnd type="arrow" w="med" len="med"/>
          </a:ln>
        </p:spPr>
      </p:cxnSp>
      <p:cxnSp>
        <p:nvCxnSpPr>
          <p:cNvPr id="15" name="Straight Arrow Connector 7"/>
          <p:cNvCxnSpPr>
            <a:cxnSpLocks noChangeShapeType="1"/>
          </p:cNvCxnSpPr>
          <p:nvPr/>
        </p:nvCxnSpPr>
        <p:spPr bwMode="auto">
          <a:xfrm>
            <a:off x="7620000" y="2286000"/>
            <a:ext cx="152400" cy="609600"/>
          </a:xfrm>
          <a:prstGeom prst="straightConnector1">
            <a:avLst/>
          </a:prstGeom>
          <a:noFill/>
          <a:ln w="25400"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457200" y="1412776"/>
          <a:ext cx="8229600" cy="43204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p:nvPr>
        </p:nvSpPr>
        <p:spPr>
          <a:xfrm>
            <a:off x="457200" y="457200"/>
            <a:ext cx="8229600" cy="883568"/>
          </a:xfrm>
        </p:spPr>
        <p:txBody>
          <a:bodyPr/>
          <a:lstStyle/>
          <a:p>
            <a:r>
              <a:rPr lang="en-CA" dirty="0" smtClean="0"/>
              <a:t>Retirement Rate </a:t>
            </a:r>
            <a:r>
              <a:rPr lang="en-US" dirty="0" smtClean="0"/>
              <a:t/>
            </a:r>
            <a:br>
              <a:rPr lang="en-US" dirty="0" smtClean="0"/>
            </a:br>
            <a:r>
              <a:rPr lang="en-CA" sz="1800" b="0" dirty="0" smtClean="0"/>
              <a:t>as a share of labour force, per cent</a:t>
            </a:r>
            <a:endParaRPr lang="en-US" sz="1800" b="0" dirty="0"/>
          </a:p>
        </p:txBody>
      </p:sp>
      <p:sp>
        <p:nvSpPr>
          <p:cNvPr id="8" name="Text Placeholder 4"/>
          <p:cNvSpPr>
            <a:spLocks noGrp="1"/>
          </p:cNvSpPr>
          <p:nvPr>
            <p:ph type="body" sz="quarter" idx="10"/>
          </p:nvPr>
        </p:nvSpPr>
        <p:spPr>
          <a:xfrm>
            <a:off x="457200" y="5943600"/>
            <a:ext cx="8119872" cy="228600"/>
          </a:xfrm>
        </p:spPr>
        <p:txBody>
          <a:bodyPr/>
          <a:lstStyle/>
          <a:p>
            <a:r>
              <a:rPr lang="en-US" dirty="0" smtClean="0"/>
              <a:t>Source: </a:t>
            </a:r>
            <a:r>
              <a:rPr lang="en-CA" dirty="0" smtClean="0"/>
              <a:t>Statistics Canada</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10400" y="1484784"/>
            <a:ext cx="1537029" cy="38884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Chart 10"/>
          <p:cNvGraphicFramePr/>
          <p:nvPr/>
        </p:nvGraphicFramePr>
        <p:xfrm>
          <a:off x="457200" y="1412776"/>
          <a:ext cx="8229600" cy="4320480"/>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en-CA" sz="3000" b="1" dirty="0" smtClean="0">
                <a:solidFill>
                  <a:schemeClr val="tx1">
                    <a:lumMod val="50000"/>
                    <a:lumOff val="50000"/>
                  </a:schemeClr>
                </a:solidFill>
                <a:latin typeface="+mj-lt"/>
                <a:ea typeface="+mj-ea"/>
                <a:cs typeface="+mj-cs"/>
              </a:rPr>
              <a:t>Real Consumer Spending.</a:t>
            </a:r>
            <a: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
            </a:r>
            <a:b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br>
            <a:r>
              <a:rPr lang="en-US" dirty="0" smtClean="0">
                <a:solidFill>
                  <a:schemeClr val="tx1">
                    <a:lumMod val="50000"/>
                    <a:lumOff val="50000"/>
                  </a:schemeClr>
                </a:solidFill>
                <a:latin typeface="+mj-lt"/>
                <a:ea typeface="+mj-ea"/>
                <a:cs typeface="+mj-cs"/>
              </a:rPr>
              <a:t>per cent change</a:t>
            </a:r>
            <a:endParaRPr kumimoji="0" lang="en-US"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5943600"/>
            <a:ext cx="8119872" cy="228600"/>
          </a:xfrm>
        </p:spPr>
        <p:txBody>
          <a:bodyPr/>
          <a:lstStyle/>
          <a:p>
            <a:r>
              <a:rPr lang="en-US" dirty="0" smtClean="0"/>
              <a:t>Sources: </a:t>
            </a:r>
            <a:r>
              <a:rPr lang="en-CA" dirty="0" smtClean="0"/>
              <a:t>Statistics Canada; The Conference Board of Canada</a:t>
            </a:r>
            <a:r>
              <a:rPr lang="en-US" dirty="0" smtClean="0"/>
              <a: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36133" y="1916832"/>
            <a:ext cx="1512167" cy="32403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Chart 10"/>
          <p:cNvGraphicFramePr/>
          <p:nvPr/>
        </p:nvGraphicFramePr>
        <p:xfrm>
          <a:off x="457200" y="1764792"/>
          <a:ext cx="8229600" cy="37592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en-CA" sz="3000" b="1" dirty="0" smtClean="0">
                <a:solidFill>
                  <a:schemeClr val="tx1">
                    <a:lumMod val="50000"/>
                    <a:lumOff val="50000"/>
                  </a:schemeClr>
                </a:solidFill>
                <a:latin typeface="+mj-lt"/>
                <a:ea typeface="+mj-ea"/>
                <a:cs typeface="+mj-cs"/>
              </a:rPr>
              <a:t>Real Government Spending on Goods, Services and Capital, Canada</a:t>
            </a:r>
            <a: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
            </a:r>
            <a:b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br>
            <a:r>
              <a:rPr lang="en-US" dirty="0" smtClean="0">
                <a:solidFill>
                  <a:schemeClr val="tx1">
                    <a:lumMod val="50000"/>
                    <a:lumOff val="50000"/>
                  </a:schemeClr>
                </a:solidFill>
                <a:latin typeface="+mj-lt"/>
                <a:ea typeface="+mj-ea"/>
                <a:cs typeface="+mj-cs"/>
              </a:rPr>
              <a:t>per cent change</a:t>
            </a:r>
            <a:endParaRPr kumimoji="0" lang="en-US"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5943600"/>
            <a:ext cx="8119872" cy="228600"/>
          </a:xfrm>
        </p:spPr>
        <p:txBody>
          <a:bodyPr/>
          <a:lstStyle/>
          <a:p>
            <a:r>
              <a:rPr lang="en-US" dirty="0" smtClean="0"/>
              <a:t>Sources: </a:t>
            </a:r>
            <a:r>
              <a:rPr lang="en-CA" dirty="0" smtClean="0"/>
              <a:t>The Conference Board of Canada; Statistics Canada; various government budgets</a:t>
            </a:r>
            <a:r>
              <a:rPr lang="en-US" dirty="0" smtClean="0"/>
              <a: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15200" y="2060848"/>
            <a:ext cx="1073224" cy="31683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 3"/>
          <p:cNvGraphicFramePr/>
          <p:nvPr/>
        </p:nvGraphicFramePr>
        <p:xfrm>
          <a:off x="395536" y="1484784"/>
          <a:ext cx="8496944" cy="4536504"/>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a:xfrm>
            <a:off x="457200" y="457200"/>
            <a:ext cx="8229600" cy="883568"/>
          </a:xfrm>
        </p:spPr>
        <p:txBody>
          <a:bodyPr/>
          <a:lstStyle/>
          <a:p>
            <a:r>
              <a:rPr lang="en-CA" dirty="0" smtClean="0"/>
              <a:t>Canada, Housing Starts vs. Demographic Requirements</a:t>
            </a:r>
            <a:r>
              <a:rPr lang="en-US" dirty="0" smtClean="0"/>
              <a:t/>
            </a:r>
            <a:br>
              <a:rPr lang="en-US" dirty="0" smtClean="0"/>
            </a:br>
            <a:r>
              <a:rPr lang="en-CA" sz="1800" b="0" dirty="0" smtClean="0"/>
              <a:t>000s</a:t>
            </a:r>
            <a:endParaRPr lang="en-US" dirty="0"/>
          </a:p>
        </p:txBody>
      </p:sp>
      <p:sp>
        <p:nvSpPr>
          <p:cNvPr id="8" name="Text Placeholder 4"/>
          <p:cNvSpPr txBox="1">
            <a:spLocks/>
          </p:cNvSpPr>
          <p:nvPr/>
        </p:nvSpPr>
        <p:spPr>
          <a:xfrm>
            <a:off x="467544" y="5877272"/>
            <a:ext cx="8119872" cy="228600"/>
          </a:xfrm>
          <a:prstGeom prst="rect">
            <a:avLst/>
          </a:prstGeom>
        </p:spPr>
        <p:txBody>
          <a:bodyPr lIns="0" tIns="0" rIns="0" bIns="0"/>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Sources: </a:t>
            </a:r>
            <a:r>
              <a:rPr kumimoji="0" lang="en-CA" sz="1000" b="0" i="0" u="none" strike="noStrike" kern="1200" cap="none" spc="0" normalizeH="0" baseline="0" noProof="0" dirty="0" smtClean="0">
                <a:ln>
                  <a:noFill/>
                </a:ln>
                <a:solidFill>
                  <a:schemeClr val="tx1"/>
                </a:solidFill>
                <a:effectLst/>
                <a:uLnTx/>
                <a:uFillTx/>
                <a:latin typeface="+mn-lt"/>
                <a:ea typeface="+mn-ea"/>
                <a:cs typeface="+mn-cs"/>
              </a:rPr>
              <a:t>Canada</a:t>
            </a:r>
            <a:r>
              <a:rPr kumimoji="0" lang="en-CA" sz="1000" b="0" i="0" u="none" strike="noStrike" kern="1200" cap="none" spc="0" normalizeH="0" noProof="0" dirty="0" smtClean="0">
                <a:ln>
                  <a:noFill/>
                </a:ln>
                <a:solidFill>
                  <a:schemeClr val="tx1"/>
                </a:solidFill>
                <a:effectLst/>
                <a:uLnTx/>
                <a:uFillTx/>
                <a:latin typeface="+mn-lt"/>
                <a:ea typeface="+mn-ea"/>
                <a:cs typeface="+mn-cs"/>
              </a:rPr>
              <a:t> Mortgage and Housing Corporation</a:t>
            </a:r>
            <a:r>
              <a:rPr kumimoji="0" lang="en-CA" sz="1000" b="0" i="0" u="none" strike="noStrike" kern="1200" cap="none" spc="0" normalizeH="0" baseline="0" noProof="0" dirty="0" smtClean="0">
                <a:ln>
                  <a:noFill/>
                </a:ln>
                <a:solidFill>
                  <a:schemeClr val="tx1"/>
                </a:solidFill>
                <a:effectLst/>
                <a:uLnTx/>
                <a:uFillTx/>
                <a:latin typeface="+mn-lt"/>
                <a:ea typeface="+mn-ea"/>
                <a:cs typeface="+mn-cs"/>
              </a:rPr>
              <a:t>; The Conference Board of Canada</a:t>
            </a:r>
            <a:r>
              <a:rPr kumimoji="0" lang="en-US" sz="10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1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Object 2"/>
          <p:cNvGraphicFramePr>
            <a:graphicFrameLocks noChangeAspect="1"/>
          </p:cNvGraphicFramePr>
          <p:nvPr>
            <p:extLst>
              <p:ext uri="{D42A27DB-BD31-4B8C-83A1-F6EECF244321}">
                <p14:modId xmlns:p14="http://schemas.microsoft.com/office/powerpoint/2010/main" val="1161287917"/>
              </p:ext>
            </p:extLst>
          </p:nvPr>
        </p:nvGraphicFramePr>
        <p:xfrm>
          <a:off x="304800" y="1371600"/>
          <a:ext cx="8499475" cy="4648200"/>
        </p:xfrm>
        <a:graphic>
          <a:graphicData uri="http://schemas.openxmlformats.org/presentationml/2006/ole">
            <mc:AlternateContent xmlns:mc="http://schemas.openxmlformats.org/markup-compatibility/2006">
              <mc:Choice xmlns:v="urn:schemas-microsoft-com:vml" Requires="v">
                <p:oleObj spid="_x0000_s2052" name="Worksheet" r:id="rId5" imgW="8602908" imgH="4145316" progId="Excel.Sheet.8">
                  <p:embed/>
                </p:oleObj>
              </mc:Choice>
              <mc:Fallback>
                <p:oleObj name="Worksheet" r:id="rId5" imgW="8602908" imgH="4145316" progId="Excel.Shee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1371600"/>
                        <a:ext cx="8499475" cy="464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ctangle 3"/>
          <p:cNvSpPr>
            <a:spLocks noChangeArrowheads="1"/>
          </p:cNvSpPr>
          <p:nvPr/>
        </p:nvSpPr>
        <p:spPr bwMode="auto">
          <a:xfrm>
            <a:off x="467544" y="5908050"/>
            <a:ext cx="5562600" cy="243656"/>
          </a:xfrm>
          <a:prstGeom prst="rect">
            <a:avLst/>
          </a:prstGeom>
          <a:noFill/>
          <a:ln w="12700">
            <a:noFill/>
            <a:miter lim="800000"/>
            <a:headEnd/>
            <a:tailEnd/>
          </a:ln>
        </p:spPr>
        <p:txBody>
          <a:bodyPr wrap="square" lIns="90488" tIns="44450" rIns="90488" bIns="44450" anchor="b">
            <a:spAutoFit/>
          </a:bodyPr>
          <a:lstStyle/>
          <a:p>
            <a:pPr eaLnBrk="0" hangingPunct="0">
              <a:defRPr/>
            </a:pPr>
            <a:r>
              <a:rPr lang="en-US" sz="1000" b="0" dirty="0"/>
              <a:t>Sources: </a:t>
            </a:r>
            <a:r>
              <a:rPr lang="en-US" sz="1000" b="0" dirty="0" smtClean="0"/>
              <a:t>The </a:t>
            </a:r>
            <a:r>
              <a:rPr lang="en-US" sz="1000" b="0" dirty="0"/>
              <a:t>Conference Board </a:t>
            </a:r>
            <a:r>
              <a:rPr lang="en-US" sz="1000" b="0" dirty="0" smtClean="0"/>
              <a:t>of </a:t>
            </a:r>
            <a:r>
              <a:rPr lang="en-US" sz="1000" b="0" dirty="0"/>
              <a:t>Canada; </a:t>
            </a:r>
            <a:r>
              <a:rPr lang="en-US" sz="1000" b="0" dirty="0" smtClean="0"/>
              <a:t>Statistics Canada</a:t>
            </a:r>
            <a:endParaRPr lang="en-US" sz="1000" b="0" dirty="0"/>
          </a:p>
        </p:txBody>
      </p:sp>
      <p:sp>
        <p:nvSpPr>
          <p:cNvPr id="25605" name="Right Arrow Callout 5"/>
          <p:cNvSpPr>
            <a:spLocks noChangeArrowheads="1"/>
          </p:cNvSpPr>
          <p:nvPr/>
        </p:nvSpPr>
        <p:spPr bwMode="auto">
          <a:xfrm flipH="1">
            <a:off x="6553200" y="3861048"/>
            <a:ext cx="2438400" cy="432048"/>
          </a:xfrm>
          <a:prstGeom prst="rightArrowCallout">
            <a:avLst>
              <a:gd name="adj1" fmla="val 25000"/>
              <a:gd name="adj2" fmla="val 74854"/>
              <a:gd name="adj3" fmla="val 24991"/>
              <a:gd name="adj4" fmla="val 64977"/>
            </a:avLst>
          </a:prstGeom>
          <a:solidFill>
            <a:schemeClr val="bg1">
              <a:lumMod val="85000"/>
            </a:schemeClr>
          </a:solidFill>
          <a:ln w="9525" algn="ctr">
            <a:solidFill>
              <a:schemeClr val="tx1"/>
            </a:solidFill>
            <a:round/>
            <a:headEnd/>
            <a:tailEnd/>
          </a:ln>
        </p:spPr>
        <p:txBody>
          <a:bodyPr/>
          <a:lstStyle/>
          <a:p>
            <a:pPr eaLnBrk="0" hangingPunct="0"/>
            <a:r>
              <a:rPr lang="en-US" sz="1600" dirty="0" smtClean="0">
                <a:solidFill>
                  <a:schemeClr val="tx1"/>
                </a:solidFill>
              </a:rPr>
              <a:t>Canada: 1.8 %</a:t>
            </a:r>
            <a:endParaRPr lang="en-US" sz="1600" dirty="0">
              <a:solidFill>
                <a:schemeClr val="tx1"/>
              </a:solidFill>
            </a:endParaRPr>
          </a:p>
        </p:txBody>
      </p:sp>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en-CA" sz="3000" b="1" dirty="0" smtClean="0">
                <a:solidFill>
                  <a:schemeClr val="tx1">
                    <a:lumMod val="50000"/>
                    <a:lumOff val="50000"/>
                  </a:schemeClr>
                </a:solidFill>
                <a:latin typeface="+mj-lt"/>
                <a:ea typeface="+mj-ea"/>
                <a:cs typeface="+mj-cs"/>
              </a:rPr>
              <a:t>2016 Real GDP by Province.</a:t>
            </a:r>
            <a: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
            </a:r>
            <a:b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br>
            <a:r>
              <a:rPr lang="en-CA" dirty="0" smtClean="0">
                <a:solidFill>
                  <a:schemeClr val="tx1">
                    <a:lumMod val="50000"/>
                    <a:lumOff val="50000"/>
                  </a:schemeClr>
                </a:solidFill>
                <a:latin typeface="+mj-lt"/>
                <a:ea typeface="+mj-ea"/>
                <a:cs typeface="+mj-cs"/>
              </a:rPr>
              <a:t>per cent change, basic prices, $2007</a:t>
            </a:r>
            <a:r>
              <a:rPr lang="en-US" dirty="0" smtClean="0">
                <a:solidFill>
                  <a:schemeClr val="tx1">
                    <a:lumMod val="50000"/>
                    <a:lumOff val="50000"/>
                  </a:schemeClr>
                </a:solidFill>
                <a:latin typeface="+mj-lt"/>
                <a:ea typeface="+mj-ea"/>
                <a:cs typeface="+mj-cs"/>
              </a:rPr>
              <a:t>.</a:t>
            </a:r>
            <a:endParaRPr kumimoji="0" lang="en-US"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pic>
        <p:nvPicPr>
          <p:cNvPr id="6" name="Picture 12" descr="Canadian Provinces and Territories">
            <a:hlinkClick r:id="rId7" tooltip="Canadian Provinces and Territories"/>
          </p:cNvPr>
          <p:cNvPicPr>
            <a:picLocks noChangeAspect="1" noChangeArrowheads="1"/>
          </p:cNvPicPr>
          <p:nvPr/>
        </p:nvPicPr>
        <p:blipFill>
          <a:blip r:embed="rId8" cstate="print"/>
          <a:srcRect/>
          <a:stretch>
            <a:fillRect/>
          </a:stretch>
        </p:blipFill>
        <p:spPr bwMode="auto">
          <a:xfrm>
            <a:off x="7236296" y="0"/>
            <a:ext cx="1728192" cy="14017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457200"/>
            <a:ext cx="8534400" cy="612775"/>
          </a:xfrm>
        </p:spPr>
        <p:txBody>
          <a:bodyPr/>
          <a:lstStyle/>
          <a:p>
            <a:pPr eaLnBrk="1" fontAlgn="auto" hangingPunct="1">
              <a:spcAft>
                <a:spcPts val="0"/>
              </a:spcAft>
              <a:defRPr/>
            </a:pPr>
            <a:r>
              <a:rPr lang="en-CA" sz="2800" b="0" dirty="0" smtClean="0">
                <a:solidFill>
                  <a:schemeClr val="tx1">
                    <a:lumMod val="65000"/>
                    <a:lumOff val="35000"/>
                  </a:schemeClr>
                </a:solidFill>
                <a:effectLst>
                  <a:outerShdw blurRad="38100" dist="38100" dir="2700000" algn="tl">
                    <a:srgbClr val="000000">
                      <a:alpha val="43137"/>
                    </a:srgbClr>
                  </a:outerShdw>
                </a:effectLst>
              </a:rPr>
              <a:t>What is The Conference Board of Canada?</a:t>
            </a:r>
            <a:endParaRPr lang="en-CA" sz="2800" b="0" dirty="0">
              <a:solidFill>
                <a:schemeClr val="tx1">
                  <a:lumMod val="65000"/>
                  <a:lumOff val="35000"/>
                </a:schemeClr>
              </a:solidFill>
              <a:effectLst>
                <a:outerShdw blurRad="38100" dist="38100" dir="2700000" algn="tl">
                  <a:srgbClr val="000000">
                    <a:alpha val="43137"/>
                  </a:srgbClr>
                </a:outerShdw>
              </a:effectLst>
            </a:endParaRPr>
          </a:p>
        </p:txBody>
      </p:sp>
      <p:sp>
        <p:nvSpPr>
          <p:cNvPr id="18435" name="Content Placeholder 2"/>
          <p:cNvSpPr txBox="1">
            <a:spLocks/>
          </p:cNvSpPr>
          <p:nvPr/>
        </p:nvSpPr>
        <p:spPr bwMode="auto">
          <a:xfrm>
            <a:off x="457200" y="1295400"/>
            <a:ext cx="4038600" cy="4876800"/>
          </a:xfrm>
          <a:prstGeom prst="rect">
            <a:avLst/>
          </a:prstGeom>
          <a:noFill/>
          <a:ln w="9525">
            <a:noFill/>
            <a:miter lim="800000"/>
            <a:headEnd/>
            <a:tailEnd/>
          </a:ln>
        </p:spPr>
        <p:txBody>
          <a:bodyPr/>
          <a:lstStyle/>
          <a:p>
            <a:pPr marL="344488" indent="-344488">
              <a:spcBef>
                <a:spcPct val="20000"/>
              </a:spcBef>
              <a:buFont typeface="Wingdings" pitchFamily="2" charset="2"/>
              <a:buChar char="ü"/>
            </a:pPr>
            <a:r>
              <a:rPr lang="en-CA" sz="2000" dirty="0" smtClean="0"/>
              <a:t>Objective, independent, unbiased, evidence-based </a:t>
            </a:r>
            <a:r>
              <a:rPr lang="en-CA" sz="2000" dirty="0"/>
              <a:t/>
            </a:r>
            <a:br>
              <a:rPr lang="en-CA" sz="2000" dirty="0"/>
            </a:br>
            <a:endParaRPr lang="en-CA" sz="2000" dirty="0"/>
          </a:p>
          <a:p>
            <a:pPr marL="344488" indent="-344488">
              <a:spcBef>
                <a:spcPct val="20000"/>
              </a:spcBef>
              <a:buFont typeface="Wingdings" pitchFamily="2" charset="2"/>
              <a:buChar char="ü"/>
            </a:pPr>
            <a:r>
              <a:rPr lang="en-CA" sz="2000" dirty="0"/>
              <a:t>Canadian</a:t>
            </a:r>
            <a:br>
              <a:rPr lang="en-CA" sz="2000" dirty="0"/>
            </a:br>
            <a:endParaRPr lang="en-CA" sz="2000" dirty="0"/>
          </a:p>
          <a:p>
            <a:pPr marL="344488" indent="-344488">
              <a:spcBef>
                <a:spcPct val="20000"/>
              </a:spcBef>
              <a:buFont typeface="Wingdings" pitchFamily="2" charset="2"/>
              <a:buChar char="ü"/>
            </a:pPr>
            <a:r>
              <a:rPr lang="en-CA" sz="2000" dirty="0" smtClean="0"/>
              <a:t>Engages with leaders in all sectors – private sector,  governments, academia, civil society.</a:t>
            </a:r>
            <a:endParaRPr lang="en-CA" sz="2000" dirty="0"/>
          </a:p>
          <a:p>
            <a:pPr marL="514350" indent="-514350">
              <a:spcBef>
                <a:spcPct val="20000"/>
              </a:spcBef>
              <a:buFont typeface="Arial" pitchFamily="34" charset="0"/>
              <a:buAutoNum type="arabicPeriod"/>
            </a:pPr>
            <a:endParaRPr lang="en-CA" dirty="0"/>
          </a:p>
        </p:txBody>
      </p:sp>
      <p:sp>
        <p:nvSpPr>
          <p:cNvPr id="18436" name="Content Placeholder 3"/>
          <p:cNvSpPr txBox="1">
            <a:spLocks/>
          </p:cNvSpPr>
          <p:nvPr/>
        </p:nvSpPr>
        <p:spPr bwMode="auto">
          <a:xfrm>
            <a:off x="4876800" y="1295400"/>
            <a:ext cx="4038600" cy="4876800"/>
          </a:xfrm>
          <a:prstGeom prst="rect">
            <a:avLst/>
          </a:prstGeom>
          <a:noFill/>
          <a:ln w="9525">
            <a:noFill/>
            <a:miter lim="800000"/>
            <a:headEnd/>
            <a:tailEnd/>
          </a:ln>
        </p:spPr>
        <p:txBody>
          <a:bodyPr/>
          <a:lstStyle/>
          <a:p>
            <a:pPr marL="344488" indent="-344488">
              <a:spcBef>
                <a:spcPct val="20000"/>
              </a:spcBef>
              <a:buFont typeface="Wingdings" pitchFamily="2" charset="2"/>
              <a:buChar char="ü"/>
            </a:pPr>
            <a:r>
              <a:rPr lang="en-CA" sz="2000" dirty="0"/>
              <a:t>Show big picture</a:t>
            </a:r>
            <a:br>
              <a:rPr lang="en-CA" sz="2000" dirty="0"/>
            </a:br>
            <a:endParaRPr lang="en-CA" sz="2000" dirty="0"/>
          </a:p>
          <a:p>
            <a:pPr marL="344488" indent="-344488">
              <a:spcBef>
                <a:spcPct val="20000"/>
              </a:spcBef>
              <a:buFont typeface="Wingdings" pitchFamily="2" charset="2"/>
              <a:buChar char="ü"/>
            </a:pPr>
            <a:r>
              <a:rPr lang="en-CA" sz="2000" dirty="0"/>
              <a:t>Findings carry weight with Canada’s leaders, the media, and the general public</a:t>
            </a:r>
            <a:br>
              <a:rPr lang="en-CA" sz="2000" dirty="0"/>
            </a:br>
            <a:endParaRPr lang="en-CA" sz="2000" dirty="0"/>
          </a:p>
          <a:p>
            <a:pPr marL="344488" indent="-344488">
              <a:spcBef>
                <a:spcPct val="20000"/>
              </a:spcBef>
              <a:buFont typeface="Wingdings" pitchFamily="2" charset="2"/>
              <a:buChar char="ü"/>
            </a:pPr>
            <a:r>
              <a:rPr lang="en-CA" sz="2000" dirty="0"/>
              <a:t>The Conference Board of Canada offers a world view of global issues</a:t>
            </a:r>
          </a:p>
        </p:txBody>
      </p:sp>
      <p:sp>
        <p:nvSpPr>
          <p:cNvPr id="5" name="TextBox 4"/>
          <p:cNvSpPr txBox="1"/>
          <p:nvPr/>
        </p:nvSpPr>
        <p:spPr>
          <a:xfrm>
            <a:off x="304800" y="4805444"/>
            <a:ext cx="8610600" cy="718145"/>
          </a:xfrm>
          <a:prstGeom prst="rect">
            <a:avLst/>
          </a:prstGeom>
          <a:solidFill>
            <a:schemeClr val="tx2"/>
          </a:solidFill>
        </p:spPr>
        <p:txBody>
          <a:bodyPr wrap="square" lIns="0" tIns="0" rIns="0" bIns="0" rtlCol="0">
            <a:spAutoFit/>
          </a:bodyPr>
          <a:lstStyle/>
          <a:p>
            <a:pPr algn="ctr">
              <a:lnSpc>
                <a:spcPts val="2800"/>
              </a:lnSpc>
              <a:spcAft>
                <a:spcPts val="2400"/>
              </a:spcAft>
            </a:pPr>
            <a:r>
              <a:rPr lang="en-CA" dirty="0" smtClean="0">
                <a:solidFill>
                  <a:schemeClr val="bg1"/>
                </a:solidFill>
                <a:effectLst>
                  <a:outerShdw blurRad="38100" dist="38100" dir="2700000" algn="tl">
                    <a:srgbClr val="000000">
                      <a:alpha val="43137"/>
                    </a:srgbClr>
                  </a:outerShdw>
                </a:effectLst>
              </a:rPr>
              <a:t>We have unparalleled reach and influence across Canada, with connections to more than 200,000 businesses, governments, associations, institutions, and individuals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27513" y="1484784"/>
            <a:ext cx="3168352" cy="38792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Chart 10"/>
          <p:cNvGraphicFramePr/>
          <p:nvPr/>
        </p:nvGraphicFramePr>
        <p:xfrm>
          <a:off x="457200" y="1340768"/>
          <a:ext cx="8229600"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en-CA" sz="3000" b="1" dirty="0" smtClean="0">
                <a:solidFill>
                  <a:schemeClr val="tx1">
                    <a:lumMod val="50000"/>
                    <a:lumOff val="50000"/>
                  </a:schemeClr>
                </a:solidFill>
                <a:latin typeface="+mj-lt"/>
                <a:ea typeface="+mj-ea"/>
                <a:cs typeface="+mj-cs"/>
              </a:rPr>
              <a:t>Labour Force Growth</a:t>
            </a:r>
            <a: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
            </a:r>
            <a:b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br>
            <a:r>
              <a:rPr lang="en-US" noProof="0" dirty="0" smtClean="0">
                <a:solidFill>
                  <a:schemeClr val="tx1">
                    <a:lumMod val="50000"/>
                    <a:lumOff val="50000"/>
                  </a:schemeClr>
                </a:solidFill>
                <a:latin typeface="+mj-lt"/>
                <a:ea typeface="+mj-ea"/>
                <a:cs typeface="+mj-cs"/>
              </a:rPr>
              <a:t>average annual compound growth, p</a:t>
            </a:r>
            <a:r>
              <a:rPr lang="en-US" dirty="0" err="1" smtClean="0">
                <a:solidFill>
                  <a:schemeClr val="tx1">
                    <a:lumMod val="50000"/>
                    <a:lumOff val="50000"/>
                  </a:schemeClr>
                </a:solidFill>
                <a:latin typeface="+mj-lt"/>
                <a:ea typeface="+mj-ea"/>
                <a:cs typeface="+mj-cs"/>
              </a:rPr>
              <a:t>er</a:t>
            </a:r>
            <a:r>
              <a:rPr lang="en-US" dirty="0" smtClean="0">
                <a:solidFill>
                  <a:schemeClr val="tx1">
                    <a:lumMod val="50000"/>
                    <a:lumOff val="50000"/>
                  </a:schemeClr>
                </a:solidFill>
                <a:latin typeface="+mj-lt"/>
                <a:ea typeface="+mj-ea"/>
                <a:cs typeface="+mj-cs"/>
              </a:rPr>
              <a:t> cent</a:t>
            </a:r>
            <a:endParaRPr kumimoji="0" lang="en-US"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5943600"/>
            <a:ext cx="8119872" cy="228600"/>
          </a:xfrm>
        </p:spPr>
        <p:txBody>
          <a:bodyPr/>
          <a:lstStyle/>
          <a:p>
            <a:r>
              <a:rPr lang="en-US" dirty="0" smtClean="0"/>
              <a:t>Sources: </a:t>
            </a:r>
            <a:r>
              <a:rPr lang="en-CA" dirty="0" smtClean="0"/>
              <a:t>Statistics Canada; The Conference Board of Canada</a:t>
            </a:r>
            <a:r>
              <a:rPr lang="en-US" dirty="0" smtClean="0"/>
              <a: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27513" y="1484784"/>
            <a:ext cx="3168352" cy="38792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Chart 10"/>
          <p:cNvGraphicFramePr/>
          <p:nvPr/>
        </p:nvGraphicFramePr>
        <p:xfrm>
          <a:off x="457200" y="1340768"/>
          <a:ext cx="8229600"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en-CA" sz="3000" b="1" dirty="0" smtClean="0">
                <a:solidFill>
                  <a:schemeClr val="tx1">
                    <a:lumMod val="50000"/>
                    <a:lumOff val="50000"/>
                  </a:schemeClr>
                </a:solidFill>
                <a:latin typeface="+mj-lt"/>
                <a:ea typeface="+mj-ea"/>
                <a:cs typeface="+mj-cs"/>
              </a:rPr>
              <a:t>Real GDP Canada</a:t>
            </a:r>
            <a: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
            </a:r>
            <a:b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br>
            <a:r>
              <a:rPr lang="en-US" noProof="0" dirty="0" smtClean="0">
                <a:solidFill>
                  <a:schemeClr val="tx1">
                    <a:lumMod val="50000"/>
                    <a:lumOff val="50000"/>
                  </a:schemeClr>
                </a:solidFill>
                <a:latin typeface="+mj-lt"/>
                <a:ea typeface="+mj-ea"/>
                <a:cs typeface="+mj-cs"/>
              </a:rPr>
              <a:t>average annual compound growth, p</a:t>
            </a:r>
            <a:r>
              <a:rPr lang="en-US" dirty="0" err="1" smtClean="0">
                <a:solidFill>
                  <a:schemeClr val="tx1">
                    <a:lumMod val="50000"/>
                    <a:lumOff val="50000"/>
                  </a:schemeClr>
                </a:solidFill>
                <a:latin typeface="+mj-lt"/>
                <a:ea typeface="+mj-ea"/>
                <a:cs typeface="+mj-cs"/>
              </a:rPr>
              <a:t>er</a:t>
            </a:r>
            <a:r>
              <a:rPr lang="en-US" dirty="0" smtClean="0">
                <a:solidFill>
                  <a:schemeClr val="tx1">
                    <a:lumMod val="50000"/>
                    <a:lumOff val="50000"/>
                  </a:schemeClr>
                </a:solidFill>
                <a:latin typeface="+mj-lt"/>
                <a:ea typeface="+mj-ea"/>
                <a:cs typeface="+mj-cs"/>
              </a:rPr>
              <a:t> cent</a:t>
            </a:r>
            <a:endParaRPr kumimoji="0" lang="en-US"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5943600"/>
            <a:ext cx="8119872" cy="228600"/>
          </a:xfrm>
        </p:spPr>
        <p:txBody>
          <a:bodyPr/>
          <a:lstStyle/>
          <a:p>
            <a:r>
              <a:rPr lang="en-US" dirty="0" smtClean="0"/>
              <a:t>Sources: </a:t>
            </a:r>
            <a:r>
              <a:rPr lang="en-CA" dirty="0" smtClean="0"/>
              <a:t>Statistics Canada; The Conference Board of Canada</a:t>
            </a:r>
            <a:r>
              <a:rPr lang="en-US"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sz="quarter" idx="11"/>
          </p:nvPr>
        </p:nvSpPr>
        <p:spPr>
          <a:xfrm>
            <a:off x="228600" y="1143000"/>
            <a:ext cx="8458200" cy="4734272"/>
          </a:xfrm>
          <a:ln>
            <a:noFill/>
          </a:ln>
        </p:spPr>
        <p:txBody>
          <a:bodyPr/>
          <a:lstStyle/>
          <a:p>
            <a:r>
              <a:rPr lang="en-US" sz="2800" dirty="0" smtClean="0"/>
              <a:t>End of the commodity super-cycle; domestic growth therefore remains soft in 2016</a:t>
            </a:r>
          </a:p>
          <a:p>
            <a:r>
              <a:rPr lang="en-US" sz="2800" dirty="0" smtClean="0"/>
              <a:t>Big differences among regions -- shift in economic gravity back toward central Canada</a:t>
            </a:r>
          </a:p>
          <a:p>
            <a:r>
              <a:rPr lang="en-US" sz="2800" dirty="0" smtClean="0"/>
              <a:t>Aging demographics means slower Canadian growth potential</a:t>
            </a:r>
          </a:p>
          <a:p>
            <a:r>
              <a:rPr lang="en-US" sz="2800" dirty="0" smtClean="0"/>
              <a:t>2 per cent growth is the “new normal” </a:t>
            </a:r>
          </a:p>
          <a:p>
            <a:r>
              <a:rPr lang="en-US" sz="2800" dirty="0" smtClean="0"/>
              <a:t>How to raise growth potential? Faster productivity growth</a:t>
            </a:r>
          </a:p>
          <a:p>
            <a:endParaRPr lang="en-US" sz="2800" dirty="0" smtClean="0"/>
          </a:p>
          <a:p>
            <a:endParaRPr lang="en-US" sz="2800" dirty="0" smtClean="0"/>
          </a:p>
          <a:p>
            <a:endParaRPr lang="en-US" dirty="0" smtClean="0"/>
          </a:p>
          <a:p>
            <a:pPr>
              <a:buNone/>
            </a:pPr>
            <a:endParaRPr lang="en-US" dirty="0" smtClean="0"/>
          </a:p>
        </p:txBody>
      </p:sp>
      <p:sp>
        <p:nvSpPr>
          <p:cNvPr id="32770" name="Rectangle 2"/>
          <p:cNvSpPr>
            <a:spLocks noGrp="1" noChangeArrowheads="1"/>
          </p:cNvSpPr>
          <p:nvPr>
            <p:ph type="title"/>
          </p:nvPr>
        </p:nvSpPr>
        <p:spPr/>
        <p:txBody>
          <a:bodyPr/>
          <a:lstStyle/>
          <a:p>
            <a:r>
              <a:rPr lang="en-US" dirty="0" smtClean="0"/>
              <a:t>Implications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457200" y="990600"/>
            <a:ext cx="8305800" cy="4971288"/>
          </a:xfrm>
        </p:spPr>
        <p:txBody>
          <a:bodyPr/>
          <a:lstStyle/>
          <a:p>
            <a:r>
              <a:rPr lang="en-US" dirty="0" smtClean="0"/>
              <a:t> Two perspectives on the economy’s future performance </a:t>
            </a:r>
          </a:p>
          <a:p>
            <a:r>
              <a:rPr lang="en-US" dirty="0" smtClean="0"/>
              <a:t> Near-term outlook:</a:t>
            </a:r>
          </a:p>
          <a:p>
            <a:pPr lvl="1"/>
            <a:r>
              <a:rPr lang="en-US" sz="2200" dirty="0" smtClean="0"/>
              <a:t> </a:t>
            </a:r>
            <a:r>
              <a:rPr lang="en-US" dirty="0" smtClean="0"/>
              <a:t>based on expenditures by consumers, businesses, governments, external forces</a:t>
            </a:r>
          </a:p>
          <a:p>
            <a:pPr lvl="1"/>
            <a:r>
              <a:rPr lang="en-US" dirty="0" smtClean="0"/>
              <a:t> i.e. </a:t>
            </a:r>
            <a:r>
              <a:rPr lang="en-US" b="1" dirty="0" smtClean="0"/>
              <a:t>demand</a:t>
            </a:r>
            <a:r>
              <a:rPr lang="en-US" dirty="0" smtClean="0"/>
              <a:t> for goods and services</a:t>
            </a:r>
          </a:p>
          <a:p>
            <a:r>
              <a:rPr lang="en-US" dirty="0" smtClean="0"/>
              <a:t>Longer term outlook:</a:t>
            </a:r>
          </a:p>
          <a:p>
            <a:pPr lvl="1"/>
            <a:r>
              <a:rPr lang="en-US" dirty="0" smtClean="0"/>
              <a:t> assess the principal factors of production – </a:t>
            </a:r>
            <a:r>
              <a:rPr lang="en-US" dirty="0" err="1" smtClean="0"/>
              <a:t>labour</a:t>
            </a:r>
            <a:r>
              <a:rPr lang="en-US" dirty="0" smtClean="0"/>
              <a:t>, capital, resources, productivity</a:t>
            </a:r>
          </a:p>
          <a:p>
            <a:pPr lvl="1"/>
            <a:r>
              <a:rPr lang="en-US" dirty="0" smtClean="0"/>
              <a:t> i.e. the key </a:t>
            </a:r>
            <a:r>
              <a:rPr lang="en-US" b="1" dirty="0" smtClean="0"/>
              <a:t>supply</a:t>
            </a:r>
            <a:r>
              <a:rPr lang="en-US" dirty="0" smtClean="0"/>
              <a:t> factors </a:t>
            </a:r>
          </a:p>
          <a:p>
            <a:r>
              <a:rPr lang="en-US" dirty="0" smtClean="0"/>
              <a:t>The Conference Board of Canada projects both demand and supply</a:t>
            </a:r>
            <a:endParaRPr lang="en-US" dirty="0"/>
          </a:p>
        </p:txBody>
      </p:sp>
      <p:sp>
        <p:nvSpPr>
          <p:cNvPr id="4" name="Title 3"/>
          <p:cNvSpPr>
            <a:spLocks noGrp="1"/>
          </p:cNvSpPr>
          <p:nvPr>
            <p:ph type="title"/>
          </p:nvPr>
        </p:nvSpPr>
        <p:spPr>
          <a:xfrm>
            <a:off x="457200" y="381000"/>
            <a:ext cx="8229600" cy="688848"/>
          </a:xfrm>
        </p:spPr>
        <p:txBody>
          <a:bodyPr/>
          <a:lstStyle/>
          <a:p>
            <a:r>
              <a:rPr lang="en-US" dirty="0" smtClean="0">
                <a:solidFill>
                  <a:schemeClr val="tx1">
                    <a:lumMod val="65000"/>
                    <a:lumOff val="35000"/>
                  </a:schemeClr>
                </a:solidFill>
              </a:rPr>
              <a:t>The Economic Outlook: a Primer</a:t>
            </a:r>
            <a:endParaRPr lang="en-US" dirty="0">
              <a:solidFill>
                <a:schemeClr val="tx1">
                  <a:lumMod val="65000"/>
                  <a:lumOff val="3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U.S. Outlook.</a:t>
            </a:r>
            <a:endParaRPr lang="en-US" dirty="0"/>
          </a:p>
        </p:txBody>
      </p:sp>
      <p:sp>
        <p:nvSpPr>
          <p:cNvPr id="5" name="Content Placeholder 4"/>
          <p:cNvSpPr>
            <a:spLocks noGrp="1"/>
          </p:cNvSpPr>
          <p:nvPr>
            <p:ph type="body" sz="quarter" idx="11"/>
          </p:nvPr>
        </p:nvSpPr>
        <p:spPr>
          <a:xfrm>
            <a:off x="467544" y="1268760"/>
            <a:ext cx="8424936" cy="4752528"/>
          </a:xfrm>
        </p:spPr>
        <p:txBody>
          <a:bodyPr/>
          <a:lstStyle/>
          <a:p>
            <a:r>
              <a:rPr lang="en-CA" dirty="0" smtClean="0"/>
              <a:t>Growth of close to 3 per cent expected over 2016-17</a:t>
            </a:r>
          </a:p>
          <a:p>
            <a:r>
              <a:rPr lang="en-CA" dirty="0" smtClean="0"/>
              <a:t>Better jobs and income are boosting spending on housing, autos and other durables</a:t>
            </a:r>
          </a:p>
          <a:p>
            <a:r>
              <a:rPr lang="en-CA" dirty="0" smtClean="0"/>
              <a:t>Fed rates increasing -- could lead to capital outflows from some emerging markets</a:t>
            </a:r>
          </a:p>
          <a:p>
            <a:r>
              <a:rPr lang="en-CA" dirty="0" smtClean="0"/>
              <a:t>Strong greenback is restraining U.S. exports, earnings of multinationals</a:t>
            </a:r>
          </a:p>
          <a:p>
            <a:r>
              <a:rPr lang="en-CA" dirty="0" smtClean="0"/>
              <a:t>Business investment should ratchet up over next two years</a:t>
            </a:r>
          </a:p>
          <a:p>
            <a:pPr>
              <a:buNone/>
            </a:pPr>
            <a:endParaRPr lang="en-CA"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86600" y="1484784"/>
            <a:ext cx="1445839" cy="38884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1" name="Chart 10"/>
          <p:cNvGraphicFramePr/>
          <p:nvPr/>
        </p:nvGraphicFramePr>
        <p:xfrm>
          <a:off x="457200" y="1340768"/>
          <a:ext cx="8229600"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en-CA" sz="3000" b="1" dirty="0" smtClean="0">
                <a:solidFill>
                  <a:schemeClr val="tx1">
                    <a:lumMod val="50000"/>
                    <a:lumOff val="50000"/>
                  </a:schemeClr>
                </a:solidFill>
                <a:latin typeface="+mj-lt"/>
                <a:ea typeface="+mj-ea"/>
                <a:cs typeface="+mj-cs"/>
              </a:rPr>
              <a:t>U.S. real consumer spending</a:t>
            </a:r>
            <a: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
            </a:r>
            <a:b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br>
            <a:r>
              <a:rPr lang="en-US" dirty="0" smtClean="0">
                <a:solidFill>
                  <a:schemeClr val="tx1">
                    <a:lumMod val="50000"/>
                    <a:lumOff val="50000"/>
                  </a:schemeClr>
                </a:solidFill>
                <a:latin typeface="+mj-lt"/>
                <a:ea typeface="+mj-ea"/>
                <a:cs typeface="+mj-cs"/>
              </a:rPr>
              <a:t>per cent change</a:t>
            </a:r>
            <a:endParaRPr kumimoji="0" lang="en-US"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5943600"/>
            <a:ext cx="8119872" cy="228600"/>
          </a:xfrm>
        </p:spPr>
        <p:txBody>
          <a:bodyPr/>
          <a:lstStyle/>
          <a:p>
            <a:r>
              <a:rPr lang="en-US" dirty="0" smtClean="0"/>
              <a:t>Sources: </a:t>
            </a:r>
            <a:r>
              <a:rPr lang="en-CA" dirty="0" smtClean="0"/>
              <a:t>BEA; The Conference Board of Canada</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180421" y="1500826"/>
            <a:ext cx="387078" cy="36424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1" name="Chart 10"/>
          <p:cNvGraphicFramePr/>
          <p:nvPr/>
        </p:nvGraphicFramePr>
        <p:xfrm>
          <a:off x="457200" y="1340768"/>
          <a:ext cx="8229600"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en-CA" sz="3000" b="1" dirty="0" smtClean="0">
                <a:solidFill>
                  <a:schemeClr val="tx1">
                    <a:lumMod val="50000"/>
                    <a:lumOff val="50000"/>
                  </a:schemeClr>
                </a:solidFill>
                <a:latin typeface="+mj-lt"/>
                <a:ea typeface="+mj-ea"/>
                <a:cs typeface="+mj-cs"/>
              </a:rPr>
              <a:t>U.S. Net Debt as a share of GDP </a:t>
            </a:r>
            <a: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
            </a:r>
            <a:b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br>
            <a:r>
              <a:rPr lang="en-US" noProof="0" dirty="0" smtClean="0">
                <a:solidFill>
                  <a:schemeClr val="tx1">
                    <a:lumMod val="50000"/>
                    <a:lumOff val="50000"/>
                  </a:schemeClr>
                </a:solidFill>
                <a:latin typeface="+mj-lt"/>
                <a:ea typeface="+mj-ea"/>
                <a:cs typeface="+mj-cs"/>
              </a:rPr>
              <a:t>p</a:t>
            </a:r>
            <a:r>
              <a:rPr lang="en-US" dirty="0" err="1" smtClean="0">
                <a:solidFill>
                  <a:schemeClr val="tx1">
                    <a:lumMod val="50000"/>
                    <a:lumOff val="50000"/>
                  </a:schemeClr>
                </a:solidFill>
                <a:latin typeface="+mj-lt"/>
                <a:ea typeface="+mj-ea"/>
                <a:cs typeface="+mj-cs"/>
              </a:rPr>
              <a:t>er</a:t>
            </a:r>
            <a:r>
              <a:rPr lang="en-US" dirty="0" smtClean="0">
                <a:solidFill>
                  <a:schemeClr val="tx1">
                    <a:lumMod val="50000"/>
                    <a:lumOff val="50000"/>
                  </a:schemeClr>
                </a:solidFill>
                <a:latin typeface="+mj-lt"/>
                <a:ea typeface="+mj-ea"/>
                <a:cs typeface="+mj-cs"/>
              </a:rPr>
              <a:t> cent</a:t>
            </a:r>
          </a:p>
          <a:p>
            <a:pPr lvl="0">
              <a:lnSpc>
                <a:spcPts val="3400"/>
              </a:lnSpc>
              <a:spcBef>
                <a:spcPct val="0"/>
              </a:spcBef>
            </a:pPr>
            <a:endParaRPr kumimoji="0" lang="en-US"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5943600"/>
            <a:ext cx="8119872" cy="228600"/>
          </a:xfrm>
        </p:spPr>
        <p:txBody>
          <a:bodyPr/>
          <a:lstStyle/>
          <a:p>
            <a:r>
              <a:rPr lang="en-US" dirty="0" smtClean="0"/>
              <a:t>Source: IMF</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86600" y="1700808"/>
            <a:ext cx="1445839" cy="36724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Chart 10"/>
          <p:cNvGraphicFramePr/>
          <p:nvPr/>
        </p:nvGraphicFramePr>
        <p:xfrm>
          <a:off x="457200" y="1340768"/>
          <a:ext cx="8229600"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en-CA" sz="3000" b="1" dirty="0" smtClean="0">
                <a:solidFill>
                  <a:schemeClr val="tx1">
                    <a:lumMod val="50000"/>
                    <a:lumOff val="50000"/>
                  </a:schemeClr>
                </a:solidFill>
                <a:latin typeface="+mj-lt"/>
                <a:ea typeface="+mj-ea"/>
                <a:cs typeface="+mj-cs"/>
              </a:rPr>
              <a:t>U.S. Real GDP Growth</a:t>
            </a:r>
            <a: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
            </a:r>
            <a:b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br>
            <a:r>
              <a:rPr lang="en-US" dirty="0" smtClean="0">
                <a:solidFill>
                  <a:schemeClr val="tx1">
                    <a:lumMod val="50000"/>
                    <a:lumOff val="50000"/>
                  </a:schemeClr>
                </a:solidFill>
                <a:latin typeface="+mj-lt"/>
                <a:ea typeface="+mj-ea"/>
                <a:cs typeface="+mj-cs"/>
              </a:rPr>
              <a:t>per cent change</a:t>
            </a:r>
            <a:endParaRPr kumimoji="0" lang="en-US"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5943600"/>
            <a:ext cx="8119872" cy="228600"/>
          </a:xfrm>
        </p:spPr>
        <p:txBody>
          <a:bodyPr/>
          <a:lstStyle/>
          <a:p>
            <a:r>
              <a:rPr lang="en-US" dirty="0" smtClean="0"/>
              <a:t>Sources: </a:t>
            </a:r>
            <a:r>
              <a:rPr lang="en-CA" dirty="0" smtClean="0"/>
              <a:t>Bureau of Economic Analysis The Conference Board of Canada</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304800"/>
            <a:ext cx="7543800" cy="914400"/>
          </a:xfrm>
        </p:spPr>
        <p:txBody>
          <a:bodyPr/>
          <a:lstStyle/>
          <a:p>
            <a:r>
              <a:rPr lang="en-CA" dirty="0" smtClean="0"/>
              <a:t>Weak Canadian Performance:</a:t>
            </a:r>
            <a:br>
              <a:rPr lang="en-CA" dirty="0" smtClean="0"/>
            </a:br>
            <a:r>
              <a:rPr lang="en-CA" dirty="0" smtClean="0"/>
              <a:t>the “New-Normal”</a:t>
            </a:r>
            <a:endParaRPr lang="en-US" dirty="0"/>
          </a:p>
        </p:txBody>
      </p:sp>
      <p:sp>
        <p:nvSpPr>
          <p:cNvPr id="13" name="Content Placeholder 12"/>
          <p:cNvSpPr>
            <a:spLocks noGrp="1"/>
          </p:cNvSpPr>
          <p:nvPr>
            <p:ph type="body" sz="quarter" idx="11"/>
          </p:nvPr>
        </p:nvSpPr>
        <p:spPr>
          <a:xfrm>
            <a:off x="395536" y="1371600"/>
            <a:ext cx="8496944" cy="4590288"/>
          </a:xfrm>
        </p:spPr>
        <p:txBody>
          <a:bodyPr/>
          <a:lstStyle/>
          <a:p>
            <a:r>
              <a:rPr lang="en-CA" dirty="0" smtClean="0"/>
              <a:t>Real GDP projected to grow 1.8 per cent in 2016 </a:t>
            </a:r>
          </a:p>
          <a:p>
            <a:r>
              <a:rPr lang="en-CA" dirty="0" smtClean="0"/>
              <a:t>Resource prices remain depressed </a:t>
            </a:r>
          </a:p>
          <a:p>
            <a:r>
              <a:rPr lang="en-CA" dirty="0" smtClean="0"/>
              <a:t>Weak </a:t>
            </a:r>
            <a:r>
              <a:rPr lang="en-CA" dirty="0" err="1" smtClean="0"/>
              <a:t>loonie</a:t>
            </a:r>
            <a:r>
              <a:rPr lang="en-CA" dirty="0" smtClean="0"/>
              <a:t> coupled with strong U.S. consumer should support some export sectors</a:t>
            </a:r>
          </a:p>
          <a:p>
            <a:r>
              <a:rPr lang="en-CA" dirty="0" smtClean="0"/>
              <a:t>Business investment remains lacklustre </a:t>
            </a:r>
          </a:p>
          <a:p>
            <a:r>
              <a:rPr lang="en-CA" dirty="0" smtClean="0"/>
              <a:t>Rock bottom oil prices taking a toll on energy sector</a:t>
            </a:r>
          </a:p>
          <a:p>
            <a:r>
              <a:rPr lang="en-CA" dirty="0" smtClean="0"/>
              <a:t>Job gains are soft -- but aging workforce means labour markets to slowly tighten</a:t>
            </a:r>
          </a:p>
          <a:p>
            <a:endParaRPr lang="en-CA" dirty="0" smtClean="0"/>
          </a:p>
          <a:p>
            <a:endParaRPr lang="en-CA"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10401" y="1484784"/>
            <a:ext cx="1537900" cy="38884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Chart 10"/>
          <p:cNvGraphicFramePr/>
          <p:nvPr/>
        </p:nvGraphicFramePr>
        <p:xfrm>
          <a:off x="457200" y="1340768"/>
          <a:ext cx="8229600"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en-CA" sz="3000" b="1" dirty="0" smtClean="0">
                <a:solidFill>
                  <a:schemeClr val="tx1">
                    <a:lumMod val="50000"/>
                    <a:lumOff val="50000"/>
                  </a:schemeClr>
                </a:solidFill>
                <a:latin typeface="+mj-lt"/>
                <a:ea typeface="+mj-ea"/>
                <a:cs typeface="+mj-cs"/>
              </a:rPr>
              <a:t>Raw Material Price Index</a:t>
            </a:r>
            <a: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
            </a:r>
            <a:br>
              <a:rPr kumimoji="0" lang="en-US"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br>
            <a:r>
              <a:rPr lang="en-US" dirty="0" smtClean="0">
                <a:solidFill>
                  <a:schemeClr val="tx1">
                    <a:lumMod val="50000"/>
                    <a:lumOff val="50000"/>
                  </a:schemeClr>
                </a:solidFill>
                <a:latin typeface="+mj-lt"/>
                <a:ea typeface="+mj-ea"/>
                <a:cs typeface="+mj-cs"/>
              </a:rPr>
              <a:t>per cent change</a:t>
            </a:r>
            <a:endParaRPr kumimoji="0" lang="en-US"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5943600"/>
            <a:ext cx="8119872" cy="228600"/>
          </a:xfrm>
        </p:spPr>
        <p:txBody>
          <a:bodyPr/>
          <a:lstStyle/>
          <a:p>
            <a:r>
              <a:rPr lang="en-US" dirty="0" smtClean="0"/>
              <a:t>Sources: </a:t>
            </a:r>
            <a:r>
              <a:rPr lang="en-CA" dirty="0" smtClean="0"/>
              <a:t>Statistics Canada; The Conference Board of Canada</a:t>
            </a:r>
            <a:r>
              <a:rPr lang="en-US"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an's English French template - Copy">
  <a:themeElements>
    <a:clrScheme name="Custom 1">
      <a:dk1>
        <a:sysClr val="windowText" lastClr="000000"/>
      </a:dk1>
      <a:lt1>
        <a:sysClr val="window" lastClr="FFFFFF"/>
      </a:lt1>
      <a:dk2>
        <a:srgbClr val="005D87"/>
      </a:dk2>
      <a:lt2>
        <a:srgbClr val="EEECE1"/>
      </a:lt2>
      <a:accent1>
        <a:srgbClr val="0072B5"/>
      </a:accent1>
      <a:accent2>
        <a:srgbClr val="00134A"/>
      </a:accent2>
      <a:accent3>
        <a:srgbClr val="FFE39C"/>
      </a:accent3>
      <a:accent4>
        <a:srgbClr val="737A35"/>
      </a:accent4>
      <a:accent5>
        <a:srgbClr val="FCB813"/>
      </a:accent5>
      <a:accent6>
        <a:srgbClr val="006891"/>
      </a:accent6>
      <a:hlink>
        <a:srgbClr val="00AFD8"/>
      </a:hlink>
      <a:folHlink>
        <a:srgbClr val="7F7F7F"/>
      </a:folHlink>
    </a:clrScheme>
    <a:fontScheme name="CBo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BoC_interior">
  <a:themeElements>
    <a:clrScheme name="Custom 1">
      <a:dk1>
        <a:sysClr val="windowText" lastClr="000000"/>
      </a:dk1>
      <a:lt1>
        <a:sysClr val="window" lastClr="FFFFFF"/>
      </a:lt1>
      <a:dk2>
        <a:srgbClr val="0072B5"/>
      </a:dk2>
      <a:lt2>
        <a:srgbClr val="EEECE1"/>
      </a:lt2>
      <a:accent1>
        <a:srgbClr val="00AFD8"/>
      </a:accent1>
      <a:accent2>
        <a:srgbClr val="00134A"/>
      </a:accent2>
      <a:accent3>
        <a:srgbClr val="FFE59D"/>
      </a:accent3>
      <a:accent4>
        <a:srgbClr val="737A35"/>
      </a:accent4>
      <a:accent5>
        <a:srgbClr val="FCB813"/>
      </a:accent5>
      <a:accent6>
        <a:srgbClr val="006891"/>
      </a:accent6>
      <a:hlink>
        <a:srgbClr val="00AFD8"/>
      </a:hlink>
      <a:folHlink>
        <a:srgbClr val="7F7F7F"/>
      </a:folHlink>
    </a:clrScheme>
    <a:fontScheme name="CBo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lnSpc>
            <a:spcPts val="2800"/>
          </a:lnSpc>
          <a:spcAft>
            <a:spcPts val="2400"/>
          </a:spcAft>
          <a:defRPr sz="2400" dirty="0" err="1" smtClean="0"/>
        </a:defPPr>
      </a:lstStyle>
    </a:txDef>
  </a:objectDefaults>
  <a:extraClrSchemeLst/>
</a:theme>
</file>

<file path=ppt/theme/theme3.xml><?xml version="1.0" encoding="utf-8"?>
<a:theme xmlns:a="http://schemas.openxmlformats.org/drawingml/2006/main" name="CBoC_closing">
  <a:themeElements>
    <a:clrScheme name="Custom 2">
      <a:dk1>
        <a:sysClr val="windowText" lastClr="000000"/>
      </a:dk1>
      <a:lt1>
        <a:sysClr val="window" lastClr="FFFFFF"/>
      </a:lt1>
      <a:dk2>
        <a:srgbClr val="005D87"/>
      </a:dk2>
      <a:lt2>
        <a:srgbClr val="EEECE1"/>
      </a:lt2>
      <a:accent1>
        <a:srgbClr val="0072B5"/>
      </a:accent1>
      <a:accent2>
        <a:srgbClr val="00134A"/>
      </a:accent2>
      <a:accent3>
        <a:srgbClr val="FFE39C"/>
      </a:accent3>
      <a:accent4>
        <a:srgbClr val="737A35"/>
      </a:accent4>
      <a:accent5>
        <a:srgbClr val="FCB813"/>
      </a:accent5>
      <a:accent6>
        <a:srgbClr val="006891"/>
      </a:accent6>
      <a:hlink>
        <a:srgbClr val="00AFD8"/>
      </a:hlink>
      <a:folHlink>
        <a:srgbClr val="7F7F7F"/>
      </a:folHlink>
    </a:clrScheme>
    <a:fontScheme name="CBo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Blank">
  <a:themeElements>
    <a:clrScheme name="Custom 2">
      <a:dk1>
        <a:sysClr val="windowText" lastClr="000000"/>
      </a:dk1>
      <a:lt1>
        <a:sysClr val="window" lastClr="FFFFFF"/>
      </a:lt1>
      <a:dk2>
        <a:srgbClr val="005D87"/>
      </a:dk2>
      <a:lt2>
        <a:srgbClr val="EEECE1"/>
      </a:lt2>
      <a:accent1>
        <a:srgbClr val="0072B5"/>
      </a:accent1>
      <a:accent2>
        <a:srgbClr val="00134A"/>
      </a:accent2>
      <a:accent3>
        <a:srgbClr val="FFE39C"/>
      </a:accent3>
      <a:accent4>
        <a:srgbClr val="737A35"/>
      </a:accent4>
      <a:accent5>
        <a:srgbClr val="FCB813"/>
      </a:accent5>
      <a:accent6>
        <a:srgbClr val="006891"/>
      </a:accent6>
      <a:hlink>
        <a:srgbClr val="00AFD8"/>
      </a:hlink>
      <a:folHlink>
        <a:srgbClr val="7F7F7F"/>
      </a:folHlink>
    </a:clrScheme>
    <a:fontScheme name="CBo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005D87"/>
    </a:dk2>
    <a:lt2>
      <a:srgbClr val="FFFFFF"/>
    </a:lt2>
    <a:accent1>
      <a:srgbClr val="00B5DD"/>
    </a:accent1>
    <a:accent2>
      <a:srgbClr val="00134A"/>
    </a:accent2>
    <a:accent3>
      <a:srgbClr val="FFE39C"/>
    </a:accent3>
    <a:accent4>
      <a:srgbClr val="737A35"/>
    </a:accent4>
    <a:accent5>
      <a:srgbClr val="FCB813"/>
    </a:accent5>
    <a:accent6>
      <a:srgbClr val="006891"/>
    </a:accent6>
    <a:hlink>
      <a:srgbClr val="00AFD8"/>
    </a:hlink>
    <a:folHlink>
      <a:srgbClr val="7F7F7F"/>
    </a:folHlink>
  </a:clrScheme>
  <a:fontScheme name="CBo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005D87"/>
    </a:dk2>
    <a:lt2>
      <a:srgbClr val="FFFFFF"/>
    </a:lt2>
    <a:accent1>
      <a:srgbClr val="00B5DD"/>
    </a:accent1>
    <a:accent2>
      <a:srgbClr val="00134A"/>
    </a:accent2>
    <a:accent3>
      <a:srgbClr val="FFE39C"/>
    </a:accent3>
    <a:accent4>
      <a:srgbClr val="737A35"/>
    </a:accent4>
    <a:accent5>
      <a:srgbClr val="FCB813"/>
    </a:accent5>
    <a:accent6>
      <a:srgbClr val="006891"/>
    </a:accent6>
    <a:hlink>
      <a:srgbClr val="00AFD8"/>
    </a:hlink>
    <a:folHlink>
      <a:srgbClr val="7F7F7F"/>
    </a:folHlink>
  </a:clrScheme>
  <a:fontScheme name="CBo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005D87"/>
    </a:dk2>
    <a:lt2>
      <a:srgbClr val="FFFFFF"/>
    </a:lt2>
    <a:accent1>
      <a:srgbClr val="00B5DD"/>
    </a:accent1>
    <a:accent2>
      <a:srgbClr val="00134A"/>
    </a:accent2>
    <a:accent3>
      <a:srgbClr val="FFE39C"/>
    </a:accent3>
    <a:accent4>
      <a:srgbClr val="737A35"/>
    </a:accent4>
    <a:accent5>
      <a:srgbClr val="FCB813"/>
    </a:accent5>
    <a:accent6>
      <a:srgbClr val="006891"/>
    </a:accent6>
    <a:hlink>
      <a:srgbClr val="00AFD8"/>
    </a:hlink>
    <a:folHlink>
      <a:srgbClr val="7F7F7F"/>
    </a:folHlink>
  </a:clrScheme>
  <a:fontScheme name="CBo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005D87"/>
    </a:dk2>
    <a:lt2>
      <a:srgbClr val="FFFFFF"/>
    </a:lt2>
    <a:accent1>
      <a:srgbClr val="00B5DD"/>
    </a:accent1>
    <a:accent2>
      <a:srgbClr val="00134A"/>
    </a:accent2>
    <a:accent3>
      <a:srgbClr val="FFE39C"/>
    </a:accent3>
    <a:accent4>
      <a:srgbClr val="737A35"/>
    </a:accent4>
    <a:accent5>
      <a:srgbClr val="FCB813"/>
    </a:accent5>
    <a:accent6>
      <a:srgbClr val="006891"/>
    </a:accent6>
    <a:hlink>
      <a:srgbClr val="00AFD8"/>
    </a:hlink>
    <a:folHlink>
      <a:srgbClr val="7F7F7F"/>
    </a:folHlink>
  </a:clrScheme>
  <a:fontScheme name="CBo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Dan's English French template - Copy</Template>
  <TotalTime>833</TotalTime>
  <Words>1049</Words>
  <Application>Microsoft Macintosh PowerPoint</Application>
  <PresentationFormat>On-screen Show (4:3)</PresentationFormat>
  <Paragraphs>117</Paragraphs>
  <Slides>23</Slides>
  <Notes>8</Notes>
  <HiddenSlides>0</HiddenSlides>
  <MMClips>0</MMClips>
  <ScaleCrop>false</ScaleCrop>
  <HeadingPairs>
    <vt:vector size="8" baseType="variant">
      <vt:variant>
        <vt:lpstr>Fonts Used</vt:lpstr>
      </vt:variant>
      <vt:variant>
        <vt:i4>3</vt:i4>
      </vt:variant>
      <vt:variant>
        <vt:lpstr>Theme</vt:lpstr>
      </vt:variant>
      <vt:variant>
        <vt:i4>4</vt:i4>
      </vt:variant>
      <vt:variant>
        <vt:lpstr>Embedded OLE Servers</vt:lpstr>
      </vt:variant>
      <vt:variant>
        <vt:i4>1</vt:i4>
      </vt:variant>
      <vt:variant>
        <vt:lpstr>Slide Titles</vt:lpstr>
      </vt:variant>
      <vt:variant>
        <vt:i4>23</vt:i4>
      </vt:variant>
    </vt:vector>
  </HeadingPairs>
  <TitlesOfParts>
    <vt:vector size="31" baseType="lpstr">
      <vt:lpstr>Calibri</vt:lpstr>
      <vt:lpstr>Wingdings</vt:lpstr>
      <vt:lpstr>Arial</vt:lpstr>
      <vt:lpstr>Dan's English French template - Copy</vt:lpstr>
      <vt:lpstr>CBoC_interior</vt:lpstr>
      <vt:lpstr>CBoC_closing</vt:lpstr>
      <vt:lpstr>Blank</vt:lpstr>
      <vt:lpstr>Worksheet</vt:lpstr>
      <vt:lpstr>Canadian Economic Outlook:</vt:lpstr>
      <vt:lpstr>What is The Conference Board of Canada?</vt:lpstr>
      <vt:lpstr>The Economic Outlook: a Primer</vt:lpstr>
      <vt:lpstr>U.S. Outlook.</vt:lpstr>
      <vt:lpstr>PowerPoint Presentation</vt:lpstr>
      <vt:lpstr>PowerPoint Presentation</vt:lpstr>
      <vt:lpstr>PowerPoint Presentation</vt:lpstr>
      <vt:lpstr>Weak Canadian Performance: the “New-Normal”</vt:lpstr>
      <vt:lpstr>PowerPoint Presentation</vt:lpstr>
      <vt:lpstr>Short-Term Interest Rates Canadian  Bank Rate and U.S. Federal Funds Rate.</vt:lpstr>
      <vt:lpstr>The Loonie and the Oil Price (WTI $US, $US/$C)</vt:lpstr>
      <vt:lpstr>PowerPoint Presentation</vt:lpstr>
      <vt:lpstr>PowerPoint Presentation</vt:lpstr>
      <vt:lpstr>PowerPoint Presentation</vt:lpstr>
      <vt:lpstr>Retirement Rate  as a share of labour force, per cent</vt:lpstr>
      <vt:lpstr>PowerPoint Presentation</vt:lpstr>
      <vt:lpstr>PowerPoint Presentation</vt:lpstr>
      <vt:lpstr>Canada, Housing Starts vs. Demographic Requirements 000s</vt:lpstr>
      <vt:lpstr>PowerPoint Presentation</vt:lpstr>
      <vt:lpstr>PowerPoint Presentation</vt:lpstr>
      <vt:lpstr>PowerPoint Presentation</vt:lpstr>
      <vt:lpstr>Implications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mcdonald</dc:creator>
  <cp:lastModifiedBy>Michelle Barclay</cp:lastModifiedBy>
  <cp:revision>76</cp:revision>
  <dcterms:created xsi:type="dcterms:W3CDTF">2014-09-19T13:18:33Z</dcterms:created>
  <dcterms:modified xsi:type="dcterms:W3CDTF">2016-01-17T00:52:33Z</dcterms:modified>
</cp:coreProperties>
</file>