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4" r:id="rId3"/>
    <p:sldId id="257" r:id="rId4"/>
    <p:sldId id="265" r:id="rId5"/>
    <p:sldId id="266" r:id="rId6"/>
    <p:sldId id="267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2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A1D03-A190-E94C-B4F9-5318B2A73E0F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E706A-5F2A-DF40-A1F8-0B22B927F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640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56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7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4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04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833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33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03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30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5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F0A6-6F1B-42EF-AAD6-B92D55787756}" type="datetimeFigureOut">
              <a:rPr lang="en-CA" smtClean="0"/>
              <a:t>5/12/15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5024-1C51-4BBA-A990-FB64E06E20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59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9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154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GLOBAL CHANGES CUTTING DEEP</a:t>
            </a:r>
          </a:p>
          <a:p>
            <a:r>
              <a:rPr lang="en-US" sz="3200" dirty="0" smtClean="0"/>
              <a:t>Economics of energy changing based on external global dynamics, particularly with OPEC </a:t>
            </a:r>
          </a:p>
          <a:p>
            <a:r>
              <a:rPr lang="en-US" sz="3200" dirty="0" smtClean="0"/>
              <a:t>Oil </a:t>
            </a:r>
            <a:r>
              <a:rPr lang="en-US" sz="3200" dirty="0"/>
              <a:t>prices have fallen by more than 50% since June 2014, below $50 per barrel in </a:t>
            </a:r>
            <a:r>
              <a:rPr lang="en-US" sz="3200" dirty="0" smtClean="0"/>
              <a:t>Q1 2015</a:t>
            </a:r>
            <a:endParaRPr lang="en-US" sz="3200" dirty="0"/>
          </a:p>
          <a:p>
            <a:r>
              <a:rPr lang="en-US" sz="3200" dirty="0"/>
              <a:t>Slow climb toward $60 but mixed views about </a:t>
            </a:r>
            <a:r>
              <a:rPr lang="en-US" sz="3200" dirty="0" smtClean="0"/>
              <a:t>long term trend</a:t>
            </a:r>
          </a:p>
          <a:p>
            <a:r>
              <a:rPr lang="en-US" sz="3200" dirty="0"/>
              <a:t>Drop in the price of oil has been a wake-up call for </a:t>
            </a:r>
            <a:r>
              <a:rPr lang="en-US" sz="3200" dirty="0" smtClean="0"/>
              <a:t>governments and energy </a:t>
            </a:r>
            <a:r>
              <a:rPr lang="en-US" sz="3200" dirty="0"/>
              <a:t>sector </a:t>
            </a:r>
            <a:r>
              <a:rPr lang="en-US" sz="3200" dirty="0" smtClean="0"/>
              <a:t>companies</a:t>
            </a:r>
          </a:p>
          <a:p>
            <a:pPr lvl="1"/>
            <a:r>
              <a:rPr lang="en-US" sz="3000" dirty="0" smtClean="0"/>
              <a:t>Projected 2015 GDP growth dropped to 1.5 – 2%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48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359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VIEW FROM THE PROVINCES</a:t>
            </a:r>
          </a:p>
          <a:p>
            <a:r>
              <a:rPr lang="en-US" sz="3200" dirty="0" smtClean="0"/>
              <a:t>In Alberta, up to $7 billion in annual revenue shortfall</a:t>
            </a:r>
          </a:p>
          <a:p>
            <a:pPr lvl="1"/>
            <a:r>
              <a:rPr lang="en-US" sz="3000" dirty="0" smtClean="0"/>
              <a:t>15% of total revenue, with royalties up to 30%</a:t>
            </a:r>
          </a:p>
          <a:p>
            <a:pPr lvl="1"/>
            <a:r>
              <a:rPr lang="en-US" sz="3000" dirty="0" smtClean="0"/>
              <a:t>Layoffs and job losses in 2015 &gt; 35,000</a:t>
            </a:r>
          </a:p>
          <a:p>
            <a:pPr lvl="1"/>
            <a:r>
              <a:rPr lang="en-US" sz="3000" dirty="0" smtClean="0"/>
              <a:t>Oil and gas investment to decline 30% in 2015</a:t>
            </a:r>
          </a:p>
          <a:p>
            <a:pPr lvl="1"/>
            <a:r>
              <a:rPr lang="en-US" sz="3000" dirty="0" smtClean="0"/>
              <a:t>Even at $75 oil, Alberta could not balance its budget (previous forecasts were at $95 US)</a:t>
            </a:r>
          </a:p>
          <a:p>
            <a:r>
              <a:rPr lang="en-US" sz="3200" dirty="0" smtClean="0"/>
              <a:t>Significant government revenue losses for Saskatchewan ($400M) and Newfoundland ($700M) as well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839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359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FUNDAMENTALS HAVE CHANGED</a:t>
            </a:r>
          </a:p>
          <a:p>
            <a:r>
              <a:rPr lang="en-US" sz="3200" dirty="0" smtClean="0"/>
              <a:t>US energy fundamentals have permanently changed – self-sufficiency and shale boom</a:t>
            </a:r>
            <a:endParaRPr lang="en-US" dirty="0" smtClean="0"/>
          </a:p>
          <a:p>
            <a:r>
              <a:rPr lang="en-US" sz="3200" dirty="0" smtClean="0"/>
              <a:t>Shifting dynamics in transportation, electricity, energy production are changing the economics for both fossil fuels and renewables</a:t>
            </a:r>
          </a:p>
          <a:p>
            <a:r>
              <a:rPr lang="en-US" sz="3200" dirty="0" smtClean="0"/>
              <a:t>Core business and government assumptions being tested against oil price scenarios</a:t>
            </a:r>
          </a:p>
          <a:p>
            <a:r>
              <a:rPr lang="en-US" sz="3200" dirty="0" smtClean="0"/>
              <a:t>North American context for energy and climate change being re-examined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51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359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CLIMATE CHANGE</a:t>
            </a:r>
          </a:p>
          <a:p>
            <a:r>
              <a:rPr lang="en-US" sz="3200" dirty="0" smtClean="0"/>
              <a:t>At low prices, energy consumption increases – and likely GHG emissions</a:t>
            </a:r>
          </a:p>
          <a:p>
            <a:pPr lvl="1"/>
            <a:r>
              <a:rPr lang="en-US" sz="3000" dirty="0" smtClean="0"/>
              <a:t>Auto sales of large vehicles up, driving more</a:t>
            </a:r>
          </a:p>
          <a:p>
            <a:r>
              <a:rPr lang="en-US" sz="3200" dirty="0" smtClean="0"/>
              <a:t>Though increasingly cost competitive, solar, wind, renewables face tougher economics</a:t>
            </a:r>
          </a:p>
          <a:p>
            <a:r>
              <a:rPr lang="en-US" sz="3200" dirty="0" smtClean="0"/>
              <a:t>Low prices may facilitate policy experimentation – carbon pricing, transition policies, subsidies</a:t>
            </a:r>
          </a:p>
          <a:p>
            <a:r>
              <a:rPr lang="en-US" sz="3200" dirty="0" smtClean="0"/>
              <a:t>Climate change rules also driven externally with push for global deal in Paris in December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8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3594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 smtClean="0"/>
              <a:t>POLITICAL REALITIES ALSO IN FLUX</a:t>
            </a:r>
            <a:endParaRPr lang="en-US" sz="3900" dirty="0" smtClean="0"/>
          </a:p>
          <a:p>
            <a:r>
              <a:rPr lang="en-US" sz="3200" dirty="0" smtClean="0"/>
              <a:t>Balance of influence shifting between federal and provincial governments on energy and climate</a:t>
            </a:r>
          </a:p>
          <a:p>
            <a:pPr lvl="1"/>
            <a:r>
              <a:rPr lang="en-US" sz="3200" dirty="0" smtClean="0"/>
              <a:t>Canadian Energy Strategy through COF</a:t>
            </a:r>
          </a:p>
          <a:p>
            <a:pPr lvl="1"/>
            <a:r>
              <a:rPr lang="en-US" sz="3200" dirty="0" smtClean="0"/>
              <a:t>Provincial carbon pricing and energy policies</a:t>
            </a:r>
          </a:p>
          <a:p>
            <a:pPr lvl="1"/>
            <a:r>
              <a:rPr lang="en-US" sz="3200" dirty="0" smtClean="0"/>
              <a:t>International climate negotiations</a:t>
            </a:r>
            <a:r>
              <a:rPr lang="en-US" sz="3200" dirty="0"/>
              <a:t> </a:t>
            </a:r>
            <a:r>
              <a:rPr lang="en-US" sz="3200" dirty="0" smtClean="0"/>
              <a:t>activism</a:t>
            </a:r>
          </a:p>
          <a:p>
            <a:r>
              <a:rPr lang="en-US" sz="3200" dirty="0" smtClean="0"/>
              <a:t>Federal election in October</a:t>
            </a:r>
          </a:p>
          <a:p>
            <a:pPr lvl="1"/>
            <a:r>
              <a:rPr lang="en-US" sz="3200" dirty="0" smtClean="0"/>
              <a:t>Different visions from parties on market access, low carbon economy, Canada’s international role on climate change</a:t>
            </a:r>
          </a:p>
          <a:p>
            <a:r>
              <a:rPr lang="en-US" sz="3200" dirty="0" smtClean="0"/>
              <a:t>US election in 2016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77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563" y="1176457"/>
            <a:ext cx="8468163" cy="53594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 smtClean="0"/>
              <a:t>TEMPORARY OR </a:t>
            </a:r>
            <a:r>
              <a:rPr lang="en-US" sz="3900" b="1" smtClean="0"/>
              <a:t>PERMANENT SHIFTS? </a:t>
            </a:r>
            <a:endParaRPr lang="en-US" sz="3900" dirty="0" smtClean="0"/>
          </a:p>
          <a:p>
            <a:r>
              <a:rPr lang="en-US" sz="3200" dirty="0" smtClean="0"/>
              <a:t>Complex set of global &amp; domestic variables at play</a:t>
            </a:r>
          </a:p>
          <a:p>
            <a:pPr lvl="1"/>
            <a:r>
              <a:rPr lang="en-US" sz="3200" dirty="0" smtClean="0"/>
              <a:t>Fluctuating oil price and energy economics, including renewables</a:t>
            </a:r>
          </a:p>
          <a:p>
            <a:pPr lvl="1"/>
            <a:r>
              <a:rPr lang="en-US" sz="3200" dirty="0" smtClean="0"/>
              <a:t>Structural changes to energy systems – global production and flows, transportation, electricity</a:t>
            </a:r>
          </a:p>
          <a:p>
            <a:pPr lvl="1"/>
            <a:r>
              <a:rPr lang="en-US" sz="3200" dirty="0" smtClean="0"/>
              <a:t>Shift in political/policy dynamics to greater experimentation, less status quo</a:t>
            </a:r>
          </a:p>
          <a:p>
            <a:r>
              <a:rPr lang="en-US" sz="3200" dirty="0" smtClean="0"/>
              <a:t>Canada not in control of the terms of engagement on energy or climate change</a:t>
            </a:r>
          </a:p>
          <a:p>
            <a:r>
              <a:rPr lang="en-US" sz="3200" dirty="0" smtClean="0"/>
              <a:t>Requires greater agility but how well can we manage within the Canadian federation?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798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15-130 English graphic for slid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73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9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425</Words>
  <Application>Microsoft Macintosh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Botelho</dc:creator>
  <cp:lastModifiedBy>Maureen Boyd</cp:lastModifiedBy>
  <cp:revision>15</cp:revision>
  <dcterms:created xsi:type="dcterms:W3CDTF">2015-05-08T18:38:55Z</dcterms:created>
  <dcterms:modified xsi:type="dcterms:W3CDTF">2015-05-12T21:41:19Z</dcterms:modified>
</cp:coreProperties>
</file>