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xlsx" ContentType="application/vnd.openxmlformats-officedocument.spreadsheetml.sheet"/>
  <Default Extension="vml" ContentType="application/vnd.openxmlformats-officedocument.vmlDrawing"/>
  <Default Extension="xls" ContentType="application/vnd.ms-excel"/>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theme/theme3.xml" ContentType="application/vnd.openxmlformats-officedocument.theme+xml"/>
  <Override PartName="/ppt/slideLayouts/slideLayout2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3.xml" ContentType="application/vnd.openxmlformats-officedocument.presentationml.notesSlide+xml"/>
  <Override PartName="/ppt/charts/chart5.xml" ContentType="application/vnd.openxmlformats-officedocument.drawingml.chart+xml"/>
  <Override PartName="/ppt/theme/themeOverride1.xml" ContentType="application/vnd.openxmlformats-officedocument.themeOverride+xml"/>
  <Override PartName="/ppt/notesSlides/notesSlide4.xml" ContentType="application/vnd.openxmlformats-officedocument.presentationml.notesSlide+xml"/>
  <Override PartName="/ppt/charts/chart6.xml" ContentType="application/vnd.openxmlformats-officedocument.drawingml.chart+xml"/>
  <Override PartName="/ppt/theme/themeOverride2.xml" ContentType="application/vnd.openxmlformats-officedocument.themeOverride+xml"/>
  <Override PartName="/ppt/charts/chart7.xml" ContentType="application/vnd.openxmlformats-officedocument.drawingml.chart+xml"/>
  <Override PartName="/ppt/charts/chart8.xml" ContentType="application/vnd.openxmlformats-officedocument.drawingml.chart+xml"/>
  <Override PartName="/ppt/charts/chart9.xml" ContentType="application/vnd.openxmlformats-officedocument.drawingml.chart+xml"/>
  <Override PartName="/ppt/notesSlides/notesSlide5.xml" ContentType="application/vnd.openxmlformats-officedocument.presentationml.notesSlide+xml"/>
  <Override PartName="/ppt/charts/chart10.xml" ContentType="application/vnd.openxmlformats-officedocument.drawingml.chart+xml"/>
  <Override PartName="/ppt/theme/themeOverride3.xml" ContentType="application/vnd.openxmlformats-officedocument.themeOverride+xml"/>
  <Override PartName="/ppt/notesSlides/notesSlide6.xml" ContentType="application/vnd.openxmlformats-officedocument.presentationml.notesSlide+xml"/>
  <Override PartName="/ppt/charts/chart11.xml" ContentType="application/vnd.openxmlformats-officedocument.drawingml.chart+xml"/>
  <Override PartName="/ppt/charts/chart12.xml" ContentType="application/vnd.openxmlformats-officedocument.drawingml.chart+xml"/>
  <Override PartName="/ppt/charts/chart13.xml" ContentType="application/vnd.openxmlformats-officedocument.drawingml.chart+xml"/>
  <Override PartName="/ppt/theme/themeOverride4.xml" ContentType="application/vnd.openxmlformats-officedocument.themeOverride+xml"/>
  <Override PartName="/ppt/notesSlides/notesSlide7.xml" ContentType="application/vnd.openxmlformats-officedocument.presentationml.notesSlide+xml"/>
  <Override PartName="/ppt/charts/chart14.xml" ContentType="application/vnd.openxmlformats-officedocument.drawingml.chart+xml"/>
  <Override PartName="/ppt/charts/chart15.xml" ContentType="application/vnd.openxmlformats-officedocument.drawingml.chart+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 id="2147483660" r:id="rId2"/>
    <p:sldMasterId id="2147483783" r:id="rId3"/>
    <p:sldMasterId id="2147483883" r:id="rId4"/>
  </p:sldMasterIdLst>
  <p:notesMasterIdLst>
    <p:notesMasterId r:id="rId28"/>
  </p:notesMasterIdLst>
  <p:handoutMasterIdLst>
    <p:handoutMasterId r:id="rId29"/>
  </p:handoutMasterIdLst>
  <p:sldIdLst>
    <p:sldId id="338" r:id="rId5"/>
    <p:sldId id="342" r:id="rId6"/>
    <p:sldId id="340" r:id="rId7"/>
    <p:sldId id="343" r:id="rId8"/>
    <p:sldId id="345" r:id="rId9"/>
    <p:sldId id="346" r:id="rId10"/>
    <p:sldId id="344" r:id="rId11"/>
    <p:sldId id="347" r:id="rId12"/>
    <p:sldId id="348" r:id="rId13"/>
    <p:sldId id="349" r:id="rId14"/>
    <p:sldId id="350" r:id="rId15"/>
    <p:sldId id="351" r:id="rId16"/>
    <p:sldId id="352" r:id="rId17"/>
    <p:sldId id="353" r:id="rId18"/>
    <p:sldId id="361" r:id="rId19"/>
    <p:sldId id="354" r:id="rId20"/>
    <p:sldId id="355" r:id="rId21"/>
    <p:sldId id="356" r:id="rId22"/>
    <p:sldId id="357" r:id="rId23"/>
    <p:sldId id="360" r:id="rId24"/>
    <p:sldId id="362" r:id="rId25"/>
    <p:sldId id="363" r:id="rId26"/>
    <p:sldId id="341" r:id="rId27"/>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32">
          <p15:clr>
            <a:srgbClr val="A4A3A4"/>
          </p15:clr>
        </p15:guide>
        <p15:guide id="2" orient="horz" pos="84">
          <p15:clr>
            <a:srgbClr val="A4A3A4"/>
          </p15:clr>
        </p15:guide>
        <p15:guide id="3" orient="horz" pos="4176">
          <p15:clr>
            <a:srgbClr val="A4A3A4"/>
          </p15:clr>
        </p15:guide>
        <p15:guide id="4" pos="288">
          <p15:clr>
            <a:srgbClr val="A4A3A4"/>
          </p15:clr>
        </p15:guide>
        <p15:guide id="5" pos="5472">
          <p15:clr>
            <a:srgbClr val="A4A3A4"/>
          </p15:clr>
        </p15:guide>
        <p15:guide id="6" pos="2805">
          <p15:clr>
            <a:srgbClr val="A4A3A4"/>
          </p15:clr>
        </p15:guide>
        <p15:guide id="7" pos="2953">
          <p15:clr>
            <a:srgbClr val="A4A3A4"/>
          </p15:clr>
        </p15:guide>
        <p15:guide id="8" pos="5404">
          <p15:clr>
            <a:srgbClr val="A4A3A4"/>
          </p15:clr>
        </p15:guide>
      </p15:sldGuideLst>
    </p:ext>
    <p:ext uri="{2D200454-40CA-4A62-9FC3-DE9A4176ACB9}">
      <p15:notesGuideLst xmlns:p15="http://schemas.microsoft.com/office/powerpoint/2012/main">
        <p15:guide id="1" orient="horz" pos="2932">
          <p15:clr>
            <a:srgbClr val="A4A3A4"/>
          </p15:clr>
        </p15:guide>
        <p15:guide id="2" pos="2212">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F7F7F"/>
    <a:srgbClr val="006892"/>
    <a:srgbClr val="FEB813"/>
    <a:srgbClr val="727A35"/>
    <a:srgbClr val="FFE59D"/>
    <a:srgbClr val="00134A"/>
    <a:srgbClr val="000000"/>
    <a:srgbClr val="00AFD8"/>
    <a:srgbClr val="0072B5"/>
    <a:srgbClr val="005D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829" autoAdjust="0"/>
    <p:restoredTop sz="80179" autoAdjust="0"/>
  </p:normalViewPr>
  <p:slideViewPr>
    <p:cSldViewPr>
      <p:cViewPr>
        <p:scale>
          <a:sx n="74" d="100"/>
          <a:sy n="74" d="100"/>
        </p:scale>
        <p:origin x="80" y="200"/>
      </p:cViewPr>
      <p:guideLst>
        <p:guide orient="horz" pos="4032"/>
        <p:guide orient="horz" pos="84"/>
        <p:guide orient="horz" pos="4176"/>
        <p:guide pos="288"/>
        <p:guide pos="5472"/>
        <p:guide pos="2805"/>
        <p:guide pos="2953"/>
        <p:guide pos="5404"/>
      </p:guideLst>
    </p:cSldViewPr>
  </p:slideViewPr>
  <p:outlineViewPr>
    <p:cViewPr>
      <p:scale>
        <a:sx n="33" d="100"/>
        <a:sy n="33" d="100"/>
      </p:scale>
      <p:origin x="0" y="3018"/>
    </p:cViewPr>
  </p:outlineViewPr>
  <p:notesTextViewPr>
    <p:cViewPr>
      <p:scale>
        <a:sx n="100" d="100"/>
        <a:sy n="100" d="100"/>
      </p:scale>
      <p:origin x="0" y="0"/>
    </p:cViewPr>
  </p:notesTextViewPr>
  <p:sorterViewPr>
    <p:cViewPr>
      <p:scale>
        <a:sx n="100" d="100"/>
        <a:sy n="100" d="100"/>
      </p:scale>
      <p:origin x="0" y="0"/>
    </p:cViewPr>
  </p:sorterViewPr>
  <p:notesViewPr>
    <p:cSldViewPr showGuides="1">
      <p:cViewPr varScale="1">
        <p:scale>
          <a:sx n="123" d="100"/>
          <a:sy n="123" d="100"/>
        </p:scale>
        <p:origin x="-3744" y="-102"/>
      </p:cViewPr>
      <p:guideLst>
        <p:guide orient="horz" pos="2932"/>
        <p:guide pos="2212"/>
      </p:guideLst>
    </p:cSldViewPr>
  </p:notes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6.xml"/><Relationship Id="rId21" Type="http://schemas.openxmlformats.org/officeDocument/2006/relationships/slide" Target="slides/slide17.xml"/><Relationship Id="rId22" Type="http://schemas.openxmlformats.org/officeDocument/2006/relationships/slide" Target="slides/slide18.xml"/><Relationship Id="rId23" Type="http://schemas.openxmlformats.org/officeDocument/2006/relationships/slide" Target="slides/slide19.xml"/><Relationship Id="rId24" Type="http://schemas.openxmlformats.org/officeDocument/2006/relationships/slide" Target="slides/slide20.xml"/><Relationship Id="rId25" Type="http://schemas.openxmlformats.org/officeDocument/2006/relationships/slide" Target="slides/slide21.xml"/><Relationship Id="rId26" Type="http://schemas.openxmlformats.org/officeDocument/2006/relationships/slide" Target="slides/slide22.xml"/><Relationship Id="rId27" Type="http://schemas.openxmlformats.org/officeDocument/2006/relationships/slide" Target="slides/slide23.xml"/><Relationship Id="rId28" Type="http://schemas.openxmlformats.org/officeDocument/2006/relationships/notesMaster" Target="notesMasters/notesMaster1.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2" Type="http://schemas.openxmlformats.org/officeDocument/2006/relationships/slideMaster" Target="slideMasters/slideMaster2.xml"/><Relationship Id="rId3" Type="http://schemas.openxmlformats.org/officeDocument/2006/relationships/slideMaster" Target="slideMasters/slideMaster3.xml"/><Relationship Id="rId4" Type="http://schemas.openxmlformats.org/officeDocument/2006/relationships/slideMaster" Target="slideMasters/slideMaster4.xml"/><Relationship Id="rId5" Type="http://schemas.openxmlformats.org/officeDocument/2006/relationships/slide" Target="slides/slide1.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5.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33" Type="http://schemas.openxmlformats.org/officeDocument/2006/relationships/tableStyles" Target="tableStyles.xml"/><Relationship Id="rId10" Type="http://schemas.openxmlformats.org/officeDocument/2006/relationships/slide" Target="slides/slide6.xml"/><Relationship Id="rId11" Type="http://schemas.openxmlformats.org/officeDocument/2006/relationships/slide" Target="slides/slide7.xml"/><Relationship Id="rId12" Type="http://schemas.openxmlformats.org/officeDocument/2006/relationships/slide" Target="slides/slide8.xml"/><Relationship Id="rId13" Type="http://schemas.openxmlformats.org/officeDocument/2006/relationships/slide" Target="slides/slide9.xml"/><Relationship Id="rId14" Type="http://schemas.openxmlformats.org/officeDocument/2006/relationships/slide" Target="slides/slide10.xml"/><Relationship Id="rId15" Type="http://schemas.openxmlformats.org/officeDocument/2006/relationships/slide" Target="slides/slide11.xml"/><Relationship Id="rId16" Type="http://schemas.openxmlformats.org/officeDocument/2006/relationships/slide" Target="slides/slide12.xml"/><Relationship Id="rId17" Type="http://schemas.openxmlformats.org/officeDocument/2006/relationships/slide" Target="slides/slide13.xml"/><Relationship Id="rId18" Type="http://schemas.openxmlformats.org/officeDocument/2006/relationships/slide" Target="slides/slide14.xml"/><Relationship Id="rId19" Type="http://schemas.openxmlformats.org/officeDocument/2006/relationships/slide" Target="slides/slide15.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Excel_Worksheet1.xlsx"/></Relationships>
</file>

<file path=ppt/charts/_rels/chart10.xml.rels><?xml version="1.0" encoding="UTF-8" standalone="yes"?>
<Relationships xmlns="http://schemas.openxmlformats.org/package/2006/relationships"><Relationship Id="rId1" Type="http://schemas.openxmlformats.org/officeDocument/2006/relationships/themeOverride" Target="../theme/themeOverride3.xml"/><Relationship Id="rId2" Type="http://schemas.openxmlformats.org/officeDocument/2006/relationships/package" Target="../embeddings/Microsoft_Excel_Worksheet10.xlsx"/></Relationships>
</file>

<file path=ppt/charts/_rels/chart11.xml.rels><?xml version="1.0" encoding="UTF-8" standalone="yes"?>
<Relationships xmlns="http://schemas.openxmlformats.org/package/2006/relationships"><Relationship Id="rId1" Type="http://schemas.openxmlformats.org/officeDocument/2006/relationships/package" Target="../embeddings/Microsoft_Excel_Worksheet11.xlsx"/></Relationships>
</file>

<file path=ppt/charts/_rels/chart12.xml.rels><?xml version="1.0" encoding="UTF-8" standalone="yes"?>
<Relationships xmlns="http://schemas.openxmlformats.org/package/2006/relationships"><Relationship Id="rId1" Type="http://schemas.openxmlformats.org/officeDocument/2006/relationships/package" Target="../embeddings/Microsoft_Excel_Worksheet12.xlsx"/></Relationships>
</file>

<file path=ppt/charts/_rels/chart13.xml.rels><?xml version="1.0" encoding="UTF-8" standalone="yes"?>
<Relationships xmlns="http://schemas.openxmlformats.org/package/2006/relationships"><Relationship Id="rId1" Type="http://schemas.openxmlformats.org/officeDocument/2006/relationships/themeOverride" Target="../theme/themeOverride4.xml"/><Relationship Id="rId2" Type="http://schemas.openxmlformats.org/officeDocument/2006/relationships/package" Target="../embeddings/Microsoft_Excel_Worksheet13.xlsx"/></Relationships>
</file>

<file path=ppt/charts/_rels/chart14.xml.rels><?xml version="1.0" encoding="UTF-8" standalone="yes"?>
<Relationships xmlns="http://schemas.openxmlformats.org/package/2006/relationships"><Relationship Id="rId1" Type="http://schemas.openxmlformats.org/officeDocument/2006/relationships/package" Target="../embeddings/Microsoft_Excel_Worksheet14.xlsx"/></Relationships>
</file>

<file path=ppt/charts/_rels/chart15.xml.rels><?xml version="1.0" encoding="UTF-8" standalone="yes"?>
<Relationships xmlns="http://schemas.openxmlformats.org/package/2006/relationships"><Relationship Id="rId1" Type="http://schemas.openxmlformats.org/officeDocument/2006/relationships/package" Target="../embeddings/Microsoft_Excel_Worksheet15.xlsx"/></Relationships>
</file>

<file path=ppt/charts/_rels/chart2.xml.rels><?xml version="1.0" encoding="UTF-8" standalone="yes"?>
<Relationships xmlns="http://schemas.openxmlformats.org/package/2006/relationships"><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themeOverride" Target="../theme/themeOverride1.xml"/><Relationship Id="rId2" Type="http://schemas.openxmlformats.org/officeDocument/2006/relationships/package" Target="../embeddings/Microsoft_Excel_Worksheet5.xlsx"/></Relationships>
</file>

<file path=ppt/charts/_rels/chart6.xml.rels><?xml version="1.0" encoding="UTF-8" standalone="yes"?>
<Relationships xmlns="http://schemas.openxmlformats.org/package/2006/relationships"><Relationship Id="rId1" Type="http://schemas.openxmlformats.org/officeDocument/2006/relationships/themeOverride" Target="../theme/themeOverride2.xml"/><Relationship Id="rId2" Type="http://schemas.openxmlformats.org/officeDocument/2006/relationships/package" Target="../embeddings/Microsoft_Excel_Worksheet6.xlsx"/></Relationships>
</file>

<file path=ppt/charts/_rels/chart7.xml.rels><?xml version="1.0" encoding="UTF-8" standalone="yes"?>
<Relationships xmlns="http://schemas.openxmlformats.org/package/2006/relationships"><Relationship Id="rId1" Type="http://schemas.openxmlformats.org/officeDocument/2006/relationships/package" Target="../embeddings/Microsoft_Excel_Worksheet7.xlsx"/></Relationships>
</file>

<file path=ppt/charts/_rels/chart8.xml.rels><?xml version="1.0" encoding="UTF-8" standalone="yes"?>
<Relationships xmlns="http://schemas.openxmlformats.org/package/2006/relationships"><Relationship Id="rId1" Type="http://schemas.openxmlformats.org/officeDocument/2006/relationships/package" Target="../embeddings/Microsoft_Excel_Worksheet8.xlsx"/></Relationships>
</file>

<file path=ppt/charts/_rels/chart9.xml.rels><?xml version="1.0" encoding="UTF-8" standalone="yes"?>
<Relationships xmlns="http://schemas.openxmlformats.org/package/2006/relationships"><Relationship Id="rId1" Type="http://schemas.openxmlformats.org/officeDocument/2006/relationships/package" Target="../embeddings/Microsoft_Excel_Worksheet9.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@pc(usck)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15f</c:v>
                </c:pt>
                <c:pt idx="13">
                  <c:v>16f</c:v>
                </c:pt>
                <c:pt idx="14">
                  <c:v>17f</c:v>
                </c:pt>
              </c:strCache>
            </c:strRef>
          </c:cat>
          <c:val>
            <c:numRef>
              <c:f>Sheet1!$B$2:$B$16</c:f>
              <c:numCache>
                <c:formatCode>General</c:formatCode>
                <c:ptCount val="15"/>
                <c:pt idx="0">
                  <c:v>3.12573593331608</c:v>
                </c:pt>
                <c:pt idx="1">
                  <c:v>3.841252657160079</c:v>
                </c:pt>
                <c:pt idx="2">
                  <c:v>3.514540069014764</c:v>
                </c:pt>
                <c:pt idx="3">
                  <c:v>3.041135986906981</c:v>
                </c:pt>
                <c:pt idx="4">
                  <c:v>2.238925641502096</c:v>
                </c:pt>
                <c:pt idx="5">
                  <c:v>-0.342575741355333</c:v>
                </c:pt>
                <c:pt idx="6">
                  <c:v>-1.60085138912831</c:v>
                </c:pt>
                <c:pt idx="7">
                  <c:v>1.92292556851219</c:v>
                </c:pt>
                <c:pt idx="8">
                  <c:v>2.263029545177148</c:v>
                </c:pt>
                <c:pt idx="9">
                  <c:v>1.45930461979157</c:v>
                </c:pt>
                <c:pt idx="10">
                  <c:v>1.701922315132925</c:v>
                </c:pt>
                <c:pt idx="11">
                  <c:v>2.6937004565434</c:v>
                </c:pt>
                <c:pt idx="12">
                  <c:v>3.17969606623926</c:v>
                </c:pt>
                <c:pt idx="13">
                  <c:v>3.06</c:v>
                </c:pt>
                <c:pt idx="14">
                  <c:v>2.92</c:v>
                </c:pt>
              </c:numCache>
            </c:numRef>
          </c:val>
        </c:ser>
        <c:dLbls>
          <c:showLegendKey val="0"/>
          <c:showVal val="0"/>
          <c:showCatName val="0"/>
          <c:showSerName val="0"/>
          <c:showPercent val="0"/>
          <c:showBubbleSize val="0"/>
        </c:dLbls>
        <c:gapWidth val="50"/>
        <c:axId val="2123975088"/>
        <c:axId val="2124173264"/>
      </c:barChart>
      <c:catAx>
        <c:axId val="2123975088"/>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24173264"/>
        <c:crosses val="autoZero"/>
        <c:auto val="1"/>
        <c:lblAlgn val="ctr"/>
        <c:lblOffset val="25"/>
        <c:noMultiLvlLbl val="0"/>
      </c:catAx>
      <c:valAx>
        <c:axId val="2124173264"/>
        <c:scaling>
          <c:orientation val="minMax"/>
          <c:max val="4.0"/>
          <c:min val="-2.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23975088"/>
        <c:crosses val="autoZero"/>
        <c:crossBetween val="between"/>
        <c:majorUnit val="0.5"/>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0632594536794"/>
          <c:y val="0.0838742454542113"/>
          <c:w val="0.933854014775931"/>
          <c:h val="0.78205731770544"/>
        </c:manualLayout>
      </c:layout>
      <c:lineChart>
        <c:grouping val="standard"/>
        <c:varyColors val="0"/>
        <c:ser>
          <c:idx val="0"/>
          <c:order val="0"/>
          <c:tx>
            <c:strRef>
              <c:f>Sheet1!$B$1</c:f>
              <c:strCache>
                <c:ptCount val="1"/>
                <c:pt idx="0">
                  <c:v>Retirement rate</c:v>
                </c:pt>
              </c:strCache>
            </c:strRef>
          </c:tx>
          <c:spPr>
            <a:ln w="44450" cap="sq"/>
          </c:spPr>
          <c:marker>
            <c:symbol val="none"/>
          </c:marker>
          <c:cat>
            <c:numRef>
              <c:f>Sheet1!$A$2:$A$40</c:f>
              <c:numCache>
                <c:formatCode>General</c:formatCode>
                <c:ptCount val="39"/>
                <c:pt idx="0">
                  <c:v>1976.0</c:v>
                </c:pt>
                <c:pt idx="1">
                  <c:v>1977.0</c:v>
                </c:pt>
                <c:pt idx="2">
                  <c:v>1978.0</c:v>
                </c:pt>
                <c:pt idx="3">
                  <c:v>1979.0</c:v>
                </c:pt>
                <c:pt idx="4">
                  <c:v>1980.0</c:v>
                </c:pt>
                <c:pt idx="5">
                  <c:v>1981.0</c:v>
                </c:pt>
                <c:pt idx="6">
                  <c:v>1982.0</c:v>
                </c:pt>
                <c:pt idx="7">
                  <c:v>1983.0</c:v>
                </c:pt>
                <c:pt idx="8">
                  <c:v>1984.0</c:v>
                </c:pt>
                <c:pt idx="9">
                  <c:v>1985.0</c:v>
                </c:pt>
                <c:pt idx="10">
                  <c:v>1986.0</c:v>
                </c:pt>
                <c:pt idx="11">
                  <c:v>1987.0</c:v>
                </c:pt>
                <c:pt idx="12">
                  <c:v>1988.0</c:v>
                </c:pt>
                <c:pt idx="13">
                  <c:v>1989.0</c:v>
                </c:pt>
                <c:pt idx="14">
                  <c:v>1990.0</c:v>
                </c:pt>
                <c:pt idx="15">
                  <c:v>1991.0</c:v>
                </c:pt>
                <c:pt idx="16">
                  <c:v>1992.0</c:v>
                </c:pt>
                <c:pt idx="17">
                  <c:v>1993.0</c:v>
                </c:pt>
                <c:pt idx="18">
                  <c:v>1994.0</c:v>
                </c:pt>
                <c:pt idx="19">
                  <c:v>1995.0</c:v>
                </c:pt>
                <c:pt idx="20">
                  <c:v>1996.0</c:v>
                </c:pt>
                <c:pt idx="21">
                  <c:v>1997.0</c:v>
                </c:pt>
                <c:pt idx="22">
                  <c:v>1998.0</c:v>
                </c:pt>
                <c:pt idx="23">
                  <c:v>1999.0</c:v>
                </c:pt>
                <c:pt idx="24">
                  <c:v>2000.0</c:v>
                </c:pt>
                <c:pt idx="25">
                  <c:v>2001.0</c:v>
                </c:pt>
                <c:pt idx="26">
                  <c:v>2002.0</c:v>
                </c:pt>
                <c:pt idx="27">
                  <c:v>2003.0</c:v>
                </c:pt>
                <c:pt idx="28">
                  <c:v>2004.0</c:v>
                </c:pt>
                <c:pt idx="29">
                  <c:v>2005.0</c:v>
                </c:pt>
                <c:pt idx="30">
                  <c:v>2006.0</c:v>
                </c:pt>
                <c:pt idx="31">
                  <c:v>2007.0</c:v>
                </c:pt>
                <c:pt idx="32">
                  <c:v>2008.0</c:v>
                </c:pt>
                <c:pt idx="33">
                  <c:v>2009.0</c:v>
                </c:pt>
                <c:pt idx="34">
                  <c:v>2010.0</c:v>
                </c:pt>
                <c:pt idx="35">
                  <c:v>2011.0</c:v>
                </c:pt>
                <c:pt idx="36">
                  <c:v>2012.0</c:v>
                </c:pt>
                <c:pt idx="37">
                  <c:v>2013.0</c:v>
                </c:pt>
                <c:pt idx="38">
                  <c:v>2014.0</c:v>
                </c:pt>
              </c:numCache>
            </c:numRef>
          </c:cat>
          <c:val>
            <c:numRef>
              <c:f>Sheet1!$B$2:$B$40</c:f>
              <c:numCache>
                <c:formatCode>General</c:formatCode>
                <c:ptCount val="39"/>
                <c:pt idx="0">
                  <c:v>0.824139833822292</c:v>
                </c:pt>
                <c:pt idx="1">
                  <c:v>0.772890748865341</c:v>
                </c:pt>
                <c:pt idx="2">
                  <c:v>0.786754213234588</c:v>
                </c:pt>
                <c:pt idx="3">
                  <c:v>0.756762535775741</c:v>
                </c:pt>
                <c:pt idx="4">
                  <c:v>0.765608001403761</c:v>
                </c:pt>
                <c:pt idx="5">
                  <c:v>0.771470834207326</c:v>
                </c:pt>
                <c:pt idx="6">
                  <c:v>0.7451117261755</c:v>
                </c:pt>
                <c:pt idx="7">
                  <c:v>0.807087360620763</c:v>
                </c:pt>
                <c:pt idx="8">
                  <c:v>0.802185688082029</c:v>
                </c:pt>
                <c:pt idx="9">
                  <c:v>0.806186908676298</c:v>
                </c:pt>
                <c:pt idx="10">
                  <c:v>0.86826266514468</c:v>
                </c:pt>
                <c:pt idx="11">
                  <c:v>0.908874094315101</c:v>
                </c:pt>
                <c:pt idx="12">
                  <c:v>0.86353279247638</c:v>
                </c:pt>
                <c:pt idx="13">
                  <c:v>0.824243287008204</c:v>
                </c:pt>
                <c:pt idx="14">
                  <c:v>0.737794968813947</c:v>
                </c:pt>
                <c:pt idx="15">
                  <c:v>0.860917218693207</c:v>
                </c:pt>
                <c:pt idx="16">
                  <c:v>0.826458769471475</c:v>
                </c:pt>
                <c:pt idx="17">
                  <c:v>0.86158285837963</c:v>
                </c:pt>
                <c:pt idx="18">
                  <c:v>0.97982989064399</c:v>
                </c:pt>
                <c:pt idx="19">
                  <c:v>0.818345833947966</c:v>
                </c:pt>
                <c:pt idx="20">
                  <c:v>0.945586142179161</c:v>
                </c:pt>
                <c:pt idx="21">
                  <c:v>0.979774326861206</c:v>
                </c:pt>
                <c:pt idx="22">
                  <c:v>0.979358389673645</c:v>
                </c:pt>
                <c:pt idx="23">
                  <c:v>0.862309565284341</c:v>
                </c:pt>
                <c:pt idx="24">
                  <c:v>0.839782956170609</c:v>
                </c:pt>
                <c:pt idx="25">
                  <c:v>0.824959846057155</c:v>
                </c:pt>
                <c:pt idx="26">
                  <c:v>0.89220497775524</c:v>
                </c:pt>
                <c:pt idx="27">
                  <c:v>0.882225805547401</c:v>
                </c:pt>
                <c:pt idx="28">
                  <c:v>0.902870504530143</c:v>
                </c:pt>
                <c:pt idx="29">
                  <c:v>0.938968493386315</c:v>
                </c:pt>
                <c:pt idx="30">
                  <c:v>0.9699393954387</c:v>
                </c:pt>
                <c:pt idx="31">
                  <c:v>0.967311307897146</c:v>
                </c:pt>
                <c:pt idx="32">
                  <c:v>0.960403501333743</c:v>
                </c:pt>
                <c:pt idx="33">
                  <c:v>0.932656475622079</c:v>
                </c:pt>
                <c:pt idx="34">
                  <c:v>0.940309001083623</c:v>
                </c:pt>
                <c:pt idx="35">
                  <c:v>0.938962952136597</c:v>
                </c:pt>
                <c:pt idx="36">
                  <c:v>0.993940335337925</c:v>
                </c:pt>
                <c:pt idx="37">
                  <c:v>1.029389669064852</c:v>
                </c:pt>
                <c:pt idx="38">
                  <c:v>1.170372491749688</c:v>
                </c:pt>
              </c:numCache>
            </c:numRef>
          </c:val>
          <c:smooth val="0"/>
        </c:ser>
        <c:dLbls>
          <c:showLegendKey val="0"/>
          <c:showVal val="0"/>
          <c:showCatName val="0"/>
          <c:showSerName val="0"/>
          <c:showPercent val="0"/>
          <c:showBubbleSize val="0"/>
        </c:dLbls>
        <c:smooth val="0"/>
        <c:axId val="2114804560"/>
        <c:axId val="2113879280"/>
      </c:lineChart>
      <c:catAx>
        <c:axId val="2114804560"/>
        <c:scaling>
          <c:orientation val="minMax"/>
        </c:scaling>
        <c:delete val="0"/>
        <c:axPos val="b"/>
        <c:numFmt formatCode="00" sourceLinked="0"/>
        <c:majorTickMark val="none"/>
        <c:minorTickMark val="out"/>
        <c:tickLblPos val="nextTo"/>
        <c:spPr>
          <a:ln>
            <a:solidFill>
              <a:schemeClr val="tx1">
                <a:lumMod val="50000"/>
                <a:lumOff val="50000"/>
              </a:schemeClr>
            </a:solidFill>
          </a:ln>
        </c:spPr>
        <c:txPr>
          <a:bodyPr rot="-2700000" anchor="t" anchorCtr="1"/>
          <a:lstStyle/>
          <a:p>
            <a:pPr>
              <a:defRPr sz="1400"/>
            </a:pPr>
            <a:endParaRPr lang="en-US"/>
          </a:p>
        </c:txPr>
        <c:crossAx val="2113879280"/>
        <c:crosses val="autoZero"/>
        <c:auto val="1"/>
        <c:lblAlgn val="ctr"/>
        <c:lblOffset val="50"/>
        <c:tickLblSkip val="2"/>
        <c:noMultiLvlLbl val="0"/>
      </c:catAx>
      <c:valAx>
        <c:axId val="2113879280"/>
        <c:scaling>
          <c:orientation val="minMax"/>
          <c:max val="1.2"/>
          <c:min val="0.600000000000001"/>
        </c:scaling>
        <c:delete val="0"/>
        <c:axPos val="l"/>
        <c:majorGridlines>
          <c:spPr>
            <a:ln>
              <a:solidFill>
                <a:schemeClr val="tx1">
                  <a:lumMod val="50000"/>
                  <a:lumOff val="50000"/>
                </a:schemeClr>
              </a:solidFill>
            </a:ln>
          </c:spPr>
        </c:majorGridlines>
        <c:numFmt formatCode="#,##0.00" sourceLinked="0"/>
        <c:majorTickMark val="out"/>
        <c:minorTickMark val="none"/>
        <c:tickLblPos val="nextTo"/>
        <c:spPr>
          <a:ln>
            <a:solidFill>
              <a:schemeClr val="tx1">
                <a:lumMod val="50000"/>
                <a:lumOff val="50000"/>
              </a:schemeClr>
            </a:solidFill>
          </a:ln>
        </c:spPr>
        <c:txPr>
          <a:bodyPr/>
          <a:lstStyle/>
          <a:p>
            <a:pPr>
              <a:defRPr sz="1400"/>
            </a:pPr>
            <a:endParaRPr lang="en-US"/>
          </a:p>
        </c:txPr>
        <c:crossAx val="2114804560"/>
        <c:crosses val="autoZero"/>
        <c:crossBetween val="between"/>
        <c:majorUnit val="0.1"/>
        <c:minorUnit val="0.1"/>
      </c:valAx>
    </c:plotArea>
    <c:plotVisOnly val="1"/>
    <c:dispBlanksAs val="gap"/>
    <c:showDLblsOverMax val="0"/>
  </c:chart>
  <c:spPr>
    <a:noFill/>
    <a:ln>
      <a:noFill/>
    </a:ln>
  </c:spPr>
  <c:txPr>
    <a:bodyPr/>
    <a:lstStyle/>
    <a:p>
      <a:pPr>
        <a:defRPr sz="1800"/>
      </a:pPr>
      <a:endParaRPr lang="en-US"/>
    </a:p>
  </c:txPr>
  <c:externalData r:id="rId2">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@pc(chk)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2.90153881961166</c:v>
                </c:pt>
                <c:pt idx="1">
                  <c:v>3.21335450422566</c:v>
                </c:pt>
                <c:pt idx="2">
                  <c:v>3.860893475980747</c:v>
                </c:pt>
                <c:pt idx="3">
                  <c:v>4.18779472567039</c:v>
                </c:pt>
                <c:pt idx="4">
                  <c:v>4.55463855791433</c:v>
                </c:pt>
                <c:pt idx="5">
                  <c:v>2.79562407474069</c:v>
                </c:pt>
                <c:pt idx="6">
                  <c:v>0.148247697145675</c:v>
                </c:pt>
                <c:pt idx="7">
                  <c:v>3.70027203157628</c:v>
                </c:pt>
                <c:pt idx="8">
                  <c:v>2.194144389198727</c:v>
                </c:pt>
                <c:pt idx="9">
                  <c:v>1.916317872777902</c:v>
                </c:pt>
                <c:pt idx="10">
                  <c:v>2.41387294886459</c:v>
                </c:pt>
                <c:pt idx="11">
                  <c:v>2.592885677515519</c:v>
                </c:pt>
                <c:pt idx="12">
                  <c:v>1.93485376748849</c:v>
                </c:pt>
                <c:pt idx="13">
                  <c:v>2.099085692751827</c:v>
                </c:pt>
                <c:pt idx="14">
                  <c:v>2.06769395766823</c:v>
                </c:pt>
              </c:numCache>
            </c:numRef>
          </c:val>
        </c:ser>
        <c:dLbls>
          <c:showLegendKey val="0"/>
          <c:showVal val="0"/>
          <c:showCatName val="0"/>
          <c:showSerName val="0"/>
          <c:showPercent val="0"/>
          <c:showBubbleSize val="0"/>
        </c:dLbls>
        <c:gapWidth val="50"/>
        <c:axId val="2113676624"/>
        <c:axId val="2129684864"/>
      </c:barChart>
      <c:catAx>
        <c:axId val="2113676624"/>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29684864"/>
        <c:crosses val="autoZero"/>
        <c:auto val="1"/>
        <c:lblAlgn val="ctr"/>
        <c:lblOffset val="25"/>
        <c:noMultiLvlLbl val="0"/>
      </c:catAx>
      <c:valAx>
        <c:axId val="2129684864"/>
        <c:scaling>
          <c:orientation val="minMax"/>
          <c:max val="4.5"/>
          <c:min val="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13676624"/>
        <c:crosses val="autoZero"/>
        <c:crossBetween val="between"/>
        <c:majorUnit val="0.5"/>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@pc(cgk+igk)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2.996048905662282</c:v>
                </c:pt>
                <c:pt idx="1">
                  <c:v>2.503789724952317</c:v>
                </c:pt>
                <c:pt idx="2">
                  <c:v>2.336452796959306</c:v>
                </c:pt>
                <c:pt idx="3">
                  <c:v>3.035072353695686</c:v>
                </c:pt>
                <c:pt idx="4">
                  <c:v>3.05176438339431</c:v>
                </c:pt>
                <c:pt idx="5">
                  <c:v>3.925388469640826</c:v>
                </c:pt>
                <c:pt idx="6">
                  <c:v>3.82148204436558</c:v>
                </c:pt>
                <c:pt idx="7">
                  <c:v>3.827843483392487</c:v>
                </c:pt>
                <c:pt idx="8">
                  <c:v>-0.348286739268434</c:v>
                </c:pt>
                <c:pt idx="9">
                  <c:v>0.0664193430904847</c:v>
                </c:pt>
                <c:pt idx="10">
                  <c:v>-0.792493427245688</c:v>
                </c:pt>
                <c:pt idx="11">
                  <c:v>0.609362165698001</c:v>
                </c:pt>
                <c:pt idx="12">
                  <c:v>1.37970283781787</c:v>
                </c:pt>
                <c:pt idx="13">
                  <c:v>1.338401820821212</c:v>
                </c:pt>
                <c:pt idx="14">
                  <c:v>1.21835970496568</c:v>
                </c:pt>
              </c:numCache>
            </c:numRef>
          </c:val>
        </c:ser>
        <c:dLbls>
          <c:showLegendKey val="0"/>
          <c:showVal val="0"/>
          <c:showCatName val="0"/>
          <c:showSerName val="0"/>
          <c:showPercent val="0"/>
          <c:showBubbleSize val="0"/>
        </c:dLbls>
        <c:gapWidth val="50"/>
        <c:axId val="2113762416"/>
        <c:axId val="2113820304"/>
      </c:barChart>
      <c:catAx>
        <c:axId val="2113762416"/>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13820304"/>
        <c:crosses val="autoZero"/>
        <c:auto val="1"/>
        <c:lblAlgn val="ctr"/>
        <c:lblOffset val="25"/>
        <c:noMultiLvlLbl val="0"/>
      </c:catAx>
      <c:valAx>
        <c:axId val="2113820304"/>
        <c:scaling>
          <c:orientation val="minMax"/>
          <c:max val="4.0"/>
          <c:min val="-1.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13762416"/>
        <c:crosses val="autoZero"/>
        <c:crossBetween val="between"/>
        <c:majorUnit val="0.5"/>
        <c:minorUnit val="0.2"/>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614879448342418"/>
          <c:y val="0.125564838311865"/>
          <c:w val="0.880284669224787"/>
          <c:h val="0.698984724801301"/>
        </c:manualLayout>
      </c:layout>
      <c:barChart>
        <c:barDir val="col"/>
        <c:grouping val="clustered"/>
        <c:varyColors val="0"/>
        <c:ser>
          <c:idx val="0"/>
          <c:order val="0"/>
          <c:tx>
            <c:strRef>
              <c:f>'Chart 3'!$B$3</c:f>
              <c:strCache>
                <c:ptCount val="1"/>
                <c:pt idx="0">
                  <c:v> Housing Starts</c:v>
                </c:pt>
              </c:strCache>
            </c:strRef>
          </c:tx>
          <c:invertIfNegative val="0"/>
          <c:cat>
            <c:strRef>
              <c:f>'Chart 3'!$A$4:$A$24</c:f>
              <c:strCache>
                <c:ptCount val="21"/>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2015e</c:v>
                </c:pt>
                <c:pt idx="19">
                  <c:v>2016f</c:v>
                </c:pt>
                <c:pt idx="20">
                  <c:v>2017f</c:v>
                </c:pt>
              </c:strCache>
            </c:strRef>
          </c:cat>
          <c:val>
            <c:numRef>
              <c:f>'Chart 3'!$B$4:$B$24</c:f>
              <c:numCache>
                <c:formatCode>0.000</c:formatCode>
                <c:ptCount val="21"/>
                <c:pt idx="0">
                  <c:v>147.04</c:v>
                </c:pt>
                <c:pt idx="1">
                  <c:v>137.439</c:v>
                </c:pt>
                <c:pt idx="2">
                  <c:v>149.9680000000001</c:v>
                </c:pt>
                <c:pt idx="3">
                  <c:v>151.653</c:v>
                </c:pt>
                <c:pt idx="4">
                  <c:v>162.733</c:v>
                </c:pt>
                <c:pt idx="5">
                  <c:v>205.034</c:v>
                </c:pt>
                <c:pt idx="6" formatCode="General">
                  <c:v>218.426</c:v>
                </c:pt>
                <c:pt idx="7" formatCode="General">
                  <c:v>233.431</c:v>
                </c:pt>
                <c:pt idx="8" formatCode="General">
                  <c:v>225.4810000000003</c:v>
                </c:pt>
                <c:pt idx="9" formatCode="General">
                  <c:v>227.395</c:v>
                </c:pt>
                <c:pt idx="10" formatCode="General">
                  <c:v>228.343</c:v>
                </c:pt>
                <c:pt idx="11" formatCode="General">
                  <c:v>211.056</c:v>
                </c:pt>
                <c:pt idx="12" formatCode="General">
                  <c:v>149.0810000000001</c:v>
                </c:pt>
                <c:pt idx="13" formatCode="General">
                  <c:v>189.93</c:v>
                </c:pt>
                <c:pt idx="14" formatCode="General">
                  <c:v>193.9500000000001</c:v>
                </c:pt>
                <c:pt idx="15" formatCode="General">
                  <c:v>214.8270000000003</c:v>
                </c:pt>
                <c:pt idx="16" formatCode="General">
                  <c:v>187.923</c:v>
                </c:pt>
                <c:pt idx="17" formatCode="General">
                  <c:v>189.329</c:v>
                </c:pt>
                <c:pt idx="18" formatCode="General">
                  <c:v>194.71125</c:v>
                </c:pt>
                <c:pt idx="19" formatCode="General">
                  <c:v>184.450925</c:v>
                </c:pt>
                <c:pt idx="20" formatCode="General">
                  <c:v>177.38095</c:v>
                </c:pt>
              </c:numCache>
            </c:numRef>
          </c:val>
        </c:ser>
        <c:dLbls>
          <c:showLegendKey val="0"/>
          <c:showVal val="0"/>
          <c:showCatName val="0"/>
          <c:showSerName val="0"/>
          <c:showPercent val="0"/>
          <c:showBubbleSize val="0"/>
        </c:dLbls>
        <c:gapWidth val="100"/>
        <c:axId val="2125377648"/>
        <c:axId val="2125369760"/>
      </c:barChart>
      <c:lineChart>
        <c:grouping val="standard"/>
        <c:varyColors val="0"/>
        <c:ser>
          <c:idx val="2"/>
          <c:order val="1"/>
          <c:tx>
            <c:strRef>
              <c:f>'Chart 3'!$C$3</c:f>
              <c:strCache>
                <c:ptCount val="1"/>
                <c:pt idx="0">
                  <c:v> Household Formation</c:v>
                </c:pt>
              </c:strCache>
            </c:strRef>
          </c:tx>
          <c:spPr>
            <a:ln w="44450" cap="sq">
              <a:solidFill>
                <a:srgbClr val="00134A"/>
              </a:solidFill>
            </a:ln>
          </c:spPr>
          <c:marker>
            <c:symbol val="none"/>
          </c:marker>
          <c:cat>
            <c:strRef>
              <c:f>'Chart 3'!$A$4:$A$24</c:f>
              <c:strCache>
                <c:ptCount val="21"/>
                <c:pt idx="0">
                  <c:v>1997</c:v>
                </c:pt>
                <c:pt idx="1">
                  <c:v>1998</c:v>
                </c:pt>
                <c:pt idx="2">
                  <c:v>1999</c:v>
                </c:pt>
                <c:pt idx="3">
                  <c:v>2000</c:v>
                </c:pt>
                <c:pt idx="4">
                  <c:v>2001</c:v>
                </c:pt>
                <c:pt idx="5">
                  <c:v>2002</c:v>
                </c:pt>
                <c:pt idx="6">
                  <c:v>2003</c:v>
                </c:pt>
                <c:pt idx="7">
                  <c:v>2004</c:v>
                </c:pt>
                <c:pt idx="8">
                  <c:v>2005</c:v>
                </c:pt>
                <c:pt idx="9">
                  <c:v>2006</c:v>
                </c:pt>
                <c:pt idx="10">
                  <c:v>2007</c:v>
                </c:pt>
                <c:pt idx="11">
                  <c:v>2008</c:v>
                </c:pt>
                <c:pt idx="12">
                  <c:v>2009</c:v>
                </c:pt>
                <c:pt idx="13">
                  <c:v>2010</c:v>
                </c:pt>
                <c:pt idx="14">
                  <c:v>2011</c:v>
                </c:pt>
                <c:pt idx="15">
                  <c:v>2012</c:v>
                </c:pt>
                <c:pt idx="16">
                  <c:v>2013</c:v>
                </c:pt>
                <c:pt idx="17">
                  <c:v>2014</c:v>
                </c:pt>
                <c:pt idx="18">
                  <c:v>2015e</c:v>
                </c:pt>
                <c:pt idx="19">
                  <c:v>2016f</c:v>
                </c:pt>
                <c:pt idx="20">
                  <c:v>2017f</c:v>
                </c:pt>
              </c:strCache>
            </c:strRef>
          </c:cat>
          <c:val>
            <c:numRef>
              <c:f>'Chart 3'!$C$4:$C$24</c:f>
              <c:numCache>
                <c:formatCode>0.000</c:formatCode>
                <c:ptCount val="21"/>
                <c:pt idx="0">
                  <c:v>156.7545486</c:v>
                </c:pt>
                <c:pt idx="1">
                  <c:v>156.3704706</c:v>
                </c:pt>
                <c:pt idx="2">
                  <c:v>157.2196042999994</c:v>
                </c:pt>
                <c:pt idx="3">
                  <c:v>159.3176095</c:v>
                </c:pt>
                <c:pt idx="4">
                  <c:v>162.4766054</c:v>
                </c:pt>
                <c:pt idx="5">
                  <c:v>166.4330472</c:v>
                </c:pt>
                <c:pt idx="6">
                  <c:v>170.9637594</c:v>
                </c:pt>
                <c:pt idx="7">
                  <c:v>175.978541</c:v>
                </c:pt>
                <c:pt idx="8">
                  <c:v>181.3071733</c:v>
                </c:pt>
                <c:pt idx="9">
                  <c:v>186.7135610999995</c:v>
                </c:pt>
                <c:pt idx="10">
                  <c:v>191.90411</c:v>
                </c:pt>
                <c:pt idx="11">
                  <c:v>196.5866334</c:v>
                </c:pt>
                <c:pt idx="12">
                  <c:v>200.5390762</c:v>
                </c:pt>
                <c:pt idx="13">
                  <c:v>203.6893297</c:v>
                </c:pt>
                <c:pt idx="14">
                  <c:v>206.1042128</c:v>
                </c:pt>
                <c:pt idx="15" formatCode="General">
                  <c:v>207.9000332</c:v>
                </c:pt>
                <c:pt idx="16" formatCode="General">
                  <c:v>209.1880808</c:v>
                </c:pt>
                <c:pt idx="17" formatCode="General">
                  <c:v>210.0280287000002</c:v>
                </c:pt>
                <c:pt idx="18" formatCode="General">
                  <c:v>210.4171396</c:v>
                </c:pt>
                <c:pt idx="19" formatCode="General">
                  <c:v>210.3453026</c:v>
                </c:pt>
                <c:pt idx="20" formatCode="General">
                  <c:v>209.8471002</c:v>
                </c:pt>
              </c:numCache>
            </c:numRef>
          </c:val>
          <c:smooth val="0"/>
        </c:ser>
        <c:dLbls>
          <c:showLegendKey val="0"/>
          <c:showVal val="0"/>
          <c:showCatName val="0"/>
          <c:showSerName val="0"/>
          <c:showPercent val="0"/>
          <c:showBubbleSize val="0"/>
        </c:dLbls>
        <c:marker val="1"/>
        <c:smooth val="0"/>
        <c:axId val="2113712688"/>
        <c:axId val="2113710272"/>
      </c:lineChart>
      <c:catAx>
        <c:axId val="2125377648"/>
        <c:scaling>
          <c:orientation val="minMax"/>
        </c:scaling>
        <c:delete val="0"/>
        <c:axPos val="b"/>
        <c:numFmt formatCode="00" sourceLinked="0"/>
        <c:majorTickMark val="none"/>
        <c:minorTickMark val="none"/>
        <c:tickLblPos val="low"/>
        <c:txPr>
          <a:bodyPr/>
          <a:lstStyle/>
          <a:p>
            <a:pPr>
              <a:defRPr lang="en-US" sz="1400"/>
            </a:pPr>
            <a:endParaRPr lang="en-US"/>
          </a:p>
        </c:txPr>
        <c:crossAx val="2125369760"/>
        <c:crosses val="autoZero"/>
        <c:auto val="1"/>
        <c:lblAlgn val="ctr"/>
        <c:lblOffset val="25"/>
        <c:tickLblSkip val="1"/>
        <c:noMultiLvlLbl val="0"/>
      </c:catAx>
      <c:valAx>
        <c:axId val="2125369760"/>
        <c:scaling>
          <c:orientation val="minMax"/>
          <c:max val="240.0"/>
          <c:min val="120.0"/>
        </c:scaling>
        <c:delete val="0"/>
        <c:axPos val="l"/>
        <c:majorGridlines/>
        <c:numFmt formatCode="#,##0" sourceLinked="0"/>
        <c:majorTickMark val="out"/>
        <c:minorTickMark val="none"/>
        <c:tickLblPos val="nextTo"/>
        <c:txPr>
          <a:bodyPr/>
          <a:lstStyle/>
          <a:p>
            <a:pPr>
              <a:defRPr lang="en-US" sz="1400"/>
            </a:pPr>
            <a:endParaRPr lang="en-US"/>
          </a:p>
        </c:txPr>
        <c:crossAx val="2125377648"/>
        <c:crosses val="autoZero"/>
        <c:crossBetween val="between"/>
        <c:majorUnit val="20.0"/>
        <c:minorUnit val="10.0"/>
      </c:valAx>
      <c:valAx>
        <c:axId val="2113710272"/>
        <c:scaling>
          <c:orientation val="minMax"/>
          <c:max val="5.0"/>
          <c:min val="0.0"/>
        </c:scaling>
        <c:delete val="1"/>
        <c:axPos val="r"/>
        <c:numFmt formatCode="0.0" sourceLinked="0"/>
        <c:majorTickMark val="out"/>
        <c:minorTickMark val="none"/>
        <c:tickLblPos val="none"/>
        <c:crossAx val="2113712688"/>
        <c:crosses val="max"/>
        <c:crossBetween val="between"/>
        <c:majorUnit val="0.5"/>
        <c:minorUnit val="0.1"/>
      </c:valAx>
      <c:catAx>
        <c:axId val="2113712688"/>
        <c:scaling>
          <c:orientation val="minMax"/>
        </c:scaling>
        <c:delete val="1"/>
        <c:axPos val="b"/>
        <c:numFmt formatCode="General" sourceLinked="1"/>
        <c:majorTickMark val="out"/>
        <c:minorTickMark val="none"/>
        <c:tickLblPos val="none"/>
        <c:crossAx val="2113710272"/>
        <c:crosses val="autoZero"/>
        <c:auto val="1"/>
        <c:lblAlgn val="ctr"/>
        <c:lblOffset val="100"/>
        <c:noMultiLvlLbl val="0"/>
      </c:catAx>
    </c:plotArea>
    <c:legend>
      <c:legendPos val="t"/>
      <c:layout/>
      <c:overlay val="0"/>
      <c:txPr>
        <a:bodyPr/>
        <a:lstStyle/>
        <a:p>
          <a:pPr>
            <a:defRPr lang="en-US" sz="1400"/>
          </a:pPr>
          <a:endParaRPr lang="en-US"/>
        </a:p>
      </c:txPr>
    </c:legend>
    <c:plotVisOnly val="1"/>
    <c:dispBlanksAs val="gap"/>
    <c:showDLblsOverMax val="0"/>
  </c:chart>
  <c:txPr>
    <a:bodyPr/>
    <a:lstStyle/>
    <a:p>
      <a:pPr>
        <a:defRPr sz="1000">
          <a:latin typeface="+mn-lt"/>
        </a:defRPr>
      </a:pPr>
      <a:endParaRPr lang="en-US"/>
    </a:p>
  </c:txPr>
  <c:externalData r:id="rId2">
    <c:autoUpdate val="0"/>
  </c:externalData>
</c:chartSpace>
</file>

<file path=ppt/charts/chart1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Sheet1!$A$2:$A$8</c:f>
              <c:strCache>
                <c:ptCount val="7"/>
                <c:pt idx="0">
                  <c:v>1981-90</c:v>
                </c:pt>
                <c:pt idx="1">
                  <c:v>1991-00</c:v>
                </c:pt>
                <c:pt idx="2">
                  <c:v>2001-05</c:v>
                </c:pt>
                <c:pt idx="3">
                  <c:v>2006-10</c:v>
                </c:pt>
                <c:pt idx="4">
                  <c:v>2011-20f</c:v>
                </c:pt>
                <c:pt idx="5">
                  <c:v>2021-30f</c:v>
                </c:pt>
                <c:pt idx="6">
                  <c:v>2031-35f</c:v>
                </c:pt>
              </c:strCache>
            </c:strRef>
          </c:cat>
          <c:val>
            <c:numRef>
              <c:f>Sheet1!$B$2:$B$8</c:f>
              <c:numCache>
                <c:formatCode>0.00</c:formatCode>
                <c:ptCount val="7"/>
                <c:pt idx="0">
                  <c:v>1.83825772967904</c:v>
                </c:pt>
                <c:pt idx="1">
                  <c:v>1.072823324371153</c:v>
                </c:pt>
                <c:pt idx="2">
                  <c:v>1.761804871473016</c:v>
                </c:pt>
                <c:pt idx="3">
                  <c:v>1.383787239929335</c:v>
                </c:pt>
                <c:pt idx="4">
                  <c:v>0.993734531701707</c:v>
                </c:pt>
                <c:pt idx="5">
                  <c:v>0.649172109269403</c:v>
                </c:pt>
                <c:pt idx="6">
                  <c:v>0.710528302140782</c:v>
                </c:pt>
              </c:numCache>
            </c:numRef>
          </c:val>
        </c:ser>
        <c:dLbls>
          <c:showLegendKey val="0"/>
          <c:showVal val="0"/>
          <c:showCatName val="0"/>
          <c:showSerName val="0"/>
          <c:showPercent val="0"/>
          <c:showBubbleSize val="0"/>
        </c:dLbls>
        <c:gapWidth val="50"/>
        <c:axId val="2113629168"/>
        <c:axId val="2122765728"/>
      </c:barChart>
      <c:catAx>
        <c:axId val="2113629168"/>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22765728"/>
        <c:crosses val="autoZero"/>
        <c:auto val="1"/>
        <c:lblAlgn val="ctr"/>
        <c:lblOffset val="25"/>
        <c:noMultiLvlLbl val="0"/>
      </c:catAx>
      <c:valAx>
        <c:axId val="2122765728"/>
        <c:scaling>
          <c:orientation val="minMax"/>
          <c:max val="2.0"/>
          <c:min val="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13629168"/>
        <c:crosses val="autoZero"/>
        <c:crossBetween val="between"/>
        <c:majorUnit val="0.5"/>
        <c:minorUnit val="0.2"/>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1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Sheet1!$A$2:$A$8</c:f>
              <c:strCache>
                <c:ptCount val="7"/>
                <c:pt idx="0">
                  <c:v>1981-90</c:v>
                </c:pt>
                <c:pt idx="1">
                  <c:v>1991-00</c:v>
                </c:pt>
                <c:pt idx="2">
                  <c:v>2001-05</c:v>
                </c:pt>
                <c:pt idx="3">
                  <c:v>2006-10</c:v>
                </c:pt>
                <c:pt idx="4">
                  <c:v>2011-20f</c:v>
                </c:pt>
                <c:pt idx="5">
                  <c:v>2021-30f</c:v>
                </c:pt>
                <c:pt idx="6">
                  <c:v>2031-35f</c:v>
                </c:pt>
              </c:strCache>
            </c:strRef>
          </c:cat>
          <c:val>
            <c:numRef>
              <c:f>Sheet1!$B$2:$B$8</c:f>
              <c:numCache>
                <c:formatCode>0.00</c:formatCode>
                <c:ptCount val="7"/>
                <c:pt idx="0">
                  <c:v>2.55483121446778</c:v>
                </c:pt>
                <c:pt idx="1">
                  <c:v>2.859641397179957</c:v>
                </c:pt>
                <c:pt idx="2">
                  <c:v>2.541626003325703</c:v>
                </c:pt>
                <c:pt idx="3">
                  <c:v>1.270932255520959</c:v>
                </c:pt>
                <c:pt idx="4">
                  <c:v>2.174937737744433</c:v>
                </c:pt>
                <c:pt idx="5">
                  <c:v>1.93704147075109</c:v>
                </c:pt>
                <c:pt idx="6">
                  <c:v>1.849217576018383</c:v>
                </c:pt>
              </c:numCache>
            </c:numRef>
          </c:val>
        </c:ser>
        <c:dLbls>
          <c:showLegendKey val="0"/>
          <c:showVal val="0"/>
          <c:showCatName val="0"/>
          <c:showSerName val="0"/>
          <c:showPercent val="0"/>
          <c:showBubbleSize val="0"/>
        </c:dLbls>
        <c:gapWidth val="50"/>
        <c:axId val="2124221744"/>
        <c:axId val="2124092064"/>
      </c:barChart>
      <c:catAx>
        <c:axId val="2124221744"/>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24092064"/>
        <c:crosses val="autoZero"/>
        <c:auto val="1"/>
        <c:lblAlgn val="ctr"/>
        <c:lblOffset val="25"/>
        <c:noMultiLvlLbl val="0"/>
      </c:catAx>
      <c:valAx>
        <c:axId val="2124092064"/>
        <c:scaling>
          <c:orientation val="minMax"/>
          <c:max val="3.0"/>
          <c:min val="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24221744"/>
        <c:crosses val="autoZero"/>
        <c:crossBetween val="between"/>
        <c:majorUnit val="0.5"/>
        <c:minorUnit val="0.2"/>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Sheet1!$A$2:$A$23</c:f>
              <c:strCache>
                <c:ptCount val="22"/>
                <c:pt idx="0">
                  <c:v>94</c:v>
                </c:pt>
                <c:pt idx="1">
                  <c:v>95</c:v>
                </c:pt>
                <c:pt idx="2">
                  <c:v>96</c:v>
                </c:pt>
                <c:pt idx="3">
                  <c:v>97</c:v>
                </c:pt>
                <c:pt idx="4">
                  <c:v>98</c:v>
                </c:pt>
                <c:pt idx="5">
                  <c:v>99</c:v>
                </c:pt>
                <c:pt idx="6">
                  <c:v>2000</c:v>
                </c:pt>
                <c:pt idx="7">
                  <c:v>01</c:v>
                </c:pt>
                <c:pt idx="8">
                  <c:v>02</c:v>
                </c:pt>
                <c:pt idx="9">
                  <c:v>03</c:v>
                </c:pt>
                <c:pt idx="10">
                  <c:v>04</c:v>
                </c:pt>
                <c:pt idx="11">
                  <c:v>05</c:v>
                </c:pt>
                <c:pt idx="12">
                  <c:v>06</c:v>
                </c:pt>
                <c:pt idx="13">
                  <c:v>07</c:v>
                </c:pt>
                <c:pt idx="14">
                  <c:v>08</c:v>
                </c:pt>
                <c:pt idx="15">
                  <c:v>09</c:v>
                </c:pt>
                <c:pt idx="16">
                  <c:v>2010</c:v>
                </c:pt>
                <c:pt idx="17">
                  <c:v>11</c:v>
                </c:pt>
                <c:pt idx="18">
                  <c:v>12</c:v>
                </c:pt>
                <c:pt idx="19">
                  <c:v>13</c:v>
                </c:pt>
                <c:pt idx="20">
                  <c:v>14</c:v>
                </c:pt>
                <c:pt idx="21">
                  <c:v>15f</c:v>
                </c:pt>
              </c:strCache>
            </c:strRef>
          </c:cat>
          <c:val>
            <c:numRef>
              <c:f>Sheet1!$B$2:$B$23</c:f>
              <c:numCache>
                <c:formatCode>General</c:formatCode>
                <c:ptCount val="22"/>
                <c:pt idx="0">
                  <c:v>54.64400000000001</c:v>
                </c:pt>
                <c:pt idx="1">
                  <c:v>54.10500000000001</c:v>
                </c:pt>
                <c:pt idx="2">
                  <c:v>52.191</c:v>
                </c:pt>
                <c:pt idx="3">
                  <c:v>49.072</c:v>
                </c:pt>
                <c:pt idx="4">
                  <c:v>45.164</c:v>
                </c:pt>
                <c:pt idx="5">
                  <c:v>40.412</c:v>
                </c:pt>
                <c:pt idx="6">
                  <c:v>35.548</c:v>
                </c:pt>
                <c:pt idx="7">
                  <c:v>34.822</c:v>
                </c:pt>
                <c:pt idx="8">
                  <c:v>37.432</c:v>
                </c:pt>
                <c:pt idx="9">
                  <c:v>40.66900000000001</c:v>
                </c:pt>
                <c:pt idx="10">
                  <c:v>47.0</c:v>
                </c:pt>
                <c:pt idx="11">
                  <c:v>47.0</c:v>
                </c:pt>
                <c:pt idx="12">
                  <c:v>47.0</c:v>
                </c:pt>
                <c:pt idx="13">
                  <c:v>46.0</c:v>
                </c:pt>
                <c:pt idx="14">
                  <c:v>52.0</c:v>
                </c:pt>
                <c:pt idx="15">
                  <c:v>64.0</c:v>
                </c:pt>
                <c:pt idx="16">
                  <c:v>73.0</c:v>
                </c:pt>
                <c:pt idx="17">
                  <c:v>80.0</c:v>
                </c:pt>
                <c:pt idx="18">
                  <c:v>84.0</c:v>
                </c:pt>
                <c:pt idx="19">
                  <c:v>80.0</c:v>
                </c:pt>
                <c:pt idx="20">
                  <c:v>80.0</c:v>
                </c:pt>
                <c:pt idx="21">
                  <c:v>79.0</c:v>
                </c:pt>
              </c:numCache>
            </c:numRef>
          </c:val>
        </c:ser>
        <c:dLbls>
          <c:showLegendKey val="0"/>
          <c:showVal val="0"/>
          <c:showCatName val="0"/>
          <c:showSerName val="0"/>
          <c:showPercent val="0"/>
          <c:showBubbleSize val="0"/>
        </c:dLbls>
        <c:gapWidth val="50"/>
        <c:axId val="2124426224"/>
        <c:axId val="2124735840"/>
      </c:barChart>
      <c:catAx>
        <c:axId val="2124426224"/>
        <c:scaling>
          <c:orientation val="minMax"/>
        </c:scaling>
        <c:delete val="0"/>
        <c:axPos val="b"/>
        <c:numFmt formatCode="00" sourceLinked="0"/>
        <c:majorTickMark val="none"/>
        <c:minorTickMark val="none"/>
        <c:tickLblPos val="low"/>
        <c:spPr>
          <a:ln w="9525"/>
        </c:spPr>
        <c:txPr>
          <a:bodyPr rot="-2700000" anchor="t" anchorCtr="1"/>
          <a:lstStyle/>
          <a:p>
            <a:pPr>
              <a:defRPr sz="1400"/>
            </a:pPr>
            <a:endParaRPr lang="en-US"/>
          </a:p>
        </c:txPr>
        <c:crossAx val="2124735840"/>
        <c:crosses val="autoZero"/>
        <c:auto val="1"/>
        <c:lblAlgn val="ctr"/>
        <c:lblOffset val="25"/>
        <c:tickLblSkip val="1"/>
        <c:noMultiLvlLbl val="0"/>
      </c:catAx>
      <c:valAx>
        <c:axId val="2124735840"/>
        <c:scaling>
          <c:orientation val="minMax"/>
          <c:max val="90.0"/>
          <c:min val="30.0"/>
        </c:scaling>
        <c:delete val="0"/>
        <c:axPos val="l"/>
        <c:majorGridlines>
          <c:spPr>
            <a:ln w="9525">
              <a:solidFill>
                <a:schemeClr val="tx1">
                  <a:lumMod val="50000"/>
                  <a:lumOff val="50000"/>
                </a:schemeClr>
              </a:solidFill>
            </a:ln>
          </c:spPr>
        </c:majorGridlines>
        <c:numFmt formatCode="#,##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24426224"/>
        <c:crosses val="autoZero"/>
        <c:crossBetween val="between"/>
        <c:majorUnit val="5.0"/>
        <c:minorUnit val="2.5"/>
      </c:valAx>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@pc(usgdpk)</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15f</c:v>
                </c:pt>
                <c:pt idx="13">
                  <c:v>16f</c:v>
                </c:pt>
                <c:pt idx="14">
                  <c:v>17f</c:v>
                </c:pt>
              </c:strCache>
            </c:strRef>
          </c:cat>
          <c:val>
            <c:numRef>
              <c:f>Sheet1!$B$2:$B$16</c:f>
              <c:numCache>
                <c:formatCode>General</c:formatCode>
                <c:ptCount val="15"/>
                <c:pt idx="0">
                  <c:v>2.80681164556668</c:v>
                </c:pt>
                <c:pt idx="1">
                  <c:v>3.78548123365809</c:v>
                </c:pt>
                <c:pt idx="2">
                  <c:v>3.345379434020811</c:v>
                </c:pt>
                <c:pt idx="3">
                  <c:v>2.66645590740641</c:v>
                </c:pt>
                <c:pt idx="4">
                  <c:v>1.77879812232273</c:v>
                </c:pt>
                <c:pt idx="5">
                  <c:v>-0.291621144634002</c:v>
                </c:pt>
                <c:pt idx="6">
                  <c:v>-2.775553551410538</c:v>
                </c:pt>
                <c:pt idx="7">
                  <c:v>2.53177286519288</c:v>
                </c:pt>
                <c:pt idx="8">
                  <c:v>1.60158416645248</c:v>
                </c:pt>
                <c:pt idx="9">
                  <c:v>2.22394948262632</c:v>
                </c:pt>
                <c:pt idx="10">
                  <c:v>1.48945350342324</c:v>
                </c:pt>
                <c:pt idx="11">
                  <c:v>2.42775530896004</c:v>
                </c:pt>
                <c:pt idx="12">
                  <c:v>2.5</c:v>
                </c:pt>
                <c:pt idx="13">
                  <c:v>2.9</c:v>
                </c:pt>
                <c:pt idx="14">
                  <c:v>3.0</c:v>
                </c:pt>
              </c:numCache>
            </c:numRef>
          </c:val>
        </c:ser>
        <c:dLbls>
          <c:showLegendKey val="0"/>
          <c:showVal val="0"/>
          <c:showCatName val="0"/>
          <c:showSerName val="0"/>
          <c:showPercent val="0"/>
          <c:showBubbleSize val="0"/>
        </c:dLbls>
        <c:gapWidth val="50"/>
        <c:axId val="2127441824"/>
        <c:axId val="-2145611952"/>
      </c:barChart>
      <c:catAx>
        <c:axId val="2127441824"/>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45611952"/>
        <c:crosses val="autoZero"/>
        <c:auto val="1"/>
        <c:lblAlgn val="ctr"/>
        <c:lblOffset val="25"/>
        <c:noMultiLvlLbl val="0"/>
      </c:catAx>
      <c:valAx>
        <c:axId val="-2145611952"/>
        <c:scaling>
          <c:orientation val="minMax"/>
          <c:max val="4.5"/>
          <c:min val="-3.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27441824"/>
        <c:crosses val="autoZero"/>
        <c:crossBetween val="between"/>
        <c:majorUnit val="1.0"/>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@pc(prm)</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2.02642041810952</c:v>
                </c:pt>
                <c:pt idx="1">
                  <c:v>12.4072910119421</c:v>
                </c:pt>
                <c:pt idx="2">
                  <c:v>13.2968016103779</c:v>
                </c:pt>
                <c:pt idx="3">
                  <c:v>11.716513670911</c:v>
                </c:pt>
                <c:pt idx="4">
                  <c:v>7.527831772397931</c:v>
                </c:pt>
                <c:pt idx="5">
                  <c:v>13.1717337715694</c:v>
                </c:pt>
                <c:pt idx="6">
                  <c:v>-22.8708342409061</c:v>
                </c:pt>
                <c:pt idx="7">
                  <c:v>12.9718535253694</c:v>
                </c:pt>
                <c:pt idx="8">
                  <c:v>19.50670777435209</c:v>
                </c:pt>
                <c:pt idx="9">
                  <c:v>-4.051038906707578</c:v>
                </c:pt>
                <c:pt idx="10">
                  <c:v>0.915631131458474</c:v>
                </c:pt>
                <c:pt idx="11">
                  <c:v>1.59141643263485</c:v>
                </c:pt>
                <c:pt idx="12">
                  <c:v>-19.45541394953203</c:v>
                </c:pt>
                <c:pt idx="13">
                  <c:v>-4.467881852820335</c:v>
                </c:pt>
                <c:pt idx="14">
                  <c:v>4.211203971577811</c:v>
                </c:pt>
              </c:numCache>
            </c:numRef>
          </c:val>
        </c:ser>
        <c:dLbls>
          <c:showLegendKey val="0"/>
          <c:showVal val="0"/>
          <c:showCatName val="0"/>
          <c:showSerName val="0"/>
          <c:showPercent val="0"/>
          <c:showBubbleSize val="0"/>
        </c:dLbls>
        <c:gapWidth val="50"/>
        <c:axId val="2116524880"/>
        <c:axId val="2126624400"/>
      </c:barChart>
      <c:catAx>
        <c:axId val="2116524880"/>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26624400"/>
        <c:crosses val="autoZero"/>
        <c:auto val="1"/>
        <c:lblAlgn val="ctr"/>
        <c:lblOffset val="25"/>
        <c:noMultiLvlLbl val="0"/>
      </c:catAx>
      <c:valAx>
        <c:axId val="2126624400"/>
        <c:scaling>
          <c:orientation val="minMax"/>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16524880"/>
        <c:crosses val="autoZero"/>
        <c:crossBetween val="between"/>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040632594536794"/>
          <c:y val="0.0662373162241233"/>
          <c:w val="0.917140031532932"/>
          <c:h val="0.783592383987126"/>
        </c:manualLayout>
      </c:layout>
      <c:lineChart>
        <c:grouping val="standard"/>
        <c:varyColors val="0"/>
        <c:ser>
          <c:idx val="0"/>
          <c:order val="0"/>
          <c:tx>
            <c:strRef>
              <c:f>Sheet1!$B$1</c:f>
              <c:strCache>
                <c:ptCount val="1"/>
                <c:pt idx="0">
                  <c:v>Canada</c:v>
                </c:pt>
              </c:strCache>
            </c:strRef>
          </c:tx>
          <c:spPr>
            <a:ln w="44450" cap="sq"/>
          </c:spPr>
          <c:marker>
            <c:symbol val="none"/>
          </c:marker>
          <c:cat>
            <c:strRef>
              <c:f>Sheet1!$A$2:$A$77</c:f>
              <c:strCache>
                <c:ptCount val="73"/>
                <c:pt idx="0">
                  <c:v>99</c:v>
                </c:pt>
                <c:pt idx="4">
                  <c:v>00</c:v>
                </c:pt>
                <c:pt idx="8">
                  <c:v>01</c:v>
                </c:pt>
                <c:pt idx="12">
                  <c:v>02</c:v>
                </c:pt>
                <c:pt idx="16">
                  <c:v>03</c:v>
                </c:pt>
                <c:pt idx="20">
                  <c:v>04</c:v>
                </c:pt>
                <c:pt idx="24">
                  <c:v>05</c:v>
                </c:pt>
                <c:pt idx="28">
                  <c:v>06</c:v>
                </c:pt>
                <c:pt idx="32">
                  <c:v>07</c:v>
                </c:pt>
                <c:pt idx="36">
                  <c:v>08</c:v>
                </c:pt>
                <c:pt idx="40">
                  <c:v>09</c:v>
                </c:pt>
                <c:pt idx="44">
                  <c:v>10</c:v>
                </c:pt>
                <c:pt idx="48">
                  <c:v>11</c:v>
                </c:pt>
                <c:pt idx="52">
                  <c:v>12</c:v>
                </c:pt>
                <c:pt idx="56">
                  <c:v>13</c:v>
                </c:pt>
                <c:pt idx="60">
                  <c:v>14</c:v>
                </c:pt>
                <c:pt idx="64">
                  <c:v>15</c:v>
                </c:pt>
                <c:pt idx="68">
                  <c:v>16f</c:v>
                </c:pt>
                <c:pt idx="72">
                  <c:v>17f</c:v>
                </c:pt>
              </c:strCache>
            </c:strRef>
          </c:cat>
          <c:val>
            <c:numRef>
              <c:f>Sheet1!$B$2:$B$77</c:f>
              <c:numCache>
                <c:formatCode>General</c:formatCode>
                <c:ptCount val="76"/>
                <c:pt idx="0">
                  <c:v>5.166666666666655</c:v>
                </c:pt>
                <c:pt idx="1">
                  <c:v>4.833333333333343</c:v>
                </c:pt>
                <c:pt idx="2">
                  <c:v>4.75</c:v>
                </c:pt>
                <c:pt idx="3">
                  <c:v>4.91666666666666</c:v>
                </c:pt>
                <c:pt idx="4">
                  <c:v>5.25</c:v>
                </c:pt>
                <c:pt idx="5">
                  <c:v>5.833333333333343</c:v>
                </c:pt>
                <c:pt idx="6">
                  <c:v>6.0</c:v>
                </c:pt>
                <c:pt idx="7">
                  <c:v>6.0</c:v>
                </c:pt>
                <c:pt idx="8">
                  <c:v>5.583333333333343</c:v>
                </c:pt>
                <c:pt idx="9">
                  <c:v>4.833333333333343</c:v>
                </c:pt>
                <c:pt idx="10">
                  <c:v>4.166666666666655</c:v>
                </c:pt>
                <c:pt idx="11">
                  <c:v>2.66666666666666</c:v>
                </c:pt>
                <c:pt idx="12">
                  <c:v>2.25</c:v>
                </c:pt>
                <c:pt idx="13">
                  <c:v>2.58333333333333</c:v>
                </c:pt>
                <c:pt idx="14">
                  <c:v>3.0</c:v>
                </c:pt>
                <c:pt idx="15">
                  <c:v>3.0</c:v>
                </c:pt>
                <c:pt idx="16">
                  <c:v>3.08333333333333</c:v>
                </c:pt>
                <c:pt idx="17">
                  <c:v>3.5</c:v>
                </c:pt>
                <c:pt idx="18">
                  <c:v>3.16666666666666</c:v>
                </c:pt>
                <c:pt idx="19">
                  <c:v>3.0</c:v>
                </c:pt>
                <c:pt idx="20">
                  <c:v>2.66666666666666</c:v>
                </c:pt>
                <c:pt idx="21">
                  <c:v>2.25</c:v>
                </c:pt>
                <c:pt idx="22">
                  <c:v>2.333333333333328</c:v>
                </c:pt>
                <c:pt idx="23">
                  <c:v>2.75</c:v>
                </c:pt>
                <c:pt idx="24">
                  <c:v>2.75</c:v>
                </c:pt>
                <c:pt idx="25">
                  <c:v>2.75</c:v>
                </c:pt>
                <c:pt idx="26">
                  <c:v>2.833333333333328</c:v>
                </c:pt>
                <c:pt idx="27">
                  <c:v>3.333333333333328</c:v>
                </c:pt>
                <c:pt idx="28">
                  <c:v>3.833333333333328</c:v>
                </c:pt>
                <c:pt idx="29">
                  <c:v>4.41666666666666</c:v>
                </c:pt>
                <c:pt idx="30">
                  <c:v>4.5</c:v>
                </c:pt>
                <c:pt idx="31">
                  <c:v>4.5</c:v>
                </c:pt>
                <c:pt idx="32">
                  <c:v>4.5</c:v>
                </c:pt>
                <c:pt idx="33">
                  <c:v>4.5</c:v>
                </c:pt>
                <c:pt idx="34">
                  <c:v>4.75</c:v>
                </c:pt>
                <c:pt idx="35">
                  <c:v>4.666666666666654</c:v>
                </c:pt>
                <c:pt idx="36">
                  <c:v>4.083333333333343</c:v>
                </c:pt>
                <c:pt idx="37">
                  <c:v>3.25</c:v>
                </c:pt>
                <c:pt idx="38">
                  <c:v>3.25</c:v>
                </c:pt>
                <c:pt idx="39">
                  <c:v>2.25</c:v>
                </c:pt>
                <c:pt idx="40">
                  <c:v>1.08333333333333</c:v>
                </c:pt>
                <c:pt idx="41">
                  <c:v>0.5</c:v>
                </c:pt>
                <c:pt idx="42">
                  <c:v>0.5</c:v>
                </c:pt>
                <c:pt idx="43">
                  <c:v>0.5</c:v>
                </c:pt>
                <c:pt idx="44">
                  <c:v>0.5</c:v>
                </c:pt>
                <c:pt idx="45">
                  <c:v>0.583333333333333</c:v>
                </c:pt>
                <c:pt idx="46">
                  <c:v>1.08333333333333</c:v>
                </c:pt>
                <c:pt idx="47">
                  <c:v>1.25</c:v>
                </c:pt>
                <c:pt idx="48">
                  <c:v>1.25</c:v>
                </c:pt>
                <c:pt idx="49">
                  <c:v>1.25</c:v>
                </c:pt>
                <c:pt idx="50">
                  <c:v>1.25</c:v>
                </c:pt>
                <c:pt idx="51">
                  <c:v>1.25</c:v>
                </c:pt>
                <c:pt idx="52">
                  <c:v>1.25</c:v>
                </c:pt>
                <c:pt idx="53">
                  <c:v>1.25</c:v>
                </c:pt>
                <c:pt idx="54">
                  <c:v>1.25</c:v>
                </c:pt>
                <c:pt idx="55">
                  <c:v>1.25</c:v>
                </c:pt>
                <c:pt idx="56">
                  <c:v>1.25</c:v>
                </c:pt>
                <c:pt idx="57">
                  <c:v>1.25</c:v>
                </c:pt>
                <c:pt idx="58">
                  <c:v>1.25</c:v>
                </c:pt>
                <c:pt idx="59">
                  <c:v>1.25</c:v>
                </c:pt>
                <c:pt idx="60">
                  <c:v>1.25</c:v>
                </c:pt>
                <c:pt idx="61">
                  <c:v>1.25</c:v>
                </c:pt>
                <c:pt idx="62">
                  <c:v>1.25</c:v>
                </c:pt>
                <c:pt idx="63">
                  <c:v>1.25</c:v>
                </c:pt>
                <c:pt idx="64">
                  <c:v>1.0</c:v>
                </c:pt>
                <c:pt idx="65">
                  <c:v>1.0</c:v>
                </c:pt>
                <c:pt idx="66">
                  <c:v>0.791666699999999</c:v>
                </c:pt>
                <c:pt idx="67">
                  <c:v>0.749999700000002</c:v>
                </c:pt>
                <c:pt idx="68">
                  <c:v>0.749996800000002</c:v>
                </c:pt>
                <c:pt idx="69">
                  <c:v>0.749995400000003</c:v>
                </c:pt>
                <c:pt idx="70">
                  <c:v>0.7499982</c:v>
                </c:pt>
                <c:pt idx="71">
                  <c:v>0.749999800000003</c:v>
                </c:pt>
                <c:pt idx="72">
                  <c:v>0.958336599999998</c:v>
                </c:pt>
                <c:pt idx="73">
                  <c:v>1.000005</c:v>
                </c:pt>
                <c:pt idx="74">
                  <c:v>1.208339</c:v>
                </c:pt>
                <c:pt idx="75">
                  <c:v>1.333339</c:v>
                </c:pt>
              </c:numCache>
            </c:numRef>
          </c:val>
          <c:smooth val="0"/>
        </c:ser>
        <c:ser>
          <c:idx val="1"/>
          <c:order val="1"/>
          <c:tx>
            <c:strRef>
              <c:f>Sheet1!$C$1</c:f>
              <c:strCache>
                <c:ptCount val="1"/>
                <c:pt idx="0">
                  <c:v>United States</c:v>
                </c:pt>
              </c:strCache>
            </c:strRef>
          </c:tx>
          <c:spPr>
            <a:ln w="44450" cap="sq"/>
          </c:spPr>
          <c:marker>
            <c:symbol val="none"/>
          </c:marker>
          <c:cat>
            <c:strRef>
              <c:f>Sheet1!$A$2:$A$77</c:f>
              <c:strCache>
                <c:ptCount val="73"/>
                <c:pt idx="0">
                  <c:v>99</c:v>
                </c:pt>
                <c:pt idx="4">
                  <c:v>00</c:v>
                </c:pt>
                <c:pt idx="8">
                  <c:v>01</c:v>
                </c:pt>
                <c:pt idx="12">
                  <c:v>02</c:v>
                </c:pt>
                <c:pt idx="16">
                  <c:v>03</c:v>
                </c:pt>
                <c:pt idx="20">
                  <c:v>04</c:v>
                </c:pt>
                <c:pt idx="24">
                  <c:v>05</c:v>
                </c:pt>
                <c:pt idx="28">
                  <c:v>06</c:v>
                </c:pt>
                <c:pt idx="32">
                  <c:v>07</c:v>
                </c:pt>
                <c:pt idx="36">
                  <c:v>08</c:v>
                </c:pt>
                <c:pt idx="40">
                  <c:v>09</c:v>
                </c:pt>
                <c:pt idx="44">
                  <c:v>10</c:v>
                </c:pt>
                <c:pt idx="48">
                  <c:v>11</c:v>
                </c:pt>
                <c:pt idx="52">
                  <c:v>12</c:v>
                </c:pt>
                <c:pt idx="56">
                  <c:v>13</c:v>
                </c:pt>
                <c:pt idx="60">
                  <c:v>14</c:v>
                </c:pt>
                <c:pt idx="64">
                  <c:v>15</c:v>
                </c:pt>
                <c:pt idx="68">
                  <c:v>16f</c:v>
                </c:pt>
                <c:pt idx="72">
                  <c:v>17f</c:v>
                </c:pt>
              </c:strCache>
            </c:strRef>
          </c:cat>
          <c:val>
            <c:numRef>
              <c:f>Sheet1!$C$2:$C$77</c:f>
              <c:numCache>
                <c:formatCode>General</c:formatCode>
                <c:ptCount val="76"/>
                <c:pt idx="0">
                  <c:v>4.733333000000012</c:v>
                </c:pt>
                <c:pt idx="1">
                  <c:v>4.746666431427012</c:v>
                </c:pt>
                <c:pt idx="2">
                  <c:v>5.093333</c:v>
                </c:pt>
                <c:pt idx="3">
                  <c:v>5.306667000000012</c:v>
                </c:pt>
                <c:pt idx="4">
                  <c:v>5.676667000000012</c:v>
                </c:pt>
                <c:pt idx="5">
                  <c:v>6.27333354949951</c:v>
                </c:pt>
                <c:pt idx="6">
                  <c:v>6.52</c:v>
                </c:pt>
                <c:pt idx="7">
                  <c:v>6.473333000000012</c:v>
                </c:pt>
                <c:pt idx="8">
                  <c:v>5.593333</c:v>
                </c:pt>
                <c:pt idx="9">
                  <c:v>4.326667</c:v>
                </c:pt>
                <c:pt idx="10">
                  <c:v>3.496666669845574</c:v>
                </c:pt>
                <c:pt idx="11">
                  <c:v>2.13333344459534</c:v>
                </c:pt>
                <c:pt idx="12">
                  <c:v>1.733333349227897</c:v>
                </c:pt>
                <c:pt idx="13">
                  <c:v>1.75</c:v>
                </c:pt>
                <c:pt idx="14">
                  <c:v>1.74</c:v>
                </c:pt>
                <c:pt idx="15">
                  <c:v>1.443333387374864</c:v>
                </c:pt>
                <c:pt idx="16">
                  <c:v>1.25</c:v>
                </c:pt>
                <c:pt idx="17">
                  <c:v>1.24666666984558</c:v>
                </c:pt>
                <c:pt idx="18">
                  <c:v>1.016666650772086</c:v>
                </c:pt>
                <c:pt idx="19">
                  <c:v>0.9966667</c:v>
                </c:pt>
                <c:pt idx="20">
                  <c:v>1.003333330154406</c:v>
                </c:pt>
                <c:pt idx="21">
                  <c:v>1.01</c:v>
                </c:pt>
                <c:pt idx="22">
                  <c:v>1.433333277702325</c:v>
                </c:pt>
                <c:pt idx="23">
                  <c:v>1.950000000000003</c:v>
                </c:pt>
                <c:pt idx="24">
                  <c:v>2.47</c:v>
                </c:pt>
                <c:pt idx="25">
                  <c:v>2.94333338737487</c:v>
                </c:pt>
                <c:pt idx="26">
                  <c:v>3.46</c:v>
                </c:pt>
                <c:pt idx="27">
                  <c:v>3.98</c:v>
                </c:pt>
                <c:pt idx="28">
                  <c:v>4.456666469573982</c:v>
                </c:pt>
                <c:pt idx="29">
                  <c:v>4.906667000000014</c:v>
                </c:pt>
                <c:pt idx="30">
                  <c:v>5.246666431427012</c:v>
                </c:pt>
                <c:pt idx="31">
                  <c:v>5.246666431427012</c:v>
                </c:pt>
                <c:pt idx="32">
                  <c:v>5.256666660308833</c:v>
                </c:pt>
                <c:pt idx="33">
                  <c:v>5.25</c:v>
                </c:pt>
                <c:pt idx="34">
                  <c:v>5.073333</c:v>
                </c:pt>
                <c:pt idx="35">
                  <c:v>4.496666431427012</c:v>
                </c:pt>
                <c:pt idx="36">
                  <c:v>3.17666673660278</c:v>
                </c:pt>
                <c:pt idx="37">
                  <c:v>2.08666658401488</c:v>
                </c:pt>
                <c:pt idx="38">
                  <c:v>1.940000000000003</c:v>
                </c:pt>
                <c:pt idx="39">
                  <c:v>0.506666660308837</c:v>
                </c:pt>
                <c:pt idx="40">
                  <c:v>0.183333337306976</c:v>
                </c:pt>
                <c:pt idx="41">
                  <c:v>0.18</c:v>
                </c:pt>
                <c:pt idx="42">
                  <c:v>0.156666666269302</c:v>
                </c:pt>
                <c:pt idx="43">
                  <c:v>0.12</c:v>
                </c:pt>
                <c:pt idx="44">
                  <c:v>0.133333340287208</c:v>
                </c:pt>
                <c:pt idx="45">
                  <c:v>0.193333327770233</c:v>
                </c:pt>
                <c:pt idx="46">
                  <c:v>0.186666667461395</c:v>
                </c:pt>
                <c:pt idx="47">
                  <c:v>0.186666667461395</c:v>
                </c:pt>
                <c:pt idx="48">
                  <c:v>0.156666666269302</c:v>
                </c:pt>
                <c:pt idx="49">
                  <c:v>0.09333333</c:v>
                </c:pt>
                <c:pt idx="50">
                  <c:v>0.08333334</c:v>
                </c:pt>
                <c:pt idx="51">
                  <c:v>0.0733333300000002</c:v>
                </c:pt>
                <c:pt idx="52">
                  <c:v>0.103333331644535</c:v>
                </c:pt>
                <c:pt idx="53">
                  <c:v>0.153333336114883</c:v>
                </c:pt>
                <c:pt idx="54">
                  <c:v>0.143333330750466</c:v>
                </c:pt>
                <c:pt idx="55">
                  <c:v>0.16</c:v>
                </c:pt>
                <c:pt idx="56">
                  <c:v>0.143333330750466</c:v>
                </c:pt>
                <c:pt idx="57">
                  <c:v>0.116666667163372</c:v>
                </c:pt>
                <c:pt idx="58">
                  <c:v>0.08333334</c:v>
                </c:pt>
                <c:pt idx="59">
                  <c:v>0.08666667</c:v>
                </c:pt>
                <c:pt idx="60">
                  <c:v>0.0733333300000002</c:v>
                </c:pt>
                <c:pt idx="61">
                  <c:v>0.09333333</c:v>
                </c:pt>
                <c:pt idx="62">
                  <c:v>0.09</c:v>
                </c:pt>
                <c:pt idx="63">
                  <c:v>0.1</c:v>
                </c:pt>
                <c:pt idx="64">
                  <c:v>0.11</c:v>
                </c:pt>
                <c:pt idx="65">
                  <c:v>0.12333333492279</c:v>
                </c:pt>
                <c:pt idx="66">
                  <c:v>0.14</c:v>
                </c:pt>
                <c:pt idx="67">
                  <c:v>0.29</c:v>
                </c:pt>
                <c:pt idx="68">
                  <c:v>0.5</c:v>
                </c:pt>
                <c:pt idx="69">
                  <c:v>0.54</c:v>
                </c:pt>
                <c:pt idx="70">
                  <c:v>0.79</c:v>
                </c:pt>
                <c:pt idx="71">
                  <c:v>1.04</c:v>
                </c:pt>
                <c:pt idx="72">
                  <c:v>1.44</c:v>
                </c:pt>
                <c:pt idx="73">
                  <c:v>1.940000000000003</c:v>
                </c:pt>
                <c:pt idx="74">
                  <c:v>2.29</c:v>
                </c:pt>
                <c:pt idx="75">
                  <c:v>2.54</c:v>
                </c:pt>
              </c:numCache>
            </c:numRef>
          </c:val>
          <c:smooth val="0"/>
        </c:ser>
        <c:dLbls>
          <c:showLegendKey val="0"/>
          <c:showVal val="0"/>
          <c:showCatName val="0"/>
          <c:showSerName val="0"/>
          <c:showPercent val="0"/>
          <c:showBubbleSize val="0"/>
        </c:dLbls>
        <c:smooth val="0"/>
        <c:axId val="2127446464"/>
        <c:axId val="2126513952"/>
      </c:lineChart>
      <c:catAx>
        <c:axId val="2127446464"/>
        <c:scaling>
          <c:orientation val="minMax"/>
        </c:scaling>
        <c:delete val="0"/>
        <c:axPos val="b"/>
        <c:numFmt formatCode="00" sourceLinked="0"/>
        <c:majorTickMark val="none"/>
        <c:minorTickMark val="out"/>
        <c:tickLblPos val="nextTo"/>
        <c:spPr>
          <a:ln>
            <a:solidFill>
              <a:schemeClr val="tx1">
                <a:lumMod val="50000"/>
                <a:lumOff val="50000"/>
              </a:schemeClr>
            </a:solidFill>
          </a:ln>
        </c:spPr>
        <c:txPr>
          <a:bodyPr anchor="t" anchorCtr="1"/>
          <a:lstStyle/>
          <a:p>
            <a:pPr>
              <a:defRPr lang="en-US" sz="1200"/>
            </a:pPr>
            <a:endParaRPr lang="en-US"/>
          </a:p>
        </c:txPr>
        <c:crossAx val="2126513952"/>
        <c:crosses val="autoZero"/>
        <c:auto val="1"/>
        <c:lblAlgn val="ctr"/>
        <c:lblOffset val="50"/>
        <c:noMultiLvlLbl val="0"/>
      </c:catAx>
      <c:valAx>
        <c:axId val="2126513952"/>
        <c:scaling>
          <c:orientation val="minMax"/>
        </c:scaling>
        <c:delete val="0"/>
        <c:axPos val="l"/>
        <c:majorGridlines>
          <c:spPr>
            <a:ln>
              <a:solidFill>
                <a:schemeClr val="tx1">
                  <a:lumMod val="50000"/>
                  <a:lumOff val="50000"/>
                </a:schemeClr>
              </a:solidFill>
            </a:ln>
          </c:spPr>
        </c:majorGridlines>
        <c:numFmt formatCode="General" sourceLinked="1"/>
        <c:majorTickMark val="out"/>
        <c:minorTickMark val="none"/>
        <c:tickLblPos val="nextTo"/>
        <c:spPr>
          <a:ln>
            <a:solidFill>
              <a:schemeClr val="tx1">
                <a:lumMod val="50000"/>
                <a:lumOff val="50000"/>
              </a:schemeClr>
            </a:solidFill>
          </a:ln>
        </c:spPr>
        <c:txPr>
          <a:bodyPr/>
          <a:lstStyle/>
          <a:p>
            <a:pPr>
              <a:defRPr lang="en-US" sz="1400"/>
            </a:pPr>
            <a:endParaRPr lang="en-US"/>
          </a:p>
        </c:txPr>
        <c:crossAx val="2127446464"/>
        <c:crosses val="autoZero"/>
        <c:crossBetween val="between"/>
      </c:valAx>
      <c:spPr>
        <a:ln>
          <a:noFill/>
        </a:ln>
      </c:spPr>
    </c:plotArea>
    <c:legend>
      <c:legendPos val="t"/>
      <c:layout>
        <c:manualLayout>
          <c:xMode val="edge"/>
          <c:yMode val="edge"/>
          <c:x val="0.26134563040731"/>
          <c:y val="0.0834076231673183"/>
          <c:w val="0.372370467580467"/>
          <c:h val="0.083573568454085"/>
        </c:manualLayout>
      </c:layout>
      <c:overlay val="0"/>
      <c:spPr>
        <a:noFill/>
      </c:spPr>
      <c:txPr>
        <a:bodyPr/>
        <a:lstStyle/>
        <a:p>
          <a:pPr>
            <a:defRPr lang="en-US" sz="1400"/>
          </a:pPr>
          <a:endParaRPr lang="en-US"/>
        </a:p>
      </c:txPr>
    </c:legend>
    <c:plotVisOnly val="1"/>
    <c:dispBlanksAs val="gap"/>
    <c:showDLblsOverMax val="0"/>
  </c:chart>
  <c:spPr>
    <a:noFill/>
    <a:ln>
      <a:noFill/>
    </a:ln>
  </c:spPr>
  <c:txPr>
    <a:bodyPr/>
    <a:lstStyle/>
    <a:p>
      <a:pPr>
        <a:defRPr sz="180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0614879448342423"/>
          <c:y val="0.125564838311865"/>
          <c:w val="0.880284669224787"/>
          <c:h val="0.711146621231521"/>
        </c:manualLayout>
      </c:layout>
      <c:barChart>
        <c:barDir val="col"/>
        <c:grouping val="clustered"/>
        <c:varyColors val="0"/>
        <c:ser>
          <c:idx val="0"/>
          <c:order val="0"/>
          <c:tx>
            <c:strRef>
              <c:f>'Chart 3'!$B$3</c:f>
              <c:strCache>
                <c:ptCount val="1"/>
                <c:pt idx="0">
                  <c:v>Dollar (left)</c:v>
                </c:pt>
              </c:strCache>
            </c:strRef>
          </c:tx>
          <c:invertIfNegative val="0"/>
          <c:cat>
            <c:strRef>
              <c:f>'Chart 3'!$A$4:$A$71</c:f>
              <c:strCache>
                <c:ptCount val="65"/>
                <c:pt idx="0">
                  <c:v>2002</c:v>
                </c:pt>
                <c:pt idx="4">
                  <c:v>03</c:v>
                </c:pt>
                <c:pt idx="8">
                  <c:v>04</c:v>
                </c:pt>
                <c:pt idx="12">
                  <c:v>05</c:v>
                </c:pt>
                <c:pt idx="16">
                  <c:v>06</c:v>
                </c:pt>
                <c:pt idx="20">
                  <c:v>07</c:v>
                </c:pt>
                <c:pt idx="24">
                  <c:v>08</c:v>
                </c:pt>
                <c:pt idx="28">
                  <c:v>09</c:v>
                </c:pt>
                <c:pt idx="32">
                  <c:v>2010</c:v>
                </c:pt>
                <c:pt idx="36">
                  <c:v>11</c:v>
                </c:pt>
                <c:pt idx="40">
                  <c:v>12</c:v>
                </c:pt>
                <c:pt idx="44">
                  <c:v>13</c:v>
                </c:pt>
                <c:pt idx="48">
                  <c:v>14</c:v>
                </c:pt>
                <c:pt idx="52">
                  <c:v>15</c:v>
                </c:pt>
                <c:pt idx="56">
                  <c:v>16f</c:v>
                </c:pt>
                <c:pt idx="60">
                  <c:v>17f</c:v>
                </c:pt>
                <c:pt idx="64">
                  <c:v>18f</c:v>
                </c:pt>
              </c:strCache>
            </c:strRef>
          </c:cat>
          <c:val>
            <c:numRef>
              <c:f>'Chart 3'!$B$4:$B$71</c:f>
              <c:numCache>
                <c:formatCode>General</c:formatCode>
                <c:ptCount val="68"/>
                <c:pt idx="0">
                  <c:v>0.627200905470713</c:v>
                </c:pt>
                <c:pt idx="1">
                  <c:v>0.643404223953879</c:v>
                </c:pt>
                <c:pt idx="2">
                  <c:v>0.639697113140326</c:v>
                </c:pt>
                <c:pt idx="3">
                  <c:v>0.637140359115753</c:v>
                </c:pt>
                <c:pt idx="4">
                  <c:v>0.662357267252568</c:v>
                </c:pt>
                <c:pt idx="5">
                  <c:v>0.715094857738101</c:v>
                </c:pt>
                <c:pt idx="6">
                  <c:v>0.724569076369023</c:v>
                </c:pt>
                <c:pt idx="7">
                  <c:v>0.760021312314969</c:v>
                </c:pt>
                <c:pt idx="8">
                  <c:v>0.758858343154226</c:v>
                </c:pt>
                <c:pt idx="9">
                  <c:v>0.735576003713011</c:v>
                </c:pt>
                <c:pt idx="10">
                  <c:v>0.765011528608986</c:v>
                </c:pt>
                <c:pt idx="11">
                  <c:v>0.819196345938653</c:v>
                </c:pt>
                <c:pt idx="12">
                  <c:v>0.814972678040968</c:v>
                </c:pt>
                <c:pt idx="13">
                  <c:v>0.803914051715807</c:v>
                </c:pt>
                <c:pt idx="14">
                  <c:v>0.832325708270822</c:v>
                </c:pt>
                <c:pt idx="15">
                  <c:v>0.852355979690165</c:v>
                </c:pt>
                <c:pt idx="16">
                  <c:v>0.866155812203171</c:v>
                </c:pt>
                <c:pt idx="17">
                  <c:v>0.890978988318721</c:v>
                </c:pt>
                <c:pt idx="18">
                  <c:v>0.891880682156961</c:v>
                </c:pt>
                <c:pt idx="19">
                  <c:v>0.87775884432445</c:v>
                </c:pt>
                <c:pt idx="20">
                  <c:v>0.853528993436757</c:v>
                </c:pt>
                <c:pt idx="21">
                  <c:v>0.910659265795477</c:v>
                </c:pt>
                <c:pt idx="22">
                  <c:v>0.957269573104293</c:v>
                </c:pt>
                <c:pt idx="23">
                  <c:v>1.01850340946053</c:v>
                </c:pt>
                <c:pt idx="24">
                  <c:v>0.995935742265746</c:v>
                </c:pt>
                <c:pt idx="25">
                  <c:v>0.990101911585801</c:v>
                </c:pt>
                <c:pt idx="26">
                  <c:v>0.959881530653584</c:v>
                </c:pt>
                <c:pt idx="27">
                  <c:v>0.824759572687448</c:v>
                </c:pt>
                <c:pt idx="28">
                  <c:v>0.803007823191296</c:v>
                </c:pt>
                <c:pt idx="29">
                  <c:v>0.856776969314144</c:v>
                </c:pt>
                <c:pt idx="30">
                  <c:v>0.911258829744946</c:v>
                </c:pt>
                <c:pt idx="31">
                  <c:v>0.946722443429533</c:v>
                </c:pt>
                <c:pt idx="32">
                  <c:v>0.960688821570579</c:v>
                </c:pt>
                <c:pt idx="33">
                  <c:v>0.973105403676364</c:v>
                </c:pt>
                <c:pt idx="34">
                  <c:v>0.962415391616783</c:v>
                </c:pt>
                <c:pt idx="35">
                  <c:v>0.987321924231716</c:v>
                </c:pt>
                <c:pt idx="36">
                  <c:v>1.01420176590783</c:v>
                </c:pt>
                <c:pt idx="37">
                  <c:v>1.033434645639506</c:v>
                </c:pt>
                <c:pt idx="38">
                  <c:v>1.02015265319465</c:v>
                </c:pt>
                <c:pt idx="39">
                  <c:v>0.977380467549821</c:v>
                </c:pt>
                <c:pt idx="40">
                  <c:v>0.998786467783067</c:v>
                </c:pt>
                <c:pt idx="41">
                  <c:v>0.989921823695755</c:v>
                </c:pt>
                <c:pt idx="42">
                  <c:v>1.00523762983222</c:v>
                </c:pt>
                <c:pt idx="43">
                  <c:v>1.00880329166057</c:v>
                </c:pt>
                <c:pt idx="44">
                  <c:v>0.991175501733617</c:v>
                </c:pt>
                <c:pt idx="45">
                  <c:v>0.977192477413353</c:v>
                </c:pt>
                <c:pt idx="46">
                  <c:v>0.962950594635314</c:v>
                </c:pt>
                <c:pt idx="47">
                  <c:v>0.952533660158214</c:v>
                </c:pt>
                <c:pt idx="48">
                  <c:v>0.906230589956746</c:v>
                </c:pt>
                <c:pt idx="49">
                  <c:v>0.916990524030832</c:v>
                </c:pt>
                <c:pt idx="50">
                  <c:v>0.918042061217046</c:v>
                </c:pt>
                <c:pt idx="51">
                  <c:v>0.880500187502514</c:v>
                </c:pt>
                <c:pt idx="52">
                  <c:v>0.805706994526389</c:v>
                </c:pt>
                <c:pt idx="53">
                  <c:v>0.813404066083289</c:v>
                </c:pt>
                <c:pt idx="54">
                  <c:v>0.763742723558946</c:v>
                </c:pt>
                <c:pt idx="55">
                  <c:v>0.7515751</c:v>
                </c:pt>
                <c:pt idx="56">
                  <c:v>0.716833</c:v>
                </c:pt>
                <c:pt idx="57">
                  <c:v>0.7212395</c:v>
                </c:pt>
                <c:pt idx="58">
                  <c:v>0.734605400000002</c:v>
                </c:pt>
                <c:pt idx="59">
                  <c:v>0.7423178</c:v>
                </c:pt>
                <c:pt idx="60">
                  <c:v>0.7622346</c:v>
                </c:pt>
                <c:pt idx="61">
                  <c:v>0.776601300000002</c:v>
                </c:pt>
                <c:pt idx="62">
                  <c:v>0.7811152</c:v>
                </c:pt>
                <c:pt idx="63">
                  <c:v>0.7857398</c:v>
                </c:pt>
                <c:pt idx="64">
                  <c:v>0.795543099999999</c:v>
                </c:pt>
                <c:pt idx="65">
                  <c:v>0.8012076</c:v>
                </c:pt>
                <c:pt idx="66">
                  <c:v>0.807486999999998</c:v>
                </c:pt>
                <c:pt idx="67">
                  <c:v>0.8154605</c:v>
                </c:pt>
              </c:numCache>
            </c:numRef>
          </c:val>
        </c:ser>
        <c:dLbls>
          <c:showLegendKey val="0"/>
          <c:showVal val="0"/>
          <c:showCatName val="0"/>
          <c:showSerName val="0"/>
          <c:showPercent val="0"/>
          <c:showBubbleSize val="0"/>
        </c:dLbls>
        <c:gapWidth val="100"/>
        <c:axId val="-2145766544"/>
        <c:axId val="2106595984"/>
      </c:barChart>
      <c:lineChart>
        <c:grouping val="standard"/>
        <c:varyColors val="0"/>
        <c:ser>
          <c:idx val="2"/>
          <c:order val="1"/>
          <c:tx>
            <c:strRef>
              <c:f>'Chart 3'!$C$3</c:f>
              <c:strCache>
                <c:ptCount val="1"/>
                <c:pt idx="0">
                  <c:v>Oil Price (right)</c:v>
                </c:pt>
              </c:strCache>
            </c:strRef>
          </c:tx>
          <c:spPr>
            <a:ln w="44450" cap="sq">
              <a:solidFill>
                <a:srgbClr val="FCB813"/>
              </a:solidFill>
            </a:ln>
          </c:spPr>
          <c:marker>
            <c:symbol val="none"/>
          </c:marker>
          <c:cat>
            <c:strRef>
              <c:f>'Chart 3'!$A$4:$A$71</c:f>
              <c:strCache>
                <c:ptCount val="65"/>
                <c:pt idx="0">
                  <c:v>2002</c:v>
                </c:pt>
                <c:pt idx="4">
                  <c:v>03</c:v>
                </c:pt>
                <c:pt idx="8">
                  <c:v>04</c:v>
                </c:pt>
                <c:pt idx="12">
                  <c:v>05</c:v>
                </c:pt>
                <c:pt idx="16">
                  <c:v>06</c:v>
                </c:pt>
                <c:pt idx="20">
                  <c:v>07</c:v>
                </c:pt>
                <c:pt idx="24">
                  <c:v>08</c:v>
                </c:pt>
                <c:pt idx="28">
                  <c:v>09</c:v>
                </c:pt>
                <c:pt idx="32">
                  <c:v>2010</c:v>
                </c:pt>
                <c:pt idx="36">
                  <c:v>11</c:v>
                </c:pt>
                <c:pt idx="40">
                  <c:v>12</c:v>
                </c:pt>
                <c:pt idx="44">
                  <c:v>13</c:v>
                </c:pt>
                <c:pt idx="48">
                  <c:v>14</c:v>
                </c:pt>
                <c:pt idx="52">
                  <c:v>15</c:v>
                </c:pt>
                <c:pt idx="56">
                  <c:v>16f</c:v>
                </c:pt>
                <c:pt idx="60">
                  <c:v>17f</c:v>
                </c:pt>
                <c:pt idx="64">
                  <c:v>18f</c:v>
                </c:pt>
              </c:strCache>
            </c:strRef>
          </c:cat>
          <c:val>
            <c:numRef>
              <c:f>'Chart 3'!$C$4:$C$71</c:f>
              <c:numCache>
                <c:formatCode>General</c:formatCode>
                <c:ptCount val="68"/>
                <c:pt idx="0">
                  <c:v>21.65666666666663</c:v>
                </c:pt>
                <c:pt idx="1">
                  <c:v>26.2466666666666</c:v>
                </c:pt>
                <c:pt idx="2">
                  <c:v>28.34</c:v>
                </c:pt>
                <c:pt idx="3">
                  <c:v>28.2166666666666</c:v>
                </c:pt>
                <c:pt idx="4">
                  <c:v>34.09666666666644</c:v>
                </c:pt>
                <c:pt idx="5">
                  <c:v>28.97999999999999</c:v>
                </c:pt>
                <c:pt idx="6">
                  <c:v>30.21333333333322</c:v>
                </c:pt>
                <c:pt idx="7">
                  <c:v>31.19333333333322</c:v>
                </c:pt>
                <c:pt idx="8">
                  <c:v>35.24666666666644</c:v>
                </c:pt>
                <c:pt idx="9">
                  <c:v>38.3533333333333</c:v>
                </c:pt>
                <c:pt idx="10">
                  <c:v>43.8733333333333</c:v>
                </c:pt>
                <c:pt idx="11">
                  <c:v>48.3</c:v>
                </c:pt>
                <c:pt idx="12">
                  <c:v>49.72666666666647</c:v>
                </c:pt>
                <c:pt idx="13">
                  <c:v>53.0533333333333</c:v>
                </c:pt>
                <c:pt idx="14">
                  <c:v>63.19333333333337</c:v>
                </c:pt>
                <c:pt idx="15">
                  <c:v>59.99666666666644</c:v>
                </c:pt>
                <c:pt idx="16">
                  <c:v>63.27</c:v>
                </c:pt>
                <c:pt idx="17">
                  <c:v>70.41000000000002</c:v>
                </c:pt>
                <c:pt idx="18">
                  <c:v>70.41666666666675</c:v>
                </c:pt>
                <c:pt idx="19">
                  <c:v>59.97666666666638</c:v>
                </c:pt>
                <c:pt idx="20">
                  <c:v>58.07666666666641</c:v>
                </c:pt>
                <c:pt idx="21">
                  <c:v>64.9766666666666</c:v>
                </c:pt>
                <c:pt idx="22">
                  <c:v>75.46666666666662</c:v>
                </c:pt>
                <c:pt idx="23">
                  <c:v>90.75333333333329</c:v>
                </c:pt>
                <c:pt idx="24">
                  <c:v>97.9366666666666</c:v>
                </c:pt>
                <c:pt idx="25">
                  <c:v>123.953333333333</c:v>
                </c:pt>
                <c:pt idx="26">
                  <c:v>118.05</c:v>
                </c:pt>
                <c:pt idx="27">
                  <c:v>58.34666666666637</c:v>
                </c:pt>
                <c:pt idx="28">
                  <c:v>42.9133333333333</c:v>
                </c:pt>
                <c:pt idx="29">
                  <c:v>59.44</c:v>
                </c:pt>
                <c:pt idx="30">
                  <c:v>68.20333333333325</c:v>
                </c:pt>
                <c:pt idx="31">
                  <c:v>76.06</c:v>
                </c:pt>
                <c:pt idx="32">
                  <c:v>78.64</c:v>
                </c:pt>
                <c:pt idx="33">
                  <c:v>77.79</c:v>
                </c:pt>
                <c:pt idx="34">
                  <c:v>76.05333333333314</c:v>
                </c:pt>
                <c:pt idx="35">
                  <c:v>85.0966666666666</c:v>
                </c:pt>
                <c:pt idx="36">
                  <c:v>93.5366666666666</c:v>
                </c:pt>
                <c:pt idx="37">
                  <c:v>102.23</c:v>
                </c:pt>
                <c:pt idx="38">
                  <c:v>89.71666666666662</c:v>
                </c:pt>
                <c:pt idx="39">
                  <c:v>94.01333333333328</c:v>
                </c:pt>
                <c:pt idx="40">
                  <c:v>102.876666666666</c:v>
                </c:pt>
                <c:pt idx="41">
                  <c:v>93.4266666666666</c:v>
                </c:pt>
                <c:pt idx="42">
                  <c:v>92.17999999999998</c:v>
                </c:pt>
                <c:pt idx="43">
                  <c:v>87.9599999999999</c:v>
                </c:pt>
                <c:pt idx="44">
                  <c:v>94.3366666666666</c:v>
                </c:pt>
                <c:pt idx="45">
                  <c:v>94.1</c:v>
                </c:pt>
                <c:pt idx="46">
                  <c:v>105.843333333333</c:v>
                </c:pt>
                <c:pt idx="47">
                  <c:v>97.34333333333325</c:v>
                </c:pt>
                <c:pt idx="48">
                  <c:v>98.74666666666662</c:v>
                </c:pt>
                <c:pt idx="49">
                  <c:v>103.346666666666</c:v>
                </c:pt>
                <c:pt idx="50">
                  <c:v>97.78</c:v>
                </c:pt>
                <c:pt idx="51">
                  <c:v>73.16</c:v>
                </c:pt>
                <c:pt idx="52">
                  <c:v>48.54</c:v>
                </c:pt>
                <c:pt idx="53">
                  <c:v>57.84666666666637</c:v>
                </c:pt>
                <c:pt idx="54">
                  <c:v>46.41666666666638</c:v>
                </c:pt>
                <c:pt idx="55">
                  <c:v>42.7341818181819</c:v>
                </c:pt>
                <c:pt idx="56">
                  <c:v>37.0</c:v>
                </c:pt>
                <c:pt idx="57">
                  <c:v>39.5</c:v>
                </c:pt>
                <c:pt idx="58">
                  <c:v>42.0</c:v>
                </c:pt>
                <c:pt idx="59">
                  <c:v>44.0</c:v>
                </c:pt>
                <c:pt idx="60">
                  <c:v>44.9525654236504</c:v>
                </c:pt>
                <c:pt idx="61">
                  <c:v>46.42356293876827</c:v>
                </c:pt>
                <c:pt idx="62">
                  <c:v>47.83674553028609</c:v>
                </c:pt>
                <c:pt idx="63">
                  <c:v>49.19211319820422</c:v>
                </c:pt>
                <c:pt idx="64">
                  <c:v>49.88194443912327</c:v>
                </c:pt>
                <c:pt idx="65">
                  <c:v>51.36477086120124</c:v>
                </c:pt>
                <c:pt idx="66">
                  <c:v>53.0328709610389</c:v>
                </c:pt>
                <c:pt idx="67">
                  <c:v>54.88624473863614</c:v>
                </c:pt>
              </c:numCache>
            </c:numRef>
          </c:val>
          <c:smooth val="0"/>
        </c:ser>
        <c:dLbls>
          <c:showLegendKey val="0"/>
          <c:showVal val="0"/>
          <c:showCatName val="0"/>
          <c:showSerName val="0"/>
          <c:showPercent val="0"/>
          <c:showBubbleSize val="0"/>
        </c:dLbls>
        <c:marker val="1"/>
        <c:smooth val="0"/>
        <c:axId val="2128250144"/>
        <c:axId val="2106769968"/>
      </c:lineChart>
      <c:catAx>
        <c:axId val="-2145766544"/>
        <c:scaling>
          <c:orientation val="minMax"/>
        </c:scaling>
        <c:delete val="0"/>
        <c:axPos val="b"/>
        <c:numFmt formatCode="00" sourceLinked="0"/>
        <c:majorTickMark val="none"/>
        <c:minorTickMark val="none"/>
        <c:tickLblPos val="low"/>
        <c:txPr>
          <a:bodyPr rot="-2700000"/>
          <a:lstStyle/>
          <a:p>
            <a:pPr>
              <a:defRPr lang="en-US" sz="1400"/>
            </a:pPr>
            <a:endParaRPr lang="en-US"/>
          </a:p>
        </c:txPr>
        <c:crossAx val="2106595984"/>
        <c:crosses val="autoZero"/>
        <c:auto val="1"/>
        <c:lblAlgn val="ctr"/>
        <c:lblOffset val="25"/>
        <c:tickLblSkip val="4"/>
        <c:noMultiLvlLbl val="0"/>
      </c:catAx>
      <c:valAx>
        <c:axId val="2106595984"/>
        <c:scaling>
          <c:orientation val="minMax"/>
          <c:max val="1.115"/>
          <c:min val="0.600000000000001"/>
        </c:scaling>
        <c:delete val="0"/>
        <c:axPos val="l"/>
        <c:majorGridlines/>
        <c:numFmt formatCode="#,##0.00" sourceLinked="0"/>
        <c:majorTickMark val="out"/>
        <c:minorTickMark val="none"/>
        <c:tickLblPos val="nextTo"/>
        <c:txPr>
          <a:bodyPr/>
          <a:lstStyle/>
          <a:p>
            <a:pPr>
              <a:defRPr lang="en-US" sz="1400"/>
            </a:pPr>
            <a:endParaRPr lang="en-US"/>
          </a:p>
        </c:txPr>
        <c:crossAx val="-2145766544"/>
        <c:crosses val="autoZero"/>
        <c:crossBetween val="between"/>
        <c:majorUnit val="0.05"/>
        <c:minorUnit val="0.05"/>
      </c:valAx>
      <c:valAx>
        <c:axId val="2106769968"/>
        <c:scaling>
          <c:orientation val="minMax"/>
          <c:max val="123.0"/>
          <c:min val="20.0"/>
        </c:scaling>
        <c:delete val="0"/>
        <c:axPos val="r"/>
        <c:numFmt formatCode="0" sourceLinked="0"/>
        <c:majorTickMark val="out"/>
        <c:minorTickMark val="none"/>
        <c:tickLblPos val="nextTo"/>
        <c:txPr>
          <a:bodyPr/>
          <a:lstStyle/>
          <a:p>
            <a:pPr>
              <a:defRPr lang="en-US" sz="1400">
                <a:latin typeface="+mn-lt"/>
              </a:defRPr>
            </a:pPr>
            <a:endParaRPr lang="en-US"/>
          </a:p>
        </c:txPr>
        <c:crossAx val="2128250144"/>
        <c:crosses val="max"/>
        <c:crossBetween val="between"/>
        <c:majorUnit val="10.0"/>
        <c:minorUnit val="5.0"/>
      </c:valAx>
      <c:catAx>
        <c:axId val="2128250144"/>
        <c:scaling>
          <c:orientation val="minMax"/>
        </c:scaling>
        <c:delete val="1"/>
        <c:axPos val="b"/>
        <c:numFmt formatCode="General" sourceLinked="1"/>
        <c:majorTickMark val="out"/>
        <c:minorTickMark val="none"/>
        <c:tickLblPos val="none"/>
        <c:crossAx val="2106769968"/>
        <c:crosses val="autoZero"/>
        <c:auto val="1"/>
        <c:lblAlgn val="ctr"/>
        <c:lblOffset val="100"/>
        <c:noMultiLvlLbl val="0"/>
      </c:catAx>
    </c:plotArea>
    <c:legend>
      <c:legendPos val="t"/>
      <c:layout/>
      <c:overlay val="0"/>
      <c:txPr>
        <a:bodyPr/>
        <a:lstStyle/>
        <a:p>
          <a:pPr>
            <a:defRPr lang="en-US" sz="1400"/>
          </a:pPr>
          <a:endParaRPr lang="en-US"/>
        </a:p>
      </c:txPr>
    </c:legend>
    <c:plotVisOnly val="1"/>
    <c:dispBlanksAs val="gap"/>
    <c:showDLblsOverMax val="0"/>
  </c:chart>
  <c:txPr>
    <a:bodyPr/>
    <a:lstStyle/>
    <a:p>
      <a:pPr>
        <a:defRPr sz="1000">
          <a:latin typeface="+mn-lt"/>
        </a:defRPr>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Sheet1!$A$2:$A$16</c:f>
              <c:strCache>
                <c:ptCount val="15"/>
                <c:pt idx="0">
                  <c:v>2003</c:v>
                </c:pt>
                <c:pt idx="1">
                  <c:v>04</c:v>
                </c:pt>
                <c:pt idx="2">
                  <c:v>05</c:v>
                </c:pt>
                <c:pt idx="3">
                  <c:v>06</c:v>
                </c:pt>
                <c:pt idx="4">
                  <c:v>07</c:v>
                </c:pt>
                <c:pt idx="5">
                  <c:v>08</c:v>
                </c:pt>
                <c:pt idx="6">
                  <c:v>09</c:v>
                </c:pt>
                <c:pt idx="7">
                  <c:v>2010</c:v>
                </c:pt>
                <c:pt idx="8">
                  <c:v>11</c:v>
                </c:pt>
                <c:pt idx="9">
                  <c:v>12</c:v>
                </c:pt>
                <c:pt idx="10">
                  <c:v>13</c:v>
                </c:pt>
                <c:pt idx="11">
                  <c:v>14</c:v>
                </c:pt>
                <c:pt idx="12">
                  <c:v>15e</c:v>
                </c:pt>
                <c:pt idx="13">
                  <c:v>16f</c:v>
                </c:pt>
                <c:pt idx="14">
                  <c:v>17f</c:v>
                </c:pt>
              </c:strCache>
            </c:strRef>
          </c:cat>
          <c:val>
            <c:numRef>
              <c:f>Sheet1!$B$2:$B$16</c:f>
              <c:numCache>
                <c:formatCode>General</c:formatCode>
                <c:ptCount val="15"/>
                <c:pt idx="0">
                  <c:v>-1.735971013821958</c:v>
                </c:pt>
                <c:pt idx="1">
                  <c:v>5.53875691173461</c:v>
                </c:pt>
                <c:pt idx="2">
                  <c:v>2.22064507177948</c:v>
                </c:pt>
                <c:pt idx="3">
                  <c:v>0.865715401637934</c:v>
                </c:pt>
                <c:pt idx="4">
                  <c:v>1.14063181489045</c:v>
                </c:pt>
                <c:pt idx="5">
                  <c:v>-4.555498491843311</c:v>
                </c:pt>
                <c:pt idx="6">
                  <c:v>-12.99267881486572</c:v>
                </c:pt>
                <c:pt idx="7">
                  <c:v>6.645402275670754</c:v>
                </c:pt>
                <c:pt idx="8">
                  <c:v>4.75891571163384</c:v>
                </c:pt>
                <c:pt idx="9">
                  <c:v>2.642284066220316</c:v>
                </c:pt>
                <c:pt idx="10">
                  <c:v>2.834832223617164</c:v>
                </c:pt>
                <c:pt idx="11">
                  <c:v>5.29912816534694</c:v>
                </c:pt>
                <c:pt idx="12">
                  <c:v>2.975377742930448</c:v>
                </c:pt>
                <c:pt idx="13">
                  <c:v>2.549860974741679</c:v>
                </c:pt>
                <c:pt idx="14">
                  <c:v>3.743118675026235</c:v>
                </c:pt>
              </c:numCache>
            </c:numRef>
          </c:val>
        </c:ser>
        <c:dLbls>
          <c:showLegendKey val="0"/>
          <c:showVal val="0"/>
          <c:showCatName val="0"/>
          <c:showSerName val="0"/>
          <c:showPercent val="0"/>
          <c:showBubbleSize val="0"/>
        </c:dLbls>
        <c:gapWidth val="50"/>
        <c:axId val="2124262592"/>
        <c:axId val="2124392704"/>
      </c:barChart>
      <c:catAx>
        <c:axId val="2124262592"/>
        <c:scaling>
          <c:orientation val="minMax"/>
        </c:scaling>
        <c:delete val="0"/>
        <c:axPos val="b"/>
        <c:numFmt formatCode="00" sourceLinked="0"/>
        <c:majorTickMark val="none"/>
        <c:minorTickMark val="none"/>
        <c:tickLblPos val="low"/>
        <c:spPr>
          <a:ln w="9525"/>
        </c:spPr>
        <c:txPr>
          <a:bodyPr rot="-2700000" anchor="t" anchorCtr="1"/>
          <a:lstStyle/>
          <a:p>
            <a:pPr>
              <a:defRPr sz="1400"/>
            </a:pPr>
            <a:endParaRPr lang="en-US"/>
          </a:p>
        </c:txPr>
        <c:crossAx val="2124392704"/>
        <c:crosses val="autoZero"/>
        <c:auto val="1"/>
        <c:lblAlgn val="ctr"/>
        <c:lblOffset val="25"/>
        <c:noMultiLvlLbl val="0"/>
      </c:catAx>
      <c:valAx>
        <c:axId val="2124392704"/>
        <c:scaling>
          <c:orientation val="minMax"/>
          <c:max val="7.5"/>
          <c:min val="-14.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24262592"/>
        <c:crosses val="autoZero"/>
        <c:crossBetween val="between"/>
        <c:majorUnit val="2.0"/>
        <c:minorUnit val="1.0"/>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Column2</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6.9647574970449</c:v>
                </c:pt>
                <c:pt idx="1">
                  <c:v>9.05708614364548</c:v>
                </c:pt>
                <c:pt idx="2">
                  <c:v>11.76408927176041</c:v>
                </c:pt>
                <c:pt idx="3">
                  <c:v>9.16216899863293</c:v>
                </c:pt>
                <c:pt idx="4">
                  <c:v>2.474315648057977</c:v>
                </c:pt>
                <c:pt idx="5">
                  <c:v>3.95462785465567</c:v>
                </c:pt>
                <c:pt idx="6">
                  <c:v>-20.06858045066096</c:v>
                </c:pt>
                <c:pt idx="7">
                  <c:v>13.5272731720293</c:v>
                </c:pt>
                <c:pt idx="8">
                  <c:v>11.490695776537</c:v>
                </c:pt>
                <c:pt idx="9">
                  <c:v>7.15709295415343</c:v>
                </c:pt>
                <c:pt idx="10">
                  <c:v>1.28502105067378</c:v>
                </c:pt>
                <c:pt idx="11">
                  <c:v>-0.577043998909343</c:v>
                </c:pt>
                <c:pt idx="12">
                  <c:v>-7.770618787498872</c:v>
                </c:pt>
                <c:pt idx="13">
                  <c:v>-2.410902536154328</c:v>
                </c:pt>
                <c:pt idx="14">
                  <c:v>5.93131743765515</c:v>
                </c:pt>
              </c:numCache>
            </c:numRef>
          </c:val>
        </c:ser>
        <c:dLbls>
          <c:showLegendKey val="0"/>
          <c:showVal val="0"/>
          <c:showCatName val="0"/>
          <c:showSerName val="0"/>
          <c:showPercent val="0"/>
          <c:showBubbleSize val="0"/>
        </c:dLbls>
        <c:gapWidth val="50"/>
        <c:axId val="2124843264"/>
        <c:axId val="2124463472"/>
      </c:barChart>
      <c:catAx>
        <c:axId val="2124843264"/>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24463472"/>
        <c:crosses val="autoZero"/>
        <c:auto val="1"/>
        <c:lblAlgn val="ctr"/>
        <c:lblOffset val="25"/>
        <c:noMultiLvlLbl val="0"/>
      </c:catAx>
      <c:valAx>
        <c:axId val="2124463472"/>
        <c:scaling>
          <c:orientation val="minMax"/>
          <c:max val="14.9"/>
          <c:min val="-20.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24843264"/>
        <c:crosses val="autoZero"/>
        <c:crossBetween val="between"/>
        <c:majorUnit val="4.0"/>
        <c:minorUnit val="2.0"/>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CA"/>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 @pc(e)</c:v>
                </c:pt>
              </c:strCache>
            </c:strRef>
          </c:tx>
          <c:invertIfNegative val="0"/>
          <c:cat>
            <c:strRef>
              <c:f>Sheet1!$A$2:$A$16</c:f>
              <c:strCache>
                <c:ptCount val="15"/>
                <c:pt idx="0">
                  <c:v>03</c:v>
                </c:pt>
                <c:pt idx="1">
                  <c:v>04</c:v>
                </c:pt>
                <c:pt idx="2">
                  <c:v>05</c:v>
                </c:pt>
                <c:pt idx="3">
                  <c:v>06</c:v>
                </c:pt>
                <c:pt idx="4">
                  <c:v>07</c:v>
                </c:pt>
                <c:pt idx="5">
                  <c:v>08</c:v>
                </c:pt>
                <c:pt idx="6">
                  <c:v>09</c:v>
                </c:pt>
                <c:pt idx="7">
                  <c:v>10</c:v>
                </c:pt>
                <c:pt idx="8">
                  <c:v>11</c:v>
                </c:pt>
                <c:pt idx="9">
                  <c:v>12</c:v>
                </c:pt>
                <c:pt idx="10">
                  <c:v>13</c:v>
                </c:pt>
                <c:pt idx="11">
                  <c:v>14</c:v>
                </c:pt>
                <c:pt idx="12">
                  <c:v>15e</c:v>
                </c:pt>
                <c:pt idx="13">
                  <c:v>16f</c:v>
                </c:pt>
                <c:pt idx="14">
                  <c:v>17f</c:v>
                </c:pt>
              </c:strCache>
            </c:strRef>
          </c:cat>
          <c:val>
            <c:numRef>
              <c:f>Sheet1!$B$2:$B$16</c:f>
              <c:numCache>
                <c:formatCode>General</c:formatCode>
                <c:ptCount val="15"/>
                <c:pt idx="0">
                  <c:v>2.4126809674275</c:v>
                </c:pt>
                <c:pt idx="1">
                  <c:v>1.70587746810861</c:v>
                </c:pt>
                <c:pt idx="2">
                  <c:v>1.28702351604985</c:v>
                </c:pt>
                <c:pt idx="3">
                  <c:v>1.704216618437358</c:v>
                </c:pt>
                <c:pt idx="4">
                  <c:v>2.27707831600767</c:v>
                </c:pt>
                <c:pt idx="5">
                  <c:v>1.364731293687967</c:v>
                </c:pt>
                <c:pt idx="6">
                  <c:v>-1.5995342247297</c:v>
                </c:pt>
                <c:pt idx="7">
                  <c:v>1.42018924899558</c:v>
                </c:pt>
                <c:pt idx="8">
                  <c:v>1.49817368953997</c:v>
                </c:pt>
                <c:pt idx="9">
                  <c:v>1.28025491882832</c:v>
                </c:pt>
                <c:pt idx="10">
                  <c:v>1.38378600449526</c:v>
                </c:pt>
                <c:pt idx="11">
                  <c:v>0.625647298521105</c:v>
                </c:pt>
                <c:pt idx="12">
                  <c:v>0.8573723051565</c:v>
                </c:pt>
                <c:pt idx="13">
                  <c:v>0.834539805263068</c:v>
                </c:pt>
                <c:pt idx="14">
                  <c:v>1.250296637245578</c:v>
                </c:pt>
              </c:numCache>
            </c:numRef>
          </c:val>
        </c:ser>
        <c:dLbls>
          <c:showLegendKey val="0"/>
          <c:showVal val="0"/>
          <c:showCatName val="0"/>
          <c:showSerName val="0"/>
          <c:showPercent val="0"/>
          <c:showBubbleSize val="0"/>
        </c:dLbls>
        <c:gapWidth val="50"/>
        <c:axId val="-2147334192"/>
        <c:axId val="-2147483008"/>
      </c:barChart>
      <c:catAx>
        <c:axId val="-2147334192"/>
        <c:scaling>
          <c:orientation val="minMax"/>
        </c:scaling>
        <c:delete val="0"/>
        <c:axPos val="b"/>
        <c:numFmt formatCode="00" sourceLinked="0"/>
        <c:majorTickMark val="none"/>
        <c:minorTickMark val="none"/>
        <c:tickLblPos val="low"/>
        <c:spPr>
          <a:ln w="9525"/>
        </c:spPr>
        <c:txPr>
          <a:bodyPr anchor="t" anchorCtr="1"/>
          <a:lstStyle/>
          <a:p>
            <a:pPr>
              <a:defRPr sz="1400"/>
            </a:pPr>
            <a:endParaRPr lang="en-US"/>
          </a:p>
        </c:txPr>
        <c:crossAx val="-2147483008"/>
        <c:crosses val="autoZero"/>
        <c:auto val="1"/>
        <c:lblAlgn val="ctr"/>
        <c:lblOffset val="25"/>
        <c:noMultiLvlLbl val="0"/>
      </c:catAx>
      <c:valAx>
        <c:axId val="-2147483008"/>
        <c:scaling>
          <c:orientation val="minMax"/>
          <c:max val="2.5"/>
          <c:min val="-2.0"/>
        </c:scaling>
        <c:delete val="0"/>
        <c:axPos val="l"/>
        <c:majorGridlines>
          <c:spPr>
            <a:ln w="9525">
              <a:solidFill>
                <a:schemeClr val="tx1">
                  <a:lumMod val="50000"/>
                  <a:lumOff val="50000"/>
                </a:schemeClr>
              </a:solidFill>
            </a:ln>
          </c:spPr>
        </c:majorGridlines>
        <c:numFmt formatCode="#,##0.0" sourceLinked="0"/>
        <c:majorTickMark val="out"/>
        <c:minorTickMark val="none"/>
        <c:tickLblPos val="nextTo"/>
        <c:spPr>
          <a:ln w="9525">
            <a:solidFill>
              <a:schemeClr val="tx1">
                <a:lumMod val="50000"/>
                <a:lumOff val="50000"/>
              </a:schemeClr>
            </a:solidFill>
          </a:ln>
        </c:spPr>
        <c:txPr>
          <a:bodyPr/>
          <a:lstStyle/>
          <a:p>
            <a:pPr>
              <a:defRPr sz="1400"/>
            </a:pPr>
            <a:endParaRPr lang="en-US"/>
          </a:p>
        </c:txPr>
        <c:crossAx val="-2147334192"/>
        <c:crosses val="autoZero"/>
        <c:crossBetween val="between"/>
        <c:majorUnit val="0.5"/>
        <c:minorUnit val="0.25"/>
      </c:valAx>
      <c:spPr>
        <a:ln>
          <a:noFill/>
        </a:ln>
      </c:spPr>
    </c:plotArea>
    <c:plotVisOnly val="1"/>
    <c:dispBlanksAs val="gap"/>
    <c:showDLblsOverMax val="0"/>
  </c:chart>
  <c:spPr>
    <a:ln w="6350">
      <a:noFill/>
    </a:ln>
  </c:spPr>
  <c:txPr>
    <a:bodyPr/>
    <a:lstStyle/>
    <a:p>
      <a:pPr>
        <a:defRPr sz="1800"/>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9.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 Id="rId2" Type="http://schemas.openxmlformats.org/officeDocument/2006/relationships/image" Target="../media/image2.emf"/></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 name="Slide Number Placeholder 10"/>
          <p:cNvSpPr>
            <a:spLocks noGrp="1"/>
          </p:cNvSpPr>
          <p:nvPr>
            <p:ph type="sldNum" sz="quarter" idx="3"/>
          </p:nvPr>
        </p:nvSpPr>
        <p:spPr>
          <a:xfrm>
            <a:off x="3978131" y="8842030"/>
            <a:ext cx="3043343" cy="465455"/>
          </a:xfrm>
          <a:prstGeom prst="rect">
            <a:avLst/>
          </a:prstGeom>
        </p:spPr>
        <p:txBody>
          <a:bodyPr vert="horz" lIns="93324" tIns="46662" rIns="93324" bIns="46662" rtlCol="0" anchor="b"/>
          <a:lstStyle>
            <a:lvl1pPr algn="r">
              <a:defRPr sz="1200"/>
            </a:lvl1pPr>
          </a:lstStyle>
          <a:p>
            <a:fld id="{9BF99507-5411-4D99-9817-5AB5B663F554}" type="slidenum">
              <a:rPr lang="en-US" sz="1000" smtClean="0">
                <a:latin typeface="Arial" pitchFamily="34" charset="0"/>
                <a:cs typeface="Arial" pitchFamily="34" charset="0"/>
              </a:rPr>
              <a:pPr/>
              <a:t>‹#›</a:t>
            </a:fld>
            <a:endParaRPr lang="en-US" sz="1000" dirty="0">
              <a:latin typeface="Arial" pitchFamily="34" charset="0"/>
              <a:cs typeface="Arial" pitchFamily="34" charset="0"/>
            </a:endParaRPr>
          </a:p>
        </p:txBody>
      </p:sp>
      <p:pic>
        <p:nvPicPr>
          <p:cNvPr id="5" name="Picture 4" descr="CBOC_BIL_EFirst.emf"/>
          <p:cNvPicPr>
            <a:picLocks noChangeAspect="1"/>
          </p:cNvPicPr>
          <p:nvPr/>
        </p:nvPicPr>
        <p:blipFill>
          <a:blip r:embed="rId2" cstate="print"/>
          <a:stretch>
            <a:fillRect/>
          </a:stretch>
        </p:blipFill>
        <p:spPr>
          <a:xfrm>
            <a:off x="463062" y="350340"/>
            <a:ext cx="3585992" cy="370004"/>
          </a:xfrm>
          <a:prstGeom prst="rect">
            <a:avLst/>
          </a:prstGeom>
        </p:spPr>
      </p:pic>
    </p:spTree>
    <p:extLst>
      <p:ext uri="{BB962C8B-B14F-4D97-AF65-F5344CB8AC3E}">
        <p14:creationId xmlns:p14="http://schemas.microsoft.com/office/powerpoint/2010/main" val="164923163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Slide Image Placeholder 3"/>
          <p:cNvSpPr>
            <a:spLocks noGrp="1" noRot="1" noChangeAspect="1"/>
          </p:cNvSpPr>
          <p:nvPr>
            <p:ph type="sldImg" idx="2"/>
          </p:nvPr>
        </p:nvSpPr>
        <p:spPr>
          <a:xfrm>
            <a:off x="1184275" y="698500"/>
            <a:ext cx="4654550" cy="3490913"/>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21824"/>
            <a:ext cx="5618480" cy="4189095"/>
          </a:xfrm>
          <a:prstGeom prst="rect">
            <a:avLst/>
          </a:prstGeom>
        </p:spPr>
        <p:txBody>
          <a:bodyPr vert="horz" lIns="93324" tIns="46662" rIns="93324" bIns="46662"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5"/>
          </p:nvPr>
        </p:nvSpPr>
        <p:spPr>
          <a:xfrm>
            <a:off x="3978131" y="8842030"/>
            <a:ext cx="3043343" cy="465455"/>
          </a:xfrm>
          <a:prstGeom prst="rect">
            <a:avLst/>
          </a:prstGeom>
        </p:spPr>
        <p:txBody>
          <a:bodyPr vert="horz" lIns="93324" tIns="46662" rIns="93324" bIns="46662" rtlCol="0" anchor="b"/>
          <a:lstStyle>
            <a:lvl1pPr algn="r">
              <a:defRPr sz="1200"/>
            </a:lvl1pPr>
          </a:lstStyle>
          <a:p>
            <a:fld id="{66544C46-598C-46DA-9B7E-813796A814A2}" type="slidenum">
              <a:rPr lang="en-US" smtClean="0"/>
              <a:pPr/>
              <a:t>‹#›</a:t>
            </a:fld>
            <a:endParaRPr lang="en-US"/>
          </a:p>
        </p:txBody>
      </p:sp>
    </p:spTree>
    <p:extLst>
      <p:ext uri="{BB962C8B-B14F-4D97-AF65-F5344CB8AC3E}">
        <p14:creationId xmlns:p14="http://schemas.microsoft.com/office/powerpoint/2010/main" val="4233924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0" y="4145636"/>
            <a:ext cx="7023100" cy="5016457"/>
          </a:xfrm>
        </p:spPr>
        <p:txBody>
          <a:bodyPr>
            <a:normAutofit/>
          </a:bodyPr>
          <a:lstStyle/>
          <a:p>
            <a:pPr>
              <a:buFont typeface="Arial" pitchFamily="34" charset="0"/>
              <a:buChar char="•"/>
            </a:pPr>
            <a:r>
              <a:rPr lang="en-US" sz="1800" dirty="0" smtClean="0"/>
              <a:t>We have just gone through several assumptions about the global, US and Canadian economies and I will be presenting today what all these means for the provinces over the next two years.</a:t>
            </a:r>
          </a:p>
          <a:p>
            <a:pPr>
              <a:buFont typeface="Arial" pitchFamily="34" charset="0"/>
              <a:buChar char="•"/>
            </a:pPr>
            <a:endParaRPr lang="en-US" sz="1800" dirty="0" smtClean="0"/>
          </a:p>
          <a:p>
            <a:pPr>
              <a:buFont typeface="Arial" pitchFamily="34" charset="0"/>
              <a:buChar char="•"/>
            </a:pPr>
            <a:r>
              <a:rPr lang="en-US" sz="1800" dirty="0" smtClean="0"/>
              <a:t>Most of the provinces are heading in the right direction but it has certainly been another difficult year. The </a:t>
            </a:r>
            <a:r>
              <a:rPr lang="en-US" sz="1800" dirty="0" smtClean="0">
                <a:solidFill>
                  <a:srgbClr val="FF0000"/>
                </a:solidFill>
              </a:rPr>
              <a:t>turnaround</a:t>
            </a:r>
            <a:r>
              <a:rPr lang="en-US" sz="1800" dirty="0" smtClean="0"/>
              <a:t> that we expected for a number of provinces just did not happened as quickly as expected. </a:t>
            </a:r>
            <a:r>
              <a:rPr lang="en-US" sz="1800" dirty="0" smtClean="0">
                <a:solidFill>
                  <a:srgbClr val="FF0000"/>
                </a:solidFill>
              </a:rPr>
              <a:t>However while the year has been another difficult one in terms of job creation and investment for most jurisdictions in Canada, prospects for next year are much more positive for a number of provinces.</a:t>
            </a:r>
          </a:p>
          <a:p>
            <a:pPr>
              <a:buFont typeface="Arial" pitchFamily="34" charset="0"/>
              <a:buChar char="•"/>
            </a:pPr>
            <a:endParaRPr lang="en-US" sz="1800" dirty="0" smtClean="0">
              <a:solidFill>
                <a:srgbClr val="FF0000"/>
              </a:solidFill>
            </a:endParaRPr>
          </a:p>
          <a:p>
            <a:pPr>
              <a:buFont typeface="Arial" pitchFamily="34" charset="0"/>
              <a:buChar char="•"/>
            </a:pPr>
            <a:r>
              <a:rPr lang="en-US" sz="1800" dirty="0" smtClean="0">
                <a:solidFill>
                  <a:srgbClr val="FF0000"/>
                </a:solidFill>
              </a:rPr>
              <a:t>We are already seeing signs that the </a:t>
            </a:r>
            <a:r>
              <a:rPr lang="en-US" sz="3200" dirty="0" smtClean="0">
                <a:solidFill>
                  <a:srgbClr val="FF0000"/>
                </a:solidFill>
              </a:rPr>
              <a:t>lagging provinces </a:t>
            </a:r>
            <a:r>
              <a:rPr lang="en-US" sz="1800" dirty="0" smtClean="0">
                <a:solidFill>
                  <a:srgbClr val="FF0000"/>
                </a:solidFill>
              </a:rPr>
              <a:t>are performing better and that they can build on that and continue to make progress next year.</a:t>
            </a:r>
          </a:p>
          <a:p>
            <a:endParaRPr lang="en-US" sz="1800" dirty="0" smtClean="0"/>
          </a:p>
          <a:p>
            <a:pPr>
              <a:buFont typeface="Arial" pitchFamily="34" charset="0"/>
              <a:buChar char="•"/>
            </a:pPr>
            <a:r>
              <a:rPr lang="en-US" sz="1800" dirty="0" smtClean="0"/>
              <a:t>But before I present the outlook, we will take a look at a few highlights and the overall provincial GDP rankings. </a:t>
            </a:r>
          </a:p>
          <a:p>
            <a:endParaRPr lang="fr-CA" sz="1600" dirty="0" smtClean="0"/>
          </a:p>
          <a:p>
            <a:endParaRPr lang="en-CA" sz="1600" dirty="0"/>
          </a:p>
        </p:txBody>
      </p:sp>
      <p:sp>
        <p:nvSpPr>
          <p:cNvPr id="4" name="Slide Number Placeholder 3"/>
          <p:cNvSpPr>
            <a:spLocks noGrp="1"/>
          </p:cNvSpPr>
          <p:nvPr>
            <p:ph type="sldNum" sz="quarter" idx="10"/>
          </p:nvPr>
        </p:nvSpPr>
        <p:spPr/>
        <p:txBody>
          <a:bodyPr/>
          <a:lstStyle/>
          <a:p>
            <a:fld id="{66544C46-598C-46DA-9B7E-813796A814A2}" type="slidenum">
              <a:rPr lang="en-US" smtClean="0"/>
              <a:pPr/>
              <a:t>1</a:t>
            </a:fld>
            <a:endParaRPr lang="en-US" dirty="0"/>
          </a:p>
        </p:txBody>
      </p:sp>
    </p:spTree>
    <p:extLst>
      <p:ext uri="{BB962C8B-B14F-4D97-AF65-F5344CB8AC3E}">
        <p14:creationId xmlns:p14="http://schemas.microsoft.com/office/powerpoint/2010/main" val="13429963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a:p>
        </p:txBody>
      </p:sp>
      <p:sp>
        <p:nvSpPr>
          <p:cNvPr id="4" name="Slide Number Placeholder 3"/>
          <p:cNvSpPr>
            <a:spLocks noGrp="1"/>
          </p:cNvSpPr>
          <p:nvPr>
            <p:ph type="sldNum" sz="quarter" idx="10"/>
          </p:nvPr>
        </p:nvSpPr>
        <p:spPr/>
        <p:txBody>
          <a:bodyPr/>
          <a:lstStyle/>
          <a:p>
            <a:fld id="{66544C46-598C-46DA-9B7E-813796A814A2}" type="slidenum">
              <a:rPr lang="en-US" smtClean="0"/>
              <a:pPr/>
              <a:t>4</a:t>
            </a:fld>
            <a:endParaRPr lang="en-US"/>
          </a:p>
        </p:txBody>
      </p:sp>
    </p:spTree>
    <p:extLst>
      <p:ext uri="{BB962C8B-B14F-4D97-AF65-F5344CB8AC3E}">
        <p14:creationId xmlns:p14="http://schemas.microsoft.com/office/powerpoint/2010/main" val="16872639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We expect the economy to reach full capacity</a:t>
            </a:r>
            <a:r>
              <a:rPr lang="en-US" baseline="0" dirty="0" smtClean="0"/>
              <a:t> in the end of 2016. </a:t>
            </a:r>
          </a:p>
          <a:p>
            <a:r>
              <a:rPr lang="en-US" baseline="0" dirty="0" smtClean="0"/>
              <a:t>That will start to place pressure on inflation and the bank will began to push up interest rates.</a:t>
            </a:r>
          </a:p>
          <a:p>
            <a:endParaRPr lang="en-US" baseline="0" dirty="0" smtClean="0"/>
          </a:p>
          <a:p>
            <a:r>
              <a:rPr lang="en-US" baseline="0" dirty="0" smtClean="0"/>
              <a:t>However they will be gradual. </a:t>
            </a:r>
          </a:p>
          <a:p>
            <a:endParaRPr lang="en-US" baseline="0" dirty="0" smtClean="0"/>
          </a:p>
          <a:p>
            <a:endParaRPr lang="en-US" baseline="0" dirty="0" smtClean="0"/>
          </a:p>
          <a:p>
            <a:r>
              <a:rPr lang="en-US" baseline="0" dirty="0" smtClean="0"/>
              <a:t>The prime rate is expected to rise from its current 2.89 per cent to 3.6 per cent by the end of 2016. </a:t>
            </a:r>
          </a:p>
          <a:p>
            <a:endParaRPr lang="en-US" baseline="0" dirty="0" smtClean="0"/>
          </a:p>
          <a:p>
            <a:r>
              <a:rPr lang="en-US" baseline="0" dirty="0" smtClean="0"/>
              <a:t>This will put some pressure on house prices and consumer spending</a:t>
            </a:r>
          </a:p>
          <a:p>
            <a:r>
              <a:rPr lang="en-US" baseline="0" dirty="0" smtClean="0"/>
              <a:t>The average household buying a house at the average resale price of about $400,000 with 10 per cent down last year will likely see their payments increase by just under $400 or 20 per cent.</a:t>
            </a:r>
          </a:p>
          <a:p>
            <a:endParaRPr lang="en-US" baseline="0" dirty="0" smtClean="0"/>
          </a:p>
          <a:p>
            <a:r>
              <a:rPr lang="en-US" baseline="0" dirty="0" smtClean="0"/>
              <a:t> </a:t>
            </a:r>
          </a:p>
          <a:p>
            <a:r>
              <a:rPr lang="en-US" baseline="0" dirty="0" smtClean="0"/>
              <a:t> </a:t>
            </a:r>
          </a:p>
        </p:txBody>
      </p:sp>
      <p:sp>
        <p:nvSpPr>
          <p:cNvPr id="4" name="Slide Number Placeholder 3"/>
          <p:cNvSpPr>
            <a:spLocks noGrp="1"/>
          </p:cNvSpPr>
          <p:nvPr>
            <p:ph type="sldNum" sz="quarter" idx="10"/>
          </p:nvPr>
        </p:nvSpPr>
        <p:spPr/>
        <p:txBody>
          <a:bodyPr/>
          <a:lstStyle/>
          <a:p>
            <a:fld id="{66544C46-598C-46DA-9B7E-813796A814A2}" type="slidenum">
              <a:rPr lang="en-US" smtClean="0"/>
              <a:pPr/>
              <a:t>10</a:t>
            </a:fld>
            <a:endParaRPr lang="en-US"/>
          </a:p>
        </p:txBody>
      </p:sp>
    </p:spTree>
    <p:extLst>
      <p:ext uri="{BB962C8B-B14F-4D97-AF65-F5344CB8AC3E}">
        <p14:creationId xmlns:p14="http://schemas.microsoft.com/office/powerpoint/2010/main" val="3242876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a:t>
            </a:r>
            <a:r>
              <a:rPr lang="en-US" baseline="0" dirty="0" smtClean="0"/>
              <a:t> of the downsides of the drop in oil and other resource prices is a decline in the exchange rate.</a:t>
            </a:r>
          </a:p>
          <a:p>
            <a:r>
              <a:rPr lang="en-US" baseline="0" dirty="0" smtClean="0"/>
              <a:t>An exchange rate can often be thought of as a barometer on the health of an economy. </a:t>
            </a:r>
          </a:p>
          <a:p>
            <a:r>
              <a:rPr lang="en-US" baseline="0" dirty="0" smtClean="0"/>
              <a:t>While it is true that a weakening exchange rate should help the manufacturing industry and other exporters it also makes investment all that more expensive. The majority of M&amp;E imported. </a:t>
            </a:r>
          </a:p>
          <a:p>
            <a:r>
              <a:rPr lang="en-US" baseline="0" dirty="0" smtClean="0"/>
              <a:t>Average industrial M&amp;E import prices are around 9 per cent more expensive than last year</a:t>
            </a:r>
          </a:p>
          <a:p>
            <a:endParaRPr lang="en-CA" dirty="0"/>
          </a:p>
        </p:txBody>
      </p:sp>
      <p:sp>
        <p:nvSpPr>
          <p:cNvPr id="4" name="Slide Number Placeholder 3"/>
          <p:cNvSpPr>
            <a:spLocks noGrp="1"/>
          </p:cNvSpPr>
          <p:nvPr>
            <p:ph type="sldNum" sz="quarter" idx="10"/>
          </p:nvPr>
        </p:nvSpPr>
        <p:spPr/>
        <p:txBody>
          <a:bodyPr/>
          <a:lstStyle/>
          <a:p>
            <a:fld id="{66544C46-598C-46DA-9B7E-813796A814A2}" type="slidenum">
              <a:rPr lang="en-US" smtClean="0"/>
              <a:pPr/>
              <a:t>11</a:t>
            </a:fld>
            <a:endParaRPr lang="en-US"/>
          </a:p>
        </p:txBody>
      </p:sp>
    </p:spTree>
    <p:extLst>
      <p:ext uri="{BB962C8B-B14F-4D97-AF65-F5344CB8AC3E}">
        <p14:creationId xmlns:p14="http://schemas.microsoft.com/office/powerpoint/2010/main" val="21370421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CA" dirty="0"/>
          </a:p>
        </p:txBody>
      </p:sp>
      <p:sp>
        <p:nvSpPr>
          <p:cNvPr id="4" name="Slide Number Placeholder 3"/>
          <p:cNvSpPr>
            <a:spLocks noGrp="1"/>
          </p:cNvSpPr>
          <p:nvPr>
            <p:ph type="sldNum" sz="quarter" idx="10"/>
          </p:nvPr>
        </p:nvSpPr>
        <p:spPr/>
        <p:txBody>
          <a:bodyPr/>
          <a:lstStyle/>
          <a:p>
            <a:fld id="{66544C46-598C-46DA-9B7E-813796A814A2}" type="slidenum">
              <a:rPr lang="en-US" smtClean="0"/>
              <a:pPr/>
              <a:t>15</a:t>
            </a:fld>
            <a:endParaRPr lang="en-US"/>
          </a:p>
        </p:txBody>
      </p:sp>
    </p:spTree>
    <p:extLst>
      <p:ext uri="{BB962C8B-B14F-4D97-AF65-F5344CB8AC3E}">
        <p14:creationId xmlns:p14="http://schemas.microsoft.com/office/powerpoint/2010/main" val="6030492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With real wages remaining subdued in 2015</a:t>
            </a:r>
            <a:r>
              <a:rPr lang="en-US" baseline="0" dirty="0" smtClean="0"/>
              <a:t> and</a:t>
            </a:r>
            <a:r>
              <a:rPr lang="en-US" dirty="0" smtClean="0"/>
              <a:t> employment weak, consumers are expected to</a:t>
            </a:r>
            <a:r>
              <a:rPr lang="en-US" baseline="0" dirty="0" smtClean="0"/>
              <a:t> slow consumption growth in 2015.</a:t>
            </a:r>
          </a:p>
          <a:p>
            <a:endParaRPr lang="en-US" baseline="0" dirty="0" smtClean="0"/>
          </a:p>
          <a:p>
            <a:r>
              <a:rPr lang="en-US" baseline="0" dirty="0" smtClean="0"/>
              <a:t>We expect real consumption to slow to about 2.1 per cent this year.</a:t>
            </a:r>
          </a:p>
        </p:txBody>
      </p:sp>
      <p:sp>
        <p:nvSpPr>
          <p:cNvPr id="4" name="Slide Number Placeholder 3"/>
          <p:cNvSpPr>
            <a:spLocks noGrp="1"/>
          </p:cNvSpPr>
          <p:nvPr>
            <p:ph type="sldNum" sz="quarter" idx="10"/>
          </p:nvPr>
        </p:nvSpPr>
        <p:spPr/>
        <p:txBody>
          <a:bodyPr/>
          <a:lstStyle/>
          <a:p>
            <a:fld id="{66544C46-598C-46DA-9B7E-813796A814A2}" type="slidenum">
              <a:rPr lang="en-US" smtClean="0"/>
              <a:pPr/>
              <a:t>16</a:t>
            </a:fld>
            <a:endParaRPr lang="en-US"/>
          </a:p>
        </p:txBody>
      </p:sp>
    </p:spTree>
    <p:extLst>
      <p:ext uri="{BB962C8B-B14F-4D97-AF65-F5344CB8AC3E}">
        <p14:creationId xmlns:p14="http://schemas.microsoft.com/office/powerpoint/2010/main" val="147292715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66" name="Rectangle 7"/>
          <p:cNvSpPr>
            <a:spLocks noGrp="1" noChangeArrowheads="1"/>
          </p:cNvSpPr>
          <p:nvPr>
            <p:ph type="sldNum" sz="quarter" idx="5"/>
          </p:nvPr>
        </p:nvSpPr>
        <p:spPr>
          <a:noFill/>
        </p:spPr>
        <p:txBody>
          <a:bodyPr/>
          <a:lstStyle/>
          <a:p>
            <a:pPr defTabSz="931909"/>
            <a:fld id="{C78C22F6-3FF7-44FE-8A9C-89007927BDE8}" type="slidenum">
              <a:rPr lang="en-US" smtClean="0"/>
              <a:pPr defTabSz="931909"/>
              <a:t>19</a:t>
            </a:fld>
            <a:endParaRPr lang="en-US" dirty="0" smtClean="0"/>
          </a:p>
        </p:txBody>
      </p:sp>
      <p:sp>
        <p:nvSpPr>
          <p:cNvPr id="62467" name="Rectangle 2"/>
          <p:cNvSpPr>
            <a:spLocks noGrp="1" noRot="1" noChangeAspect="1" noChangeArrowheads="1" noTextEdit="1"/>
          </p:cNvSpPr>
          <p:nvPr>
            <p:ph type="sldImg"/>
          </p:nvPr>
        </p:nvSpPr>
        <p:spPr>
          <a:xfrm>
            <a:off x="1189038" y="700088"/>
            <a:ext cx="4648200" cy="3486150"/>
          </a:xfrm>
          <a:ln/>
        </p:spPr>
      </p:sp>
      <p:sp>
        <p:nvSpPr>
          <p:cNvPr id="62468" name="Rectangle 3"/>
          <p:cNvSpPr>
            <a:spLocks noGrp="1" noChangeArrowheads="1"/>
          </p:cNvSpPr>
          <p:nvPr>
            <p:ph type="body" idx="1"/>
          </p:nvPr>
        </p:nvSpPr>
        <p:spPr>
          <a:xfrm>
            <a:off x="0" y="4189100"/>
            <a:ext cx="7023100" cy="5037451"/>
          </a:xfrm>
          <a:noFill/>
          <a:ln/>
        </p:spPr>
        <p:txBody>
          <a:bodyPr lIns="91574" tIns="45790" rIns="91574" bIns="45790">
            <a:noAutofit/>
          </a:bodyPr>
          <a:lstStyle/>
          <a:p>
            <a:pPr marL="269763" indent="-269763">
              <a:buFontTx/>
              <a:buChar char="•"/>
            </a:pPr>
            <a:r>
              <a:rPr lang="en-CA" sz="1400" dirty="0" smtClean="0"/>
              <a:t>Across the country the economy has been picking up speed that is expected to carry through 2016 but the divergence in regional economic performances will prevail for the foreseeable future. Uncertainty in commodity markets will continue to dampen profits and development plans and hold back investment in resource-oriented provinces more than others.</a:t>
            </a:r>
          </a:p>
          <a:p>
            <a:pPr marL="269763" indent="-269763">
              <a:buFontTx/>
              <a:buChar char="•"/>
            </a:pPr>
            <a:r>
              <a:rPr lang="en-CA" sz="1400" dirty="0" smtClean="0"/>
              <a:t>Regionally, British Columbia, Manitoba and Ontario will be the real GDP growth leaders in 2016 (See Chart 2). Recent developments have led us to include one major investment in B.C. (a liquefied natural gas [LNG] terminal) over the near term and that will be boosting the economy far ahead of any of the other provinces. The construction industry will also be a source of growth for Manitoba over the near term. With the economic recovery south of the border now on more solid grounds, external demand for Ontario’s manufacturing goods and services should help the economy pick up speed and perform better next year. Quebec is also expected to see stronger economic growth while Atlantic Canada is facing a mixed forecast. The economy will continue to contract in Newfoundland and Labrador and advance at only a mild pace in Prince Edward Island and New Brunswick. The outlook is more favourable in Nova Scotia as offshore exploration activities and shipbuilding work are some of the key factors boosting the economy. Alberta’s economy will continue to reel from the difficulties in the energy sector but a slight improvement in oil prices should help stabilize the economy, there will not be a recession again in 2016. Saskatchewan is in a similar boat and will be recovering from the oil price shock and drought conditions.</a:t>
            </a:r>
          </a:p>
        </p:txBody>
      </p:sp>
    </p:spTree>
    <p:extLst>
      <p:ext uri="{BB962C8B-B14F-4D97-AF65-F5344CB8AC3E}">
        <p14:creationId xmlns:p14="http://schemas.microsoft.com/office/powerpoint/2010/main" val="1442678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2"/>
          <p:cNvSpPr>
            <a:spLocks noGrp="1" noRot="1" noChangeAspect="1" noChangeArrowheads="1" noTextEdit="1"/>
          </p:cNvSpPr>
          <p:nvPr>
            <p:ph type="sldImg"/>
          </p:nvPr>
        </p:nvSpPr>
        <p:spPr>
          <a:xfrm>
            <a:off x="1192213" y="703263"/>
            <a:ext cx="4638675" cy="3479800"/>
          </a:xfrm>
          <a:ln cap="flat"/>
        </p:spPr>
      </p:sp>
      <p:sp>
        <p:nvSpPr>
          <p:cNvPr id="63491" name="Rectangle 3"/>
          <p:cNvSpPr>
            <a:spLocks noGrp="1" noChangeArrowheads="1"/>
          </p:cNvSpPr>
          <p:nvPr>
            <p:ph type="body" idx="1"/>
          </p:nvPr>
        </p:nvSpPr>
        <p:spPr>
          <a:xfrm>
            <a:off x="937330" y="4422133"/>
            <a:ext cx="5148444" cy="4188170"/>
          </a:xfrm>
          <a:noFill/>
          <a:ln/>
        </p:spPr>
        <p:txBody>
          <a:bodyPr lIns="92317" tIns="45349" rIns="92317" bIns="45349"/>
          <a:lstStyle/>
          <a:p>
            <a:endParaRPr lang="en-US" dirty="0" smtClean="0"/>
          </a:p>
        </p:txBody>
      </p:sp>
    </p:spTree>
    <p:extLst>
      <p:ext uri="{BB962C8B-B14F-4D97-AF65-F5344CB8AC3E}">
        <p14:creationId xmlns:p14="http://schemas.microsoft.com/office/powerpoint/2010/main" val="20039647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6.emf"/></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 Id="rId2" Type="http://schemas.openxmlformats.org/officeDocument/2006/relationships/image" Target="../media/image7.emf"/></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3.emf"/></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4.emf"/></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5.emf"/></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page/CASHC">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6" name="TextBox 5"/>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Canadian Alliance</a:t>
            </a:r>
            <a:r>
              <a:rPr lang="en-US" sz="1200" b="1" baseline="0" dirty="0" smtClean="0">
                <a:solidFill>
                  <a:schemeClr val="tx1">
                    <a:lumMod val="50000"/>
                    <a:lumOff val="50000"/>
                  </a:schemeClr>
                </a:solidFill>
              </a:rPr>
              <a:t> for Sustainable Health Care</a:t>
            </a:r>
            <a:endParaRPr lang="en-US" sz="1200" b="1" dirty="0">
              <a:solidFill>
                <a:schemeClr val="tx1">
                  <a:lumMod val="50000"/>
                  <a:lumOff val="50000"/>
                </a:schemeClr>
              </a:solidFill>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ain title/Sub title/Body text">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457200" y="1783080"/>
            <a:ext cx="8229600" cy="688848"/>
          </a:xfrm>
          <a:prstGeom prst="rect">
            <a:avLst/>
          </a:prstGeom>
        </p:spPr>
        <p:txBody>
          <a:bodyPr lIns="0" tIns="0" rIns="0" bIns="0"/>
          <a:lstStyle>
            <a:lvl1pPr marL="0" indent="0">
              <a:lnSpc>
                <a:spcPts val="3000"/>
              </a:lnSpc>
              <a:spcBef>
                <a:spcPts val="0"/>
              </a:spcBef>
              <a:buFontTx/>
              <a:buNone/>
              <a:defRPr sz="2600" baseline="0">
                <a:solidFill>
                  <a:schemeClr val="tx2"/>
                </a:solidFill>
                <a:latin typeface="Arial" pitchFamily="34" charset="0"/>
                <a:cs typeface="Arial" pitchFamily="34" charset="0"/>
              </a:defRPr>
            </a:lvl1pPr>
          </a:lstStyle>
          <a:p>
            <a:pPr lvl="0"/>
            <a:r>
              <a:rPr lang="en-US" dirty="0" smtClean="0"/>
              <a:t>Type your sub-title in here. Try to keep your sub-title to a two line maximum. </a:t>
            </a:r>
          </a:p>
        </p:txBody>
      </p:sp>
      <p:sp>
        <p:nvSpPr>
          <p:cNvPr id="17" name="Text Placeholder 16"/>
          <p:cNvSpPr>
            <a:spLocks noGrp="1"/>
          </p:cNvSpPr>
          <p:nvPr>
            <p:ph type="body" sz="quarter" idx="11" hasCustomPrompt="1"/>
          </p:nvPr>
        </p:nvSpPr>
        <p:spPr>
          <a:xfrm>
            <a:off x="457200" y="2761488"/>
            <a:ext cx="8229600" cy="3182112"/>
          </a:xfrm>
          <a:prstGeom prst="rect">
            <a:avLst/>
          </a:prstGeom>
        </p:spPr>
        <p:txBody>
          <a:bodyPr lIns="0" tIns="0" rIns="0" bIns="0"/>
          <a:lstStyle>
            <a:lvl1pPr marL="0" indent="0">
              <a:lnSpc>
                <a:spcPts val="2800"/>
              </a:lnSpc>
              <a:spcBef>
                <a:spcPts val="0"/>
              </a:spcBef>
              <a:spcAft>
                <a:spcPts val="2400"/>
              </a:spcAft>
              <a:buFontTx/>
              <a:buNone/>
              <a:defRPr sz="2400" baseline="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Aliquam</a:t>
            </a:r>
            <a:r>
              <a:rPr lang="en-US" dirty="0" smtClean="0"/>
              <a:t> </a:t>
            </a:r>
            <a:r>
              <a:rPr lang="en-US" dirty="0" err="1" smtClean="0"/>
              <a:t>sollicitudin</a:t>
            </a:r>
            <a:r>
              <a:rPr lang="en-US" dirty="0" smtClean="0"/>
              <a:t> </a:t>
            </a:r>
            <a:r>
              <a:rPr lang="en-US" dirty="0" err="1" smtClean="0"/>
              <a:t>congue</a:t>
            </a:r>
            <a:r>
              <a:rPr lang="en-US" dirty="0" smtClean="0"/>
              <a:t> </a:t>
            </a:r>
            <a:r>
              <a:rPr lang="en-US" dirty="0" err="1" smtClean="0"/>
              <a:t>tincidunt</a:t>
            </a:r>
            <a:r>
              <a:rPr lang="en-US" dirty="0" smtClean="0"/>
              <a:t>. </a:t>
            </a:r>
          </a:p>
          <a:p>
            <a:pPr lvl="0"/>
            <a:r>
              <a:rPr lang="en-US" dirty="0" smtClean="0"/>
              <a:t>If you have a second paragraph, type it here.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r>
              <a:rPr lang="en-US" dirty="0" err="1" smtClean="0"/>
              <a:t>Phasellus</a:t>
            </a:r>
            <a:r>
              <a:rPr lang="en-US" dirty="0" smtClean="0"/>
              <a:t> non </a:t>
            </a:r>
            <a:r>
              <a:rPr lang="en-US" dirty="0" err="1" smtClean="0"/>
              <a:t>euismod</a:t>
            </a:r>
            <a:r>
              <a:rPr lang="en-US" dirty="0" smtClean="0"/>
              <a:t> </a:t>
            </a:r>
            <a:r>
              <a:rPr lang="en-US" dirty="0" err="1" smtClean="0"/>
              <a:t>justo</a:t>
            </a:r>
            <a:r>
              <a:rPr lang="en-US" dirty="0" smtClean="0"/>
              <a:t>. </a:t>
            </a:r>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Main title/Body text">
    <p:spTree>
      <p:nvGrpSpPr>
        <p:cNvPr id="1" name=""/>
        <p:cNvGrpSpPr/>
        <p:nvPr/>
      </p:nvGrpSpPr>
      <p:grpSpPr>
        <a:xfrm>
          <a:off x="0" y="0"/>
          <a:ext cx="0" cy="0"/>
          <a:chOff x="0" y="0"/>
          <a:chExt cx="0" cy="0"/>
        </a:xfrm>
      </p:grpSpPr>
      <p:sp>
        <p:nvSpPr>
          <p:cNvPr id="17"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0" indent="0">
              <a:lnSpc>
                <a:spcPts val="2800"/>
              </a:lnSpc>
              <a:spcBef>
                <a:spcPts val="0"/>
              </a:spcBef>
              <a:spcAft>
                <a:spcPts val="2400"/>
              </a:spcAft>
              <a:buFontTx/>
              <a:buNone/>
              <a:defRPr sz="2400" baseline="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Aliquam</a:t>
            </a:r>
            <a:r>
              <a:rPr lang="en-US" dirty="0" smtClean="0"/>
              <a:t> </a:t>
            </a:r>
            <a:r>
              <a:rPr lang="en-US" dirty="0" err="1" smtClean="0"/>
              <a:t>sollicitudin</a:t>
            </a:r>
            <a:r>
              <a:rPr lang="en-US" dirty="0" smtClean="0"/>
              <a:t> </a:t>
            </a:r>
            <a:r>
              <a:rPr lang="en-US" dirty="0" err="1" smtClean="0"/>
              <a:t>congue</a:t>
            </a:r>
            <a:r>
              <a:rPr lang="en-US" dirty="0" smtClean="0"/>
              <a:t> </a:t>
            </a:r>
            <a:r>
              <a:rPr lang="en-US" dirty="0" err="1" smtClean="0"/>
              <a:t>tincidunt</a:t>
            </a:r>
            <a:r>
              <a:rPr lang="en-US" dirty="0" smtClean="0"/>
              <a:t>. </a:t>
            </a:r>
          </a:p>
          <a:p>
            <a:pPr lvl="0"/>
            <a:r>
              <a:rPr lang="en-US" dirty="0" smtClean="0"/>
              <a:t>If you have a second paragraph, type it here.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p>
          <a:p>
            <a:pPr lvl="0"/>
            <a:r>
              <a:rPr lang="en-US" dirty="0" smtClean="0"/>
              <a:t>If you have a third paragraph, type it here. Remember, try to keep your text to a minimum.</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a:t>
            </a:r>
          </a:p>
        </p:txBody>
      </p:sp>
    </p:spTree>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Main title/Body bullets">
    <p:spTree>
      <p:nvGrpSpPr>
        <p:cNvPr id="1" name=""/>
        <p:cNvGrpSpPr/>
        <p:nvPr/>
      </p:nvGrpSpPr>
      <p:grpSpPr>
        <a:xfrm>
          <a:off x="0" y="0"/>
          <a:ext cx="0" cy="0"/>
          <a:chOff x="0" y="0"/>
          <a:chExt cx="0" cy="0"/>
        </a:xfrm>
      </p:grpSpPr>
      <p:sp>
        <p:nvSpPr>
          <p:cNvPr id="4"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level bullet point here</a:t>
            </a:r>
          </a:p>
          <a:p>
            <a:pPr lvl="1"/>
            <a:r>
              <a:rPr lang="en-US" dirty="0" smtClean="0"/>
              <a:t>Second level bullet point</a:t>
            </a:r>
          </a:p>
          <a:p>
            <a:pPr lvl="2"/>
            <a:r>
              <a:rPr lang="en-US" dirty="0" smtClean="0"/>
              <a:t>Third level bullet point</a:t>
            </a:r>
          </a:p>
          <a:p>
            <a:pPr lvl="3"/>
            <a:r>
              <a:rPr lang="en-US" dirty="0" smtClean="0"/>
              <a:t>Fourth level</a:t>
            </a:r>
          </a:p>
          <a:p>
            <a:pPr lvl="4"/>
            <a:r>
              <a:rPr lang="en-US" dirty="0" smtClean="0"/>
              <a:t>Fifth level</a:t>
            </a:r>
          </a:p>
          <a:p>
            <a:pPr lvl="0"/>
            <a:r>
              <a:rPr lang="en-US" dirty="0" smtClean="0"/>
              <a:t>Type another first level bullet point here</a:t>
            </a:r>
          </a:p>
        </p:txBody>
      </p:sp>
      <p:sp>
        <p:nvSpPr>
          <p:cNvPr id="6"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Main title/Sub-title/Body bullets">
    <p:spTree>
      <p:nvGrpSpPr>
        <p:cNvPr id="1" name=""/>
        <p:cNvGrpSpPr/>
        <p:nvPr/>
      </p:nvGrpSpPr>
      <p:grpSpPr>
        <a:xfrm>
          <a:off x="0" y="0"/>
          <a:ext cx="0" cy="0"/>
          <a:chOff x="0" y="0"/>
          <a:chExt cx="0" cy="0"/>
        </a:xfrm>
      </p:grpSpPr>
      <p:sp>
        <p:nvSpPr>
          <p:cNvPr id="3" name="Text Placeholder 11"/>
          <p:cNvSpPr>
            <a:spLocks noGrp="1"/>
          </p:cNvSpPr>
          <p:nvPr>
            <p:ph type="body" sz="quarter" idx="10" hasCustomPrompt="1"/>
          </p:nvPr>
        </p:nvSpPr>
        <p:spPr>
          <a:xfrm>
            <a:off x="457200" y="1783080"/>
            <a:ext cx="8229600" cy="688848"/>
          </a:xfrm>
          <a:prstGeom prst="rect">
            <a:avLst/>
          </a:prstGeom>
        </p:spPr>
        <p:txBody>
          <a:bodyPr lIns="0" tIns="0" rIns="0" bIns="0"/>
          <a:lstStyle>
            <a:lvl1pPr marL="0" indent="0">
              <a:lnSpc>
                <a:spcPts val="3000"/>
              </a:lnSpc>
              <a:spcBef>
                <a:spcPts val="0"/>
              </a:spcBef>
              <a:buFontTx/>
              <a:buNone/>
              <a:defRPr sz="2600" baseline="0">
                <a:solidFill>
                  <a:schemeClr val="tx2"/>
                </a:solidFill>
                <a:latin typeface="Arial" pitchFamily="34" charset="0"/>
                <a:cs typeface="Arial" pitchFamily="34" charset="0"/>
              </a:defRPr>
            </a:lvl1pPr>
          </a:lstStyle>
          <a:p>
            <a:pPr lvl="0"/>
            <a:r>
              <a:rPr lang="en-US" dirty="0" smtClean="0"/>
              <a:t>Type your sub-title in here. Try to keep your sub-title to a two line maximum. </a:t>
            </a:r>
          </a:p>
        </p:txBody>
      </p:sp>
      <p:sp>
        <p:nvSpPr>
          <p:cNvPr id="4" name="Text Placeholder 16"/>
          <p:cNvSpPr>
            <a:spLocks noGrp="1"/>
          </p:cNvSpPr>
          <p:nvPr>
            <p:ph type="body" sz="quarter" idx="11" hasCustomPrompt="1"/>
          </p:nvPr>
        </p:nvSpPr>
        <p:spPr>
          <a:xfrm>
            <a:off x="457200" y="2761488"/>
            <a:ext cx="8229600" cy="3182112"/>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level bullet point here</a:t>
            </a:r>
          </a:p>
          <a:p>
            <a:pPr lvl="1"/>
            <a:r>
              <a:rPr lang="en-US" dirty="0" smtClean="0"/>
              <a:t>Second level bullet point</a:t>
            </a:r>
          </a:p>
          <a:p>
            <a:pPr lvl="2"/>
            <a:r>
              <a:rPr lang="en-US" dirty="0" smtClean="0"/>
              <a:t>Third level bullet point</a:t>
            </a:r>
          </a:p>
          <a:p>
            <a:pPr lvl="3"/>
            <a:r>
              <a:rPr lang="en-US" dirty="0" smtClean="0"/>
              <a:t>Fourth level</a:t>
            </a:r>
          </a:p>
          <a:p>
            <a:pPr lvl="4"/>
            <a:r>
              <a:rPr lang="en-US" dirty="0" smtClean="0"/>
              <a:t>Fifth level</a:t>
            </a:r>
          </a:p>
          <a:p>
            <a:pPr lvl="0"/>
            <a:r>
              <a:rPr lang="en-US" dirty="0" smtClean="0"/>
              <a:t>Type another first level bullet point here</a:t>
            </a:r>
          </a:p>
        </p:txBody>
      </p:sp>
      <p:sp>
        <p:nvSpPr>
          <p:cNvPr id="6"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Main title/Two column text">
    <p:spTree>
      <p:nvGrpSpPr>
        <p:cNvPr id="1" name=""/>
        <p:cNvGrpSpPr/>
        <p:nvPr/>
      </p:nvGrpSpPr>
      <p:grpSpPr>
        <a:xfrm>
          <a:off x="0" y="0"/>
          <a:ext cx="0" cy="0"/>
          <a:chOff x="0" y="0"/>
          <a:chExt cx="0" cy="0"/>
        </a:xfrm>
      </p:grpSpPr>
      <p:sp>
        <p:nvSpPr>
          <p:cNvPr id="17" name="Text Placeholder 16"/>
          <p:cNvSpPr>
            <a:spLocks noGrp="1"/>
          </p:cNvSpPr>
          <p:nvPr>
            <p:ph type="body" sz="quarter" idx="11" hasCustomPrompt="1"/>
          </p:nvPr>
        </p:nvSpPr>
        <p:spPr>
          <a:xfrm>
            <a:off x="457200" y="1783080"/>
            <a:ext cx="8229600" cy="4178808"/>
          </a:xfrm>
          <a:prstGeom prst="rect">
            <a:avLst/>
          </a:prstGeom>
        </p:spPr>
        <p:txBody>
          <a:bodyPr lIns="0" tIns="0" rIns="0" bIns="0" numCol="2" spcCol="228600"/>
          <a:lstStyle>
            <a:lvl1pPr marL="0" indent="0">
              <a:lnSpc>
                <a:spcPts val="2800"/>
              </a:lnSpc>
              <a:spcBef>
                <a:spcPts val="0"/>
              </a:spcBef>
              <a:spcAft>
                <a:spcPts val="2400"/>
              </a:spcAft>
              <a:buFontTx/>
              <a:buNone/>
              <a:defRPr lang="en-US" sz="2400" baseline="0" smtClean="0"/>
            </a:lvl1pPr>
          </a:lstStyle>
          <a:p>
            <a:pPr lvl="0"/>
            <a:r>
              <a:rPr lang="en-US" dirty="0" smtClean="0"/>
              <a:t>Type your body text here. </a:t>
            </a:r>
            <a:br>
              <a:rPr lang="en-US" dirty="0" smtClean="0"/>
            </a:br>
            <a:r>
              <a:rPr lang="en-US" dirty="0" smtClean="0"/>
              <a:t>If you are pasting the text, paste special “unformatted text”. </a:t>
            </a:r>
          </a:p>
          <a:p>
            <a:pPr lvl="0"/>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smtClean="0">
                <a:latin typeface="+mn-lt"/>
              </a:rPr>
              <a:t>Integer </a:t>
            </a:r>
            <a:r>
              <a:rPr lang="en-US" dirty="0" err="1" smtClean="0">
                <a:latin typeface="+mn-lt"/>
              </a:rPr>
              <a:t>quis</a:t>
            </a:r>
            <a:r>
              <a:rPr lang="en-US" dirty="0" smtClean="0">
                <a:latin typeface="+mn-lt"/>
              </a:rPr>
              <a:t> </a:t>
            </a:r>
            <a:r>
              <a:rPr lang="en-US" dirty="0" err="1" smtClean="0">
                <a:latin typeface="+mn-lt"/>
              </a:rPr>
              <a:t>ligula</a:t>
            </a:r>
            <a:r>
              <a:rPr lang="en-US" dirty="0" smtClean="0">
                <a:latin typeface="+mn-lt"/>
              </a:rPr>
              <a:t> </a:t>
            </a:r>
            <a:r>
              <a:rPr lang="en-US" dirty="0" err="1" smtClean="0">
                <a:latin typeface="+mn-lt"/>
              </a:rPr>
              <a:t>turpis</a:t>
            </a:r>
            <a:r>
              <a:rPr lang="en-US" dirty="0" smtClean="0">
                <a:latin typeface="+mn-lt"/>
              </a:rPr>
              <a:t>, </a:t>
            </a:r>
            <a:r>
              <a:rPr lang="en-US" dirty="0" err="1" smtClean="0">
                <a:latin typeface="+mn-lt"/>
              </a:rPr>
              <a:t>vel</a:t>
            </a:r>
            <a:r>
              <a:rPr lang="en-US" dirty="0" smtClean="0">
                <a:latin typeface="+mn-lt"/>
              </a:rPr>
              <a:t> </a:t>
            </a:r>
            <a:r>
              <a:rPr lang="en-US" dirty="0" err="1" smtClean="0">
                <a:latin typeface="+mn-lt"/>
              </a:rPr>
              <a:t>iaculis</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Sed</a:t>
            </a:r>
            <a:r>
              <a:rPr lang="en-US" dirty="0" smtClean="0">
                <a:latin typeface="+mn-lt"/>
              </a:rPr>
              <a:t> </a:t>
            </a:r>
            <a:r>
              <a:rPr lang="en-US" dirty="0" err="1" smtClean="0">
                <a:latin typeface="+mn-lt"/>
              </a:rPr>
              <a:t>eu</a:t>
            </a:r>
            <a:r>
              <a:rPr lang="en-US" dirty="0" smtClean="0">
                <a:latin typeface="+mn-lt"/>
              </a:rPr>
              <a:t> </a:t>
            </a:r>
            <a:r>
              <a:rPr lang="en-US" dirty="0" err="1" smtClean="0">
                <a:latin typeface="+mn-lt"/>
              </a:rPr>
              <a:t>faucibus</a:t>
            </a:r>
            <a:r>
              <a:rPr lang="en-US" dirty="0" smtClean="0">
                <a:latin typeface="+mn-lt"/>
              </a:rPr>
              <a:t> magna. </a:t>
            </a:r>
            <a:r>
              <a:rPr lang="en-US" dirty="0" err="1" smtClean="0">
                <a:latin typeface="+mn-lt"/>
              </a:rPr>
              <a:t>Sed</a:t>
            </a:r>
            <a:r>
              <a:rPr lang="en-US" dirty="0" smtClean="0">
                <a:latin typeface="+mn-lt"/>
              </a:rPr>
              <a:t> </a:t>
            </a:r>
            <a:r>
              <a:rPr lang="en-US" dirty="0" err="1" smtClean="0">
                <a:latin typeface="+mn-lt"/>
              </a:rPr>
              <a:t>quis</a:t>
            </a:r>
            <a:r>
              <a:rPr lang="en-US" dirty="0" smtClean="0">
                <a:latin typeface="+mn-lt"/>
              </a:rPr>
              <a:t> </a:t>
            </a:r>
            <a:r>
              <a:rPr lang="en-US" dirty="0" err="1" smtClean="0">
                <a:latin typeface="+mn-lt"/>
              </a:rPr>
              <a:t>pharetra</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Morbi</a:t>
            </a:r>
            <a:r>
              <a:rPr lang="en-US" dirty="0" smtClean="0">
                <a:latin typeface="+mn-lt"/>
              </a:rPr>
              <a:t> </a:t>
            </a:r>
            <a:r>
              <a:rPr lang="en-US" dirty="0" err="1" smtClean="0">
                <a:latin typeface="+mn-lt"/>
              </a:rPr>
              <a:t>luctus</a:t>
            </a:r>
            <a:r>
              <a:rPr lang="en-US" dirty="0" smtClean="0">
                <a:latin typeface="+mn-lt"/>
              </a:rPr>
              <a:t> </a:t>
            </a:r>
            <a:r>
              <a:rPr lang="en-US" dirty="0" err="1" smtClean="0">
                <a:latin typeface="+mn-lt"/>
              </a:rPr>
              <a:t>nisl</a:t>
            </a:r>
            <a:r>
              <a:rPr lang="en-US" dirty="0" smtClean="0">
                <a:latin typeface="+mn-lt"/>
              </a:rPr>
              <a:t> ac </a:t>
            </a:r>
            <a:r>
              <a:rPr lang="en-US" dirty="0" err="1" smtClean="0">
                <a:latin typeface="+mn-lt"/>
              </a:rPr>
              <a:t>nunc</a:t>
            </a:r>
            <a:r>
              <a:rPr lang="en-US" dirty="0" smtClean="0">
                <a:latin typeface="+mn-lt"/>
              </a:rPr>
              <a:t> </a:t>
            </a:r>
            <a:r>
              <a:rPr lang="en-US" dirty="0" err="1" smtClean="0">
                <a:latin typeface="+mn-lt"/>
              </a:rPr>
              <a:t>volutpat</a:t>
            </a:r>
            <a:r>
              <a:rPr lang="en-US" dirty="0" smtClean="0">
                <a:latin typeface="+mn-lt"/>
              </a:rPr>
              <a:t> </a:t>
            </a:r>
            <a:r>
              <a:rPr lang="en-US" dirty="0" err="1" smtClean="0">
                <a:latin typeface="+mn-lt"/>
              </a:rPr>
              <a:t>mattis</a:t>
            </a:r>
            <a:r>
              <a:rPr lang="en-US" dirty="0" smtClean="0">
                <a:latin typeface="+mn-lt"/>
              </a:rPr>
              <a:t>. </a:t>
            </a:r>
            <a:r>
              <a:rPr lang="en-US" dirty="0" err="1" smtClean="0">
                <a:latin typeface="+mn-lt"/>
              </a:rPr>
              <a:t>Donec</a:t>
            </a:r>
            <a:r>
              <a:rPr lang="en-US" dirty="0" smtClean="0">
                <a:latin typeface="+mn-lt"/>
              </a:rPr>
              <a:t> </a:t>
            </a:r>
            <a:r>
              <a:rPr lang="en-US" dirty="0" err="1" smtClean="0">
                <a:latin typeface="+mn-lt"/>
              </a:rPr>
              <a:t>porttitor</a:t>
            </a:r>
            <a:r>
              <a:rPr lang="en-US" dirty="0" smtClean="0">
                <a:latin typeface="+mn-lt"/>
              </a:rPr>
              <a:t> </a:t>
            </a:r>
            <a:r>
              <a:rPr lang="en-US" dirty="0" err="1" smtClean="0">
                <a:latin typeface="+mn-lt"/>
              </a:rPr>
              <a:t>egestas</a:t>
            </a:r>
            <a:r>
              <a:rPr lang="en-US" dirty="0" smtClean="0">
                <a:latin typeface="+mn-lt"/>
              </a:rPr>
              <a:t> quam, </a:t>
            </a:r>
            <a:r>
              <a:rPr lang="en-US" dirty="0" err="1" smtClean="0">
                <a:latin typeface="+mn-lt"/>
              </a:rPr>
              <a:t>fringilla</a:t>
            </a:r>
            <a:r>
              <a:rPr lang="en-US" dirty="0" smtClean="0">
                <a:latin typeface="+mn-lt"/>
              </a:rPr>
              <a:t> </a:t>
            </a:r>
            <a:r>
              <a:rPr lang="en-US" dirty="0" err="1" smtClean="0">
                <a:latin typeface="+mn-lt"/>
              </a:rPr>
              <a:t>porta</a:t>
            </a:r>
            <a:r>
              <a:rPr lang="en-US" dirty="0" smtClean="0">
                <a:latin typeface="+mn-lt"/>
              </a:rPr>
              <a:t> </a:t>
            </a:r>
            <a:r>
              <a:rPr lang="en-US" dirty="0" err="1" smtClean="0">
                <a:latin typeface="+mn-lt"/>
              </a:rPr>
              <a:t>erat</a:t>
            </a:r>
            <a:r>
              <a:rPr lang="en-US" dirty="0" smtClean="0">
                <a:latin typeface="+mn-lt"/>
              </a:rPr>
              <a:t> tempus id. </a:t>
            </a:r>
            <a:r>
              <a:rPr lang="en-US" dirty="0" err="1" smtClean="0">
                <a:latin typeface="+mn-lt"/>
              </a:rPr>
              <a:t>Sed</a:t>
            </a:r>
            <a:r>
              <a:rPr lang="en-US" dirty="0" smtClean="0">
                <a:latin typeface="+mn-lt"/>
              </a:rPr>
              <a:t> ac </a:t>
            </a:r>
            <a:r>
              <a:rPr lang="en-US" dirty="0" err="1" smtClean="0">
                <a:latin typeface="+mn-lt"/>
              </a:rPr>
              <a:t>posuere</a:t>
            </a:r>
            <a:r>
              <a:rPr lang="en-US" dirty="0" smtClean="0">
                <a:latin typeface="+mn-lt"/>
              </a:rPr>
              <a:t>.</a:t>
            </a:r>
          </a:p>
          <a:p>
            <a:pPr lvl="0"/>
            <a:r>
              <a:rPr lang="en-US" dirty="0" smtClean="0">
                <a:latin typeface="+mn-lt"/>
              </a:rPr>
              <a:t>Integer </a:t>
            </a:r>
            <a:r>
              <a:rPr lang="en-US" dirty="0" err="1" smtClean="0">
                <a:latin typeface="+mn-lt"/>
              </a:rPr>
              <a:t>quis</a:t>
            </a:r>
            <a:r>
              <a:rPr lang="en-US" dirty="0" smtClean="0">
                <a:latin typeface="+mn-lt"/>
              </a:rPr>
              <a:t> </a:t>
            </a:r>
            <a:r>
              <a:rPr lang="en-US" dirty="0" err="1" smtClean="0">
                <a:latin typeface="+mn-lt"/>
              </a:rPr>
              <a:t>ligula</a:t>
            </a:r>
            <a:r>
              <a:rPr lang="en-US" dirty="0" smtClean="0">
                <a:latin typeface="+mn-lt"/>
              </a:rPr>
              <a:t> </a:t>
            </a:r>
            <a:r>
              <a:rPr lang="en-US" dirty="0" err="1" smtClean="0">
                <a:latin typeface="+mn-lt"/>
              </a:rPr>
              <a:t>turpis</a:t>
            </a:r>
            <a:r>
              <a:rPr lang="en-US" dirty="0" smtClean="0">
                <a:latin typeface="+mn-lt"/>
              </a:rPr>
              <a:t>, </a:t>
            </a:r>
            <a:r>
              <a:rPr lang="en-US" dirty="0" err="1" smtClean="0">
                <a:latin typeface="+mn-lt"/>
              </a:rPr>
              <a:t>vel</a:t>
            </a:r>
            <a:r>
              <a:rPr lang="en-US" dirty="0" smtClean="0">
                <a:latin typeface="+mn-lt"/>
              </a:rPr>
              <a:t> </a:t>
            </a:r>
            <a:r>
              <a:rPr lang="en-US" dirty="0" err="1" smtClean="0">
                <a:latin typeface="+mn-lt"/>
              </a:rPr>
              <a:t>iaculis</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Sed</a:t>
            </a:r>
            <a:r>
              <a:rPr lang="en-US" dirty="0" smtClean="0">
                <a:latin typeface="+mn-lt"/>
              </a:rPr>
              <a:t> </a:t>
            </a:r>
            <a:r>
              <a:rPr lang="en-US" dirty="0" err="1" smtClean="0">
                <a:latin typeface="+mn-lt"/>
              </a:rPr>
              <a:t>quis</a:t>
            </a:r>
            <a:r>
              <a:rPr lang="en-US" dirty="0" smtClean="0">
                <a:latin typeface="+mn-lt"/>
              </a:rPr>
              <a:t> </a:t>
            </a:r>
            <a:r>
              <a:rPr lang="en-US" dirty="0" err="1" smtClean="0">
                <a:latin typeface="+mn-lt"/>
              </a:rPr>
              <a:t>pharetra</a:t>
            </a:r>
            <a:r>
              <a:rPr lang="en-US" dirty="0" smtClean="0">
                <a:latin typeface="+mn-lt"/>
              </a:rPr>
              <a:t> </a:t>
            </a:r>
            <a:r>
              <a:rPr lang="en-US" dirty="0" err="1" smtClean="0">
                <a:latin typeface="+mn-lt"/>
              </a:rPr>
              <a:t>arcu</a:t>
            </a:r>
            <a:r>
              <a:rPr lang="en-US" dirty="0" smtClean="0">
                <a:latin typeface="+mn-lt"/>
              </a:rPr>
              <a:t>. </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Main title/Sub-title/Two column text">
    <p:spTree>
      <p:nvGrpSpPr>
        <p:cNvPr id="1" name=""/>
        <p:cNvGrpSpPr/>
        <p:nvPr/>
      </p:nvGrpSpPr>
      <p:grpSpPr>
        <a:xfrm>
          <a:off x="0" y="0"/>
          <a:ext cx="0" cy="0"/>
          <a:chOff x="0" y="0"/>
          <a:chExt cx="0" cy="0"/>
        </a:xfrm>
      </p:grpSpPr>
      <p:sp>
        <p:nvSpPr>
          <p:cNvPr id="12" name="Text Placeholder 11"/>
          <p:cNvSpPr>
            <a:spLocks noGrp="1"/>
          </p:cNvSpPr>
          <p:nvPr>
            <p:ph type="body" sz="quarter" idx="10" hasCustomPrompt="1"/>
          </p:nvPr>
        </p:nvSpPr>
        <p:spPr>
          <a:xfrm>
            <a:off x="457200" y="1783080"/>
            <a:ext cx="8229600" cy="685800"/>
          </a:xfrm>
          <a:prstGeom prst="rect">
            <a:avLst/>
          </a:prstGeom>
        </p:spPr>
        <p:txBody>
          <a:bodyPr lIns="0" tIns="0" rIns="0" bIns="0"/>
          <a:lstStyle>
            <a:lvl1pPr marL="0" indent="0">
              <a:lnSpc>
                <a:spcPts val="3000"/>
              </a:lnSpc>
              <a:spcBef>
                <a:spcPts val="0"/>
              </a:spcBef>
              <a:buFontTx/>
              <a:buNone/>
              <a:defRPr sz="2600" baseline="0">
                <a:solidFill>
                  <a:schemeClr val="tx2"/>
                </a:solidFill>
                <a:latin typeface="Arial" pitchFamily="34" charset="0"/>
                <a:cs typeface="Arial" pitchFamily="34" charset="0"/>
              </a:defRPr>
            </a:lvl1pPr>
          </a:lstStyle>
          <a:p>
            <a:pPr lvl="0"/>
            <a:r>
              <a:rPr lang="en-US" dirty="0" smtClean="0"/>
              <a:t>Type your sub-title in here. Try to keep your sub-title to a two line maximum. </a:t>
            </a:r>
          </a:p>
        </p:txBody>
      </p:sp>
      <p:sp>
        <p:nvSpPr>
          <p:cNvPr id="17" name="Text Placeholder 16"/>
          <p:cNvSpPr>
            <a:spLocks noGrp="1"/>
          </p:cNvSpPr>
          <p:nvPr>
            <p:ph type="body" sz="quarter" idx="11" hasCustomPrompt="1"/>
          </p:nvPr>
        </p:nvSpPr>
        <p:spPr>
          <a:xfrm>
            <a:off x="457200" y="2761488"/>
            <a:ext cx="8229600" cy="3182112"/>
          </a:xfrm>
          <a:prstGeom prst="rect">
            <a:avLst/>
          </a:prstGeom>
        </p:spPr>
        <p:txBody>
          <a:bodyPr lIns="0" tIns="0" rIns="0" bIns="0" numCol="2" spcCol="228600"/>
          <a:lstStyle>
            <a:lvl1pPr marL="0" indent="0">
              <a:lnSpc>
                <a:spcPts val="2800"/>
              </a:lnSpc>
              <a:spcBef>
                <a:spcPts val="0"/>
              </a:spcBef>
              <a:spcAft>
                <a:spcPts val="2400"/>
              </a:spcAft>
              <a:buFontTx/>
              <a:buNone/>
              <a:defRPr lang="en-US" sz="2400" baseline="0" smtClean="0"/>
            </a:lvl1pPr>
          </a:lstStyle>
          <a:p>
            <a:pPr lvl="0"/>
            <a:r>
              <a:rPr lang="en-US" dirty="0" smtClean="0"/>
              <a:t>Type your body text here. </a:t>
            </a:r>
            <a:br>
              <a:rPr lang="en-US" dirty="0" smtClean="0"/>
            </a:br>
            <a:r>
              <a:rPr lang="en-US" dirty="0" smtClean="0"/>
              <a:t>If you are pasting the text, paste special “unformatted text”. </a:t>
            </a:r>
          </a:p>
          <a:p>
            <a:pPr lvl="0"/>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p>
          <a:p>
            <a:pPr lvl="0"/>
            <a:r>
              <a:rPr lang="en-US" dirty="0" smtClean="0">
                <a:latin typeface="+mn-lt"/>
              </a:rPr>
              <a:t>Integer </a:t>
            </a:r>
            <a:r>
              <a:rPr lang="en-US" dirty="0" err="1" smtClean="0">
                <a:latin typeface="+mn-lt"/>
              </a:rPr>
              <a:t>quis</a:t>
            </a:r>
            <a:r>
              <a:rPr lang="en-US" dirty="0" smtClean="0">
                <a:latin typeface="+mn-lt"/>
              </a:rPr>
              <a:t> </a:t>
            </a:r>
            <a:r>
              <a:rPr lang="en-US" dirty="0" err="1" smtClean="0">
                <a:latin typeface="+mn-lt"/>
              </a:rPr>
              <a:t>ligula</a:t>
            </a:r>
            <a:r>
              <a:rPr lang="en-US" dirty="0" smtClean="0">
                <a:latin typeface="+mn-lt"/>
              </a:rPr>
              <a:t> </a:t>
            </a:r>
            <a:r>
              <a:rPr lang="en-US" dirty="0" err="1" smtClean="0">
                <a:latin typeface="+mn-lt"/>
              </a:rPr>
              <a:t>turpis</a:t>
            </a:r>
            <a:r>
              <a:rPr lang="en-US" dirty="0" smtClean="0">
                <a:latin typeface="+mn-lt"/>
              </a:rPr>
              <a:t>, </a:t>
            </a:r>
            <a:r>
              <a:rPr lang="en-US" dirty="0" err="1" smtClean="0">
                <a:latin typeface="+mn-lt"/>
              </a:rPr>
              <a:t>vel</a:t>
            </a:r>
            <a:r>
              <a:rPr lang="en-US" dirty="0" smtClean="0">
                <a:latin typeface="+mn-lt"/>
              </a:rPr>
              <a:t> </a:t>
            </a:r>
            <a:r>
              <a:rPr lang="en-US" dirty="0" err="1" smtClean="0">
                <a:latin typeface="+mn-lt"/>
              </a:rPr>
              <a:t>iaculis</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Sed</a:t>
            </a:r>
            <a:r>
              <a:rPr lang="en-US" dirty="0" smtClean="0">
                <a:latin typeface="+mn-lt"/>
              </a:rPr>
              <a:t> </a:t>
            </a:r>
            <a:r>
              <a:rPr lang="en-US" dirty="0" err="1" smtClean="0">
                <a:latin typeface="+mn-lt"/>
              </a:rPr>
              <a:t>eu</a:t>
            </a:r>
            <a:r>
              <a:rPr lang="en-US" dirty="0" smtClean="0">
                <a:latin typeface="+mn-lt"/>
              </a:rPr>
              <a:t> </a:t>
            </a:r>
            <a:r>
              <a:rPr lang="en-US" dirty="0" err="1" smtClean="0">
                <a:latin typeface="+mn-lt"/>
              </a:rPr>
              <a:t>faucibus</a:t>
            </a:r>
            <a:r>
              <a:rPr lang="en-US" dirty="0" smtClean="0">
                <a:latin typeface="+mn-lt"/>
              </a:rPr>
              <a:t> magna. </a:t>
            </a:r>
            <a:r>
              <a:rPr lang="en-US" dirty="0" err="1" smtClean="0">
                <a:latin typeface="+mn-lt"/>
              </a:rPr>
              <a:t>Sed</a:t>
            </a:r>
            <a:r>
              <a:rPr lang="en-US" dirty="0" smtClean="0">
                <a:latin typeface="+mn-lt"/>
              </a:rPr>
              <a:t> </a:t>
            </a:r>
            <a:r>
              <a:rPr lang="en-US" dirty="0" err="1" smtClean="0">
                <a:latin typeface="+mn-lt"/>
              </a:rPr>
              <a:t>quis</a:t>
            </a:r>
            <a:r>
              <a:rPr lang="en-US" dirty="0" smtClean="0">
                <a:latin typeface="+mn-lt"/>
              </a:rPr>
              <a:t> </a:t>
            </a:r>
            <a:r>
              <a:rPr lang="en-US" dirty="0" err="1" smtClean="0">
                <a:latin typeface="+mn-lt"/>
              </a:rPr>
              <a:t>pharetra</a:t>
            </a:r>
            <a:r>
              <a:rPr lang="en-US" dirty="0" smtClean="0">
                <a:latin typeface="+mn-lt"/>
              </a:rPr>
              <a:t> </a:t>
            </a:r>
            <a:r>
              <a:rPr lang="en-US" dirty="0" err="1" smtClean="0">
                <a:latin typeface="+mn-lt"/>
              </a:rPr>
              <a:t>arcu</a:t>
            </a:r>
            <a:r>
              <a:rPr lang="en-US" dirty="0" smtClean="0">
                <a:latin typeface="+mn-lt"/>
              </a:rPr>
              <a:t>. </a:t>
            </a:r>
            <a:r>
              <a:rPr lang="en-US" dirty="0" err="1" smtClean="0">
                <a:latin typeface="+mn-lt"/>
              </a:rPr>
              <a:t>Morbi</a:t>
            </a:r>
            <a:r>
              <a:rPr lang="en-US" dirty="0" smtClean="0">
                <a:latin typeface="+mn-lt"/>
              </a:rPr>
              <a:t> </a:t>
            </a:r>
            <a:r>
              <a:rPr lang="en-US" dirty="0" err="1" smtClean="0">
                <a:latin typeface="+mn-lt"/>
              </a:rPr>
              <a:t>luctus</a:t>
            </a:r>
            <a:r>
              <a:rPr lang="en-US" dirty="0" smtClean="0">
                <a:latin typeface="+mn-lt"/>
              </a:rPr>
              <a:t> </a:t>
            </a:r>
            <a:r>
              <a:rPr lang="en-US" dirty="0" err="1" smtClean="0">
                <a:latin typeface="+mn-lt"/>
              </a:rPr>
              <a:t>nisl</a:t>
            </a:r>
            <a:r>
              <a:rPr lang="en-US" dirty="0" smtClean="0">
                <a:latin typeface="+mn-lt"/>
              </a:rPr>
              <a:t> ac </a:t>
            </a:r>
            <a:r>
              <a:rPr lang="en-US" dirty="0" err="1" smtClean="0">
                <a:latin typeface="+mn-lt"/>
              </a:rPr>
              <a:t>nunc</a:t>
            </a:r>
            <a:r>
              <a:rPr lang="en-US" dirty="0" smtClean="0">
                <a:latin typeface="+mn-lt"/>
              </a:rPr>
              <a:t> </a:t>
            </a:r>
            <a:r>
              <a:rPr lang="en-US" dirty="0" err="1" smtClean="0">
                <a:latin typeface="+mn-lt"/>
              </a:rPr>
              <a:t>volutpat</a:t>
            </a:r>
            <a:r>
              <a:rPr lang="en-US" dirty="0" smtClean="0">
                <a:latin typeface="+mn-lt"/>
              </a:rPr>
              <a:t> </a:t>
            </a:r>
            <a:r>
              <a:rPr lang="en-US" dirty="0" err="1" smtClean="0">
                <a:latin typeface="+mn-lt"/>
              </a:rPr>
              <a:t>mattis</a:t>
            </a:r>
            <a:r>
              <a:rPr lang="en-US" dirty="0" smtClean="0">
                <a:latin typeface="+mn-lt"/>
              </a:rPr>
              <a:t>. </a:t>
            </a:r>
            <a:r>
              <a:rPr lang="en-US" dirty="0" err="1" smtClean="0">
                <a:latin typeface="+mn-lt"/>
              </a:rPr>
              <a:t>Donec</a:t>
            </a:r>
            <a:r>
              <a:rPr lang="en-US" dirty="0" smtClean="0">
                <a:latin typeface="+mn-lt"/>
              </a:rPr>
              <a:t> </a:t>
            </a:r>
            <a:r>
              <a:rPr lang="en-US" dirty="0" err="1" smtClean="0">
                <a:latin typeface="+mn-lt"/>
              </a:rPr>
              <a:t>porttitor</a:t>
            </a:r>
            <a:r>
              <a:rPr lang="en-US" dirty="0" smtClean="0">
                <a:latin typeface="+mn-lt"/>
              </a:rPr>
              <a:t> </a:t>
            </a:r>
            <a:r>
              <a:rPr lang="en-US" dirty="0" err="1" smtClean="0">
                <a:latin typeface="+mn-lt"/>
              </a:rPr>
              <a:t>egestas</a:t>
            </a:r>
            <a:r>
              <a:rPr lang="en-US" dirty="0" smtClean="0">
                <a:latin typeface="+mn-lt"/>
              </a:rPr>
              <a:t> quam, </a:t>
            </a:r>
            <a:r>
              <a:rPr lang="en-US" dirty="0" err="1" smtClean="0">
                <a:latin typeface="+mn-lt"/>
              </a:rPr>
              <a:t>fringilla</a:t>
            </a:r>
            <a:r>
              <a:rPr lang="en-US" dirty="0" smtClean="0">
                <a:latin typeface="+mn-lt"/>
              </a:rPr>
              <a:t> </a:t>
            </a:r>
            <a:r>
              <a:rPr lang="en-US" dirty="0" err="1" smtClean="0">
                <a:latin typeface="+mn-lt"/>
              </a:rPr>
              <a:t>porta</a:t>
            </a:r>
            <a:r>
              <a:rPr lang="en-US" dirty="0" smtClean="0">
                <a:latin typeface="+mn-lt"/>
              </a:rPr>
              <a:t> </a:t>
            </a:r>
            <a:r>
              <a:rPr lang="en-US" dirty="0" err="1" smtClean="0">
                <a:latin typeface="+mn-lt"/>
              </a:rPr>
              <a:t>erat</a:t>
            </a:r>
            <a:r>
              <a:rPr lang="en-US" dirty="0" smtClean="0">
                <a:latin typeface="+mn-lt"/>
              </a:rPr>
              <a:t> tempus id. </a:t>
            </a:r>
            <a:r>
              <a:rPr lang="en-US" dirty="0" err="1" smtClean="0">
                <a:latin typeface="+mn-lt"/>
              </a:rPr>
              <a:t>Sed</a:t>
            </a:r>
            <a:r>
              <a:rPr lang="en-US" dirty="0" smtClean="0">
                <a:latin typeface="+mn-lt"/>
              </a:rPr>
              <a:t> ac </a:t>
            </a:r>
            <a:r>
              <a:rPr lang="en-US" dirty="0" err="1" smtClean="0">
                <a:latin typeface="+mn-lt"/>
              </a:rPr>
              <a:t>posuere</a:t>
            </a:r>
            <a:r>
              <a:rPr lang="en-US" dirty="0" smtClean="0">
                <a:latin typeface="+mn-lt"/>
              </a:rPr>
              <a:t>.</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Main title/Photo">
    <p:spTree>
      <p:nvGrpSpPr>
        <p:cNvPr id="1" name=""/>
        <p:cNvGrpSpPr/>
        <p:nvPr/>
      </p:nvGrpSpPr>
      <p:grpSpPr>
        <a:xfrm>
          <a:off x="0" y="0"/>
          <a:ext cx="0" cy="0"/>
          <a:chOff x="0" y="0"/>
          <a:chExt cx="0" cy="0"/>
        </a:xfrm>
      </p:grpSpPr>
      <p:sp>
        <p:nvSpPr>
          <p:cNvPr id="17" name="Text Placeholder 16"/>
          <p:cNvSpPr>
            <a:spLocks noGrp="1"/>
          </p:cNvSpPr>
          <p:nvPr>
            <p:ph type="body" sz="quarter" idx="11" hasCustomPrompt="1"/>
          </p:nvPr>
        </p:nvSpPr>
        <p:spPr>
          <a:xfrm>
            <a:off x="3276600" y="1783080"/>
            <a:ext cx="5410200" cy="457200"/>
          </a:xfrm>
          <a:prstGeom prst="rect">
            <a:avLst/>
          </a:prstGeom>
        </p:spPr>
        <p:txBody>
          <a:bodyPr lIns="0" tIns="0" rIns="0" bIns="0" numCol="1" spcCol="228600"/>
          <a:lstStyle>
            <a:lvl1pPr marL="0" indent="0" algn="l">
              <a:lnSpc>
                <a:spcPts val="3000"/>
              </a:lnSpc>
              <a:spcBef>
                <a:spcPts val="0"/>
              </a:spcBef>
              <a:spcAft>
                <a:spcPts val="0"/>
              </a:spcAft>
              <a:buFontTx/>
              <a:buNone/>
              <a:defRPr lang="en-US" sz="2600" baseline="0" smtClean="0">
                <a:solidFill>
                  <a:schemeClr val="tx2"/>
                </a:solidFill>
              </a:defRPr>
            </a:lvl1pPr>
          </a:lstStyle>
          <a:p>
            <a:pPr lvl="0"/>
            <a:r>
              <a:rPr lang="en-US" dirty="0" smtClean="0"/>
              <a:t>Type your sub-title in here.</a:t>
            </a:r>
          </a:p>
        </p:txBody>
      </p:sp>
      <p:sp>
        <p:nvSpPr>
          <p:cNvPr id="6" name="Picture Placeholder 5"/>
          <p:cNvSpPr>
            <a:spLocks noGrp="1"/>
          </p:cNvSpPr>
          <p:nvPr>
            <p:ph type="pic" sz="quarter" idx="13" hasCustomPrompt="1"/>
          </p:nvPr>
        </p:nvSpPr>
        <p:spPr>
          <a:xfrm>
            <a:off x="457200" y="1783080"/>
            <a:ext cx="2587752" cy="3505200"/>
          </a:xfrm>
          <a:prstGeom prst="rect">
            <a:avLst/>
          </a:prstGeom>
          <a:solidFill>
            <a:schemeClr val="bg1">
              <a:lumMod val="95000"/>
            </a:schemeClr>
          </a:solidFill>
          <a:ln w="6350">
            <a:solidFill>
              <a:schemeClr val="bg1">
                <a:lumMod val="85000"/>
              </a:schemeClr>
            </a:solidFill>
          </a:ln>
        </p:spPr>
        <p:txBody>
          <a:bodyPr/>
          <a:lstStyle>
            <a:lvl1pPr>
              <a:buNone/>
              <a:defRPr sz="1800" baseline="0"/>
            </a:lvl1pPr>
          </a:lstStyle>
          <a:p>
            <a:r>
              <a:rPr lang="en-US" dirty="0" smtClean="0"/>
              <a:t>Insert your photo here</a:t>
            </a:r>
            <a:endParaRPr lang="en-US" dirty="0"/>
          </a:p>
        </p:txBody>
      </p:sp>
      <p:sp>
        <p:nvSpPr>
          <p:cNvPr id="7" name="Text Placeholder 16"/>
          <p:cNvSpPr>
            <a:spLocks noGrp="1"/>
          </p:cNvSpPr>
          <p:nvPr>
            <p:ph type="body" sz="quarter" idx="15" hasCustomPrompt="1"/>
          </p:nvPr>
        </p:nvSpPr>
        <p:spPr>
          <a:xfrm>
            <a:off x="3276600" y="2304288"/>
            <a:ext cx="5410200" cy="3639312"/>
          </a:xfrm>
          <a:prstGeom prst="rect">
            <a:avLst/>
          </a:prstGeom>
        </p:spPr>
        <p:txBody>
          <a:bodyPr lIns="0" tIns="0" rIns="0" bIns="0" numCol="1" spcCol="228600"/>
          <a:lstStyle>
            <a:lvl1pPr marL="0" indent="0">
              <a:lnSpc>
                <a:spcPts val="2800"/>
              </a:lnSpc>
              <a:spcBef>
                <a:spcPts val="0"/>
              </a:spcBef>
              <a:spcAft>
                <a:spcPts val="2400"/>
              </a:spcAft>
              <a:buFontTx/>
              <a:buNone/>
              <a:defRPr lang="en-US" sz="2400" smtClean="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r>
              <a:rPr lang="en-US" dirty="0" err="1" smtClean="0"/>
              <a:t>Aliquam</a:t>
            </a:r>
            <a:r>
              <a:rPr lang="en-US" dirty="0" smtClean="0"/>
              <a:t> </a:t>
            </a:r>
            <a:r>
              <a:rPr lang="en-US" dirty="0" err="1" smtClean="0"/>
              <a:t>sollicitudin</a:t>
            </a:r>
            <a:r>
              <a:rPr lang="en-US" dirty="0" smtClean="0"/>
              <a:t> </a:t>
            </a:r>
            <a:r>
              <a:rPr lang="en-US" dirty="0" err="1" smtClean="0"/>
              <a:t>congue</a:t>
            </a:r>
            <a:r>
              <a:rPr lang="en-US" dirty="0" smtClean="0"/>
              <a:t>. </a:t>
            </a:r>
          </a:p>
          <a:p>
            <a:pPr lvl="0"/>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r>
              <a:rPr lang="en-US" dirty="0" err="1" smtClean="0"/>
              <a:t>Phasellus</a:t>
            </a:r>
            <a:r>
              <a:rPr lang="en-US" dirty="0" smtClean="0"/>
              <a:t> non </a:t>
            </a:r>
            <a:r>
              <a:rPr lang="en-US" dirty="0" err="1" smtClean="0"/>
              <a:t>euismod</a:t>
            </a:r>
            <a:r>
              <a:rPr lang="en-US" dirty="0" smtClean="0"/>
              <a:t> </a:t>
            </a:r>
            <a:r>
              <a:rPr lang="en-US" dirty="0" err="1" smtClean="0"/>
              <a:t>justo</a:t>
            </a:r>
            <a:r>
              <a:rPr lang="en-US" dirty="0" smtClean="0"/>
              <a:t>. </a:t>
            </a:r>
            <a:endParaRPr lang="en-US" dirty="0"/>
          </a:p>
        </p:txBody>
      </p:sp>
      <p:sp>
        <p:nvSpPr>
          <p:cNvPr id="8"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 </a:t>
            </a:r>
          </a:p>
        </p:txBody>
      </p:sp>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hart/Blank">
    <p:spTree>
      <p:nvGrpSpPr>
        <p:cNvPr id="1" name=""/>
        <p:cNvGrpSpPr/>
        <p:nvPr/>
      </p:nvGrpSpPr>
      <p:grpSpPr>
        <a:xfrm>
          <a:off x="0" y="0"/>
          <a:ext cx="0" cy="0"/>
          <a:chOff x="0" y="0"/>
          <a:chExt cx="0" cy="0"/>
        </a:xfrm>
      </p:grpSpPr>
      <p:sp>
        <p:nvSpPr>
          <p:cNvPr id="8" name="Text Placeholder 7"/>
          <p:cNvSpPr>
            <a:spLocks noGrp="1"/>
          </p:cNvSpPr>
          <p:nvPr>
            <p:ph type="body" sz="quarter" idx="10" hasCustomPrompt="1"/>
          </p:nvPr>
        </p:nvSpPr>
        <p:spPr>
          <a:xfrm>
            <a:off x="457200" y="5943600"/>
            <a:ext cx="8119872" cy="228600"/>
          </a:xfrm>
          <a:prstGeom prst="rect">
            <a:avLst/>
          </a:prstGeom>
        </p:spPr>
        <p:txBody>
          <a:bodyPr lIns="0" tIns="0" rIns="0" bIns="0"/>
          <a:lstStyle>
            <a:lvl1pPr>
              <a:buNone/>
              <a:defRPr sz="1000" baseline="0">
                <a:latin typeface="+mn-lt"/>
              </a:defRPr>
            </a:lvl1pPr>
          </a:lstStyle>
          <a:p>
            <a:pPr lvl="0"/>
            <a:r>
              <a:rPr lang="en-US" dirty="0" smtClean="0"/>
              <a:t>Source: The Conference Board of Canada.</a:t>
            </a:r>
            <a:endParaRPr lang="en-US" dirty="0"/>
          </a:p>
        </p:txBody>
      </p:sp>
      <p:sp>
        <p:nvSpPr>
          <p:cNvPr id="6"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baseline="0">
                <a:solidFill>
                  <a:schemeClr val="tx1">
                    <a:lumMod val="50000"/>
                    <a:lumOff val="50000"/>
                  </a:schemeClr>
                </a:solidFill>
              </a:defRPr>
            </a:lvl1pPr>
          </a:lstStyle>
          <a:p>
            <a:pPr lvl="0"/>
            <a:r>
              <a:rPr lang="en-US" dirty="0" smtClean="0"/>
              <a:t>Type your title in here. </a:t>
            </a:r>
          </a:p>
        </p:txBody>
      </p:sp>
    </p:spTree>
  </p:cSld>
  <p:clrMapOvr>
    <a:masterClrMapping/>
  </p:clrMapOvr>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able/subheadings">
    <p:spTree>
      <p:nvGrpSpPr>
        <p:cNvPr id="1" name=""/>
        <p:cNvGrpSpPr/>
        <p:nvPr/>
      </p:nvGrpSpPr>
      <p:grpSpPr>
        <a:xfrm>
          <a:off x="0" y="0"/>
          <a:ext cx="0" cy="0"/>
          <a:chOff x="0" y="0"/>
          <a:chExt cx="0" cy="0"/>
        </a:xfrm>
      </p:grpSpPr>
      <p:sp>
        <p:nvSpPr>
          <p:cNvPr id="10" name="Text Placeholder 7"/>
          <p:cNvSpPr>
            <a:spLocks noGrp="1"/>
          </p:cNvSpPr>
          <p:nvPr>
            <p:ph type="body" sz="quarter" idx="10" hasCustomPrompt="1"/>
          </p:nvPr>
        </p:nvSpPr>
        <p:spPr>
          <a:xfrm>
            <a:off x="457200" y="5943600"/>
            <a:ext cx="8229600" cy="228600"/>
          </a:xfrm>
          <a:prstGeom prst="rect">
            <a:avLst/>
          </a:prstGeom>
        </p:spPr>
        <p:txBody>
          <a:bodyPr lIns="0" tIns="0" rIns="0" bIns="0"/>
          <a:lstStyle>
            <a:lvl1pPr>
              <a:buNone/>
              <a:defRPr sz="1000" baseline="0">
                <a:latin typeface="+mn-lt"/>
              </a:defRPr>
            </a:lvl1pPr>
          </a:lstStyle>
          <a:p>
            <a:pPr lvl="0"/>
            <a:r>
              <a:rPr lang="en-US" dirty="0" smtClean="0"/>
              <a:t>Source: The Conference Board of Canada.</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baseline="0">
                <a:solidFill>
                  <a:schemeClr val="tx1">
                    <a:lumMod val="50000"/>
                    <a:lumOff val="50000"/>
                  </a:schemeClr>
                </a:solidFill>
              </a:defRPr>
            </a:lvl1pPr>
          </a:lstStyle>
          <a:p>
            <a:pPr lvl="0"/>
            <a:r>
              <a:rPr lang="en-US" dirty="0" smtClean="0"/>
              <a:t>Type your title in here.</a:t>
            </a:r>
          </a:p>
        </p:txBody>
      </p:sp>
    </p:spTree>
  </p:cSld>
  <p:clrMapOvr>
    <a:masterClrMapping/>
  </p:clrMapOvr>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able/text">
    <p:spTree>
      <p:nvGrpSpPr>
        <p:cNvPr id="1" name=""/>
        <p:cNvGrpSpPr/>
        <p:nvPr/>
      </p:nvGrpSpPr>
      <p:grpSpPr>
        <a:xfrm>
          <a:off x="0" y="0"/>
          <a:ext cx="0" cy="0"/>
          <a:chOff x="0" y="0"/>
          <a:chExt cx="0" cy="0"/>
        </a:xfrm>
      </p:grpSpPr>
      <p:sp>
        <p:nvSpPr>
          <p:cNvPr id="10" name="Text Placeholder 7"/>
          <p:cNvSpPr>
            <a:spLocks noGrp="1"/>
          </p:cNvSpPr>
          <p:nvPr>
            <p:ph type="body" sz="quarter" idx="10" hasCustomPrompt="1"/>
          </p:nvPr>
        </p:nvSpPr>
        <p:spPr>
          <a:xfrm>
            <a:off x="457200" y="5943600"/>
            <a:ext cx="8229600" cy="228600"/>
          </a:xfrm>
          <a:prstGeom prst="rect">
            <a:avLst/>
          </a:prstGeom>
        </p:spPr>
        <p:txBody>
          <a:bodyPr lIns="0" tIns="0" rIns="0" bIns="0"/>
          <a:lstStyle>
            <a:lvl1pPr>
              <a:buNone/>
              <a:defRPr sz="1000" baseline="0">
                <a:latin typeface="+mn-lt"/>
              </a:defRPr>
            </a:lvl1pPr>
          </a:lstStyle>
          <a:p>
            <a:pPr lvl="0"/>
            <a:r>
              <a:rPr lang="en-US" dirty="0" smtClean="0"/>
              <a:t>Source: The Conference Board of Canada.</a:t>
            </a:r>
            <a:endParaRPr lang="en-US" dirty="0"/>
          </a:p>
        </p:txBody>
      </p:sp>
      <p:sp>
        <p:nvSpPr>
          <p:cNvPr id="5" name="Title 4"/>
          <p:cNvSpPr>
            <a:spLocks noGrp="1"/>
          </p:cNvSpPr>
          <p:nvPr>
            <p:ph type="title" hasCustomPrompt="1"/>
          </p:nvPr>
        </p:nvSpPr>
        <p:spPr>
          <a:xfrm>
            <a:off x="457200" y="457200"/>
            <a:ext cx="8229600" cy="612648"/>
          </a:xfrm>
          <a:prstGeom prst="rect">
            <a:avLst/>
          </a:prstGeom>
        </p:spPr>
        <p:txBody>
          <a:bodyPr lIns="0" tIns="0" rIns="0" bIns="0" anchor="t" anchorCtr="0"/>
          <a:lstStyle>
            <a:lvl1pPr algn="l">
              <a:lnSpc>
                <a:spcPts val="3400"/>
              </a:lnSpc>
              <a:defRPr sz="3000" b="1" baseline="0">
                <a:solidFill>
                  <a:schemeClr val="tx1">
                    <a:lumMod val="50000"/>
                    <a:lumOff val="50000"/>
                  </a:schemeClr>
                </a:solidFill>
              </a:defRPr>
            </a:lvl1pPr>
          </a:lstStyle>
          <a:p>
            <a:pPr lvl="0"/>
            <a:r>
              <a:rPr lang="en-US" dirty="0" smtClean="0"/>
              <a:t>Type your title in here.</a:t>
            </a:r>
          </a:p>
        </p:txBody>
      </p:sp>
      <p:sp>
        <p:nvSpPr>
          <p:cNvPr id="8" name="Text Placeholder 7"/>
          <p:cNvSpPr>
            <a:spLocks noGrp="1"/>
          </p:cNvSpPr>
          <p:nvPr>
            <p:ph type="body" sz="quarter" idx="11" hasCustomPrompt="1"/>
          </p:nvPr>
        </p:nvSpPr>
        <p:spPr>
          <a:xfrm>
            <a:off x="4687888" y="2057400"/>
            <a:ext cx="3890962" cy="3581400"/>
          </a:xfrm>
          <a:prstGeom prst="rect">
            <a:avLst/>
          </a:prstGeom>
        </p:spPr>
        <p:txBody>
          <a:bodyPr lIns="0" tIns="0" rIns="0" bIns="0"/>
          <a:lstStyle>
            <a:lvl1pPr marL="0" indent="0">
              <a:lnSpc>
                <a:spcPts val="2400"/>
              </a:lnSpc>
              <a:spcBef>
                <a:spcPts val="0"/>
              </a:spcBef>
              <a:spcAft>
                <a:spcPts val="2000"/>
              </a:spcAft>
              <a:buFontTx/>
              <a:buNone/>
              <a:defRPr sz="2000" baseline="0"/>
            </a:lvl1pPr>
          </a:lstStyle>
          <a:p>
            <a:pPr lvl="0"/>
            <a:r>
              <a:rPr lang="en-US" dirty="0" smtClean="0"/>
              <a:t>Type your body text here. If you are pasting the text, paste special “unformatted text”. </a:t>
            </a:r>
            <a:r>
              <a:rPr lang="en-US" dirty="0" err="1" smtClean="0"/>
              <a:t>Donec</a:t>
            </a:r>
            <a:r>
              <a:rPr lang="en-US" dirty="0" smtClean="0"/>
              <a:t> </a:t>
            </a:r>
            <a:r>
              <a:rPr lang="en-US" dirty="0" err="1" smtClean="0"/>
              <a:t>porttitor</a:t>
            </a:r>
            <a:r>
              <a:rPr lang="en-US" dirty="0" smtClean="0"/>
              <a:t> </a:t>
            </a:r>
            <a:r>
              <a:rPr lang="en-US" dirty="0" err="1" smtClean="0"/>
              <a:t>tincidunt</a:t>
            </a:r>
            <a:r>
              <a:rPr lang="en-US" dirty="0" smtClean="0"/>
              <a:t> </a:t>
            </a:r>
            <a:r>
              <a:rPr lang="en-US" dirty="0" err="1" smtClean="0"/>
              <a:t>adipiscing</a:t>
            </a:r>
            <a:r>
              <a:rPr lang="en-US" dirty="0" smtClean="0"/>
              <a:t>. </a:t>
            </a:r>
            <a:r>
              <a:rPr lang="en-US" dirty="0" err="1" smtClean="0"/>
              <a:t>Curabitur</a:t>
            </a:r>
            <a:r>
              <a:rPr lang="en-US" dirty="0" smtClean="0"/>
              <a:t> a </a:t>
            </a:r>
            <a:r>
              <a:rPr lang="en-US" dirty="0" err="1" smtClean="0"/>
              <a:t>turpis</a:t>
            </a:r>
            <a:r>
              <a:rPr lang="en-US" dirty="0" smtClean="0"/>
              <a:t> </a:t>
            </a:r>
            <a:r>
              <a:rPr lang="en-US" dirty="0" err="1" smtClean="0"/>
              <a:t>tortor</a:t>
            </a:r>
            <a:r>
              <a:rPr lang="en-US" dirty="0" smtClean="0"/>
              <a:t>. </a:t>
            </a:r>
          </a:p>
          <a:p>
            <a:pPr lvl="0"/>
            <a:r>
              <a:rPr lang="en-US" dirty="0" err="1" smtClean="0"/>
              <a:t>Cras</a:t>
            </a:r>
            <a:r>
              <a:rPr lang="en-US" dirty="0" smtClean="0"/>
              <a:t> </a:t>
            </a:r>
            <a:r>
              <a:rPr lang="en-US" dirty="0" err="1" smtClean="0"/>
              <a:t>imperdiet</a:t>
            </a:r>
            <a:r>
              <a:rPr lang="en-US" dirty="0" smtClean="0"/>
              <a:t> </a:t>
            </a:r>
            <a:r>
              <a:rPr lang="en-US" dirty="0" err="1" smtClean="0"/>
              <a:t>sem</a:t>
            </a:r>
            <a:r>
              <a:rPr lang="en-US" dirty="0" smtClean="0"/>
              <a:t> </a:t>
            </a:r>
            <a:r>
              <a:rPr lang="en-US" dirty="0" err="1" smtClean="0"/>
              <a:t>quis</a:t>
            </a:r>
            <a:r>
              <a:rPr lang="en-US" dirty="0" smtClean="0"/>
              <a:t> </a:t>
            </a:r>
            <a:r>
              <a:rPr lang="en-US" dirty="0" err="1" smtClean="0"/>
              <a:t>risus</a:t>
            </a:r>
            <a:r>
              <a:rPr lang="en-US" dirty="0" smtClean="0"/>
              <a:t> </a:t>
            </a:r>
            <a:r>
              <a:rPr lang="en-US" dirty="0" err="1" smtClean="0"/>
              <a:t>vehicula</a:t>
            </a:r>
            <a:r>
              <a:rPr lang="en-US" dirty="0" smtClean="0"/>
              <a:t> </a:t>
            </a:r>
            <a:r>
              <a:rPr lang="en-US" dirty="0" err="1" smtClean="0"/>
              <a:t>volutpat</a:t>
            </a:r>
            <a:r>
              <a:rPr lang="en-US" dirty="0" smtClean="0"/>
              <a:t>. </a:t>
            </a:r>
            <a:r>
              <a:rPr lang="en-US" dirty="0" err="1" smtClean="0"/>
              <a:t>Phasellus</a:t>
            </a:r>
            <a:r>
              <a:rPr lang="en-US" dirty="0" smtClean="0"/>
              <a:t> </a:t>
            </a:r>
            <a:r>
              <a:rPr lang="en-US" dirty="0" err="1" smtClean="0"/>
              <a:t>vel</a:t>
            </a:r>
            <a:r>
              <a:rPr lang="en-US" dirty="0" smtClean="0"/>
              <a:t> dui in </a:t>
            </a:r>
            <a:r>
              <a:rPr lang="en-US" dirty="0" err="1" smtClean="0"/>
              <a:t>erat</a:t>
            </a:r>
            <a:r>
              <a:rPr lang="en-US" dirty="0" smtClean="0"/>
              <a:t> </a:t>
            </a:r>
            <a:r>
              <a:rPr lang="en-US" dirty="0" err="1" smtClean="0"/>
              <a:t>auctor</a:t>
            </a:r>
            <a:r>
              <a:rPr lang="en-US" dirty="0" smtClean="0"/>
              <a:t> </a:t>
            </a:r>
            <a:r>
              <a:rPr lang="en-US" dirty="0" err="1" smtClean="0"/>
              <a:t>euismod</a:t>
            </a:r>
            <a:r>
              <a:rPr lang="en-US" dirty="0" smtClean="0"/>
              <a:t>. </a:t>
            </a:r>
            <a:r>
              <a:rPr lang="en-US" dirty="0" err="1" smtClean="0"/>
              <a:t>Cras</a:t>
            </a:r>
            <a:r>
              <a:rPr lang="en-US" dirty="0" smtClean="0"/>
              <a:t> </a:t>
            </a:r>
            <a:r>
              <a:rPr lang="en-US" dirty="0" err="1" smtClean="0"/>
              <a:t>placerat</a:t>
            </a:r>
            <a:r>
              <a:rPr lang="en-US" dirty="0" smtClean="0"/>
              <a:t> </a:t>
            </a:r>
            <a:r>
              <a:rPr lang="en-US" dirty="0" err="1" smtClean="0"/>
              <a:t>varius</a:t>
            </a:r>
            <a:r>
              <a:rPr lang="en-US" dirty="0" smtClean="0"/>
              <a:t> </a:t>
            </a:r>
            <a:r>
              <a:rPr lang="en-US" dirty="0" err="1" smtClean="0"/>
              <a:t>imperdiet</a:t>
            </a:r>
            <a:r>
              <a:rPr lang="en-US" dirty="0" smtClean="0"/>
              <a:t>. Nam </a:t>
            </a:r>
            <a:r>
              <a:rPr lang="en-US" dirty="0" err="1" smtClean="0"/>
              <a:t>mattis</a:t>
            </a:r>
            <a:r>
              <a:rPr lang="en-US" dirty="0" smtClean="0"/>
              <a:t> </a:t>
            </a:r>
            <a:r>
              <a:rPr lang="en-US" dirty="0" err="1" smtClean="0"/>
              <a:t>posuere</a:t>
            </a:r>
            <a:r>
              <a:rPr lang="en-US" dirty="0" smtClean="0"/>
              <a:t> </a:t>
            </a:r>
            <a:r>
              <a:rPr lang="en-US" dirty="0" err="1" smtClean="0"/>
              <a:t>ornare</a:t>
            </a:r>
            <a:r>
              <a:rPr lang="en-US" dirty="0" smtClean="0"/>
              <a:t>. </a:t>
            </a:r>
            <a:r>
              <a:rPr lang="en-US" dirty="0" err="1" smtClean="0"/>
              <a:t>Phasellus</a:t>
            </a:r>
            <a:r>
              <a:rPr lang="en-US" dirty="0" smtClean="0"/>
              <a:t> non </a:t>
            </a:r>
            <a:r>
              <a:rPr lang="en-US" dirty="0" err="1" smtClean="0"/>
              <a:t>euismod</a:t>
            </a:r>
            <a:r>
              <a:rPr lang="en-US" dirty="0" smtClean="0"/>
              <a:t> </a:t>
            </a:r>
            <a:r>
              <a:rPr lang="en-US" dirty="0" err="1" smtClean="0"/>
              <a:t>justo</a:t>
            </a:r>
            <a:r>
              <a:rPr lang="en-US" dirty="0" smtClean="0"/>
              <a:t>. </a:t>
            </a:r>
          </a:p>
          <a:p>
            <a:pPr lvl="0"/>
            <a:endParaRPr lang="en-US" dirty="0" smtClean="0"/>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page/CBI">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7" name="TextBox 6"/>
          <p:cNvSpPr txBox="1"/>
          <p:nvPr userDrawn="1"/>
        </p:nvSpPr>
        <p:spPr>
          <a:xfrm>
            <a:off x="457200" y="6227064"/>
            <a:ext cx="3886200"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Centre</a:t>
            </a:r>
            <a:r>
              <a:rPr lang="en-US" sz="1200" b="1" baseline="0" dirty="0" smtClean="0">
                <a:solidFill>
                  <a:schemeClr val="tx1">
                    <a:lumMod val="50000"/>
                    <a:lumOff val="50000"/>
                  </a:schemeClr>
                </a:solidFill>
              </a:rPr>
              <a:t> for Business Innovation</a:t>
            </a:r>
            <a:endParaRPr lang="en-US" sz="1200" b="1" dirty="0">
              <a:solidFill>
                <a:schemeClr val="tx1">
                  <a:lumMod val="50000"/>
                  <a:lumOff val="50000"/>
                </a:schemeClr>
              </a:solidFill>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anadian Outlook">
    <p:spTree>
      <p:nvGrpSpPr>
        <p:cNvPr id="1" name=""/>
        <p:cNvGrpSpPr/>
        <p:nvPr/>
      </p:nvGrpSpPr>
      <p:grpSpPr>
        <a:xfrm>
          <a:off x="0" y="0"/>
          <a:ext cx="0" cy="0"/>
          <a:chOff x="0" y="0"/>
          <a:chExt cx="0" cy="0"/>
        </a:xfrm>
      </p:grpSpPr>
      <p:sp>
        <p:nvSpPr>
          <p:cNvPr id="6" name="Title 4"/>
          <p:cNvSpPr>
            <a:spLocks noGrp="1"/>
          </p:cNvSpPr>
          <p:nvPr>
            <p:ph type="title" hasCustomPrompt="1"/>
          </p:nvPr>
        </p:nvSpPr>
        <p:spPr>
          <a:xfrm>
            <a:off x="1143000" y="457200"/>
            <a:ext cx="75438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a:t>
            </a:r>
          </a:p>
        </p:txBody>
      </p:sp>
      <p:sp>
        <p:nvSpPr>
          <p:cNvPr id="7"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bullet point here. </a:t>
            </a:r>
            <a:r>
              <a:rPr lang="en-US" dirty="0" err="1" smtClean="0"/>
              <a:t>Aenean</a:t>
            </a:r>
            <a:r>
              <a:rPr lang="en-US" dirty="0" smtClean="0"/>
              <a:t> </a:t>
            </a:r>
            <a:r>
              <a:rPr lang="en-US" dirty="0" err="1" smtClean="0"/>
              <a:t>vestibulum</a:t>
            </a:r>
            <a:r>
              <a:rPr lang="en-US" dirty="0" smtClean="0"/>
              <a:t> </a:t>
            </a:r>
            <a:r>
              <a:rPr lang="en-US" dirty="0" err="1" smtClean="0"/>
              <a:t>orci</a:t>
            </a:r>
            <a:r>
              <a:rPr lang="en-US" dirty="0" smtClean="0"/>
              <a:t> in </a:t>
            </a:r>
            <a:r>
              <a:rPr lang="en-US" dirty="0" err="1" smtClean="0"/>
              <a:t>elit</a:t>
            </a:r>
            <a:r>
              <a:rPr lang="en-US" dirty="0" smtClean="0"/>
              <a:t> </a:t>
            </a:r>
            <a:r>
              <a:rPr lang="en-US" dirty="0" err="1" smtClean="0"/>
              <a:t>imperdiet</a:t>
            </a:r>
            <a:r>
              <a:rPr lang="en-US" dirty="0" smtClean="0"/>
              <a:t> </a:t>
            </a:r>
            <a:r>
              <a:rPr lang="en-US" dirty="0" err="1" smtClean="0"/>
              <a:t>ultrices</a:t>
            </a:r>
            <a:r>
              <a:rPr lang="en-US" dirty="0" smtClean="0"/>
              <a:t>. </a:t>
            </a:r>
            <a:r>
              <a:rPr lang="en-US" dirty="0" err="1" smtClean="0"/>
              <a:t>Etiam</a:t>
            </a:r>
            <a:r>
              <a:rPr lang="en-US" dirty="0" smtClean="0"/>
              <a:t> </a:t>
            </a:r>
            <a:r>
              <a:rPr lang="en-US" dirty="0" err="1" smtClean="0"/>
              <a:t>nec</a:t>
            </a:r>
            <a:r>
              <a:rPr lang="en-US" dirty="0" smtClean="0"/>
              <a:t> </a:t>
            </a:r>
            <a:r>
              <a:rPr lang="en-US" dirty="0" err="1" smtClean="0"/>
              <a:t>urna</a:t>
            </a:r>
            <a:r>
              <a:rPr lang="en-US" dirty="0" smtClean="0"/>
              <a:t> </a:t>
            </a:r>
            <a:r>
              <a:rPr lang="en-US" dirty="0" err="1" smtClean="0"/>
              <a:t>velit</a:t>
            </a:r>
            <a:r>
              <a:rPr lang="en-US" dirty="0" smtClean="0"/>
              <a:t>. </a:t>
            </a:r>
            <a:r>
              <a:rPr lang="en-US" dirty="0" err="1" smtClean="0"/>
              <a:t>Vivamus</a:t>
            </a:r>
            <a:r>
              <a:rPr lang="en-US" dirty="0" smtClean="0"/>
              <a:t> </a:t>
            </a:r>
            <a:r>
              <a:rPr lang="en-US" dirty="0" err="1" smtClean="0"/>
              <a:t>varius</a:t>
            </a:r>
            <a:r>
              <a:rPr lang="en-US" dirty="0" smtClean="0"/>
              <a:t> </a:t>
            </a:r>
            <a:r>
              <a:rPr lang="en-US" dirty="0" err="1" smtClean="0"/>
              <a:t>porttitor</a:t>
            </a:r>
            <a:r>
              <a:rPr lang="en-US" dirty="0" smtClean="0"/>
              <a:t> </a:t>
            </a:r>
            <a:r>
              <a:rPr lang="en-US" dirty="0" err="1" smtClean="0"/>
              <a:t>justo</a:t>
            </a:r>
            <a:r>
              <a:rPr lang="en-US" dirty="0" smtClean="0"/>
              <a:t> </a:t>
            </a:r>
            <a:r>
              <a:rPr lang="en-US" dirty="0" err="1" smtClean="0"/>
              <a:t>nec</a:t>
            </a:r>
            <a:r>
              <a:rPr lang="en-US" dirty="0" smtClean="0"/>
              <a:t>.</a:t>
            </a:r>
          </a:p>
          <a:p>
            <a:pPr lvl="0"/>
            <a:r>
              <a:rPr lang="en-US" dirty="0" smtClean="0"/>
              <a:t>Type your next point here. </a:t>
            </a:r>
            <a:r>
              <a:rPr lang="en-US" dirty="0" err="1" smtClean="0"/>
              <a:t>Ut</a:t>
            </a:r>
            <a:r>
              <a:rPr lang="en-US" dirty="0" smtClean="0"/>
              <a:t> in quam </a:t>
            </a:r>
            <a:r>
              <a:rPr lang="en-US" dirty="0" err="1" smtClean="0"/>
              <a:t>nulla</a:t>
            </a:r>
            <a:r>
              <a:rPr lang="en-US" dirty="0" smtClean="0"/>
              <a:t>, </a:t>
            </a:r>
            <a:r>
              <a:rPr lang="en-US" dirty="0" err="1" smtClean="0"/>
              <a:t>vel</a:t>
            </a:r>
            <a:r>
              <a:rPr lang="en-US" dirty="0" smtClean="0"/>
              <a:t> </a:t>
            </a:r>
            <a:r>
              <a:rPr lang="en-US" dirty="0" err="1" smtClean="0"/>
              <a:t>molestie</a:t>
            </a:r>
            <a:r>
              <a:rPr lang="en-US" dirty="0" smtClean="0"/>
              <a:t> </a:t>
            </a:r>
            <a:r>
              <a:rPr lang="en-US" dirty="0" err="1" smtClean="0"/>
              <a:t>odio</a:t>
            </a:r>
            <a:r>
              <a:rPr lang="en-US" dirty="0" smtClean="0"/>
              <a:t>. </a:t>
            </a:r>
            <a:r>
              <a:rPr lang="en-US" dirty="0" err="1" smtClean="0"/>
              <a:t>Pellentesque</a:t>
            </a:r>
            <a:r>
              <a:rPr lang="en-US" dirty="0" smtClean="0"/>
              <a:t> </a:t>
            </a:r>
            <a:r>
              <a:rPr lang="en-US" dirty="0" err="1" smtClean="0"/>
              <a:t>imperdiet</a:t>
            </a:r>
            <a:r>
              <a:rPr lang="en-US" dirty="0" smtClean="0"/>
              <a:t> mi et </a:t>
            </a:r>
            <a:r>
              <a:rPr lang="en-US" dirty="0" err="1" smtClean="0"/>
              <a:t>justo</a:t>
            </a:r>
            <a:r>
              <a:rPr lang="en-US" dirty="0" smtClean="0"/>
              <a:t> </a:t>
            </a:r>
            <a:r>
              <a:rPr lang="en-US" dirty="0" err="1" smtClean="0"/>
              <a:t>molestie</a:t>
            </a:r>
            <a:r>
              <a:rPr lang="en-US" dirty="0" smtClean="0"/>
              <a:t> </a:t>
            </a:r>
            <a:r>
              <a:rPr lang="en-US" dirty="0" err="1" smtClean="0"/>
              <a:t>pellentesque</a:t>
            </a:r>
            <a:r>
              <a:rPr lang="en-US" dirty="0" smtClean="0"/>
              <a:t>.</a:t>
            </a:r>
          </a:p>
          <a:p>
            <a:pPr lvl="0"/>
            <a:r>
              <a:rPr lang="en-US" dirty="0" smtClean="0"/>
              <a:t>Type your next point here. </a:t>
            </a:r>
            <a:r>
              <a:rPr lang="en-US" dirty="0" err="1" smtClean="0"/>
              <a:t>Donec</a:t>
            </a:r>
            <a:r>
              <a:rPr lang="en-US" dirty="0" smtClean="0"/>
              <a:t> </a:t>
            </a:r>
            <a:r>
              <a:rPr lang="en-US" dirty="0" err="1" smtClean="0"/>
              <a:t>neque</a:t>
            </a:r>
            <a:r>
              <a:rPr lang="en-US" dirty="0" smtClean="0"/>
              <a:t> </a:t>
            </a:r>
            <a:r>
              <a:rPr lang="en-US" dirty="0" err="1" smtClean="0"/>
              <a:t>urna</a:t>
            </a:r>
            <a:r>
              <a:rPr lang="en-US" dirty="0" smtClean="0"/>
              <a:t>, </a:t>
            </a:r>
            <a:r>
              <a:rPr lang="en-US" dirty="0" err="1" smtClean="0"/>
              <a:t>rutrum</a:t>
            </a:r>
            <a:r>
              <a:rPr lang="en-US" dirty="0" smtClean="0"/>
              <a:t> </a:t>
            </a:r>
            <a:r>
              <a:rPr lang="en-US" dirty="0" err="1" smtClean="0"/>
              <a:t>nec</a:t>
            </a:r>
            <a:r>
              <a:rPr lang="en-US" dirty="0" smtClean="0"/>
              <a:t> </a:t>
            </a:r>
            <a:r>
              <a:rPr lang="en-US" dirty="0" err="1" smtClean="0"/>
              <a:t>malesuada</a:t>
            </a:r>
            <a:r>
              <a:rPr lang="en-US" dirty="0" smtClean="0"/>
              <a:t> </a:t>
            </a:r>
            <a:r>
              <a:rPr lang="en-US" dirty="0" err="1" smtClean="0"/>
              <a:t>eu</a:t>
            </a:r>
            <a:r>
              <a:rPr lang="en-US" dirty="0" smtClean="0"/>
              <a:t>, </a:t>
            </a:r>
            <a:r>
              <a:rPr lang="en-US" dirty="0" err="1" smtClean="0"/>
              <a:t>rutrum</a:t>
            </a:r>
            <a:r>
              <a:rPr lang="en-US" dirty="0" smtClean="0"/>
              <a:t> ac </a:t>
            </a:r>
            <a:r>
              <a:rPr lang="en-US" dirty="0" err="1" smtClean="0"/>
              <a:t>sapien</a:t>
            </a:r>
            <a:r>
              <a:rPr lang="en-US" dirty="0" smtClean="0"/>
              <a:t> </a:t>
            </a:r>
            <a:r>
              <a:rPr lang="en-US" dirty="0" err="1" smtClean="0"/>
              <a:t>nec</a:t>
            </a:r>
            <a:r>
              <a:rPr lang="en-US" dirty="0" smtClean="0"/>
              <a:t>. </a:t>
            </a:r>
          </a:p>
        </p:txBody>
      </p:sp>
      <p:pic>
        <p:nvPicPr>
          <p:cNvPr id="8" name="Picture 7" descr="Canada_icon_new.emf"/>
          <p:cNvPicPr>
            <a:picLocks noChangeAspect="1"/>
          </p:cNvPicPr>
          <p:nvPr userDrawn="1"/>
        </p:nvPicPr>
        <p:blipFill>
          <a:blip r:embed="rId2" cstate="print"/>
          <a:stretch>
            <a:fillRect/>
          </a:stretch>
        </p:blipFill>
        <p:spPr>
          <a:xfrm>
            <a:off x="457200" y="457200"/>
            <a:ext cx="472500" cy="551250"/>
          </a:xfrm>
          <a:prstGeom prst="rect">
            <a:avLst/>
          </a:prstGeom>
        </p:spPr>
      </p:pic>
    </p:spTree>
  </p:cSld>
  <p:clrMapOvr>
    <a:masterClrMapping/>
  </p:clrMapOvr>
  <p:timing>
    <p:tnLst>
      <p:par>
        <p:cTn id="1" dur="indefinite" restart="never" nodeType="tmRoot"/>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U.S. Outlook">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1143000" y="457200"/>
            <a:ext cx="7543800" cy="612648"/>
          </a:xfrm>
          <a:prstGeom prst="rect">
            <a:avLst/>
          </a:prstGeom>
        </p:spPr>
        <p:txBody>
          <a:bodyPr lIns="0" tIns="0" rIns="0" bIns="0" anchor="t" anchorCtr="0"/>
          <a:lstStyle>
            <a:lvl1pPr algn="l">
              <a:lnSpc>
                <a:spcPts val="3400"/>
              </a:lnSpc>
              <a:defRPr sz="3000" b="1">
                <a:solidFill>
                  <a:schemeClr val="tx1">
                    <a:lumMod val="50000"/>
                    <a:lumOff val="50000"/>
                  </a:schemeClr>
                </a:solidFill>
              </a:defRPr>
            </a:lvl1pPr>
          </a:lstStyle>
          <a:p>
            <a:pPr lvl="0"/>
            <a:r>
              <a:rPr lang="en-US" dirty="0" smtClean="0"/>
              <a:t>Type your main title in here. Try to keep your title to a two line maximum.</a:t>
            </a:r>
          </a:p>
        </p:txBody>
      </p:sp>
      <p:sp>
        <p:nvSpPr>
          <p:cNvPr id="6" name="Text Placeholder 16"/>
          <p:cNvSpPr>
            <a:spLocks noGrp="1"/>
          </p:cNvSpPr>
          <p:nvPr>
            <p:ph type="body" sz="quarter" idx="11" hasCustomPrompt="1"/>
          </p:nvPr>
        </p:nvSpPr>
        <p:spPr>
          <a:xfrm>
            <a:off x="457200" y="1783080"/>
            <a:ext cx="8229600" cy="4178808"/>
          </a:xfrm>
          <a:prstGeom prst="rect">
            <a:avLst/>
          </a:prstGeom>
        </p:spPr>
        <p:txBody>
          <a:bodyPr lIns="0" tIns="0" rIns="0" bIns="0"/>
          <a:lstStyle>
            <a:lvl1pPr marL="182880" indent="-182880">
              <a:lnSpc>
                <a:spcPts val="2800"/>
              </a:lnSpc>
              <a:spcBef>
                <a:spcPts val="2400"/>
              </a:spcBef>
              <a:spcAft>
                <a:spcPts val="0"/>
              </a:spcAft>
              <a:buFont typeface="Arial" pitchFamily="34" charset="0"/>
              <a:buChar char="•"/>
              <a:defRPr sz="2400" baseline="0"/>
            </a:lvl1pPr>
            <a:lvl2pPr marL="365760" indent="-182880">
              <a:lnSpc>
                <a:spcPts val="2800"/>
              </a:lnSpc>
              <a:spcBef>
                <a:spcPts val="600"/>
              </a:spcBef>
              <a:defRPr sz="2400"/>
            </a:lvl2pPr>
            <a:lvl3pPr marL="548640" indent="-182880">
              <a:lnSpc>
                <a:spcPts val="2800"/>
              </a:lnSpc>
              <a:spcBef>
                <a:spcPts val="600"/>
              </a:spcBef>
              <a:defRPr sz="2400"/>
            </a:lvl3pPr>
            <a:lvl4pPr marL="731520" indent="-182880">
              <a:lnSpc>
                <a:spcPts val="2800"/>
              </a:lnSpc>
              <a:spcBef>
                <a:spcPts val="600"/>
              </a:spcBef>
              <a:defRPr sz="2400"/>
            </a:lvl4pPr>
            <a:lvl5pPr marL="914400" indent="-182880">
              <a:lnSpc>
                <a:spcPts val="2800"/>
              </a:lnSpc>
              <a:spcBef>
                <a:spcPts val="600"/>
              </a:spcBef>
              <a:buFont typeface="Arial" pitchFamily="34" charset="0"/>
              <a:buChar char="•"/>
              <a:defRPr sz="2400" baseline="0"/>
            </a:lvl5pPr>
          </a:lstStyle>
          <a:p>
            <a:pPr lvl="0"/>
            <a:r>
              <a:rPr lang="en-US" dirty="0" smtClean="0"/>
              <a:t>Type your first bullet point here. </a:t>
            </a:r>
            <a:r>
              <a:rPr lang="en-US" dirty="0" err="1" smtClean="0"/>
              <a:t>Aenean</a:t>
            </a:r>
            <a:r>
              <a:rPr lang="en-US" dirty="0" smtClean="0"/>
              <a:t> </a:t>
            </a:r>
            <a:r>
              <a:rPr lang="en-US" dirty="0" err="1" smtClean="0"/>
              <a:t>vestibulum</a:t>
            </a:r>
            <a:r>
              <a:rPr lang="en-US" dirty="0" smtClean="0"/>
              <a:t> </a:t>
            </a:r>
            <a:r>
              <a:rPr lang="en-US" dirty="0" err="1" smtClean="0"/>
              <a:t>orci</a:t>
            </a:r>
            <a:r>
              <a:rPr lang="en-US" dirty="0" smtClean="0"/>
              <a:t> in </a:t>
            </a:r>
            <a:r>
              <a:rPr lang="en-US" dirty="0" err="1" smtClean="0"/>
              <a:t>elit</a:t>
            </a:r>
            <a:r>
              <a:rPr lang="en-US" dirty="0" smtClean="0"/>
              <a:t> </a:t>
            </a:r>
            <a:r>
              <a:rPr lang="en-US" dirty="0" err="1" smtClean="0"/>
              <a:t>imperdiet</a:t>
            </a:r>
            <a:r>
              <a:rPr lang="en-US" dirty="0" smtClean="0"/>
              <a:t> </a:t>
            </a:r>
            <a:r>
              <a:rPr lang="en-US" dirty="0" err="1" smtClean="0"/>
              <a:t>ultrices</a:t>
            </a:r>
            <a:r>
              <a:rPr lang="en-US" dirty="0" smtClean="0"/>
              <a:t>. </a:t>
            </a:r>
            <a:r>
              <a:rPr lang="en-US" dirty="0" err="1" smtClean="0"/>
              <a:t>Etiam</a:t>
            </a:r>
            <a:r>
              <a:rPr lang="en-US" dirty="0" smtClean="0"/>
              <a:t> </a:t>
            </a:r>
            <a:r>
              <a:rPr lang="en-US" dirty="0" err="1" smtClean="0"/>
              <a:t>nec</a:t>
            </a:r>
            <a:r>
              <a:rPr lang="en-US" dirty="0" smtClean="0"/>
              <a:t> </a:t>
            </a:r>
            <a:r>
              <a:rPr lang="en-US" dirty="0" err="1" smtClean="0"/>
              <a:t>urna</a:t>
            </a:r>
            <a:r>
              <a:rPr lang="en-US" dirty="0" smtClean="0"/>
              <a:t> </a:t>
            </a:r>
            <a:r>
              <a:rPr lang="en-US" dirty="0" err="1" smtClean="0"/>
              <a:t>velit</a:t>
            </a:r>
            <a:r>
              <a:rPr lang="en-US" dirty="0" smtClean="0"/>
              <a:t>. </a:t>
            </a:r>
            <a:r>
              <a:rPr lang="en-US" dirty="0" err="1" smtClean="0"/>
              <a:t>Vivamus</a:t>
            </a:r>
            <a:r>
              <a:rPr lang="en-US" dirty="0" smtClean="0"/>
              <a:t> </a:t>
            </a:r>
            <a:r>
              <a:rPr lang="en-US" dirty="0" err="1" smtClean="0"/>
              <a:t>varius</a:t>
            </a:r>
            <a:r>
              <a:rPr lang="en-US" dirty="0" smtClean="0"/>
              <a:t> </a:t>
            </a:r>
            <a:r>
              <a:rPr lang="en-US" dirty="0" err="1" smtClean="0"/>
              <a:t>porttitor</a:t>
            </a:r>
            <a:r>
              <a:rPr lang="en-US" dirty="0" smtClean="0"/>
              <a:t> </a:t>
            </a:r>
            <a:r>
              <a:rPr lang="en-US" dirty="0" err="1" smtClean="0"/>
              <a:t>justo</a:t>
            </a:r>
            <a:r>
              <a:rPr lang="en-US" dirty="0" smtClean="0"/>
              <a:t> </a:t>
            </a:r>
            <a:r>
              <a:rPr lang="en-US" dirty="0" err="1" smtClean="0"/>
              <a:t>nec</a:t>
            </a:r>
            <a:r>
              <a:rPr lang="en-US" dirty="0" smtClean="0"/>
              <a:t>.</a:t>
            </a:r>
          </a:p>
          <a:p>
            <a:pPr lvl="0"/>
            <a:r>
              <a:rPr lang="en-US" dirty="0" smtClean="0"/>
              <a:t>Type your next point here. </a:t>
            </a:r>
            <a:r>
              <a:rPr lang="en-US" dirty="0" err="1" smtClean="0"/>
              <a:t>Ut</a:t>
            </a:r>
            <a:r>
              <a:rPr lang="en-US" dirty="0" smtClean="0"/>
              <a:t> in quam </a:t>
            </a:r>
            <a:r>
              <a:rPr lang="en-US" dirty="0" err="1" smtClean="0"/>
              <a:t>nulla</a:t>
            </a:r>
            <a:r>
              <a:rPr lang="en-US" dirty="0" smtClean="0"/>
              <a:t>, </a:t>
            </a:r>
            <a:r>
              <a:rPr lang="en-US" dirty="0" err="1" smtClean="0"/>
              <a:t>vel</a:t>
            </a:r>
            <a:r>
              <a:rPr lang="en-US" dirty="0" smtClean="0"/>
              <a:t> </a:t>
            </a:r>
            <a:r>
              <a:rPr lang="en-US" dirty="0" err="1" smtClean="0"/>
              <a:t>molestie</a:t>
            </a:r>
            <a:r>
              <a:rPr lang="en-US" dirty="0" smtClean="0"/>
              <a:t> </a:t>
            </a:r>
            <a:r>
              <a:rPr lang="en-US" dirty="0" err="1" smtClean="0"/>
              <a:t>odio</a:t>
            </a:r>
            <a:r>
              <a:rPr lang="en-US" dirty="0" smtClean="0"/>
              <a:t>. </a:t>
            </a:r>
            <a:r>
              <a:rPr lang="en-US" dirty="0" err="1" smtClean="0"/>
              <a:t>Pellentesque</a:t>
            </a:r>
            <a:r>
              <a:rPr lang="en-US" dirty="0" smtClean="0"/>
              <a:t> </a:t>
            </a:r>
            <a:r>
              <a:rPr lang="en-US" dirty="0" err="1" smtClean="0"/>
              <a:t>imperdiet</a:t>
            </a:r>
            <a:r>
              <a:rPr lang="en-US" dirty="0" smtClean="0"/>
              <a:t> mi et </a:t>
            </a:r>
            <a:r>
              <a:rPr lang="en-US" dirty="0" err="1" smtClean="0"/>
              <a:t>justo</a:t>
            </a:r>
            <a:r>
              <a:rPr lang="en-US" dirty="0" smtClean="0"/>
              <a:t> </a:t>
            </a:r>
            <a:r>
              <a:rPr lang="en-US" dirty="0" err="1" smtClean="0"/>
              <a:t>molestie</a:t>
            </a:r>
            <a:r>
              <a:rPr lang="en-US" dirty="0" smtClean="0"/>
              <a:t> </a:t>
            </a:r>
            <a:r>
              <a:rPr lang="en-US" dirty="0" err="1" smtClean="0"/>
              <a:t>pellentesque</a:t>
            </a:r>
            <a:r>
              <a:rPr lang="en-US" dirty="0" smtClean="0"/>
              <a:t>.</a:t>
            </a:r>
          </a:p>
          <a:p>
            <a:pPr lvl="0"/>
            <a:r>
              <a:rPr lang="en-US" dirty="0" smtClean="0"/>
              <a:t>Type your next point here. </a:t>
            </a:r>
            <a:r>
              <a:rPr lang="en-US" dirty="0" err="1" smtClean="0"/>
              <a:t>Donec</a:t>
            </a:r>
            <a:r>
              <a:rPr lang="en-US" dirty="0" smtClean="0"/>
              <a:t> </a:t>
            </a:r>
            <a:r>
              <a:rPr lang="en-US" dirty="0" err="1" smtClean="0"/>
              <a:t>neque</a:t>
            </a:r>
            <a:r>
              <a:rPr lang="en-US" dirty="0" smtClean="0"/>
              <a:t> </a:t>
            </a:r>
            <a:r>
              <a:rPr lang="en-US" dirty="0" err="1" smtClean="0"/>
              <a:t>urna</a:t>
            </a:r>
            <a:r>
              <a:rPr lang="en-US" dirty="0" smtClean="0"/>
              <a:t>, </a:t>
            </a:r>
            <a:r>
              <a:rPr lang="en-US" dirty="0" err="1" smtClean="0"/>
              <a:t>rutrum</a:t>
            </a:r>
            <a:r>
              <a:rPr lang="en-US" dirty="0" smtClean="0"/>
              <a:t> </a:t>
            </a:r>
            <a:r>
              <a:rPr lang="en-US" dirty="0" err="1" smtClean="0"/>
              <a:t>nec</a:t>
            </a:r>
            <a:r>
              <a:rPr lang="en-US" dirty="0" smtClean="0"/>
              <a:t> </a:t>
            </a:r>
            <a:r>
              <a:rPr lang="en-US" dirty="0" err="1" smtClean="0"/>
              <a:t>malesuada</a:t>
            </a:r>
            <a:r>
              <a:rPr lang="en-US" dirty="0" smtClean="0"/>
              <a:t> </a:t>
            </a:r>
            <a:r>
              <a:rPr lang="en-US" dirty="0" err="1" smtClean="0"/>
              <a:t>eu</a:t>
            </a:r>
            <a:r>
              <a:rPr lang="en-US" dirty="0" smtClean="0"/>
              <a:t>, </a:t>
            </a:r>
            <a:r>
              <a:rPr lang="en-US" dirty="0" err="1" smtClean="0"/>
              <a:t>rutrum</a:t>
            </a:r>
            <a:r>
              <a:rPr lang="en-US" dirty="0" smtClean="0"/>
              <a:t> ac </a:t>
            </a:r>
            <a:r>
              <a:rPr lang="en-US" dirty="0" err="1" smtClean="0"/>
              <a:t>sapien</a:t>
            </a:r>
            <a:r>
              <a:rPr lang="en-US" dirty="0" smtClean="0"/>
              <a:t> </a:t>
            </a:r>
            <a:r>
              <a:rPr lang="en-US" dirty="0" err="1" smtClean="0"/>
              <a:t>nec</a:t>
            </a:r>
            <a:r>
              <a:rPr lang="en-US" dirty="0" smtClean="0"/>
              <a:t>. </a:t>
            </a:r>
          </a:p>
        </p:txBody>
      </p:sp>
      <p:pic>
        <p:nvPicPr>
          <p:cNvPr id="9" name="Picture 8" descr="US_icon_new.emf"/>
          <p:cNvPicPr>
            <a:picLocks noChangeAspect="1"/>
          </p:cNvPicPr>
          <p:nvPr userDrawn="1"/>
        </p:nvPicPr>
        <p:blipFill>
          <a:blip r:embed="rId2" cstate="print"/>
          <a:stretch>
            <a:fillRect/>
          </a:stretch>
        </p:blipFill>
        <p:spPr>
          <a:xfrm>
            <a:off x="457200" y="457200"/>
            <a:ext cx="461250" cy="538125"/>
          </a:xfrm>
          <a:prstGeom prst="rect">
            <a:avLst/>
          </a:prstGeom>
        </p:spPr>
      </p:pic>
    </p:spTree>
  </p:cSld>
  <p:clrMapOvr>
    <a:masterClrMapping/>
  </p:clrMapOvr>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p:cSld name="Title pag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Closing">
    <p:spTree>
      <p:nvGrpSpPr>
        <p:cNvPr id="1" name=""/>
        <p:cNvGrpSpPr/>
        <p:nvPr/>
      </p:nvGrpSpPr>
      <p:grpSpPr>
        <a:xfrm>
          <a:off x="0" y="0"/>
          <a:ext cx="0" cy="0"/>
          <a:chOff x="0" y="0"/>
          <a:chExt cx="0" cy="0"/>
        </a:xfrm>
      </p:grpSpPr>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page/CF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sp>
        <p:nvSpPr>
          <p:cNvPr id="10"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pic>
        <p:nvPicPr>
          <p:cNvPr id="7" name="Picture 6" descr="CFN_E_white_new.emf"/>
          <p:cNvPicPr>
            <a:picLocks noChangeAspect="1"/>
          </p:cNvPicPr>
          <p:nvPr userDrawn="1"/>
        </p:nvPicPr>
        <p:blipFill>
          <a:blip r:embed="rId2" cstate="print"/>
          <a:stretch>
            <a:fillRect/>
          </a:stretch>
        </p:blipFill>
        <p:spPr>
          <a:xfrm>
            <a:off x="457200" y="5623560"/>
            <a:ext cx="658800" cy="777600"/>
          </a:xfrm>
          <a:prstGeom prst="rect">
            <a:avLst/>
          </a:prstGeom>
        </p:spPr>
      </p:pic>
      <p:sp>
        <p:nvSpPr>
          <p:cNvPr id="8" name="TextBox 7"/>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Centre for the North</a:t>
            </a:r>
            <a:endParaRPr lang="en-US" sz="1200" b="1" dirty="0">
              <a:solidFill>
                <a:schemeClr val="tx1">
                  <a:lumMod val="50000"/>
                  <a:lumOff val="50000"/>
                </a:scheme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le page/CFIC">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6"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7"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pic>
        <p:nvPicPr>
          <p:cNvPr id="8" name="Picture 7" descr="CFIC_E_white_new.emf"/>
          <p:cNvPicPr>
            <a:picLocks noChangeAspect="1"/>
          </p:cNvPicPr>
          <p:nvPr userDrawn="1"/>
        </p:nvPicPr>
        <p:blipFill>
          <a:blip r:embed="rId2" cstate="print"/>
          <a:stretch>
            <a:fillRect/>
          </a:stretch>
        </p:blipFill>
        <p:spPr>
          <a:xfrm>
            <a:off x="457200" y="5550408"/>
            <a:ext cx="861300" cy="847800"/>
          </a:xfrm>
          <a:prstGeom prst="rect">
            <a:avLst/>
          </a:prstGeom>
        </p:spPr>
      </p:pic>
      <p:sp>
        <p:nvSpPr>
          <p:cNvPr id="10" name="TextBox 9"/>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Centre for Food in Canada</a:t>
            </a:r>
            <a:endParaRPr lang="en-US" sz="1200" b="1" dirty="0">
              <a:solidFill>
                <a:schemeClr val="tx1">
                  <a:lumMod val="50000"/>
                  <a:lumOff val="50000"/>
                </a:scheme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page/HCP">
    <p:spTree>
      <p:nvGrpSpPr>
        <p:cNvPr id="1" name=""/>
        <p:cNvGrpSpPr/>
        <p:nvPr/>
      </p:nvGrpSpPr>
      <p:grpSpPr>
        <a:xfrm>
          <a:off x="0" y="0"/>
          <a:ext cx="0" cy="0"/>
          <a:chOff x="0" y="0"/>
          <a:chExt cx="0" cy="0"/>
        </a:xfrm>
      </p:grpSpPr>
      <p:sp>
        <p:nvSpPr>
          <p:cNvPr id="12" name="Text Placeholder 11"/>
          <p:cNvSpPr>
            <a:spLocks noGrp="1"/>
          </p:cNvSpPr>
          <p:nvPr>
            <p:ph type="body" sz="quarter" idx="11" hasCustomPrompt="1"/>
          </p:nvPr>
        </p:nvSpPr>
        <p:spPr>
          <a:xfrm>
            <a:off x="457200" y="3730752"/>
            <a:ext cx="8229600" cy="914400"/>
          </a:xfrm>
          <a:prstGeom prst="rect">
            <a:avLst/>
          </a:prstGeom>
        </p:spPr>
        <p:txBody>
          <a:bodyPr lIns="0" tIns="0" rIns="0" bIns="0"/>
          <a:lstStyle>
            <a:lvl1pPr marL="0" indent="0">
              <a:lnSpc>
                <a:spcPts val="2400"/>
              </a:lnSpc>
              <a:spcBef>
                <a:spcPts val="0"/>
              </a:spcBef>
              <a:buNone/>
              <a:defRPr sz="2000" b="1">
                <a:solidFill>
                  <a:schemeClr val="accent1"/>
                </a:solidFill>
              </a:defRPr>
            </a:lvl1pPr>
            <a:lvl2pPr marL="0" indent="0">
              <a:lnSpc>
                <a:spcPts val="2400"/>
              </a:lnSpc>
              <a:spcBef>
                <a:spcPts val="0"/>
              </a:spcBef>
              <a:buNone/>
              <a:defRPr sz="1800" baseline="0">
                <a:solidFill>
                  <a:schemeClr val="accent1"/>
                </a:solidFill>
              </a:defRPr>
            </a:lvl2pPr>
            <a:lvl3pPr marL="0" indent="0">
              <a:lnSpc>
                <a:spcPts val="2400"/>
              </a:lnSpc>
              <a:spcBef>
                <a:spcPts val="0"/>
              </a:spcBef>
              <a:buNone/>
              <a:defRPr sz="1800">
                <a:solidFill>
                  <a:schemeClr val="accent1"/>
                </a:solidFill>
              </a:defRPr>
            </a:lvl3pPr>
            <a:lvl4pPr>
              <a:buNone/>
              <a:defRPr/>
            </a:lvl4pPr>
            <a:lvl5pPr>
              <a:buNone/>
              <a:defRPr/>
            </a:lvl5pPr>
          </a:lstStyle>
          <a:p>
            <a:pPr lvl="0"/>
            <a:r>
              <a:rPr lang="en-US" dirty="0" smtClean="0"/>
              <a:t>Joe Smith</a:t>
            </a:r>
          </a:p>
          <a:p>
            <a:pPr lvl="1"/>
            <a:r>
              <a:rPr lang="en-US" dirty="0" smtClean="0"/>
              <a:t>Title, The Conference Board of Canada</a:t>
            </a:r>
          </a:p>
          <a:p>
            <a:pPr lvl="2"/>
            <a:r>
              <a:rPr lang="en-US" dirty="0" smtClean="0"/>
              <a:t>January 1, 2013</a:t>
            </a:r>
          </a:p>
        </p:txBody>
      </p:sp>
      <p:sp>
        <p:nvSpPr>
          <p:cNvPr id="6" name="Text Placeholder 9"/>
          <p:cNvSpPr>
            <a:spLocks noGrp="1"/>
          </p:cNvSpPr>
          <p:nvPr>
            <p:ph type="body" sz="quarter" idx="10" hasCustomPrompt="1"/>
          </p:nvPr>
        </p:nvSpPr>
        <p:spPr>
          <a:xfrm>
            <a:off x="457200" y="2770632"/>
            <a:ext cx="8229600" cy="685800"/>
          </a:xfrm>
          <a:prstGeom prst="rect">
            <a:avLst/>
          </a:prstGeom>
          <a:noFill/>
        </p:spPr>
        <p:txBody>
          <a:bodyPr lIns="0" tIns="0" rIns="0" bIns="0"/>
          <a:lstStyle>
            <a:lvl1pPr marL="0" indent="0">
              <a:lnSpc>
                <a:spcPts val="3000"/>
              </a:lnSpc>
              <a:spcBef>
                <a:spcPts val="0"/>
              </a:spcBef>
              <a:buNone/>
              <a:defRPr sz="2600" b="0" baseline="0">
                <a:solidFill>
                  <a:schemeClr val="tx1">
                    <a:lumMod val="50000"/>
                    <a:lumOff val="50000"/>
                  </a:schemeClr>
                </a:solidFill>
              </a:defRPr>
            </a:lvl1pPr>
          </a:lstStyle>
          <a:p>
            <a:pPr lvl="0"/>
            <a:r>
              <a:rPr lang="en-US" dirty="0" smtClean="0"/>
              <a:t>Type your sub-title in here. Try to keep your sub-title to a two line maximum.</a:t>
            </a:r>
            <a:endParaRPr lang="en-US" dirty="0"/>
          </a:p>
        </p:txBody>
      </p:sp>
      <p:sp>
        <p:nvSpPr>
          <p:cNvPr id="7" name="Title 1"/>
          <p:cNvSpPr>
            <a:spLocks noGrp="1"/>
          </p:cNvSpPr>
          <p:nvPr>
            <p:ph type="title" hasCustomPrompt="1"/>
          </p:nvPr>
        </p:nvSpPr>
        <p:spPr>
          <a:xfrm>
            <a:off x="457200" y="1755648"/>
            <a:ext cx="8229600" cy="835152"/>
          </a:xfrm>
          <a:prstGeom prst="rect">
            <a:avLst/>
          </a:prstGeom>
        </p:spPr>
        <p:txBody>
          <a:bodyPr lIns="0" tIns="0" rIns="0" bIns="0"/>
          <a:lstStyle>
            <a:lvl1pPr algn="l">
              <a:lnSpc>
                <a:spcPts val="3400"/>
              </a:lnSpc>
              <a:defRPr sz="3000" b="1" baseline="0">
                <a:solidFill>
                  <a:schemeClr val="tx1">
                    <a:lumMod val="50000"/>
                    <a:lumOff val="50000"/>
                  </a:schemeClr>
                </a:solidFill>
              </a:defRPr>
            </a:lvl1pPr>
          </a:lstStyle>
          <a:p>
            <a:r>
              <a:rPr lang="en-US" dirty="0" smtClean="0"/>
              <a:t>Type your presentation title in here. Try to keep your title to a two line maximum.</a:t>
            </a:r>
            <a:endParaRPr lang="en-US" dirty="0"/>
          </a:p>
        </p:txBody>
      </p:sp>
      <p:pic>
        <p:nvPicPr>
          <p:cNvPr id="8" name="Picture 7" descr="HCP_white_new.emf"/>
          <p:cNvPicPr>
            <a:picLocks noChangeAspect="1"/>
          </p:cNvPicPr>
          <p:nvPr userDrawn="1"/>
        </p:nvPicPr>
        <p:blipFill>
          <a:blip r:embed="rId2" cstate="print"/>
          <a:stretch>
            <a:fillRect/>
          </a:stretch>
        </p:blipFill>
        <p:spPr>
          <a:xfrm>
            <a:off x="457200" y="5586984"/>
            <a:ext cx="696600" cy="812700"/>
          </a:xfrm>
          <a:prstGeom prst="rect">
            <a:avLst/>
          </a:prstGeom>
        </p:spPr>
      </p:pic>
      <p:sp>
        <p:nvSpPr>
          <p:cNvPr id="10" name="TextBox 9"/>
          <p:cNvSpPr txBox="1"/>
          <p:nvPr userDrawn="1"/>
        </p:nvSpPr>
        <p:spPr>
          <a:xfrm>
            <a:off x="457200" y="6227064"/>
            <a:ext cx="4230688" cy="184666"/>
          </a:xfrm>
          <a:prstGeom prst="rect">
            <a:avLst/>
          </a:prstGeom>
          <a:noFill/>
        </p:spPr>
        <p:txBody>
          <a:bodyPr wrap="square" lIns="0" tIns="0" rIns="0" bIns="0" rtlCol="0">
            <a:spAutoFit/>
          </a:bodyPr>
          <a:lstStyle/>
          <a:p>
            <a:r>
              <a:rPr lang="en-US" sz="1200" b="1" dirty="0" smtClean="0">
                <a:solidFill>
                  <a:schemeClr val="tx1">
                    <a:lumMod val="50000"/>
                    <a:lumOff val="50000"/>
                  </a:schemeClr>
                </a:solidFill>
              </a:rPr>
              <a:t>How Canada Performs</a:t>
            </a:r>
            <a:endParaRPr lang="en-US" sz="1200" b="1" dirty="0">
              <a:solidFill>
                <a:schemeClr val="tx1">
                  <a:lumMod val="50000"/>
                  <a:lumOff val="50000"/>
                </a:scheme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Instructions: General">
    <p:spTree>
      <p:nvGrpSpPr>
        <p:cNvPr id="1" name=""/>
        <p:cNvGrpSpPr/>
        <p:nvPr/>
      </p:nvGrpSpPr>
      <p:grpSpPr>
        <a:xfrm>
          <a:off x="0" y="0"/>
          <a:ext cx="0" cy="0"/>
          <a:chOff x="0" y="0"/>
          <a:chExt cx="0" cy="0"/>
        </a:xfrm>
      </p:grpSpPr>
      <p:sp>
        <p:nvSpPr>
          <p:cNvPr id="3" name="TextBox 2"/>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 </a:t>
            </a:r>
            <a:r>
              <a:rPr lang="en-US" sz="2000" dirty="0" smtClean="0">
                <a:solidFill>
                  <a:schemeClr val="tx1"/>
                </a:solidFill>
              </a:rPr>
              <a:t>General</a:t>
            </a:r>
            <a:r>
              <a:rPr lang="en-US" sz="2000" baseline="0" dirty="0" smtClean="0">
                <a:solidFill>
                  <a:schemeClr val="tx1"/>
                </a:solidFill>
              </a:rPr>
              <a:t> (10/28/13)</a:t>
            </a:r>
            <a:endParaRPr lang="en-US" sz="2000" dirty="0" smtClean="0">
              <a:solidFill>
                <a:schemeClr val="tx1"/>
              </a:solidFill>
            </a:endParaRPr>
          </a:p>
          <a:p>
            <a:r>
              <a:rPr lang="en-US" sz="1200" baseline="0" dirty="0" smtClean="0">
                <a:solidFill>
                  <a:schemeClr val="tx1"/>
                </a:solidFill>
              </a:rPr>
              <a:t>Note: Remove this slide when your presentation is complete.</a:t>
            </a:r>
            <a:endParaRPr lang="en-US" sz="1200" dirty="0">
              <a:solidFill>
                <a:schemeClr val="tx1"/>
              </a:solidFill>
            </a:endParaRPr>
          </a:p>
        </p:txBody>
      </p:sp>
      <p:sp>
        <p:nvSpPr>
          <p:cNvPr id="4" name="TextBox 3"/>
          <p:cNvSpPr txBox="1"/>
          <p:nvPr userDrawn="1"/>
        </p:nvSpPr>
        <p:spPr>
          <a:xfrm>
            <a:off x="457200" y="1417320"/>
            <a:ext cx="8229600" cy="4297679"/>
          </a:xfrm>
          <a:prstGeom prst="rect">
            <a:avLst/>
          </a:prstGeom>
          <a:noFill/>
        </p:spPr>
        <p:txBody>
          <a:bodyPr wrap="square" lIns="0" tIns="0" rIns="0" bIns="0" numCol="2" spcCol="228600" rtlCol="0">
            <a:noAutofit/>
          </a:bodyPr>
          <a:lstStyle/>
          <a:p>
            <a:pPr>
              <a:lnSpc>
                <a:spcPct val="100000"/>
              </a:lnSpc>
              <a:spcAft>
                <a:spcPts val="1600"/>
              </a:spcAft>
            </a:pPr>
            <a:r>
              <a:rPr lang="en-US" sz="1400" baseline="0" dirty="0" smtClean="0">
                <a:solidFill>
                  <a:schemeClr val="tx1"/>
                </a:solidFill>
              </a:rPr>
              <a:t>The template includes the following:</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2"/>
                </a:solidFill>
              </a:rPr>
              <a:t>English template</a:t>
            </a:r>
          </a:p>
          <a:p>
            <a:pPr marL="182880" indent="-182880">
              <a:lnSpc>
                <a:spcPct val="100000"/>
              </a:lnSpc>
              <a:spcAft>
                <a:spcPts val="1600"/>
              </a:spcAft>
              <a:buAutoNum type="arabicPeriod"/>
            </a:pPr>
            <a:r>
              <a:rPr lang="en-US" sz="1400" baseline="0" dirty="0" smtClean="0">
                <a:solidFill>
                  <a:schemeClr val="tx1"/>
                </a:solidFill>
              </a:rPr>
              <a:t>CBoC_corp_E.potx</a:t>
            </a:r>
          </a:p>
          <a:p>
            <a:pPr marL="182880" marR="0" indent="-18288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2"/>
                </a:solidFill>
              </a:rPr>
              <a:t>Chart templates</a:t>
            </a:r>
          </a:p>
          <a:p>
            <a:pPr marL="182880" indent="-182880">
              <a:lnSpc>
                <a:spcPct val="100000"/>
              </a:lnSpc>
              <a:spcAft>
                <a:spcPts val="1600"/>
              </a:spcAft>
              <a:buAutoNum type="arabicPeriod"/>
            </a:pPr>
            <a:r>
              <a:rPr lang="en-US" sz="1400" baseline="0" dirty="0" err="1" smtClean="0">
                <a:solidFill>
                  <a:schemeClr val="tx1"/>
                </a:solidFill>
              </a:rPr>
              <a:t>CBoC_area_ppt.crtx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CBoC_bar_line_ppt.crtx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CBoC_bar_ppt.crtx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CBoC_line_ppt.crtx</a:t>
            </a:r>
            <a:endParaRPr lang="en-US" sz="1400" baseline="0" dirty="0" smtClean="0">
              <a:solidFill>
                <a:schemeClr val="tx1"/>
              </a:solidFill>
            </a:endParaRPr>
          </a:p>
          <a:p>
            <a:pPr marL="182880" indent="-182880">
              <a:lnSpc>
                <a:spcPct val="100000"/>
              </a:lnSpc>
              <a:spcAft>
                <a:spcPts val="1600"/>
              </a:spcAft>
              <a:buAutoNum type="arabicPeriod"/>
            </a:pPr>
            <a:r>
              <a:rPr lang="en-US" sz="1400" baseline="0" dirty="0" err="1" smtClean="0">
                <a:solidFill>
                  <a:schemeClr val="tx1"/>
                </a:solidFill>
              </a:rPr>
              <a:t>CBoC_pie_ppt.crtx</a:t>
            </a:r>
            <a:endParaRPr lang="en-US" sz="1400" baseline="0" dirty="0" smtClean="0">
              <a:solidFill>
                <a:schemeClr val="tx1"/>
              </a:solidFill>
            </a:endParaRPr>
          </a:p>
          <a:p>
            <a:pPr marL="342900" indent="-342900">
              <a:lnSpc>
                <a:spcPct val="100000"/>
              </a:lnSpc>
              <a:spcAft>
                <a:spcPts val="1600"/>
              </a:spcAft>
              <a:buFontTx/>
              <a:buNone/>
            </a:pPr>
            <a:endParaRPr lang="en-US" sz="1400" baseline="0" dirty="0" smtClean="0">
              <a:solidFill>
                <a:schemeClr val="tx1"/>
              </a:solidFill>
            </a:endParaRPr>
          </a:p>
          <a:p>
            <a:pPr marL="0" indent="0">
              <a:lnSpc>
                <a:spcPct val="100000"/>
              </a:lnSpc>
              <a:spcAft>
                <a:spcPts val="800"/>
              </a:spcAft>
              <a:buFontTx/>
              <a:buNone/>
            </a:pPr>
            <a:r>
              <a:rPr lang="en-US" sz="1400" baseline="0" dirty="0" smtClean="0">
                <a:solidFill>
                  <a:schemeClr val="tx1"/>
                </a:solidFill>
              </a:rPr>
              <a:t>Place the English template which has the file extension .</a:t>
            </a:r>
            <a:r>
              <a:rPr lang="en-US" sz="1400" baseline="0" dirty="0" err="1" smtClean="0">
                <a:solidFill>
                  <a:schemeClr val="tx1"/>
                </a:solidFill>
              </a:rPr>
              <a:t>potx</a:t>
            </a:r>
            <a:r>
              <a:rPr lang="en-US" sz="1400" baseline="0" dirty="0" smtClean="0">
                <a:solidFill>
                  <a:schemeClr val="tx1"/>
                </a:solidFill>
              </a:rPr>
              <a:t> into the following location:</a:t>
            </a:r>
          </a:p>
          <a:p>
            <a:pPr marL="0" indent="0">
              <a:lnSpc>
                <a:spcPct val="100000"/>
              </a:lnSpc>
              <a:spcAft>
                <a:spcPts val="1600"/>
              </a:spcAft>
              <a:buFontTx/>
              <a:buNone/>
            </a:pPr>
            <a:r>
              <a:rPr lang="en-US" sz="1400" baseline="0" dirty="0" smtClean="0">
                <a:solidFill>
                  <a:schemeClr val="tx1"/>
                </a:solidFill>
              </a:rPr>
              <a:t>C:\Users\UserName\AppData\Roaming\Microsoft\</a:t>
            </a:r>
            <a:br>
              <a:rPr lang="en-US" sz="1400" baseline="0" dirty="0" smtClean="0">
                <a:solidFill>
                  <a:schemeClr val="tx1"/>
                </a:solidFill>
              </a:rPr>
            </a:br>
            <a:r>
              <a:rPr lang="en-US" sz="1400" baseline="0" dirty="0" smtClean="0">
                <a:solidFill>
                  <a:schemeClr val="tx1"/>
                </a:solidFill>
              </a:rPr>
              <a:t>Templates</a:t>
            </a:r>
          </a:p>
          <a:p>
            <a:pPr marL="0" indent="0">
              <a:lnSpc>
                <a:spcPct val="100000"/>
              </a:lnSpc>
              <a:spcAft>
                <a:spcPts val="800"/>
              </a:spcAft>
              <a:buFontTx/>
              <a:buNone/>
            </a:pPr>
            <a:r>
              <a:rPr lang="en-US" sz="1400" baseline="0" dirty="0" smtClean="0">
                <a:solidFill>
                  <a:schemeClr val="tx1"/>
                </a:solidFill>
              </a:rPr>
              <a:t>Place the chart templates which have the file extension .</a:t>
            </a:r>
            <a:r>
              <a:rPr lang="en-US" sz="1400" baseline="0" dirty="0" err="1" smtClean="0">
                <a:solidFill>
                  <a:schemeClr val="tx1"/>
                </a:solidFill>
              </a:rPr>
              <a:t>crtx</a:t>
            </a:r>
            <a:r>
              <a:rPr lang="en-US" sz="1400" baseline="0" dirty="0" smtClean="0">
                <a:solidFill>
                  <a:schemeClr val="tx1"/>
                </a:solidFill>
              </a:rPr>
              <a:t> into the following location: </a:t>
            </a:r>
          </a:p>
          <a:p>
            <a:pPr marL="0" indent="0">
              <a:lnSpc>
                <a:spcPct val="100000"/>
              </a:lnSpc>
              <a:spcAft>
                <a:spcPts val="1600"/>
              </a:spcAft>
              <a:buFontTx/>
              <a:buNone/>
            </a:pPr>
            <a:r>
              <a:rPr lang="en-US" sz="1400" baseline="0" dirty="0" smtClean="0">
                <a:solidFill>
                  <a:schemeClr val="tx1"/>
                </a:solidFill>
              </a:rPr>
              <a:t>C:\Users\UserName\AppData\Roaming\Microsoft\</a:t>
            </a:r>
            <a:br>
              <a:rPr lang="en-US" sz="1400" baseline="0" dirty="0" smtClean="0">
                <a:solidFill>
                  <a:schemeClr val="tx1"/>
                </a:solidFill>
              </a:rPr>
            </a:br>
            <a:r>
              <a:rPr lang="en-US" sz="1400" baseline="0" dirty="0" smtClean="0">
                <a:solidFill>
                  <a:schemeClr val="tx1"/>
                </a:solidFill>
              </a:rPr>
              <a:t>Templates\Charts.</a:t>
            </a:r>
          </a:p>
          <a:p>
            <a:pPr>
              <a:lnSpc>
                <a:spcPct val="100000"/>
              </a:lnSpc>
              <a:spcAft>
                <a:spcPts val="1600"/>
              </a:spcAft>
            </a:pPr>
            <a:endParaRPr lang="en-US" sz="1400" baseline="0" dirty="0" smtClean="0">
              <a:solidFill>
                <a:schemeClr val="tx1"/>
              </a:solidFill>
            </a:endParaRPr>
          </a:p>
          <a:p>
            <a:pPr marL="342900" indent="-342900">
              <a:lnSpc>
                <a:spcPct val="100000"/>
              </a:lnSpc>
              <a:spcAft>
                <a:spcPts val="1600"/>
              </a:spcAft>
              <a:buAutoNum type="arabicPeriod"/>
            </a:pPr>
            <a:endParaRPr lang="en-US" sz="1400" baseline="0" dirty="0" smtClean="0">
              <a:solidFill>
                <a:schemeClr val="tx1"/>
              </a:solidFill>
            </a:endParaRPr>
          </a:p>
          <a:p>
            <a:pPr marL="342900" indent="-342900">
              <a:spcAft>
                <a:spcPts val="1600"/>
              </a:spcAft>
              <a:buAutoNum type="arabicPeriod"/>
            </a:pPr>
            <a:endParaRPr lang="en-US" sz="1400" baseline="0" dirty="0" smtClean="0">
              <a:solidFill>
                <a:schemeClr val="tx1"/>
              </a:solidFill>
            </a:endParaRPr>
          </a:p>
          <a:p>
            <a:pPr>
              <a:spcAft>
                <a:spcPts val="1600"/>
              </a:spcAft>
            </a:pPr>
            <a:endParaRPr lang="en-US" sz="1400" dirty="0">
              <a:solidFill>
                <a:schemeClr val="tx1"/>
              </a:solidFill>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structions: Title slide">
    <p:spTree>
      <p:nvGrpSpPr>
        <p:cNvPr id="1" name=""/>
        <p:cNvGrpSpPr/>
        <p:nvPr/>
      </p:nvGrpSpPr>
      <p:grpSpPr>
        <a:xfrm>
          <a:off x="0" y="0"/>
          <a:ext cx="0" cy="0"/>
          <a:chOff x="0" y="0"/>
          <a:chExt cx="0" cy="0"/>
        </a:xfrm>
      </p:grpSpPr>
      <p:sp>
        <p:nvSpPr>
          <p:cNvPr id="3" name="TextBox 2"/>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 </a:t>
            </a:r>
            <a:r>
              <a:rPr lang="en-US" sz="2000" dirty="0" smtClean="0">
                <a:solidFill>
                  <a:schemeClr val="tx1"/>
                </a:solidFill>
              </a:rPr>
              <a:t>Title Slide</a:t>
            </a:r>
          </a:p>
          <a:p>
            <a:r>
              <a:rPr lang="en-US" sz="1200" baseline="0" dirty="0" smtClean="0">
                <a:solidFill>
                  <a:schemeClr val="tx1"/>
                </a:solidFill>
              </a:rPr>
              <a:t>Note: Remove this slide when your presentation is complete.</a:t>
            </a:r>
            <a:endParaRPr lang="en-US" sz="1200" dirty="0">
              <a:solidFill>
                <a:schemeClr val="tx1"/>
              </a:solidFill>
            </a:endParaRPr>
          </a:p>
        </p:txBody>
      </p:sp>
      <p:sp>
        <p:nvSpPr>
          <p:cNvPr id="4" name="TextBox 3"/>
          <p:cNvSpPr txBox="1"/>
          <p:nvPr userDrawn="1"/>
        </p:nvSpPr>
        <p:spPr>
          <a:xfrm>
            <a:off x="457200" y="1417320"/>
            <a:ext cx="8229600" cy="4297679"/>
          </a:xfrm>
          <a:prstGeom prst="rect">
            <a:avLst/>
          </a:prstGeom>
          <a:noFill/>
        </p:spPr>
        <p:txBody>
          <a:bodyPr wrap="square" lIns="0" tIns="0" rIns="0" bIns="0" numCol="2" spcCol="228600" rtlCol="0">
            <a:noAutofit/>
          </a:bodyPr>
          <a:lstStyle/>
          <a:p>
            <a:pPr>
              <a:lnSpc>
                <a:spcPct val="100000"/>
              </a:lnSpc>
              <a:spcAft>
                <a:spcPts val="1600"/>
              </a:spcAft>
            </a:pPr>
            <a:r>
              <a:rPr lang="en-US" sz="1400" baseline="0" dirty="0" smtClean="0">
                <a:solidFill>
                  <a:schemeClr val="tx1"/>
                </a:solidFill>
              </a:rPr>
              <a:t>Use the layout “Title page”. It is used for slide #5. </a:t>
            </a:r>
          </a:p>
          <a:p>
            <a:pPr>
              <a:lnSpc>
                <a:spcPct val="100000"/>
              </a:lnSpc>
              <a:spcAft>
                <a:spcPts val="1600"/>
              </a:spcAft>
            </a:pPr>
            <a:r>
              <a:rPr lang="en-US" sz="1400" baseline="0" dirty="0" smtClean="0">
                <a:solidFill>
                  <a:schemeClr val="tx1"/>
                </a:solidFill>
              </a:rPr>
              <a:t>Main heading: Arial bold, 30 pts with paragraph leading of exactly 34 pts. </a:t>
            </a:r>
          </a:p>
          <a:p>
            <a:pPr>
              <a:lnSpc>
                <a:spcPct val="100000"/>
              </a:lnSpc>
              <a:spcAft>
                <a:spcPts val="1600"/>
              </a:spcAft>
            </a:pPr>
            <a:r>
              <a:rPr lang="en-US" sz="1400" baseline="0" dirty="0" smtClean="0">
                <a:solidFill>
                  <a:schemeClr val="tx1"/>
                </a:solidFill>
              </a:rPr>
              <a:t>Sub-title: Arial, 26 pts with paragraph </a:t>
            </a:r>
            <a:br>
              <a:rPr lang="en-US" sz="1400" baseline="0" dirty="0" smtClean="0">
                <a:solidFill>
                  <a:schemeClr val="tx1"/>
                </a:solidFill>
              </a:rPr>
            </a:br>
            <a:r>
              <a:rPr lang="en-US" sz="1400" baseline="0" dirty="0" smtClean="0">
                <a:solidFill>
                  <a:schemeClr val="tx1"/>
                </a:solidFill>
              </a:rPr>
              <a:t>leading of exactly 30 pts. </a:t>
            </a:r>
          </a:p>
          <a:p>
            <a:pPr>
              <a:lnSpc>
                <a:spcPct val="100000"/>
              </a:lnSpc>
              <a:spcAft>
                <a:spcPts val="1600"/>
              </a:spcAft>
            </a:pPr>
            <a:r>
              <a:rPr lang="en-US" sz="1400" baseline="0" dirty="0" smtClean="0">
                <a:solidFill>
                  <a:schemeClr val="tx1"/>
                </a:solidFill>
              </a:rPr>
              <a:t>Presenter name: Arial bold, 20 pts. Font </a:t>
            </a:r>
            <a:r>
              <a:rPr lang="en-US" sz="1400" baseline="0" dirty="0" err="1" smtClean="0">
                <a:solidFill>
                  <a:schemeClr val="tx1"/>
                </a:solidFill>
              </a:rPr>
              <a:t>colour</a:t>
            </a:r>
            <a:r>
              <a:rPr lang="en-US" sz="1400" baseline="0" dirty="0" smtClean="0">
                <a:solidFill>
                  <a:schemeClr val="tx1"/>
                </a:solidFill>
              </a:rPr>
              <a:t> should be 0, 114, 181 RGB.   </a:t>
            </a:r>
          </a:p>
          <a:p>
            <a:pPr>
              <a:lnSpc>
                <a:spcPct val="100000"/>
              </a:lnSpc>
              <a:spcAft>
                <a:spcPts val="1600"/>
              </a:spcAft>
            </a:pPr>
            <a:r>
              <a:rPr lang="en-US" sz="1400" baseline="0" dirty="0" smtClean="0">
                <a:solidFill>
                  <a:schemeClr val="tx1"/>
                </a:solidFill>
              </a:rPr>
              <a:t>Presenter title and company: Arial, 18 pts. Font </a:t>
            </a:r>
            <a:r>
              <a:rPr lang="en-US" sz="1400" baseline="0" dirty="0" err="1" smtClean="0">
                <a:solidFill>
                  <a:schemeClr val="tx1"/>
                </a:solidFill>
              </a:rPr>
              <a:t>colour</a:t>
            </a:r>
            <a:r>
              <a:rPr lang="en-US" sz="1400" baseline="0" dirty="0" smtClean="0">
                <a:solidFill>
                  <a:schemeClr val="tx1"/>
                </a:solidFill>
              </a:rPr>
              <a:t> should be 0, 114, 181 RGB.</a:t>
            </a:r>
          </a:p>
          <a:p>
            <a:pPr>
              <a:lnSpc>
                <a:spcPct val="100000"/>
              </a:lnSpc>
              <a:spcAft>
                <a:spcPts val="1600"/>
              </a:spcAft>
            </a:pPr>
            <a:r>
              <a:rPr lang="en-US" sz="1400" baseline="0" dirty="0" smtClean="0">
                <a:solidFill>
                  <a:schemeClr val="tx1"/>
                </a:solidFill>
              </a:rPr>
              <a:t>Date: Arial, 18pts.  </a:t>
            </a:r>
          </a:p>
          <a:p>
            <a:pPr>
              <a:lnSpc>
                <a:spcPct val="100000"/>
              </a:lnSpc>
              <a:spcAft>
                <a:spcPts val="1600"/>
              </a:spcAft>
            </a:pPr>
            <a:endParaRPr lang="en-US" sz="1400" baseline="0" dirty="0" smtClean="0">
              <a:solidFill>
                <a:schemeClr val="tx1"/>
              </a:solidFill>
            </a:endParaRPr>
          </a:p>
          <a:p>
            <a:pPr>
              <a:lnSpc>
                <a:spcPct val="100000"/>
              </a:lnSpc>
              <a:spcAft>
                <a:spcPts val="1600"/>
              </a:spcAft>
            </a:pPr>
            <a:endParaRPr lang="en-US" sz="1400" baseline="0" dirty="0" smtClean="0">
              <a:solidFill>
                <a:schemeClr val="tx1"/>
              </a:solidFill>
            </a:endParaRPr>
          </a:p>
          <a:p>
            <a:pPr>
              <a:lnSpc>
                <a:spcPct val="100000"/>
              </a:lnSpc>
              <a:spcAft>
                <a:spcPts val="1600"/>
              </a:spcAft>
            </a:pPr>
            <a:endParaRPr lang="en-US" sz="1400" baseline="0" dirty="0" smtClean="0">
              <a:solidFill>
                <a:schemeClr val="tx1"/>
              </a:solidFill>
            </a:endParaRPr>
          </a:p>
          <a:p>
            <a:pPr>
              <a:lnSpc>
                <a:spcPct val="100000"/>
              </a:lnSpc>
              <a:spcAft>
                <a:spcPts val="1600"/>
              </a:spcAft>
            </a:pPr>
            <a:endParaRPr lang="en-US" sz="1400" baseline="0" dirty="0" smtClean="0">
              <a:solidFill>
                <a:schemeClr val="tx1"/>
              </a:solidFill>
            </a:endParaRPr>
          </a:p>
          <a:p>
            <a:pPr>
              <a:lnSpc>
                <a:spcPct val="100000"/>
              </a:lnSpc>
              <a:spcAft>
                <a:spcPts val="1600"/>
              </a:spcAft>
            </a:pPr>
            <a:r>
              <a:rPr lang="en-US" sz="1400" baseline="0" dirty="0" smtClean="0">
                <a:solidFill>
                  <a:schemeClr val="tx1"/>
                </a:solidFill>
              </a:rPr>
              <a:t>If you have a presentation that is co-branded with a flagship centre, use the corresponding layout. Select the slide, right click to select layout, choose from one of the following: </a:t>
            </a:r>
          </a:p>
          <a:p>
            <a:pPr marL="182880" indent="-182880">
              <a:lnSpc>
                <a:spcPct val="100000"/>
              </a:lnSpc>
              <a:spcAft>
                <a:spcPts val="800"/>
              </a:spcAft>
              <a:buFont typeface="+mj-lt"/>
              <a:buAutoNum type="arabicPeriod"/>
            </a:pPr>
            <a:r>
              <a:rPr lang="en-US" sz="1400" baseline="0" dirty="0" smtClean="0">
                <a:solidFill>
                  <a:schemeClr val="tx1"/>
                </a:solidFill>
              </a:rPr>
              <a:t>Title page/CASHC</a:t>
            </a:r>
          </a:p>
          <a:p>
            <a:pPr marL="182880" indent="-182880">
              <a:lnSpc>
                <a:spcPct val="100000"/>
              </a:lnSpc>
              <a:spcAft>
                <a:spcPts val="800"/>
              </a:spcAft>
              <a:buFont typeface="+mj-lt"/>
              <a:buAutoNum type="arabicPeriod"/>
            </a:pPr>
            <a:r>
              <a:rPr lang="en-US" sz="1400" baseline="0" dirty="0" smtClean="0">
                <a:solidFill>
                  <a:schemeClr val="tx1"/>
                </a:solidFill>
              </a:rPr>
              <a:t>Title page/CFN</a:t>
            </a:r>
          </a:p>
          <a:p>
            <a:pPr marL="182880" indent="-182880">
              <a:lnSpc>
                <a:spcPct val="100000"/>
              </a:lnSpc>
              <a:spcAft>
                <a:spcPts val="800"/>
              </a:spcAft>
              <a:buFont typeface="+mj-lt"/>
              <a:buAutoNum type="arabicPeriod"/>
            </a:pPr>
            <a:r>
              <a:rPr lang="en-US" sz="1400" baseline="0" dirty="0" smtClean="0">
                <a:solidFill>
                  <a:schemeClr val="tx1"/>
                </a:solidFill>
              </a:rPr>
              <a:t>Title page/CFIC</a:t>
            </a:r>
          </a:p>
          <a:p>
            <a:pPr marL="182880" marR="0" indent="-182880" algn="l" defTabSz="914400" rtl="0" eaLnBrk="1" fontAlgn="auto" latinLnBrk="0" hangingPunct="1">
              <a:lnSpc>
                <a:spcPct val="100000"/>
              </a:lnSpc>
              <a:spcBef>
                <a:spcPts val="0"/>
              </a:spcBef>
              <a:spcAft>
                <a:spcPts val="800"/>
              </a:spcAft>
              <a:buClrTx/>
              <a:buSzTx/>
              <a:buFont typeface="+mj-lt"/>
              <a:buAutoNum type="arabicPeriod"/>
              <a:tabLst/>
              <a:defRPr/>
            </a:pPr>
            <a:r>
              <a:rPr lang="en-US" sz="1400" baseline="0" dirty="0" smtClean="0">
                <a:solidFill>
                  <a:schemeClr val="tx1"/>
                </a:solidFill>
              </a:rPr>
              <a:t>Title page/CBI</a:t>
            </a:r>
          </a:p>
          <a:p>
            <a:pPr marL="182880" indent="-182880">
              <a:lnSpc>
                <a:spcPct val="100000"/>
              </a:lnSpc>
              <a:spcAft>
                <a:spcPts val="1600"/>
              </a:spcAft>
              <a:buFont typeface="+mj-lt"/>
              <a:buAutoNum type="arabicPeriod"/>
            </a:pPr>
            <a:r>
              <a:rPr lang="en-US" sz="1400" baseline="0" dirty="0" smtClean="0">
                <a:solidFill>
                  <a:schemeClr val="tx1"/>
                </a:solidFill>
              </a:rPr>
              <a:t>Title page/HCP </a:t>
            </a:r>
          </a:p>
          <a:p>
            <a:pPr>
              <a:lnSpc>
                <a:spcPct val="100000"/>
              </a:lnSpc>
              <a:spcAft>
                <a:spcPts val="1600"/>
              </a:spcAft>
            </a:pPr>
            <a:r>
              <a:rPr lang="en-US" sz="1400" baseline="0" dirty="0" smtClean="0">
                <a:solidFill>
                  <a:schemeClr val="tx1"/>
                </a:solidFill>
              </a:rPr>
              <a:t>Slide #6 is an example of a CASHC co-branded slide. Remove slide if not in use.</a:t>
            </a:r>
          </a:p>
          <a:p>
            <a:pPr>
              <a:lnSpc>
                <a:spcPct val="100000"/>
              </a:lnSpc>
              <a:spcAft>
                <a:spcPts val="1600"/>
              </a:spcAft>
            </a:pPr>
            <a:endParaRPr lang="en-US" sz="1400" baseline="0" dirty="0" smtClean="0">
              <a:solidFill>
                <a:schemeClr val="tx1"/>
              </a:solidFill>
            </a:endParaRPr>
          </a:p>
          <a:p>
            <a:pPr marL="342900" indent="-342900">
              <a:lnSpc>
                <a:spcPct val="100000"/>
              </a:lnSpc>
              <a:spcAft>
                <a:spcPts val="1600"/>
              </a:spcAft>
              <a:buAutoNum type="arabicPeriod"/>
            </a:pPr>
            <a:endParaRPr lang="en-US" sz="1400" baseline="0" dirty="0" smtClean="0">
              <a:solidFill>
                <a:schemeClr val="tx1"/>
              </a:solidFill>
            </a:endParaRPr>
          </a:p>
          <a:p>
            <a:pPr marL="342900" indent="-342900">
              <a:spcAft>
                <a:spcPts val="1600"/>
              </a:spcAft>
              <a:buAutoNum type="arabicPeriod"/>
            </a:pPr>
            <a:endParaRPr lang="en-US" sz="1400" baseline="0" dirty="0" smtClean="0">
              <a:solidFill>
                <a:schemeClr val="tx1"/>
              </a:solidFill>
            </a:endParaRPr>
          </a:p>
          <a:p>
            <a:pPr>
              <a:spcAft>
                <a:spcPts val="1600"/>
              </a:spcAft>
            </a:pPr>
            <a:endParaRPr lang="en-US" sz="1400" dirty="0">
              <a:solidFill>
                <a:schemeClr val="tx1"/>
              </a:solidFill>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structions: Colour palette">
    <p:spTree>
      <p:nvGrpSpPr>
        <p:cNvPr id="1" name=""/>
        <p:cNvGrpSpPr/>
        <p:nvPr/>
      </p:nvGrpSpPr>
      <p:grpSpPr>
        <a:xfrm>
          <a:off x="0" y="0"/>
          <a:ext cx="0" cy="0"/>
          <a:chOff x="0" y="0"/>
          <a:chExt cx="0" cy="0"/>
        </a:xfrm>
      </p:grpSpPr>
      <p:sp>
        <p:nvSpPr>
          <p:cNvPr id="5" name="Rectangle 2051"/>
          <p:cNvSpPr>
            <a:spLocks noChangeArrowheads="1"/>
          </p:cNvSpPr>
          <p:nvPr userDrawn="1"/>
        </p:nvSpPr>
        <p:spPr bwMode="gray">
          <a:xfrm>
            <a:off x="457200" y="1784866"/>
            <a:ext cx="914400" cy="914400"/>
          </a:xfrm>
          <a:prstGeom prst="rect">
            <a:avLst/>
          </a:prstGeom>
          <a:solidFill>
            <a:schemeClr val="bg1"/>
          </a:solidFill>
          <a:ln w="6350">
            <a:solidFill>
              <a:schemeClr val="tx1"/>
            </a:solidFill>
            <a:miter lim="800000"/>
            <a:headEnd/>
            <a:tailEnd/>
          </a:ln>
          <a:effectLst/>
        </p:spPr>
        <p:txBody>
          <a:bodyPr wrap="none" anchor="b"/>
          <a:lstStyle/>
          <a:p>
            <a:pPr algn="r"/>
            <a:r>
              <a:rPr lang="en-US" sz="1000" dirty="0"/>
              <a:t>255</a:t>
            </a:r>
          </a:p>
          <a:p>
            <a:pPr algn="r"/>
            <a:r>
              <a:rPr lang="en-US" sz="1000" dirty="0"/>
              <a:t>255</a:t>
            </a:r>
          </a:p>
          <a:p>
            <a:pPr algn="r"/>
            <a:r>
              <a:rPr lang="en-US" sz="1000" dirty="0"/>
              <a:t>255</a:t>
            </a:r>
          </a:p>
        </p:txBody>
      </p:sp>
      <p:sp>
        <p:nvSpPr>
          <p:cNvPr id="6" name="TextBox 5"/>
          <p:cNvSpPr txBox="1"/>
          <p:nvPr userDrawn="1"/>
        </p:nvSpPr>
        <p:spPr>
          <a:xfrm>
            <a:off x="4686300" y="1371600"/>
            <a:ext cx="914400" cy="184666"/>
          </a:xfrm>
          <a:prstGeom prst="rect">
            <a:avLst/>
          </a:prstGeom>
          <a:noFill/>
        </p:spPr>
        <p:txBody>
          <a:bodyPr wrap="square" lIns="0" tIns="0" rIns="0" bIns="0" rtlCol="0">
            <a:spAutoFit/>
          </a:bodyPr>
          <a:lstStyle/>
          <a:p>
            <a:pPr algn="ctr"/>
            <a:r>
              <a:rPr lang="en-US" sz="1200" dirty="0" smtClean="0"/>
              <a:t>Text </a:t>
            </a:r>
            <a:r>
              <a:rPr lang="en-US" sz="1200" dirty="0" err="1" smtClean="0"/>
              <a:t>colours</a:t>
            </a:r>
            <a:endParaRPr lang="en-US" sz="1200" dirty="0"/>
          </a:p>
        </p:txBody>
      </p:sp>
      <p:sp>
        <p:nvSpPr>
          <p:cNvPr id="7" name="TextBox 6"/>
          <p:cNvSpPr txBox="1"/>
          <p:nvPr userDrawn="1"/>
        </p:nvSpPr>
        <p:spPr>
          <a:xfrm>
            <a:off x="704850" y="1403866"/>
            <a:ext cx="1409700" cy="184666"/>
          </a:xfrm>
          <a:prstGeom prst="rect">
            <a:avLst/>
          </a:prstGeom>
          <a:noFill/>
        </p:spPr>
        <p:txBody>
          <a:bodyPr wrap="square" lIns="0" tIns="0" rIns="0" bIns="0" rtlCol="0">
            <a:spAutoFit/>
          </a:bodyPr>
          <a:lstStyle/>
          <a:p>
            <a:pPr algn="ctr"/>
            <a:r>
              <a:rPr lang="en-US" sz="1200" dirty="0" smtClean="0"/>
              <a:t>Background </a:t>
            </a:r>
            <a:r>
              <a:rPr lang="en-US" sz="1200" dirty="0" err="1" smtClean="0"/>
              <a:t>colour</a:t>
            </a:r>
            <a:endParaRPr lang="en-US" sz="1200" dirty="0"/>
          </a:p>
        </p:txBody>
      </p:sp>
      <p:sp>
        <p:nvSpPr>
          <p:cNvPr id="8" name="TextBox 7"/>
          <p:cNvSpPr txBox="1"/>
          <p:nvPr userDrawn="1"/>
        </p:nvSpPr>
        <p:spPr>
          <a:xfrm>
            <a:off x="2647950" y="3396734"/>
            <a:ext cx="1485900" cy="184666"/>
          </a:xfrm>
          <a:prstGeom prst="rect">
            <a:avLst/>
          </a:prstGeom>
          <a:noFill/>
        </p:spPr>
        <p:txBody>
          <a:bodyPr wrap="square" lIns="0" tIns="0" rIns="0" bIns="0" rtlCol="0">
            <a:spAutoFit/>
          </a:bodyPr>
          <a:lstStyle/>
          <a:p>
            <a:pPr algn="ctr"/>
            <a:r>
              <a:rPr lang="en-US" sz="1200" dirty="0" smtClean="0"/>
              <a:t>Primary chart </a:t>
            </a:r>
            <a:r>
              <a:rPr lang="en-US" sz="1200" dirty="0" err="1" smtClean="0"/>
              <a:t>colours</a:t>
            </a:r>
            <a:endParaRPr lang="en-US" sz="1200" dirty="0"/>
          </a:p>
        </p:txBody>
      </p:sp>
      <p:grpSp>
        <p:nvGrpSpPr>
          <p:cNvPr id="23" name="Group 22"/>
          <p:cNvGrpSpPr/>
          <p:nvPr userDrawn="1"/>
        </p:nvGrpSpPr>
        <p:grpSpPr>
          <a:xfrm>
            <a:off x="457200" y="3810000"/>
            <a:ext cx="5867400" cy="914400"/>
            <a:chOff x="457200" y="4495800"/>
            <a:chExt cx="5867400" cy="914400"/>
          </a:xfrm>
        </p:grpSpPr>
        <p:sp>
          <p:nvSpPr>
            <p:cNvPr id="10" name="Rectangle 2051"/>
            <p:cNvSpPr>
              <a:spLocks noChangeArrowheads="1"/>
            </p:cNvSpPr>
            <p:nvPr userDrawn="1"/>
          </p:nvSpPr>
          <p:spPr bwMode="gray">
            <a:xfrm>
              <a:off x="457200" y="4495800"/>
              <a:ext cx="914400" cy="914400"/>
            </a:xfrm>
            <a:prstGeom prst="rect">
              <a:avLst/>
            </a:prstGeom>
            <a:solidFill>
              <a:schemeClr val="accent1"/>
            </a:solidFill>
            <a:ln w="6350">
              <a:solidFill>
                <a:schemeClr val="tx1"/>
              </a:solidFill>
              <a:miter lim="800000"/>
              <a:headEnd/>
              <a:tailEnd/>
            </a:ln>
            <a:effectLst/>
          </p:spPr>
          <p:txBody>
            <a:bodyPr wrap="none" anchor="b"/>
            <a:lstStyle/>
            <a:p>
              <a:pPr algn="r"/>
              <a:r>
                <a:rPr lang="en-US" sz="1000" dirty="0" smtClean="0">
                  <a:solidFill>
                    <a:schemeClr val="bg1"/>
                  </a:solidFill>
                </a:rPr>
                <a:t>0</a:t>
              </a:r>
              <a:endParaRPr lang="en-US" sz="1000" dirty="0">
                <a:solidFill>
                  <a:schemeClr val="bg1"/>
                </a:solidFill>
              </a:endParaRPr>
            </a:p>
            <a:p>
              <a:pPr algn="r"/>
              <a:r>
                <a:rPr lang="en-US" sz="1000" dirty="0" smtClean="0">
                  <a:solidFill>
                    <a:schemeClr val="bg1"/>
                  </a:solidFill>
                </a:rPr>
                <a:t>175</a:t>
              </a:r>
              <a:endParaRPr lang="en-US" sz="1000" dirty="0">
                <a:solidFill>
                  <a:schemeClr val="bg1"/>
                </a:solidFill>
              </a:endParaRPr>
            </a:p>
            <a:p>
              <a:pPr algn="r"/>
              <a:r>
                <a:rPr lang="en-US" sz="1000" dirty="0" smtClean="0">
                  <a:solidFill>
                    <a:schemeClr val="bg1"/>
                  </a:solidFill>
                </a:rPr>
                <a:t>216</a:t>
              </a:r>
              <a:endParaRPr lang="en-US" sz="1000" dirty="0">
                <a:solidFill>
                  <a:schemeClr val="bg1"/>
                </a:solidFill>
              </a:endParaRPr>
            </a:p>
          </p:txBody>
        </p:sp>
        <p:sp>
          <p:nvSpPr>
            <p:cNvPr id="11" name="Rectangle 2052"/>
            <p:cNvSpPr>
              <a:spLocks noChangeArrowheads="1"/>
            </p:cNvSpPr>
            <p:nvPr userDrawn="1"/>
          </p:nvSpPr>
          <p:spPr bwMode="gray">
            <a:xfrm>
              <a:off x="1447800" y="4495800"/>
              <a:ext cx="914400" cy="914400"/>
            </a:xfrm>
            <a:prstGeom prst="rect">
              <a:avLst/>
            </a:prstGeom>
            <a:solidFill>
              <a:srgbClr val="00134A"/>
            </a:solidFill>
            <a:ln w="6350">
              <a:solidFill>
                <a:schemeClr val="tx1"/>
              </a:solidFill>
              <a:miter lim="800000"/>
              <a:headEnd/>
              <a:tailEnd/>
            </a:ln>
            <a:effectLst/>
          </p:spPr>
          <p:txBody>
            <a:bodyPr wrap="none" anchor="b"/>
            <a:lstStyle/>
            <a:p>
              <a:pPr algn="r"/>
              <a:r>
                <a:rPr lang="en-US" sz="1000" dirty="0">
                  <a:solidFill>
                    <a:schemeClr val="bg1"/>
                  </a:solidFill>
                </a:rPr>
                <a:t>0</a:t>
              </a:r>
            </a:p>
            <a:p>
              <a:pPr algn="r"/>
              <a:r>
                <a:rPr lang="en-US" sz="1000" dirty="0" smtClean="0">
                  <a:solidFill>
                    <a:schemeClr val="bg1"/>
                  </a:solidFill>
                </a:rPr>
                <a:t>19</a:t>
              </a:r>
              <a:endParaRPr lang="en-US" sz="1000" dirty="0">
                <a:solidFill>
                  <a:schemeClr val="bg1"/>
                </a:solidFill>
              </a:endParaRPr>
            </a:p>
            <a:p>
              <a:pPr algn="r"/>
              <a:r>
                <a:rPr lang="en-US" sz="1000" dirty="0" smtClean="0">
                  <a:solidFill>
                    <a:schemeClr val="bg1"/>
                  </a:solidFill>
                </a:rPr>
                <a:t>74</a:t>
              </a:r>
              <a:endParaRPr lang="en-US" sz="1000" dirty="0">
                <a:solidFill>
                  <a:schemeClr val="bg1"/>
                </a:solidFill>
              </a:endParaRPr>
            </a:p>
          </p:txBody>
        </p:sp>
        <p:sp>
          <p:nvSpPr>
            <p:cNvPr id="12" name="Rectangle 2052"/>
            <p:cNvSpPr>
              <a:spLocks noChangeArrowheads="1"/>
            </p:cNvSpPr>
            <p:nvPr userDrawn="1"/>
          </p:nvSpPr>
          <p:spPr bwMode="gray">
            <a:xfrm>
              <a:off x="2438400" y="4495800"/>
              <a:ext cx="914400" cy="914400"/>
            </a:xfrm>
            <a:prstGeom prst="rect">
              <a:avLst/>
            </a:prstGeom>
            <a:solidFill>
              <a:srgbClr val="FFE59D"/>
            </a:solidFill>
            <a:ln w="6350">
              <a:solidFill>
                <a:schemeClr val="tx1"/>
              </a:solidFill>
              <a:miter lim="800000"/>
              <a:headEnd/>
              <a:tailEnd/>
            </a:ln>
            <a:effectLst/>
          </p:spPr>
          <p:txBody>
            <a:bodyPr wrap="none" anchor="b"/>
            <a:lstStyle/>
            <a:p>
              <a:pPr algn="r"/>
              <a:r>
                <a:rPr lang="en-US" sz="1000" dirty="0" smtClean="0">
                  <a:solidFill>
                    <a:schemeClr val="tx1"/>
                  </a:solidFill>
                </a:rPr>
                <a:t>255</a:t>
              </a:r>
              <a:endParaRPr lang="en-US" sz="1000" dirty="0">
                <a:solidFill>
                  <a:schemeClr val="tx1"/>
                </a:solidFill>
              </a:endParaRPr>
            </a:p>
            <a:p>
              <a:pPr algn="r"/>
              <a:r>
                <a:rPr lang="en-US" sz="1000" dirty="0" smtClean="0">
                  <a:solidFill>
                    <a:schemeClr val="tx1"/>
                  </a:solidFill>
                </a:rPr>
                <a:t>229</a:t>
              </a:r>
              <a:endParaRPr lang="en-US" sz="1000" dirty="0">
                <a:solidFill>
                  <a:schemeClr val="tx1"/>
                </a:solidFill>
              </a:endParaRPr>
            </a:p>
            <a:p>
              <a:pPr algn="r"/>
              <a:r>
                <a:rPr lang="en-US" sz="1000" dirty="0" smtClean="0">
                  <a:solidFill>
                    <a:schemeClr val="tx1"/>
                  </a:solidFill>
                </a:rPr>
                <a:t>157</a:t>
              </a:r>
              <a:endParaRPr lang="en-US" sz="1000" dirty="0">
                <a:solidFill>
                  <a:schemeClr val="tx1"/>
                </a:solidFill>
              </a:endParaRPr>
            </a:p>
          </p:txBody>
        </p:sp>
        <p:sp>
          <p:nvSpPr>
            <p:cNvPr id="13" name="Rectangle 2052"/>
            <p:cNvSpPr>
              <a:spLocks noChangeArrowheads="1"/>
            </p:cNvSpPr>
            <p:nvPr userDrawn="1"/>
          </p:nvSpPr>
          <p:spPr bwMode="gray">
            <a:xfrm>
              <a:off x="3429000" y="4495800"/>
              <a:ext cx="914400" cy="914400"/>
            </a:xfrm>
            <a:prstGeom prst="rect">
              <a:avLst/>
            </a:prstGeom>
            <a:solidFill>
              <a:srgbClr val="727A35"/>
            </a:solidFill>
            <a:ln w="6350">
              <a:solidFill>
                <a:schemeClr val="tx1"/>
              </a:solidFill>
              <a:miter lim="800000"/>
              <a:headEnd/>
              <a:tailEnd/>
            </a:ln>
            <a:effectLst/>
          </p:spPr>
          <p:txBody>
            <a:bodyPr wrap="none" anchor="b"/>
            <a:lstStyle/>
            <a:p>
              <a:pPr algn="r"/>
              <a:r>
                <a:rPr lang="en-US" sz="1000" dirty="0" smtClean="0">
                  <a:solidFill>
                    <a:schemeClr val="bg1"/>
                  </a:solidFill>
                </a:rPr>
                <a:t>114</a:t>
              </a:r>
              <a:endParaRPr lang="en-US" sz="1000" dirty="0">
                <a:solidFill>
                  <a:schemeClr val="bg1"/>
                </a:solidFill>
              </a:endParaRPr>
            </a:p>
            <a:p>
              <a:pPr algn="r"/>
              <a:r>
                <a:rPr lang="en-US" sz="1000" dirty="0" smtClean="0">
                  <a:solidFill>
                    <a:schemeClr val="bg1"/>
                  </a:solidFill>
                </a:rPr>
                <a:t>122</a:t>
              </a:r>
              <a:endParaRPr lang="en-US" sz="1000" dirty="0">
                <a:solidFill>
                  <a:schemeClr val="bg1"/>
                </a:solidFill>
              </a:endParaRPr>
            </a:p>
            <a:p>
              <a:pPr algn="r"/>
              <a:r>
                <a:rPr lang="en-US" sz="1000" dirty="0" smtClean="0">
                  <a:solidFill>
                    <a:schemeClr val="bg1"/>
                  </a:solidFill>
                </a:rPr>
                <a:t>53</a:t>
              </a:r>
              <a:endParaRPr lang="en-US" sz="1000" dirty="0">
                <a:solidFill>
                  <a:schemeClr val="bg1"/>
                </a:solidFill>
              </a:endParaRPr>
            </a:p>
          </p:txBody>
        </p:sp>
        <p:sp>
          <p:nvSpPr>
            <p:cNvPr id="14" name="Rectangle 2052"/>
            <p:cNvSpPr>
              <a:spLocks noChangeArrowheads="1"/>
            </p:cNvSpPr>
            <p:nvPr userDrawn="1"/>
          </p:nvSpPr>
          <p:spPr bwMode="gray">
            <a:xfrm>
              <a:off x="4419600" y="4495800"/>
              <a:ext cx="914400" cy="914400"/>
            </a:xfrm>
            <a:prstGeom prst="rect">
              <a:avLst/>
            </a:prstGeom>
            <a:solidFill>
              <a:srgbClr val="FEB813"/>
            </a:solidFill>
            <a:ln w="6350">
              <a:solidFill>
                <a:schemeClr val="tx1"/>
              </a:solidFill>
              <a:miter lim="800000"/>
              <a:headEnd/>
              <a:tailEnd/>
            </a:ln>
            <a:effectLst/>
          </p:spPr>
          <p:txBody>
            <a:bodyPr wrap="none" anchor="b"/>
            <a:lstStyle/>
            <a:p>
              <a:pPr algn="r"/>
              <a:r>
                <a:rPr lang="en-US" sz="1000" dirty="0" smtClean="0">
                  <a:solidFill>
                    <a:schemeClr val="tx1"/>
                  </a:solidFill>
                </a:rPr>
                <a:t>254</a:t>
              </a:r>
              <a:endParaRPr lang="en-US" sz="1000" dirty="0">
                <a:solidFill>
                  <a:schemeClr val="tx1"/>
                </a:solidFill>
              </a:endParaRPr>
            </a:p>
            <a:p>
              <a:pPr algn="r"/>
              <a:r>
                <a:rPr lang="en-US" sz="1000" dirty="0" smtClean="0">
                  <a:solidFill>
                    <a:schemeClr val="tx1"/>
                  </a:solidFill>
                </a:rPr>
                <a:t>184</a:t>
              </a:r>
              <a:endParaRPr lang="en-US" sz="1000" dirty="0">
                <a:solidFill>
                  <a:schemeClr val="tx1"/>
                </a:solidFill>
              </a:endParaRPr>
            </a:p>
            <a:p>
              <a:pPr algn="r"/>
              <a:r>
                <a:rPr lang="en-US" sz="1000" dirty="0" smtClean="0">
                  <a:solidFill>
                    <a:schemeClr val="tx1"/>
                  </a:solidFill>
                </a:rPr>
                <a:t>19</a:t>
              </a:r>
              <a:endParaRPr lang="en-US" sz="1000" dirty="0">
                <a:solidFill>
                  <a:schemeClr val="tx1"/>
                </a:solidFill>
              </a:endParaRPr>
            </a:p>
          </p:txBody>
        </p:sp>
        <p:sp>
          <p:nvSpPr>
            <p:cNvPr id="15" name="Rectangle 2052"/>
            <p:cNvSpPr>
              <a:spLocks noChangeArrowheads="1"/>
            </p:cNvSpPr>
            <p:nvPr userDrawn="1"/>
          </p:nvSpPr>
          <p:spPr bwMode="gray">
            <a:xfrm>
              <a:off x="5410200" y="4495800"/>
              <a:ext cx="914400" cy="914400"/>
            </a:xfrm>
            <a:prstGeom prst="rect">
              <a:avLst/>
            </a:prstGeom>
            <a:solidFill>
              <a:srgbClr val="006892"/>
            </a:solidFill>
            <a:ln w="6350">
              <a:solidFill>
                <a:schemeClr val="tx1"/>
              </a:solidFill>
              <a:miter lim="800000"/>
              <a:headEnd/>
              <a:tailEnd/>
            </a:ln>
            <a:effectLst/>
          </p:spPr>
          <p:txBody>
            <a:bodyPr wrap="none" anchor="b"/>
            <a:lstStyle/>
            <a:p>
              <a:pPr algn="r"/>
              <a:r>
                <a:rPr lang="en-US" sz="1000" dirty="0" smtClean="0">
                  <a:solidFill>
                    <a:schemeClr val="bg1"/>
                  </a:solidFill>
                </a:rPr>
                <a:t>0</a:t>
              </a:r>
              <a:endParaRPr lang="en-US" sz="1000" dirty="0">
                <a:solidFill>
                  <a:schemeClr val="bg1"/>
                </a:solidFill>
              </a:endParaRPr>
            </a:p>
            <a:p>
              <a:pPr algn="r"/>
              <a:r>
                <a:rPr lang="en-US" sz="1000" dirty="0" smtClean="0">
                  <a:solidFill>
                    <a:schemeClr val="bg1"/>
                  </a:solidFill>
                </a:rPr>
                <a:t>104</a:t>
              </a:r>
              <a:endParaRPr lang="en-US" sz="1000" dirty="0">
                <a:solidFill>
                  <a:schemeClr val="bg1"/>
                </a:solidFill>
              </a:endParaRPr>
            </a:p>
            <a:p>
              <a:pPr algn="r"/>
              <a:r>
                <a:rPr lang="en-US" sz="1000" dirty="0" smtClean="0">
                  <a:solidFill>
                    <a:schemeClr val="bg1"/>
                  </a:solidFill>
                </a:rPr>
                <a:t>146</a:t>
              </a:r>
              <a:endParaRPr lang="en-US" sz="1000" dirty="0">
                <a:solidFill>
                  <a:schemeClr val="bg1"/>
                </a:solidFill>
              </a:endParaRPr>
            </a:p>
          </p:txBody>
        </p:sp>
      </p:grpSp>
      <p:grpSp>
        <p:nvGrpSpPr>
          <p:cNvPr id="22" name="Group 21"/>
          <p:cNvGrpSpPr/>
          <p:nvPr userDrawn="1"/>
        </p:nvGrpSpPr>
        <p:grpSpPr>
          <a:xfrm>
            <a:off x="3200400" y="1783080"/>
            <a:ext cx="3886200" cy="916186"/>
            <a:chOff x="3200400" y="2468880"/>
            <a:chExt cx="3886200" cy="916186"/>
          </a:xfrm>
        </p:grpSpPr>
        <p:sp>
          <p:nvSpPr>
            <p:cNvPr id="17" name="Rectangle 2054"/>
            <p:cNvSpPr>
              <a:spLocks noChangeArrowheads="1"/>
            </p:cNvSpPr>
            <p:nvPr userDrawn="1"/>
          </p:nvSpPr>
          <p:spPr bwMode="gray">
            <a:xfrm>
              <a:off x="5181600" y="2470666"/>
              <a:ext cx="914400" cy="914400"/>
            </a:xfrm>
            <a:prstGeom prst="rect">
              <a:avLst/>
            </a:prstGeom>
            <a:solidFill>
              <a:schemeClr val="tx2"/>
            </a:solidFill>
            <a:ln w="6350">
              <a:solidFill>
                <a:schemeClr val="tx1"/>
              </a:solidFill>
              <a:miter lim="800000"/>
              <a:headEnd/>
              <a:tailEnd/>
            </a:ln>
            <a:effectLst/>
          </p:spPr>
          <p:txBody>
            <a:bodyPr wrap="none" anchor="b"/>
            <a:lstStyle/>
            <a:p>
              <a:pPr algn="r"/>
              <a:r>
                <a:rPr lang="en-US" sz="1000" dirty="0" smtClean="0">
                  <a:solidFill>
                    <a:schemeClr val="bg1"/>
                  </a:solidFill>
                </a:rPr>
                <a:t>0</a:t>
              </a:r>
              <a:endParaRPr lang="en-US" sz="1000" dirty="0">
                <a:solidFill>
                  <a:schemeClr val="bg1"/>
                </a:solidFill>
              </a:endParaRPr>
            </a:p>
            <a:p>
              <a:pPr algn="r"/>
              <a:r>
                <a:rPr lang="en-US" sz="1000" dirty="0" smtClean="0">
                  <a:solidFill>
                    <a:schemeClr val="bg1"/>
                  </a:solidFill>
                </a:rPr>
                <a:t>114</a:t>
              </a:r>
              <a:endParaRPr lang="en-US" sz="1000" dirty="0">
                <a:solidFill>
                  <a:schemeClr val="bg1"/>
                </a:solidFill>
              </a:endParaRPr>
            </a:p>
            <a:p>
              <a:pPr algn="r"/>
              <a:r>
                <a:rPr lang="en-US" sz="1000" dirty="0" smtClean="0">
                  <a:solidFill>
                    <a:schemeClr val="bg1"/>
                  </a:solidFill>
                </a:rPr>
                <a:t>181</a:t>
              </a:r>
              <a:endParaRPr lang="en-US" sz="1000" dirty="0">
                <a:solidFill>
                  <a:schemeClr val="bg1"/>
                </a:solidFill>
              </a:endParaRPr>
            </a:p>
          </p:txBody>
        </p:sp>
        <p:sp>
          <p:nvSpPr>
            <p:cNvPr id="18" name="Rectangle 2052"/>
            <p:cNvSpPr>
              <a:spLocks noChangeArrowheads="1"/>
            </p:cNvSpPr>
            <p:nvPr userDrawn="1"/>
          </p:nvSpPr>
          <p:spPr bwMode="gray">
            <a:xfrm>
              <a:off x="4191000" y="2470666"/>
              <a:ext cx="914400" cy="914400"/>
            </a:xfrm>
            <a:prstGeom prst="rect">
              <a:avLst/>
            </a:prstGeom>
            <a:solidFill>
              <a:schemeClr val="tx1"/>
            </a:solidFill>
            <a:ln w="6350">
              <a:solidFill>
                <a:schemeClr val="tx1"/>
              </a:solidFill>
              <a:miter lim="800000"/>
              <a:headEnd/>
              <a:tailEnd/>
            </a:ln>
            <a:effectLst/>
          </p:spPr>
          <p:txBody>
            <a:bodyPr wrap="none" anchor="b"/>
            <a:lstStyle/>
            <a:p>
              <a:pPr algn="r"/>
              <a:r>
                <a:rPr lang="en-US" sz="1000">
                  <a:solidFill>
                    <a:schemeClr val="bg1"/>
                  </a:solidFill>
                </a:rPr>
                <a:t>0</a:t>
              </a:r>
            </a:p>
            <a:p>
              <a:pPr algn="r"/>
              <a:r>
                <a:rPr lang="en-US" sz="1000">
                  <a:solidFill>
                    <a:schemeClr val="bg1"/>
                  </a:solidFill>
                </a:rPr>
                <a:t>0</a:t>
              </a:r>
            </a:p>
            <a:p>
              <a:pPr algn="r"/>
              <a:r>
                <a:rPr lang="en-US" sz="1000">
                  <a:solidFill>
                    <a:schemeClr val="bg1"/>
                  </a:solidFill>
                </a:rPr>
                <a:t>0</a:t>
              </a:r>
            </a:p>
          </p:txBody>
        </p:sp>
        <p:sp>
          <p:nvSpPr>
            <p:cNvPr id="19" name="Rectangle 2051"/>
            <p:cNvSpPr>
              <a:spLocks noChangeArrowheads="1"/>
            </p:cNvSpPr>
            <p:nvPr userDrawn="1"/>
          </p:nvSpPr>
          <p:spPr bwMode="gray">
            <a:xfrm>
              <a:off x="3200400" y="2470666"/>
              <a:ext cx="914400" cy="914400"/>
            </a:xfrm>
            <a:prstGeom prst="rect">
              <a:avLst/>
            </a:prstGeom>
            <a:solidFill>
              <a:schemeClr val="bg1"/>
            </a:solidFill>
            <a:ln w="6350">
              <a:solidFill>
                <a:schemeClr val="tx1"/>
              </a:solidFill>
              <a:miter lim="800000"/>
              <a:headEnd/>
              <a:tailEnd/>
            </a:ln>
            <a:effectLst/>
          </p:spPr>
          <p:txBody>
            <a:bodyPr wrap="none" anchor="b"/>
            <a:lstStyle/>
            <a:p>
              <a:pPr algn="r"/>
              <a:r>
                <a:rPr lang="en-US" sz="1000" dirty="0"/>
                <a:t>255</a:t>
              </a:r>
            </a:p>
            <a:p>
              <a:pPr algn="r"/>
              <a:r>
                <a:rPr lang="en-US" sz="1000" dirty="0"/>
                <a:t>255</a:t>
              </a:r>
            </a:p>
            <a:p>
              <a:pPr algn="r"/>
              <a:r>
                <a:rPr lang="en-US" sz="1000" dirty="0"/>
                <a:t>255</a:t>
              </a:r>
            </a:p>
          </p:txBody>
        </p:sp>
        <p:sp>
          <p:nvSpPr>
            <p:cNvPr id="20" name="Rectangle 2054"/>
            <p:cNvSpPr>
              <a:spLocks noChangeArrowheads="1"/>
            </p:cNvSpPr>
            <p:nvPr userDrawn="1"/>
          </p:nvSpPr>
          <p:spPr bwMode="gray">
            <a:xfrm>
              <a:off x="6172200" y="2468880"/>
              <a:ext cx="914400" cy="914400"/>
            </a:xfrm>
            <a:prstGeom prst="rect">
              <a:avLst/>
            </a:prstGeom>
            <a:solidFill>
              <a:srgbClr val="7F7F7F"/>
            </a:solidFill>
            <a:ln w="6350">
              <a:solidFill>
                <a:schemeClr val="tx1"/>
              </a:solidFill>
              <a:miter lim="800000"/>
              <a:headEnd/>
              <a:tailEnd/>
            </a:ln>
            <a:effectLst/>
          </p:spPr>
          <p:txBody>
            <a:bodyPr wrap="none" anchor="b"/>
            <a:lstStyle/>
            <a:p>
              <a:pPr algn="r"/>
              <a:r>
                <a:rPr lang="en-US" sz="1000" dirty="0" smtClean="0">
                  <a:solidFill>
                    <a:schemeClr val="bg1"/>
                  </a:solidFill>
                </a:rPr>
                <a:t>127</a:t>
              </a:r>
              <a:endParaRPr lang="en-US" sz="1000" dirty="0">
                <a:solidFill>
                  <a:schemeClr val="bg1"/>
                </a:solidFill>
              </a:endParaRPr>
            </a:p>
            <a:p>
              <a:pPr algn="r"/>
              <a:r>
                <a:rPr lang="en-US" sz="1000" dirty="0" smtClean="0">
                  <a:solidFill>
                    <a:schemeClr val="bg1"/>
                  </a:solidFill>
                </a:rPr>
                <a:t>127</a:t>
              </a:r>
              <a:endParaRPr lang="en-US" sz="1000" dirty="0">
                <a:solidFill>
                  <a:schemeClr val="bg1"/>
                </a:solidFill>
              </a:endParaRPr>
            </a:p>
            <a:p>
              <a:pPr algn="r"/>
              <a:r>
                <a:rPr lang="en-US" sz="1000" dirty="0" smtClean="0">
                  <a:solidFill>
                    <a:schemeClr val="bg1"/>
                  </a:solidFill>
                </a:rPr>
                <a:t>127</a:t>
              </a:r>
              <a:endParaRPr lang="en-US" sz="1000" dirty="0">
                <a:solidFill>
                  <a:schemeClr val="bg1"/>
                </a:solidFill>
              </a:endParaRPr>
            </a:p>
          </p:txBody>
        </p:sp>
      </p:grpSp>
      <p:sp>
        <p:nvSpPr>
          <p:cNvPr id="21" name="TextBox 20"/>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 </a:t>
            </a:r>
            <a:r>
              <a:rPr lang="en-US" sz="2000" dirty="0" smtClean="0">
                <a:solidFill>
                  <a:schemeClr val="tx1"/>
                </a:solidFill>
              </a:rPr>
              <a:t>Presentation </a:t>
            </a:r>
            <a:r>
              <a:rPr lang="en-US" sz="2000" dirty="0" err="1" smtClean="0">
                <a:solidFill>
                  <a:schemeClr val="tx1"/>
                </a:solidFill>
              </a:rPr>
              <a:t>colour</a:t>
            </a:r>
            <a:r>
              <a:rPr lang="en-US" sz="2000" dirty="0" smtClean="0">
                <a:solidFill>
                  <a:schemeClr val="tx1"/>
                </a:solidFill>
              </a:rPr>
              <a:t> palette</a:t>
            </a:r>
          </a:p>
          <a:p>
            <a:r>
              <a:rPr lang="en-US" sz="1200" dirty="0" smtClean="0">
                <a:solidFill>
                  <a:schemeClr val="tx1"/>
                </a:solidFill>
              </a:rPr>
              <a:t>Note: Remove</a:t>
            </a:r>
            <a:r>
              <a:rPr lang="en-US" sz="1200" baseline="0" dirty="0" smtClean="0">
                <a:solidFill>
                  <a:schemeClr val="tx1"/>
                </a:solidFill>
              </a:rPr>
              <a:t> this slide when your presentation is complete.</a:t>
            </a:r>
            <a:endParaRPr lang="en-US" sz="1200" dirty="0">
              <a:solidFill>
                <a:schemeClr val="tx1"/>
              </a:solidFill>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nstructions: Charts">
    <p:spTree>
      <p:nvGrpSpPr>
        <p:cNvPr id="1" name=""/>
        <p:cNvGrpSpPr/>
        <p:nvPr/>
      </p:nvGrpSpPr>
      <p:grpSpPr>
        <a:xfrm>
          <a:off x="0" y="0"/>
          <a:ext cx="0" cy="0"/>
          <a:chOff x="0" y="0"/>
          <a:chExt cx="0" cy="0"/>
        </a:xfrm>
      </p:grpSpPr>
      <p:sp>
        <p:nvSpPr>
          <p:cNvPr id="3" name="TextBox 2"/>
          <p:cNvSpPr txBox="1"/>
          <p:nvPr userDrawn="1"/>
        </p:nvSpPr>
        <p:spPr>
          <a:xfrm>
            <a:off x="457200" y="457200"/>
            <a:ext cx="8229600" cy="492443"/>
          </a:xfrm>
          <a:prstGeom prst="rect">
            <a:avLst/>
          </a:prstGeom>
          <a:noFill/>
        </p:spPr>
        <p:txBody>
          <a:bodyPr wrap="square" lIns="0" tIns="0" rIns="0" bIns="0" rtlCol="0">
            <a:spAutoFit/>
          </a:bodyPr>
          <a:lstStyle/>
          <a:p>
            <a:r>
              <a:rPr lang="en-US" sz="2000" b="1" dirty="0" smtClean="0">
                <a:solidFill>
                  <a:schemeClr val="tx1"/>
                </a:solidFill>
              </a:rPr>
              <a:t>Instructions:</a:t>
            </a:r>
            <a:r>
              <a:rPr lang="en-US" sz="2000" b="1" baseline="0" dirty="0" smtClean="0">
                <a:solidFill>
                  <a:schemeClr val="tx1"/>
                </a:solidFill>
              </a:rPr>
              <a:t> </a:t>
            </a:r>
            <a:r>
              <a:rPr lang="en-US" sz="2000" dirty="0" smtClean="0">
                <a:solidFill>
                  <a:schemeClr val="tx1"/>
                </a:solidFill>
              </a:rPr>
              <a:t>Charts</a:t>
            </a:r>
          </a:p>
          <a:p>
            <a:r>
              <a:rPr lang="en-US" sz="1200" dirty="0" smtClean="0">
                <a:solidFill>
                  <a:schemeClr val="tx1"/>
                </a:solidFill>
              </a:rPr>
              <a:t>Note: Remove</a:t>
            </a:r>
            <a:r>
              <a:rPr lang="en-US" sz="1200" baseline="0" dirty="0" smtClean="0">
                <a:solidFill>
                  <a:schemeClr val="tx1"/>
                </a:solidFill>
              </a:rPr>
              <a:t> this slide when your presentation is complete.</a:t>
            </a:r>
            <a:endParaRPr lang="en-US" sz="1200" dirty="0">
              <a:solidFill>
                <a:schemeClr val="tx1"/>
              </a:solidFill>
            </a:endParaRPr>
          </a:p>
        </p:txBody>
      </p:sp>
      <p:sp>
        <p:nvSpPr>
          <p:cNvPr id="20" name="TextBox 19"/>
          <p:cNvSpPr txBox="1"/>
          <p:nvPr userDrawn="1"/>
        </p:nvSpPr>
        <p:spPr>
          <a:xfrm>
            <a:off x="457200" y="1417321"/>
            <a:ext cx="8229600" cy="4297679"/>
          </a:xfrm>
          <a:prstGeom prst="rect">
            <a:avLst/>
          </a:prstGeom>
          <a:noFill/>
        </p:spPr>
        <p:txBody>
          <a:bodyPr wrap="square" lIns="0" tIns="0" rIns="0" bIns="0" numCol="2" spcCol="228600" rtlCol="0">
            <a:noAutofit/>
          </a:bodyPr>
          <a:lstStyle/>
          <a:p>
            <a:pPr>
              <a:lnSpc>
                <a:spcPct val="100000"/>
              </a:lnSpc>
              <a:spcAft>
                <a:spcPts val="1600"/>
              </a:spcAft>
            </a:pPr>
            <a:r>
              <a:rPr lang="en-US" sz="1400" dirty="0" smtClean="0">
                <a:solidFill>
                  <a:schemeClr val="tx1"/>
                </a:solidFill>
              </a:rPr>
              <a:t>The</a:t>
            </a:r>
            <a:r>
              <a:rPr lang="en-US" sz="1400" baseline="0" dirty="0" smtClean="0">
                <a:solidFill>
                  <a:schemeClr val="tx1"/>
                </a:solidFill>
              </a:rPr>
              <a:t> folder includes the main </a:t>
            </a:r>
            <a:r>
              <a:rPr lang="en-US" sz="1400" baseline="0" dirty="0" err="1" smtClean="0">
                <a:solidFill>
                  <a:schemeClr val="tx1"/>
                </a:solidFill>
              </a:rPr>
              <a:t>powerpoint</a:t>
            </a:r>
            <a:r>
              <a:rPr lang="en-US" sz="1400" baseline="0" dirty="0" smtClean="0">
                <a:solidFill>
                  <a:schemeClr val="tx1"/>
                </a:solidFill>
              </a:rPr>
              <a:t> template along with example chart templates. Copy the chart templates which have the file extension .</a:t>
            </a:r>
            <a:r>
              <a:rPr lang="en-US" sz="1400" baseline="0" dirty="0" err="1" smtClean="0">
                <a:solidFill>
                  <a:schemeClr val="tx1"/>
                </a:solidFill>
              </a:rPr>
              <a:t>crtx</a:t>
            </a:r>
            <a:r>
              <a:rPr lang="en-US" sz="1400" baseline="0" dirty="0" smtClean="0">
                <a:solidFill>
                  <a:schemeClr val="tx1"/>
                </a:solidFill>
              </a:rPr>
              <a:t> into the following location: C:\Users\UserName\AppData\Roaming\Microsoft\</a:t>
            </a:r>
            <a:br>
              <a:rPr lang="en-US" sz="1400" baseline="0" dirty="0" smtClean="0">
                <a:solidFill>
                  <a:schemeClr val="tx1"/>
                </a:solidFill>
              </a:rPr>
            </a:br>
            <a:r>
              <a:rPr lang="en-US" sz="1400" baseline="0" dirty="0" smtClean="0">
                <a:solidFill>
                  <a:schemeClr val="tx1"/>
                </a:solidFill>
              </a:rPr>
              <a:t>Templates\Charts.</a:t>
            </a:r>
          </a:p>
          <a:p>
            <a:pPr>
              <a:lnSpc>
                <a:spcPct val="100000"/>
              </a:lnSpc>
              <a:spcAft>
                <a:spcPts val="800"/>
              </a:spcAft>
            </a:pPr>
            <a:r>
              <a:rPr lang="en-US" sz="1600" baseline="0" dirty="0" smtClean="0">
                <a:solidFill>
                  <a:schemeClr val="tx2"/>
                </a:solidFill>
              </a:rPr>
              <a:t>To create a chart</a:t>
            </a:r>
          </a:p>
          <a:p>
            <a:pPr>
              <a:lnSpc>
                <a:spcPct val="100000"/>
              </a:lnSpc>
              <a:spcAft>
                <a:spcPts val="1600"/>
              </a:spcAft>
            </a:pPr>
            <a:r>
              <a:rPr lang="en-US" sz="1400" dirty="0" smtClean="0">
                <a:solidFill>
                  <a:schemeClr val="tx1"/>
                </a:solidFill>
              </a:rPr>
              <a:t>Select</a:t>
            </a:r>
            <a:r>
              <a:rPr lang="en-US" sz="1400" baseline="0" dirty="0" smtClean="0">
                <a:solidFill>
                  <a:schemeClr val="tx1"/>
                </a:solidFill>
              </a:rPr>
              <a:t> the chart layout type you wish to use. Examples of each layout have been provided.</a:t>
            </a:r>
          </a:p>
          <a:p>
            <a:pPr marL="182880" indent="-182880">
              <a:lnSpc>
                <a:spcPct val="100000"/>
              </a:lnSpc>
              <a:spcAft>
                <a:spcPts val="800"/>
              </a:spcAft>
              <a:buAutoNum type="arabicPeriod"/>
            </a:pPr>
            <a:r>
              <a:rPr lang="en-US" sz="1400" baseline="0" dirty="0" smtClean="0">
                <a:solidFill>
                  <a:schemeClr val="tx1"/>
                </a:solidFill>
              </a:rPr>
              <a:t>Bar chart (slide #16, 17, 18, 19)</a:t>
            </a:r>
          </a:p>
          <a:p>
            <a:pPr marL="182880" indent="-182880">
              <a:lnSpc>
                <a:spcPct val="100000"/>
              </a:lnSpc>
              <a:spcAft>
                <a:spcPts val="800"/>
              </a:spcAft>
              <a:buAutoNum type="arabicPeriod"/>
            </a:pPr>
            <a:r>
              <a:rPr lang="en-US" sz="1400" baseline="0" dirty="0" smtClean="0">
                <a:solidFill>
                  <a:schemeClr val="tx1"/>
                </a:solidFill>
              </a:rPr>
              <a:t>Line chart (slide #20)</a:t>
            </a:r>
          </a:p>
          <a:p>
            <a:pPr marL="182880" indent="-182880">
              <a:lnSpc>
                <a:spcPct val="100000"/>
              </a:lnSpc>
              <a:spcAft>
                <a:spcPts val="800"/>
              </a:spcAft>
              <a:buAutoNum type="arabicPeriod"/>
            </a:pPr>
            <a:r>
              <a:rPr lang="en-US" sz="1400" baseline="0" dirty="0" smtClean="0">
                <a:solidFill>
                  <a:schemeClr val="tx1"/>
                </a:solidFill>
              </a:rPr>
              <a:t>Line chart – forecasting (slide #21)</a:t>
            </a:r>
          </a:p>
          <a:p>
            <a:pPr marL="182880" indent="-182880">
              <a:lnSpc>
                <a:spcPct val="100000"/>
              </a:lnSpc>
              <a:spcAft>
                <a:spcPts val="800"/>
              </a:spcAft>
              <a:buAutoNum type="arabicPeriod"/>
            </a:pPr>
            <a:r>
              <a:rPr lang="en-US" sz="1400" baseline="0" dirty="0" smtClean="0">
                <a:solidFill>
                  <a:schemeClr val="tx1"/>
                </a:solidFill>
              </a:rPr>
              <a:t>Pie chart (slide #25)</a:t>
            </a:r>
          </a:p>
          <a:p>
            <a:pPr marL="182880" indent="-182880">
              <a:lnSpc>
                <a:spcPct val="100000"/>
              </a:lnSpc>
              <a:spcAft>
                <a:spcPts val="800"/>
              </a:spcAft>
              <a:buAutoNum type="arabicPeriod"/>
            </a:pPr>
            <a:r>
              <a:rPr lang="en-US" sz="1400" baseline="0" dirty="0" smtClean="0">
                <a:solidFill>
                  <a:schemeClr val="tx1"/>
                </a:solidFill>
              </a:rPr>
              <a:t>Bar + Line chart (slide #22)</a:t>
            </a:r>
          </a:p>
          <a:p>
            <a:pPr marL="182880" indent="-182880">
              <a:lnSpc>
                <a:spcPct val="100000"/>
              </a:lnSpc>
              <a:spcAft>
                <a:spcPts val="1600"/>
              </a:spcAft>
              <a:buAutoNum type="arabicPeriod"/>
            </a:pPr>
            <a:r>
              <a:rPr lang="en-US" sz="1400" baseline="0" dirty="0" smtClean="0">
                <a:solidFill>
                  <a:schemeClr val="tx1"/>
                </a:solidFill>
              </a:rPr>
              <a:t>Area chart (slide #27)</a:t>
            </a:r>
          </a:p>
          <a:p>
            <a:pPr marL="182880" indent="-182880">
              <a:lnSpc>
                <a:spcPct val="100000"/>
              </a:lnSpc>
              <a:spcAft>
                <a:spcPts val="1600"/>
              </a:spcAft>
              <a:buAutoNum type="arabicPeriod"/>
            </a:pPr>
            <a:endParaRPr lang="en-US" sz="1400" baseline="0" dirty="0" smtClean="0">
              <a:solidFill>
                <a:schemeClr val="tx1"/>
              </a:solidFill>
            </a:endParaRPr>
          </a:p>
          <a:p>
            <a:pPr marL="0" indent="0">
              <a:lnSpc>
                <a:spcPct val="100000"/>
              </a:lnSpc>
              <a:spcAft>
                <a:spcPts val="1600"/>
              </a:spcAft>
              <a:buFontTx/>
              <a:buNone/>
            </a:pPr>
            <a:endParaRPr lang="en-US" sz="1400" baseline="0" dirty="0" smtClean="0">
              <a:solidFill>
                <a:schemeClr val="tx1"/>
              </a:solidFill>
            </a:endParaRPr>
          </a:p>
          <a:p>
            <a:pPr marL="0" indent="0">
              <a:lnSpc>
                <a:spcPct val="100000"/>
              </a:lnSpc>
              <a:spcAft>
                <a:spcPts val="1600"/>
              </a:spcAft>
              <a:buFontTx/>
              <a:buNone/>
            </a:pPr>
            <a:r>
              <a:rPr lang="en-US" sz="1400" baseline="0" dirty="0" smtClean="0">
                <a:solidFill>
                  <a:schemeClr val="tx1"/>
                </a:solidFill>
              </a:rPr>
              <a:t>Select the chart, use the right arrow to select “Edit Data”. Paste your data into Excel. Save the file.</a:t>
            </a:r>
          </a:p>
          <a:p>
            <a:pPr marL="0" indent="0">
              <a:lnSpc>
                <a:spcPct val="100000"/>
              </a:lnSpc>
              <a:spcAft>
                <a:spcPts val="1600"/>
              </a:spcAft>
              <a:buFontTx/>
              <a:buNone/>
            </a:pPr>
            <a:r>
              <a:rPr lang="en-US" sz="1600" baseline="0" dirty="0" smtClean="0">
                <a:solidFill>
                  <a:schemeClr val="tx2"/>
                </a:solidFill>
              </a:rPr>
              <a:t>If you need to create a combination chart, </a:t>
            </a:r>
            <a:r>
              <a:rPr lang="en-US" sz="1600" baseline="0" dirty="0" err="1" smtClean="0">
                <a:solidFill>
                  <a:schemeClr val="tx2"/>
                </a:solidFill>
              </a:rPr>
              <a:t>ie</a:t>
            </a:r>
            <a:r>
              <a:rPr lang="en-US" sz="1600" baseline="0" dirty="0" smtClean="0">
                <a:solidFill>
                  <a:schemeClr val="tx2"/>
                </a:solidFill>
              </a:rPr>
              <a:t>. bar plus line:</a:t>
            </a:r>
          </a:p>
          <a:p>
            <a:pPr marL="182880" indent="-182880">
              <a:lnSpc>
                <a:spcPct val="100000"/>
              </a:lnSpc>
              <a:spcAft>
                <a:spcPts val="800"/>
              </a:spcAft>
              <a:buFontTx/>
              <a:buAutoNum type="arabicPeriod"/>
            </a:pPr>
            <a:r>
              <a:rPr lang="en-US" sz="1400" baseline="0" dirty="0" smtClean="0">
                <a:solidFill>
                  <a:schemeClr val="tx1"/>
                </a:solidFill>
              </a:rPr>
              <a:t>Create your chart.</a:t>
            </a:r>
          </a:p>
          <a:p>
            <a:pPr marL="182880" indent="-182880">
              <a:lnSpc>
                <a:spcPct val="100000"/>
              </a:lnSpc>
              <a:spcAft>
                <a:spcPts val="800"/>
              </a:spcAft>
              <a:buFontTx/>
              <a:buAutoNum type="arabicPeriod"/>
            </a:pPr>
            <a:r>
              <a:rPr lang="en-US" sz="1400" baseline="0" dirty="0" smtClean="0">
                <a:solidFill>
                  <a:schemeClr val="tx1"/>
                </a:solidFill>
              </a:rPr>
              <a:t>Select the bar or line you wish to modify.</a:t>
            </a:r>
          </a:p>
          <a:p>
            <a:pPr marL="182880" indent="-182880">
              <a:lnSpc>
                <a:spcPct val="100000"/>
              </a:lnSpc>
              <a:spcAft>
                <a:spcPts val="1600"/>
              </a:spcAft>
              <a:buFontTx/>
              <a:buAutoNum type="arabicPeriod"/>
            </a:pPr>
            <a:r>
              <a:rPr lang="en-US" sz="1400" baseline="0" dirty="0" smtClean="0">
                <a:solidFill>
                  <a:schemeClr val="tx1"/>
                </a:solidFill>
              </a:rPr>
              <a:t>Right click to “Change Series Chart Type”, choose the chart type. The chart type will be applied to your selection only.</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600" baseline="0" dirty="0" smtClean="0">
                <a:solidFill>
                  <a:schemeClr val="tx2"/>
                </a:solidFill>
              </a:rPr>
              <a:t>Chart basics</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1"/>
                </a:solidFill>
              </a:rPr>
              <a:t>Subtitle units text: Arial, 18 pts.</a:t>
            </a:r>
          </a:p>
          <a:p>
            <a:pPr marL="0" marR="0" indent="0" algn="l" defTabSz="914400" rtl="0" eaLnBrk="1" fontAlgn="auto" latinLnBrk="0" hangingPunct="1">
              <a:lnSpc>
                <a:spcPct val="100000"/>
              </a:lnSpc>
              <a:spcBef>
                <a:spcPts val="0"/>
              </a:spcBef>
              <a:spcAft>
                <a:spcPts val="1600"/>
              </a:spcAft>
              <a:buClrTx/>
              <a:buSzTx/>
              <a:buFontTx/>
              <a:buNone/>
              <a:tabLst/>
              <a:defRPr/>
            </a:pPr>
            <a:r>
              <a:rPr lang="en-US" sz="1400" baseline="0" dirty="0" smtClean="0">
                <a:solidFill>
                  <a:schemeClr val="tx1"/>
                </a:solidFill>
              </a:rPr>
              <a:t>Axis text: Arial, 14 pts. </a:t>
            </a:r>
          </a:p>
          <a:p>
            <a:pPr marL="342900" indent="-342900">
              <a:lnSpc>
                <a:spcPct val="100000"/>
              </a:lnSpc>
              <a:spcAft>
                <a:spcPts val="1600"/>
              </a:spcAft>
              <a:buAutoNum type="arabicPeriod"/>
            </a:pPr>
            <a:endParaRPr lang="en-US" sz="1400" baseline="0" dirty="0" smtClean="0">
              <a:solidFill>
                <a:schemeClr val="tx1"/>
              </a:solidFill>
            </a:endParaRPr>
          </a:p>
          <a:p>
            <a:pPr marL="342900" indent="-342900">
              <a:spcAft>
                <a:spcPts val="1600"/>
              </a:spcAft>
              <a:buAutoNum type="arabicPeriod"/>
            </a:pPr>
            <a:endParaRPr lang="en-US" sz="1400" baseline="0" dirty="0" smtClean="0">
              <a:solidFill>
                <a:schemeClr val="tx1"/>
              </a:solidFill>
            </a:endParaRPr>
          </a:p>
          <a:p>
            <a:pPr>
              <a:spcAft>
                <a:spcPts val="1600"/>
              </a:spcAft>
            </a:pPr>
            <a:endParaRPr lang="en-US" sz="1400" dirty="0">
              <a:solidFill>
                <a:schemeClr val="tx1"/>
              </a:solidFill>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1.xml"/><Relationship Id="rId7" Type="http://schemas.openxmlformats.org/officeDocument/2006/relationships/image" Target="../media/image1.emf"/><Relationship Id="rId8" Type="http://schemas.openxmlformats.org/officeDocument/2006/relationships/image" Target="../media/image2.emf"/><Relationship Id="rId1" Type="http://schemas.openxmlformats.org/officeDocument/2006/relationships/slideLayout" Target="../slideLayouts/slideLayout1.xml"/><Relationship Id="rId2" Type="http://schemas.openxmlformats.org/officeDocument/2006/relationships/slideLayout" Target="../slideLayouts/slideLayout2.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16.xml"/><Relationship Id="rId12" Type="http://schemas.openxmlformats.org/officeDocument/2006/relationships/slideLayout" Target="../slideLayouts/slideLayout17.xml"/><Relationship Id="rId13" Type="http://schemas.openxmlformats.org/officeDocument/2006/relationships/slideLayout" Target="../slideLayouts/slideLayout18.xml"/><Relationship Id="rId14" Type="http://schemas.openxmlformats.org/officeDocument/2006/relationships/slideLayout" Target="../slideLayouts/slideLayout19.xml"/><Relationship Id="rId15" Type="http://schemas.openxmlformats.org/officeDocument/2006/relationships/slideLayout" Target="../slideLayouts/slideLayout20.xml"/><Relationship Id="rId16" Type="http://schemas.openxmlformats.org/officeDocument/2006/relationships/slideLayout" Target="../slideLayouts/slideLayout21.xml"/><Relationship Id="rId17" Type="http://schemas.openxmlformats.org/officeDocument/2006/relationships/slideLayout" Target="../slideLayouts/slideLayout22.xml"/><Relationship Id="rId18" Type="http://schemas.openxmlformats.org/officeDocument/2006/relationships/theme" Target="../theme/theme2.xml"/><Relationship Id="rId19" Type="http://schemas.openxmlformats.org/officeDocument/2006/relationships/image" Target="../media/image2.emf"/><Relationship Id="rId1" Type="http://schemas.openxmlformats.org/officeDocument/2006/relationships/slideLayout" Target="../slideLayouts/slideLayout6.xml"/><Relationship Id="rId2" Type="http://schemas.openxmlformats.org/officeDocument/2006/relationships/slideLayout" Target="../slideLayouts/slideLayout7.xml"/><Relationship Id="rId3" Type="http://schemas.openxmlformats.org/officeDocument/2006/relationships/slideLayout" Target="../slideLayouts/slideLayout8.xml"/><Relationship Id="rId4" Type="http://schemas.openxmlformats.org/officeDocument/2006/relationships/slideLayout" Target="../slideLayouts/slideLayout9.xml"/><Relationship Id="rId5" Type="http://schemas.openxmlformats.org/officeDocument/2006/relationships/slideLayout" Target="../slideLayouts/slideLayout10.xml"/><Relationship Id="rId6" Type="http://schemas.openxmlformats.org/officeDocument/2006/relationships/slideLayout" Target="../slideLayouts/slideLayout11.xml"/><Relationship Id="rId7" Type="http://schemas.openxmlformats.org/officeDocument/2006/relationships/slideLayout" Target="../slideLayouts/slideLayout12.xml"/><Relationship Id="rId8" Type="http://schemas.openxmlformats.org/officeDocument/2006/relationships/slideLayout" Target="../slideLayouts/slideLayout13.xml"/><Relationship Id="rId9" Type="http://schemas.openxmlformats.org/officeDocument/2006/relationships/slideLayout" Target="../slideLayouts/slideLayout14.xml"/><Relationship Id="rId10"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8.emf"/><Relationship Id="rId1" Type="http://schemas.openxmlformats.org/officeDocument/2006/relationships/slideLayout" Target="../slideLayouts/slideLayout23.xml"/><Relationship Id="rId2"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1" Type="http://schemas.openxmlformats.org/officeDocument/2006/relationships/slideLayout" Target="../slideLayouts/slideLayout24.xml"/><Relationship Id="rId2" Type="http://schemas.openxmlformats.org/officeDocument/2006/relationships/theme" Target="../theme/theme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6" name="TextBox 5"/>
          <p:cNvSpPr txBox="1"/>
          <p:nvPr/>
        </p:nvSpPr>
        <p:spPr>
          <a:xfrm>
            <a:off x="5443890" y="6172200"/>
            <a:ext cx="3242910" cy="246221"/>
          </a:xfrm>
          <a:prstGeom prst="rect">
            <a:avLst/>
          </a:prstGeom>
          <a:noFill/>
        </p:spPr>
        <p:txBody>
          <a:bodyPr wrap="square" lIns="0" tIns="0" rIns="0" bIns="0" rtlCol="0" anchor="b" anchorCtr="0">
            <a:spAutoFit/>
          </a:bodyPr>
          <a:lstStyle/>
          <a:p>
            <a:pPr algn="r"/>
            <a:r>
              <a:rPr lang="en-US" sz="1600" b="1" dirty="0" smtClean="0">
                <a:solidFill>
                  <a:schemeClr val="accent1"/>
                </a:solidFill>
                <a:latin typeface="Arial" pitchFamily="34" charset="0"/>
                <a:cs typeface="Arial" pitchFamily="34" charset="0"/>
              </a:rPr>
              <a:t>conferenceboard.ca</a:t>
            </a:r>
            <a:endParaRPr lang="en-US" sz="1600" b="1" dirty="0">
              <a:solidFill>
                <a:schemeClr val="accent1"/>
              </a:solidFill>
              <a:latin typeface="Arial" pitchFamily="34" charset="0"/>
              <a:cs typeface="Arial" pitchFamily="34" charset="0"/>
            </a:endParaRPr>
          </a:p>
        </p:txBody>
      </p:sp>
      <p:pic>
        <p:nvPicPr>
          <p:cNvPr id="12" name="Picture 11" descr="circles.emf"/>
          <p:cNvPicPr>
            <a:picLocks noChangeAspect="1"/>
          </p:cNvPicPr>
          <p:nvPr/>
        </p:nvPicPr>
        <p:blipFill>
          <a:blip r:embed="rId7" cstate="print"/>
          <a:stretch>
            <a:fillRect/>
          </a:stretch>
        </p:blipFill>
        <p:spPr>
          <a:xfrm>
            <a:off x="5758049" y="3919424"/>
            <a:ext cx="4224151" cy="4614976"/>
          </a:xfrm>
          <a:prstGeom prst="rect">
            <a:avLst/>
          </a:prstGeom>
        </p:spPr>
      </p:pic>
      <p:pic>
        <p:nvPicPr>
          <p:cNvPr id="5" name="Picture 4" descr="CBOC_BIL_RGB.emf"/>
          <p:cNvPicPr>
            <a:picLocks noChangeAspect="1"/>
          </p:cNvPicPr>
          <p:nvPr/>
        </p:nvPicPr>
        <p:blipFill>
          <a:blip r:embed="rId8" cstate="print"/>
          <a:stretch>
            <a:fillRect/>
          </a:stretch>
        </p:blipFill>
        <p:spPr>
          <a:xfrm>
            <a:off x="457200" y="530352"/>
            <a:ext cx="5310901" cy="550463"/>
          </a:xfrm>
          <a:prstGeom prst="rect">
            <a:avLst/>
          </a:prstGeom>
        </p:spPr>
      </p:pic>
    </p:spTree>
  </p:cSld>
  <p:clrMap bg1="lt1" tx1="dk1" bg2="lt2" tx2="dk2" accent1="accent1" accent2="accent2" accent3="accent3" accent4="accent4" accent5="accent5" accent6="accent6" hlink="hlink" folHlink="folHlink"/>
  <p:sldLayoutIdLst>
    <p:sldLayoutId id="2147483875" r:id="rId1"/>
    <p:sldLayoutId id="2147483877" r:id="rId2"/>
    <p:sldLayoutId id="2147483876" r:id="rId3"/>
    <p:sldLayoutId id="2147483795" r:id="rId4"/>
    <p:sldLayoutId id="2147483879" r:id="rId5"/>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8" name="TextBox 7"/>
          <p:cNvSpPr txBox="1"/>
          <p:nvPr/>
        </p:nvSpPr>
        <p:spPr>
          <a:xfrm>
            <a:off x="8686800" y="6236208"/>
            <a:ext cx="304800" cy="153888"/>
          </a:xfrm>
          <a:prstGeom prst="rect">
            <a:avLst/>
          </a:prstGeom>
          <a:noFill/>
        </p:spPr>
        <p:txBody>
          <a:bodyPr wrap="square" lIns="0" tIns="0" rIns="0" bIns="0" rtlCol="0">
            <a:spAutoFit/>
          </a:bodyPr>
          <a:lstStyle/>
          <a:p>
            <a:pPr algn="r"/>
            <a:fld id="{D63699D0-0DE5-4EAB-BA46-8E49D0F6DF70}" type="slidenum">
              <a:rPr lang="en-US" sz="1000" smtClean="0">
                <a:solidFill>
                  <a:schemeClr val="tx2"/>
                </a:solidFill>
              </a:rPr>
              <a:pPr algn="r"/>
              <a:t>‹#›</a:t>
            </a:fld>
            <a:endParaRPr lang="en-US" sz="1000" dirty="0">
              <a:solidFill>
                <a:schemeClr val="tx2"/>
              </a:solidFill>
            </a:endParaRPr>
          </a:p>
        </p:txBody>
      </p:sp>
      <p:cxnSp>
        <p:nvCxnSpPr>
          <p:cNvPr id="9" name="Straight Connector 8"/>
          <p:cNvCxnSpPr/>
          <p:nvPr/>
        </p:nvCxnSpPr>
        <p:spPr>
          <a:xfrm>
            <a:off x="457200" y="6172200"/>
            <a:ext cx="8686800" cy="1588"/>
          </a:xfrm>
          <a:prstGeom prst="line">
            <a:avLst/>
          </a:prstGeom>
          <a:ln w="9525">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pic>
        <p:nvPicPr>
          <p:cNvPr id="5" name="Picture 4" descr="CBOC_BIL_RGB.emf"/>
          <p:cNvPicPr>
            <a:picLocks noChangeAspect="1"/>
          </p:cNvPicPr>
          <p:nvPr/>
        </p:nvPicPr>
        <p:blipFill>
          <a:blip r:embed="rId19" cstate="print"/>
          <a:stretch>
            <a:fillRect/>
          </a:stretch>
        </p:blipFill>
        <p:spPr>
          <a:xfrm>
            <a:off x="457200" y="6236208"/>
            <a:ext cx="3793500" cy="393188"/>
          </a:xfrm>
          <a:prstGeom prst="rect">
            <a:avLst/>
          </a:prstGeom>
        </p:spPr>
      </p:pic>
    </p:spTree>
  </p:cSld>
  <p:clrMap bg1="lt1" tx1="dk1" bg2="lt2" tx2="dk2" accent1="accent1" accent2="accent2" accent3="accent3" accent4="accent4" accent5="accent5" accent6="accent6" hlink="hlink" folHlink="folHlink"/>
  <p:sldLayoutIdLst>
    <p:sldLayoutId id="2147483874" r:id="rId1"/>
    <p:sldLayoutId id="2147483873" r:id="rId2"/>
    <p:sldLayoutId id="2147483881" r:id="rId3"/>
    <p:sldLayoutId id="2147483872" r:id="rId4"/>
    <p:sldLayoutId id="2147483676" r:id="rId5"/>
    <p:sldLayoutId id="2147483684" r:id="rId6"/>
    <p:sldLayoutId id="2147483878" r:id="rId7"/>
    <p:sldLayoutId id="2147483677" r:id="rId8"/>
    <p:sldLayoutId id="2147483678" r:id="rId9"/>
    <p:sldLayoutId id="2147483880" r:id="rId10"/>
    <p:sldLayoutId id="2147483781" r:id="rId11"/>
    <p:sldLayoutId id="2147483862" r:id="rId12"/>
    <p:sldLayoutId id="2147483869" r:id="rId13"/>
    <p:sldLayoutId id="2147483871" r:id="rId14"/>
    <p:sldLayoutId id="2147483779" r:id="rId15"/>
    <p:sldLayoutId id="2147483782" r:id="rId16"/>
    <p:sldLayoutId id="2147483885" r:id="rId17"/>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3" name="TextBox 12"/>
          <p:cNvSpPr txBox="1"/>
          <p:nvPr/>
        </p:nvSpPr>
        <p:spPr>
          <a:xfrm>
            <a:off x="2597370" y="3657600"/>
            <a:ext cx="3962400" cy="338554"/>
          </a:xfrm>
          <a:prstGeom prst="rect">
            <a:avLst/>
          </a:prstGeom>
          <a:noFill/>
        </p:spPr>
        <p:txBody>
          <a:bodyPr wrap="square" lIns="0" tIns="0" rIns="0" bIns="0" rtlCol="0" anchor="b" anchorCtr="0">
            <a:spAutoFit/>
          </a:bodyPr>
          <a:lstStyle/>
          <a:p>
            <a:pPr algn="ctr"/>
            <a:r>
              <a:rPr lang="en-US" sz="2200" b="1" dirty="0" smtClean="0">
                <a:solidFill>
                  <a:schemeClr val="accent1"/>
                </a:solidFill>
                <a:latin typeface="Arial" pitchFamily="34" charset="0"/>
                <a:cs typeface="Arial" pitchFamily="34" charset="0"/>
              </a:rPr>
              <a:t>conferenceboard.ca</a:t>
            </a:r>
            <a:endParaRPr lang="en-US" sz="2200" b="1" dirty="0">
              <a:solidFill>
                <a:schemeClr val="accent1"/>
              </a:solidFill>
              <a:latin typeface="Arial" pitchFamily="34" charset="0"/>
              <a:cs typeface="Arial" pitchFamily="34" charset="0"/>
            </a:endParaRPr>
          </a:p>
        </p:txBody>
      </p:sp>
      <p:pic>
        <p:nvPicPr>
          <p:cNvPr id="6" name="Picture 5" descr="circles.emf"/>
          <p:cNvPicPr>
            <a:picLocks noChangeAspect="1"/>
          </p:cNvPicPr>
          <p:nvPr/>
        </p:nvPicPr>
        <p:blipFill>
          <a:blip r:embed="rId3" cstate="print"/>
          <a:stretch>
            <a:fillRect/>
          </a:stretch>
        </p:blipFill>
        <p:spPr>
          <a:xfrm>
            <a:off x="5758049" y="3919424"/>
            <a:ext cx="4224151" cy="4614976"/>
          </a:xfrm>
          <a:prstGeom prst="rect">
            <a:avLst/>
          </a:prstGeom>
        </p:spPr>
      </p:pic>
      <p:pic>
        <p:nvPicPr>
          <p:cNvPr id="7" name="Picture 6" descr="CBOC_BIL_Centred_EFirst.emf"/>
          <p:cNvPicPr>
            <a:picLocks noChangeAspect="1"/>
          </p:cNvPicPr>
          <p:nvPr/>
        </p:nvPicPr>
        <p:blipFill>
          <a:blip r:embed="rId4" cstate="print"/>
          <a:stretch>
            <a:fillRect/>
          </a:stretch>
        </p:blipFill>
        <p:spPr>
          <a:xfrm>
            <a:off x="2367271" y="1416600"/>
            <a:ext cx="4422599" cy="2012400"/>
          </a:xfrm>
          <a:prstGeom prst="rect">
            <a:avLst/>
          </a:prstGeom>
        </p:spPr>
      </p:pic>
    </p:spTree>
  </p:cSld>
  <p:clrMap bg1="lt1" tx1="dk1" bg2="lt2" tx2="dk2" accent1="accent1" accent2="accent2" accent3="accent3" accent4="accent4" accent5="accent5" accent6="accent6" hlink="hlink" folHlink="folHlink"/>
  <p:sldLayoutIdLst>
    <p:sldLayoutId id="214748378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884"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2.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0.xml"/><Relationship Id="rId2" Type="http://schemas.openxmlformats.org/officeDocument/2006/relationships/notesSlide" Target="../notesSlides/notesSlide3.xml"/><Relationship Id="rId3" Type="http://schemas.openxmlformats.org/officeDocument/2006/relationships/chart" Target="../charts/char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4.xml"/><Relationship Id="rId3" Type="http://schemas.openxmlformats.org/officeDocument/2006/relationships/chart" Target="../charts/char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5.xml"/><Relationship Id="rId3" Type="http://schemas.openxmlformats.org/officeDocument/2006/relationships/chart" Target="../charts/chart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notesSlide" Target="../notesSlides/notesSlide6.xml"/><Relationship Id="rId3" Type="http://schemas.openxmlformats.org/officeDocument/2006/relationships/chart" Target="../charts/chart1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3.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7.xml"/><Relationship Id="rId4" Type="http://schemas.openxmlformats.org/officeDocument/2006/relationships/oleObject" Target="../embeddings/Microsoft_Excel_97_-_2004_Worksheet1.xls"/><Relationship Id="rId5" Type="http://schemas.openxmlformats.org/officeDocument/2006/relationships/image" Target="../media/image9.emf"/><Relationship Id="rId6" Type="http://schemas.openxmlformats.org/officeDocument/2006/relationships/hyperlink" Target="http://en.wikipedia.org/wiki/Image:Canada_contour-flag.png" TargetMode="External"/><Relationship Id="rId7" Type="http://schemas.openxmlformats.org/officeDocument/2006/relationships/image" Target="../media/image10.png"/><Relationship Id="rId1" Type="http://schemas.openxmlformats.org/officeDocument/2006/relationships/vmlDrawing" Target="../drawings/vmlDrawing1.vml"/><Relationship Id="rId2" Type="http://schemas.openxmlformats.org/officeDocument/2006/relationships/slideLayout" Target="../slideLayouts/slideLayout1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1.xml"/><Relationship Id="rId2" Type="http://schemas.openxmlformats.org/officeDocument/2006/relationships/notesSlide" Target="../notesSlides/notesSlide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chart" Target="../charts/char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457200" y="1755648"/>
            <a:ext cx="8229600" cy="449216"/>
          </a:xfrm>
        </p:spPr>
        <p:txBody>
          <a:bodyPr/>
          <a:lstStyle/>
          <a:p>
            <a:r>
              <a:rPr lang="fr-CA" dirty="0" smtClean="0"/>
              <a:t>Perspectives économiques canadiennes:</a:t>
            </a:r>
            <a:endParaRPr lang="fr-CA" dirty="0"/>
          </a:p>
        </p:txBody>
      </p:sp>
      <p:sp>
        <p:nvSpPr>
          <p:cNvPr id="6" name="Text Placeholder 5"/>
          <p:cNvSpPr>
            <a:spLocks noGrp="1"/>
          </p:cNvSpPr>
          <p:nvPr>
            <p:ph type="body" sz="quarter" idx="10"/>
          </p:nvPr>
        </p:nvSpPr>
        <p:spPr>
          <a:xfrm>
            <a:off x="467544" y="2276872"/>
            <a:ext cx="8229600" cy="685800"/>
          </a:xfrm>
        </p:spPr>
        <p:txBody>
          <a:bodyPr/>
          <a:lstStyle/>
          <a:p>
            <a:r>
              <a:rPr lang="fr-CA" dirty="0" smtClean="0"/>
              <a:t>Où nous mène notre avenir? </a:t>
            </a:r>
          </a:p>
          <a:p>
            <a:endParaRPr lang="fr-CA" dirty="0" smtClean="0"/>
          </a:p>
        </p:txBody>
      </p:sp>
      <p:sp>
        <p:nvSpPr>
          <p:cNvPr id="7" name="Text Placeholder 6"/>
          <p:cNvSpPr>
            <a:spLocks noGrp="1"/>
          </p:cNvSpPr>
          <p:nvPr>
            <p:ph type="body" sz="quarter" idx="11"/>
          </p:nvPr>
        </p:nvSpPr>
        <p:spPr>
          <a:xfrm>
            <a:off x="395536" y="3730752"/>
            <a:ext cx="8291264" cy="1498448"/>
          </a:xfrm>
        </p:spPr>
        <p:txBody>
          <a:bodyPr/>
          <a:lstStyle/>
          <a:p>
            <a:pPr lvl="1"/>
            <a:r>
              <a:rPr lang="fr-CA" dirty="0" smtClean="0"/>
              <a:t>Glen </a:t>
            </a:r>
            <a:r>
              <a:rPr lang="fr-CA" dirty="0" err="1" smtClean="0"/>
              <a:t>Hodgson</a:t>
            </a:r>
            <a:r>
              <a:rPr lang="fr-CA" dirty="0" smtClean="0"/>
              <a:t> </a:t>
            </a:r>
          </a:p>
          <a:p>
            <a:pPr lvl="1"/>
            <a:r>
              <a:rPr lang="fr-CA" dirty="0" smtClean="0"/>
              <a:t>Vice-président principal et économiste en chef</a:t>
            </a:r>
          </a:p>
          <a:p>
            <a:pPr lvl="1"/>
            <a:r>
              <a:rPr lang="fr-CA" dirty="0" smtClean="0"/>
              <a:t>Le </a:t>
            </a:r>
            <a:r>
              <a:rPr lang="fr-CA" dirty="0" err="1" smtClean="0"/>
              <a:t>Conference</a:t>
            </a:r>
            <a:r>
              <a:rPr lang="fr-CA" dirty="0" smtClean="0"/>
              <a:t> </a:t>
            </a:r>
            <a:r>
              <a:rPr lang="fr-CA" dirty="0" err="1" smtClean="0"/>
              <a:t>Board</a:t>
            </a:r>
            <a:r>
              <a:rPr lang="fr-CA" dirty="0" smtClean="0"/>
              <a:t> du Canada</a:t>
            </a:r>
          </a:p>
          <a:p>
            <a:pPr lvl="2"/>
            <a:r>
              <a:rPr lang="fr-CA" dirty="0" smtClean="0"/>
              <a:t>Janvier 2016 </a:t>
            </a:r>
            <a:endParaRPr lang="fr-CA"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596336" y="1676400"/>
            <a:ext cx="709464" cy="36968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9" name="Chart 8"/>
          <p:cNvGraphicFramePr/>
          <p:nvPr>
            <p:extLst>
              <p:ext uri="{D42A27DB-BD31-4B8C-83A1-F6EECF244321}">
                <p14:modId xmlns:p14="http://schemas.microsoft.com/office/powerpoint/2010/main" val="24251322"/>
              </p:ext>
            </p:extLst>
          </p:nvPr>
        </p:nvGraphicFramePr>
        <p:xfrm>
          <a:off x="357158" y="1357298"/>
          <a:ext cx="8358246" cy="4714908"/>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p:txBody>
          <a:bodyPr/>
          <a:lstStyle/>
          <a:p>
            <a:r>
              <a:rPr lang="fr-CA" dirty="0" smtClean="0"/>
              <a:t>Taux d’intérêt à court terme</a:t>
            </a:r>
            <a:br>
              <a:rPr lang="fr-CA" dirty="0" smtClean="0"/>
            </a:br>
            <a:r>
              <a:rPr lang="fr-CA" sz="1800" b="0" dirty="0" smtClean="0"/>
              <a:t>Taux bancaire canadien et taux des fonds fédéraux américains</a:t>
            </a:r>
            <a:endParaRPr lang="fr-CA" sz="1800" b="0" dirty="0"/>
          </a:p>
        </p:txBody>
      </p:sp>
      <p:sp>
        <p:nvSpPr>
          <p:cNvPr id="8" name="TextBox 7"/>
          <p:cNvSpPr txBox="1"/>
          <p:nvPr/>
        </p:nvSpPr>
        <p:spPr>
          <a:xfrm>
            <a:off x="611560" y="5733256"/>
            <a:ext cx="3587521" cy="359073"/>
          </a:xfrm>
          <a:prstGeom prst="rect">
            <a:avLst/>
          </a:prstGeom>
          <a:noFill/>
        </p:spPr>
        <p:txBody>
          <a:bodyPr wrap="none" lIns="0" tIns="0" rIns="0" bIns="0" rtlCol="0">
            <a:spAutoFit/>
          </a:bodyPr>
          <a:lstStyle/>
          <a:p>
            <a:pPr>
              <a:lnSpc>
                <a:spcPts val="2800"/>
              </a:lnSpc>
              <a:spcAft>
                <a:spcPts val="2400"/>
              </a:spcAft>
            </a:pPr>
            <a:r>
              <a:rPr lang="fr-CA" sz="1000" dirty="0" smtClean="0"/>
              <a:t>Sources: Le </a:t>
            </a:r>
            <a:r>
              <a:rPr lang="fr-CA" sz="1000" dirty="0" err="1" smtClean="0"/>
              <a:t>Conference</a:t>
            </a:r>
            <a:r>
              <a:rPr lang="fr-CA" sz="1000" dirty="0" smtClean="0"/>
              <a:t> </a:t>
            </a:r>
            <a:r>
              <a:rPr lang="fr-CA" sz="1000" dirty="0" err="1" smtClean="0"/>
              <a:t>Board</a:t>
            </a:r>
            <a:r>
              <a:rPr lang="fr-CA" sz="1000" dirty="0" smtClean="0"/>
              <a:t> du Canada; Statistique Canada.</a:t>
            </a:r>
            <a:endParaRPr lang="fr-CA" sz="1000" dirty="0" smtClean="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2060848"/>
            <a:ext cx="1342592" cy="316074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4" name="Chart 3"/>
          <p:cNvGraphicFramePr/>
          <p:nvPr/>
        </p:nvGraphicFramePr>
        <p:xfrm>
          <a:off x="395536" y="1412776"/>
          <a:ext cx="8424936" cy="4536504"/>
        </p:xfrm>
        <a:graphic>
          <a:graphicData uri="http://schemas.openxmlformats.org/drawingml/2006/chart">
            <c:chart xmlns:c="http://schemas.openxmlformats.org/drawingml/2006/chart" xmlns:r="http://schemas.openxmlformats.org/officeDocument/2006/relationships" r:id="rId3"/>
          </a:graphicData>
        </a:graphic>
      </p:graphicFrame>
      <p:sp>
        <p:nvSpPr>
          <p:cNvPr id="3" name="Title 2"/>
          <p:cNvSpPr>
            <a:spLocks noGrp="1"/>
          </p:cNvSpPr>
          <p:nvPr>
            <p:ph type="title"/>
          </p:nvPr>
        </p:nvSpPr>
        <p:spPr>
          <a:xfrm>
            <a:off x="457200" y="457200"/>
            <a:ext cx="8229600" cy="883568"/>
          </a:xfrm>
        </p:spPr>
        <p:txBody>
          <a:bodyPr/>
          <a:lstStyle/>
          <a:p>
            <a:r>
              <a:rPr lang="en-CA" dirty="0" smtClean="0"/>
              <a:t>Le dollar </a:t>
            </a:r>
            <a:r>
              <a:rPr lang="en-CA" dirty="0" err="1" smtClean="0"/>
              <a:t>canadien</a:t>
            </a:r>
            <a:r>
              <a:rPr lang="en-CA" dirty="0" smtClean="0"/>
              <a:t> et le prix du </a:t>
            </a:r>
            <a:r>
              <a:rPr lang="en-CA" dirty="0" err="1" smtClean="0"/>
              <a:t>pétrole</a:t>
            </a:r>
            <a:r>
              <a:rPr lang="en-US" dirty="0" smtClean="0"/>
              <a:t/>
            </a:r>
            <a:br>
              <a:rPr lang="en-US" dirty="0" smtClean="0"/>
            </a:br>
            <a:r>
              <a:rPr lang="en-CA" sz="1800" b="0" dirty="0" smtClean="0"/>
              <a:t>(WTI $US, $US/$C)</a:t>
            </a:r>
            <a:endParaRPr lang="en-US" dirty="0"/>
          </a:p>
        </p:txBody>
      </p:sp>
      <p:sp>
        <p:nvSpPr>
          <p:cNvPr id="8" name="Text Placeholder 4"/>
          <p:cNvSpPr txBox="1">
            <a:spLocks/>
          </p:cNvSpPr>
          <p:nvPr/>
        </p:nvSpPr>
        <p:spPr>
          <a:xfrm>
            <a:off x="467544" y="5877272"/>
            <a:ext cx="8119872" cy="228600"/>
          </a:xfrm>
          <a:prstGeom prst="rect">
            <a:avLst/>
          </a:prstGeom>
        </p:spPr>
        <p:txBody>
          <a:bodyPr lIns="0" tIns="0" rIns="0" bIns="0"/>
          <a:lstStyle/>
          <a:p>
            <a:pPr marL="342900" lvl="0" indent="-342900">
              <a:spcBef>
                <a:spcPct val="20000"/>
              </a:spcBef>
              <a:defRPr/>
            </a:pPr>
            <a:r>
              <a:rPr kumimoji="0" lang="en-US" sz="1000" b="0" i="0" u="none" strike="noStrike" kern="1200" cap="none" spc="0" normalizeH="0" baseline="0" noProof="0" dirty="0" smtClean="0">
                <a:ln>
                  <a:noFill/>
                </a:ln>
                <a:solidFill>
                  <a:schemeClr val="tx1"/>
                </a:solidFill>
                <a:effectLst/>
                <a:uLnTx/>
                <a:uFillTx/>
                <a:latin typeface="+mn-lt"/>
                <a:ea typeface="+mn-ea"/>
                <a:cs typeface="+mn-cs"/>
              </a:rPr>
              <a:t>Sources: </a:t>
            </a:r>
            <a:r>
              <a:rPr lang="en-CA" sz="1000" dirty="0" smtClean="0"/>
              <a:t>Le Conference </a:t>
            </a:r>
            <a:r>
              <a:rPr lang="en-CA" sz="1000" dirty="0" smtClean="0"/>
              <a:t>Board </a:t>
            </a:r>
            <a:r>
              <a:rPr lang="en-CA" sz="1000" dirty="0" smtClean="0"/>
              <a:t>du Canada</a:t>
            </a:r>
            <a:r>
              <a:rPr lang="en-CA" sz="1000" dirty="0" smtClean="0"/>
              <a:t>; </a:t>
            </a:r>
            <a:r>
              <a:rPr lang="en-CA" sz="1000" dirty="0" smtClean="0"/>
              <a:t>EIA des É.-U.; </a:t>
            </a:r>
            <a:r>
              <a:rPr lang="en-CA" sz="1000" dirty="0" err="1" smtClean="0"/>
              <a:t>Statistique</a:t>
            </a:r>
            <a:r>
              <a:rPr lang="en-CA" sz="1000" dirty="0" smtClean="0"/>
              <a:t> </a:t>
            </a:r>
            <a:r>
              <a:rPr lang="en-CA" sz="1000" dirty="0" smtClean="0"/>
              <a:t>Canada.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772816"/>
            <a:ext cx="1522039" cy="350581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732889159"/>
              </p:ext>
            </p:extLst>
          </p:nvPr>
        </p:nvGraphicFramePr>
        <p:xfrm>
          <a:off x="457200" y="1340768"/>
          <a:ext cx="8229600"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Volume des exportations</a:t>
            </a:r>
          </a:p>
          <a:p>
            <a:pPr lvl="0">
              <a:lnSpc>
                <a:spcPts val="3400"/>
              </a:lnSpc>
              <a:spcBef>
                <a:spcPct val="0"/>
              </a:spcBef>
            </a:pPr>
            <a:r>
              <a:rPr lang="fr-CA" dirty="0" smtClean="0">
                <a:solidFill>
                  <a:schemeClr val="tx1">
                    <a:lumMod val="50000"/>
                    <a:lumOff val="50000"/>
                  </a:schemeClr>
                </a:solidFill>
                <a:latin typeface="+mj-lt"/>
                <a:ea typeface="+mj-ea"/>
                <a:cs typeface="+mj-cs"/>
              </a:rPr>
              <a:t>c</a:t>
            </a:r>
            <a:r>
              <a:rPr lang="fr-CA" dirty="0" smtClean="0">
                <a:solidFill>
                  <a:schemeClr val="tx1">
                    <a:lumMod val="50000"/>
                    <a:lumOff val="50000"/>
                  </a:schemeClr>
                </a:solidFill>
                <a:latin typeface="+mj-lt"/>
                <a:ea typeface="+mj-ea"/>
                <a:cs typeface="+mj-cs"/>
              </a:rPr>
              <a:t>hangement, en pourcentage</a:t>
            </a:r>
            <a:endParaRPr kumimoji="0" lang="fr-CA" sz="1800" b="0" i="0" u="none" strike="noStrike" kern="1200" cap="none" spc="0" normalizeH="0" baseline="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Le </a:t>
            </a:r>
            <a:r>
              <a:rPr lang="fr-CA" dirty="0" err="1" smtClean="0"/>
              <a:t>Conference</a:t>
            </a:r>
            <a:r>
              <a:rPr lang="fr-CA" dirty="0" smtClean="0"/>
              <a:t> </a:t>
            </a:r>
            <a:r>
              <a:rPr lang="fr-CA" dirty="0" err="1" smtClean="0"/>
              <a:t>Board</a:t>
            </a:r>
            <a:r>
              <a:rPr lang="fr-CA" dirty="0" smtClean="0"/>
              <a:t> du Canada.</a:t>
            </a:r>
            <a:endParaRPr lang="fr-CA"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56620" y="1600200"/>
            <a:ext cx="1445839" cy="3773016"/>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546749522"/>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bg1">
                    <a:lumMod val="50000"/>
                  </a:schemeClr>
                </a:solidFill>
                <a:latin typeface="+mj-lt"/>
                <a:ea typeface="+mj-ea"/>
                <a:cs typeface="+mj-cs"/>
              </a:rPr>
              <a:t>Investissements réels des entreprises</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structures non résidentielles et machinerie, changement,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a:t>
            </a:r>
            <a:r>
              <a:rPr lang="fr-CA" dirty="0" smtClean="0"/>
              <a:t>Le</a:t>
            </a:r>
            <a:r>
              <a:rPr lang="fr-CA" dirty="0" smtClean="0"/>
              <a:t> </a:t>
            </a:r>
            <a:r>
              <a:rPr lang="fr-CA" dirty="0" err="1" smtClean="0"/>
              <a:t>Conference</a:t>
            </a:r>
            <a:r>
              <a:rPr lang="fr-CA" dirty="0" smtClean="0"/>
              <a:t> </a:t>
            </a:r>
            <a:r>
              <a:rPr lang="fr-CA" dirty="0" err="1" smtClean="0"/>
              <a:t>Board</a:t>
            </a:r>
            <a:r>
              <a:rPr lang="fr-CA" dirty="0" smtClean="0"/>
              <a:t> </a:t>
            </a:r>
            <a:r>
              <a:rPr lang="fr-CA" dirty="0" smtClean="0"/>
              <a:t>du</a:t>
            </a:r>
            <a:r>
              <a:rPr lang="fr-CA" dirty="0" smtClean="0"/>
              <a:t> Canada.</a:t>
            </a:r>
            <a:endParaRPr lang="fr-CA"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484784"/>
            <a:ext cx="1522039"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159568507"/>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Croissance de l’emploi</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changement,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a:t>
            </a:r>
            <a:r>
              <a:rPr lang="fr-CA" dirty="0" smtClean="0"/>
              <a:t>Le</a:t>
            </a:r>
            <a:r>
              <a:rPr lang="fr-CA" dirty="0" smtClean="0"/>
              <a:t> </a:t>
            </a:r>
            <a:r>
              <a:rPr lang="fr-CA" dirty="0" err="1" smtClean="0"/>
              <a:t>Conference</a:t>
            </a:r>
            <a:r>
              <a:rPr lang="fr-CA" dirty="0" smtClean="0"/>
              <a:t> </a:t>
            </a:r>
            <a:r>
              <a:rPr lang="fr-CA" dirty="0" err="1" smtClean="0"/>
              <a:t>Board</a:t>
            </a:r>
            <a:r>
              <a:rPr lang="fr-CA" dirty="0" smtClean="0"/>
              <a:t> </a:t>
            </a:r>
            <a:r>
              <a:rPr lang="fr-CA" dirty="0" smtClean="0"/>
              <a:t>du</a:t>
            </a:r>
            <a:r>
              <a:rPr lang="fr-CA" dirty="0" smtClean="0"/>
              <a:t> Canada.</a:t>
            </a:r>
            <a:endParaRPr lang="fr-CA" dirty="0"/>
          </a:p>
        </p:txBody>
      </p:sp>
      <p:sp>
        <p:nvSpPr>
          <p:cNvPr id="6" name="Text Box 5"/>
          <p:cNvSpPr txBox="1">
            <a:spLocks noChangeAspect="1" noChangeArrowheads="1"/>
          </p:cNvSpPr>
          <p:nvPr/>
        </p:nvSpPr>
        <p:spPr bwMode="auto">
          <a:xfrm>
            <a:off x="5105400" y="4114800"/>
            <a:ext cx="1152128" cy="923330"/>
          </a:xfrm>
          <a:prstGeom prst="rect">
            <a:avLst/>
          </a:prstGeom>
          <a:noFill/>
          <a:ln w="12700">
            <a:noFill/>
            <a:miter lim="800000"/>
            <a:headEnd/>
            <a:tailEnd/>
          </a:ln>
        </p:spPr>
        <p:txBody>
          <a:bodyPr wrap="square">
            <a:spAutoFit/>
          </a:bodyPr>
          <a:lstStyle/>
          <a:p>
            <a:pPr eaLnBrk="0" hangingPunct="0">
              <a:spcBef>
                <a:spcPct val="50000"/>
              </a:spcBef>
            </a:pPr>
            <a:r>
              <a:rPr lang="fr-CA" dirty="0" smtClean="0">
                <a:solidFill>
                  <a:schemeClr val="tx1"/>
                </a:solidFill>
              </a:rPr>
              <a:t>272,000 emplois perdus</a:t>
            </a:r>
            <a:endParaRPr lang="fr-CA" dirty="0">
              <a:solidFill>
                <a:schemeClr val="tx1"/>
              </a:solidFill>
            </a:endParaRPr>
          </a:p>
        </p:txBody>
      </p:sp>
      <p:cxnSp>
        <p:nvCxnSpPr>
          <p:cNvPr id="7" name="Straight Arrow Connector 7"/>
          <p:cNvCxnSpPr>
            <a:cxnSpLocks noChangeShapeType="1"/>
          </p:cNvCxnSpPr>
          <p:nvPr/>
        </p:nvCxnSpPr>
        <p:spPr bwMode="auto">
          <a:xfrm flipH="1">
            <a:off x="4495800" y="4572000"/>
            <a:ext cx="579432" cy="432048"/>
          </a:xfrm>
          <a:prstGeom prst="straightConnector1">
            <a:avLst/>
          </a:prstGeom>
          <a:noFill/>
          <a:ln w="25400" algn="ctr">
            <a:solidFill>
              <a:schemeClr val="tx1"/>
            </a:solidFill>
            <a:round/>
            <a:headEnd/>
            <a:tailEnd type="arrow" w="med" len="med"/>
          </a:ln>
        </p:spPr>
      </p:cxnSp>
      <p:sp>
        <p:nvSpPr>
          <p:cNvPr id="9" name="Text Box 5"/>
          <p:cNvSpPr txBox="1">
            <a:spLocks noChangeAspect="1" noChangeArrowheads="1"/>
          </p:cNvSpPr>
          <p:nvPr/>
        </p:nvSpPr>
        <p:spPr bwMode="auto">
          <a:xfrm>
            <a:off x="7086600" y="1009471"/>
            <a:ext cx="1066800" cy="1200329"/>
          </a:xfrm>
          <a:prstGeom prst="rect">
            <a:avLst/>
          </a:prstGeom>
          <a:noFill/>
          <a:ln w="12700">
            <a:noFill/>
            <a:miter lim="800000"/>
            <a:headEnd/>
            <a:tailEnd/>
          </a:ln>
        </p:spPr>
        <p:txBody>
          <a:bodyPr wrap="square">
            <a:spAutoFit/>
          </a:bodyPr>
          <a:lstStyle/>
          <a:p>
            <a:pPr eaLnBrk="0" hangingPunct="0">
              <a:spcBef>
                <a:spcPct val="50000"/>
              </a:spcBef>
            </a:pPr>
            <a:r>
              <a:rPr lang="fr-CA" dirty="0" smtClean="0"/>
              <a:t>Environ150,000 emplois de plus </a:t>
            </a:r>
            <a:endParaRPr lang="fr-CA" dirty="0">
              <a:solidFill>
                <a:schemeClr val="tx1"/>
              </a:solidFill>
            </a:endParaRPr>
          </a:p>
        </p:txBody>
      </p:sp>
      <p:cxnSp>
        <p:nvCxnSpPr>
          <p:cNvPr id="12" name="Straight Arrow Connector 7"/>
          <p:cNvCxnSpPr>
            <a:cxnSpLocks noChangeShapeType="1"/>
          </p:cNvCxnSpPr>
          <p:nvPr/>
        </p:nvCxnSpPr>
        <p:spPr bwMode="auto">
          <a:xfrm flipH="1">
            <a:off x="7234808" y="2286000"/>
            <a:ext cx="156592" cy="576064"/>
          </a:xfrm>
          <a:prstGeom prst="straightConnector1">
            <a:avLst/>
          </a:prstGeom>
          <a:noFill/>
          <a:ln w="25400" algn="ctr">
            <a:solidFill>
              <a:schemeClr val="tx1"/>
            </a:solidFill>
            <a:round/>
            <a:headEnd/>
            <a:tailEnd type="arrow" w="med" len="med"/>
          </a:ln>
        </p:spPr>
      </p:cxnSp>
      <p:cxnSp>
        <p:nvCxnSpPr>
          <p:cNvPr id="15" name="Straight Arrow Connector 7"/>
          <p:cNvCxnSpPr>
            <a:cxnSpLocks noChangeShapeType="1"/>
          </p:cNvCxnSpPr>
          <p:nvPr/>
        </p:nvCxnSpPr>
        <p:spPr bwMode="auto">
          <a:xfrm>
            <a:off x="7620000" y="2286000"/>
            <a:ext cx="152400" cy="609600"/>
          </a:xfrm>
          <a:prstGeom prst="straightConnector1">
            <a:avLst/>
          </a:prstGeom>
          <a:noFill/>
          <a:ln w="25400" algn="ctr">
            <a:solidFill>
              <a:schemeClr val="tx1"/>
            </a:solidFill>
            <a:round/>
            <a:headEnd/>
            <a:tailEnd type="arrow" w="med" len="med"/>
          </a:ln>
        </p:spPr>
      </p:cxn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5"/>
          <p:cNvGraphicFramePr/>
          <p:nvPr>
            <p:extLst>
              <p:ext uri="{D42A27DB-BD31-4B8C-83A1-F6EECF244321}">
                <p14:modId xmlns:p14="http://schemas.microsoft.com/office/powerpoint/2010/main" val="1941188857"/>
              </p:ext>
            </p:extLst>
          </p:nvPr>
        </p:nvGraphicFramePr>
        <p:xfrm>
          <a:off x="457200" y="1412776"/>
          <a:ext cx="822960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4" name="Title 3"/>
          <p:cNvSpPr>
            <a:spLocks noGrp="1"/>
          </p:cNvSpPr>
          <p:nvPr>
            <p:ph type="title"/>
          </p:nvPr>
        </p:nvSpPr>
        <p:spPr>
          <a:xfrm>
            <a:off x="457200" y="457200"/>
            <a:ext cx="8229600" cy="883568"/>
          </a:xfrm>
        </p:spPr>
        <p:txBody>
          <a:bodyPr/>
          <a:lstStyle/>
          <a:p>
            <a:r>
              <a:rPr lang="fr-CA" dirty="0" smtClean="0"/>
              <a:t>Taux de départ à la retraite</a:t>
            </a:r>
            <a:br>
              <a:rPr lang="fr-CA" dirty="0" smtClean="0"/>
            </a:br>
            <a:r>
              <a:rPr lang="fr-CA" sz="1800" b="0" dirty="0" smtClean="0"/>
              <a:t>comme part de main-d’œuvre, en pourcentage</a:t>
            </a:r>
            <a:endParaRPr lang="fr-CA" sz="1800" b="0" dirty="0"/>
          </a:p>
        </p:txBody>
      </p:sp>
      <p:sp>
        <p:nvSpPr>
          <p:cNvPr id="8" name="Text Placeholder 4"/>
          <p:cNvSpPr>
            <a:spLocks noGrp="1"/>
          </p:cNvSpPr>
          <p:nvPr>
            <p:ph type="body" sz="quarter" idx="10"/>
          </p:nvPr>
        </p:nvSpPr>
        <p:spPr>
          <a:xfrm>
            <a:off x="457200" y="5943600"/>
            <a:ext cx="8119872" cy="228600"/>
          </a:xfrm>
        </p:spPr>
        <p:txBody>
          <a:bodyPr/>
          <a:lstStyle/>
          <a:p>
            <a:r>
              <a:rPr lang="fr-CA" dirty="0" smtClean="0"/>
              <a:t>Source: Statistique Canada.</a:t>
            </a:r>
            <a:endParaRPr lang="fr-CA"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0" y="1484784"/>
            <a:ext cx="1537029"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632891058"/>
              </p:ext>
            </p:extLst>
          </p:nvPr>
        </p:nvGraphicFramePr>
        <p:xfrm>
          <a:off x="457200" y="1412776"/>
          <a:ext cx="8229600" cy="4320480"/>
        </p:xfrm>
        <a:graphic>
          <a:graphicData uri="http://schemas.openxmlformats.org/drawingml/2006/chart">
            <c:chart xmlns:c="http://schemas.openxmlformats.org/drawingml/2006/chart" xmlns:r="http://schemas.openxmlformats.org/officeDocument/2006/relationships" r:id="rId3"/>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Dépenses réelles des consommateurs </a:t>
            </a:r>
          </a:p>
          <a:p>
            <a:pPr lvl="0">
              <a:lnSpc>
                <a:spcPts val="3400"/>
              </a:lnSpc>
              <a:spcBef>
                <a:spcPct val="0"/>
              </a:spcBef>
            </a:pPr>
            <a:r>
              <a:rPr lang="fr-CA" dirty="0" smtClean="0">
                <a:solidFill>
                  <a:schemeClr val="tx1">
                    <a:lumMod val="50000"/>
                    <a:lumOff val="50000"/>
                  </a:schemeClr>
                </a:solidFill>
                <a:latin typeface="+mj-lt"/>
                <a:ea typeface="+mj-ea"/>
                <a:cs typeface="+mj-cs"/>
              </a:rPr>
              <a:t>changement, en pourcentage</a:t>
            </a:r>
            <a:endParaRPr kumimoji="0" lang="fr-CA" sz="1800" b="0" i="0" u="none" strike="noStrike" kern="1200" cap="none" spc="0" normalizeH="0" baseline="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a:t>
            </a:r>
            <a:r>
              <a:rPr lang="fr-CA" dirty="0" smtClean="0"/>
              <a:t>Le</a:t>
            </a:r>
            <a:r>
              <a:rPr lang="fr-CA" dirty="0" smtClean="0"/>
              <a:t> </a:t>
            </a:r>
            <a:r>
              <a:rPr lang="fr-CA" dirty="0" err="1" smtClean="0"/>
              <a:t>Conference</a:t>
            </a:r>
            <a:r>
              <a:rPr lang="fr-CA" dirty="0" smtClean="0"/>
              <a:t> </a:t>
            </a:r>
            <a:r>
              <a:rPr lang="fr-CA" dirty="0" err="1" smtClean="0"/>
              <a:t>Board</a:t>
            </a:r>
            <a:r>
              <a:rPr lang="fr-CA" dirty="0" smtClean="0"/>
              <a:t> </a:t>
            </a:r>
            <a:r>
              <a:rPr lang="fr-CA" dirty="0" smtClean="0"/>
              <a:t>du</a:t>
            </a:r>
            <a:r>
              <a:rPr lang="fr-CA" dirty="0" smtClean="0"/>
              <a:t> Canada.</a:t>
            </a:r>
            <a:endParaRPr lang="fr-CA"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36133" y="1916832"/>
            <a:ext cx="1512167" cy="32403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485598892"/>
              </p:ext>
            </p:extLst>
          </p:nvPr>
        </p:nvGraphicFramePr>
        <p:xfrm>
          <a:off x="457200" y="1764792"/>
          <a:ext cx="8229600" cy="3759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Dépenses réelles de gouvernement en biens, en services et en capital au Canada </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changement,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Le </a:t>
            </a:r>
            <a:r>
              <a:rPr lang="fr-CA" dirty="0" err="1" smtClean="0"/>
              <a:t>Conference</a:t>
            </a:r>
            <a:r>
              <a:rPr lang="fr-CA" dirty="0" smtClean="0"/>
              <a:t> </a:t>
            </a:r>
            <a:r>
              <a:rPr lang="fr-CA" dirty="0" err="1" smtClean="0"/>
              <a:t>Board</a:t>
            </a:r>
            <a:r>
              <a:rPr lang="fr-CA" dirty="0" smtClean="0"/>
              <a:t> du Canada; Statistique Canada; divers budgets gouvernementaux.</a:t>
            </a:r>
            <a:endParaRPr lang="fr-CA"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315200" y="2060848"/>
            <a:ext cx="1073224" cy="316835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4" name="Chart 3"/>
          <p:cNvGraphicFramePr/>
          <p:nvPr>
            <p:extLst>
              <p:ext uri="{D42A27DB-BD31-4B8C-83A1-F6EECF244321}">
                <p14:modId xmlns:p14="http://schemas.microsoft.com/office/powerpoint/2010/main" val="1180370355"/>
              </p:ext>
            </p:extLst>
          </p:nvPr>
        </p:nvGraphicFramePr>
        <p:xfrm>
          <a:off x="395536" y="1484784"/>
          <a:ext cx="8496944" cy="4536504"/>
        </p:xfrm>
        <a:graphic>
          <a:graphicData uri="http://schemas.openxmlformats.org/drawingml/2006/chart">
            <c:chart xmlns:c="http://schemas.openxmlformats.org/drawingml/2006/chart" xmlns:r="http://schemas.openxmlformats.org/officeDocument/2006/relationships" r:id="rId2"/>
          </a:graphicData>
        </a:graphic>
      </p:graphicFrame>
      <p:sp>
        <p:nvSpPr>
          <p:cNvPr id="3" name="Title 2"/>
          <p:cNvSpPr>
            <a:spLocks noGrp="1"/>
          </p:cNvSpPr>
          <p:nvPr>
            <p:ph type="title"/>
          </p:nvPr>
        </p:nvSpPr>
        <p:spPr>
          <a:xfrm>
            <a:off x="457200" y="457200"/>
            <a:ext cx="8229600" cy="883568"/>
          </a:xfrm>
        </p:spPr>
        <p:txBody>
          <a:bodyPr/>
          <a:lstStyle/>
          <a:p>
            <a:r>
              <a:rPr lang="fr-CA" dirty="0" smtClean="0"/>
              <a:t>Le Canada: Mises en chantier par rapport aux exigences démographiques</a:t>
            </a:r>
            <a:br>
              <a:rPr lang="fr-CA" dirty="0" smtClean="0"/>
            </a:br>
            <a:r>
              <a:rPr lang="fr-CA" sz="1800" b="0" dirty="0" smtClean="0"/>
              <a:t>en millier</a:t>
            </a:r>
            <a:r>
              <a:rPr lang="fr-CA" sz="1800" b="0" dirty="0" smtClean="0"/>
              <a:t>s</a:t>
            </a:r>
            <a:endParaRPr lang="fr-CA" dirty="0"/>
          </a:p>
        </p:txBody>
      </p:sp>
      <p:sp>
        <p:nvSpPr>
          <p:cNvPr id="8" name="Text Placeholder 4"/>
          <p:cNvSpPr txBox="1">
            <a:spLocks/>
          </p:cNvSpPr>
          <p:nvPr/>
        </p:nvSpPr>
        <p:spPr>
          <a:xfrm>
            <a:off x="467544" y="5877272"/>
            <a:ext cx="8119872" cy="228600"/>
          </a:xfrm>
          <a:prstGeom prst="rect">
            <a:avLst/>
          </a:prstGeom>
        </p:spPr>
        <p:txBody>
          <a:bodyPr lIns="0" tIns="0" rIns="0" bIns="0"/>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fr-CA" sz="1000" b="0" i="0" u="none" strike="noStrike" kern="1200" cap="none" spc="0" normalizeH="0" baseline="0" noProof="0" dirty="0" smtClean="0">
                <a:ln>
                  <a:noFill/>
                </a:ln>
                <a:solidFill>
                  <a:schemeClr val="tx1"/>
                </a:solidFill>
                <a:effectLst/>
                <a:uLnTx/>
                <a:uFillTx/>
              </a:rPr>
              <a:t>Sources</a:t>
            </a:r>
            <a:r>
              <a:rPr lang="fr-CA" sz="1000" dirty="0" smtClean="0"/>
              <a:t>: Société canadienne d’hypothèque et de logement</a:t>
            </a:r>
            <a:r>
              <a:rPr kumimoji="0" lang="fr-CA" sz="1000" b="0" i="0" u="none" strike="noStrike" kern="1200" cap="none" spc="0" normalizeH="0" baseline="0" noProof="0" dirty="0" smtClean="0">
                <a:ln>
                  <a:noFill/>
                </a:ln>
                <a:solidFill>
                  <a:schemeClr val="tx1"/>
                </a:solidFill>
                <a:effectLst/>
                <a:uLnTx/>
                <a:uFillTx/>
              </a:rPr>
              <a:t>; Le </a:t>
            </a:r>
            <a:r>
              <a:rPr kumimoji="0" lang="fr-CA" sz="1000" b="0" i="0" u="none" strike="noStrike" kern="1200" cap="none" spc="0" normalizeH="0" baseline="0" noProof="0" dirty="0" err="1" smtClean="0">
                <a:ln>
                  <a:noFill/>
                </a:ln>
                <a:solidFill>
                  <a:schemeClr val="tx1"/>
                </a:solidFill>
                <a:effectLst/>
                <a:uLnTx/>
                <a:uFillTx/>
              </a:rPr>
              <a:t>Conference</a:t>
            </a:r>
            <a:r>
              <a:rPr kumimoji="0" lang="fr-CA" sz="1000" b="0" i="0" u="none" strike="noStrike" kern="1200" cap="none" spc="0" normalizeH="0" baseline="0" noProof="0" dirty="0" smtClean="0">
                <a:ln>
                  <a:noFill/>
                </a:ln>
                <a:solidFill>
                  <a:schemeClr val="tx1"/>
                </a:solidFill>
                <a:effectLst/>
                <a:uLnTx/>
                <a:uFillTx/>
              </a:rPr>
              <a:t> </a:t>
            </a:r>
            <a:r>
              <a:rPr kumimoji="0" lang="fr-CA" sz="1000" b="0" i="0" u="none" strike="noStrike" kern="1200" cap="none" spc="0" normalizeH="0" baseline="0" noProof="0" dirty="0" err="1" smtClean="0">
                <a:ln>
                  <a:noFill/>
                </a:ln>
                <a:solidFill>
                  <a:schemeClr val="tx1"/>
                </a:solidFill>
                <a:effectLst/>
                <a:uLnTx/>
                <a:uFillTx/>
              </a:rPr>
              <a:t>Board</a:t>
            </a:r>
            <a:r>
              <a:rPr kumimoji="0" lang="fr-CA" sz="1000" b="0" i="0" u="none" strike="noStrike" kern="1200" cap="none" spc="0" normalizeH="0" baseline="0" noProof="0" dirty="0" smtClean="0">
                <a:ln>
                  <a:noFill/>
                </a:ln>
                <a:solidFill>
                  <a:schemeClr val="tx1"/>
                </a:solidFill>
                <a:effectLst/>
                <a:uLnTx/>
                <a:uFillTx/>
              </a:rPr>
              <a:t> </a:t>
            </a:r>
            <a:r>
              <a:rPr lang="fr-CA" sz="1000" dirty="0" smtClean="0"/>
              <a:t>du</a:t>
            </a:r>
            <a:r>
              <a:rPr kumimoji="0" lang="fr-CA" sz="1000" b="0" i="0" u="none" strike="noStrike" kern="1200" cap="none" spc="0" normalizeH="0" baseline="0" noProof="0" dirty="0" smtClean="0">
                <a:ln>
                  <a:noFill/>
                </a:ln>
                <a:solidFill>
                  <a:schemeClr val="tx1"/>
                </a:solidFill>
                <a:effectLst/>
                <a:uLnTx/>
                <a:uFillTx/>
              </a:rPr>
              <a:t> Canada.</a:t>
            </a:r>
            <a:endParaRPr kumimoji="0" lang="fr-CA" sz="1000" b="0" i="0" u="none" strike="noStrike" kern="1200" cap="none" spc="0" normalizeH="0" baseline="0" noProof="0" dirty="0">
              <a:ln>
                <a:noFill/>
              </a:ln>
              <a:solidFill>
                <a:schemeClr val="tx1"/>
              </a:solidFill>
              <a:effectLst/>
              <a:uLnTx/>
              <a:uFillTx/>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5602" name="Object 2"/>
          <p:cNvGraphicFramePr>
            <a:graphicFrameLocks noChangeAspect="1"/>
          </p:cNvGraphicFramePr>
          <p:nvPr>
            <p:extLst>
              <p:ext uri="{D42A27DB-BD31-4B8C-83A1-F6EECF244321}">
                <p14:modId xmlns:p14="http://schemas.microsoft.com/office/powerpoint/2010/main" val="1972307194"/>
              </p:ext>
            </p:extLst>
          </p:nvPr>
        </p:nvGraphicFramePr>
        <p:xfrm>
          <a:off x="304800" y="1371600"/>
          <a:ext cx="8499475" cy="4648200"/>
        </p:xfrm>
        <a:graphic>
          <a:graphicData uri="http://schemas.openxmlformats.org/presentationml/2006/ole">
            <mc:AlternateContent xmlns:mc="http://schemas.openxmlformats.org/markup-compatibility/2006">
              <mc:Choice xmlns:v="urn:schemas-microsoft-com:vml" Requires="v">
                <p:oleObj spid="_x0000_s2055" name="Worksheet" r:id="rId4" imgW="8602908" imgH="4145316" progId="Excel.Sheet.8">
                  <p:embed/>
                </p:oleObj>
              </mc:Choice>
              <mc:Fallback>
                <p:oleObj name="Worksheet" r:id="rId4" imgW="8602908" imgH="4145316" progId="Excel.Sheet.8">
                  <p:embed/>
                  <p:pic>
                    <p:nvPicPr>
                      <p:cNvPr id="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04800" y="1371600"/>
                        <a:ext cx="8499475" cy="46482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28" name="Rectangle 3"/>
          <p:cNvSpPr>
            <a:spLocks noChangeArrowheads="1"/>
          </p:cNvSpPr>
          <p:nvPr/>
        </p:nvSpPr>
        <p:spPr bwMode="auto">
          <a:xfrm>
            <a:off x="467544" y="5908050"/>
            <a:ext cx="5562600" cy="243656"/>
          </a:xfrm>
          <a:prstGeom prst="rect">
            <a:avLst/>
          </a:prstGeom>
          <a:noFill/>
          <a:ln w="12700">
            <a:noFill/>
            <a:miter lim="800000"/>
            <a:headEnd/>
            <a:tailEnd/>
          </a:ln>
        </p:spPr>
        <p:txBody>
          <a:bodyPr wrap="square" lIns="90488" tIns="44450" rIns="90488" bIns="44450" anchor="b">
            <a:spAutoFit/>
          </a:bodyPr>
          <a:lstStyle/>
          <a:p>
            <a:pPr eaLnBrk="0" hangingPunct="0">
              <a:defRPr/>
            </a:pPr>
            <a:r>
              <a:rPr lang="fr-CA" sz="1000" b="0" dirty="0" smtClean="0"/>
              <a:t>Sources: Le </a:t>
            </a:r>
            <a:r>
              <a:rPr lang="fr-CA" sz="1000" b="0" dirty="0" err="1" smtClean="0"/>
              <a:t>Conference</a:t>
            </a:r>
            <a:r>
              <a:rPr lang="fr-CA" sz="1000" b="0" dirty="0" smtClean="0"/>
              <a:t> </a:t>
            </a:r>
            <a:r>
              <a:rPr lang="fr-CA" sz="1000" b="0" dirty="0" err="1" smtClean="0"/>
              <a:t>Board</a:t>
            </a:r>
            <a:r>
              <a:rPr lang="fr-CA" sz="1000" b="0" dirty="0" smtClean="0"/>
              <a:t> du Canada; Statistique Canada</a:t>
            </a:r>
            <a:endParaRPr lang="fr-CA" sz="1000" b="0" dirty="0"/>
          </a:p>
        </p:txBody>
      </p:sp>
      <p:sp>
        <p:nvSpPr>
          <p:cNvPr id="25605" name="Right Arrow Callout 5"/>
          <p:cNvSpPr>
            <a:spLocks noChangeArrowheads="1"/>
          </p:cNvSpPr>
          <p:nvPr/>
        </p:nvSpPr>
        <p:spPr bwMode="auto">
          <a:xfrm flipH="1">
            <a:off x="6553200" y="3861048"/>
            <a:ext cx="2438400" cy="432048"/>
          </a:xfrm>
          <a:prstGeom prst="rightArrowCallout">
            <a:avLst>
              <a:gd name="adj1" fmla="val 25000"/>
              <a:gd name="adj2" fmla="val 74854"/>
              <a:gd name="adj3" fmla="val 24991"/>
              <a:gd name="adj4" fmla="val 64977"/>
            </a:avLst>
          </a:prstGeom>
          <a:solidFill>
            <a:schemeClr val="bg1">
              <a:lumMod val="85000"/>
            </a:schemeClr>
          </a:solidFill>
          <a:ln w="9525" algn="ctr">
            <a:solidFill>
              <a:schemeClr val="tx1"/>
            </a:solidFill>
            <a:round/>
            <a:headEnd/>
            <a:tailEnd/>
          </a:ln>
        </p:spPr>
        <p:txBody>
          <a:bodyPr/>
          <a:lstStyle/>
          <a:p>
            <a:pPr eaLnBrk="0" hangingPunct="0"/>
            <a:r>
              <a:rPr lang="fr-CA" sz="1600" dirty="0" smtClean="0">
                <a:solidFill>
                  <a:schemeClr val="tx1"/>
                </a:solidFill>
              </a:rPr>
              <a:t>Canada: 1.8 %</a:t>
            </a:r>
            <a:endParaRPr lang="fr-CA" sz="1600" dirty="0">
              <a:solidFill>
                <a:schemeClr val="tx1"/>
              </a:solidFill>
            </a:endParaRPr>
          </a:p>
        </p:txBody>
      </p:sp>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PIB réel pour 2016, par province</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changement, en pourcentage, prix de base, $2007.</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pic>
        <p:nvPicPr>
          <p:cNvPr id="6" name="Picture 12" descr="Canadian Provinces and Territories">
            <a:hlinkClick r:id="rId6" tooltip="Canadian Provinces and Territories"/>
          </p:cNvPr>
          <p:cNvPicPr>
            <a:picLocks noChangeAspect="1" noChangeArrowheads="1"/>
          </p:cNvPicPr>
          <p:nvPr/>
        </p:nvPicPr>
        <p:blipFill>
          <a:blip r:embed="rId7" cstate="print"/>
          <a:srcRect/>
          <a:stretch>
            <a:fillRect/>
          </a:stretch>
        </p:blipFill>
        <p:spPr bwMode="auto">
          <a:xfrm>
            <a:off x="7236296" y="0"/>
            <a:ext cx="1728192" cy="1401763"/>
          </a:xfrm>
          <a:prstGeom prst="rect">
            <a:avLst/>
          </a:prstGeom>
          <a:noFill/>
          <a:ln w="9525">
            <a:noFill/>
            <a:miter lim="800000"/>
            <a:headEnd/>
            <a:tailEnd/>
          </a:ln>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04800" y="457200"/>
            <a:ext cx="8534400" cy="612775"/>
          </a:xfrm>
        </p:spPr>
        <p:txBody>
          <a:bodyPr/>
          <a:lstStyle/>
          <a:p>
            <a:pPr eaLnBrk="1" fontAlgn="auto" hangingPunct="1">
              <a:spcAft>
                <a:spcPts val="0"/>
              </a:spcAft>
              <a:defRPr/>
            </a:pPr>
            <a:r>
              <a:rPr lang="fr-CA" sz="2800" b="0" dirty="0" smtClean="0">
                <a:solidFill>
                  <a:schemeClr val="tx1">
                    <a:lumMod val="65000"/>
                    <a:lumOff val="35000"/>
                  </a:schemeClr>
                </a:solidFill>
                <a:effectLst>
                  <a:outerShdw blurRad="38100" dist="38100" dir="2700000" algn="tl">
                    <a:srgbClr val="000000">
                      <a:alpha val="43137"/>
                    </a:srgbClr>
                  </a:outerShdw>
                </a:effectLst>
              </a:rPr>
              <a:t>Qu’est-ce que le </a:t>
            </a:r>
            <a:r>
              <a:rPr lang="fr-CA" sz="2800" b="0" dirty="0" err="1" smtClean="0">
                <a:solidFill>
                  <a:schemeClr val="tx1">
                    <a:lumMod val="65000"/>
                    <a:lumOff val="35000"/>
                  </a:schemeClr>
                </a:solidFill>
                <a:effectLst>
                  <a:outerShdw blurRad="38100" dist="38100" dir="2700000" algn="tl">
                    <a:srgbClr val="000000">
                      <a:alpha val="43137"/>
                    </a:srgbClr>
                  </a:outerShdw>
                </a:effectLst>
              </a:rPr>
              <a:t>Conference</a:t>
            </a:r>
            <a:r>
              <a:rPr lang="fr-CA" sz="2800" b="0" dirty="0" smtClean="0">
                <a:solidFill>
                  <a:schemeClr val="tx1">
                    <a:lumMod val="65000"/>
                    <a:lumOff val="35000"/>
                  </a:schemeClr>
                </a:solidFill>
                <a:effectLst>
                  <a:outerShdw blurRad="38100" dist="38100" dir="2700000" algn="tl">
                    <a:srgbClr val="000000">
                      <a:alpha val="43137"/>
                    </a:srgbClr>
                  </a:outerShdw>
                </a:effectLst>
              </a:rPr>
              <a:t> </a:t>
            </a:r>
            <a:r>
              <a:rPr lang="fr-CA" sz="2800" b="0" dirty="0" err="1" smtClean="0">
                <a:solidFill>
                  <a:schemeClr val="tx1">
                    <a:lumMod val="65000"/>
                    <a:lumOff val="35000"/>
                  </a:schemeClr>
                </a:solidFill>
                <a:effectLst>
                  <a:outerShdw blurRad="38100" dist="38100" dir="2700000" algn="tl">
                    <a:srgbClr val="000000">
                      <a:alpha val="43137"/>
                    </a:srgbClr>
                  </a:outerShdw>
                </a:effectLst>
              </a:rPr>
              <a:t>Board</a:t>
            </a:r>
            <a:r>
              <a:rPr lang="fr-CA" sz="2800" b="0" dirty="0" smtClean="0">
                <a:solidFill>
                  <a:schemeClr val="tx1">
                    <a:lumMod val="65000"/>
                    <a:lumOff val="35000"/>
                  </a:schemeClr>
                </a:solidFill>
                <a:effectLst>
                  <a:outerShdw blurRad="38100" dist="38100" dir="2700000" algn="tl">
                    <a:srgbClr val="000000">
                      <a:alpha val="43137"/>
                    </a:srgbClr>
                  </a:outerShdw>
                </a:effectLst>
              </a:rPr>
              <a:t> du Canada?</a:t>
            </a:r>
            <a:endParaRPr lang="fr-CA" sz="2800" b="0" dirty="0">
              <a:solidFill>
                <a:schemeClr val="tx1">
                  <a:lumMod val="65000"/>
                  <a:lumOff val="35000"/>
                </a:schemeClr>
              </a:solidFill>
              <a:effectLst>
                <a:outerShdw blurRad="38100" dist="38100" dir="2700000" algn="tl">
                  <a:srgbClr val="000000">
                    <a:alpha val="43137"/>
                  </a:srgbClr>
                </a:outerShdw>
              </a:effectLst>
            </a:endParaRPr>
          </a:p>
        </p:txBody>
      </p:sp>
      <p:sp>
        <p:nvSpPr>
          <p:cNvPr id="18435" name="Content Placeholder 2"/>
          <p:cNvSpPr txBox="1">
            <a:spLocks/>
          </p:cNvSpPr>
          <p:nvPr/>
        </p:nvSpPr>
        <p:spPr bwMode="auto">
          <a:xfrm>
            <a:off x="457200" y="1295400"/>
            <a:ext cx="4038600" cy="4876800"/>
          </a:xfrm>
          <a:prstGeom prst="rect">
            <a:avLst/>
          </a:prstGeom>
          <a:noFill/>
          <a:ln w="9525">
            <a:noFill/>
            <a:miter lim="800000"/>
            <a:headEnd/>
            <a:tailEnd/>
          </a:ln>
        </p:spPr>
        <p:txBody>
          <a:bodyPr/>
          <a:lstStyle/>
          <a:p>
            <a:pPr marL="344488" indent="-344488">
              <a:spcBef>
                <a:spcPct val="20000"/>
              </a:spcBef>
              <a:buFont typeface="Wingdings" pitchFamily="2" charset="2"/>
              <a:buChar char="ü"/>
            </a:pPr>
            <a:r>
              <a:rPr lang="fr-CA" sz="2000" dirty="0" smtClean="0"/>
              <a:t>Objectif, indépendant, impartial, axé sur des données probantes</a:t>
            </a:r>
            <a:br>
              <a:rPr lang="fr-CA" sz="2000" dirty="0" smtClean="0"/>
            </a:br>
            <a:endParaRPr lang="fr-CA" sz="2000" dirty="0" smtClean="0"/>
          </a:p>
          <a:p>
            <a:pPr marL="344488" indent="-344488">
              <a:spcBef>
                <a:spcPct val="20000"/>
              </a:spcBef>
              <a:buFont typeface="Wingdings" pitchFamily="2" charset="2"/>
              <a:buChar char="ü"/>
            </a:pPr>
            <a:r>
              <a:rPr lang="fr-CA" sz="2000" dirty="0" smtClean="0"/>
              <a:t>Canadien</a:t>
            </a:r>
            <a:br>
              <a:rPr lang="fr-CA" sz="2000" dirty="0" smtClean="0"/>
            </a:br>
            <a:endParaRPr lang="fr-CA" sz="2000" dirty="0" smtClean="0"/>
          </a:p>
          <a:p>
            <a:pPr marL="344488" indent="-344488">
              <a:spcBef>
                <a:spcPct val="20000"/>
              </a:spcBef>
              <a:buFont typeface="Wingdings" pitchFamily="2" charset="2"/>
              <a:buChar char="ü"/>
            </a:pPr>
            <a:r>
              <a:rPr lang="fr-CA" sz="2000" dirty="0" smtClean="0"/>
              <a:t>Transige avec des chefs de file dans tous les secteurs: secteur privé, gouvernement, monde universitaire, société civile</a:t>
            </a:r>
            <a:endParaRPr lang="fr-CA" dirty="0"/>
          </a:p>
        </p:txBody>
      </p:sp>
      <p:sp>
        <p:nvSpPr>
          <p:cNvPr id="18436" name="Content Placeholder 3"/>
          <p:cNvSpPr txBox="1">
            <a:spLocks/>
          </p:cNvSpPr>
          <p:nvPr/>
        </p:nvSpPr>
        <p:spPr bwMode="auto">
          <a:xfrm>
            <a:off x="4876800" y="1295400"/>
            <a:ext cx="4038600" cy="4876800"/>
          </a:xfrm>
          <a:prstGeom prst="rect">
            <a:avLst/>
          </a:prstGeom>
          <a:noFill/>
          <a:ln w="9525">
            <a:noFill/>
            <a:miter lim="800000"/>
            <a:headEnd/>
            <a:tailEnd/>
          </a:ln>
        </p:spPr>
        <p:txBody>
          <a:bodyPr/>
          <a:lstStyle/>
          <a:p>
            <a:pPr marL="344488" indent="-344488">
              <a:spcBef>
                <a:spcPct val="20000"/>
              </a:spcBef>
              <a:buFont typeface="Wingdings" pitchFamily="2" charset="2"/>
              <a:buChar char="ü"/>
            </a:pPr>
            <a:r>
              <a:rPr lang="fr-CA" sz="2000" dirty="0" smtClean="0"/>
              <a:t>Montre la vue d’ensemble</a:t>
            </a:r>
            <a:br>
              <a:rPr lang="fr-CA" sz="2000" dirty="0" smtClean="0"/>
            </a:br>
            <a:endParaRPr lang="fr-CA" sz="2000" dirty="0" smtClean="0"/>
          </a:p>
          <a:p>
            <a:pPr marL="344488" indent="-344488">
              <a:spcBef>
                <a:spcPct val="20000"/>
              </a:spcBef>
              <a:buFont typeface="Wingdings" pitchFamily="2" charset="2"/>
              <a:buChar char="ü"/>
            </a:pPr>
            <a:r>
              <a:rPr lang="fr-CA" sz="2000" dirty="0" smtClean="0"/>
              <a:t>Conclusions influencent les chefs canadiens, les m</a:t>
            </a:r>
            <a:r>
              <a:rPr lang="en-CA" sz="2000" dirty="0" err="1" smtClean="0"/>
              <a:t>édias</a:t>
            </a:r>
            <a:r>
              <a:rPr lang="en-CA" sz="2000" dirty="0" smtClean="0"/>
              <a:t> et le grand public</a:t>
            </a:r>
            <a:r>
              <a:rPr lang="fr-CA" sz="2000" dirty="0" smtClean="0"/>
              <a:t/>
            </a:r>
            <a:br>
              <a:rPr lang="fr-CA" sz="2000" dirty="0" smtClean="0"/>
            </a:br>
            <a:endParaRPr lang="fr-CA" sz="2000" dirty="0" smtClean="0"/>
          </a:p>
          <a:p>
            <a:pPr marL="344488" indent="-344488">
              <a:spcBef>
                <a:spcPct val="20000"/>
              </a:spcBef>
              <a:buFont typeface="Wingdings" pitchFamily="2" charset="2"/>
              <a:buChar char="ü"/>
            </a:pPr>
            <a:r>
              <a:rPr lang="fr-CA" sz="2000" dirty="0" smtClean="0"/>
              <a:t>Le </a:t>
            </a:r>
            <a:r>
              <a:rPr lang="fr-CA" sz="2000" dirty="0" err="1" smtClean="0"/>
              <a:t>Conference</a:t>
            </a:r>
            <a:r>
              <a:rPr lang="fr-CA" sz="2000" dirty="0" smtClean="0"/>
              <a:t> </a:t>
            </a:r>
            <a:r>
              <a:rPr lang="fr-CA" sz="2000" dirty="0" err="1" smtClean="0"/>
              <a:t>Board</a:t>
            </a:r>
            <a:r>
              <a:rPr lang="fr-CA" sz="2000" dirty="0" smtClean="0"/>
              <a:t> du Canada offre un point de vue mondial sur les enjeux internationaux</a:t>
            </a:r>
            <a:endParaRPr lang="fr-CA" sz="2000" dirty="0"/>
          </a:p>
        </p:txBody>
      </p:sp>
      <p:sp>
        <p:nvSpPr>
          <p:cNvPr id="5" name="TextBox 4"/>
          <p:cNvSpPr txBox="1"/>
          <p:nvPr/>
        </p:nvSpPr>
        <p:spPr>
          <a:xfrm>
            <a:off x="304800" y="4805444"/>
            <a:ext cx="8610600" cy="1077218"/>
          </a:xfrm>
          <a:prstGeom prst="rect">
            <a:avLst/>
          </a:prstGeom>
          <a:solidFill>
            <a:schemeClr val="tx2"/>
          </a:solidFill>
        </p:spPr>
        <p:txBody>
          <a:bodyPr wrap="square" lIns="0" tIns="0" rIns="0" bIns="0" rtlCol="0">
            <a:spAutoFit/>
          </a:bodyPr>
          <a:lstStyle/>
          <a:p>
            <a:pPr algn="ctr">
              <a:lnSpc>
                <a:spcPts val="2800"/>
              </a:lnSpc>
              <a:spcAft>
                <a:spcPts val="2400"/>
              </a:spcAft>
            </a:pPr>
            <a:r>
              <a:rPr lang="fr-CA" dirty="0" smtClean="0">
                <a:solidFill>
                  <a:schemeClr val="bg1"/>
                </a:solidFill>
                <a:effectLst>
                  <a:outerShdw blurRad="38100" dist="38100" dir="2700000" algn="tl">
                    <a:srgbClr val="000000">
                      <a:alpha val="43137"/>
                    </a:srgbClr>
                  </a:outerShdw>
                </a:effectLst>
              </a:rPr>
              <a:t>Nous avons une portée et une influence sans pareilles partout au Canada, et disposons de liens avec plus de 200 000 entreprises, gouvernement, associations, institutions et particuliers</a:t>
            </a:r>
            <a:endParaRPr lang="fr-CA" dirty="0" smtClean="0">
              <a:solidFill>
                <a:schemeClr val="bg1"/>
              </a:solidFill>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7513" y="1484784"/>
            <a:ext cx="3168352" cy="38792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180307439"/>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Croissance de la main-d’œuvre</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noProof="0" dirty="0" smtClean="0">
                <a:solidFill>
                  <a:schemeClr val="tx1">
                    <a:lumMod val="50000"/>
                    <a:lumOff val="50000"/>
                  </a:schemeClr>
                </a:solidFill>
                <a:latin typeface="+mj-lt"/>
                <a:ea typeface="+mj-ea"/>
                <a:cs typeface="+mj-cs"/>
              </a:rPr>
              <a:t>Taux de croissance annuelle composé moyen,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Le </a:t>
            </a:r>
            <a:r>
              <a:rPr lang="fr-CA" dirty="0" err="1" smtClean="0"/>
              <a:t>Conference</a:t>
            </a:r>
            <a:r>
              <a:rPr lang="fr-CA" dirty="0" smtClean="0"/>
              <a:t> </a:t>
            </a:r>
            <a:r>
              <a:rPr lang="fr-CA" dirty="0" err="1" smtClean="0"/>
              <a:t>Board</a:t>
            </a:r>
            <a:r>
              <a:rPr lang="fr-CA" dirty="0" smtClean="0"/>
              <a:t> du Canada.</a:t>
            </a:r>
            <a:endParaRPr lang="fr-CA"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327513" y="1484784"/>
            <a:ext cx="3168352" cy="387928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493568366"/>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Le PIB réel au Canada</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Taux de croissance annuelle composé moyen,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a:t>
            </a:r>
            <a:r>
              <a:rPr lang="fr-CA" dirty="0" smtClean="0"/>
              <a:t>Le</a:t>
            </a:r>
            <a:r>
              <a:rPr lang="fr-CA" dirty="0" smtClean="0"/>
              <a:t> </a:t>
            </a:r>
            <a:r>
              <a:rPr lang="fr-CA" dirty="0" err="1" smtClean="0"/>
              <a:t>Conference</a:t>
            </a:r>
            <a:r>
              <a:rPr lang="fr-CA" dirty="0" smtClean="0"/>
              <a:t> </a:t>
            </a:r>
            <a:r>
              <a:rPr lang="fr-CA" dirty="0" err="1" smtClean="0"/>
              <a:t>Board</a:t>
            </a:r>
            <a:r>
              <a:rPr lang="fr-CA" dirty="0" smtClean="0"/>
              <a:t> </a:t>
            </a:r>
            <a:r>
              <a:rPr lang="fr-CA" dirty="0" smtClean="0"/>
              <a:t>du</a:t>
            </a:r>
            <a:r>
              <a:rPr lang="fr-CA" dirty="0" smtClean="0"/>
              <a:t> Canada.</a:t>
            </a:r>
            <a:endParaRPr lang="fr-CA"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sz="quarter" idx="11"/>
          </p:nvPr>
        </p:nvSpPr>
        <p:spPr>
          <a:xfrm>
            <a:off x="228600" y="1143000"/>
            <a:ext cx="8458200" cy="4734272"/>
          </a:xfrm>
          <a:ln>
            <a:noFill/>
          </a:ln>
        </p:spPr>
        <p:txBody>
          <a:bodyPr/>
          <a:lstStyle/>
          <a:p>
            <a:r>
              <a:rPr lang="fr-CA" altLang="en-US" dirty="0" smtClean="0"/>
              <a:t>Fin du super cycle des matières premières; ainsi,  croissance domestique demeure léthargique en </a:t>
            </a:r>
            <a:r>
              <a:rPr lang="fr-CA" dirty="0" smtClean="0"/>
              <a:t>2016</a:t>
            </a:r>
          </a:p>
          <a:p>
            <a:r>
              <a:rPr lang="fr-CA" altLang="en-US" dirty="0" smtClean="0"/>
              <a:t>Grandes différences entre les régions : déplacement du centre de gravité économique qui revient vers le Centre du </a:t>
            </a:r>
            <a:r>
              <a:rPr lang="fr-CA" dirty="0" smtClean="0"/>
              <a:t>Canada</a:t>
            </a:r>
          </a:p>
          <a:p>
            <a:r>
              <a:rPr lang="fr-CA" altLang="en-US" dirty="0" smtClean="0"/>
              <a:t>Vieillissement de la population signifie un affaiblissement du potentiel de croissance canadien</a:t>
            </a:r>
            <a:endParaRPr lang="fr-CA" dirty="0" smtClean="0"/>
          </a:p>
          <a:p>
            <a:r>
              <a:rPr lang="fr-CA" altLang="en-US" dirty="0" smtClean="0"/>
              <a:t>Croissance de 2 pour cent s'impose comme nouvelle norme</a:t>
            </a:r>
            <a:r>
              <a:rPr lang="fr-CA" dirty="0" smtClean="0"/>
              <a:t> </a:t>
            </a:r>
            <a:endParaRPr lang="fr-CA" dirty="0" smtClean="0"/>
          </a:p>
          <a:p>
            <a:r>
              <a:rPr lang="fr-CA" altLang="en-US" dirty="0" smtClean="0"/>
              <a:t>Comment augmenter le potentiel de croissance? Accélérer la croissance de la productivité</a:t>
            </a:r>
            <a:endParaRPr lang="fr-CA" sz="2000" dirty="0" smtClean="0"/>
          </a:p>
        </p:txBody>
      </p:sp>
      <p:sp>
        <p:nvSpPr>
          <p:cNvPr id="32770" name="Rectangle 2"/>
          <p:cNvSpPr>
            <a:spLocks noGrp="1" noChangeArrowheads="1"/>
          </p:cNvSpPr>
          <p:nvPr>
            <p:ph type="title"/>
          </p:nvPr>
        </p:nvSpPr>
        <p:spPr/>
        <p:txBody>
          <a:bodyPr/>
          <a:lstStyle/>
          <a:p>
            <a:r>
              <a:rPr lang="fr-CA" dirty="0" smtClean="0"/>
              <a:t>Conséquences</a:t>
            </a:r>
            <a:endParaRPr lang="fr-CA" dirty="0" smtClean="0"/>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sz="quarter" idx="11"/>
          </p:nvPr>
        </p:nvSpPr>
        <p:spPr>
          <a:xfrm>
            <a:off x="457200" y="990600"/>
            <a:ext cx="8305800" cy="4971288"/>
          </a:xfrm>
        </p:spPr>
        <p:txBody>
          <a:bodyPr/>
          <a:lstStyle/>
          <a:p>
            <a:r>
              <a:rPr lang="fr-CA" dirty="0" smtClean="0"/>
              <a:t> </a:t>
            </a:r>
            <a:r>
              <a:rPr lang="fr-CA" altLang="en-US" dirty="0" smtClean="0"/>
              <a:t>Deux points de vue sur le rendement futur de l'économie</a:t>
            </a:r>
            <a:endParaRPr lang="fr-CA" dirty="0" smtClean="0"/>
          </a:p>
          <a:p>
            <a:r>
              <a:rPr lang="fr-CA" dirty="0" smtClean="0"/>
              <a:t> </a:t>
            </a:r>
            <a:r>
              <a:rPr lang="fr-CA" altLang="en-US" dirty="0" smtClean="0"/>
              <a:t>Perspective à court terme </a:t>
            </a:r>
            <a:r>
              <a:rPr lang="fr-CA" dirty="0" smtClean="0"/>
              <a:t>:</a:t>
            </a:r>
          </a:p>
          <a:p>
            <a:pPr lvl="1"/>
            <a:r>
              <a:rPr lang="fr-CA" sz="2200" dirty="0" smtClean="0"/>
              <a:t> </a:t>
            </a:r>
            <a:r>
              <a:rPr lang="fr-CA" dirty="0"/>
              <a:t>f</a:t>
            </a:r>
            <a:r>
              <a:rPr lang="fr-CA" altLang="en-US" dirty="0" smtClean="0"/>
              <a:t>ondée sur les dépenses des consommateurs, des entreprises, des gouvernements et des forces extérieures</a:t>
            </a:r>
            <a:endParaRPr lang="fr-CA" dirty="0" smtClean="0"/>
          </a:p>
          <a:p>
            <a:pPr lvl="1"/>
            <a:r>
              <a:rPr lang="fr-CA" dirty="0" smtClean="0"/>
              <a:t> </a:t>
            </a:r>
            <a:r>
              <a:rPr lang="fr-CA" dirty="0" err="1" smtClean="0"/>
              <a:t>C-à-d</a:t>
            </a:r>
            <a:r>
              <a:rPr lang="fr-CA" dirty="0" smtClean="0"/>
              <a:t> la </a:t>
            </a:r>
            <a:r>
              <a:rPr lang="fr-CA" b="1" dirty="0" smtClean="0"/>
              <a:t>demande</a:t>
            </a:r>
            <a:r>
              <a:rPr lang="fr-CA" dirty="0" smtClean="0"/>
              <a:t> de biens et de services </a:t>
            </a:r>
          </a:p>
          <a:p>
            <a:r>
              <a:rPr lang="fr-CA" altLang="en-US" dirty="0" smtClean="0"/>
              <a:t>Perspective à plus long terme </a:t>
            </a:r>
            <a:r>
              <a:rPr lang="fr-CA" dirty="0" smtClean="0"/>
              <a:t>:</a:t>
            </a:r>
          </a:p>
          <a:p>
            <a:pPr lvl="1"/>
            <a:r>
              <a:rPr lang="fr-CA" dirty="0" smtClean="0"/>
              <a:t> </a:t>
            </a:r>
            <a:r>
              <a:rPr lang="en-CA" dirty="0" err="1" smtClean="0"/>
              <a:t>é</a:t>
            </a:r>
            <a:r>
              <a:rPr lang="fr-CA" altLang="en-US" dirty="0" smtClean="0"/>
              <a:t>value les principaux facteurs de production : la main-d'</a:t>
            </a:r>
            <a:r>
              <a:rPr lang="fr-CA" altLang="en-US" dirty="0" smtClean="0">
                <a:ea typeface="Arial" charset="0"/>
                <a:cs typeface="Arial" charset="0"/>
              </a:rPr>
              <a:t>œuvre, le capital, les ressources, la productivité</a:t>
            </a:r>
            <a:endParaRPr lang="fr-CA" dirty="0" smtClean="0"/>
          </a:p>
          <a:p>
            <a:pPr lvl="1"/>
            <a:r>
              <a:rPr lang="fr-CA" dirty="0" smtClean="0"/>
              <a:t> </a:t>
            </a:r>
            <a:r>
              <a:rPr lang="fr-CA" dirty="0" err="1"/>
              <a:t>c</a:t>
            </a:r>
            <a:r>
              <a:rPr lang="fr-CA" altLang="en-US" dirty="0" err="1" smtClean="0"/>
              <a:t>-à-d</a:t>
            </a:r>
            <a:r>
              <a:rPr lang="fr-CA" altLang="en-US" dirty="0" smtClean="0"/>
              <a:t> les facteurs clés de l'</a:t>
            </a:r>
            <a:r>
              <a:rPr lang="fr-CA" altLang="en-US" b="1" dirty="0" smtClean="0"/>
              <a:t>offre</a:t>
            </a:r>
            <a:endParaRPr lang="fr-CA" dirty="0" smtClean="0"/>
          </a:p>
          <a:p>
            <a:r>
              <a:rPr lang="fr-CA" altLang="en-US" dirty="0" smtClean="0"/>
              <a:t>Le </a:t>
            </a:r>
            <a:r>
              <a:rPr lang="fr-CA" altLang="en-US" dirty="0" err="1" smtClean="0"/>
              <a:t>Conference</a:t>
            </a:r>
            <a:r>
              <a:rPr lang="fr-CA" altLang="en-US" dirty="0" smtClean="0"/>
              <a:t> </a:t>
            </a:r>
            <a:r>
              <a:rPr lang="fr-CA" altLang="en-US" dirty="0" err="1" smtClean="0"/>
              <a:t>Board</a:t>
            </a:r>
            <a:r>
              <a:rPr lang="fr-CA" altLang="en-US" dirty="0" smtClean="0"/>
              <a:t> du Canada projette tant la demande que l'offre</a:t>
            </a:r>
            <a:endParaRPr lang="fr-CA" dirty="0"/>
          </a:p>
        </p:txBody>
      </p:sp>
      <p:sp>
        <p:nvSpPr>
          <p:cNvPr id="4" name="Title 3"/>
          <p:cNvSpPr>
            <a:spLocks noGrp="1"/>
          </p:cNvSpPr>
          <p:nvPr>
            <p:ph type="title"/>
          </p:nvPr>
        </p:nvSpPr>
        <p:spPr>
          <a:xfrm>
            <a:off x="457200" y="381000"/>
            <a:ext cx="8229600" cy="688848"/>
          </a:xfrm>
        </p:spPr>
        <p:txBody>
          <a:bodyPr/>
          <a:lstStyle/>
          <a:p>
            <a:r>
              <a:rPr lang="fr-CA" dirty="0" smtClean="0">
                <a:solidFill>
                  <a:schemeClr val="tx1">
                    <a:lumMod val="65000"/>
                    <a:lumOff val="35000"/>
                  </a:schemeClr>
                </a:solidFill>
              </a:rPr>
              <a:t>Perspectives économiques: survol</a:t>
            </a:r>
            <a:endParaRPr lang="fr-CA" dirty="0">
              <a:solidFill>
                <a:schemeClr val="tx1">
                  <a:lumMod val="65000"/>
                  <a:lumOff val="35000"/>
                </a:schemeClr>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fr-CA" dirty="0" smtClean="0"/>
              <a:t>Perspectives aux É.-U.</a:t>
            </a:r>
            <a:endParaRPr lang="fr-CA" dirty="0"/>
          </a:p>
        </p:txBody>
      </p:sp>
      <p:sp>
        <p:nvSpPr>
          <p:cNvPr id="5" name="Content Placeholder 4"/>
          <p:cNvSpPr>
            <a:spLocks noGrp="1"/>
          </p:cNvSpPr>
          <p:nvPr>
            <p:ph type="body" sz="quarter" idx="11"/>
          </p:nvPr>
        </p:nvSpPr>
        <p:spPr>
          <a:xfrm>
            <a:off x="467544" y="1268760"/>
            <a:ext cx="8424936" cy="4752528"/>
          </a:xfrm>
        </p:spPr>
        <p:txBody>
          <a:bodyPr/>
          <a:lstStyle/>
          <a:p>
            <a:r>
              <a:rPr lang="fr-CA" altLang="en-US" sz="2000" dirty="0" smtClean="0"/>
              <a:t>Croissance de près de 3 pour cent prévue sur les années de 2016 et 2017</a:t>
            </a:r>
            <a:endParaRPr lang="fr-CA" sz="2000" dirty="0" smtClean="0"/>
          </a:p>
          <a:p>
            <a:r>
              <a:rPr lang="fr-CA" altLang="en-US" sz="2000" dirty="0" smtClean="0"/>
              <a:t>Amélioration de l'emploi et du revenu augmente les dépenses en matière de logements, d'automobiles et d'autres biens durable</a:t>
            </a:r>
            <a:r>
              <a:rPr lang="fr-CA" sz="2000" dirty="0" smtClean="0"/>
              <a:t>s</a:t>
            </a:r>
          </a:p>
          <a:p>
            <a:r>
              <a:rPr lang="fr-CA" altLang="en-US" sz="2000" dirty="0" smtClean="0"/>
              <a:t>Augmentation des taux de la Fed; pourrait mener à des sorties de capitaux de certains marchés émergents</a:t>
            </a:r>
            <a:endParaRPr lang="fr-CA" sz="2000" dirty="0" smtClean="0"/>
          </a:p>
          <a:p>
            <a:r>
              <a:rPr lang="fr-CA" altLang="en-US" sz="2000" dirty="0" smtClean="0"/>
              <a:t>Billet vert fort freine les exportations américaines et les revenus des multinationale</a:t>
            </a:r>
            <a:r>
              <a:rPr lang="fr-CA" sz="2000" dirty="0" smtClean="0"/>
              <a:t>s</a:t>
            </a:r>
          </a:p>
          <a:p>
            <a:r>
              <a:rPr lang="fr-CA" altLang="en-US" sz="2000" dirty="0" smtClean="0"/>
              <a:t>Les investissements des entreprises devraient s'intensifier au cours des deux prochaines années</a:t>
            </a:r>
            <a:endParaRPr lang="fr-CA" sz="20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86600" y="1484784"/>
            <a:ext cx="1445839"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844745818"/>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Dépenses de consommation réelles aux É.-U.</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changement,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6019800"/>
            <a:ext cx="8119872" cy="152400"/>
          </a:xfrm>
        </p:spPr>
        <p:txBody>
          <a:bodyPr/>
          <a:lstStyle/>
          <a:p>
            <a:r>
              <a:rPr lang="fr-CA" dirty="0" smtClean="0"/>
              <a:t>Sources: BEA des É.-U.; Le </a:t>
            </a:r>
            <a:r>
              <a:rPr lang="fr-CA" dirty="0" err="1" smtClean="0"/>
              <a:t>Conference</a:t>
            </a:r>
            <a:r>
              <a:rPr lang="fr-CA" dirty="0" smtClean="0"/>
              <a:t> </a:t>
            </a:r>
            <a:r>
              <a:rPr lang="fr-CA" dirty="0" err="1" smtClean="0"/>
              <a:t>Board</a:t>
            </a:r>
            <a:r>
              <a:rPr lang="fr-CA" dirty="0" smtClean="0"/>
              <a:t> du Canada.</a:t>
            </a:r>
            <a:endParaRPr lang="fr-CA"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8180421" y="1500826"/>
            <a:ext cx="387078" cy="364242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83814312"/>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Dette nette des É.-U. en pourcentage du PIB</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noProof="0" dirty="0" smtClean="0">
                <a:solidFill>
                  <a:schemeClr val="tx1">
                    <a:lumMod val="50000"/>
                    <a:lumOff val="50000"/>
                  </a:schemeClr>
                </a:solidFill>
                <a:latin typeface="+mj-lt"/>
                <a:ea typeface="+mj-ea"/>
                <a:cs typeface="+mj-cs"/>
              </a:rPr>
              <a:t>en pourcentage</a:t>
            </a:r>
            <a:endParaRPr lang="fr-CA" dirty="0" smtClean="0">
              <a:solidFill>
                <a:schemeClr val="tx1">
                  <a:lumMod val="50000"/>
                  <a:lumOff val="50000"/>
                </a:schemeClr>
              </a:solidFill>
              <a:latin typeface="+mj-lt"/>
              <a:ea typeface="+mj-ea"/>
              <a:cs typeface="+mj-cs"/>
            </a:endParaRPr>
          </a:p>
          <a:p>
            <a:pPr lvl="0">
              <a:lnSpc>
                <a:spcPts val="3400"/>
              </a:lnSpc>
              <a:spcBef>
                <a:spcPct val="0"/>
              </a:spcBef>
            </a:pP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 </a:t>
            </a:r>
            <a:r>
              <a:rPr lang="fr-CA" dirty="0" smtClean="0"/>
              <a:t>FMI</a:t>
            </a:r>
            <a:endParaRPr lang="fr-CA"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86600" y="1700808"/>
            <a:ext cx="1445839" cy="3672408"/>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2133991776"/>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Croissance du PIB réel des É.-U.</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changement,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a:t>
            </a:r>
            <a:r>
              <a:rPr lang="fr-CA" dirty="0" smtClean="0"/>
              <a:t>BEA des É.-U.; Le </a:t>
            </a:r>
            <a:r>
              <a:rPr lang="fr-CA" dirty="0" err="1" smtClean="0"/>
              <a:t>Conference</a:t>
            </a:r>
            <a:r>
              <a:rPr lang="fr-CA" dirty="0" smtClean="0"/>
              <a:t> </a:t>
            </a:r>
            <a:r>
              <a:rPr lang="fr-CA" dirty="0" err="1" smtClean="0"/>
              <a:t>Board</a:t>
            </a:r>
            <a:r>
              <a:rPr lang="fr-CA" dirty="0" smtClean="0"/>
              <a:t> du Canada</a:t>
            </a:r>
            <a:endParaRPr lang="fr-CA"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1143000" y="304800"/>
            <a:ext cx="7543800" cy="914400"/>
          </a:xfrm>
        </p:spPr>
        <p:txBody>
          <a:bodyPr/>
          <a:lstStyle/>
          <a:p>
            <a:r>
              <a:rPr lang="fr-CA" dirty="0" smtClean="0"/>
              <a:t>Faible rendement canadien:</a:t>
            </a:r>
            <a:br>
              <a:rPr lang="fr-CA" dirty="0" smtClean="0"/>
            </a:br>
            <a:r>
              <a:rPr lang="fr-CA" dirty="0" smtClean="0"/>
              <a:t>la nouvelle norme</a:t>
            </a:r>
            <a:endParaRPr lang="fr-CA" dirty="0"/>
          </a:p>
        </p:txBody>
      </p:sp>
      <p:sp>
        <p:nvSpPr>
          <p:cNvPr id="13" name="Content Placeholder 12"/>
          <p:cNvSpPr>
            <a:spLocks noGrp="1"/>
          </p:cNvSpPr>
          <p:nvPr>
            <p:ph type="body" sz="quarter" idx="11"/>
          </p:nvPr>
        </p:nvSpPr>
        <p:spPr>
          <a:xfrm>
            <a:off x="395536" y="1371600"/>
            <a:ext cx="8496944" cy="4590288"/>
          </a:xfrm>
        </p:spPr>
        <p:txBody>
          <a:bodyPr/>
          <a:lstStyle/>
          <a:p>
            <a:r>
              <a:rPr lang="fr-CA" altLang="en-US" sz="2000" dirty="0" smtClean="0"/>
              <a:t>Croissance du PIB réel prévue à 1,8 pour cent pour 2016</a:t>
            </a:r>
            <a:r>
              <a:rPr lang="fr-CA" sz="2000" dirty="0" smtClean="0"/>
              <a:t> </a:t>
            </a:r>
          </a:p>
          <a:p>
            <a:r>
              <a:rPr lang="fr-CA" altLang="en-US" sz="2000" dirty="0" smtClean="0"/>
              <a:t>Prix des ressources demeurent bas</a:t>
            </a:r>
            <a:endParaRPr lang="fr-CA" sz="2000" dirty="0" smtClean="0"/>
          </a:p>
          <a:p>
            <a:r>
              <a:rPr lang="fr-CA" altLang="en-US" sz="2000" dirty="0" smtClean="0"/>
              <a:t>Dollar canadien anémique jumelé à la force du consommateur américain devrait soutenir certains secteurs d'exportation</a:t>
            </a:r>
            <a:endParaRPr lang="fr-CA" sz="2000" dirty="0" smtClean="0"/>
          </a:p>
          <a:p>
            <a:r>
              <a:rPr lang="fr-CA" altLang="en-US" sz="2000" dirty="0" smtClean="0"/>
              <a:t>Les investissements des entreprises restent peu prometteurs</a:t>
            </a:r>
            <a:r>
              <a:rPr lang="fr-CA" sz="2000" dirty="0" smtClean="0"/>
              <a:t> </a:t>
            </a:r>
          </a:p>
          <a:p>
            <a:r>
              <a:rPr lang="fr-CA" altLang="en-US" sz="2000" dirty="0" smtClean="0"/>
              <a:t>Prix du pétrole extrêmement bas font des ravages dans le secteur de l'énergie</a:t>
            </a:r>
            <a:endParaRPr lang="fr-CA" sz="2000" dirty="0" smtClean="0"/>
          </a:p>
          <a:p>
            <a:r>
              <a:rPr lang="fr-CA" altLang="en-US" sz="2000" dirty="0" smtClean="0"/>
              <a:t>Croissance léthargique du nombre d'emplois; mais le vieillissement de la main-d'</a:t>
            </a:r>
            <a:r>
              <a:rPr lang="fr-CA" altLang="en-US" sz="2000" dirty="0" smtClean="0">
                <a:ea typeface="Arial" charset="0"/>
                <a:cs typeface="Arial" charset="0"/>
              </a:rPr>
              <a:t>œuvre signifie un resserrement lent du marché du travail</a:t>
            </a:r>
            <a:endParaRPr lang="fr-CA"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7010401" y="1484784"/>
            <a:ext cx="1537900" cy="3888432"/>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CA" dirty="0"/>
          </a:p>
        </p:txBody>
      </p:sp>
      <p:graphicFrame>
        <p:nvGraphicFramePr>
          <p:cNvPr id="11" name="Chart 10"/>
          <p:cNvGraphicFramePr/>
          <p:nvPr>
            <p:extLst>
              <p:ext uri="{D42A27DB-BD31-4B8C-83A1-F6EECF244321}">
                <p14:modId xmlns:p14="http://schemas.microsoft.com/office/powerpoint/2010/main" val="1860373394"/>
              </p:ext>
            </p:extLst>
          </p:nvPr>
        </p:nvGraphicFramePr>
        <p:xfrm>
          <a:off x="457200" y="1340768"/>
          <a:ext cx="822960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8" name="Title 3"/>
          <p:cNvSpPr txBox="1">
            <a:spLocks/>
          </p:cNvSpPr>
          <p:nvPr/>
        </p:nvSpPr>
        <p:spPr>
          <a:xfrm>
            <a:off x="457200" y="457200"/>
            <a:ext cx="8229600" cy="883568"/>
          </a:xfrm>
          <a:prstGeom prst="rect">
            <a:avLst/>
          </a:prstGeom>
        </p:spPr>
        <p:txBody>
          <a:bodyPr lIns="0" tIns="0" rIns="0" bIns="0" anchor="t" anchorCtr="0"/>
          <a:lstStyle/>
          <a:p>
            <a:pPr lvl="0">
              <a:lnSpc>
                <a:spcPts val="3400"/>
              </a:lnSpc>
              <a:spcBef>
                <a:spcPct val="0"/>
              </a:spcBef>
            </a:pPr>
            <a:r>
              <a:rPr lang="fr-CA" sz="3000" b="1" dirty="0" smtClean="0">
                <a:solidFill>
                  <a:schemeClr val="tx1">
                    <a:lumMod val="50000"/>
                    <a:lumOff val="50000"/>
                  </a:schemeClr>
                </a:solidFill>
                <a:latin typeface="+mj-lt"/>
                <a:ea typeface="+mj-ea"/>
                <a:cs typeface="+mj-cs"/>
              </a:rPr>
              <a:t>Indice des prix des matières brutes </a:t>
            </a:r>
            <a: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t/>
            </a:r>
            <a:br>
              <a:rPr kumimoji="0" lang="fr-CA" sz="3000" b="1" i="0" u="none" strike="noStrike" kern="1200" cap="none" spc="0" normalizeH="0" baseline="0" noProof="0" dirty="0" smtClean="0">
                <a:ln>
                  <a:noFill/>
                </a:ln>
                <a:solidFill>
                  <a:schemeClr val="tx1">
                    <a:lumMod val="50000"/>
                    <a:lumOff val="50000"/>
                  </a:schemeClr>
                </a:solidFill>
                <a:effectLst/>
                <a:uLnTx/>
                <a:uFillTx/>
                <a:latin typeface="+mj-lt"/>
                <a:ea typeface="+mj-ea"/>
                <a:cs typeface="+mj-cs"/>
              </a:rPr>
            </a:br>
            <a:r>
              <a:rPr lang="fr-CA" dirty="0" smtClean="0">
                <a:solidFill>
                  <a:schemeClr val="tx1">
                    <a:lumMod val="50000"/>
                    <a:lumOff val="50000"/>
                  </a:schemeClr>
                </a:solidFill>
                <a:latin typeface="+mj-lt"/>
                <a:ea typeface="+mj-ea"/>
                <a:cs typeface="+mj-cs"/>
              </a:rPr>
              <a:t>changement, en pourcentage</a:t>
            </a:r>
            <a:endParaRPr kumimoji="0" lang="fr-CA" sz="1800" b="0" i="0" u="none" strike="noStrike" kern="1200" cap="none" spc="0" normalizeH="0" baseline="0" noProof="0" dirty="0">
              <a:ln>
                <a:noFill/>
              </a:ln>
              <a:solidFill>
                <a:schemeClr val="tx1">
                  <a:lumMod val="50000"/>
                  <a:lumOff val="50000"/>
                </a:schemeClr>
              </a:solidFill>
              <a:effectLst/>
              <a:uLnTx/>
              <a:uFillTx/>
              <a:latin typeface="+mj-lt"/>
              <a:ea typeface="+mj-ea"/>
              <a:cs typeface="+mj-cs"/>
            </a:endParaRPr>
          </a:p>
        </p:txBody>
      </p:sp>
      <p:sp>
        <p:nvSpPr>
          <p:cNvPr id="10" name="Text Placeholder 4"/>
          <p:cNvSpPr>
            <a:spLocks noGrp="1"/>
          </p:cNvSpPr>
          <p:nvPr>
            <p:ph type="body" sz="quarter" idx="10"/>
          </p:nvPr>
        </p:nvSpPr>
        <p:spPr>
          <a:xfrm>
            <a:off x="457200" y="5943600"/>
            <a:ext cx="8119872" cy="228600"/>
          </a:xfrm>
        </p:spPr>
        <p:txBody>
          <a:bodyPr/>
          <a:lstStyle/>
          <a:p>
            <a:r>
              <a:rPr lang="fr-CA" dirty="0" smtClean="0"/>
              <a:t>Sources: Statistique Canada; Le </a:t>
            </a:r>
            <a:r>
              <a:rPr lang="fr-CA" dirty="0" err="1" smtClean="0"/>
              <a:t>Conference</a:t>
            </a:r>
            <a:r>
              <a:rPr lang="fr-CA" dirty="0" smtClean="0"/>
              <a:t> </a:t>
            </a:r>
            <a:r>
              <a:rPr lang="fr-CA" dirty="0" err="1" smtClean="0"/>
              <a:t>Board</a:t>
            </a:r>
            <a:r>
              <a:rPr lang="fr-CA" dirty="0" smtClean="0"/>
              <a:t> </a:t>
            </a:r>
            <a:r>
              <a:rPr lang="fr-CA" dirty="0" smtClean="0"/>
              <a:t>du</a:t>
            </a:r>
            <a:r>
              <a:rPr lang="fr-CA" dirty="0" smtClean="0"/>
              <a:t> Canada.</a:t>
            </a:r>
            <a:endParaRPr lang="fr-CA"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an's English French template - Copy">
  <a:themeElements>
    <a:clrScheme name="Custom 1">
      <a:dk1>
        <a:sysClr val="windowText" lastClr="000000"/>
      </a:dk1>
      <a:lt1>
        <a:sysClr val="window" lastClr="FFFFFF"/>
      </a:lt1>
      <a:dk2>
        <a:srgbClr val="005D87"/>
      </a:dk2>
      <a:lt2>
        <a:srgbClr val="EEECE1"/>
      </a:lt2>
      <a:accent1>
        <a:srgbClr val="0072B5"/>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BoC_interior">
  <a:themeElements>
    <a:clrScheme name="Custom 1">
      <a:dk1>
        <a:sysClr val="windowText" lastClr="000000"/>
      </a:dk1>
      <a:lt1>
        <a:sysClr val="window" lastClr="FFFFFF"/>
      </a:lt1>
      <a:dk2>
        <a:srgbClr val="0072B5"/>
      </a:dk2>
      <a:lt2>
        <a:srgbClr val="EEECE1"/>
      </a:lt2>
      <a:accent1>
        <a:srgbClr val="00AFD8"/>
      </a:accent1>
      <a:accent2>
        <a:srgbClr val="00134A"/>
      </a:accent2>
      <a:accent3>
        <a:srgbClr val="FFE59D"/>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lIns="0" tIns="0" rIns="0" bIns="0" rtlCol="0">
        <a:spAutoFit/>
      </a:bodyPr>
      <a:lstStyle>
        <a:defPPr>
          <a:lnSpc>
            <a:spcPts val="2800"/>
          </a:lnSpc>
          <a:spcAft>
            <a:spcPts val="2400"/>
          </a:spcAft>
          <a:defRPr sz="2400" dirty="0" err="1" smtClean="0"/>
        </a:defPPr>
      </a:lstStyle>
    </a:txDef>
  </a:objectDefaults>
  <a:extraClrSchemeLst/>
</a:theme>
</file>

<file path=ppt/theme/theme3.xml><?xml version="1.0" encoding="utf-8"?>
<a:theme xmlns:a="http://schemas.openxmlformats.org/drawingml/2006/main" name="CBoC_closing">
  <a:themeElements>
    <a:clrScheme name="Custom 2">
      <a:dk1>
        <a:sysClr val="windowText" lastClr="000000"/>
      </a:dk1>
      <a:lt1>
        <a:sysClr val="window" lastClr="FFFFFF"/>
      </a:lt1>
      <a:dk2>
        <a:srgbClr val="005D87"/>
      </a:dk2>
      <a:lt2>
        <a:srgbClr val="EEECE1"/>
      </a:lt2>
      <a:accent1>
        <a:srgbClr val="0072B5"/>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Blank">
  <a:themeElements>
    <a:clrScheme name="Custom 2">
      <a:dk1>
        <a:sysClr val="windowText" lastClr="000000"/>
      </a:dk1>
      <a:lt1>
        <a:sysClr val="window" lastClr="FFFFFF"/>
      </a:lt1>
      <a:dk2>
        <a:srgbClr val="005D87"/>
      </a:dk2>
      <a:lt2>
        <a:srgbClr val="EEECE1"/>
      </a:lt2>
      <a:accent1>
        <a:srgbClr val="0072B5"/>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Custom 1">
    <a:dk1>
      <a:sysClr val="windowText" lastClr="000000"/>
    </a:dk1>
    <a:lt1>
      <a:sysClr val="window" lastClr="FFFFFF"/>
    </a:lt1>
    <a:dk2>
      <a:srgbClr val="005D87"/>
    </a:dk2>
    <a:lt2>
      <a:srgbClr val="FFFFFF"/>
    </a:lt2>
    <a:accent1>
      <a:srgbClr val="00B5DD"/>
    </a:accent1>
    <a:accent2>
      <a:srgbClr val="00134A"/>
    </a:accent2>
    <a:accent3>
      <a:srgbClr val="FFE39C"/>
    </a:accent3>
    <a:accent4>
      <a:srgbClr val="737A35"/>
    </a:accent4>
    <a:accent5>
      <a:srgbClr val="FCB813"/>
    </a:accent5>
    <a:accent6>
      <a:srgbClr val="006891"/>
    </a:accent6>
    <a:hlink>
      <a:srgbClr val="00AFD8"/>
    </a:hlink>
    <a:folHlink>
      <a:srgbClr val="7F7F7F"/>
    </a:folHlink>
  </a:clrScheme>
  <a:fontScheme name="CBoC">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Dan's English French template - Copy</Template>
  <TotalTime>2775</TotalTime>
  <Words>1100</Words>
  <Application>Microsoft Macintosh PowerPoint</Application>
  <PresentationFormat>On-screen Show (4:3)</PresentationFormat>
  <Paragraphs>115</Paragraphs>
  <Slides>23</Slides>
  <Notes>8</Notes>
  <HiddenSlides>0</HiddenSlides>
  <MMClips>0</MMClips>
  <ScaleCrop>false</ScaleCrop>
  <HeadingPairs>
    <vt:vector size="8" baseType="variant">
      <vt:variant>
        <vt:lpstr>Fonts Used</vt:lpstr>
      </vt:variant>
      <vt:variant>
        <vt:i4>3</vt:i4>
      </vt:variant>
      <vt:variant>
        <vt:lpstr>Theme</vt:lpstr>
      </vt:variant>
      <vt:variant>
        <vt:i4>4</vt:i4>
      </vt:variant>
      <vt:variant>
        <vt:lpstr>Embedded OLE Servers</vt:lpstr>
      </vt:variant>
      <vt:variant>
        <vt:i4>1</vt:i4>
      </vt:variant>
      <vt:variant>
        <vt:lpstr>Slide Titles</vt:lpstr>
      </vt:variant>
      <vt:variant>
        <vt:i4>23</vt:i4>
      </vt:variant>
    </vt:vector>
  </HeadingPairs>
  <TitlesOfParts>
    <vt:vector size="31" baseType="lpstr">
      <vt:lpstr>Calibri</vt:lpstr>
      <vt:lpstr>Wingdings</vt:lpstr>
      <vt:lpstr>Arial</vt:lpstr>
      <vt:lpstr>Dan's English French template - Copy</vt:lpstr>
      <vt:lpstr>CBoC_interior</vt:lpstr>
      <vt:lpstr>CBoC_closing</vt:lpstr>
      <vt:lpstr>Blank</vt:lpstr>
      <vt:lpstr>Worksheet</vt:lpstr>
      <vt:lpstr>Perspectives économiques canadiennes:</vt:lpstr>
      <vt:lpstr>Qu’est-ce que le Conference Board du Canada?</vt:lpstr>
      <vt:lpstr>Perspectives économiques: survol</vt:lpstr>
      <vt:lpstr>Perspectives aux É.-U.</vt:lpstr>
      <vt:lpstr>PowerPoint Presentation</vt:lpstr>
      <vt:lpstr>PowerPoint Presentation</vt:lpstr>
      <vt:lpstr>PowerPoint Presentation</vt:lpstr>
      <vt:lpstr>Faible rendement canadien: la nouvelle norme</vt:lpstr>
      <vt:lpstr>PowerPoint Presentation</vt:lpstr>
      <vt:lpstr>Taux d’intérêt à court terme Taux bancaire canadien et taux des fonds fédéraux américains</vt:lpstr>
      <vt:lpstr>Le dollar canadien et le prix du pétrole (WTI $US, $US/$C)</vt:lpstr>
      <vt:lpstr>PowerPoint Presentation</vt:lpstr>
      <vt:lpstr>PowerPoint Presentation</vt:lpstr>
      <vt:lpstr>PowerPoint Presentation</vt:lpstr>
      <vt:lpstr>Taux de départ à la retraite comme part de main-d’œuvre, en pourcentage</vt:lpstr>
      <vt:lpstr>PowerPoint Presentation</vt:lpstr>
      <vt:lpstr>PowerPoint Presentation</vt:lpstr>
      <vt:lpstr>Le Canada: Mises en chantier par rapport aux exigences démographiques en milliers</vt:lpstr>
      <vt:lpstr>PowerPoint Presentation</vt:lpstr>
      <vt:lpstr>PowerPoint Presentation</vt:lpstr>
      <vt:lpstr>PowerPoint Presentation</vt:lpstr>
      <vt:lpstr>Conséquences</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mcdonald</dc:creator>
  <cp:lastModifiedBy>Michelle Barclay</cp:lastModifiedBy>
  <cp:revision>83</cp:revision>
  <dcterms:created xsi:type="dcterms:W3CDTF">2014-09-19T13:18:33Z</dcterms:created>
  <dcterms:modified xsi:type="dcterms:W3CDTF">2016-01-17T00:52:25Z</dcterms:modified>
</cp:coreProperties>
</file>