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9.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1.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2.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3.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4.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5.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6.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7.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18.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19.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0.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1.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22.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23.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24.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25.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26.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27.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28.xml" ContentType="application/vnd.openxmlformats-officedocument.theme+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theme/theme29.xml" ContentType="application/vnd.openxmlformats-officedocument.theme+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0.xml" ContentType="application/vnd.openxmlformats-officedocument.theme+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31.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theme/theme32.xml" ContentType="application/vnd.openxmlformats-officedocument.theme+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33.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theme/theme34.xml" ContentType="application/vnd.openxmlformats-officedocument.theme+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theme/theme35.xml" ContentType="application/vnd.openxmlformats-officedocument.theme+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theme/theme36.xml" ContentType="application/vnd.openxmlformats-officedocument.theme+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theme/theme37.xml" ContentType="application/vnd.openxmlformats-officedocument.theme+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theme/theme38.xml" ContentType="application/vnd.openxmlformats-officedocument.theme+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39.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theme/theme40.xml" ContentType="application/vnd.openxmlformats-officedocument.theme+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theme/themeOverride5.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7.xml" ContentType="application/vnd.openxmlformats-officedocument.drawingml.chart+xml"/>
  <Override PartName="/ppt/notesSlides/notesSlide5.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8.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drawings/drawing4.xml" ContentType="application/vnd.openxmlformats-officedocument.drawingml.chartshapes+xml"/>
  <Override PartName="/ppt/notesSlides/notesSlide9.xml" ContentType="application/vnd.openxmlformats-officedocument.presentationml.notesSlide+xml"/>
  <Override PartName="/ppt/charts/chart13.xml" ContentType="application/vnd.openxmlformats-officedocument.drawingml.chart+xml"/>
  <Override PartName="/ppt/theme/themeOverride11.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5276" r:id="rId2"/>
    <p:sldMasterId id="2147485292" r:id="rId3"/>
    <p:sldMasterId id="2147485308" r:id="rId4"/>
    <p:sldMasterId id="2147485324" r:id="rId5"/>
    <p:sldMasterId id="2147485343" r:id="rId6"/>
    <p:sldMasterId id="2147485359" r:id="rId7"/>
    <p:sldMasterId id="2147485375" r:id="rId8"/>
    <p:sldMasterId id="2147485392" r:id="rId9"/>
    <p:sldMasterId id="2147485408" r:id="rId10"/>
    <p:sldMasterId id="2147485424" r:id="rId11"/>
    <p:sldMasterId id="2147485440" r:id="rId12"/>
    <p:sldMasterId id="2147485457" r:id="rId13"/>
    <p:sldMasterId id="2147485472" r:id="rId14"/>
    <p:sldMasterId id="2147485487" r:id="rId15"/>
    <p:sldMasterId id="2147485504" r:id="rId16"/>
    <p:sldMasterId id="2147485519" r:id="rId17"/>
    <p:sldMasterId id="2147485534" r:id="rId18"/>
    <p:sldMasterId id="2147485553" r:id="rId19"/>
    <p:sldMasterId id="2147485569" r:id="rId20"/>
    <p:sldMasterId id="2147485585" r:id="rId21"/>
    <p:sldMasterId id="2147485600" r:id="rId22"/>
    <p:sldMasterId id="2147485616" r:id="rId23"/>
    <p:sldMasterId id="2147485631" r:id="rId24"/>
    <p:sldMasterId id="2147485647" r:id="rId25"/>
    <p:sldMasterId id="2147485663" r:id="rId26"/>
    <p:sldMasterId id="2147485679" r:id="rId27"/>
    <p:sldMasterId id="2147485695" r:id="rId28"/>
    <p:sldMasterId id="2147485710" r:id="rId29"/>
    <p:sldMasterId id="2147485725" r:id="rId30"/>
    <p:sldMasterId id="2147485741" r:id="rId31"/>
    <p:sldMasterId id="2147485756" r:id="rId32"/>
    <p:sldMasterId id="2147485773" r:id="rId33"/>
    <p:sldMasterId id="2147485788" r:id="rId34"/>
    <p:sldMasterId id="2147485804" r:id="rId35"/>
    <p:sldMasterId id="2147485821" r:id="rId36"/>
    <p:sldMasterId id="2147485837" r:id="rId37"/>
    <p:sldMasterId id="2147485853" r:id="rId38"/>
    <p:sldMasterId id="2147485869" r:id="rId39"/>
    <p:sldMasterId id="2147485886" r:id="rId40"/>
    <p:sldMasterId id="2147485904" r:id="rId41"/>
  </p:sldMasterIdLst>
  <p:notesMasterIdLst>
    <p:notesMasterId r:id="rId64"/>
  </p:notesMasterIdLst>
  <p:handoutMasterIdLst>
    <p:handoutMasterId r:id="rId65"/>
  </p:handoutMasterIdLst>
  <p:sldIdLst>
    <p:sldId id="886" r:id="rId42"/>
    <p:sldId id="567" r:id="rId43"/>
    <p:sldId id="833" r:id="rId44"/>
    <p:sldId id="756" r:id="rId45"/>
    <p:sldId id="884" r:id="rId46"/>
    <p:sldId id="881" r:id="rId47"/>
    <p:sldId id="883" r:id="rId48"/>
    <p:sldId id="879" r:id="rId49"/>
    <p:sldId id="874" r:id="rId50"/>
    <p:sldId id="859" r:id="rId51"/>
    <p:sldId id="857" r:id="rId52"/>
    <p:sldId id="834" r:id="rId53"/>
    <p:sldId id="817" r:id="rId54"/>
    <p:sldId id="813" r:id="rId55"/>
    <p:sldId id="885" r:id="rId56"/>
    <p:sldId id="823" r:id="rId57"/>
    <p:sldId id="836" r:id="rId58"/>
    <p:sldId id="875" r:id="rId59"/>
    <p:sldId id="876" r:id="rId60"/>
    <p:sldId id="877" r:id="rId61"/>
    <p:sldId id="679" r:id="rId62"/>
    <p:sldId id="887" r:id="rId6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69DD8"/>
    <a:srgbClr val="C5600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12" autoAdjust="0"/>
    <p:restoredTop sz="87218" autoAdjust="0"/>
  </p:normalViewPr>
  <p:slideViewPr>
    <p:cSldViewPr snapToGrid="0">
      <p:cViewPr>
        <p:scale>
          <a:sx n="90" d="100"/>
          <a:sy n="90" d="100"/>
        </p:scale>
        <p:origin x="-1328" y="-368"/>
      </p:cViewPr>
      <p:guideLst>
        <p:guide orient="horz" pos="2160"/>
        <p:guide pos="2880"/>
      </p:guideLst>
    </p:cSldViewPr>
  </p:slideViewPr>
  <p:outlineViewPr>
    <p:cViewPr>
      <p:scale>
        <a:sx n="33" d="100"/>
        <a:sy n="33" d="100"/>
      </p:scale>
      <p:origin x="0" y="13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686" y="612"/>
      </p:cViewPr>
      <p:guideLst>
        <p:guide orient="horz" pos="2924"/>
        <p:guide orient="horz" pos="2928"/>
        <p:guide pos="2200"/>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 Target="slides/slide2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9.xml"/><Relationship Id="rId51" Type="http://schemas.openxmlformats.org/officeDocument/2006/relationships/slide" Target="slides/slide10.xml"/><Relationship Id="rId52" Type="http://schemas.openxmlformats.org/officeDocument/2006/relationships/slide" Target="slides/slide11.xml"/><Relationship Id="rId53" Type="http://schemas.openxmlformats.org/officeDocument/2006/relationships/slide" Target="slides/slide12.xml"/><Relationship Id="rId54" Type="http://schemas.openxmlformats.org/officeDocument/2006/relationships/slide" Target="slides/slide13.xml"/><Relationship Id="rId55" Type="http://schemas.openxmlformats.org/officeDocument/2006/relationships/slide" Target="slides/slide14.xml"/><Relationship Id="rId56" Type="http://schemas.openxmlformats.org/officeDocument/2006/relationships/slide" Target="slides/slide15.xml"/><Relationship Id="rId57" Type="http://schemas.openxmlformats.org/officeDocument/2006/relationships/slide" Target="slides/slide16.xml"/><Relationship Id="rId58" Type="http://schemas.openxmlformats.org/officeDocument/2006/relationships/slide" Target="slides/slide17.xml"/><Relationship Id="rId59" Type="http://schemas.openxmlformats.org/officeDocument/2006/relationships/slide" Target="slides/slide18.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 Target="slides/slide1.xml"/><Relationship Id="rId43" Type="http://schemas.openxmlformats.org/officeDocument/2006/relationships/slide" Target="slides/slide2.xml"/><Relationship Id="rId44" Type="http://schemas.openxmlformats.org/officeDocument/2006/relationships/slide" Target="slides/slide3.xml"/><Relationship Id="rId45" Type="http://schemas.openxmlformats.org/officeDocument/2006/relationships/slide" Target="slides/slide4.xml"/><Relationship Id="rId46" Type="http://schemas.openxmlformats.org/officeDocument/2006/relationships/slide" Target="slides/slide5.xml"/><Relationship Id="rId47" Type="http://schemas.openxmlformats.org/officeDocument/2006/relationships/slide" Target="slides/slide6.xml"/><Relationship Id="rId48" Type="http://schemas.openxmlformats.org/officeDocument/2006/relationships/slide" Target="slides/slide7.xml"/><Relationship Id="rId49" Type="http://schemas.openxmlformats.org/officeDocument/2006/relationships/slide" Target="slides/slide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70"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60" Type="http://schemas.openxmlformats.org/officeDocument/2006/relationships/slide" Target="slides/slide19.xml"/><Relationship Id="rId61" Type="http://schemas.openxmlformats.org/officeDocument/2006/relationships/slide" Target="slides/slide20.xml"/><Relationship Id="rId62" Type="http://schemas.openxmlformats.org/officeDocument/2006/relationships/slide" Target="slides/slide2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2.xlsx"/><Relationship Id="rId3" Type="http://schemas.openxmlformats.org/officeDocument/2006/relationships/chartUserShapes" Target="../drawings/drawing4.xm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4.xlsx"/><Relationship Id="rId3"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5.xlsx"/><Relationship Id="rId3"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Sheet1!$A$2</c:f>
              <c:strCache>
                <c:ptCount val="1"/>
                <c:pt idx="0">
                  <c:v>Reference case 2014</c:v>
                </c:pt>
              </c:strCache>
            </c:strRef>
          </c:tx>
          <c:spPr>
            <a:ln w="38100">
              <a:solidFill>
                <a:srgbClr val="5D9732"/>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Sheet1!$B$2:$AZ$2</c:f>
              <c:numCache>
                <c:formatCode>General</c:formatCode>
                <c:ptCount val="51"/>
                <c:pt idx="20">
                  <c:v>83.88433799999997</c:v>
                </c:pt>
                <c:pt idx="21">
                  <c:v>114.928368</c:v>
                </c:pt>
                <c:pt idx="22">
                  <c:v>113.313713</c:v>
                </c:pt>
                <c:pt idx="23">
                  <c:v>108.110001</c:v>
                </c:pt>
                <c:pt idx="24">
                  <c:v>100.369934</c:v>
                </c:pt>
                <c:pt idx="25">
                  <c:v>98.593117</c:v>
                </c:pt>
                <c:pt idx="26">
                  <c:v>94.83204699999997</c:v>
                </c:pt>
                <c:pt idx="27">
                  <c:v>93.205353</c:v>
                </c:pt>
                <c:pt idx="28">
                  <c:v>93.87419099999998</c:v>
                </c:pt>
                <c:pt idx="29">
                  <c:v>95.782364</c:v>
                </c:pt>
                <c:pt idx="30">
                  <c:v>98.00572199999998</c:v>
                </c:pt>
                <c:pt idx="31">
                  <c:v>100.529305</c:v>
                </c:pt>
                <c:pt idx="32">
                  <c:v>103.084564</c:v>
                </c:pt>
                <c:pt idx="33">
                  <c:v>105.768684</c:v>
                </c:pt>
                <c:pt idx="34">
                  <c:v>108.277985</c:v>
                </c:pt>
                <c:pt idx="35">
                  <c:v>110.612091</c:v>
                </c:pt>
                <c:pt idx="36">
                  <c:v>112.573685</c:v>
                </c:pt>
                <c:pt idx="37">
                  <c:v>115.037231</c:v>
                </c:pt>
                <c:pt idx="38">
                  <c:v>117.032196</c:v>
                </c:pt>
                <c:pt idx="39">
                  <c:v>119.090927</c:v>
                </c:pt>
                <c:pt idx="40">
                  <c:v>120.766907</c:v>
                </c:pt>
                <c:pt idx="41">
                  <c:v>122.871338</c:v>
                </c:pt>
                <c:pt idx="42">
                  <c:v>125.23539</c:v>
                </c:pt>
                <c:pt idx="43">
                  <c:v>127.504906</c:v>
                </c:pt>
                <c:pt idx="44">
                  <c:v>129.608459</c:v>
                </c:pt>
                <c:pt idx="45">
                  <c:v>131.699509</c:v>
                </c:pt>
                <c:pt idx="46">
                  <c:v>133.566696</c:v>
                </c:pt>
                <c:pt idx="47">
                  <c:v>135.74527</c:v>
                </c:pt>
                <c:pt idx="48">
                  <c:v>137.79776</c:v>
                </c:pt>
                <c:pt idx="49">
                  <c:v>140.523407</c:v>
                </c:pt>
                <c:pt idx="50">
                  <c:v>143.564026</c:v>
                </c:pt>
              </c:numCache>
            </c:numRef>
          </c:val>
          <c:smooth val="0"/>
        </c:ser>
        <c:ser>
          <c:idx val="1"/>
          <c:order val="1"/>
          <c:tx>
            <c:strRef>
              <c:f>Sheet1!#REF!</c:f>
              <c:strCache>
                <c:ptCount val="1"/>
                <c:pt idx="0">
                  <c:v>#REF!</c:v>
                </c:pt>
              </c:strCache>
            </c:strRef>
          </c:tx>
          <c:spPr>
            <a:ln w="38100">
              <a:solidFill>
                <a:srgbClr val="A3334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Sheet1!#REF!</c:f>
              <c:numCache>
                <c:formatCode>General</c:formatCode>
                <c:ptCount val="1"/>
                <c:pt idx="0">
                  <c:v>1.0</c:v>
                </c:pt>
              </c:numCache>
            </c:numRef>
          </c:val>
          <c:smooth val="0"/>
        </c:ser>
        <c:ser>
          <c:idx val="2"/>
          <c:order val="2"/>
          <c:tx>
            <c:strRef>
              <c:f>Sheet1!$A$3</c:f>
              <c:strCache>
                <c:ptCount val="1"/>
                <c:pt idx="0">
                  <c:v>Reference case 2015</c:v>
                </c:pt>
              </c:strCache>
            </c:strRef>
          </c:tx>
          <c:spPr>
            <a:ln w="38100">
              <a:solidFill>
                <a:srgbClr val="00000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Sheet1!$B$3:$AZ$3</c:f>
              <c:numCache>
                <c:formatCode>General</c:formatCode>
                <c:ptCount val="51"/>
                <c:pt idx="0">
                  <c:v>37.8083832555652</c:v>
                </c:pt>
                <c:pt idx="1">
                  <c:v>30.93023262518755</c:v>
                </c:pt>
                <c:pt idx="2">
                  <c:v>29.1747124469799</c:v>
                </c:pt>
                <c:pt idx="3">
                  <c:v>25.15553529387362</c:v>
                </c:pt>
                <c:pt idx="4">
                  <c:v>22.89527114513574</c:v>
                </c:pt>
                <c:pt idx="5">
                  <c:v>24.13064298954252</c:v>
                </c:pt>
                <c:pt idx="6">
                  <c:v>28.69145923228981</c:v>
                </c:pt>
                <c:pt idx="7">
                  <c:v>26.13295292460031</c:v>
                </c:pt>
                <c:pt idx="8">
                  <c:v>17.28047565137982</c:v>
                </c:pt>
                <c:pt idx="9">
                  <c:v>23.79249064083232</c:v>
                </c:pt>
                <c:pt idx="10">
                  <c:v>37.1775584091464</c:v>
                </c:pt>
                <c:pt idx="11">
                  <c:v>31.15972123969089</c:v>
                </c:pt>
                <c:pt idx="12">
                  <c:v>31.3329234595801</c:v>
                </c:pt>
                <c:pt idx="13">
                  <c:v>35.54365153973861</c:v>
                </c:pt>
                <c:pt idx="14">
                  <c:v>45.78919553288898</c:v>
                </c:pt>
                <c:pt idx="15">
                  <c:v>63.14694880920172</c:v>
                </c:pt>
                <c:pt idx="16">
                  <c:v>73.34243567537252</c:v>
                </c:pt>
                <c:pt idx="17">
                  <c:v>79.46270271832091</c:v>
                </c:pt>
                <c:pt idx="18">
                  <c:v>104.188766</c:v>
                </c:pt>
                <c:pt idx="19">
                  <c:v>65.63413199999998</c:v>
                </c:pt>
                <c:pt idx="20">
                  <c:v>83.84239199999998</c:v>
                </c:pt>
                <c:pt idx="21">
                  <c:v>114.951157</c:v>
                </c:pt>
                <c:pt idx="22">
                  <c:v>113.314194</c:v>
                </c:pt>
                <c:pt idx="23">
                  <c:v>108.637001</c:v>
                </c:pt>
                <c:pt idx="24">
                  <c:v>97.474106</c:v>
                </c:pt>
                <c:pt idx="25">
                  <c:v>55.622551</c:v>
                </c:pt>
                <c:pt idx="26">
                  <c:v>71.066116</c:v>
                </c:pt>
                <c:pt idx="27">
                  <c:v>76.353561</c:v>
                </c:pt>
                <c:pt idx="28">
                  <c:v>76.24533799999998</c:v>
                </c:pt>
                <c:pt idx="29">
                  <c:v>77.68927</c:v>
                </c:pt>
                <c:pt idx="30">
                  <c:v>79.13317899999997</c:v>
                </c:pt>
                <c:pt idx="31">
                  <c:v>81.28697199999998</c:v>
                </c:pt>
                <c:pt idx="32">
                  <c:v>83.63546799999997</c:v>
                </c:pt>
                <c:pt idx="33">
                  <c:v>86.087494</c:v>
                </c:pt>
                <c:pt idx="34">
                  <c:v>88.60253899999994</c:v>
                </c:pt>
                <c:pt idx="35">
                  <c:v>91.12914999999998</c:v>
                </c:pt>
                <c:pt idx="36">
                  <c:v>93.86302899999998</c:v>
                </c:pt>
                <c:pt idx="37">
                  <c:v>96.67891699999997</c:v>
                </c:pt>
                <c:pt idx="38">
                  <c:v>99.579285</c:v>
                </c:pt>
                <c:pt idx="39">
                  <c:v>102.566666</c:v>
                </c:pt>
                <c:pt idx="40">
                  <c:v>105.643661</c:v>
                </c:pt>
                <c:pt idx="41">
                  <c:v>108.812973</c:v>
                </c:pt>
                <c:pt idx="42">
                  <c:v>112.077362</c:v>
                </c:pt>
                <c:pt idx="43">
                  <c:v>115.433838</c:v>
                </c:pt>
                <c:pt idx="44">
                  <c:v>118.711304</c:v>
                </c:pt>
                <c:pt idx="45">
                  <c:v>122.203247</c:v>
                </c:pt>
                <c:pt idx="46">
                  <c:v>125.813187</c:v>
                </c:pt>
                <c:pt idx="47">
                  <c:v>129.326111</c:v>
                </c:pt>
                <c:pt idx="48">
                  <c:v>133.175934</c:v>
                </c:pt>
                <c:pt idx="49">
                  <c:v>137.41243</c:v>
                </c:pt>
                <c:pt idx="50">
                  <c:v>141.276154</c:v>
                </c:pt>
              </c:numCache>
            </c:numRef>
          </c:val>
          <c:smooth val="0"/>
        </c:ser>
        <c:ser>
          <c:idx val="3"/>
          <c:order val="3"/>
          <c:tx>
            <c:strRef>
              <c:f>Sheet1!$A$4</c:f>
              <c:strCache>
                <c:ptCount val="1"/>
              </c:strCache>
            </c:strRef>
          </c:tx>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Sheet1!$B$4:$AZ$4</c:f>
              <c:numCache>
                <c:formatCode>General</c:formatCode>
                <c:ptCount val="51"/>
              </c:numCache>
            </c:numRef>
          </c:val>
          <c:smooth val="0"/>
        </c:ser>
        <c:ser>
          <c:idx val="4"/>
          <c:order val="4"/>
          <c:tx>
            <c:strRef>
              <c:f>Sheet1!$A$5</c:f>
              <c:strCache>
                <c:ptCount val="1"/>
              </c:strCache>
            </c:strRef>
          </c:tx>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Sheet1!$B$5:$AZ$5</c:f>
              <c:numCache>
                <c:formatCode>General</c:formatCode>
                <c:ptCount val="51"/>
              </c:numCache>
            </c:numRef>
          </c:val>
          <c:smooth val="0"/>
        </c:ser>
        <c:dLbls>
          <c:showLegendKey val="0"/>
          <c:showVal val="0"/>
          <c:showCatName val="0"/>
          <c:showSerName val="0"/>
          <c:showPercent val="0"/>
          <c:showBubbleSize val="0"/>
        </c:dLbls>
        <c:marker val="1"/>
        <c:smooth val="0"/>
        <c:axId val="-2120690856"/>
        <c:axId val="-2120687512"/>
      </c:lineChart>
      <c:catAx>
        <c:axId val="-2120690856"/>
        <c:scaling>
          <c:orientation val="minMax"/>
        </c:scaling>
        <c:delete val="0"/>
        <c:axPos val="b"/>
        <c:majorTickMark val="out"/>
        <c:minorTickMark val="none"/>
        <c:tickLblPos val="nextTo"/>
        <c:spPr>
          <a:ln w="12700">
            <a:solidFill>
              <a:schemeClr val="tx1"/>
            </a:solidFill>
          </a:ln>
        </c:spPr>
        <c:crossAx val="-2120687512"/>
        <c:crosses val="autoZero"/>
        <c:auto val="1"/>
        <c:lblAlgn val="ctr"/>
        <c:lblOffset val="100"/>
        <c:tickLblSkip val="5"/>
        <c:tickMarkSkip val="5"/>
        <c:noMultiLvlLbl val="0"/>
      </c:catAx>
      <c:valAx>
        <c:axId val="-2120687512"/>
        <c:scaling>
          <c:orientation val="minMax"/>
          <c:max val="160.0"/>
          <c:min val="0.0"/>
        </c:scaling>
        <c:delete val="0"/>
        <c:axPos val="l"/>
        <c:majorGridlines>
          <c:spPr>
            <a:ln>
              <a:solidFill>
                <a:srgbClr val="FFFFFF">
                  <a:lumMod val="65000"/>
                </a:srgbClr>
              </a:solidFill>
            </a:ln>
          </c:spPr>
        </c:majorGridlines>
        <c:numFmt formatCode="General" sourceLinked="0"/>
        <c:majorTickMark val="out"/>
        <c:minorTickMark val="none"/>
        <c:tickLblPos val="nextTo"/>
        <c:spPr>
          <a:ln>
            <a:noFill/>
          </a:ln>
        </c:spPr>
        <c:crossAx val="-2120690856"/>
        <c:crosses val="autoZero"/>
        <c:crossBetween val="midCat"/>
        <c:majorUnit val="40.0"/>
      </c:valAx>
    </c:plotArea>
    <c:plotVisOnly val="1"/>
    <c:dispBlanksAs val="gap"/>
    <c:showDLblsOverMax val="0"/>
  </c:chart>
  <c:txPr>
    <a:bodyPr/>
    <a:lstStyle/>
    <a:p>
      <a:pPr>
        <a:defRPr sz="14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79497470434432"/>
          <c:y val="0.0476394740189747"/>
          <c:w val="0.917126146298043"/>
          <c:h val="0.844723896039858"/>
        </c:manualLayout>
      </c:layout>
      <c:areaChart>
        <c:grouping val="stacked"/>
        <c:varyColors val="0"/>
        <c:ser>
          <c:idx val="4"/>
          <c:order val="0"/>
          <c:tx>
            <c:strRef>
              <c:f>Sheet1!$A$2</c:f>
              <c:strCache>
                <c:ptCount val="1"/>
                <c:pt idx="0">
                  <c:v>Motor Gasoline, no E85</c:v>
                </c:pt>
              </c:strCache>
            </c:strRef>
          </c:tx>
          <c:spPr>
            <a:solidFill>
              <a:srgbClr val="003953"/>
            </a:solidFill>
          </c:spPr>
          <c:cat>
            <c:numRef>
              <c:f>Sheet1!$B$1:$AZ$1</c:f>
              <c:numCache>
                <c:formatCode>General</c:formatCode>
                <c:ptCount val="51"/>
                <c:pt idx="0">
                  <c:v>1990.0</c:v>
                </c:pt>
                <c:pt idx="5">
                  <c:v>1995.0</c:v>
                </c:pt>
                <c:pt idx="10">
                  <c:v>2000.0</c:v>
                </c:pt>
                <c:pt idx="15">
                  <c:v>2005.0</c:v>
                </c:pt>
                <c:pt idx="20">
                  <c:v>2010.0</c:v>
                </c:pt>
                <c:pt idx="25">
                  <c:v>2015.0</c:v>
                </c:pt>
                <c:pt idx="30">
                  <c:v>2020.0</c:v>
                </c:pt>
                <c:pt idx="35">
                  <c:v>2025.0</c:v>
                </c:pt>
                <c:pt idx="40">
                  <c:v>2030.0</c:v>
                </c:pt>
                <c:pt idx="45">
                  <c:v>2035.0</c:v>
                </c:pt>
                <c:pt idx="50">
                  <c:v>2040.0</c:v>
                </c:pt>
              </c:numCache>
            </c:numRef>
          </c:cat>
          <c:val>
            <c:numRef>
              <c:f>Sheet1!$B$2:$AZ$2</c:f>
              <c:numCache>
                <c:formatCode>General</c:formatCode>
                <c:ptCount val="51"/>
                <c:pt idx="0">
                  <c:v>13.51499</c:v>
                </c:pt>
                <c:pt idx="1">
                  <c:v>13.432467</c:v>
                </c:pt>
                <c:pt idx="2">
                  <c:v>13.618953</c:v>
                </c:pt>
                <c:pt idx="3">
                  <c:v>14.031894</c:v>
                </c:pt>
                <c:pt idx="4">
                  <c:v>14.188133</c:v>
                </c:pt>
                <c:pt idx="5">
                  <c:v>14.494771</c:v>
                </c:pt>
                <c:pt idx="6">
                  <c:v>14.756454</c:v>
                </c:pt>
                <c:pt idx="7">
                  <c:v>14.897466</c:v>
                </c:pt>
                <c:pt idx="8">
                  <c:v>15.349876</c:v>
                </c:pt>
                <c:pt idx="9">
                  <c:v>15.737615</c:v>
                </c:pt>
                <c:pt idx="10">
                  <c:v>15.825377</c:v>
                </c:pt>
                <c:pt idx="11">
                  <c:v>15.89998</c:v>
                </c:pt>
                <c:pt idx="12">
                  <c:v>16.29737099999999</c:v>
                </c:pt>
                <c:pt idx="13">
                  <c:v>16.36921499999999</c:v>
                </c:pt>
                <c:pt idx="14">
                  <c:v>16.67611299999999</c:v>
                </c:pt>
                <c:pt idx="15">
                  <c:v>16.715125</c:v>
                </c:pt>
                <c:pt idx="16">
                  <c:v>16.755312</c:v>
                </c:pt>
                <c:pt idx="17">
                  <c:v>16.764508</c:v>
                </c:pt>
                <c:pt idx="18">
                  <c:v>16.085926</c:v>
                </c:pt>
                <c:pt idx="19">
                  <c:v>15.943881</c:v>
                </c:pt>
                <c:pt idx="20">
                  <c:v>15.765164</c:v>
                </c:pt>
                <c:pt idx="21">
                  <c:v>15.317772</c:v>
                </c:pt>
                <c:pt idx="22">
                  <c:v>15.247869</c:v>
                </c:pt>
                <c:pt idx="23">
                  <c:v>15.479928</c:v>
                </c:pt>
                <c:pt idx="24">
                  <c:v>14.616908</c:v>
                </c:pt>
                <c:pt idx="25">
                  <c:v>14.778615</c:v>
                </c:pt>
                <c:pt idx="26">
                  <c:v>14.748575</c:v>
                </c:pt>
                <c:pt idx="27">
                  <c:v>14.644675</c:v>
                </c:pt>
                <c:pt idx="28">
                  <c:v>14.548577</c:v>
                </c:pt>
                <c:pt idx="29">
                  <c:v>14.392556</c:v>
                </c:pt>
                <c:pt idx="30">
                  <c:v>14.23055</c:v>
                </c:pt>
                <c:pt idx="31">
                  <c:v>14.048836</c:v>
                </c:pt>
                <c:pt idx="32">
                  <c:v>13.834837</c:v>
                </c:pt>
                <c:pt idx="33">
                  <c:v>13.605813</c:v>
                </c:pt>
                <c:pt idx="34">
                  <c:v>13.362594</c:v>
                </c:pt>
                <c:pt idx="35">
                  <c:v>13.101089</c:v>
                </c:pt>
                <c:pt idx="36">
                  <c:v>12.865663</c:v>
                </c:pt>
                <c:pt idx="37">
                  <c:v>12.660265</c:v>
                </c:pt>
                <c:pt idx="38">
                  <c:v>12.481979</c:v>
                </c:pt>
                <c:pt idx="39">
                  <c:v>12.32343</c:v>
                </c:pt>
                <c:pt idx="40">
                  <c:v>12.182749</c:v>
                </c:pt>
                <c:pt idx="41">
                  <c:v>12.053905</c:v>
                </c:pt>
                <c:pt idx="42">
                  <c:v>11.944755</c:v>
                </c:pt>
                <c:pt idx="43">
                  <c:v>11.840989</c:v>
                </c:pt>
                <c:pt idx="44">
                  <c:v>11.748221</c:v>
                </c:pt>
                <c:pt idx="45">
                  <c:v>11.657708</c:v>
                </c:pt>
                <c:pt idx="46">
                  <c:v>11.571468</c:v>
                </c:pt>
                <c:pt idx="47">
                  <c:v>11.493785</c:v>
                </c:pt>
                <c:pt idx="48">
                  <c:v>11.423729</c:v>
                </c:pt>
                <c:pt idx="49">
                  <c:v>11.349263</c:v>
                </c:pt>
                <c:pt idx="50">
                  <c:v>11.279437</c:v>
                </c:pt>
              </c:numCache>
            </c:numRef>
          </c:val>
        </c:ser>
        <c:ser>
          <c:idx val="6"/>
          <c:order val="1"/>
          <c:tx>
            <c:strRef>
              <c:f>Sheet1!$A$3</c:f>
              <c:strCache>
                <c:ptCount val="1"/>
                <c:pt idx="0">
                  <c:v>Ethanol</c:v>
                </c:pt>
              </c:strCache>
            </c:strRef>
          </c:tx>
          <c:spPr>
            <a:solidFill>
              <a:srgbClr val="0096D7"/>
            </a:solidFill>
            <a:ln w="25400">
              <a:noFill/>
            </a:ln>
          </c:spPr>
          <c:cat>
            <c:numRef>
              <c:f>Sheet1!$B$1:$AZ$1</c:f>
              <c:numCache>
                <c:formatCode>General</c:formatCode>
                <c:ptCount val="51"/>
                <c:pt idx="0">
                  <c:v>1990.0</c:v>
                </c:pt>
                <c:pt idx="5">
                  <c:v>1995.0</c:v>
                </c:pt>
                <c:pt idx="10">
                  <c:v>2000.0</c:v>
                </c:pt>
                <c:pt idx="15">
                  <c:v>2005.0</c:v>
                </c:pt>
                <c:pt idx="20">
                  <c:v>2010.0</c:v>
                </c:pt>
                <c:pt idx="25">
                  <c:v>2015.0</c:v>
                </c:pt>
                <c:pt idx="30">
                  <c:v>2020.0</c:v>
                </c:pt>
                <c:pt idx="35">
                  <c:v>2025.0</c:v>
                </c:pt>
                <c:pt idx="40">
                  <c:v>2030.0</c:v>
                </c:pt>
                <c:pt idx="45">
                  <c:v>2035.0</c:v>
                </c:pt>
                <c:pt idx="50">
                  <c:v>2040.0</c:v>
                </c:pt>
              </c:numCache>
            </c:numRef>
          </c:cat>
          <c:val>
            <c:numRef>
              <c:f>Sheet1!$B$3:$AZ$3</c:f>
              <c:numCache>
                <c:formatCode>General</c:formatCode>
                <c:ptCount val="51"/>
                <c:pt idx="0">
                  <c:v>0.060421</c:v>
                </c:pt>
                <c:pt idx="1">
                  <c:v>0.070095</c:v>
                </c:pt>
                <c:pt idx="2">
                  <c:v>0.079746</c:v>
                </c:pt>
                <c:pt idx="3">
                  <c:v>0.09366</c:v>
                </c:pt>
                <c:pt idx="4">
                  <c:v>0.10484</c:v>
                </c:pt>
                <c:pt idx="5">
                  <c:v>0.11249</c:v>
                </c:pt>
                <c:pt idx="6">
                  <c:v>0.080661</c:v>
                </c:pt>
                <c:pt idx="7">
                  <c:v>0.101966</c:v>
                </c:pt>
                <c:pt idx="8">
                  <c:v>0.112843</c:v>
                </c:pt>
                <c:pt idx="9">
                  <c:v>0.117795</c:v>
                </c:pt>
                <c:pt idx="10">
                  <c:v>0.134887</c:v>
                </c:pt>
                <c:pt idx="11">
                  <c:v>0.140822</c:v>
                </c:pt>
                <c:pt idx="12">
                  <c:v>0.167587</c:v>
                </c:pt>
                <c:pt idx="13">
                  <c:v>0.228086</c:v>
                </c:pt>
                <c:pt idx="14">
                  <c:v>0.28629</c:v>
                </c:pt>
                <c:pt idx="15">
                  <c:v>0.327426</c:v>
                </c:pt>
                <c:pt idx="16">
                  <c:v>0.441702</c:v>
                </c:pt>
                <c:pt idx="17">
                  <c:v>0.556791</c:v>
                </c:pt>
                <c:pt idx="18">
                  <c:v>0.785844</c:v>
                </c:pt>
                <c:pt idx="19">
                  <c:v>0.8939</c:v>
                </c:pt>
                <c:pt idx="20">
                  <c:v>1.041351</c:v>
                </c:pt>
                <c:pt idx="21">
                  <c:v>1.044999</c:v>
                </c:pt>
                <c:pt idx="22">
                  <c:v>1.045159</c:v>
                </c:pt>
                <c:pt idx="23">
                  <c:v>1.072646</c:v>
                </c:pt>
                <c:pt idx="24">
                  <c:v>1.142493</c:v>
                </c:pt>
                <c:pt idx="25">
                  <c:v>1.122997</c:v>
                </c:pt>
                <c:pt idx="26">
                  <c:v>1.121697</c:v>
                </c:pt>
                <c:pt idx="27">
                  <c:v>1.152054</c:v>
                </c:pt>
                <c:pt idx="28">
                  <c:v>1.141181</c:v>
                </c:pt>
                <c:pt idx="29">
                  <c:v>1.133073</c:v>
                </c:pt>
                <c:pt idx="30">
                  <c:v>1.12254</c:v>
                </c:pt>
                <c:pt idx="31">
                  <c:v>1.11466</c:v>
                </c:pt>
                <c:pt idx="32">
                  <c:v>1.118927</c:v>
                </c:pt>
                <c:pt idx="33">
                  <c:v>1.118466</c:v>
                </c:pt>
                <c:pt idx="34">
                  <c:v>1.118499</c:v>
                </c:pt>
                <c:pt idx="35">
                  <c:v>1.118453</c:v>
                </c:pt>
                <c:pt idx="36">
                  <c:v>1.118453</c:v>
                </c:pt>
                <c:pt idx="37">
                  <c:v>1.118452</c:v>
                </c:pt>
                <c:pt idx="38">
                  <c:v>1.118479</c:v>
                </c:pt>
                <c:pt idx="39">
                  <c:v>1.118506</c:v>
                </c:pt>
                <c:pt idx="40">
                  <c:v>1.118985</c:v>
                </c:pt>
                <c:pt idx="41">
                  <c:v>1.127357</c:v>
                </c:pt>
                <c:pt idx="42">
                  <c:v>1.130075</c:v>
                </c:pt>
                <c:pt idx="43">
                  <c:v>1.139541</c:v>
                </c:pt>
                <c:pt idx="44">
                  <c:v>1.148239</c:v>
                </c:pt>
                <c:pt idx="45">
                  <c:v>1.159625</c:v>
                </c:pt>
                <c:pt idx="46">
                  <c:v>1.176024</c:v>
                </c:pt>
                <c:pt idx="47">
                  <c:v>1.193721</c:v>
                </c:pt>
                <c:pt idx="48">
                  <c:v>1.213292</c:v>
                </c:pt>
                <c:pt idx="49">
                  <c:v>1.242754</c:v>
                </c:pt>
                <c:pt idx="50">
                  <c:v>1.272397</c:v>
                </c:pt>
              </c:numCache>
            </c:numRef>
          </c:val>
        </c:ser>
        <c:ser>
          <c:idx val="7"/>
          <c:order val="2"/>
          <c:tx>
            <c:strRef>
              <c:f>Sheet1!$A$4</c:f>
              <c:strCache>
                <c:ptCount val="1"/>
                <c:pt idx="0">
                  <c:v>Other</c:v>
                </c:pt>
              </c:strCache>
            </c:strRef>
          </c:tx>
          <c:spPr>
            <a:solidFill>
              <a:srgbClr val="A33340"/>
            </a:solidFill>
            <a:ln w="25400">
              <a:noFill/>
            </a:ln>
          </c:spPr>
          <c:cat>
            <c:numRef>
              <c:f>Sheet1!$B$1:$AZ$1</c:f>
              <c:numCache>
                <c:formatCode>General</c:formatCode>
                <c:ptCount val="51"/>
                <c:pt idx="0">
                  <c:v>1990.0</c:v>
                </c:pt>
                <c:pt idx="5">
                  <c:v>1995.0</c:v>
                </c:pt>
                <c:pt idx="10">
                  <c:v>2000.0</c:v>
                </c:pt>
                <c:pt idx="15">
                  <c:v>2005.0</c:v>
                </c:pt>
                <c:pt idx="20">
                  <c:v>2010.0</c:v>
                </c:pt>
                <c:pt idx="25">
                  <c:v>2015.0</c:v>
                </c:pt>
                <c:pt idx="30">
                  <c:v>2020.0</c:v>
                </c:pt>
                <c:pt idx="35">
                  <c:v>2025.0</c:v>
                </c:pt>
                <c:pt idx="40">
                  <c:v>2030.0</c:v>
                </c:pt>
                <c:pt idx="45">
                  <c:v>2035.0</c:v>
                </c:pt>
                <c:pt idx="50">
                  <c:v>2040.0</c:v>
                </c:pt>
              </c:numCache>
            </c:numRef>
          </c:cat>
          <c:val>
            <c:numRef>
              <c:f>Sheet1!$B$4:$AZ$4</c:f>
              <c:numCache>
                <c:formatCode>General</c:formatCode>
                <c:ptCount val="51"/>
                <c:pt idx="0">
                  <c:v>1.27482</c:v>
                </c:pt>
                <c:pt idx="1">
                  <c:v>1.26123</c:v>
                </c:pt>
                <c:pt idx="2">
                  <c:v>1.30597</c:v>
                </c:pt>
                <c:pt idx="3">
                  <c:v>1.13861</c:v>
                </c:pt>
                <c:pt idx="4">
                  <c:v>1.1408</c:v>
                </c:pt>
                <c:pt idx="5">
                  <c:v>1.175575</c:v>
                </c:pt>
                <c:pt idx="6">
                  <c:v>1.110203</c:v>
                </c:pt>
                <c:pt idx="7">
                  <c:v>0.981047</c:v>
                </c:pt>
                <c:pt idx="8">
                  <c:v>0.948593</c:v>
                </c:pt>
                <c:pt idx="9">
                  <c:v>0.946958</c:v>
                </c:pt>
                <c:pt idx="10">
                  <c:v>1.170969</c:v>
                </c:pt>
                <c:pt idx="11">
                  <c:v>0.850012</c:v>
                </c:pt>
                <c:pt idx="12">
                  <c:v>0.942852</c:v>
                </c:pt>
                <c:pt idx="13">
                  <c:v>0.834434</c:v>
                </c:pt>
                <c:pt idx="14">
                  <c:v>1.005965</c:v>
                </c:pt>
                <c:pt idx="15">
                  <c:v>1.103384</c:v>
                </c:pt>
                <c:pt idx="16">
                  <c:v>1.163899</c:v>
                </c:pt>
                <c:pt idx="17">
                  <c:v>1.259815</c:v>
                </c:pt>
                <c:pt idx="18">
                  <c:v>1.175086</c:v>
                </c:pt>
                <c:pt idx="19">
                  <c:v>1.014973</c:v>
                </c:pt>
                <c:pt idx="20">
                  <c:v>1.130202</c:v>
                </c:pt>
                <c:pt idx="21">
                  <c:v>1.011725</c:v>
                </c:pt>
                <c:pt idx="22">
                  <c:v>0.892673</c:v>
                </c:pt>
                <c:pt idx="23">
                  <c:v>0.791565</c:v>
                </c:pt>
                <c:pt idx="24">
                  <c:v>0.661314</c:v>
                </c:pt>
                <c:pt idx="25">
                  <c:v>0.592172</c:v>
                </c:pt>
                <c:pt idx="26">
                  <c:v>0.583153</c:v>
                </c:pt>
                <c:pt idx="27">
                  <c:v>0.584755</c:v>
                </c:pt>
                <c:pt idx="28">
                  <c:v>0.585961</c:v>
                </c:pt>
                <c:pt idx="29">
                  <c:v>0.587554</c:v>
                </c:pt>
                <c:pt idx="30">
                  <c:v>0.58932</c:v>
                </c:pt>
                <c:pt idx="31">
                  <c:v>0.591032</c:v>
                </c:pt>
                <c:pt idx="32">
                  <c:v>0.593027</c:v>
                </c:pt>
                <c:pt idx="33">
                  <c:v>0.594963</c:v>
                </c:pt>
                <c:pt idx="34">
                  <c:v>0.597258</c:v>
                </c:pt>
                <c:pt idx="35">
                  <c:v>0.599976</c:v>
                </c:pt>
                <c:pt idx="36">
                  <c:v>0.603032</c:v>
                </c:pt>
                <c:pt idx="37">
                  <c:v>0.606531</c:v>
                </c:pt>
                <c:pt idx="38">
                  <c:v>0.610079</c:v>
                </c:pt>
                <c:pt idx="39">
                  <c:v>0.613666</c:v>
                </c:pt>
                <c:pt idx="40">
                  <c:v>0.617217</c:v>
                </c:pt>
                <c:pt idx="41">
                  <c:v>0.620871</c:v>
                </c:pt>
                <c:pt idx="42">
                  <c:v>0.624604</c:v>
                </c:pt>
                <c:pt idx="43">
                  <c:v>0.628626</c:v>
                </c:pt>
                <c:pt idx="44">
                  <c:v>0.632717</c:v>
                </c:pt>
                <c:pt idx="45">
                  <c:v>0.636969</c:v>
                </c:pt>
                <c:pt idx="46">
                  <c:v>0.641264</c:v>
                </c:pt>
                <c:pt idx="47">
                  <c:v>0.645445</c:v>
                </c:pt>
                <c:pt idx="48">
                  <c:v>0.649901</c:v>
                </c:pt>
                <c:pt idx="49">
                  <c:v>0.654362</c:v>
                </c:pt>
                <c:pt idx="50">
                  <c:v>0.658712</c:v>
                </c:pt>
              </c:numCache>
            </c:numRef>
          </c:val>
        </c:ser>
        <c:ser>
          <c:idx val="5"/>
          <c:order val="3"/>
          <c:tx>
            <c:strRef>
              <c:f>Sheet1!$A$5</c:f>
              <c:strCache>
                <c:ptCount val="1"/>
                <c:pt idx="0">
                  <c:v>Pipeline</c:v>
                </c:pt>
              </c:strCache>
            </c:strRef>
          </c:tx>
          <c:spPr>
            <a:solidFill>
              <a:srgbClr val="000000"/>
            </a:solidFill>
            <a:ln w="25400">
              <a:noFill/>
            </a:ln>
          </c:spPr>
          <c:cat>
            <c:numRef>
              <c:f>Sheet1!$B$1:$AZ$1</c:f>
              <c:numCache>
                <c:formatCode>General</c:formatCode>
                <c:ptCount val="51"/>
                <c:pt idx="0">
                  <c:v>1990.0</c:v>
                </c:pt>
                <c:pt idx="5">
                  <c:v>1995.0</c:v>
                </c:pt>
                <c:pt idx="10">
                  <c:v>2000.0</c:v>
                </c:pt>
                <c:pt idx="15">
                  <c:v>2005.0</c:v>
                </c:pt>
                <c:pt idx="20">
                  <c:v>2010.0</c:v>
                </c:pt>
                <c:pt idx="25">
                  <c:v>2015.0</c:v>
                </c:pt>
                <c:pt idx="30">
                  <c:v>2020.0</c:v>
                </c:pt>
                <c:pt idx="35">
                  <c:v>2025.0</c:v>
                </c:pt>
                <c:pt idx="40">
                  <c:v>2030.0</c:v>
                </c:pt>
                <c:pt idx="45">
                  <c:v>2035.0</c:v>
                </c:pt>
                <c:pt idx="50">
                  <c:v>2040.0</c:v>
                </c:pt>
              </c:numCache>
            </c:numRef>
          </c:cat>
          <c:val>
            <c:numRef>
              <c:f>Sheet1!$B$5:$AZ$5</c:f>
              <c:numCache>
                <c:formatCode>General</c:formatCode>
                <c:ptCount val="5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numCache>
            </c:numRef>
          </c:val>
        </c:ser>
        <c:ser>
          <c:idx val="1"/>
          <c:order val="4"/>
          <c:tx>
            <c:strRef>
              <c:f>Sheet1!$A$6</c:f>
              <c:strCache>
                <c:ptCount val="1"/>
                <c:pt idx="0">
                  <c:v>CNG/LNG</c:v>
                </c:pt>
              </c:strCache>
            </c:strRef>
          </c:tx>
          <c:spPr>
            <a:solidFill>
              <a:srgbClr val="000000"/>
            </a:solidFill>
          </c:spPr>
          <c:cat>
            <c:numRef>
              <c:f>Sheet1!$B$1:$AZ$1</c:f>
              <c:numCache>
                <c:formatCode>General</c:formatCode>
                <c:ptCount val="51"/>
                <c:pt idx="0">
                  <c:v>1990.0</c:v>
                </c:pt>
                <c:pt idx="5">
                  <c:v>1995.0</c:v>
                </c:pt>
                <c:pt idx="10">
                  <c:v>2000.0</c:v>
                </c:pt>
                <c:pt idx="15">
                  <c:v>2005.0</c:v>
                </c:pt>
                <c:pt idx="20">
                  <c:v>2010.0</c:v>
                </c:pt>
                <c:pt idx="25">
                  <c:v>2015.0</c:v>
                </c:pt>
                <c:pt idx="30">
                  <c:v>2020.0</c:v>
                </c:pt>
                <c:pt idx="35">
                  <c:v>2025.0</c:v>
                </c:pt>
                <c:pt idx="40">
                  <c:v>2030.0</c:v>
                </c:pt>
                <c:pt idx="45">
                  <c:v>2035.0</c:v>
                </c:pt>
                <c:pt idx="50">
                  <c:v>2040.0</c:v>
                </c:pt>
              </c:numCache>
            </c:numRef>
          </c:cat>
          <c:val>
            <c:numRef>
              <c:f>Sheet1!$B$6:$AZ$6</c:f>
              <c:numCache>
                <c:formatCode>General</c:formatCode>
                <c:ptCount val="51"/>
                <c:pt idx="0">
                  <c:v>0.0002781</c:v>
                </c:pt>
                <c:pt idx="1">
                  <c:v>0.000378377</c:v>
                </c:pt>
                <c:pt idx="2">
                  <c:v>0.002177472</c:v>
                </c:pt>
                <c:pt idx="3">
                  <c:v>0.00294008</c:v>
                </c:pt>
                <c:pt idx="4">
                  <c:v>0.003300003</c:v>
                </c:pt>
                <c:pt idx="5">
                  <c:v>0.004708795</c:v>
                </c:pt>
                <c:pt idx="6">
                  <c:v>0.006230809</c:v>
                </c:pt>
                <c:pt idx="7">
                  <c:v>0.008552856</c:v>
                </c:pt>
                <c:pt idx="8">
                  <c:v>0.009649253</c:v>
                </c:pt>
                <c:pt idx="9">
                  <c:v>0.011947416</c:v>
                </c:pt>
                <c:pt idx="10">
                  <c:v>0.013083552</c:v>
                </c:pt>
                <c:pt idx="11">
                  <c:v>0.014957544</c:v>
                </c:pt>
                <c:pt idx="12">
                  <c:v>0.01532375</c:v>
                </c:pt>
                <c:pt idx="13">
                  <c:v>0.018800859</c:v>
                </c:pt>
                <c:pt idx="14">
                  <c:v>0.021047364</c:v>
                </c:pt>
                <c:pt idx="15">
                  <c:v>0.023524752</c:v>
                </c:pt>
                <c:pt idx="16">
                  <c:v>0.024403692</c:v>
                </c:pt>
                <c:pt idx="17">
                  <c:v>0.025320685</c:v>
                </c:pt>
                <c:pt idx="18">
                  <c:v>0.026683514</c:v>
                </c:pt>
                <c:pt idx="19">
                  <c:v>0.02794355</c:v>
                </c:pt>
                <c:pt idx="20">
                  <c:v>0.029323272</c:v>
                </c:pt>
                <c:pt idx="21">
                  <c:v>0.030633428</c:v>
                </c:pt>
                <c:pt idx="22">
                  <c:v>0.03071925</c:v>
                </c:pt>
                <c:pt idx="23">
                  <c:v>0.0345665</c:v>
                </c:pt>
                <c:pt idx="24">
                  <c:v>0.055144</c:v>
                </c:pt>
                <c:pt idx="25">
                  <c:v>0.056837</c:v>
                </c:pt>
                <c:pt idx="26">
                  <c:v>0.058264</c:v>
                </c:pt>
                <c:pt idx="27">
                  <c:v>0.059522</c:v>
                </c:pt>
                <c:pt idx="28">
                  <c:v>0.061111</c:v>
                </c:pt>
                <c:pt idx="29">
                  <c:v>0.063078</c:v>
                </c:pt>
                <c:pt idx="30">
                  <c:v>0.065475</c:v>
                </c:pt>
                <c:pt idx="31">
                  <c:v>0.068765</c:v>
                </c:pt>
                <c:pt idx="32">
                  <c:v>0.073901</c:v>
                </c:pt>
                <c:pt idx="33">
                  <c:v>0.080843</c:v>
                </c:pt>
                <c:pt idx="34">
                  <c:v>0.089589</c:v>
                </c:pt>
                <c:pt idx="35">
                  <c:v>0.099831</c:v>
                </c:pt>
                <c:pt idx="36">
                  <c:v>0.111536</c:v>
                </c:pt>
                <c:pt idx="37">
                  <c:v>0.124482</c:v>
                </c:pt>
                <c:pt idx="38">
                  <c:v>0.137303</c:v>
                </c:pt>
                <c:pt idx="39">
                  <c:v>0.151045</c:v>
                </c:pt>
                <c:pt idx="40">
                  <c:v>0.168042</c:v>
                </c:pt>
                <c:pt idx="41">
                  <c:v>0.185578</c:v>
                </c:pt>
                <c:pt idx="42">
                  <c:v>0.209739</c:v>
                </c:pt>
                <c:pt idx="43">
                  <c:v>0.23757</c:v>
                </c:pt>
                <c:pt idx="44">
                  <c:v>0.27151</c:v>
                </c:pt>
                <c:pt idx="45">
                  <c:v>0.312232</c:v>
                </c:pt>
                <c:pt idx="46">
                  <c:v>0.359677</c:v>
                </c:pt>
                <c:pt idx="47">
                  <c:v>0.434816</c:v>
                </c:pt>
                <c:pt idx="48">
                  <c:v>0.521849</c:v>
                </c:pt>
                <c:pt idx="49">
                  <c:v>0.615108</c:v>
                </c:pt>
                <c:pt idx="50">
                  <c:v>0.712121</c:v>
                </c:pt>
              </c:numCache>
            </c:numRef>
          </c:val>
        </c:ser>
        <c:ser>
          <c:idx val="3"/>
          <c:order val="5"/>
          <c:tx>
            <c:strRef>
              <c:f>Sheet1!$A$7</c:f>
              <c:strCache>
                <c:ptCount val="1"/>
                <c:pt idx="0">
                  <c:v>E85</c:v>
                </c:pt>
              </c:strCache>
            </c:strRef>
          </c:tx>
          <c:spPr>
            <a:solidFill>
              <a:srgbClr val="BD732A"/>
            </a:solidFill>
            <a:ln w="25400">
              <a:noFill/>
            </a:ln>
          </c:spPr>
          <c:cat>
            <c:numRef>
              <c:f>Sheet1!$B$1:$AZ$1</c:f>
              <c:numCache>
                <c:formatCode>General</c:formatCode>
                <c:ptCount val="51"/>
                <c:pt idx="0">
                  <c:v>1990.0</c:v>
                </c:pt>
                <c:pt idx="5">
                  <c:v>1995.0</c:v>
                </c:pt>
                <c:pt idx="10">
                  <c:v>2000.0</c:v>
                </c:pt>
                <c:pt idx="15">
                  <c:v>2005.0</c:v>
                </c:pt>
                <c:pt idx="20">
                  <c:v>2010.0</c:v>
                </c:pt>
                <c:pt idx="25">
                  <c:v>2015.0</c:v>
                </c:pt>
                <c:pt idx="30">
                  <c:v>2020.0</c:v>
                </c:pt>
                <c:pt idx="35">
                  <c:v>2025.0</c:v>
                </c:pt>
                <c:pt idx="40">
                  <c:v>2030.0</c:v>
                </c:pt>
                <c:pt idx="45">
                  <c:v>2035.0</c:v>
                </c:pt>
                <c:pt idx="50">
                  <c:v>2040.0</c:v>
                </c:pt>
              </c:numCache>
            </c:numRef>
          </c:cat>
          <c:val>
            <c:numRef>
              <c:f>Sheet1!$B$7:$AZ$7</c:f>
              <c:numCache>
                <c:formatCode>General</c:formatCode>
                <c:ptCount val="5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numCache>
            </c:numRef>
          </c:val>
        </c:ser>
        <c:ser>
          <c:idx val="0"/>
          <c:order val="6"/>
          <c:tx>
            <c:strRef>
              <c:f>Sheet1!$A$8</c:f>
              <c:strCache>
                <c:ptCount val="1"/>
                <c:pt idx="0">
                  <c:v>Jet Fuel</c:v>
                </c:pt>
              </c:strCache>
            </c:strRef>
          </c:tx>
          <c:spPr>
            <a:solidFill>
              <a:srgbClr val="FFC702"/>
            </a:solidFill>
          </c:spPr>
          <c:cat>
            <c:numRef>
              <c:f>Sheet1!$B$1:$AZ$1</c:f>
              <c:numCache>
                <c:formatCode>General</c:formatCode>
                <c:ptCount val="51"/>
                <c:pt idx="0">
                  <c:v>1990.0</c:v>
                </c:pt>
                <c:pt idx="5">
                  <c:v>1995.0</c:v>
                </c:pt>
                <c:pt idx="10">
                  <c:v>2000.0</c:v>
                </c:pt>
                <c:pt idx="15">
                  <c:v>2005.0</c:v>
                </c:pt>
                <c:pt idx="20">
                  <c:v>2010.0</c:v>
                </c:pt>
                <c:pt idx="25">
                  <c:v>2015.0</c:v>
                </c:pt>
                <c:pt idx="30">
                  <c:v>2020.0</c:v>
                </c:pt>
                <c:pt idx="35">
                  <c:v>2025.0</c:v>
                </c:pt>
                <c:pt idx="40">
                  <c:v>2030.0</c:v>
                </c:pt>
                <c:pt idx="45">
                  <c:v>2035.0</c:v>
                </c:pt>
                <c:pt idx="50">
                  <c:v>2040.0</c:v>
                </c:pt>
              </c:numCache>
            </c:numRef>
          </c:cat>
          <c:val>
            <c:numRef>
              <c:f>Sheet1!$B$8:$AZ$8</c:f>
              <c:numCache>
                <c:formatCode>General</c:formatCode>
                <c:ptCount val="51"/>
                <c:pt idx="0">
                  <c:v>3.12951</c:v>
                </c:pt>
                <c:pt idx="1">
                  <c:v>3.025</c:v>
                </c:pt>
                <c:pt idx="2">
                  <c:v>3.00133</c:v>
                </c:pt>
                <c:pt idx="3">
                  <c:v>3.02801</c:v>
                </c:pt>
                <c:pt idx="4">
                  <c:v>3.1545</c:v>
                </c:pt>
                <c:pt idx="5">
                  <c:v>2.866975</c:v>
                </c:pt>
                <c:pt idx="6">
                  <c:v>2.971052999999998</c:v>
                </c:pt>
                <c:pt idx="7">
                  <c:v>3.015794</c:v>
                </c:pt>
                <c:pt idx="8">
                  <c:v>3.080739</c:v>
                </c:pt>
                <c:pt idx="9">
                  <c:v>3.180704</c:v>
                </c:pt>
                <c:pt idx="10">
                  <c:v>3.285961</c:v>
                </c:pt>
                <c:pt idx="11">
                  <c:v>3.17344</c:v>
                </c:pt>
                <c:pt idx="12">
                  <c:v>3.015798999999999</c:v>
                </c:pt>
                <c:pt idx="13">
                  <c:v>2.972758999999998</c:v>
                </c:pt>
                <c:pt idx="14">
                  <c:v>3.207451</c:v>
                </c:pt>
                <c:pt idx="15">
                  <c:v>3.257688</c:v>
                </c:pt>
                <c:pt idx="16">
                  <c:v>3.24468</c:v>
                </c:pt>
                <c:pt idx="17">
                  <c:v>3.23504</c:v>
                </c:pt>
                <c:pt idx="18">
                  <c:v>3.089013</c:v>
                </c:pt>
                <c:pt idx="19">
                  <c:v>2.873486999999999</c:v>
                </c:pt>
                <c:pt idx="20">
                  <c:v>2.921864999999999</c:v>
                </c:pt>
                <c:pt idx="21">
                  <c:v>2.950489999999998</c:v>
                </c:pt>
                <c:pt idx="22">
                  <c:v>2.863325</c:v>
                </c:pt>
                <c:pt idx="23">
                  <c:v>2.798346</c:v>
                </c:pt>
                <c:pt idx="24">
                  <c:v>2.832523999999998</c:v>
                </c:pt>
                <c:pt idx="25">
                  <c:v>2.854601999999998</c:v>
                </c:pt>
                <c:pt idx="26">
                  <c:v>2.871208999999998</c:v>
                </c:pt>
                <c:pt idx="27">
                  <c:v>2.907305</c:v>
                </c:pt>
                <c:pt idx="28">
                  <c:v>2.941622</c:v>
                </c:pt>
                <c:pt idx="29">
                  <c:v>2.975925</c:v>
                </c:pt>
                <c:pt idx="30">
                  <c:v>3.01187</c:v>
                </c:pt>
                <c:pt idx="31">
                  <c:v>3.040287</c:v>
                </c:pt>
                <c:pt idx="32">
                  <c:v>3.073591</c:v>
                </c:pt>
                <c:pt idx="33">
                  <c:v>3.113232</c:v>
                </c:pt>
                <c:pt idx="34">
                  <c:v>3.153769</c:v>
                </c:pt>
                <c:pt idx="35">
                  <c:v>3.197951</c:v>
                </c:pt>
                <c:pt idx="36">
                  <c:v>3.241956</c:v>
                </c:pt>
                <c:pt idx="37">
                  <c:v>3.286577</c:v>
                </c:pt>
                <c:pt idx="38">
                  <c:v>3.328670999999999</c:v>
                </c:pt>
                <c:pt idx="39">
                  <c:v>3.366206</c:v>
                </c:pt>
                <c:pt idx="40">
                  <c:v>3.40017</c:v>
                </c:pt>
                <c:pt idx="41">
                  <c:v>3.431582999999998</c:v>
                </c:pt>
                <c:pt idx="42">
                  <c:v>3.462213999999999</c:v>
                </c:pt>
                <c:pt idx="43">
                  <c:v>3.491461</c:v>
                </c:pt>
                <c:pt idx="44">
                  <c:v>3.51901</c:v>
                </c:pt>
                <c:pt idx="45">
                  <c:v>3.544918</c:v>
                </c:pt>
                <c:pt idx="46">
                  <c:v>3.568927</c:v>
                </c:pt>
                <c:pt idx="47">
                  <c:v>3.58956</c:v>
                </c:pt>
                <c:pt idx="48">
                  <c:v>3.608644</c:v>
                </c:pt>
                <c:pt idx="49">
                  <c:v>3.625865999999998</c:v>
                </c:pt>
                <c:pt idx="50">
                  <c:v>3.641449</c:v>
                </c:pt>
              </c:numCache>
            </c:numRef>
          </c:val>
        </c:ser>
        <c:ser>
          <c:idx val="2"/>
          <c:order val="7"/>
          <c:tx>
            <c:strRef>
              <c:f>Sheet1!$A$9</c:f>
              <c:strCache>
                <c:ptCount val="1"/>
                <c:pt idx="0">
                  <c:v>Distillate</c:v>
                </c:pt>
              </c:strCache>
            </c:strRef>
          </c:tx>
          <c:spPr>
            <a:solidFill>
              <a:srgbClr val="5D9732"/>
            </a:solidFill>
            <a:ln w="25400">
              <a:noFill/>
            </a:ln>
          </c:spPr>
          <c:cat>
            <c:numRef>
              <c:f>Sheet1!$B$1:$AZ$1</c:f>
              <c:numCache>
                <c:formatCode>General</c:formatCode>
                <c:ptCount val="51"/>
                <c:pt idx="0">
                  <c:v>1990.0</c:v>
                </c:pt>
                <c:pt idx="5">
                  <c:v>1995.0</c:v>
                </c:pt>
                <c:pt idx="10">
                  <c:v>2000.0</c:v>
                </c:pt>
                <c:pt idx="15">
                  <c:v>2005.0</c:v>
                </c:pt>
                <c:pt idx="20">
                  <c:v>2010.0</c:v>
                </c:pt>
                <c:pt idx="25">
                  <c:v>2015.0</c:v>
                </c:pt>
                <c:pt idx="30">
                  <c:v>2020.0</c:v>
                </c:pt>
                <c:pt idx="35">
                  <c:v>2025.0</c:v>
                </c:pt>
                <c:pt idx="40">
                  <c:v>2030.0</c:v>
                </c:pt>
                <c:pt idx="45">
                  <c:v>2035.0</c:v>
                </c:pt>
                <c:pt idx="50">
                  <c:v>2040.0</c:v>
                </c:pt>
              </c:numCache>
            </c:numRef>
          </c:cat>
          <c:val>
            <c:numRef>
              <c:f>Sheet1!$B$9:$AZ$9</c:f>
              <c:numCache>
                <c:formatCode>General</c:formatCode>
                <c:ptCount val="51"/>
                <c:pt idx="0">
                  <c:v>3.66113</c:v>
                </c:pt>
                <c:pt idx="1">
                  <c:v>3.60062</c:v>
                </c:pt>
                <c:pt idx="2">
                  <c:v>3.683921</c:v>
                </c:pt>
                <c:pt idx="3">
                  <c:v>3.79583</c:v>
                </c:pt>
                <c:pt idx="4">
                  <c:v>4.031991</c:v>
                </c:pt>
                <c:pt idx="5">
                  <c:v>4.194979999999997</c:v>
                </c:pt>
                <c:pt idx="6">
                  <c:v>4.46933</c:v>
                </c:pt>
                <c:pt idx="7">
                  <c:v>4.67227</c:v>
                </c:pt>
                <c:pt idx="8">
                  <c:v>4.81155</c:v>
                </c:pt>
                <c:pt idx="9">
                  <c:v>5.001021</c:v>
                </c:pt>
                <c:pt idx="10">
                  <c:v>5.164529999999996</c:v>
                </c:pt>
                <c:pt idx="11">
                  <c:v>5.29172</c:v>
                </c:pt>
                <c:pt idx="12">
                  <c:v>5.39237</c:v>
                </c:pt>
                <c:pt idx="13">
                  <c:v>5.58971</c:v>
                </c:pt>
                <c:pt idx="14">
                  <c:v>5.93217</c:v>
                </c:pt>
                <c:pt idx="15">
                  <c:v>6.075550999999998</c:v>
                </c:pt>
                <c:pt idx="16">
                  <c:v>6.41425</c:v>
                </c:pt>
                <c:pt idx="17">
                  <c:v>6.45687</c:v>
                </c:pt>
                <c:pt idx="18">
                  <c:v>5.83723</c:v>
                </c:pt>
                <c:pt idx="19">
                  <c:v>5.5838</c:v>
                </c:pt>
                <c:pt idx="20">
                  <c:v>5.87648</c:v>
                </c:pt>
                <c:pt idx="21">
                  <c:v>6.05688</c:v>
                </c:pt>
                <c:pt idx="22">
                  <c:v>5.79603</c:v>
                </c:pt>
                <c:pt idx="23">
                  <c:v>6.495889</c:v>
                </c:pt>
                <c:pt idx="24">
                  <c:v>6.606077</c:v>
                </c:pt>
                <c:pt idx="25">
                  <c:v>6.945306</c:v>
                </c:pt>
                <c:pt idx="26">
                  <c:v>7.026038999999998</c:v>
                </c:pt>
                <c:pt idx="27">
                  <c:v>7.116498</c:v>
                </c:pt>
                <c:pt idx="28">
                  <c:v>7.214166999999998</c:v>
                </c:pt>
                <c:pt idx="29">
                  <c:v>7.291888</c:v>
                </c:pt>
                <c:pt idx="30">
                  <c:v>7.352857999999998</c:v>
                </c:pt>
                <c:pt idx="31">
                  <c:v>7.383532999999998</c:v>
                </c:pt>
                <c:pt idx="32">
                  <c:v>7.427248</c:v>
                </c:pt>
                <c:pt idx="33">
                  <c:v>7.477626</c:v>
                </c:pt>
                <c:pt idx="34">
                  <c:v>7.5368</c:v>
                </c:pt>
                <c:pt idx="35">
                  <c:v>7.585374</c:v>
                </c:pt>
                <c:pt idx="36">
                  <c:v>7.616963999999998</c:v>
                </c:pt>
                <c:pt idx="37">
                  <c:v>7.651608</c:v>
                </c:pt>
                <c:pt idx="38">
                  <c:v>7.683565999999998</c:v>
                </c:pt>
                <c:pt idx="39">
                  <c:v>7.716838</c:v>
                </c:pt>
                <c:pt idx="40">
                  <c:v>7.75999</c:v>
                </c:pt>
                <c:pt idx="41">
                  <c:v>7.789297</c:v>
                </c:pt>
                <c:pt idx="42">
                  <c:v>7.804495999999998</c:v>
                </c:pt>
                <c:pt idx="43">
                  <c:v>7.837535999999997</c:v>
                </c:pt>
                <c:pt idx="44">
                  <c:v>7.884942999999998</c:v>
                </c:pt>
                <c:pt idx="45">
                  <c:v>7.935449</c:v>
                </c:pt>
                <c:pt idx="46">
                  <c:v>7.976445</c:v>
                </c:pt>
                <c:pt idx="47">
                  <c:v>7.98684</c:v>
                </c:pt>
                <c:pt idx="48">
                  <c:v>7.996325</c:v>
                </c:pt>
                <c:pt idx="49">
                  <c:v>7.983016</c:v>
                </c:pt>
                <c:pt idx="50">
                  <c:v>7.968629</c:v>
                </c:pt>
              </c:numCache>
            </c:numRef>
          </c:val>
        </c:ser>
        <c:dLbls>
          <c:showLegendKey val="0"/>
          <c:showVal val="0"/>
          <c:showCatName val="0"/>
          <c:showSerName val="0"/>
          <c:showPercent val="0"/>
          <c:showBubbleSize val="0"/>
        </c:dLbls>
        <c:axId val="2111195624"/>
        <c:axId val="2111198904"/>
      </c:areaChart>
      <c:catAx>
        <c:axId val="2111195624"/>
        <c:scaling>
          <c:orientation val="minMax"/>
        </c:scaling>
        <c:delete val="0"/>
        <c:axPos val="b"/>
        <c:numFmt formatCode="General" sourceLinked="0"/>
        <c:majorTickMark val="out"/>
        <c:minorTickMark val="none"/>
        <c:tickLblPos val="nextTo"/>
        <c:spPr>
          <a:ln w="12248">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111198904"/>
        <c:crosses val="autoZero"/>
        <c:auto val="1"/>
        <c:lblAlgn val="ctr"/>
        <c:lblOffset val="100"/>
        <c:tickLblSkip val="5"/>
        <c:tickMarkSkip val="5"/>
        <c:noMultiLvlLbl val="0"/>
      </c:catAx>
      <c:valAx>
        <c:axId val="2111198904"/>
        <c:scaling>
          <c:orientation val="minMax"/>
          <c:max val="30.0"/>
          <c:min val="0.0"/>
        </c:scaling>
        <c:delete val="0"/>
        <c:axPos val="l"/>
        <c:majorGridlines>
          <c:spPr>
            <a:ln w="9525">
              <a:solidFill>
                <a:schemeClr val="bg1">
                  <a:lumMod val="65000"/>
                </a:schemeClr>
              </a:solidFill>
              <a:prstDash val="solid"/>
            </a:ln>
          </c:spPr>
        </c:majorGridlines>
        <c:numFmt formatCode="#,##0" sourceLinked="0"/>
        <c:majorTickMark val="out"/>
        <c:minorTickMark val="none"/>
        <c:tickLblPos val="nextTo"/>
        <c:spPr>
          <a:ln w="9186">
            <a:noFill/>
          </a:ln>
        </c:spPr>
        <c:txPr>
          <a:bodyPr rot="0" vert="horz"/>
          <a:lstStyle/>
          <a:p>
            <a:pPr>
              <a:defRPr sz="1400" b="0" i="0" u="none" strike="noStrike" baseline="0">
                <a:solidFill>
                  <a:srgbClr val="000000"/>
                </a:solidFill>
                <a:latin typeface="Arial"/>
                <a:ea typeface="Arial"/>
                <a:cs typeface="Arial"/>
              </a:defRPr>
            </a:pPr>
            <a:endParaRPr lang="en-US"/>
          </a:p>
        </c:txPr>
        <c:crossAx val="2111195624"/>
        <c:crosses val="autoZero"/>
        <c:crossBetween val="midCat"/>
        <c:majorUnit val="5.0"/>
      </c:valAx>
      <c:spPr>
        <a:noFill/>
        <a:ln w="24495">
          <a:noFill/>
        </a:ln>
      </c:spPr>
    </c:plotArea>
    <c:plotVisOnly val="1"/>
    <c:dispBlanksAs val="zero"/>
    <c:showDLblsOverMax val="0"/>
  </c:chart>
  <c:spPr>
    <a:noFill/>
    <a:ln>
      <a:noFill/>
    </a:ln>
  </c:spPr>
  <c:txPr>
    <a:bodyPr/>
    <a:lstStyle/>
    <a:p>
      <a:pPr>
        <a:defRPr sz="1495" b="1" i="0" u="none" strike="noStrike" baseline="0">
          <a:solidFill>
            <a:srgbClr val="FFFF00"/>
          </a:solidFill>
          <a:latin typeface="Tahoma"/>
          <a:ea typeface="Tahoma"/>
          <a:cs typeface="Tahoma"/>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92488262910798"/>
          <c:y val="0.0659898477157361"/>
          <c:w val="0.882629107981221"/>
          <c:h val="0.804568527918781"/>
        </c:manualLayout>
      </c:layout>
      <c:areaChart>
        <c:grouping val="stacked"/>
        <c:varyColors val="0"/>
        <c:ser>
          <c:idx val="0"/>
          <c:order val="0"/>
          <c:tx>
            <c:strRef>
              <c:f>Sheet1!$A$2</c:f>
              <c:strCache>
                <c:ptCount val="1"/>
                <c:pt idx="0">
                  <c:v>Alaska</c:v>
                </c:pt>
              </c:strCache>
            </c:strRef>
          </c:tx>
          <c:spPr>
            <a:solidFill>
              <a:srgbClr val="0096D7"/>
            </a:solidFill>
            <a:ln>
              <a:noFill/>
            </a:ln>
          </c:spPr>
          <c:cat>
            <c:numRef>
              <c:f>Sheet1!$B$1:$DH$1</c:f>
              <c:numCache>
                <c:formatCode>General</c:formatCode>
                <c:ptCount val="111"/>
                <c:pt idx="0">
                  <c:v>1990.0</c:v>
                </c:pt>
                <c:pt idx="10">
                  <c:v>2000.0</c:v>
                </c:pt>
                <c:pt idx="20">
                  <c:v>2010.0</c:v>
                </c:pt>
                <c:pt idx="30">
                  <c:v>2020.0</c:v>
                </c:pt>
                <c:pt idx="40">
                  <c:v>2030.0</c:v>
                </c:pt>
                <c:pt idx="50">
                  <c:v>2040.0</c:v>
                </c:pt>
                <c:pt idx="60">
                  <c:v>2020.0</c:v>
                </c:pt>
                <c:pt idx="70">
                  <c:v>2030.0</c:v>
                </c:pt>
                <c:pt idx="80">
                  <c:v>2040.0</c:v>
                </c:pt>
                <c:pt idx="90">
                  <c:v>2020.0</c:v>
                </c:pt>
                <c:pt idx="100">
                  <c:v>2030.0</c:v>
                </c:pt>
                <c:pt idx="110">
                  <c:v>2040.0</c:v>
                </c:pt>
              </c:numCache>
            </c:numRef>
          </c:cat>
          <c:val>
            <c:numRef>
              <c:f>Sheet1!$B$2:$DH$2</c:f>
              <c:numCache>
                <c:formatCode>General</c:formatCode>
                <c:ptCount val="111"/>
                <c:pt idx="0">
                  <c:v>1.774</c:v>
                </c:pt>
                <c:pt idx="1">
                  <c:v>1.798</c:v>
                </c:pt>
                <c:pt idx="2">
                  <c:v>1.714303</c:v>
                </c:pt>
                <c:pt idx="3">
                  <c:v>1.584</c:v>
                </c:pt>
                <c:pt idx="4">
                  <c:v>1.559</c:v>
                </c:pt>
                <c:pt idx="5">
                  <c:v>1.481</c:v>
                </c:pt>
                <c:pt idx="6">
                  <c:v>1.392186</c:v>
                </c:pt>
                <c:pt idx="7">
                  <c:v>1.296</c:v>
                </c:pt>
                <c:pt idx="8">
                  <c:v>1.175</c:v>
                </c:pt>
                <c:pt idx="9">
                  <c:v>1.0503</c:v>
                </c:pt>
                <c:pt idx="10">
                  <c:v>0.970342</c:v>
                </c:pt>
                <c:pt idx="11">
                  <c:v>0.963</c:v>
                </c:pt>
                <c:pt idx="12">
                  <c:v>0.985</c:v>
                </c:pt>
                <c:pt idx="13">
                  <c:v>0.974</c:v>
                </c:pt>
                <c:pt idx="14">
                  <c:v>0.908511</c:v>
                </c:pt>
                <c:pt idx="15">
                  <c:v>0.864</c:v>
                </c:pt>
                <c:pt idx="16">
                  <c:v>0.741</c:v>
                </c:pt>
                <c:pt idx="17">
                  <c:v>0.722</c:v>
                </c:pt>
                <c:pt idx="18">
                  <c:v>0.685</c:v>
                </c:pt>
                <c:pt idx="19">
                  <c:v>0.646</c:v>
                </c:pt>
                <c:pt idx="20">
                  <c:v>0.599</c:v>
                </c:pt>
                <c:pt idx="21">
                  <c:v>0.561</c:v>
                </c:pt>
                <c:pt idx="22">
                  <c:v>0.527</c:v>
                </c:pt>
                <c:pt idx="23">
                  <c:v>0.515</c:v>
                </c:pt>
                <c:pt idx="24">
                  <c:v>0.493</c:v>
                </c:pt>
                <c:pt idx="25">
                  <c:v>0.4499</c:v>
                </c:pt>
                <c:pt idx="26">
                  <c:v>0.433146</c:v>
                </c:pt>
                <c:pt idx="27">
                  <c:v>0.443878</c:v>
                </c:pt>
                <c:pt idx="28">
                  <c:v>0.448571</c:v>
                </c:pt>
                <c:pt idx="29">
                  <c:v>0.433042</c:v>
                </c:pt>
                <c:pt idx="30">
                  <c:v>0.41839</c:v>
                </c:pt>
                <c:pt idx="31">
                  <c:v>0.396088</c:v>
                </c:pt>
                <c:pt idx="32">
                  <c:v>0.375158</c:v>
                </c:pt>
                <c:pt idx="33">
                  <c:v>0.354276</c:v>
                </c:pt>
                <c:pt idx="34">
                  <c:v>0.335039</c:v>
                </c:pt>
                <c:pt idx="35">
                  <c:v>0.317291</c:v>
                </c:pt>
                <c:pt idx="36">
                  <c:v>0.30089</c:v>
                </c:pt>
                <c:pt idx="37">
                  <c:v>0.283025</c:v>
                </c:pt>
                <c:pt idx="38">
                  <c:v>0.266424</c:v>
                </c:pt>
                <c:pt idx="39">
                  <c:v>0.251085</c:v>
                </c:pt>
                <c:pt idx="40">
                  <c:v>0.236893</c:v>
                </c:pt>
                <c:pt idx="41">
                  <c:v>0.223742</c:v>
                </c:pt>
                <c:pt idx="42">
                  <c:v>0.211541</c:v>
                </c:pt>
                <c:pt idx="43">
                  <c:v>0.200206</c:v>
                </c:pt>
                <c:pt idx="44">
                  <c:v>0.18966</c:v>
                </c:pt>
                <c:pt idx="45">
                  <c:v>0.179835</c:v>
                </c:pt>
                <c:pt idx="46">
                  <c:v>0.170671</c:v>
                </c:pt>
                <c:pt idx="47">
                  <c:v>0.221371</c:v>
                </c:pt>
                <c:pt idx="48">
                  <c:v>0.29238</c:v>
                </c:pt>
                <c:pt idx="49">
                  <c:v>0.344146</c:v>
                </c:pt>
                <c:pt idx="50">
                  <c:v>0.337119</c:v>
                </c:pt>
                <c:pt idx="51">
                  <c:v>0.337119</c:v>
                </c:pt>
                <c:pt idx="52">
                  <c:v>0.515</c:v>
                </c:pt>
                <c:pt idx="53">
                  <c:v>0.515</c:v>
                </c:pt>
                <c:pt idx="54">
                  <c:v>0.493</c:v>
                </c:pt>
                <c:pt idx="55">
                  <c:v>0.4499</c:v>
                </c:pt>
                <c:pt idx="56">
                  <c:v>0.433146</c:v>
                </c:pt>
                <c:pt idx="57">
                  <c:v>0.443878</c:v>
                </c:pt>
                <c:pt idx="58">
                  <c:v>0.448571</c:v>
                </c:pt>
                <c:pt idx="59">
                  <c:v>0.433042</c:v>
                </c:pt>
                <c:pt idx="60">
                  <c:v>0.41839</c:v>
                </c:pt>
                <c:pt idx="61">
                  <c:v>0.396088</c:v>
                </c:pt>
                <c:pt idx="62">
                  <c:v>0.375158</c:v>
                </c:pt>
                <c:pt idx="63">
                  <c:v>0.354276</c:v>
                </c:pt>
                <c:pt idx="64">
                  <c:v>0.335039</c:v>
                </c:pt>
                <c:pt idx="65">
                  <c:v>0.317291</c:v>
                </c:pt>
                <c:pt idx="66">
                  <c:v>0.30089</c:v>
                </c:pt>
                <c:pt idx="67">
                  <c:v>0.283025</c:v>
                </c:pt>
                <c:pt idx="68">
                  <c:v>0.266424</c:v>
                </c:pt>
                <c:pt idx="69">
                  <c:v>0.251085</c:v>
                </c:pt>
                <c:pt idx="70">
                  <c:v>0.236893</c:v>
                </c:pt>
                <c:pt idx="71">
                  <c:v>0.223742</c:v>
                </c:pt>
                <c:pt idx="72">
                  <c:v>0.211541</c:v>
                </c:pt>
                <c:pt idx="73">
                  <c:v>0.200206</c:v>
                </c:pt>
                <c:pt idx="74">
                  <c:v>0.18966</c:v>
                </c:pt>
                <c:pt idx="75">
                  <c:v>0.179835</c:v>
                </c:pt>
                <c:pt idx="76">
                  <c:v>0.170671</c:v>
                </c:pt>
                <c:pt idx="77">
                  <c:v>0.162111</c:v>
                </c:pt>
                <c:pt idx="78">
                  <c:v>0.154106</c:v>
                </c:pt>
                <c:pt idx="79">
                  <c:v>0.146611</c:v>
                </c:pt>
                <c:pt idx="80">
                  <c:v>0.139585</c:v>
                </c:pt>
                <c:pt idx="81">
                  <c:v>0.139585</c:v>
                </c:pt>
                <c:pt idx="82">
                  <c:v>0.515</c:v>
                </c:pt>
                <c:pt idx="83">
                  <c:v>0.515</c:v>
                </c:pt>
                <c:pt idx="84">
                  <c:v>0.493</c:v>
                </c:pt>
                <c:pt idx="85">
                  <c:v>0.4499</c:v>
                </c:pt>
                <c:pt idx="86">
                  <c:v>0.433146</c:v>
                </c:pt>
                <c:pt idx="87">
                  <c:v>0.443878</c:v>
                </c:pt>
                <c:pt idx="88">
                  <c:v>0.448571</c:v>
                </c:pt>
                <c:pt idx="89">
                  <c:v>0.433042</c:v>
                </c:pt>
                <c:pt idx="90">
                  <c:v>0.41839</c:v>
                </c:pt>
                <c:pt idx="91">
                  <c:v>0.396088</c:v>
                </c:pt>
                <c:pt idx="92">
                  <c:v>0.375158</c:v>
                </c:pt>
                <c:pt idx="93">
                  <c:v>0.354276</c:v>
                </c:pt>
                <c:pt idx="94">
                  <c:v>0.335039</c:v>
                </c:pt>
                <c:pt idx="95">
                  <c:v>0.317291</c:v>
                </c:pt>
                <c:pt idx="96">
                  <c:v>0.30089</c:v>
                </c:pt>
                <c:pt idx="97">
                  <c:v>0.283025</c:v>
                </c:pt>
                <c:pt idx="98">
                  <c:v>0.004474</c:v>
                </c:pt>
                <c:pt idx="99">
                  <c:v>0.004286</c:v>
                </c:pt>
                <c:pt idx="100">
                  <c:v>0.004106</c:v>
                </c:pt>
                <c:pt idx="101">
                  <c:v>0.003934</c:v>
                </c:pt>
                <c:pt idx="102">
                  <c:v>0.003769</c:v>
                </c:pt>
                <c:pt idx="103">
                  <c:v>0.00361</c:v>
                </c:pt>
                <c:pt idx="104">
                  <c:v>0.003459</c:v>
                </c:pt>
                <c:pt idx="105">
                  <c:v>0.003314</c:v>
                </c:pt>
                <c:pt idx="106">
                  <c:v>0.003174</c:v>
                </c:pt>
                <c:pt idx="107">
                  <c:v>0.003041</c:v>
                </c:pt>
                <c:pt idx="108">
                  <c:v>0.002913</c:v>
                </c:pt>
                <c:pt idx="109">
                  <c:v>0.002791</c:v>
                </c:pt>
                <c:pt idx="110">
                  <c:v>0.002674</c:v>
                </c:pt>
              </c:numCache>
            </c:numRef>
          </c:val>
        </c:ser>
        <c:ser>
          <c:idx val="1"/>
          <c:order val="1"/>
          <c:tx>
            <c:strRef>
              <c:f>Sheet1!$A$3</c:f>
              <c:strCache>
                <c:ptCount val="1"/>
                <c:pt idx="0">
                  <c:v>Other onshore</c:v>
                </c:pt>
              </c:strCache>
            </c:strRef>
          </c:tx>
          <c:spPr>
            <a:solidFill>
              <a:srgbClr val="000000"/>
            </a:solidFill>
            <a:ln>
              <a:noFill/>
            </a:ln>
          </c:spPr>
          <c:cat>
            <c:numRef>
              <c:f>Sheet1!$B$1:$DH$1</c:f>
              <c:numCache>
                <c:formatCode>General</c:formatCode>
                <c:ptCount val="111"/>
                <c:pt idx="0">
                  <c:v>1990.0</c:v>
                </c:pt>
                <c:pt idx="10">
                  <c:v>2000.0</c:v>
                </c:pt>
                <c:pt idx="20">
                  <c:v>2010.0</c:v>
                </c:pt>
                <c:pt idx="30">
                  <c:v>2020.0</c:v>
                </c:pt>
                <c:pt idx="40">
                  <c:v>2030.0</c:v>
                </c:pt>
                <c:pt idx="50">
                  <c:v>2040.0</c:v>
                </c:pt>
                <c:pt idx="60">
                  <c:v>2020.0</c:v>
                </c:pt>
                <c:pt idx="70">
                  <c:v>2030.0</c:v>
                </c:pt>
                <c:pt idx="80">
                  <c:v>2040.0</c:v>
                </c:pt>
                <c:pt idx="90">
                  <c:v>2020.0</c:v>
                </c:pt>
                <c:pt idx="100">
                  <c:v>2030.0</c:v>
                </c:pt>
                <c:pt idx="110">
                  <c:v>2040.0</c:v>
                </c:pt>
              </c:numCache>
            </c:numRef>
          </c:cat>
          <c:val>
            <c:numRef>
              <c:f>Sheet1!$B$3:$DH$3</c:f>
              <c:numCache>
                <c:formatCode>General</c:formatCode>
                <c:ptCount val="111"/>
                <c:pt idx="0">
                  <c:v>4.625998999999997</c:v>
                </c:pt>
                <c:pt idx="1">
                  <c:v>4.588</c:v>
                </c:pt>
                <c:pt idx="2">
                  <c:v>4.382975999999997</c:v>
                </c:pt>
                <c:pt idx="3">
                  <c:v>4.17</c:v>
                </c:pt>
                <c:pt idx="4">
                  <c:v>3.96</c:v>
                </c:pt>
                <c:pt idx="5">
                  <c:v>3.811999999999998</c:v>
                </c:pt>
                <c:pt idx="6">
                  <c:v>3.754708</c:v>
                </c:pt>
                <c:pt idx="7">
                  <c:v>3.752</c:v>
                </c:pt>
                <c:pt idx="8">
                  <c:v>3.602</c:v>
                </c:pt>
                <c:pt idx="9">
                  <c:v>3.272</c:v>
                </c:pt>
                <c:pt idx="10">
                  <c:v>2.958126</c:v>
                </c:pt>
                <c:pt idx="11">
                  <c:v>2.862</c:v>
                </c:pt>
                <c:pt idx="12">
                  <c:v>2.775</c:v>
                </c:pt>
                <c:pt idx="13">
                  <c:v>2.718</c:v>
                </c:pt>
                <c:pt idx="14">
                  <c:v>2.65099</c:v>
                </c:pt>
                <c:pt idx="15">
                  <c:v>2.601</c:v>
                </c:pt>
                <c:pt idx="16">
                  <c:v>2.605</c:v>
                </c:pt>
                <c:pt idx="17">
                  <c:v>2.599999999999999</c:v>
                </c:pt>
                <c:pt idx="18">
                  <c:v>2.43</c:v>
                </c:pt>
                <c:pt idx="19">
                  <c:v>2.337</c:v>
                </c:pt>
                <c:pt idx="20">
                  <c:v>2.338</c:v>
                </c:pt>
                <c:pt idx="21">
                  <c:v>2.348999</c:v>
                </c:pt>
                <c:pt idx="22">
                  <c:v>2.404001</c:v>
                </c:pt>
                <c:pt idx="23">
                  <c:v>2.418999</c:v>
                </c:pt>
                <c:pt idx="24">
                  <c:v>2.447263</c:v>
                </c:pt>
                <c:pt idx="25">
                  <c:v>2.444158</c:v>
                </c:pt>
                <c:pt idx="26">
                  <c:v>2.430411</c:v>
                </c:pt>
                <c:pt idx="27">
                  <c:v>2.367189</c:v>
                </c:pt>
                <c:pt idx="28">
                  <c:v>2.381024</c:v>
                </c:pt>
                <c:pt idx="29">
                  <c:v>2.401157</c:v>
                </c:pt>
                <c:pt idx="30">
                  <c:v>2.430997</c:v>
                </c:pt>
                <c:pt idx="31">
                  <c:v>2.477513</c:v>
                </c:pt>
                <c:pt idx="32">
                  <c:v>2.514066999999998</c:v>
                </c:pt>
                <c:pt idx="33">
                  <c:v>2.570144</c:v>
                </c:pt>
                <c:pt idx="34">
                  <c:v>2.638443999999998</c:v>
                </c:pt>
                <c:pt idx="35">
                  <c:v>2.702106</c:v>
                </c:pt>
                <c:pt idx="36">
                  <c:v>2.767397</c:v>
                </c:pt>
                <c:pt idx="37">
                  <c:v>2.820714</c:v>
                </c:pt>
                <c:pt idx="38">
                  <c:v>2.836095999999999</c:v>
                </c:pt>
                <c:pt idx="39">
                  <c:v>2.791935</c:v>
                </c:pt>
                <c:pt idx="40">
                  <c:v>2.772505999999999</c:v>
                </c:pt>
                <c:pt idx="41">
                  <c:v>2.737985</c:v>
                </c:pt>
                <c:pt idx="42">
                  <c:v>2.720021</c:v>
                </c:pt>
                <c:pt idx="43">
                  <c:v>2.697267</c:v>
                </c:pt>
                <c:pt idx="44">
                  <c:v>2.682699999999999</c:v>
                </c:pt>
                <c:pt idx="45">
                  <c:v>2.670129</c:v>
                </c:pt>
                <c:pt idx="46">
                  <c:v>2.670035</c:v>
                </c:pt>
                <c:pt idx="47">
                  <c:v>2.649302</c:v>
                </c:pt>
                <c:pt idx="48">
                  <c:v>2.639546</c:v>
                </c:pt>
                <c:pt idx="49">
                  <c:v>2.642197</c:v>
                </c:pt>
                <c:pt idx="50">
                  <c:v>2.637579</c:v>
                </c:pt>
                <c:pt idx="51">
                  <c:v>2.637579</c:v>
                </c:pt>
                <c:pt idx="52">
                  <c:v>2.418999</c:v>
                </c:pt>
                <c:pt idx="53">
                  <c:v>2.418999</c:v>
                </c:pt>
                <c:pt idx="54">
                  <c:v>2.443032</c:v>
                </c:pt>
                <c:pt idx="55">
                  <c:v>2.387418</c:v>
                </c:pt>
                <c:pt idx="56">
                  <c:v>2.344237</c:v>
                </c:pt>
                <c:pt idx="57">
                  <c:v>2.303041999999999</c:v>
                </c:pt>
                <c:pt idx="58">
                  <c:v>2.360474</c:v>
                </c:pt>
                <c:pt idx="59">
                  <c:v>2.402002999999998</c:v>
                </c:pt>
                <c:pt idx="60">
                  <c:v>2.433786</c:v>
                </c:pt>
                <c:pt idx="61">
                  <c:v>2.479124</c:v>
                </c:pt>
                <c:pt idx="62">
                  <c:v>2.515592</c:v>
                </c:pt>
                <c:pt idx="63">
                  <c:v>2.560928</c:v>
                </c:pt>
                <c:pt idx="64">
                  <c:v>2.623122</c:v>
                </c:pt>
                <c:pt idx="65">
                  <c:v>2.676613</c:v>
                </c:pt>
                <c:pt idx="66">
                  <c:v>2.748828</c:v>
                </c:pt>
                <c:pt idx="67">
                  <c:v>2.822016999999998</c:v>
                </c:pt>
                <c:pt idx="68">
                  <c:v>2.827716</c:v>
                </c:pt>
                <c:pt idx="69">
                  <c:v>2.821947999999999</c:v>
                </c:pt>
                <c:pt idx="70">
                  <c:v>2.798337</c:v>
                </c:pt>
                <c:pt idx="71">
                  <c:v>2.764452</c:v>
                </c:pt>
                <c:pt idx="72">
                  <c:v>2.739454</c:v>
                </c:pt>
                <c:pt idx="73">
                  <c:v>2.709705</c:v>
                </c:pt>
                <c:pt idx="74">
                  <c:v>2.686806999999999</c:v>
                </c:pt>
                <c:pt idx="75">
                  <c:v>2.65796</c:v>
                </c:pt>
                <c:pt idx="76">
                  <c:v>2.629891</c:v>
                </c:pt>
                <c:pt idx="77">
                  <c:v>2.600980000000001</c:v>
                </c:pt>
                <c:pt idx="78">
                  <c:v>2.559507</c:v>
                </c:pt>
                <c:pt idx="79">
                  <c:v>2.51549</c:v>
                </c:pt>
                <c:pt idx="80">
                  <c:v>2.467818</c:v>
                </c:pt>
                <c:pt idx="81">
                  <c:v>2.467818</c:v>
                </c:pt>
                <c:pt idx="82">
                  <c:v>2.418999</c:v>
                </c:pt>
                <c:pt idx="83">
                  <c:v>2.418999</c:v>
                </c:pt>
                <c:pt idx="84">
                  <c:v>2.447263</c:v>
                </c:pt>
                <c:pt idx="85">
                  <c:v>2.451020999999999</c:v>
                </c:pt>
                <c:pt idx="86">
                  <c:v>2.417867999999999</c:v>
                </c:pt>
                <c:pt idx="87">
                  <c:v>2.336046999999998</c:v>
                </c:pt>
                <c:pt idx="88">
                  <c:v>2.351487</c:v>
                </c:pt>
                <c:pt idx="89">
                  <c:v>2.358817999999998</c:v>
                </c:pt>
                <c:pt idx="90">
                  <c:v>2.370657</c:v>
                </c:pt>
                <c:pt idx="91">
                  <c:v>2.401691</c:v>
                </c:pt>
                <c:pt idx="92">
                  <c:v>2.411385</c:v>
                </c:pt>
                <c:pt idx="93">
                  <c:v>2.439851</c:v>
                </c:pt>
                <c:pt idx="94">
                  <c:v>2.477291</c:v>
                </c:pt>
                <c:pt idx="95">
                  <c:v>2.516293</c:v>
                </c:pt>
                <c:pt idx="96">
                  <c:v>2.552138999999999</c:v>
                </c:pt>
                <c:pt idx="97">
                  <c:v>2.573282</c:v>
                </c:pt>
                <c:pt idx="98">
                  <c:v>2.526592</c:v>
                </c:pt>
                <c:pt idx="99">
                  <c:v>2.494502999999999</c:v>
                </c:pt>
                <c:pt idx="100">
                  <c:v>2.468262999999999</c:v>
                </c:pt>
                <c:pt idx="101">
                  <c:v>2.434612999999998</c:v>
                </c:pt>
                <c:pt idx="102">
                  <c:v>2.399179</c:v>
                </c:pt>
                <c:pt idx="103">
                  <c:v>2.362298</c:v>
                </c:pt>
                <c:pt idx="104">
                  <c:v>2.33447</c:v>
                </c:pt>
                <c:pt idx="105">
                  <c:v>2.294688</c:v>
                </c:pt>
                <c:pt idx="106">
                  <c:v>2.261767</c:v>
                </c:pt>
                <c:pt idx="107">
                  <c:v>2.213008</c:v>
                </c:pt>
                <c:pt idx="108">
                  <c:v>2.17401</c:v>
                </c:pt>
                <c:pt idx="109">
                  <c:v>2.135734</c:v>
                </c:pt>
                <c:pt idx="110">
                  <c:v>2.093809</c:v>
                </c:pt>
              </c:numCache>
            </c:numRef>
          </c:val>
        </c:ser>
        <c:ser>
          <c:idx val="2"/>
          <c:order val="2"/>
          <c:tx>
            <c:strRef>
              <c:f>Sheet1!$A$4</c:f>
              <c:strCache>
                <c:ptCount val="1"/>
                <c:pt idx="0">
                  <c:v>Offshore</c:v>
                </c:pt>
              </c:strCache>
            </c:strRef>
          </c:tx>
          <c:spPr>
            <a:solidFill>
              <a:srgbClr val="A33340"/>
            </a:solidFill>
            <a:ln>
              <a:noFill/>
            </a:ln>
          </c:spPr>
          <c:cat>
            <c:numRef>
              <c:f>Sheet1!$B$1:$DH$1</c:f>
              <c:numCache>
                <c:formatCode>General</c:formatCode>
                <c:ptCount val="111"/>
                <c:pt idx="0">
                  <c:v>1990.0</c:v>
                </c:pt>
                <c:pt idx="10">
                  <c:v>2000.0</c:v>
                </c:pt>
                <c:pt idx="20">
                  <c:v>2010.0</c:v>
                </c:pt>
                <c:pt idx="30">
                  <c:v>2020.0</c:v>
                </c:pt>
                <c:pt idx="40">
                  <c:v>2030.0</c:v>
                </c:pt>
                <c:pt idx="50">
                  <c:v>2040.0</c:v>
                </c:pt>
                <c:pt idx="60">
                  <c:v>2020.0</c:v>
                </c:pt>
                <c:pt idx="70">
                  <c:v>2030.0</c:v>
                </c:pt>
                <c:pt idx="80">
                  <c:v>2040.0</c:v>
                </c:pt>
                <c:pt idx="90">
                  <c:v>2020.0</c:v>
                </c:pt>
                <c:pt idx="100">
                  <c:v>2030.0</c:v>
                </c:pt>
                <c:pt idx="110">
                  <c:v>2040.0</c:v>
                </c:pt>
              </c:numCache>
            </c:numRef>
          </c:cat>
          <c:val>
            <c:numRef>
              <c:f>Sheet1!$B$4:$DH$4</c:f>
              <c:numCache>
                <c:formatCode>General</c:formatCode>
                <c:ptCount val="111"/>
                <c:pt idx="0">
                  <c:v>0.954</c:v>
                </c:pt>
                <c:pt idx="1">
                  <c:v>1.023</c:v>
                </c:pt>
                <c:pt idx="2">
                  <c:v>1.069071</c:v>
                </c:pt>
                <c:pt idx="3">
                  <c:v>1.09</c:v>
                </c:pt>
                <c:pt idx="4">
                  <c:v>1.138</c:v>
                </c:pt>
                <c:pt idx="5">
                  <c:v>1.261</c:v>
                </c:pt>
                <c:pt idx="6">
                  <c:v>1.314399</c:v>
                </c:pt>
                <c:pt idx="7">
                  <c:v>1.401</c:v>
                </c:pt>
                <c:pt idx="8">
                  <c:v>1.473</c:v>
                </c:pt>
                <c:pt idx="9">
                  <c:v>1.558</c:v>
                </c:pt>
                <c:pt idx="10">
                  <c:v>1.612582</c:v>
                </c:pt>
                <c:pt idx="11">
                  <c:v>1.705</c:v>
                </c:pt>
                <c:pt idx="12">
                  <c:v>1.72</c:v>
                </c:pt>
                <c:pt idx="13">
                  <c:v>1.694</c:v>
                </c:pt>
                <c:pt idx="14">
                  <c:v>1.608593</c:v>
                </c:pt>
                <c:pt idx="15">
                  <c:v>1.419</c:v>
                </c:pt>
                <c:pt idx="16">
                  <c:v>1.427999999999999</c:v>
                </c:pt>
                <c:pt idx="17">
                  <c:v>1.411</c:v>
                </c:pt>
                <c:pt idx="18">
                  <c:v>1.286</c:v>
                </c:pt>
                <c:pt idx="19">
                  <c:v>1.683</c:v>
                </c:pt>
                <c:pt idx="20">
                  <c:v>1.663</c:v>
                </c:pt>
                <c:pt idx="21">
                  <c:v>1.427999999999999</c:v>
                </c:pt>
                <c:pt idx="22">
                  <c:v>1.378</c:v>
                </c:pt>
                <c:pt idx="23">
                  <c:v>1.356</c:v>
                </c:pt>
                <c:pt idx="24">
                  <c:v>1.503</c:v>
                </c:pt>
                <c:pt idx="25">
                  <c:v>1.642</c:v>
                </c:pt>
                <c:pt idx="26">
                  <c:v>1.745932</c:v>
                </c:pt>
                <c:pt idx="27">
                  <c:v>1.915304</c:v>
                </c:pt>
                <c:pt idx="28">
                  <c:v>2.073758</c:v>
                </c:pt>
                <c:pt idx="29">
                  <c:v>2.184874</c:v>
                </c:pt>
                <c:pt idx="30">
                  <c:v>2.149689</c:v>
                </c:pt>
                <c:pt idx="31">
                  <c:v>2.109217</c:v>
                </c:pt>
                <c:pt idx="32">
                  <c:v>2.073656999999999</c:v>
                </c:pt>
                <c:pt idx="33">
                  <c:v>2.021409999999999</c:v>
                </c:pt>
                <c:pt idx="34">
                  <c:v>2.00431</c:v>
                </c:pt>
                <c:pt idx="35">
                  <c:v>1.951916</c:v>
                </c:pt>
                <c:pt idx="36">
                  <c:v>1.951871</c:v>
                </c:pt>
                <c:pt idx="37">
                  <c:v>1.996973</c:v>
                </c:pt>
                <c:pt idx="38">
                  <c:v>2.098043</c:v>
                </c:pt>
                <c:pt idx="39">
                  <c:v>2.15601</c:v>
                </c:pt>
                <c:pt idx="40">
                  <c:v>2.206184</c:v>
                </c:pt>
                <c:pt idx="41">
                  <c:v>2.201781</c:v>
                </c:pt>
                <c:pt idx="42">
                  <c:v>2.178528</c:v>
                </c:pt>
                <c:pt idx="43">
                  <c:v>2.157208</c:v>
                </c:pt>
                <c:pt idx="44">
                  <c:v>2.128935</c:v>
                </c:pt>
                <c:pt idx="45">
                  <c:v>2.136756999999998</c:v>
                </c:pt>
                <c:pt idx="46">
                  <c:v>2.118554</c:v>
                </c:pt>
                <c:pt idx="47">
                  <c:v>2.099629</c:v>
                </c:pt>
                <c:pt idx="48">
                  <c:v>2.120545</c:v>
                </c:pt>
                <c:pt idx="49">
                  <c:v>2.085332</c:v>
                </c:pt>
                <c:pt idx="50">
                  <c:v>2.165146</c:v>
                </c:pt>
                <c:pt idx="51">
                  <c:v>2.165146</c:v>
                </c:pt>
                <c:pt idx="52">
                  <c:v>1.356</c:v>
                </c:pt>
                <c:pt idx="53">
                  <c:v>1.356</c:v>
                </c:pt>
                <c:pt idx="54">
                  <c:v>1.503</c:v>
                </c:pt>
                <c:pt idx="55">
                  <c:v>1.642</c:v>
                </c:pt>
                <c:pt idx="56">
                  <c:v>1.762381</c:v>
                </c:pt>
                <c:pt idx="57">
                  <c:v>1.970926</c:v>
                </c:pt>
                <c:pt idx="58">
                  <c:v>2.20174</c:v>
                </c:pt>
                <c:pt idx="59">
                  <c:v>2.310658999999998</c:v>
                </c:pt>
                <c:pt idx="60">
                  <c:v>2.307022</c:v>
                </c:pt>
                <c:pt idx="61">
                  <c:v>2.28082</c:v>
                </c:pt>
                <c:pt idx="62">
                  <c:v>2.316821</c:v>
                </c:pt>
                <c:pt idx="63">
                  <c:v>2.278417</c:v>
                </c:pt>
                <c:pt idx="64">
                  <c:v>2.268538</c:v>
                </c:pt>
                <c:pt idx="65">
                  <c:v>2.232740999999999</c:v>
                </c:pt>
                <c:pt idx="66">
                  <c:v>2.204674</c:v>
                </c:pt>
                <c:pt idx="67">
                  <c:v>2.224048999999999</c:v>
                </c:pt>
                <c:pt idx="68">
                  <c:v>2.217035</c:v>
                </c:pt>
                <c:pt idx="69">
                  <c:v>2.297258999999999</c:v>
                </c:pt>
                <c:pt idx="70">
                  <c:v>2.371039999999998</c:v>
                </c:pt>
                <c:pt idx="71">
                  <c:v>2.364691</c:v>
                </c:pt>
                <c:pt idx="72">
                  <c:v>2.348901</c:v>
                </c:pt>
                <c:pt idx="73">
                  <c:v>2.369937</c:v>
                </c:pt>
                <c:pt idx="74">
                  <c:v>2.330851999999998</c:v>
                </c:pt>
                <c:pt idx="75">
                  <c:v>2.327182</c:v>
                </c:pt>
                <c:pt idx="76">
                  <c:v>2.403649</c:v>
                </c:pt>
                <c:pt idx="77">
                  <c:v>2.378894999999999</c:v>
                </c:pt>
                <c:pt idx="78">
                  <c:v>2.361826</c:v>
                </c:pt>
                <c:pt idx="79">
                  <c:v>2.405835999999999</c:v>
                </c:pt>
                <c:pt idx="80">
                  <c:v>2.418269</c:v>
                </c:pt>
                <c:pt idx="81">
                  <c:v>2.418269</c:v>
                </c:pt>
                <c:pt idx="82">
                  <c:v>1.356</c:v>
                </c:pt>
                <c:pt idx="83">
                  <c:v>1.356</c:v>
                </c:pt>
                <c:pt idx="84">
                  <c:v>1.503</c:v>
                </c:pt>
                <c:pt idx="85">
                  <c:v>1.642</c:v>
                </c:pt>
                <c:pt idx="86">
                  <c:v>1.745932</c:v>
                </c:pt>
                <c:pt idx="87">
                  <c:v>1.906475</c:v>
                </c:pt>
                <c:pt idx="88">
                  <c:v>2.051578</c:v>
                </c:pt>
                <c:pt idx="89">
                  <c:v>2.158128</c:v>
                </c:pt>
                <c:pt idx="90">
                  <c:v>2.128074</c:v>
                </c:pt>
                <c:pt idx="91">
                  <c:v>2.025672</c:v>
                </c:pt>
                <c:pt idx="92">
                  <c:v>1.996578</c:v>
                </c:pt>
                <c:pt idx="93">
                  <c:v>1.938586</c:v>
                </c:pt>
                <c:pt idx="94">
                  <c:v>1.917058</c:v>
                </c:pt>
                <c:pt idx="95">
                  <c:v>1.871782</c:v>
                </c:pt>
                <c:pt idx="96">
                  <c:v>1.836186</c:v>
                </c:pt>
                <c:pt idx="97">
                  <c:v>1.834113</c:v>
                </c:pt>
                <c:pt idx="98">
                  <c:v>1.880245</c:v>
                </c:pt>
                <c:pt idx="99">
                  <c:v>1.985221</c:v>
                </c:pt>
                <c:pt idx="100">
                  <c:v>2.005318</c:v>
                </c:pt>
                <c:pt idx="101">
                  <c:v>1.971583</c:v>
                </c:pt>
                <c:pt idx="102">
                  <c:v>1.933858</c:v>
                </c:pt>
                <c:pt idx="103">
                  <c:v>1.887753</c:v>
                </c:pt>
                <c:pt idx="104">
                  <c:v>1.854614</c:v>
                </c:pt>
                <c:pt idx="105">
                  <c:v>1.869326</c:v>
                </c:pt>
                <c:pt idx="106">
                  <c:v>1.856696</c:v>
                </c:pt>
                <c:pt idx="107">
                  <c:v>1.867848</c:v>
                </c:pt>
                <c:pt idx="108">
                  <c:v>1.919837</c:v>
                </c:pt>
                <c:pt idx="109">
                  <c:v>1.893749</c:v>
                </c:pt>
                <c:pt idx="110">
                  <c:v>1.916609</c:v>
                </c:pt>
              </c:numCache>
            </c:numRef>
          </c:val>
        </c:ser>
        <c:ser>
          <c:idx val="3"/>
          <c:order val="3"/>
          <c:tx>
            <c:strRef>
              <c:f>Sheet1!$A$5</c:f>
              <c:strCache>
                <c:ptCount val="1"/>
                <c:pt idx="0">
                  <c:v>Tight oil</c:v>
                </c:pt>
              </c:strCache>
            </c:strRef>
          </c:tx>
          <c:spPr>
            <a:solidFill>
              <a:srgbClr val="5D9732"/>
            </a:solidFill>
            <a:ln>
              <a:noFill/>
            </a:ln>
          </c:spPr>
          <c:cat>
            <c:numRef>
              <c:f>Sheet1!$B$1:$DH$1</c:f>
              <c:numCache>
                <c:formatCode>General</c:formatCode>
                <c:ptCount val="111"/>
                <c:pt idx="0">
                  <c:v>1990.0</c:v>
                </c:pt>
                <c:pt idx="10">
                  <c:v>2000.0</c:v>
                </c:pt>
                <c:pt idx="20">
                  <c:v>2010.0</c:v>
                </c:pt>
                <c:pt idx="30">
                  <c:v>2020.0</c:v>
                </c:pt>
                <c:pt idx="40">
                  <c:v>2030.0</c:v>
                </c:pt>
                <c:pt idx="50">
                  <c:v>2040.0</c:v>
                </c:pt>
                <c:pt idx="60">
                  <c:v>2020.0</c:v>
                </c:pt>
                <c:pt idx="70">
                  <c:v>2030.0</c:v>
                </c:pt>
                <c:pt idx="80">
                  <c:v>2040.0</c:v>
                </c:pt>
                <c:pt idx="90">
                  <c:v>2020.0</c:v>
                </c:pt>
                <c:pt idx="100">
                  <c:v>2030.0</c:v>
                </c:pt>
                <c:pt idx="110">
                  <c:v>2040.0</c:v>
                </c:pt>
              </c:numCache>
            </c:numRef>
          </c:cat>
          <c:val>
            <c:numRef>
              <c:f>Sheet1!$B$5:$DH$5</c:f>
              <c:numCache>
                <c:formatCode>General</c:formatCode>
                <c:ptCount val="111"/>
                <c:pt idx="0">
                  <c:v>0.004</c:v>
                </c:pt>
                <c:pt idx="1">
                  <c:v>0.007</c:v>
                </c:pt>
                <c:pt idx="2">
                  <c:v>0.006</c:v>
                </c:pt>
                <c:pt idx="3">
                  <c:v>0.005</c:v>
                </c:pt>
                <c:pt idx="4">
                  <c:v>0.004</c:v>
                </c:pt>
                <c:pt idx="5">
                  <c:v>0.003</c:v>
                </c:pt>
                <c:pt idx="6">
                  <c:v>0.002</c:v>
                </c:pt>
                <c:pt idx="7">
                  <c:v>0.002</c:v>
                </c:pt>
                <c:pt idx="8">
                  <c:v>0.002</c:v>
                </c:pt>
                <c:pt idx="9">
                  <c:v>0.001</c:v>
                </c:pt>
                <c:pt idx="10">
                  <c:v>0.281</c:v>
                </c:pt>
                <c:pt idx="11">
                  <c:v>0.272</c:v>
                </c:pt>
                <c:pt idx="12">
                  <c:v>0.264</c:v>
                </c:pt>
                <c:pt idx="13">
                  <c:v>0.262</c:v>
                </c:pt>
                <c:pt idx="14">
                  <c:v>0.273</c:v>
                </c:pt>
                <c:pt idx="15">
                  <c:v>0.298</c:v>
                </c:pt>
                <c:pt idx="16">
                  <c:v>0.315</c:v>
                </c:pt>
                <c:pt idx="17">
                  <c:v>0.345</c:v>
                </c:pt>
                <c:pt idx="18">
                  <c:v>0.612</c:v>
                </c:pt>
                <c:pt idx="19">
                  <c:v>0.69</c:v>
                </c:pt>
                <c:pt idx="20">
                  <c:v>0.871</c:v>
                </c:pt>
                <c:pt idx="21">
                  <c:v>1.314</c:v>
                </c:pt>
                <c:pt idx="22">
                  <c:v>2.193</c:v>
                </c:pt>
                <c:pt idx="23">
                  <c:v>3.149</c:v>
                </c:pt>
                <c:pt idx="24">
                  <c:v>4.188735999999998</c:v>
                </c:pt>
                <c:pt idx="25">
                  <c:v>4.789455</c:v>
                </c:pt>
                <c:pt idx="26">
                  <c:v>4.942475</c:v>
                </c:pt>
                <c:pt idx="27">
                  <c:v>5.276059</c:v>
                </c:pt>
                <c:pt idx="28">
                  <c:v>5.468745</c:v>
                </c:pt>
                <c:pt idx="29">
                  <c:v>5.560094999999998</c:v>
                </c:pt>
                <c:pt idx="30">
                  <c:v>5.603787999999998</c:v>
                </c:pt>
                <c:pt idx="31">
                  <c:v>5.530283</c:v>
                </c:pt>
                <c:pt idx="32">
                  <c:v>5.480972</c:v>
                </c:pt>
                <c:pt idx="33">
                  <c:v>5.423528</c:v>
                </c:pt>
                <c:pt idx="34">
                  <c:v>5.393754999999998</c:v>
                </c:pt>
                <c:pt idx="35">
                  <c:v>5.307681999999998</c:v>
                </c:pt>
                <c:pt idx="36">
                  <c:v>5.093706</c:v>
                </c:pt>
                <c:pt idx="37">
                  <c:v>4.986741</c:v>
                </c:pt>
                <c:pt idx="38">
                  <c:v>4.936783</c:v>
                </c:pt>
                <c:pt idx="39">
                  <c:v>4.884615999999998</c:v>
                </c:pt>
                <c:pt idx="40">
                  <c:v>4.825443999999998</c:v>
                </c:pt>
                <c:pt idx="41">
                  <c:v>4.625794999999997</c:v>
                </c:pt>
                <c:pt idx="42">
                  <c:v>4.464099999999998</c:v>
                </c:pt>
                <c:pt idx="43">
                  <c:v>4.390712999999998</c:v>
                </c:pt>
                <c:pt idx="44">
                  <c:v>4.380634</c:v>
                </c:pt>
                <c:pt idx="45">
                  <c:v>4.397962999999998</c:v>
                </c:pt>
                <c:pt idx="46">
                  <c:v>4.374659</c:v>
                </c:pt>
                <c:pt idx="47">
                  <c:v>4.355085999999997</c:v>
                </c:pt>
                <c:pt idx="48">
                  <c:v>4.322659999999998</c:v>
                </c:pt>
                <c:pt idx="49">
                  <c:v>4.299057</c:v>
                </c:pt>
                <c:pt idx="50">
                  <c:v>4.285616</c:v>
                </c:pt>
                <c:pt idx="51">
                  <c:v>4.285616</c:v>
                </c:pt>
                <c:pt idx="52">
                  <c:v>3.149</c:v>
                </c:pt>
                <c:pt idx="53">
                  <c:v>3.149</c:v>
                </c:pt>
                <c:pt idx="54">
                  <c:v>4.192967999999998</c:v>
                </c:pt>
                <c:pt idx="55">
                  <c:v>5.153109999999998</c:v>
                </c:pt>
                <c:pt idx="56">
                  <c:v>5.492949</c:v>
                </c:pt>
                <c:pt idx="57">
                  <c:v>5.917887999999998</c:v>
                </c:pt>
                <c:pt idx="58">
                  <c:v>6.569116999999998</c:v>
                </c:pt>
                <c:pt idx="59">
                  <c:v>7.10176</c:v>
                </c:pt>
                <c:pt idx="60">
                  <c:v>7.446647</c:v>
                </c:pt>
                <c:pt idx="61">
                  <c:v>7.607617999999998</c:v>
                </c:pt>
                <c:pt idx="62">
                  <c:v>7.893425999999998</c:v>
                </c:pt>
                <c:pt idx="63">
                  <c:v>8.151817000000001</c:v>
                </c:pt>
                <c:pt idx="64">
                  <c:v>8.553362000000001</c:v>
                </c:pt>
                <c:pt idx="65">
                  <c:v>8.912643000000002</c:v>
                </c:pt>
                <c:pt idx="66">
                  <c:v>9.054523000000001</c:v>
                </c:pt>
                <c:pt idx="67">
                  <c:v>9.300007</c:v>
                </c:pt>
                <c:pt idx="68">
                  <c:v>9.550367000000001</c:v>
                </c:pt>
                <c:pt idx="69">
                  <c:v>9.902705000000002</c:v>
                </c:pt>
                <c:pt idx="70">
                  <c:v>10.230471</c:v>
                </c:pt>
                <c:pt idx="71">
                  <c:v>10.472885</c:v>
                </c:pt>
                <c:pt idx="72">
                  <c:v>10.69306</c:v>
                </c:pt>
                <c:pt idx="73">
                  <c:v>10.884762</c:v>
                </c:pt>
                <c:pt idx="74">
                  <c:v>11.080588</c:v>
                </c:pt>
                <c:pt idx="75">
                  <c:v>11.243146</c:v>
                </c:pt>
                <c:pt idx="76">
                  <c:v>11.369232</c:v>
                </c:pt>
                <c:pt idx="77">
                  <c:v>11.46421</c:v>
                </c:pt>
                <c:pt idx="78">
                  <c:v>11.51374</c:v>
                </c:pt>
                <c:pt idx="79">
                  <c:v>11.543341</c:v>
                </c:pt>
                <c:pt idx="80">
                  <c:v>11.564402</c:v>
                </c:pt>
                <c:pt idx="81">
                  <c:v>11.564402</c:v>
                </c:pt>
                <c:pt idx="82">
                  <c:v>3.149</c:v>
                </c:pt>
                <c:pt idx="83">
                  <c:v>3.149</c:v>
                </c:pt>
                <c:pt idx="84">
                  <c:v>4.188735999999998</c:v>
                </c:pt>
                <c:pt idx="85">
                  <c:v>4.654643999999998</c:v>
                </c:pt>
                <c:pt idx="86">
                  <c:v>4.589292</c:v>
                </c:pt>
                <c:pt idx="87">
                  <c:v>4.789598</c:v>
                </c:pt>
                <c:pt idx="88">
                  <c:v>4.940899</c:v>
                </c:pt>
                <c:pt idx="89">
                  <c:v>5.007551999999998</c:v>
                </c:pt>
                <c:pt idx="90">
                  <c:v>5.046810999999998</c:v>
                </c:pt>
                <c:pt idx="91">
                  <c:v>5.011479</c:v>
                </c:pt>
                <c:pt idx="92">
                  <c:v>4.969553</c:v>
                </c:pt>
                <c:pt idx="93">
                  <c:v>4.880005999999998</c:v>
                </c:pt>
                <c:pt idx="94">
                  <c:v>4.825057999999998</c:v>
                </c:pt>
                <c:pt idx="95">
                  <c:v>4.781194</c:v>
                </c:pt>
                <c:pt idx="96">
                  <c:v>4.7166</c:v>
                </c:pt>
                <c:pt idx="97">
                  <c:v>4.510714999999998</c:v>
                </c:pt>
                <c:pt idx="98">
                  <c:v>4.38648</c:v>
                </c:pt>
                <c:pt idx="99">
                  <c:v>4.287055999999998</c:v>
                </c:pt>
                <c:pt idx="100">
                  <c:v>4.211638</c:v>
                </c:pt>
                <c:pt idx="101">
                  <c:v>4.125830999999996</c:v>
                </c:pt>
                <c:pt idx="102">
                  <c:v>4.055322</c:v>
                </c:pt>
                <c:pt idx="103">
                  <c:v>3.921803999999998</c:v>
                </c:pt>
                <c:pt idx="104">
                  <c:v>3.737268</c:v>
                </c:pt>
                <c:pt idx="105">
                  <c:v>3.592763</c:v>
                </c:pt>
                <c:pt idx="106">
                  <c:v>3.451362</c:v>
                </c:pt>
                <c:pt idx="107">
                  <c:v>3.339128</c:v>
                </c:pt>
                <c:pt idx="108">
                  <c:v>3.234898</c:v>
                </c:pt>
                <c:pt idx="109">
                  <c:v>3.150853999999998</c:v>
                </c:pt>
                <c:pt idx="110">
                  <c:v>3.076244999999998</c:v>
                </c:pt>
              </c:numCache>
            </c:numRef>
          </c:val>
        </c:ser>
        <c:dLbls>
          <c:showLegendKey val="0"/>
          <c:showVal val="0"/>
          <c:showCatName val="0"/>
          <c:showSerName val="0"/>
          <c:showPercent val="0"/>
          <c:showBubbleSize val="0"/>
        </c:dLbls>
        <c:axId val="2111089960"/>
        <c:axId val="2111093384"/>
      </c:areaChart>
      <c:lineChart>
        <c:grouping val="standard"/>
        <c:varyColors val="0"/>
        <c:ser>
          <c:idx val="4"/>
          <c:order val="4"/>
          <c:tx>
            <c:strRef>
              <c:f>Sheet1!$A$6</c:f>
              <c:strCache>
                <c:ptCount val="1"/>
              </c:strCache>
            </c:strRef>
          </c:tx>
          <c:spPr>
            <a:ln w="38100">
              <a:solidFill>
                <a:srgbClr val="003953"/>
              </a:solidFill>
              <a:prstDash val="sysDash"/>
            </a:ln>
          </c:spPr>
          <c:marker>
            <c:symbol val="none"/>
          </c:marker>
          <c:cat>
            <c:numRef>
              <c:f>Sheet1!$B$1:$DH$1</c:f>
              <c:numCache>
                <c:formatCode>General</c:formatCode>
                <c:ptCount val="111"/>
                <c:pt idx="0">
                  <c:v>1990.0</c:v>
                </c:pt>
                <c:pt idx="10">
                  <c:v>2000.0</c:v>
                </c:pt>
                <c:pt idx="20">
                  <c:v>2010.0</c:v>
                </c:pt>
                <c:pt idx="30">
                  <c:v>2020.0</c:v>
                </c:pt>
                <c:pt idx="40">
                  <c:v>2030.0</c:v>
                </c:pt>
                <c:pt idx="50">
                  <c:v>2040.0</c:v>
                </c:pt>
                <c:pt idx="60">
                  <c:v>2020.0</c:v>
                </c:pt>
                <c:pt idx="70">
                  <c:v>2030.0</c:v>
                </c:pt>
                <c:pt idx="80">
                  <c:v>2040.0</c:v>
                </c:pt>
                <c:pt idx="90">
                  <c:v>2020.0</c:v>
                </c:pt>
                <c:pt idx="100">
                  <c:v>2030.0</c:v>
                </c:pt>
                <c:pt idx="110">
                  <c:v>2040.0</c:v>
                </c:pt>
              </c:numCache>
            </c:numRef>
          </c:cat>
          <c:val>
            <c:numRef>
              <c:f>Sheet1!$B$6:$DH$6</c:f>
              <c:numCache>
                <c:formatCode>General</c:formatCode>
                <c:ptCount val="111"/>
                <c:pt idx="0">
                  <c:v>9.636849</c:v>
                </c:pt>
                <c:pt idx="1">
                  <c:v>9.636849</c:v>
                </c:pt>
                <c:pt idx="2">
                  <c:v>9.636849</c:v>
                </c:pt>
                <c:pt idx="3">
                  <c:v>9.636849</c:v>
                </c:pt>
                <c:pt idx="4">
                  <c:v>9.636849</c:v>
                </c:pt>
                <c:pt idx="5">
                  <c:v>9.636849</c:v>
                </c:pt>
                <c:pt idx="6">
                  <c:v>9.636849</c:v>
                </c:pt>
                <c:pt idx="7">
                  <c:v>9.636849</c:v>
                </c:pt>
                <c:pt idx="8">
                  <c:v>9.636849</c:v>
                </c:pt>
                <c:pt idx="9">
                  <c:v>9.636849</c:v>
                </c:pt>
                <c:pt idx="10">
                  <c:v>9.636849</c:v>
                </c:pt>
                <c:pt idx="11">
                  <c:v>9.636849</c:v>
                </c:pt>
                <c:pt idx="12">
                  <c:v>9.636849</c:v>
                </c:pt>
                <c:pt idx="13">
                  <c:v>9.636849</c:v>
                </c:pt>
                <c:pt idx="14">
                  <c:v>9.636849</c:v>
                </c:pt>
                <c:pt idx="15">
                  <c:v>9.636849</c:v>
                </c:pt>
                <c:pt idx="16">
                  <c:v>9.636849</c:v>
                </c:pt>
                <c:pt idx="17">
                  <c:v>9.636849</c:v>
                </c:pt>
                <c:pt idx="18">
                  <c:v>9.636849</c:v>
                </c:pt>
                <c:pt idx="19">
                  <c:v>9.636849</c:v>
                </c:pt>
                <c:pt idx="20">
                  <c:v>9.636849</c:v>
                </c:pt>
                <c:pt idx="21">
                  <c:v>9.636849</c:v>
                </c:pt>
                <c:pt idx="22">
                  <c:v>9.636849</c:v>
                </c:pt>
                <c:pt idx="23">
                  <c:v>9.636849</c:v>
                </c:pt>
                <c:pt idx="24">
                  <c:v>9.636849</c:v>
                </c:pt>
                <c:pt idx="25">
                  <c:v>9.636849</c:v>
                </c:pt>
                <c:pt idx="26">
                  <c:v>9.636849</c:v>
                </c:pt>
                <c:pt idx="27">
                  <c:v>9.636849</c:v>
                </c:pt>
                <c:pt idx="28">
                  <c:v>9.636849</c:v>
                </c:pt>
                <c:pt idx="29">
                  <c:v>9.636849</c:v>
                </c:pt>
                <c:pt idx="30">
                  <c:v>9.636849</c:v>
                </c:pt>
                <c:pt idx="31">
                  <c:v>9.636849</c:v>
                </c:pt>
                <c:pt idx="32">
                  <c:v>9.636849</c:v>
                </c:pt>
                <c:pt idx="33">
                  <c:v>9.636849</c:v>
                </c:pt>
                <c:pt idx="34">
                  <c:v>9.636849</c:v>
                </c:pt>
                <c:pt idx="35">
                  <c:v>9.636849</c:v>
                </c:pt>
                <c:pt idx="36">
                  <c:v>9.636849</c:v>
                </c:pt>
                <c:pt idx="37">
                  <c:v>9.636849</c:v>
                </c:pt>
                <c:pt idx="38">
                  <c:v>9.636849</c:v>
                </c:pt>
                <c:pt idx="39">
                  <c:v>9.636849</c:v>
                </c:pt>
                <c:pt idx="40">
                  <c:v>9.636849</c:v>
                </c:pt>
                <c:pt idx="41">
                  <c:v>9.636849</c:v>
                </c:pt>
                <c:pt idx="42">
                  <c:v>9.636849</c:v>
                </c:pt>
                <c:pt idx="43">
                  <c:v>9.636849</c:v>
                </c:pt>
                <c:pt idx="44">
                  <c:v>9.636849</c:v>
                </c:pt>
                <c:pt idx="45">
                  <c:v>9.636849</c:v>
                </c:pt>
                <c:pt idx="46">
                  <c:v>9.636849</c:v>
                </c:pt>
                <c:pt idx="47">
                  <c:v>9.636849</c:v>
                </c:pt>
                <c:pt idx="48">
                  <c:v>9.636849</c:v>
                </c:pt>
                <c:pt idx="49">
                  <c:v>9.636849</c:v>
                </c:pt>
                <c:pt idx="50">
                  <c:v>9.636849</c:v>
                </c:pt>
                <c:pt idx="51">
                  <c:v>9.636849</c:v>
                </c:pt>
                <c:pt idx="52">
                  <c:v>9.636849</c:v>
                </c:pt>
                <c:pt idx="53">
                  <c:v>9.636849</c:v>
                </c:pt>
                <c:pt idx="54">
                  <c:v>9.636849</c:v>
                </c:pt>
                <c:pt idx="55">
                  <c:v>9.636849</c:v>
                </c:pt>
                <c:pt idx="56">
                  <c:v>9.636849</c:v>
                </c:pt>
                <c:pt idx="57">
                  <c:v>9.636849</c:v>
                </c:pt>
                <c:pt idx="58">
                  <c:v>9.636849</c:v>
                </c:pt>
                <c:pt idx="59">
                  <c:v>9.636849</c:v>
                </c:pt>
                <c:pt idx="60">
                  <c:v>9.636849</c:v>
                </c:pt>
                <c:pt idx="61">
                  <c:v>9.636849</c:v>
                </c:pt>
                <c:pt idx="62">
                  <c:v>9.636849</c:v>
                </c:pt>
                <c:pt idx="63">
                  <c:v>9.636849</c:v>
                </c:pt>
                <c:pt idx="64">
                  <c:v>9.636849</c:v>
                </c:pt>
                <c:pt idx="65">
                  <c:v>9.636849</c:v>
                </c:pt>
                <c:pt idx="66">
                  <c:v>9.636849</c:v>
                </c:pt>
                <c:pt idx="67">
                  <c:v>9.636849</c:v>
                </c:pt>
                <c:pt idx="68">
                  <c:v>9.636849</c:v>
                </c:pt>
                <c:pt idx="69">
                  <c:v>9.636849</c:v>
                </c:pt>
                <c:pt idx="70">
                  <c:v>9.636849</c:v>
                </c:pt>
                <c:pt idx="71">
                  <c:v>9.636849</c:v>
                </c:pt>
                <c:pt idx="72">
                  <c:v>9.636849</c:v>
                </c:pt>
                <c:pt idx="73">
                  <c:v>9.636849</c:v>
                </c:pt>
                <c:pt idx="74">
                  <c:v>9.636849</c:v>
                </c:pt>
                <c:pt idx="75">
                  <c:v>9.636849</c:v>
                </c:pt>
                <c:pt idx="76">
                  <c:v>9.636849</c:v>
                </c:pt>
                <c:pt idx="77">
                  <c:v>9.636849</c:v>
                </c:pt>
                <c:pt idx="78">
                  <c:v>9.636849</c:v>
                </c:pt>
                <c:pt idx="79">
                  <c:v>9.636849</c:v>
                </c:pt>
                <c:pt idx="80">
                  <c:v>9.636849</c:v>
                </c:pt>
                <c:pt idx="81">
                  <c:v>9.636849</c:v>
                </c:pt>
                <c:pt idx="82">
                  <c:v>9.636849</c:v>
                </c:pt>
                <c:pt idx="83">
                  <c:v>9.636849</c:v>
                </c:pt>
                <c:pt idx="84">
                  <c:v>9.636849</c:v>
                </c:pt>
                <c:pt idx="85">
                  <c:v>9.636849</c:v>
                </c:pt>
                <c:pt idx="86">
                  <c:v>9.636849</c:v>
                </c:pt>
                <c:pt idx="87">
                  <c:v>9.636849</c:v>
                </c:pt>
                <c:pt idx="88">
                  <c:v>9.636849</c:v>
                </c:pt>
                <c:pt idx="89">
                  <c:v>9.636849</c:v>
                </c:pt>
                <c:pt idx="90">
                  <c:v>9.636849</c:v>
                </c:pt>
                <c:pt idx="91">
                  <c:v>9.636849</c:v>
                </c:pt>
                <c:pt idx="92">
                  <c:v>9.636849</c:v>
                </c:pt>
                <c:pt idx="93">
                  <c:v>9.636849</c:v>
                </c:pt>
                <c:pt idx="94">
                  <c:v>9.636849</c:v>
                </c:pt>
                <c:pt idx="95">
                  <c:v>9.636849</c:v>
                </c:pt>
                <c:pt idx="96">
                  <c:v>9.636849</c:v>
                </c:pt>
                <c:pt idx="97">
                  <c:v>9.636849</c:v>
                </c:pt>
                <c:pt idx="98">
                  <c:v>9.636849</c:v>
                </c:pt>
                <c:pt idx="99">
                  <c:v>9.636849</c:v>
                </c:pt>
                <c:pt idx="100">
                  <c:v>9.636849</c:v>
                </c:pt>
                <c:pt idx="101">
                  <c:v>9.636849</c:v>
                </c:pt>
                <c:pt idx="102">
                  <c:v>9.636849</c:v>
                </c:pt>
                <c:pt idx="103">
                  <c:v>9.636849</c:v>
                </c:pt>
                <c:pt idx="104">
                  <c:v>9.636849</c:v>
                </c:pt>
                <c:pt idx="105">
                  <c:v>9.636849</c:v>
                </c:pt>
                <c:pt idx="106">
                  <c:v>9.636849</c:v>
                </c:pt>
                <c:pt idx="107">
                  <c:v>9.636849</c:v>
                </c:pt>
                <c:pt idx="108">
                  <c:v>9.636849</c:v>
                </c:pt>
                <c:pt idx="109">
                  <c:v>9.636849</c:v>
                </c:pt>
                <c:pt idx="110">
                  <c:v>9.636849</c:v>
                </c:pt>
              </c:numCache>
            </c:numRef>
          </c:val>
          <c:smooth val="0"/>
        </c:ser>
        <c:dLbls>
          <c:showLegendKey val="0"/>
          <c:showVal val="0"/>
          <c:showCatName val="0"/>
          <c:showSerName val="0"/>
          <c:showPercent val="0"/>
          <c:showBubbleSize val="0"/>
        </c:dLbls>
        <c:marker val="1"/>
        <c:smooth val="0"/>
        <c:axId val="2111089960"/>
        <c:axId val="2111093384"/>
      </c:lineChart>
      <c:catAx>
        <c:axId val="2111089960"/>
        <c:scaling>
          <c:orientation val="minMax"/>
        </c:scaling>
        <c:delete val="0"/>
        <c:axPos val="b"/>
        <c:numFmt formatCode="General" sourceLinked="0"/>
        <c:majorTickMark val="out"/>
        <c:minorTickMark val="none"/>
        <c:tickLblPos val="nextTo"/>
        <c:spPr>
          <a:ln>
            <a:solidFill>
              <a:schemeClr val="tx1"/>
            </a:solidFill>
          </a:ln>
        </c:spPr>
        <c:txPr>
          <a:bodyPr rot="0" vert="horz"/>
          <a:lstStyle/>
          <a:p>
            <a:pPr>
              <a:defRPr sz="1400"/>
            </a:pPr>
            <a:endParaRPr lang="en-US"/>
          </a:p>
        </c:txPr>
        <c:crossAx val="2111093384"/>
        <c:crosses val="autoZero"/>
        <c:auto val="1"/>
        <c:lblAlgn val="ctr"/>
        <c:lblOffset val="100"/>
        <c:tickLblSkip val="5"/>
        <c:tickMarkSkip val="10"/>
        <c:noMultiLvlLbl val="0"/>
      </c:catAx>
      <c:valAx>
        <c:axId val="2111093384"/>
        <c:scaling>
          <c:orientation val="minMax"/>
          <c:max val="20.0"/>
          <c:min val="0.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rot="0" vert="horz"/>
          <a:lstStyle/>
          <a:p>
            <a:pPr>
              <a:defRPr sz="1400"/>
            </a:pPr>
            <a:endParaRPr lang="en-US"/>
          </a:p>
        </c:txPr>
        <c:crossAx val="2111089960"/>
        <c:crosses val="autoZero"/>
        <c:crossBetween val="midCat"/>
        <c:majorUnit val="5.0"/>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797987751531059"/>
          <c:y val="0.0384184235035137"/>
          <c:w val="0.698304208178532"/>
          <c:h val="0.797483419411283"/>
        </c:manualLayout>
      </c:layout>
      <c:barChart>
        <c:barDir val="col"/>
        <c:grouping val="stacked"/>
        <c:varyColors val="0"/>
        <c:ser>
          <c:idx val="0"/>
          <c:order val="0"/>
          <c:tx>
            <c:strRef>
              <c:f>data!$D$3</c:f>
              <c:strCache>
                <c:ptCount val="1"/>
                <c:pt idx="0">
                  <c:v>Production</c:v>
                </c:pt>
              </c:strCache>
            </c:strRef>
          </c:tx>
          <c:spPr>
            <a:solidFill>
              <a:schemeClr val="accent1"/>
            </a:solidFill>
          </c:spPr>
          <c:invertIfNegative val="0"/>
          <c:cat>
            <c:strRef>
              <c:f>data!$C$4:$C$9</c:f>
              <c:strCache>
                <c:ptCount val="6"/>
                <c:pt idx="0">
                  <c:v>Low crude production case</c:v>
                </c:pt>
                <c:pt idx="1">
                  <c:v> Crude exports restricted</c:v>
                </c:pt>
                <c:pt idx="3">
                  <c:v>High crude  production case</c:v>
                </c:pt>
                <c:pt idx="4">
                  <c:v>Crude exports unrestricted</c:v>
                </c:pt>
                <c:pt idx="5">
                  <c:v> Crude exports restricted</c:v>
                </c:pt>
              </c:strCache>
            </c:strRef>
          </c:cat>
          <c:val>
            <c:numRef>
              <c:f>data!$D$4:$D$9</c:f>
              <c:numCache>
                <c:formatCode>General</c:formatCode>
                <c:ptCount val="6"/>
                <c:pt idx="0">
                  <c:v>3458.0</c:v>
                </c:pt>
                <c:pt idx="3">
                  <c:v>7237.0</c:v>
                </c:pt>
              </c:numCache>
            </c:numRef>
          </c:val>
        </c:ser>
        <c:ser>
          <c:idx val="1"/>
          <c:order val="1"/>
          <c:tx>
            <c:strRef>
              <c:f>data!$E$3</c:f>
              <c:strCache>
                <c:ptCount val="1"/>
                <c:pt idx="0">
                  <c:v>Declining Imports</c:v>
                </c:pt>
              </c:strCache>
            </c:strRef>
          </c:tx>
          <c:spPr>
            <a:solidFill>
              <a:schemeClr val="accent2"/>
            </a:solidFill>
          </c:spPr>
          <c:invertIfNegative val="0"/>
          <c:cat>
            <c:strRef>
              <c:f>data!$C$4:$C$9</c:f>
              <c:strCache>
                <c:ptCount val="6"/>
                <c:pt idx="0">
                  <c:v>Low crude production case</c:v>
                </c:pt>
                <c:pt idx="1">
                  <c:v> Crude exports restricted</c:v>
                </c:pt>
                <c:pt idx="3">
                  <c:v>High crude  production case</c:v>
                </c:pt>
                <c:pt idx="4">
                  <c:v>Crude exports unrestricted</c:v>
                </c:pt>
                <c:pt idx="5">
                  <c:v> Crude exports restricted</c:v>
                </c:pt>
              </c:strCache>
            </c:strRef>
          </c:cat>
          <c:val>
            <c:numRef>
              <c:f>data!$E$4:$E$9</c:f>
              <c:numCache>
                <c:formatCode>General</c:formatCode>
                <c:ptCount val="6"/>
                <c:pt idx="1">
                  <c:v>1488.0</c:v>
                </c:pt>
                <c:pt idx="4">
                  <c:v>2824.0</c:v>
                </c:pt>
                <c:pt idx="5">
                  <c:v>2880.0</c:v>
                </c:pt>
              </c:numCache>
            </c:numRef>
          </c:val>
        </c:ser>
        <c:ser>
          <c:idx val="2"/>
          <c:order val="2"/>
          <c:tx>
            <c:strRef>
              <c:f>data!$F$3</c:f>
              <c:strCache>
                <c:ptCount val="1"/>
                <c:pt idx="0">
                  <c:v>Refinery Runs</c:v>
                </c:pt>
              </c:strCache>
            </c:strRef>
          </c:tx>
          <c:spPr>
            <a:solidFill>
              <a:schemeClr val="accent3"/>
            </a:solidFill>
          </c:spPr>
          <c:invertIfNegative val="0"/>
          <c:cat>
            <c:strRef>
              <c:f>data!$C$4:$C$9</c:f>
              <c:strCache>
                <c:ptCount val="6"/>
                <c:pt idx="0">
                  <c:v>Low crude production case</c:v>
                </c:pt>
                <c:pt idx="1">
                  <c:v> Crude exports restricted</c:v>
                </c:pt>
                <c:pt idx="3">
                  <c:v>High crude  production case</c:v>
                </c:pt>
                <c:pt idx="4">
                  <c:v>Crude exports unrestricted</c:v>
                </c:pt>
                <c:pt idx="5">
                  <c:v> Crude exports restricted</c:v>
                </c:pt>
              </c:strCache>
            </c:strRef>
          </c:cat>
          <c:val>
            <c:numRef>
              <c:f>data!$F$4:$F$9</c:f>
              <c:numCache>
                <c:formatCode>General</c:formatCode>
                <c:ptCount val="6"/>
                <c:pt idx="1">
                  <c:v>1261.0</c:v>
                </c:pt>
                <c:pt idx="4">
                  <c:v>1400.0</c:v>
                </c:pt>
                <c:pt idx="5">
                  <c:v>1540.0</c:v>
                </c:pt>
              </c:numCache>
            </c:numRef>
          </c:val>
        </c:ser>
        <c:ser>
          <c:idx val="3"/>
          <c:order val="3"/>
          <c:tx>
            <c:strRef>
              <c:f>data!$G$3</c:f>
              <c:strCache>
                <c:ptCount val="1"/>
                <c:pt idx="0">
                  <c:v>Splitters</c:v>
                </c:pt>
              </c:strCache>
            </c:strRef>
          </c:tx>
          <c:spPr>
            <a:solidFill>
              <a:schemeClr val="accent4"/>
            </a:solidFill>
          </c:spPr>
          <c:invertIfNegative val="0"/>
          <c:cat>
            <c:strRef>
              <c:f>data!$C$4:$C$9</c:f>
              <c:strCache>
                <c:ptCount val="6"/>
                <c:pt idx="0">
                  <c:v>Low crude production case</c:v>
                </c:pt>
                <c:pt idx="1">
                  <c:v> Crude exports restricted</c:v>
                </c:pt>
                <c:pt idx="3">
                  <c:v>High crude  production case</c:v>
                </c:pt>
                <c:pt idx="4">
                  <c:v>Crude exports unrestricted</c:v>
                </c:pt>
                <c:pt idx="5">
                  <c:v> Crude exports restricted</c:v>
                </c:pt>
              </c:strCache>
            </c:strRef>
          </c:cat>
          <c:val>
            <c:numRef>
              <c:f>data!$G$4:$G$9</c:f>
              <c:numCache>
                <c:formatCode>General</c:formatCode>
                <c:ptCount val="6"/>
                <c:pt idx="1">
                  <c:v>295.0</c:v>
                </c:pt>
                <c:pt idx="4">
                  <c:v>450.0</c:v>
                </c:pt>
                <c:pt idx="5">
                  <c:v>450.0</c:v>
                </c:pt>
              </c:numCache>
            </c:numRef>
          </c:val>
        </c:ser>
        <c:ser>
          <c:idx val="4"/>
          <c:order val="4"/>
          <c:tx>
            <c:strRef>
              <c:f>data!$H$3</c:f>
              <c:strCache>
                <c:ptCount val="1"/>
                <c:pt idx="0">
                  <c:v>Stabilizers</c:v>
                </c:pt>
              </c:strCache>
            </c:strRef>
          </c:tx>
          <c:spPr>
            <a:solidFill>
              <a:srgbClr val="003953"/>
            </a:solidFill>
          </c:spPr>
          <c:invertIfNegative val="0"/>
          <c:cat>
            <c:strRef>
              <c:f>data!$C$4:$C$9</c:f>
              <c:strCache>
                <c:ptCount val="6"/>
                <c:pt idx="0">
                  <c:v>Low crude production case</c:v>
                </c:pt>
                <c:pt idx="1">
                  <c:v> Crude exports restricted</c:v>
                </c:pt>
                <c:pt idx="3">
                  <c:v>High crude  production case</c:v>
                </c:pt>
                <c:pt idx="4">
                  <c:v>Crude exports unrestricted</c:v>
                </c:pt>
                <c:pt idx="5">
                  <c:v> Crude exports restricted</c:v>
                </c:pt>
              </c:strCache>
            </c:strRef>
          </c:cat>
          <c:val>
            <c:numRef>
              <c:f>data!$H$4:$H$9</c:f>
              <c:numCache>
                <c:formatCode>General</c:formatCode>
                <c:ptCount val="6"/>
                <c:pt idx="1">
                  <c:v>0.0</c:v>
                </c:pt>
                <c:pt idx="4">
                  <c:v>285.0</c:v>
                </c:pt>
                <c:pt idx="5">
                  <c:v>285.0</c:v>
                </c:pt>
              </c:numCache>
            </c:numRef>
          </c:val>
        </c:ser>
        <c:ser>
          <c:idx val="5"/>
          <c:order val="5"/>
          <c:tx>
            <c:strRef>
              <c:f>data!$I$3</c:f>
              <c:strCache>
                <c:ptCount val="1"/>
                <c:pt idx="0">
                  <c:v>Hydroskimmers</c:v>
                </c:pt>
              </c:strCache>
            </c:strRef>
          </c:tx>
          <c:spPr>
            <a:solidFill>
              <a:schemeClr val="accent6"/>
            </a:solidFill>
          </c:spPr>
          <c:invertIfNegative val="0"/>
          <c:cat>
            <c:strRef>
              <c:f>data!$C$4:$C$9</c:f>
              <c:strCache>
                <c:ptCount val="6"/>
                <c:pt idx="0">
                  <c:v>Low crude production case</c:v>
                </c:pt>
                <c:pt idx="1">
                  <c:v> Crude exports restricted</c:v>
                </c:pt>
                <c:pt idx="3">
                  <c:v>High crude  production case</c:v>
                </c:pt>
                <c:pt idx="4">
                  <c:v>Crude exports unrestricted</c:v>
                </c:pt>
                <c:pt idx="5">
                  <c:v> Crude exports restricted</c:v>
                </c:pt>
              </c:strCache>
            </c:strRef>
          </c:cat>
          <c:val>
            <c:numRef>
              <c:f>data!$I$4:$I$9</c:f>
              <c:numCache>
                <c:formatCode>General</c:formatCode>
                <c:ptCount val="6"/>
                <c:pt idx="4">
                  <c:v>0.0</c:v>
                </c:pt>
                <c:pt idx="5">
                  <c:v>1410.0</c:v>
                </c:pt>
              </c:numCache>
            </c:numRef>
          </c:val>
        </c:ser>
        <c:ser>
          <c:idx val="6"/>
          <c:order val="6"/>
          <c:tx>
            <c:strRef>
              <c:f>data!$J$3</c:f>
              <c:strCache>
                <c:ptCount val="1"/>
                <c:pt idx="0">
                  <c:v>Exports</c:v>
                </c:pt>
              </c:strCache>
            </c:strRef>
          </c:tx>
          <c:spPr>
            <a:solidFill>
              <a:srgbClr val="A33340"/>
            </a:solidFill>
          </c:spPr>
          <c:invertIfNegative val="0"/>
          <c:cat>
            <c:strRef>
              <c:f>data!$C$4:$C$9</c:f>
              <c:strCache>
                <c:ptCount val="6"/>
                <c:pt idx="0">
                  <c:v>Low crude production case</c:v>
                </c:pt>
                <c:pt idx="1">
                  <c:v> Crude exports restricted</c:v>
                </c:pt>
                <c:pt idx="3">
                  <c:v>High crude  production case</c:v>
                </c:pt>
                <c:pt idx="4">
                  <c:v>Crude exports unrestricted</c:v>
                </c:pt>
                <c:pt idx="5">
                  <c:v> Crude exports restricted</c:v>
                </c:pt>
              </c:strCache>
            </c:strRef>
          </c:cat>
          <c:val>
            <c:numRef>
              <c:f>data!$J$4:$J$9</c:f>
              <c:numCache>
                <c:formatCode>General</c:formatCode>
                <c:ptCount val="6"/>
                <c:pt idx="1">
                  <c:v>414.0</c:v>
                </c:pt>
                <c:pt idx="4">
                  <c:v>2278.0</c:v>
                </c:pt>
                <c:pt idx="5">
                  <c:v>672.0</c:v>
                </c:pt>
              </c:numCache>
            </c:numRef>
          </c:val>
        </c:ser>
        <c:dLbls>
          <c:showLegendKey val="0"/>
          <c:showVal val="0"/>
          <c:showCatName val="0"/>
          <c:showSerName val="0"/>
          <c:showPercent val="0"/>
          <c:showBubbleSize val="0"/>
        </c:dLbls>
        <c:gapWidth val="150"/>
        <c:overlap val="100"/>
        <c:axId val="-2142319192"/>
        <c:axId val="-2142917512"/>
      </c:barChart>
      <c:catAx>
        <c:axId val="-2142319192"/>
        <c:scaling>
          <c:orientation val="minMax"/>
        </c:scaling>
        <c:delete val="0"/>
        <c:axPos val="b"/>
        <c:numFmt formatCode="General" sourceLinked="1"/>
        <c:majorTickMark val="out"/>
        <c:minorTickMark val="none"/>
        <c:tickLblPos val="nextTo"/>
        <c:spPr>
          <a:ln w="12700">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2142917512"/>
        <c:crosses val="autoZero"/>
        <c:auto val="1"/>
        <c:lblAlgn val="ctr"/>
        <c:lblOffset val="100"/>
        <c:noMultiLvlLbl val="0"/>
      </c:catAx>
      <c:valAx>
        <c:axId val="-2142917512"/>
        <c:scaling>
          <c:orientation val="minMax"/>
        </c:scaling>
        <c:delete val="0"/>
        <c:axPos val="l"/>
        <c:majorGridlines>
          <c:spPr>
            <a:ln>
              <a:solidFill>
                <a:schemeClr val="bg1">
                  <a:lumMod val="65000"/>
                </a:schemeClr>
              </a:solidFill>
            </a:ln>
          </c:spPr>
        </c:majorGridlines>
        <c:numFmt formatCode="General" sourceLinked="1"/>
        <c:majorTickMark val="out"/>
        <c:minorTickMark val="none"/>
        <c:tickLblPos val="nextTo"/>
        <c:spPr>
          <a:ln>
            <a:noFill/>
          </a:ln>
        </c:spPr>
        <c:txPr>
          <a:bodyPr/>
          <a:lstStyle/>
          <a:p>
            <a:pPr>
              <a:defRPr sz="1400">
                <a:latin typeface="Arial" panose="020B0604020202020204" pitchFamily="34" charset="0"/>
                <a:cs typeface="Arial" panose="020B0604020202020204" pitchFamily="34" charset="0"/>
              </a:defRPr>
            </a:pPr>
            <a:endParaRPr lang="en-US"/>
          </a:p>
        </c:txPr>
        <c:crossAx val="-2142319192"/>
        <c:crosses val="autoZero"/>
        <c:crossBetween val="between"/>
      </c:valAx>
    </c:plotArea>
    <c:legend>
      <c:legendPos val="r"/>
      <c:layout>
        <c:manualLayout>
          <c:xMode val="edge"/>
          <c:yMode val="edge"/>
          <c:x val="0.783773268067905"/>
          <c:y val="0.184952079106862"/>
          <c:w val="0.203151934030979"/>
          <c:h val="0.503241703616345"/>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000">
          <a:latin typeface="+mn-lt"/>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92488262910798"/>
          <c:y val="0.0415499997327218"/>
          <c:w val="0.882629107981221"/>
          <c:h val="0.868542886992988"/>
        </c:manualLayout>
      </c:layout>
      <c:areaChart>
        <c:grouping val="stacked"/>
        <c:varyColors val="0"/>
        <c:ser>
          <c:idx val="1"/>
          <c:order val="0"/>
          <c:tx>
            <c:strRef>
              <c:f>Sheet1!$A$2</c:f>
              <c:strCache>
                <c:ptCount val="1"/>
                <c:pt idx="0">
                  <c:v>Exports to Canada</c:v>
                </c:pt>
              </c:strCache>
            </c:strRef>
          </c:tx>
          <c:spPr>
            <a:solidFill>
              <a:srgbClr val="675005"/>
            </a:solidFill>
            <a:ln>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Sheet1!$B$2:$CX$2</c:f>
              <c:numCache>
                <c:formatCode>0.00</c:formatCode>
                <c:ptCount val="101"/>
                <c:pt idx="0">
                  <c:v>0.072586</c:v>
                </c:pt>
                <c:pt idx="1">
                  <c:v>0.166689</c:v>
                </c:pt>
                <c:pt idx="2">
                  <c:v>0.189315</c:v>
                </c:pt>
                <c:pt idx="3">
                  <c:v>0.270987</c:v>
                </c:pt>
                <c:pt idx="4">
                  <c:v>0.394585</c:v>
                </c:pt>
                <c:pt idx="5">
                  <c:v>0.358281</c:v>
                </c:pt>
                <c:pt idx="6">
                  <c:v>0.341065</c:v>
                </c:pt>
                <c:pt idx="7">
                  <c:v>0.482198</c:v>
                </c:pt>
                <c:pt idx="8">
                  <c:v>0.558651</c:v>
                </c:pt>
                <c:pt idx="9">
                  <c:v>0.700596</c:v>
                </c:pt>
                <c:pt idx="10">
                  <c:v>0.738745</c:v>
                </c:pt>
                <c:pt idx="11">
                  <c:v>0.936993</c:v>
                </c:pt>
                <c:pt idx="12">
                  <c:v>0.97073</c:v>
                </c:pt>
                <c:pt idx="13">
                  <c:v>0.911194</c:v>
                </c:pt>
                <c:pt idx="14">
                  <c:v>0.761289</c:v>
                </c:pt>
                <c:pt idx="15">
                  <c:v>0.848289</c:v>
                </c:pt>
                <c:pt idx="16">
                  <c:v>0.910289</c:v>
                </c:pt>
                <c:pt idx="17">
                  <c:v>0.933572</c:v>
                </c:pt>
                <c:pt idx="18">
                  <c:v>0.979403</c:v>
                </c:pt>
                <c:pt idx="19">
                  <c:v>1.030091</c:v>
                </c:pt>
                <c:pt idx="20">
                  <c:v>1.066903</c:v>
                </c:pt>
                <c:pt idx="21">
                  <c:v>1.105563</c:v>
                </c:pt>
                <c:pt idx="22">
                  <c:v>1.152552</c:v>
                </c:pt>
                <c:pt idx="23">
                  <c:v>1.19564</c:v>
                </c:pt>
                <c:pt idx="24">
                  <c:v>1.229522</c:v>
                </c:pt>
                <c:pt idx="25">
                  <c:v>1.271163</c:v>
                </c:pt>
                <c:pt idx="26">
                  <c:v>1.276217</c:v>
                </c:pt>
                <c:pt idx="27">
                  <c:v>1.287677</c:v>
                </c:pt>
                <c:pt idx="28">
                  <c:v>1.277441</c:v>
                </c:pt>
                <c:pt idx="29">
                  <c:v>1.266627</c:v>
                </c:pt>
                <c:pt idx="30">
                  <c:v>1.250866</c:v>
                </c:pt>
                <c:pt idx="31">
                  <c:v>1.23096</c:v>
                </c:pt>
                <c:pt idx="32">
                  <c:v>1.222945</c:v>
                </c:pt>
                <c:pt idx="33">
                  <c:v>1.196161</c:v>
                </c:pt>
                <c:pt idx="34">
                  <c:v>1.156404</c:v>
                </c:pt>
                <c:pt idx="35">
                  <c:v>1.126305</c:v>
                </c:pt>
                <c:pt idx="36">
                  <c:v>1.092622</c:v>
                </c:pt>
                <c:pt idx="37">
                  <c:v>1.055916</c:v>
                </c:pt>
                <c:pt idx="38">
                  <c:v>1.024495</c:v>
                </c:pt>
                <c:pt idx="39">
                  <c:v>0.992269</c:v>
                </c:pt>
                <c:pt idx="40">
                  <c:v>0.929226</c:v>
                </c:pt>
                <c:pt idx="41">
                  <c:v>0.929226</c:v>
                </c:pt>
                <c:pt idx="42">
                  <c:v>0.911194</c:v>
                </c:pt>
                <c:pt idx="43" formatCode="General">
                  <c:v>0.911194</c:v>
                </c:pt>
                <c:pt idx="44">
                  <c:v>0.761289</c:v>
                </c:pt>
                <c:pt idx="45">
                  <c:v>0.848289</c:v>
                </c:pt>
                <c:pt idx="46">
                  <c:v>0.910289</c:v>
                </c:pt>
                <c:pt idx="47">
                  <c:v>0.922653</c:v>
                </c:pt>
                <c:pt idx="48">
                  <c:v>0.97608</c:v>
                </c:pt>
                <c:pt idx="49">
                  <c:v>1.034565</c:v>
                </c:pt>
                <c:pt idx="50">
                  <c:v>1.08374</c:v>
                </c:pt>
                <c:pt idx="51">
                  <c:v>1.127926</c:v>
                </c:pt>
                <c:pt idx="52">
                  <c:v>1.173325</c:v>
                </c:pt>
                <c:pt idx="53">
                  <c:v>1.21089</c:v>
                </c:pt>
                <c:pt idx="54">
                  <c:v>1.230232</c:v>
                </c:pt>
                <c:pt idx="55">
                  <c:v>1.228484</c:v>
                </c:pt>
                <c:pt idx="56">
                  <c:v>1.207417</c:v>
                </c:pt>
                <c:pt idx="57">
                  <c:v>1.182722</c:v>
                </c:pt>
                <c:pt idx="58">
                  <c:v>1.135301</c:v>
                </c:pt>
                <c:pt idx="59">
                  <c:v>1.093957</c:v>
                </c:pt>
                <c:pt idx="60">
                  <c:v>1.054701</c:v>
                </c:pt>
                <c:pt idx="61">
                  <c:v>1.011092</c:v>
                </c:pt>
                <c:pt idx="62">
                  <c:v>0.972006</c:v>
                </c:pt>
                <c:pt idx="63">
                  <c:v>0.919298</c:v>
                </c:pt>
                <c:pt idx="64">
                  <c:v>0.859161</c:v>
                </c:pt>
                <c:pt idx="65">
                  <c:v>0.809074</c:v>
                </c:pt>
                <c:pt idx="66">
                  <c:v>0.759522</c:v>
                </c:pt>
                <c:pt idx="67">
                  <c:v>0.709712</c:v>
                </c:pt>
                <c:pt idx="68">
                  <c:v>0.671907</c:v>
                </c:pt>
                <c:pt idx="69">
                  <c:v>0.641435</c:v>
                </c:pt>
                <c:pt idx="70">
                  <c:v>0.59649</c:v>
                </c:pt>
                <c:pt idx="71">
                  <c:v>0.59649</c:v>
                </c:pt>
                <c:pt idx="72">
                  <c:v>0.911194</c:v>
                </c:pt>
                <c:pt idx="73" formatCode="General">
                  <c:v>0.911194</c:v>
                </c:pt>
                <c:pt idx="74" formatCode="General">
                  <c:v>0.761289</c:v>
                </c:pt>
                <c:pt idx="75" formatCode="General">
                  <c:v>0.848289</c:v>
                </c:pt>
                <c:pt idx="76" formatCode="General">
                  <c:v>0.910289</c:v>
                </c:pt>
                <c:pt idx="77" formatCode="General">
                  <c:v>0.924913</c:v>
                </c:pt>
                <c:pt idx="78" formatCode="General">
                  <c:v>0.977054</c:v>
                </c:pt>
                <c:pt idx="79" formatCode="General">
                  <c:v>1.037283</c:v>
                </c:pt>
                <c:pt idx="80" formatCode="General">
                  <c:v>1.094024</c:v>
                </c:pt>
                <c:pt idx="81" formatCode="General">
                  <c:v>1.143005</c:v>
                </c:pt>
                <c:pt idx="82" formatCode="General">
                  <c:v>1.205082</c:v>
                </c:pt>
                <c:pt idx="83" formatCode="General">
                  <c:v>1.254788</c:v>
                </c:pt>
                <c:pt idx="84" formatCode="General">
                  <c:v>1.289686</c:v>
                </c:pt>
                <c:pt idx="85" formatCode="General">
                  <c:v>1.335707</c:v>
                </c:pt>
                <c:pt idx="86" formatCode="General">
                  <c:v>1.342198</c:v>
                </c:pt>
                <c:pt idx="87" formatCode="General">
                  <c:v>1.340439</c:v>
                </c:pt>
                <c:pt idx="88" formatCode="General">
                  <c:v>1.32525</c:v>
                </c:pt>
                <c:pt idx="89" formatCode="General">
                  <c:v>1.321224</c:v>
                </c:pt>
                <c:pt idx="90" formatCode="General">
                  <c:v>1.308427</c:v>
                </c:pt>
                <c:pt idx="91" formatCode="General">
                  <c:v>1.284655</c:v>
                </c:pt>
                <c:pt idx="92" formatCode="General">
                  <c:v>1.273451</c:v>
                </c:pt>
                <c:pt idx="93" formatCode="General">
                  <c:v>1.249446</c:v>
                </c:pt>
                <c:pt idx="94" formatCode="General">
                  <c:v>1.213188</c:v>
                </c:pt>
                <c:pt idx="95" formatCode="General">
                  <c:v>1.190179</c:v>
                </c:pt>
                <c:pt idx="96" formatCode="General">
                  <c:v>1.160082</c:v>
                </c:pt>
                <c:pt idx="97" formatCode="General">
                  <c:v>1.123025</c:v>
                </c:pt>
                <c:pt idx="98" formatCode="General">
                  <c:v>1.090977</c:v>
                </c:pt>
                <c:pt idx="99" formatCode="General">
                  <c:v>1.051626</c:v>
                </c:pt>
                <c:pt idx="100" formatCode="General">
                  <c:v>0.985017</c:v>
                </c:pt>
              </c:numCache>
            </c:numRef>
          </c:val>
        </c:ser>
        <c:ser>
          <c:idx val="2"/>
          <c:order val="1"/>
          <c:tx>
            <c:strRef>
              <c:f>Sheet1!$A$3</c:f>
              <c:strCache>
                <c:ptCount val="1"/>
                <c:pt idx="0">
                  <c:v>Alaska LNG exports</c:v>
                </c:pt>
              </c:strCache>
            </c:strRef>
          </c:tx>
          <c:spPr>
            <a:solidFill>
              <a:srgbClr val="FFC702"/>
            </a:solidFill>
            <a:ln>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Sheet1!$B$3:$CX$3</c:f>
              <c:numCache>
                <c:formatCode>General</c:formatCode>
                <c:ptCount val="10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0.2</c:v>
                </c:pt>
                <c:pt idx="28">
                  <c:v>0.4</c:v>
                </c:pt>
                <c:pt idx="29">
                  <c:v>0.6</c:v>
                </c:pt>
                <c:pt idx="30">
                  <c:v>0.8</c:v>
                </c:pt>
                <c:pt idx="31">
                  <c:v>0.8</c:v>
                </c:pt>
                <c:pt idx="32">
                  <c:v>0.8</c:v>
                </c:pt>
                <c:pt idx="33">
                  <c:v>0.8</c:v>
                </c:pt>
                <c:pt idx="34">
                  <c:v>0.8</c:v>
                </c:pt>
                <c:pt idx="35">
                  <c:v>0.8</c:v>
                </c:pt>
                <c:pt idx="36">
                  <c:v>0.8</c:v>
                </c:pt>
                <c:pt idx="37">
                  <c:v>0.8</c:v>
                </c:pt>
                <c:pt idx="38">
                  <c:v>0.8</c:v>
                </c:pt>
                <c:pt idx="39">
                  <c:v>0.8</c:v>
                </c:pt>
                <c:pt idx="40">
                  <c:v>0.8</c:v>
                </c:pt>
                <c:pt idx="41" formatCode="0.00">
                  <c:v>0.8</c:v>
                </c:pt>
                <c:pt idx="42" formatCode="0.00">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formatCode="0.00">
                  <c:v>0.0</c:v>
                </c:pt>
                <c:pt idx="72" formatCode="0.00">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numCache>
            </c:numRef>
          </c:val>
        </c:ser>
        <c:ser>
          <c:idx val="0"/>
          <c:order val="2"/>
          <c:tx>
            <c:strRef>
              <c:f>Sheet1!$A$4</c:f>
              <c:strCache>
                <c:ptCount val="1"/>
                <c:pt idx="0">
                  <c:v>Exports to Mexico</c:v>
                </c:pt>
              </c:strCache>
            </c:strRef>
          </c:tx>
          <c:spPr>
            <a:solidFill>
              <a:srgbClr val="A33340"/>
            </a:solidFill>
            <a:ln>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Sheet1!$B$4:$CX$4</c:f>
              <c:numCache>
                <c:formatCode>0.00</c:formatCode>
                <c:ptCount val="101"/>
                <c:pt idx="0">
                  <c:v>0.10552</c:v>
                </c:pt>
                <c:pt idx="1">
                  <c:v>0.140835</c:v>
                </c:pt>
                <c:pt idx="2">
                  <c:v>0.263481</c:v>
                </c:pt>
                <c:pt idx="3">
                  <c:v>0.343235</c:v>
                </c:pt>
                <c:pt idx="4">
                  <c:v>0.397494</c:v>
                </c:pt>
                <c:pt idx="5">
                  <c:v>0.305227</c:v>
                </c:pt>
                <c:pt idx="6">
                  <c:v>0.32216</c:v>
                </c:pt>
                <c:pt idx="7">
                  <c:v>0.29186</c:v>
                </c:pt>
                <c:pt idx="8">
                  <c:v>0.365449</c:v>
                </c:pt>
                <c:pt idx="9">
                  <c:v>0.338524</c:v>
                </c:pt>
                <c:pt idx="10">
                  <c:v>0.333459</c:v>
                </c:pt>
                <c:pt idx="11">
                  <c:v>0.500301</c:v>
                </c:pt>
                <c:pt idx="12">
                  <c:v>0.619955</c:v>
                </c:pt>
                <c:pt idx="13">
                  <c:v>0.658496</c:v>
                </c:pt>
                <c:pt idx="14">
                  <c:v>0.762503</c:v>
                </c:pt>
                <c:pt idx="15">
                  <c:v>0.849511</c:v>
                </c:pt>
                <c:pt idx="16">
                  <c:v>0.960491</c:v>
                </c:pt>
                <c:pt idx="17">
                  <c:v>1.028697</c:v>
                </c:pt>
                <c:pt idx="18">
                  <c:v>1.085521</c:v>
                </c:pt>
                <c:pt idx="19">
                  <c:v>1.143942</c:v>
                </c:pt>
                <c:pt idx="20">
                  <c:v>1.204676</c:v>
                </c:pt>
                <c:pt idx="21">
                  <c:v>1.215412</c:v>
                </c:pt>
                <c:pt idx="22">
                  <c:v>1.234148</c:v>
                </c:pt>
                <c:pt idx="23">
                  <c:v>1.260557</c:v>
                </c:pt>
                <c:pt idx="24">
                  <c:v>1.295226</c:v>
                </c:pt>
                <c:pt idx="25">
                  <c:v>1.337334</c:v>
                </c:pt>
                <c:pt idx="26">
                  <c:v>1.39324</c:v>
                </c:pt>
                <c:pt idx="27">
                  <c:v>1.459791</c:v>
                </c:pt>
                <c:pt idx="28">
                  <c:v>1.538777</c:v>
                </c:pt>
                <c:pt idx="29">
                  <c:v>1.629626</c:v>
                </c:pt>
                <c:pt idx="30">
                  <c:v>1.731628</c:v>
                </c:pt>
                <c:pt idx="31">
                  <c:v>1.815639</c:v>
                </c:pt>
                <c:pt idx="32">
                  <c:v>1.90604</c:v>
                </c:pt>
                <c:pt idx="33">
                  <c:v>2.003921</c:v>
                </c:pt>
                <c:pt idx="34">
                  <c:v>2.10888</c:v>
                </c:pt>
                <c:pt idx="35">
                  <c:v>2.221157</c:v>
                </c:pt>
                <c:pt idx="36">
                  <c:v>2.368517</c:v>
                </c:pt>
                <c:pt idx="37">
                  <c:v>2.525465</c:v>
                </c:pt>
                <c:pt idx="38">
                  <c:v>2.689611</c:v>
                </c:pt>
                <c:pt idx="39">
                  <c:v>2.858782</c:v>
                </c:pt>
                <c:pt idx="40">
                  <c:v>3.032316999999999</c:v>
                </c:pt>
                <c:pt idx="41">
                  <c:v>3.032316999999999</c:v>
                </c:pt>
                <c:pt idx="42">
                  <c:v>0.658496</c:v>
                </c:pt>
                <c:pt idx="43" formatCode="General">
                  <c:v>0.658496</c:v>
                </c:pt>
                <c:pt idx="44">
                  <c:v>0.762503</c:v>
                </c:pt>
                <c:pt idx="45">
                  <c:v>0.849511</c:v>
                </c:pt>
                <c:pt idx="46">
                  <c:v>0.960491</c:v>
                </c:pt>
                <c:pt idx="47">
                  <c:v>1.060987</c:v>
                </c:pt>
                <c:pt idx="48">
                  <c:v>1.136231</c:v>
                </c:pt>
                <c:pt idx="49">
                  <c:v>1.220886</c:v>
                </c:pt>
                <c:pt idx="50">
                  <c:v>1.314687</c:v>
                </c:pt>
                <c:pt idx="51">
                  <c:v>1.365019</c:v>
                </c:pt>
                <c:pt idx="52">
                  <c:v>1.42535</c:v>
                </c:pt>
                <c:pt idx="53">
                  <c:v>1.494992</c:v>
                </c:pt>
                <c:pt idx="54">
                  <c:v>1.574499</c:v>
                </c:pt>
                <c:pt idx="55">
                  <c:v>1.663931</c:v>
                </c:pt>
                <c:pt idx="56">
                  <c:v>1.770965</c:v>
                </c:pt>
                <c:pt idx="57">
                  <c:v>1.890187</c:v>
                </c:pt>
                <c:pt idx="58">
                  <c:v>2.022124</c:v>
                </c:pt>
                <c:pt idx="59">
                  <c:v>2.168014</c:v>
                </c:pt>
                <c:pt idx="60">
                  <c:v>2.327675</c:v>
                </c:pt>
                <c:pt idx="61">
                  <c:v>2.484745999999999</c:v>
                </c:pt>
                <c:pt idx="62">
                  <c:v>2.654982</c:v>
                </c:pt>
                <c:pt idx="63">
                  <c:v>2.837804</c:v>
                </c:pt>
                <c:pt idx="64">
                  <c:v>3.033983</c:v>
                </c:pt>
                <c:pt idx="65">
                  <c:v>3.24308</c:v>
                </c:pt>
                <c:pt idx="66">
                  <c:v>3.493802</c:v>
                </c:pt>
                <c:pt idx="67">
                  <c:v>3.76047</c:v>
                </c:pt>
                <c:pt idx="68">
                  <c:v>4.044999999999998</c:v>
                </c:pt>
                <c:pt idx="69">
                  <c:v>4.347249</c:v>
                </c:pt>
                <c:pt idx="70">
                  <c:v>4.668634999999997</c:v>
                </c:pt>
                <c:pt idx="71">
                  <c:v>4.668634999999997</c:v>
                </c:pt>
                <c:pt idx="72">
                  <c:v>0.658496</c:v>
                </c:pt>
                <c:pt idx="73" formatCode="General">
                  <c:v>0.658496</c:v>
                </c:pt>
                <c:pt idx="74" formatCode="General">
                  <c:v>0.762503</c:v>
                </c:pt>
                <c:pt idx="75" formatCode="General">
                  <c:v>0.849511</c:v>
                </c:pt>
                <c:pt idx="76" formatCode="General">
                  <c:v>0.960491</c:v>
                </c:pt>
                <c:pt idx="77" formatCode="General">
                  <c:v>1.020565</c:v>
                </c:pt>
                <c:pt idx="78" formatCode="General">
                  <c:v>1.076161</c:v>
                </c:pt>
                <c:pt idx="79" formatCode="General">
                  <c:v>1.137954</c:v>
                </c:pt>
                <c:pt idx="80" formatCode="General">
                  <c:v>1.207551</c:v>
                </c:pt>
                <c:pt idx="81" formatCode="General">
                  <c:v>1.228803</c:v>
                </c:pt>
                <c:pt idx="82" formatCode="General">
                  <c:v>1.258734</c:v>
                </c:pt>
                <c:pt idx="83" formatCode="General">
                  <c:v>1.295027</c:v>
                </c:pt>
                <c:pt idx="84" formatCode="General">
                  <c:v>1.338034</c:v>
                </c:pt>
                <c:pt idx="85" formatCode="General">
                  <c:v>1.388109</c:v>
                </c:pt>
                <c:pt idx="86" formatCode="General">
                  <c:v>1.452133</c:v>
                </c:pt>
                <c:pt idx="87" formatCode="General">
                  <c:v>1.523446</c:v>
                </c:pt>
                <c:pt idx="88" formatCode="General">
                  <c:v>1.605495</c:v>
                </c:pt>
                <c:pt idx="89" formatCode="General">
                  <c:v>1.70094</c:v>
                </c:pt>
                <c:pt idx="90" formatCode="General">
                  <c:v>1.809067</c:v>
                </c:pt>
                <c:pt idx="91" formatCode="General">
                  <c:v>1.902795</c:v>
                </c:pt>
                <c:pt idx="92" formatCode="General">
                  <c:v>2.005069</c:v>
                </c:pt>
                <c:pt idx="93" formatCode="General">
                  <c:v>2.116299</c:v>
                </c:pt>
                <c:pt idx="94" formatCode="General">
                  <c:v>2.236959999999998</c:v>
                </c:pt>
                <c:pt idx="95" formatCode="General">
                  <c:v>2.36696</c:v>
                </c:pt>
                <c:pt idx="96" formatCode="General">
                  <c:v>2.533005999999999</c:v>
                </c:pt>
                <c:pt idx="97" formatCode="General">
                  <c:v>2.71029</c:v>
                </c:pt>
                <c:pt idx="98" formatCode="General">
                  <c:v>2.896841999999998</c:v>
                </c:pt>
                <c:pt idx="99" formatCode="General">
                  <c:v>3.088389</c:v>
                </c:pt>
                <c:pt idx="100" formatCode="General">
                  <c:v>3.288082</c:v>
                </c:pt>
              </c:numCache>
            </c:numRef>
          </c:val>
        </c:ser>
        <c:ser>
          <c:idx val="3"/>
          <c:order val="3"/>
          <c:tx>
            <c:strRef>
              <c:f>Sheet1!$A$5</c:f>
              <c:strCache>
                <c:ptCount val="1"/>
                <c:pt idx="0">
                  <c:v>Lower 48 LNG exports</c:v>
                </c:pt>
              </c:strCache>
            </c:strRef>
          </c:tx>
          <c:spPr>
            <a:solidFill>
              <a:srgbClr val="BD732A"/>
            </a:solidFill>
            <a:ln>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Sheet1!$B$5:$CX$5</c:f>
              <c:numCache>
                <c:formatCode>0.00</c:formatCode>
                <c:ptCount val="101"/>
                <c:pt idx="0">
                  <c:v>0.06561</c:v>
                </c:pt>
                <c:pt idx="1">
                  <c:v>0.065753</c:v>
                </c:pt>
                <c:pt idx="2">
                  <c:v>0.063439</c:v>
                </c:pt>
                <c:pt idx="3">
                  <c:v>0.065698</c:v>
                </c:pt>
                <c:pt idx="4">
                  <c:v>0.062099</c:v>
                </c:pt>
                <c:pt idx="5">
                  <c:v>0.065124</c:v>
                </c:pt>
                <c:pt idx="6">
                  <c:v>0.060765</c:v>
                </c:pt>
                <c:pt idx="7">
                  <c:v>0.048396</c:v>
                </c:pt>
                <c:pt idx="8">
                  <c:v>0.039164</c:v>
                </c:pt>
                <c:pt idx="9">
                  <c:v>0.033271</c:v>
                </c:pt>
                <c:pt idx="10">
                  <c:v>0.064585</c:v>
                </c:pt>
                <c:pt idx="11">
                  <c:v>0.069765</c:v>
                </c:pt>
                <c:pt idx="12">
                  <c:v>0.028143</c:v>
                </c:pt>
                <c:pt idx="13">
                  <c:v>0.002725</c:v>
                </c:pt>
                <c:pt idx="14">
                  <c:v>0.013402</c:v>
                </c:pt>
                <c:pt idx="15">
                  <c:v>0.094</c:v>
                </c:pt>
                <c:pt idx="16">
                  <c:v>0.289</c:v>
                </c:pt>
                <c:pt idx="17">
                  <c:v>0.753</c:v>
                </c:pt>
                <c:pt idx="18">
                  <c:v>1.113</c:v>
                </c:pt>
                <c:pt idx="19">
                  <c:v>1.583</c:v>
                </c:pt>
                <c:pt idx="20">
                  <c:v>2.141</c:v>
                </c:pt>
                <c:pt idx="21">
                  <c:v>2.432999999999998</c:v>
                </c:pt>
                <c:pt idx="22">
                  <c:v>2.552999999999999</c:v>
                </c:pt>
                <c:pt idx="23">
                  <c:v>2.552999999999999</c:v>
                </c:pt>
                <c:pt idx="24">
                  <c:v>2.552999999999999</c:v>
                </c:pt>
                <c:pt idx="25">
                  <c:v>2.552999999999999</c:v>
                </c:pt>
                <c:pt idx="26">
                  <c:v>2.552999999999999</c:v>
                </c:pt>
                <c:pt idx="27">
                  <c:v>2.552999999999999</c:v>
                </c:pt>
                <c:pt idx="28">
                  <c:v>2.552999999999999</c:v>
                </c:pt>
                <c:pt idx="29">
                  <c:v>2.552999999999999</c:v>
                </c:pt>
                <c:pt idx="30">
                  <c:v>2.552999999999999</c:v>
                </c:pt>
                <c:pt idx="31">
                  <c:v>2.552999999999999</c:v>
                </c:pt>
                <c:pt idx="32">
                  <c:v>2.552999999999999</c:v>
                </c:pt>
                <c:pt idx="33">
                  <c:v>2.552999999999999</c:v>
                </c:pt>
                <c:pt idx="34">
                  <c:v>2.552999999999999</c:v>
                </c:pt>
                <c:pt idx="35">
                  <c:v>2.552999999999999</c:v>
                </c:pt>
                <c:pt idx="36">
                  <c:v>2.552999999999999</c:v>
                </c:pt>
                <c:pt idx="37">
                  <c:v>2.552999999999999</c:v>
                </c:pt>
                <c:pt idx="38">
                  <c:v>2.552999999999999</c:v>
                </c:pt>
                <c:pt idx="39">
                  <c:v>2.552999999999999</c:v>
                </c:pt>
                <c:pt idx="40">
                  <c:v>2.552999999999999</c:v>
                </c:pt>
                <c:pt idx="41">
                  <c:v>2.552999999999999</c:v>
                </c:pt>
                <c:pt idx="42">
                  <c:v>0.002725</c:v>
                </c:pt>
                <c:pt idx="43" formatCode="General">
                  <c:v>0.002725</c:v>
                </c:pt>
                <c:pt idx="44">
                  <c:v>0.013402</c:v>
                </c:pt>
                <c:pt idx="45">
                  <c:v>0.094</c:v>
                </c:pt>
                <c:pt idx="46">
                  <c:v>0.289</c:v>
                </c:pt>
                <c:pt idx="47">
                  <c:v>0.753</c:v>
                </c:pt>
                <c:pt idx="48">
                  <c:v>1.113</c:v>
                </c:pt>
                <c:pt idx="49">
                  <c:v>1.583</c:v>
                </c:pt>
                <c:pt idx="50">
                  <c:v>2.141</c:v>
                </c:pt>
                <c:pt idx="51">
                  <c:v>2.698</c:v>
                </c:pt>
                <c:pt idx="52">
                  <c:v>3.081</c:v>
                </c:pt>
                <c:pt idx="53">
                  <c:v>3.517666999999999</c:v>
                </c:pt>
                <c:pt idx="54">
                  <c:v>3.952334</c:v>
                </c:pt>
                <c:pt idx="55">
                  <c:v>4.520999999999998</c:v>
                </c:pt>
                <c:pt idx="56">
                  <c:v>5.121</c:v>
                </c:pt>
                <c:pt idx="57">
                  <c:v>5.721</c:v>
                </c:pt>
                <c:pt idx="58">
                  <c:v>6.254333999999998</c:v>
                </c:pt>
                <c:pt idx="59">
                  <c:v>6.787667</c:v>
                </c:pt>
                <c:pt idx="60">
                  <c:v>7.321000999999998</c:v>
                </c:pt>
                <c:pt idx="61">
                  <c:v>7.921</c:v>
                </c:pt>
                <c:pt idx="62">
                  <c:v>8.454334</c:v>
                </c:pt>
                <c:pt idx="63">
                  <c:v>8.987667</c:v>
                </c:pt>
                <c:pt idx="64">
                  <c:v>9.521001</c:v>
                </c:pt>
                <c:pt idx="65">
                  <c:v>9.987666</c:v>
                </c:pt>
                <c:pt idx="66">
                  <c:v>10.254333</c:v>
                </c:pt>
                <c:pt idx="67">
                  <c:v>10.321</c:v>
                </c:pt>
                <c:pt idx="68">
                  <c:v>10.321</c:v>
                </c:pt>
                <c:pt idx="69">
                  <c:v>10.321</c:v>
                </c:pt>
                <c:pt idx="70">
                  <c:v>10.321</c:v>
                </c:pt>
                <c:pt idx="71">
                  <c:v>10.321</c:v>
                </c:pt>
                <c:pt idx="72">
                  <c:v>0.002725</c:v>
                </c:pt>
                <c:pt idx="73" formatCode="General">
                  <c:v>0.002725</c:v>
                </c:pt>
                <c:pt idx="74" formatCode="General">
                  <c:v>0.013402</c:v>
                </c:pt>
                <c:pt idx="75" formatCode="General">
                  <c:v>0.094</c:v>
                </c:pt>
                <c:pt idx="76" formatCode="General">
                  <c:v>0.289</c:v>
                </c:pt>
                <c:pt idx="77" formatCode="General">
                  <c:v>0.753</c:v>
                </c:pt>
                <c:pt idx="78" formatCode="General">
                  <c:v>0.803</c:v>
                </c:pt>
                <c:pt idx="79" formatCode="General">
                  <c:v>0.803</c:v>
                </c:pt>
                <c:pt idx="80" formatCode="General">
                  <c:v>0.803</c:v>
                </c:pt>
                <c:pt idx="81" formatCode="General">
                  <c:v>0.803</c:v>
                </c:pt>
                <c:pt idx="82" formatCode="General">
                  <c:v>0.803</c:v>
                </c:pt>
                <c:pt idx="83" formatCode="General">
                  <c:v>0.803</c:v>
                </c:pt>
                <c:pt idx="84" formatCode="General">
                  <c:v>0.803</c:v>
                </c:pt>
                <c:pt idx="85" formatCode="General">
                  <c:v>0.803</c:v>
                </c:pt>
                <c:pt idx="86" formatCode="General">
                  <c:v>0.803</c:v>
                </c:pt>
                <c:pt idx="87" formatCode="General">
                  <c:v>0.803</c:v>
                </c:pt>
                <c:pt idx="88" formatCode="General">
                  <c:v>0.803</c:v>
                </c:pt>
                <c:pt idx="89" formatCode="General">
                  <c:v>0.803</c:v>
                </c:pt>
                <c:pt idx="90" formatCode="General">
                  <c:v>0.803</c:v>
                </c:pt>
                <c:pt idx="91" formatCode="General">
                  <c:v>0.803</c:v>
                </c:pt>
                <c:pt idx="92" formatCode="General">
                  <c:v>0.803</c:v>
                </c:pt>
                <c:pt idx="93" formatCode="General">
                  <c:v>0.803</c:v>
                </c:pt>
                <c:pt idx="94" formatCode="General">
                  <c:v>0.803</c:v>
                </c:pt>
                <c:pt idx="95" formatCode="General">
                  <c:v>0.803</c:v>
                </c:pt>
                <c:pt idx="96" formatCode="General">
                  <c:v>0.803</c:v>
                </c:pt>
                <c:pt idx="97" formatCode="General">
                  <c:v>0.803</c:v>
                </c:pt>
                <c:pt idx="98" formatCode="General">
                  <c:v>0.803</c:v>
                </c:pt>
                <c:pt idx="99" formatCode="General">
                  <c:v>0.701407</c:v>
                </c:pt>
                <c:pt idx="100" formatCode="General">
                  <c:v>0.658939</c:v>
                </c:pt>
              </c:numCache>
            </c:numRef>
          </c:val>
        </c:ser>
        <c:dLbls>
          <c:showLegendKey val="0"/>
          <c:showVal val="0"/>
          <c:showCatName val="0"/>
          <c:showSerName val="0"/>
          <c:showPercent val="0"/>
          <c:showBubbleSize val="0"/>
        </c:dLbls>
        <c:axId val="-2143131544"/>
        <c:axId val="-2143156264"/>
      </c:areaChart>
      <c:areaChart>
        <c:grouping val="stacked"/>
        <c:varyColors val="0"/>
        <c:ser>
          <c:idx val="4"/>
          <c:order val="4"/>
          <c:tx>
            <c:strRef>
              <c:f>Sheet1!$A$6</c:f>
              <c:strCache>
                <c:ptCount val="1"/>
                <c:pt idx="0">
                  <c:v>   Pipeline Imports from Mexico</c:v>
                </c:pt>
              </c:strCache>
            </c:strRef>
          </c:tx>
          <c:spPr>
            <a:solidFill>
              <a:srgbClr val="5D9732">
                <a:lumMod val="60000"/>
                <a:lumOff val="40000"/>
              </a:srgbClr>
            </a:solidFill>
            <a:ln w="25400">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Sheet1!$B$6:$CX$6</c:f>
              <c:numCache>
                <c:formatCode>0.00</c:formatCode>
                <c:ptCount val="101"/>
                <c:pt idx="0">
                  <c:v>-0.011601</c:v>
                </c:pt>
                <c:pt idx="1">
                  <c:v>-0.010276</c:v>
                </c:pt>
                <c:pt idx="2">
                  <c:v>-0.001755</c:v>
                </c:pt>
                <c:pt idx="3">
                  <c:v>0.0</c:v>
                </c:pt>
                <c:pt idx="4">
                  <c:v>0.0</c:v>
                </c:pt>
                <c:pt idx="5">
                  <c:v>-0.00932</c:v>
                </c:pt>
                <c:pt idx="6">
                  <c:v>-0.012749</c:v>
                </c:pt>
                <c:pt idx="7">
                  <c:v>-0.054062</c:v>
                </c:pt>
                <c:pt idx="8">
                  <c:v>-0.043314</c:v>
                </c:pt>
                <c:pt idx="9">
                  <c:v>-0.028296</c:v>
                </c:pt>
                <c:pt idx="10">
                  <c:v>-0.029995</c:v>
                </c:pt>
                <c:pt idx="11">
                  <c:v>-0.002672</c:v>
                </c:pt>
                <c:pt idx="12">
                  <c:v>-0.000314</c:v>
                </c:pt>
                <c:pt idx="13">
                  <c:v>-0.001069</c:v>
                </c:pt>
                <c:pt idx="14">
                  <c:v>-0.001465</c:v>
                </c:pt>
                <c:pt idx="15">
                  <c:v>-0.001</c:v>
                </c:pt>
                <c:pt idx="16">
                  <c:v>-0.001</c:v>
                </c:pt>
                <c:pt idx="17">
                  <c:v>-0.0003</c:v>
                </c:pt>
                <c:pt idx="18">
                  <c:v>-0.0003</c:v>
                </c:pt>
                <c:pt idx="19">
                  <c:v>-0.0003</c:v>
                </c:pt>
                <c:pt idx="20">
                  <c:v>-0.0003</c:v>
                </c:pt>
                <c:pt idx="21">
                  <c:v>-0.0003</c:v>
                </c:pt>
                <c:pt idx="22">
                  <c:v>-0.0003</c:v>
                </c:pt>
                <c:pt idx="23">
                  <c:v>-0.0003</c:v>
                </c:pt>
                <c:pt idx="24">
                  <c:v>-0.0003</c:v>
                </c:pt>
                <c:pt idx="25">
                  <c:v>-0.0003</c:v>
                </c:pt>
                <c:pt idx="26">
                  <c:v>-0.0003</c:v>
                </c:pt>
                <c:pt idx="27">
                  <c:v>-0.0003</c:v>
                </c:pt>
                <c:pt idx="28">
                  <c:v>-0.0003</c:v>
                </c:pt>
                <c:pt idx="29">
                  <c:v>-0.0003</c:v>
                </c:pt>
                <c:pt idx="30">
                  <c:v>-0.0003</c:v>
                </c:pt>
                <c:pt idx="31">
                  <c:v>-0.0003</c:v>
                </c:pt>
                <c:pt idx="32">
                  <c:v>-0.0003</c:v>
                </c:pt>
                <c:pt idx="33">
                  <c:v>-0.0003</c:v>
                </c:pt>
                <c:pt idx="34">
                  <c:v>-0.0003</c:v>
                </c:pt>
                <c:pt idx="35">
                  <c:v>-0.0003</c:v>
                </c:pt>
                <c:pt idx="36">
                  <c:v>-0.0003</c:v>
                </c:pt>
                <c:pt idx="37">
                  <c:v>-0.0003</c:v>
                </c:pt>
                <c:pt idx="38">
                  <c:v>-0.0003</c:v>
                </c:pt>
                <c:pt idx="39">
                  <c:v>-0.0003</c:v>
                </c:pt>
                <c:pt idx="40">
                  <c:v>-0.0003</c:v>
                </c:pt>
                <c:pt idx="41">
                  <c:v>-0.0003</c:v>
                </c:pt>
                <c:pt idx="42">
                  <c:v>-0.001069</c:v>
                </c:pt>
                <c:pt idx="43" formatCode="General">
                  <c:v>-0.001069</c:v>
                </c:pt>
                <c:pt idx="44">
                  <c:v>-0.001465</c:v>
                </c:pt>
                <c:pt idx="45">
                  <c:v>-0.001</c:v>
                </c:pt>
                <c:pt idx="46">
                  <c:v>-0.001</c:v>
                </c:pt>
                <c:pt idx="47">
                  <c:v>-0.0003</c:v>
                </c:pt>
                <c:pt idx="48">
                  <c:v>-0.0003</c:v>
                </c:pt>
                <c:pt idx="49">
                  <c:v>-0.0003</c:v>
                </c:pt>
                <c:pt idx="50">
                  <c:v>-0.0003</c:v>
                </c:pt>
                <c:pt idx="51">
                  <c:v>-0.0003</c:v>
                </c:pt>
                <c:pt idx="52">
                  <c:v>-0.0003</c:v>
                </c:pt>
                <c:pt idx="53">
                  <c:v>-0.0003</c:v>
                </c:pt>
                <c:pt idx="54">
                  <c:v>-0.0003</c:v>
                </c:pt>
                <c:pt idx="55">
                  <c:v>-0.0003</c:v>
                </c:pt>
                <c:pt idx="56">
                  <c:v>-0.0003</c:v>
                </c:pt>
                <c:pt idx="57">
                  <c:v>-0.0003</c:v>
                </c:pt>
                <c:pt idx="58">
                  <c:v>-0.0003</c:v>
                </c:pt>
                <c:pt idx="59">
                  <c:v>-0.0003</c:v>
                </c:pt>
                <c:pt idx="60">
                  <c:v>-0.0003</c:v>
                </c:pt>
                <c:pt idx="61">
                  <c:v>-0.0003</c:v>
                </c:pt>
                <c:pt idx="62">
                  <c:v>-0.0003</c:v>
                </c:pt>
                <c:pt idx="63">
                  <c:v>-0.0003</c:v>
                </c:pt>
                <c:pt idx="64">
                  <c:v>-0.0003</c:v>
                </c:pt>
                <c:pt idx="65">
                  <c:v>-0.0003</c:v>
                </c:pt>
                <c:pt idx="66">
                  <c:v>-0.0003</c:v>
                </c:pt>
                <c:pt idx="67">
                  <c:v>-0.0003</c:v>
                </c:pt>
                <c:pt idx="68">
                  <c:v>-0.0003</c:v>
                </c:pt>
                <c:pt idx="69">
                  <c:v>-0.0003</c:v>
                </c:pt>
                <c:pt idx="70">
                  <c:v>-0.0003</c:v>
                </c:pt>
                <c:pt idx="71">
                  <c:v>-0.0003</c:v>
                </c:pt>
                <c:pt idx="72">
                  <c:v>-0.001069</c:v>
                </c:pt>
                <c:pt idx="73" formatCode="General">
                  <c:v>-0.001069</c:v>
                </c:pt>
                <c:pt idx="74" formatCode="General">
                  <c:v>-0.001465</c:v>
                </c:pt>
                <c:pt idx="75" formatCode="General">
                  <c:v>-0.001</c:v>
                </c:pt>
                <c:pt idx="76" formatCode="General">
                  <c:v>-0.001</c:v>
                </c:pt>
                <c:pt idx="77" formatCode="General">
                  <c:v>-0.0003</c:v>
                </c:pt>
                <c:pt idx="78" formatCode="General">
                  <c:v>-0.0003</c:v>
                </c:pt>
                <c:pt idx="79" formatCode="General">
                  <c:v>-0.0003</c:v>
                </c:pt>
                <c:pt idx="80" formatCode="General">
                  <c:v>-0.0003</c:v>
                </c:pt>
                <c:pt idx="81" formatCode="General">
                  <c:v>-0.0003</c:v>
                </c:pt>
                <c:pt idx="82" formatCode="General">
                  <c:v>-0.0003</c:v>
                </c:pt>
                <c:pt idx="83" formatCode="General">
                  <c:v>-0.0003</c:v>
                </c:pt>
                <c:pt idx="84" formatCode="General">
                  <c:v>-0.00119</c:v>
                </c:pt>
                <c:pt idx="85" formatCode="General">
                  <c:v>-0.007893</c:v>
                </c:pt>
                <c:pt idx="86" formatCode="General">
                  <c:v>-0.017773</c:v>
                </c:pt>
                <c:pt idx="87" formatCode="General">
                  <c:v>-0.012915</c:v>
                </c:pt>
                <c:pt idx="88" formatCode="General">
                  <c:v>-0.006447</c:v>
                </c:pt>
                <c:pt idx="89" formatCode="General">
                  <c:v>-0.0003</c:v>
                </c:pt>
                <c:pt idx="90" formatCode="General">
                  <c:v>-0.0003</c:v>
                </c:pt>
                <c:pt idx="91" formatCode="General">
                  <c:v>-0.0003</c:v>
                </c:pt>
                <c:pt idx="92" formatCode="General">
                  <c:v>-0.0003</c:v>
                </c:pt>
                <c:pt idx="93" formatCode="General">
                  <c:v>-0.0003</c:v>
                </c:pt>
                <c:pt idx="94" formatCode="General">
                  <c:v>-0.0003</c:v>
                </c:pt>
                <c:pt idx="95" formatCode="General">
                  <c:v>-0.0003</c:v>
                </c:pt>
                <c:pt idx="96" formatCode="General">
                  <c:v>-0.0003</c:v>
                </c:pt>
                <c:pt idx="97" formatCode="General">
                  <c:v>-0.0003</c:v>
                </c:pt>
                <c:pt idx="98" formatCode="General">
                  <c:v>-0.0003</c:v>
                </c:pt>
                <c:pt idx="99" formatCode="General">
                  <c:v>-0.0003</c:v>
                </c:pt>
                <c:pt idx="100" formatCode="General">
                  <c:v>-0.0003</c:v>
                </c:pt>
              </c:numCache>
            </c:numRef>
          </c:val>
        </c:ser>
        <c:ser>
          <c:idx val="5"/>
          <c:order val="5"/>
          <c:tx>
            <c:strRef>
              <c:f>Sheet1!$A$7</c:f>
              <c:strCache>
                <c:ptCount val="1"/>
                <c:pt idx="0">
                  <c:v>   Liquefied Natural Gas Imports</c:v>
                </c:pt>
              </c:strCache>
            </c:strRef>
          </c:tx>
          <c:spPr>
            <a:solidFill>
              <a:srgbClr val="003953"/>
            </a:solidFill>
            <a:ln w="25400">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Sheet1!$B$7:$CX$7</c:f>
              <c:numCache>
                <c:formatCode>0.00</c:formatCode>
                <c:ptCount val="101"/>
                <c:pt idx="0">
                  <c:v>-0.226034</c:v>
                </c:pt>
                <c:pt idx="1">
                  <c:v>-0.238127</c:v>
                </c:pt>
                <c:pt idx="2">
                  <c:v>-0.228729</c:v>
                </c:pt>
                <c:pt idx="3">
                  <c:v>-0.506519</c:v>
                </c:pt>
                <c:pt idx="4">
                  <c:v>-0.652015</c:v>
                </c:pt>
                <c:pt idx="5">
                  <c:v>-0.631261</c:v>
                </c:pt>
                <c:pt idx="6">
                  <c:v>-0.583537</c:v>
                </c:pt>
                <c:pt idx="7">
                  <c:v>-0.770812</c:v>
                </c:pt>
                <c:pt idx="8">
                  <c:v>-0.351697</c:v>
                </c:pt>
                <c:pt idx="9">
                  <c:v>-0.451957</c:v>
                </c:pt>
                <c:pt idx="10">
                  <c:v>-0.431009</c:v>
                </c:pt>
                <c:pt idx="11">
                  <c:v>-0.348939</c:v>
                </c:pt>
                <c:pt idx="12">
                  <c:v>-0.174648</c:v>
                </c:pt>
                <c:pt idx="13">
                  <c:v>-0.09631</c:v>
                </c:pt>
                <c:pt idx="14">
                  <c:v>-0.06154</c:v>
                </c:pt>
                <c:pt idx="15">
                  <c:v>-0.06225</c:v>
                </c:pt>
                <c:pt idx="16">
                  <c:v>-0.05601</c:v>
                </c:pt>
                <c:pt idx="17">
                  <c:v>-0.060505</c:v>
                </c:pt>
                <c:pt idx="18">
                  <c:v>-0.065</c:v>
                </c:pt>
                <c:pt idx="19">
                  <c:v>-0.065</c:v>
                </c:pt>
                <c:pt idx="20">
                  <c:v>-0.065</c:v>
                </c:pt>
                <c:pt idx="21">
                  <c:v>-0.065</c:v>
                </c:pt>
                <c:pt idx="22">
                  <c:v>-0.065</c:v>
                </c:pt>
                <c:pt idx="23">
                  <c:v>-0.065</c:v>
                </c:pt>
                <c:pt idx="24">
                  <c:v>-0.065</c:v>
                </c:pt>
                <c:pt idx="25">
                  <c:v>-0.065</c:v>
                </c:pt>
                <c:pt idx="26">
                  <c:v>-0.065</c:v>
                </c:pt>
                <c:pt idx="27">
                  <c:v>-0.065</c:v>
                </c:pt>
                <c:pt idx="28">
                  <c:v>-0.065</c:v>
                </c:pt>
                <c:pt idx="29">
                  <c:v>-0.065</c:v>
                </c:pt>
                <c:pt idx="30">
                  <c:v>-0.065</c:v>
                </c:pt>
                <c:pt idx="31">
                  <c:v>-0.065</c:v>
                </c:pt>
                <c:pt idx="32">
                  <c:v>-0.065</c:v>
                </c:pt>
                <c:pt idx="33">
                  <c:v>-0.065</c:v>
                </c:pt>
                <c:pt idx="34">
                  <c:v>-0.065</c:v>
                </c:pt>
                <c:pt idx="35">
                  <c:v>-0.065</c:v>
                </c:pt>
                <c:pt idx="36">
                  <c:v>-0.065</c:v>
                </c:pt>
                <c:pt idx="37">
                  <c:v>-0.065</c:v>
                </c:pt>
                <c:pt idx="38">
                  <c:v>-0.065</c:v>
                </c:pt>
                <c:pt idx="39">
                  <c:v>-0.065</c:v>
                </c:pt>
                <c:pt idx="40">
                  <c:v>-0.065</c:v>
                </c:pt>
                <c:pt idx="41">
                  <c:v>-0.065</c:v>
                </c:pt>
                <c:pt idx="42">
                  <c:v>-0.09631</c:v>
                </c:pt>
                <c:pt idx="43" formatCode="General">
                  <c:v>-0.09631</c:v>
                </c:pt>
                <c:pt idx="44">
                  <c:v>-0.06154</c:v>
                </c:pt>
                <c:pt idx="45">
                  <c:v>-0.06225</c:v>
                </c:pt>
                <c:pt idx="46">
                  <c:v>-0.05601</c:v>
                </c:pt>
                <c:pt idx="47">
                  <c:v>-0.060505</c:v>
                </c:pt>
                <c:pt idx="48">
                  <c:v>-0.065</c:v>
                </c:pt>
                <c:pt idx="49">
                  <c:v>-0.065</c:v>
                </c:pt>
                <c:pt idx="50">
                  <c:v>-0.065</c:v>
                </c:pt>
                <c:pt idx="51">
                  <c:v>-0.065</c:v>
                </c:pt>
                <c:pt idx="52">
                  <c:v>-0.065</c:v>
                </c:pt>
                <c:pt idx="53">
                  <c:v>-0.065</c:v>
                </c:pt>
                <c:pt idx="54">
                  <c:v>-0.065</c:v>
                </c:pt>
                <c:pt idx="55">
                  <c:v>-0.065</c:v>
                </c:pt>
                <c:pt idx="56">
                  <c:v>-0.065</c:v>
                </c:pt>
                <c:pt idx="57">
                  <c:v>-0.065</c:v>
                </c:pt>
                <c:pt idx="58">
                  <c:v>-0.065</c:v>
                </c:pt>
                <c:pt idx="59">
                  <c:v>-0.065</c:v>
                </c:pt>
                <c:pt idx="60">
                  <c:v>-0.065</c:v>
                </c:pt>
                <c:pt idx="61">
                  <c:v>-0.065</c:v>
                </c:pt>
                <c:pt idx="62">
                  <c:v>-0.065</c:v>
                </c:pt>
                <c:pt idx="63">
                  <c:v>-0.065</c:v>
                </c:pt>
                <c:pt idx="64">
                  <c:v>-0.065</c:v>
                </c:pt>
                <c:pt idx="65">
                  <c:v>-0.065</c:v>
                </c:pt>
                <c:pt idx="66">
                  <c:v>-0.065</c:v>
                </c:pt>
                <c:pt idx="67">
                  <c:v>-0.065</c:v>
                </c:pt>
                <c:pt idx="68">
                  <c:v>-0.065</c:v>
                </c:pt>
                <c:pt idx="69">
                  <c:v>-0.065</c:v>
                </c:pt>
                <c:pt idx="70">
                  <c:v>-0.065</c:v>
                </c:pt>
                <c:pt idx="71">
                  <c:v>-0.065</c:v>
                </c:pt>
                <c:pt idx="72">
                  <c:v>-0.09631</c:v>
                </c:pt>
                <c:pt idx="73" formatCode="General">
                  <c:v>-0.09631</c:v>
                </c:pt>
                <c:pt idx="74" formatCode="General">
                  <c:v>-0.06154</c:v>
                </c:pt>
                <c:pt idx="75" formatCode="General">
                  <c:v>-0.06225</c:v>
                </c:pt>
                <c:pt idx="76" formatCode="General">
                  <c:v>-0.05601</c:v>
                </c:pt>
                <c:pt idx="77" formatCode="General">
                  <c:v>-0.060505</c:v>
                </c:pt>
                <c:pt idx="78" formatCode="General">
                  <c:v>-0.065</c:v>
                </c:pt>
                <c:pt idx="79" formatCode="General">
                  <c:v>-0.065</c:v>
                </c:pt>
                <c:pt idx="80" formatCode="General">
                  <c:v>-0.065</c:v>
                </c:pt>
                <c:pt idx="81" formatCode="General">
                  <c:v>-0.065</c:v>
                </c:pt>
                <c:pt idx="82" formatCode="General">
                  <c:v>-0.065</c:v>
                </c:pt>
                <c:pt idx="83" formatCode="General">
                  <c:v>-0.065</c:v>
                </c:pt>
                <c:pt idx="84" formatCode="General">
                  <c:v>-0.065</c:v>
                </c:pt>
                <c:pt idx="85" formatCode="General">
                  <c:v>-0.079046</c:v>
                </c:pt>
                <c:pt idx="86" formatCode="General">
                  <c:v>-0.111148</c:v>
                </c:pt>
                <c:pt idx="87" formatCode="General">
                  <c:v>-0.139628</c:v>
                </c:pt>
                <c:pt idx="88" formatCode="General">
                  <c:v>-0.150106</c:v>
                </c:pt>
                <c:pt idx="89" formatCode="General">
                  <c:v>-0.131701</c:v>
                </c:pt>
                <c:pt idx="90" formatCode="General">
                  <c:v>-0.118833</c:v>
                </c:pt>
                <c:pt idx="91" formatCode="General">
                  <c:v>-0.106102</c:v>
                </c:pt>
                <c:pt idx="92" formatCode="General">
                  <c:v>-0.124356</c:v>
                </c:pt>
                <c:pt idx="93" formatCode="General">
                  <c:v>-0.161991</c:v>
                </c:pt>
                <c:pt idx="94" formatCode="General">
                  <c:v>-0.214742</c:v>
                </c:pt>
                <c:pt idx="95" formatCode="General">
                  <c:v>-0.277979</c:v>
                </c:pt>
                <c:pt idx="96" formatCode="General">
                  <c:v>-0.341505</c:v>
                </c:pt>
                <c:pt idx="97" formatCode="General">
                  <c:v>-0.394568</c:v>
                </c:pt>
                <c:pt idx="98" formatCode="General">
                  <c:v>-0.450735</c:v>
                </c:pt>
                <c:pt idx="99" formatCode="General">
                  <c:v>-0.422564</c:v>
                </c:pt>
                <c:pt idx="100" formatCode="General">
                  <c:v>-0.413662</c:v>
                </c:pt>
              </c:numCache>
            </c:numRef>
          </c:val>
        </c:ser>
        <c:ser>
          <c:idx val="6"/>
          <c:order val="6"/>
          <c:tx>
            <c:strRef>
              <c:f>Sheet1!$A$8</c:f>
              <c:strCache>
                <c:ptCount val="1"/>
                <c:pt idx="0">
                  <c:v>   Pipeline Imports from Canada</c:v>
                </c:pt>
              </c:strCache>
            </c:strRef>
          </c:tx>
          <c:spPr>
            <a:solidFill>
              <a:srgbClr val="5D9732"/>
            </a:solidFill>
            <a:ln w="25400">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Sheet1!$B$8:$CX$8</c:f>
              <c:numCache>
                <c:formatCode>0.00</c:formatCode>
                <c:ptCount val="101"/>
                <c:pt idx="0">
                  <c:v>-3.543965</c:v>
                </c:pt>
                <c:pt idx="1">
                  <c:v>-3.728537</c:v>
                </c:pt>
                <c:pt idx="2">
                  <c:v>-3.784978</c:v>
                </c:pt>
                <c:pt idx="3">
                  <c:v>-3.437228999999999</c:v>
                </c:pt>
                <c:pt idx="4">
                  <c:v>-3.606542999999998</c:v>
                </c:pt>
                <c:pt idx="5">
                  <c:v>-3.700453</c:v>
                </c:pt>
                <c:pt idx="6">
                  <c:v>-3.589994</c:v>
                </c:pt>
                <c:pt idx="7">
                  <c:v>-3.782709</c:v>
                </c:pt>
                <c:pt idx="8">
                  <c:v>-3.589089</c:v>
                </c:pt>
                <c:pt idx="9">
                  <c:v>-3.271107</c:v>
                </c:pt>
                <c:pt idx="10">
                  <c:v>-3.279752</c:v>
                </c:pt>
                <c:pt idx="11">
                  <c:v>-3.11708</c:v>
                </c:pt>
                <c:pt idx="12">
                  <c:v>-2.962826</c:v>
                </c:pt>
                <c:pt idx="13">
                  <c:v>-2.768323</c:v>
                </c:pt>
                <c:pt idx="14">
                  <c:v>-2.611385</c:v>
                </c:pt>
                <c:pt idx="15">
                  <c:v>-2.526182</c:v>
                </c:pt>
                <c:pt idx="16">
                  <c:v>-2.454247999999998</c:v>
                </c:pt>
                <c:pt idx="17">
                  <c:v>-2.191921</c:v>
                </c:pt>
                <c:pt idx="18">
                  <c:v>-1.991119</c:v>
                </c:pt>
                <c:pt idx="19">
                  <c:v>-1.880561</c:v>
                </c:pt>
                <c:pt idx="20">
                  <c:v>-1.796234</c:v>
                </c:pt>
                <c:pt idx="21">
                  <c:v>-1.739689</c:v>
                </c:pt>
                <c:pt idx="22">
                  <c:v>-1.669759</c:v>
                </c:pt>
                <c:pt idx="23">
                  <c:v>-1.623913</c:v>
                </c:pt>
                <c:pt idx="24">
                  <c:v>-1.615681</c:v>
                </c:pt>
                <c:pt idx="25">
                  <c:v>-1.597979</c:v>
                </c:pt>
                <c:pt idx="26">
                  <c:v>-1.575381</c:v>
                </c:pt>
                <c:pt idx="27">
                  <c:v>-1.542115</c:v>
                </c:pt>
                <c:pt idx="28">
                  <c:v>-1.508641</c:v>
                </c:pt>
                <c:pt idx="29">
                  <c:v>-1.486303</c:v>
                </c:pt>
                <c:pt idx="30">
                  <c:v>-1.464288</c:v>
                </c:pt>
                <c:pt idx="31">
                  <c:v>-1.448827</c:v>
                </c:pt>
                <c:pt idx="32">
                  <c:v>-1.434861</c:v>
                </c:pt>
                <c:pt idx="33">
                  <c:v>-1.426324</c:v>
                </c:pt>
                <c:pt idx="34">
                  <c:v>-1.433894999999999</c:v>
                </c:pt>
                <c:pt idx="35">
                  <c:v>-1.444584</c:v>
                </c:pt>
                <c:pt idx="36">
                  <c:v>-1.463446</c:v>
                </c:pt>
                <c:pt idx="37">
                  <c:v>-1.493389</c:v>
                </c:pt>
                <c:pt idx="38">
                  <c:v>-1.52352</c:v>
                </c:pt>
                <c:pt idx="39">
                  <c:v>-1.552299</c:v>
                </c:pt>
                <c:pt idx="40">
                  <c:v>-1.630329</c:v>
                </c:pt>
                <c:pt idx="41">
                  <c:v>-1.630329</c:v>
                </c:pt>
                <c:pt idx="42">
                  <c:v>-2.768323</c:v>
                </c:pt>
                <c:pt idx="43" formatCode="General">
                  <c:v>-2.768323</c:v>
                </c:pt>
                <c:pt idx="44">
                  <c:v>-2.584407</c:v>
                </c:pt>
                <c:pt idx="45">
                  <c:v>-2.520149</c:v>
                </c:pt>
                <c:pt idx="46">
                  <c:v>-2.460118</c:v>
                </c:pt>
                <c:pt idx="47">
                  <c:v>-2.187623</c:v>
                </c:pt>
                <c:pt idx="48">
                  <c:v>-1.971846</c:v>
                </c:pt>
                <c:pt idx="49">
                  <c:v>-1.849468</c:v>
                </c:pt>
                <c:pt idx="50">
                  <c:v>-1.73652</c:v>
                </c:pt>
                <c:pt idx="51">
                  <c:v>-1.66673</c:v>
                </c:pt>
                <c:pt idx="52">
                  <c:v>-1.612056</c:v>
                </c:pt>
                <c:pt idx="53">
                  <c:v>-1.586709</c:v>
                </c:pt>
                <c:pt idx="54">
                  <c:v>-1.607482</c:v>
                </c:pt>
                <c:pt idx="55">
                  <c:v>-1.606431</c:v>
                </c:pt>
                <c:pt idx="56">
                  <c:v>-1.59839</c:v>
                </c:pt>
                <c:pt idx="57">
                  <c:v>-1.586777</c:v>
                </c:pt>
                <c:pt idx="58">
                  <c:v>-1.591655</c:v>
                </c:pt>
                <c:pt idx="59">
                  <c:v>-1.5985</c:v>
                </c:pt>
                <c:pt idx="60">
                  <c:v>-1.605774</c:v>
                </c:pt>
                <c:pt idx="61">
                  <c:v>-1.62482</c:v>
                </c:pt>
                <c:pt idx="62">
                  <c:v>-1.644938</c:v>
                </c:pt>
                <c:pt idx="63">
                  <c:v>-1.683599</c:v>
                </c:pt>
                <c:pt idx="64">
                  <c:v>-1.749172</c:v>
                </c:pt>
                <c:pt idx="65">
                  <c:v>-1.825264</c:v>
                </c:pt>
                <c:pt idx="66">
                  <c:v>-1.910306</c:v>
                </c:pt>
                <c:pt idx="67">
                  <c:v>-2.023031</c:v>
                </c:pt>
                <c:pt idx="68">
                  <c:v>-2.143087</c:v>
                </c:pt>
                <c:pt idx="69">
                  <c:v>-2.261008</c:v>
                </c:pt>
                <c:pt idx="70">
                  <c:v>-2.414328999999999</c:v>
                </c:pt>
                <c:pt idx="71">
                  <c:v>-2.414328999999999</c:v>
                </c:pt>
                <c:pt idx="72">
                  <c:v>-2.768323</c:v>
                </c:pt>
                <c:pt idx="73" formatCode="General">
                  <c:v>-2.768323</c:v>
                </c:pt>
                <c:pt idx="74" formatCode="General">
                  <c:v>-2.614632</c:v>
                </c:pt>
                <c:pt idx="75" formatCode="General">
                  <c:v>-2.563064</c:v>
                </c:pt>
                <c:pt idx="76" formatCode="General">
                  <c:v>-2.488505</c:v>
                </c:pt>
                <c:pt idx="77" formatCode="General">
                  <c:v>-2.183482</c:v>
                </c:pt>
                <c:pt idx="78" formatCode="General">
                  <c:v>-1.975685</c:v>
                </c:pt>
                <c:pt idx="79" formatCode="General">
                  <c:v>-1.848326</c:v>
                </c:pt>
                <c:pt idx="80" formatCode="General">
                  <c:v>-1.741861</c:v>
                </c:pt>
                <c:pt idx="81" formatCode="General">
                  <c:v>-1.649858</c:v>
                </c:pt>
                <c:pt idx="82" formatCode="General">
                  <c:v>-1.575742</c:v>
                </c:pt>
                <c:pt idx="83" formatCode="General">
                  <c:v>-1.53855</c:v>
                </c:pt>
                <c:pt idx="84" formatCode="General">
                  <c:v>-1.509941</c:v>
                </c:pt>
                <c:pt idx="85" formatCode="General">
                  <c:v>-1.504693</c:v>
                </c:pt>
                <c:pt idx="86" formatCode="General">
                  <c:v>-1.473022</c:v>
                </c:pt>
                <c:pt idx="87" formatCode="General">
                  <c:v>-1.445517</c:v>
                </c:pt>
                <c:pt idx="88" formatCode="General">
                  <c:v>-1.438698</c:v>
                </c:pt>
                <c:pt idx="89" formatCode="General">
                  <c:v>-1.414473</c:v>
                </c:pt>
                <c:pt idx="90" formatCode="General">
                  <c:v>-1.397209</c:v>
                </c:pt>
                <c:pt idx="91" formatCode="General">
                  <c:v>-1.389268</c:v>
                </c:pt>
                <c:pt idx="92" formatCode="General">
                  <c:v>-1.360029</c:v>
                </c:pt>
                <c:pt idx="93" formatCode="General">
                  <c:v>-1.354551</c:v>
                </c:pt>
                <c:pt idx="94" formatCode="General">
                  <c:v>-1.36442</c:v>
                </c:pt>
                <c:pt idx="95" formatCode="General">
                  <c:v>-1.369327</c:v>
                </c:pt>
                <c:pt idx="96" formatCode="General">
                  <c:v>-1.382621</c:v>
                </c:pt>
                <c:pt idx="97" formatCode="General">
                  <c:v>-1.413613</c:v>
                </c:pt>
                <c:pt idx="98" formatCode="General">
                  <c:v>-1.426135</c:v>
                </c:pt>
                <c:pt idx="99" formatCode="General">
                  <c:v>-1.442974</c:v>
                </c:pt>
                <c:pt idx="100" formatCode="General">
                  <c:v>-1.505073</c:v>
                </c:pt>
              </c:numCache>
            </c:numRef>
          </c:val>
        </c:ser>
        <c:dLbls>
          <c:showLegendKey val="0"/>
          <c:showVal val="0"/>
          <c:showCatName val="0"/>
          <c:showSerName val="0"/>
          <c:showPercent val="0"/>
          <c:showBubbleSize val="0"/>
        </c:dLbls>
        <c:axId val="2110941528"/>
        <c:axId val="-2142937112"/>
      </c:areaChart>
      <c:catAx>
        <c:axId val="-2143131544"/>
        <c:scaling>
          <c:orientation val="minMax"/>
        </c:scaling>
        <c:delete val="0"/>
        <c:axPos val="b"/>
        <c:numFmt formatCode="General" sourceLinked="0"/>
        <c:majorTickMark val="none"/>
        <c:minorTickMark val="none"/>
        <c:tickLblPos val="low"/>
        <c:spPr>
          <a:ln w="12700">
            <a:solidFill>
              <a:srgbClr val="000000"/>
            </a:solidFill>
          </a:ln>
        </c:spPr>
        <c:txPr>
          <a:bodyPr rot="0" vert="horz"/>
          <a:lstStyle/>
          <a:p>
            <a:pPr>
              <a:defRPr/>
            </a:pPr>
            <a:endParaRPr lang="en-US"/>
          </a:p>
        </c:txPr>
        <c:crossAx val="-2143156264"/>
        <c:crossesAt val="0.0"/>
        <c:auto val="1"/>
        <c:lblAlgn val="ctr"/>
        <c:lblOffset val="100"/>
        <c:tickLblSkip val="10"/>
        <c:tickMarkSkip val="1"/>
        <c:noMultiLvlLbl val="0"/>
      </c:catAx>
      <c:valAx>
        <c:axId val="-2143156264"/>
        <c:scaling>
          <c:orientation val="minMax"/>
          <c:max val="16.0"/>
          <c:min val="-8.0"/>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txPr>
          <a:bodyPr rot="0" vert="horz"/>
          <a:lstStyle/>
          <a:p>
            <a:pPr>
              <a:defRPr/>
            </a:pPr>
            <a:endParaRPr lang="en-US"/>
          </a:p>
        </c:txPr>
        <c:crossAx val="-2143131544"/>
        <c:crosses val="autoZero"/>
        <c:crossBetween val="midCat"/>
        <c:majorUnit val="4.0"/>
      </c:valAx>
      <c:valAx>
        <c:axId val="-2142937112"/>
        <c:scaling>
          <c:orientation val="minMax"/>
          <c:max val="6.0"/>
          <c:min val="-6.0"/>
        </c:scaling>
        <c:delete val="1"/>
        <c:axPos val="r"/>
        <c:numFmt formatCode="0" sourceLinked="0"/>
        <c:majorTickMark val="out"/>
        <c:minorTickMark val="none"/>
        <c:tickLblPos val="none"/>
        <c:crossAx val="2110941528"/>
        <c:crosses val="max"/>
        <c:crossBetween val="midCat"/>
        <c:majorUnit val="2.0"/>
      </c:valAx>
      <c:catAx>
        <c:axId val="2110941528"/>
        <c:scaling>
          <c:orientation val="minMax"/>
        </c:scaling>
        <c:delete val="1"/>
        <c:axPos val="b"/>
        <c:majorTickMark val="out"/>
        <c:minorTickMark val="none"/>
        <c:tickLblPos val="none"/>
        <c:crossAx val="-2142937112"/>
        <c:crosses val="autoZero"/>
        <c:auto val="1"/>
        <c:lblAlgn val="ctr"/>
        <c:lblOffset val="100"/>
        <c:noMultiLvlLbl val="0"/>
      </c:catAx>
      <c:spPr>
        <a:noFill/>
        <a:ln w="25400">
          <a:noFill/>
        </a:ln>
      </c:spPr>
    </c:plotArea>
    <c:plotVisOnly val="1"/>
    <c:dispBlanksAs val="zero"/>
    <c:showDLblsOverMax val="0"/>
  </c:chart>
  <c:txPr>
    <a:bodyPr/>
    <a:lstStyle/>
    <a:p>
      <a:pPr>
        <a:defRPr sz="14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794009078869137"/>
          <c:y val="0.0375979229109931"/>
          <c:w val="0.878137919535927"/>
          <c:h val="0.876424665340632"/>
        </c:manualLayout>
      </c:layout>
      <c:lineChart>
        <c:grouping val="standard"/>
        <c:varyColors val="0"/>
        <c:ser>
          <c:idx val="0"/>
          <c:order val="0"/>
          <c:tx>
            <c:strRef>
              <c:f>Sheet1!$A$2</c:f>
              <c:strCache>
                <c:ptCount val="1"/>
                <c:pt idx="0">
                  <c:v>High Economic Growth case</c:v>
                </c:pt>
              </c:strCache>
            </c:strRef>
          </c:tx>
          <c:spPr>
            <a:ln w="38100">
              <a:solidFill>
                <a:srgbClr val="003953"/>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Sheet1!$B$2:$AP$2</c:f>
              <c:numCache>
                <c:formatCode>General</c:formatCode>
                <c:ptCount val="41"/>
                <c:pt idx="13">
                  <c:v>5404.593262</c:v>
                </c:pt>
                <c:pt idx="14">
                  <c:v>5488.205078</c:v>
                </c:pt>
                <c:pt idx="15">
                  <c:v>5452.542969</c:v>
                </c:pt>
                <c:pt idx="16">
                  <c:v>5473.098145000001</c:v>
                </c:pt>
                <c:pt idx="17">
                  <c:v>5474.32959</c:v>
                </c:pt>
                <c:pt idx="18">
                  <c:v>5517.605469</c:v>
                </c:pt>
                <c:pt idx="19">
                  <c:v>5585.635742</c:v>
                </c:pt>
                <c:pt idx="20">
                  <c:v>5631.348633</c:v>
                </c:pt>
                <c:pt idx="21">
                  <c:v>5650.878906</c:v>
                </c:pt>
                <c:pt idx="22">
                  <c:v>5675.07666</c:v>
                </c:pt>
                <c:pt idx="23">
                  <c:v>5699.440917999998</c:v>
                </c:pt>
                <c:pt idx="24">
                  <c:v>5718.192871</c:v>
                </c:pt>
                <c:pt idx="25">
                  <c:v>5724.158691</c:v>
                </c:pt>
                <c:pt idx="26">
                  <c:v>5735.135254</c:v>
                </c:pt>
                <c:pt idx="27">
                  <c:v>5752.763672</c:v>
                </c:pt>
                <c:pt idx="28">
                  <c:v>5768.066406</c:v>
                </c:pt>
                <c:pt idx="29">
                  <c:v>5780.852539</c:v>
                </c:pt>
                <c:pt idx="30">
                  <c:v>5790.792969</c:v>
                </c:pt>
                <c:pt idx="31">
                  <c:v>5796.078125</c:v>
                </c:pt>
                <c:pt idx="32">
                  <c:v>5798.070801</c:v>
                </c:pt>
                <c:pt idx="33">
                  <c:v>5808.868164</c:v>
                </c:pt>
                <c:pt idx="34">
                  <c:v>5831.460449</c:v>
                </c:pt>
                <c:pt idx="35">
                  <c:v>5861.220703</c:v>
                </c:pt>
                <c:pt idx="36">
                  <c:v>5888.429688</c:v>
                </c:pt>
                <c:pt idx="37">
                  <c:v>5917.592285000001</c:v>
                </c:pt>
                <c:pt idx="38">
                  <c:v>5946.033691</c:v>
                </c:pt>
                <c:pt idx="39">
                  <c:v>5962.289062000001</c:v>
                </c:pt>
                <c:pt idx="40">
                  <c:v>5978.609375</c:v>
                </c:pt>
              </c:numCache>
            </c:numRef>
          </c:val>
          <c:smooth val="0"/>
        </c:ser>
        <c:ser>
          <c:idx val="2"/>
          <c:order val="1"/>
          <c:tx>
            <c:strRef>
              <c:f>Sheet1!$A$3</c:f>
              <c:strCache>
                <c:ptCount val="1"/>
                <c:pt idx="0">
                  <c:v>Low Economic Growth case</c:v>
                </c:pt>
              </c:strCache>
            </c:strRef>
          </c:tx>
          <c:spPr>
            <a:ln w="38100">
              <a:solidFill>
                <a:srgbClr val="BD732A"/>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Sheet1!$B$3:$AP$3</c:f>
              <c:numCache>
                <c:formatCode>General</c:formatCode>
                <c:ptCount val="41"/>
                <c:pt idx="13">
                  <c:v>5404.59375</c:v>
                </c:pt>
                <c:pt idx="14">
                  <c:v>5488.752441</c:v>
                </c:pt>
                <c:pt idx="15">
                  <c:v>5440.638184</c:v>
                </c:pt>
                <c:pt idx="16">
                  <c:v>5413.417969</c:v>
                </c:pt>
                <c:pt idx="17">
                  <c:v>5360.782715</c:v>
                </c:pt>
                <c:pt idx="18">
                  <c:v>5338.882324</c:v>
                </c:pt>
                <c:pt idx="19">
                  <c:v>5350.305664</c:v>
                </c:pt>
                <c:pt idx="20">
                  <c:v>5343.250488</c:v>
                </c:pt>
                <c:pt idx="21">
                  <c:v>5330.865234</c:v>
                </c:pt>
                <c:pt idx="22">
                  <c:v>5318.755859</c:v>
                </c:pt>
                <c:pt idx="23">
                  <c:v>5310.955078</c:v>
                </c:pt>
                <c:pt idx="24">
                  <c:v>5301.833984</c:v>
                </c:pt>
                <c:pt idx="25">
                  <c:v>5282.190430000001</c:v>
                </c:pt>
                <c:pt idx="26">
                  <c:v>5261.881836</c:v>
                </c:pt>
                <c:pt idx="27">
                  <c:v>5247.397461</c:v>
                </c:pt>
                <c:pt idx="28">
                  <c:v>5235.166016</c:v>
                </c:pt>
                <c:pt idx="29">
                  <c:v>5223.292969</c:v>
                </c:pt>
                <c:pt idx="30">
                  <c:v>5210.13916</c:v>
                </c:pt>
                <c:pt idx="31">
                  <c:v>5198.494141</c:v>
                </c:pt>
                <c:pt idx="32">
                  <c:v>5185.441406</c:v>
                </c:pt>
                <c:pt idx="33">
                  <c:v>5179.043945</c:v>
                </c:pt>
                <c:pt idx="34">
                  <c:v>5171.789062000001</c:v>
                </c:pt>
                <c:pt idx="35">
                  <c:v>5170.736328</c:v>
                </c:pt>
                <c:pt idx="36">
                  <c:v>5171.012207000001</c:v>
                </c:pt>
                <c:pt idx="37">
                  <c:v>5172.603516</c:v>
                </c:pt>
                <c:pt idx="38">
                  <c:v>5172.567383</c:v>
                </c:pt>
                <c:pt idx="39">
                  <c:v>5166.263672</c:v>
                </c:pt>
                <c:pt idx="40">
                  <c:v>5160.284180000001</c:v>
                </c:pt>
              </c:numCache>
            </c:numRef>
          </c:val>
          <c:smooth val="0"/>
        </c:ser>
        <c:ser>
          <c:idx val="3"/>
          <c:order val="2"/>
          <c:tx>
            <c:strRef>
              <c:f>Sheet1!$A$4</c:f>
              <c:strCache>
                <c:ptCount val="1"/>
                <c:pt idx="0">
                  <c:v>High Oil and Gas Resource case</c:v>
                </c:pt>
              </c:strCache>
            </c:strRef>
          </c:tx>
          <c:spPr>
            <a:ln w="38100">
              <a:solidFill>
                <a:srgbClr val="A33340"/>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Sheet1!$B$4:$AP$4</c:f>
              <c:numCache>
                <c:formatCode>General</c:formatCode>
                <c:ptCount val="41"/>
                <c:pt idx="13">
                  <c:v>5404.593262</c:v>
                </c:pt>
                <c:pt idx="14">
                  <c:v>5487.051270000001</c:v>
                </c:pt>
                <c:pt idx="15">
                  <c:v>5441.907714999998</c:v>
                </c:pt>
                <c:pt idx="16">
                  <c:v>5410.847656</c:v>
                </c:pt>
                <c:pt idx="17">
                  <c:v>5396.102051</c:v>
                </c:pt>
                <c:pt idx="18">
                  <c:v>5383.190430000001</c:v>
                </c:pt>
                <c:pt idx="19">
                  <c:v>5417.900390999998</c:v>
                </c:pt>
                <c:pt idx="20">
                  <c:v>5434.976074</c:v>
                </c:pt>
                <c:pt idx="21">
                  <c:v>5450.542969</c:v>
                </c:pt>
                <c:pt idx="22">
                  <c:v>5470.967772999998</c:v>
                </c:pt>
                <c:pt idx="23">
                  <c:v>5506.969238</c:v>
                </c:pt>
                <c:pt idx="24">
                  <c:v>5538.218262</c:v>
                </c:pt>
                <c:pt idx="25">
                  <c:v>5556.963867</c:v>
                </c:pt>
                <c:pt idx="26">
                  <c:v>5571.913574</c:v>
                </c:pt>
                <c:pt idx="27">
                  <c:v>5594.901855</c:v>
                </c:pt>
                <c:pt idx="28">
                  <c:v>5610.568359</c:v>
                </c:pt>
                <c:pt idx="29">
                  <c:v>5619.083008</c:v>
                </c:pt>
                <c:pt idx="30">
                  <c:v>5636.368164</c:v>
                </c:pt>
                <c:pt idx="31">
                  <c:v>5649.685547</c:v>
                </c:pt>
                <c:pt idx="32">
                  <c:v>5653.746582000001</c:v>
                </c:pt>
                <c:pt idx="33">
                  <c:v>5677.166016</c:v>
                </c:pt>
                <c:pt idx="34">
                  <c:v>5702.488281</c:v>
                </c:pt>
                <c:pt idx="35">
                  <c:v>5716.558105</c:v>
                </c:pt>
                <c:pt idx="36">
                  <c:v>5734.694336</c:v>
                </c:pt>
                <c:pt idx="37">
                  <c:v>5753.328613</c:v>
                </c:pt>
                <c:pt idx="38">
                  <c:v>5771.866211</c:v>
                </c:pt>
                <c:pt idx="39">
                  <c:v>5780.705566</c:v>
                </c:pt>
                <c:pt idx="40">
                  <c:v>5799.596191</c:v>
                </c:pt>
              </c:numCache>
            </c:numRef>
          </c:val>
          <c:smooth val="0"/>
        </c:ser>
        <c:ser>
          <c:idx val="4"/>
          <c:order val="3"/>
          <c:tx>
            <c:strRef>
              <c:f>Sheet1!$A$5</c:f>
              <c:strCache>
                <c:ptCount val="1"/>
                <c:pt idx="0">
                  <c:v>Low Oil Price case</c:v>
                </c:pt>
              </c:strCache>
            </c:strRef>
          </c:tx>
          <c:spPr>
            <a:ln w="38100">
              <a:solidFill>
                <a:srgbClr val="0096D7"/>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Sheet1!$B$5:$AP$5</c:f>
              <c:numCache>
                <c:formatCode>General</c:formatCode>
                <c:ptCount val="41"/>
              </c:numCache>
            </c:numRef>
          </c:val>
          <c:smooth val="0"/>
        </c:ser>
        <c:ser>
          <c:idx val="1"/>
          <c:order val="4"/>
          <c:tx>
            <c:strRef>
              <c:f>Sheet1!$A$6</c:f>
              <c:strCache>
                <c:ptCount val="1"/>
                <c:pt idx="0">
                  <c:v>High Oil Price case</c:v>
                </c:pt>
              </c:strCache>
            </c:strRef>
          </c:tx>
          <c:spPr>
            <a:ln w="38100">
              <a:solidFill>
                <a:srgbClr val="5D9732"/>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Sheet1!$B$6:$AP$6</c:f>
              <c:numCache>
                <c:formatCode>General</c:formatCode>
                <c:ptCount val="41"/>
              </c:numCache>
            </c:numRef>
          </c:val>
          <c:smooth val="0"/>
        </c:ser>
        <c:ser>
          <c:idx val="5"/>
          <c:order val="5"/>
          <c:tx>
            <c:strRef>
              <c:f>Sheet1!$A$7</c:f>
              <c:strCache>
                <c:ptCount val="1"/>
                <c:pt idx="0">
                  <c:v>Reference case</c:v>
                </c:pt>
              </c:strCache>
            </c:strRef>
          </c:tx>
          <c:spPr>
            <a:ln w="38100">
              <a:solidFill>
                <a:srgbClr val="000000"/>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Sheet1!$B$7:$AP$7</c:f>
              <c:numCache>
                <c:formatCode>General</c:formatCode>
                <c:ptCount val="41"/>
                <c:pt idx="0">
                  <c:v>5867.620605</c:v>
                </c:pt>
                <c:pt idx="1">
                  <c:v>5761.066406</c:v>
                </c:pt>
                <c:pt idx="2">
                  <c:v>5804.333495999998</c:v>
                </c:pt>
                <c:pt idx="3">
                  <c:v>5855.043945</c:v>
                </c:pt>
                <c:pt idx="4">
                  <c:v>5974.466797</c:v>
                </c:pt>
                <c:pt idx="5">
                  <c:v>5999.143555000001</c:v>
                </c:pt>
                <c:pt idx="6">
                  <c:v>5919.137207000001</c:v>
                </c:pt>
                <c:pt idx="7">
                  <c:v>6020.666504</c:v>
                </c:pt>
                <c:pt idx="8">
                  <c:v>5835.279784999999</c:v>
                </c:pt>
                <c:pt idx="9">
                  <c:v>5416.950195</c:v>
                </c:pt>
                <c:pt idx="10">
                  <c:v>5618.910156</c:v>
                </c:pt>
                <c:pt idx="11">
                  <c:v>5483.279784999999</c:v>
                </c:pt>
                <c:pt idx="12">
                  <c:v>5271.676270000001</c:v>
                </c:pt>
                <c:pt idx="13">
                  <c:v>5404.593262</c:v>
                </c:pt>
                <c:pt idx="14">
                  <c:v>5488.441895</c:v>
                </c:pt>
                <c:pt idx="15">
                  <c:v>5428.093262</c:v>
                </c:pt>
                <c:pt idx="16">
                  <c:v>5436.403808999999</c:v>
                </c:pt>
                <c:pt idx="17">
                  <c:v>5404.533203</c:v>
                </c:pt>
                <c:pt idx="18">
                  <c:v>5425.270508</c:v>
                </c:pt>
                <c:pt idx="19">
                  <c:v>5476.651855</c:v>
                </c:pt>
                <c:pt idx="20">
                  <c:v>5499.300293</c:v>
                </c:pt>
                <c:pt idx="21">
                  <c:v>5495.05957</c:v>
                </c:pt>
                <c:pt idx="22">
                  <c:v>5498.994629</c:v>
                </c:pt>
                <c:pt idx="23">
                  <c:v>5508.187988</c:v>
                </c:pt>
                <c:pt idx="24">
                  <c:v>5517.334473</c:v>
                </c:pt>
                <c:pt idx="25">
                  <c:v>5511.220703</c:v>
                </c:pt>
                <c:pt idx="26">
                  <c:v>5507.78125</c:v>
                </c:pt>
                <c:pt idx="27">
                  <c:v>5508.869141</c:v>
                </c:pt>
                <c:pt idx="28">
                  <c:v>5509.75</c:v>
                </c:pt>
                <c:pt idx="29">
                  <c:v>5511.410156</c:v>
                </c:pt>
                <c:pt idx="30">
                  <c:v>5513.786621</c:v>
                </c:pt>
                <c:pt idx="31">
                  <c:v>5509.162598</c:v>
                </c:pt>
                <c:pt idx="32">
                  <c:v>5505.157227000001</c:v>
                </c:pt>
                <c:pt idx="33">
                  <c:v>5505.440430000001</c:v>
                </c:pt>
                <c:pt idx="34">
                  <c:v>5510.339844</c:v>
                </c:pt>
                <c:pt idx="35">
                  <c:v>5520.559082000001</c:v>
                </c:pt>
                <c:pt idx="36">
                  <c:v>5530.776855</c:v>
                </c:pt>
                <c:pt idx="37">
                  <c:v>5535.683594</c:v>
                </c:pt>
                <c:pt idx="38">
                  <c:v>5545.107422</c:v>
                </c:pt>
                <c:pt idx="39">
                  <c:v>5546.408691</c:v>
                </c:pt>
                <c:pt idx="40">
                  <c:v>5549.148438</c:v>
                </c:pt>
              </c:numCache>
            </c:numRef>
          </c:val>
          <c:smooth val="0"/>
        </c:ser>
        <c:dLbls>
          <c:showLegendKey val="0"/>
          <c:showVal val="0"/>
          <c:showCatName val="0"/>
          <c:showSerName val="0"/>
          <c:showPercent val="0"/>
          <c:showBubbleSize val="0"/>
        </c:dLbls>
        <c:marker val="1"/>
        <c:smooth val="0"/>
        <c:axId val="-2121211288"/>
        <c:axId val="-2121212344"/>
      </c:lineChart>
      <c:catAx>
        <c:axId val="-2121211288"/>
        <c:scaling>
          <c:orientation val="minMax"/>
        </c:scaling>
        <c:delete val="0"/>
        <c:axPos val="b"/>
        <c:majorTickMark val="out"/>
        <c:minorTickMark val="none"/>
        <c:tickLblPos val="low"/>
        <c:spPr>
          <a:ln w="12700">
            <a:solidFill>
              <a:schemeClr val="tx1"/>
            </a:solidFill>
          </a:ln>
        </c:spPr>
        <c:txPr>
          <a:bodyPr/>
          <a:lstStyle/>
          <a:p>
            <a:pPr>
              <a:defRPr sz="1400" baseline="0"/>
            </a:pPr>
            <a:endParaRPr lang="en-US"/>
          </a:p>
        </c:txPr>
        <c:crossAx val="-2121212344"/>
        <c:crosses val="autoZero"/>
        <c:auto val="1"/>
        <c:lblAlgn val="ctr"/>
        <c:lblOffset val="100"/>
        <c:tickLblSkip val="5"/>
        <c:tickMarkSkip val="5"/>
        <c:noMultiLvlLbl val="0"/>
      </c:catAx>
      <c:valAx>
        <c:axId val="-2121212344"/>
        <c:scaling>
          <c:orientation val="minMax"/>
          <c:max val="6250.0"/>
          <c:min val="5000.0"/>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crossAx val="-2121211288"/>
        <c:crosses val="autoZero"/>
        <c:crossBetween val="midCat"/>
        <c:majorUnit val="250.0"/>
      </c:valAx>
    </c:plotArea>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09287589051369"/>
          <c:y val="0.0440543059248988"/>
          <c:w val="0.913740657417823"/>
          <c:h val="0.76277362282289"/>
        </c:manualLayout>
      </c:layout>
      <c:lineChart>
        <c:grouping val="standard"/>
        <c:varyColors val="0"/>
        <c:ser>
          <c:idx val="0"/>
          <c:order val="0"/>
          <c:tx>
            <c:strRef>
              <c:f>Sheet1!$B$1</c:f>
              <c:strCache>
                <c:ptCount val="1"/>
                <c:pt idx="0">
                  <c:v>Historical Spot Price</c:v>
                </c:pt>
              </c:strCache>
            </c:strRef>
          </c:tx>
          <c:marker>
            <c:symbol val="none"/>
          </c:marker>
          <c:cat>
            <c:numRef>
              <c:f>Sheet1!$A$2:$A$49</c:f>
              <c:numCache>
                <c:formatCode>mmm\-yy</c:formatCode>
                <c:ptCount val="48"/>
                <c:pt idx="0">
                  <c:v>41275.0</c:v>
                </c:pt>
                <c:pt idx="1">
                  <c:v>41306.0</c:v>
                </c:pt>
                <c:pt idx="2">
                  <c:v>41334.0</c:v>
                </c:pt>
                <c:pt idx="3">
                  <c:v>41365.0</c:v>
                </c:pt>
                <c:pt idx="4">
                  <c:v>41395.0</c:v>
                </c:pt>
                <c:pt idx="5">
                  <c:v>41426.0</c:v>
                </c:pt>
                <c:pt idx="6">
                  <c:v>41456.0</c:v>
                </c:pt>
                <c:pt idx="7">
                  <c:v>41487.0</c:v>
                </c:pt>
                <c:pt idx="8">
                  <c:v>41518.0</c:v>
                </c:pt>
                <c:pt idx="9">
                  <c:v>41548.0</c:v>
                </c:pt>
                <c:pt idx="10">
                  <c:v>41579.0</c:v>
                </c:pt>
                <c:pt idx="11">
                  <c:v>41609.0</c:v>
                </c:pt>
                <c:pt idx="12">
                  <c:v>41640.0</c:v>
                </c:pt>
                <c:pt idx="13">
                  <c:v>41671.0</c:v>
                </c:pt>
                <c:pt idx="14">
                  <c:v>41699.0</c:v>
                </c:pt>
                <c:pt idx="15">
                  <c:v>41730.0</c:v>
                </c:pt>
                <c:pt idx="16">
                  <c:v>41760.0</c:v>
                </c:pt>
                <c:pt idx="17">
                  <c:v>41791.0</c:v>
                </c:pt>
                <c:pt idx="18">
                  <c:v>41821.0</c:v>
                </c:pt>
                <c:pt idx="19">
                  <c:v>41852.0</c:v>
                </c:pt>
                <c:pt idx="20">
                  <c:v>41883.0</c:v>
                </c:pt>
                <c:pt idx="21">
                  <c:v>41913.0</c:v>
                </c:pt>
                <c:pt idx="22">
                  <c:v>41944.0</c:v>
                </c:pt>
                <c:pt idx="23">
                  <c:v>41974.0</c:v>
                </c:pt>
                <c:pt idx="24">
                  <c:v>42005.0</c:v>
                </c:pt>
                <c:pt idx="25">
                  <c:v>42036.0</c:v>
                </c:pt>
                <c:pt idx="26">
                  <c:v>42064.0</c:v>
                </c:pt>
                <c:pt idx="27">
                  <c:v>42095.0</c:v>
                </c:pt>
                <c:pt idx="28">
                  <c:v>42125.0</c:v>
                </c:pt>
                <c:pt idx="29">
                  <c:v>42156.0</c:v>
                </c:pt>
                <c:pt idx="30">
                  <c:v>42186.0</c:v>
                </c:pt>
                <c:pt idx="31">
                  <c:v>42217.0</c:v>
                </c:pt>
                <c:pt idx="32">
                  <c:v>42248.0</c:v>
                </c:pt>
                <c:pt idx="33">
                  <c:v>42278.0</c:v>
                </c:pt>
                <c:pt idx="34">
                  <c:v>42309.0</c:v>
                </c:pt>
                <c:pt idx="35">
                  <c:v>42339.0</c:v>
                </c:pt>
                <c:pt idx="36">
                  <c:v>42370.0</c:v>
                </c:pt>
                <c:pt idx="37">
                  <c:v>42401.0</c:v>
                </c:pt>
                <c:pt idx="38">
                  <c:v>42430.0</c:v>
                </c:pt>
                <c:pt idx="39">
                  <c:v>42461.0</c:v>
                </c:pt>
                <c:pt idx="40">
                  <c:v>42491.0</c:v>
                </c:pt>
                <c:pt idx="41">
                  <c:v>42522.0</c:v>
                </c:pt>
                <c:pt idx="42">
                  <c:v>42552.0</c:v>
                </c:pt>
                <c:pt idx="43">
                  <c:v>42583.0</c:v>
                </c:pt>
                <c:pt idx="44">
                  <c:v>42614.0</c:v>
                </c:pt>
                <c:pt idx="45">
                  <c:v>42644.0</c:v>
                </c:pt>
                <c:pt idx="46">
                  <c:v>42675.0</c:v>
                </c:pt>
                <c:pt idx="47">
                  <c:v>42705.0</c:v>
                </c:pt>
              </c:numCache>
            </c:numRef>
          </c:cat>
          <c:val>
            <c:numRef>
              <c:f>Sheet1!$B$2:$B$49</c:f>
              <c:numCache>
                <c:formatCode>"$"#,##0.00</c:formatCode>
                <c:ptCount val="48"/>
                <c:pt idx="0">
                  <c:v>94.76</c:v>
                </c:pt>
                <c:pt idx="1">
                  <c:v>95.31</c:v>
                </c:pt>
                <c:pt idx="2">
                  <c:v>92.94</c:v>
                </c:pt>
                <c:pt idx="3">
                  <c:v>92.02</c:v>
                </c:pt>
                <c:pt idx="4">
                  <c:v>94.51</c:v>
                </c:pt>
                <c:pt idx="5">
                  <c:v>95.77</c:v>
                </c:pt>
                <c:pt idx="6">
                  <c:v>104.67</c:v>
                </c:pt>
                <c:pt idx="7">
                  <c:v>106.57</c:v>
                </c:pt>
                <c:pt idx="8">
                  <c:v>106.2895</c:v>
                </c:pt>
                <c:pt idx="9">
                  <c:v>100.54</c:v>
                </c:pt>
                <c:pt idx="10">
                  <c:v>93.86</c:v>
                </c:pt>
                <c:pt idx="11">
                  <c:v>97.63</c:v>
                </c:pt>
                <c:pt idx="12">
                  <c:v>94.62</c:v>
                </c:pt>
                <c:pt idx="13">
                  <c:v>100.82</c:v>
                </c:pt>
                <c:pt idx="14">
                  <c:v>100.8</c:v>
                </c:pt>
                <c:pt idx="15">
                  <c:v>102.069</c:v>
                </c:pt>
                <c:pt idx="16">
                  <c:v>102.18</c:v>
                </c:pt>
                <c:pt idx="17">
                  <c:v>105.79</c:v>
                </c:pt>
                <c:pt idx="18">
                  <c:v>103.59</c:v>
                </c:pt>
                <c:pt idx="19">
                  <c:v>96.536</c:v>
                </c:pt>
                <c:pt idx="20">
                  <c:v>93.21</c:v>
                </c:pt>
                <c:pt idx="21">
                  <c:v>84.4</c:v>
                </c:pt>
                <c:pt idx="22">
                  <c:v>75.79</c:v>
                </c:pt>
                <c:pt idx="23">
                  <c:v>59.29</c:v>
                </c:pt>
                <c:pt idx="24">
                  <c:v>47.219</c:v>
                </c:pt>
                <c:pt idx="25">
                  <c:v>50.58</c:v>
                </c:pt>
                <c:pt idx="26">
                  <c:v>46.0</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smooth val="0"/>
        </c:ser>
        <c:ser>
          <c:idx val="1"/>
          <c:order val="1"/>
          <c:tx>
            <c:strRef>
              <c:f>Sheet1!$C$1</c:f>
              <c:strCache>
                <c:ptCount val="1"/>
                <c:pt idx="0">
                  <c:v>STEO Forecast</c:v>
                </c:pt>
              </c:strCache>
            </c:strRef>
          </c:tx>
          <c:marker>
            <c:symbol val="none"/>
          </c:marker>
          <c:cat>
            <c:numRef>
              <c:f>Sheet1!$A$2:$A$49</c:f>
              <c:numCache>
                <c:formatCode>mmm\-yy</c:formatCode>
                <c:ptCount val="48"/>
                <c:pt idx="0">
                  <c:v>41275.0</c:v>
                </c:pt>
                <c:pt idx="1">
                  <c:v>41306.0</c:v>
                </c:pt>
                <c:pt idx="2">
                  <c:v>41334.0</c:v>
                </c:pt>
                <c:pt idx="3">
                  <c:v>41365.0</c:v>
                </c:pt>
                <c:pt idx="4">
                  <c:v>41395.0</c:v>
                </c:pt>
                <c:pt idx="5">
                  <c:v>41426.0</c:v>
                </c:pt>
                <c:pt idx="6">
                  <c:v>41456.0</c:v>
                </c:pt>
                <c:pt idx="7">
                  <c:v>41487.0</c:v>
                </c:pt>
                <c:pt idx="8">
                  <c:v>41518.0</c:v>
                </c:pt>
                <c:pt idx="9">
                  <c:v>41548.0</c:v>
                </c:pt>
                <c:pt idx="10">
                  <c:v>41579.0</c:v>
                </c:pt>
                <c:pt idx="11">
                  <c:v>41609.0</c:v>
                </c:pt>
                <c:pt idx="12">
                  <c:v>41640.0</c:v>
                </c:pt>
                <c:pt idx="13">
                  <c:v>41671.0</c:v>
                </c:pt>
                <c:pt idx="14">
                  <c:v>41699.0</c:v>
                </c:pt>
                <c:pt idx="15">
                  <c:v>41730.0</c:v>
                </c:pt>
                <c:pt idx="16">
                  <c:v>41760.0</c:v>
                </c:pt>
                <c:pt idx="17">
                  <c:v>41791.0</c:v>
                </c:pt>
                <c:pt idx="18">
                  <c:v>41821.0</c:v>
                </c:pt>
                <c:pt idx="19">
                  <c:v>41852.0</c:v>
                </c:pt>
                <c:pt idx="20">
                  <c:v>41883.0</c:v>
                </c:pt>
                <c:pt idx="21">
                  <c:v>41913.0</c:v>
                </c:pt>
                <c:pt idx="22">
                  <c:v>41944.0</c:v>
                </c:pt>
                <c:pt idx="23">
                  <c:v>41974.0</c:v>
                </c:pt>
                <c:pt idx="24">
                  <c:v>42005.0</c:v>
                </c:pt>
                <c:pt idx="25">
                  <c:v>42036.0</c:v>
                </c:pt>
                <c:pt idx="26">
                  <c:v>42064.0</c:v>
                </c:pt>
                <c:pt idx="27">
                  <c:v>42095.0</c:v>
                </c:pt>
                <c:pt idx="28">
                  <c:v>42125.0</c:v>
                </c:pt>
                <c:pt idx="29">
                  <c:v>42156.0</c:v>
                </c:pt>
                <c:pt idx="30">
                  <c:v>42186.0</c:v>
                </c:pt>
                <c:pt idx="31">
                  <c:v>42217.0</c:v>
                </c:pt>
                <c:pt idx="32">
                  <c:v>42248.0</c:v>
                </c:pt>
                <c:pt idx="33">
                  <c:v>42278.0</c:v>
                </c:pt>
                <c:pt idx="34">
                  <c:v>42309.0</c:v>
                </c:pt>
                <c:pt idx="35">
                  <c:v>42339.0</c:v>
                </c:pt>
                <c:pt idx="36">
                  <c:v>42370.0</c:v>
                </c:pt>
                <c:pt idx="37">
                  <c:v>42401.0</c:v>
                </c:pt>
                <c:pt idx="38">
                  <c:v>42430.0</c:v>
                </c:pt>
                <c:pt idx="39">
                  <c:v>42461.0</c:v>
                </c:pt>
                <c:pt idx="40">
                  <c:v>42491.0</c:v>
                </c:pt>
                <c:pt idx="41">
                  <c:v>42522.0</c:v>
                </c:pt>
                <c:pt idx="42">
                  <c:v>42552.0</c:v>
                </c:pt>
                <c:pt idx="43">
                  <c:v>42583.0</c:v>
                </c:pt>
                <c:pt idx="44">
                  <c:v>42614.0</c:v>
                </c:pt>
                <c:pt idx="45">
                  <c:v>42644.0</c:v>
                </c:pt>
                <c:pt idx="46">
                  <c:v>42675.0</c:v>
                </c:pt>
                <c:pt idx="47">
                  <c:v>42705.0</c:v>
                </c:pt>
              </c:numCache>
            </c:numRef>
          </c:cat>
          <c:val>
            <c:numRef>
              <c:f>Sheet1!$C$2:$C$49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46.0</c:v>
                </c:pt>
                <c:pt idx="27">
                  <c:v>45.0</c:v>
                </c:pt>
                <c:pt idx="28">
                  <c:v>47.0</c:v>
                </c:pt>
                <c:pt idx="29">
                  <c:v>49.0</c:v>
                </c:pt>
                <c:pt idx="30">
                  <c:v>51.0</c:v>
                </c:pt>
                <c:pt idx="31">
                  <c:v>53.0</c:v>
                </c:pt>
                <c:pt idx="32">
                  <c:v>55.0</c:v>
                </c:pt>
                <c:pt idx="33">
                  <c:v>57.0</c:v>
                </c:pt>
                <c:pt idx="34">
                  <c:v>61.0</c:v>
                </c:pt>
                <c:pt idx="35">
                  <c:v>64.0</c:v>
                </c:pt>
                <c:pt idx="36">
                  <c:v>65.0</c:v>
                </c:pt>
                <c:pt idx="37">
                  <c:v>67.0</c:v>
                </c:pt>
                <c:pt idx="38">
                  <c:v>69.0</c:v>
                </c:pt>
                <c:pt idx="39">
                  <c:v>70.0</c:v>
                </c:pt>
                <c:pt idx="40">
                  <c:v>71.0</c:v>
                </c:pt>
                <c:pt idx="41">
                  <c:v>72.0</c:v>
                </c:pt>
                <c:pt idx="42">
                  <c:v>72.0</c:v>
                </c:pt>
                <c:pt idx="43">
                  <c:v>72.0</c:v>
                </c:pt>
                <c:pt idx="44">
                  <c:v>71.0</c:v>
                </c:pt>
                <c:pt idx="45">
                  <c:v>70.0</c:v>
                </c:pt>
                <c:pt idx="46">
                  <c:v>70.0</c:v>
                </c:pt>
                <c:pt idx="47">
                  <c:v>71.0</c:v>
                </c:pt>
              </c:numCache>
            </c:numRef>
          </c:val>
          <c:smooth val="0"/>
        </c:ser>
        <c:ser>
          <c:idx val="2"/>
          <c:order val="2"/>
          <c:tx>
            <c:strRef>
              <c:f>Sheet1!$D$1</c:f>
              <c:strCache>
                <c:ptCount val="1"/>
                <c:pt idx="0">
                  <c:v>NYMEX Futures Price</c:v>
                </c:pt>
              </c:strCache>
            </c:strRef>
          </c:tx>
          <c:spPr>
            <a:ln>
              <a:solidFill>
                <a:schemeClr val="accent3">
                  <a:lumMod val="75000"/>
                </a:schemeClr>
              </a:solidFill>
            </a:ln>
          </c:spPr>
          <c:marker>
            <c:symbol val="none"/>
          </c:marker>
          <c:cat>
            <c:numRef>
              <c:f>Sheet1!$A$2:$A$49</c:f>
              <c:numCache>
                <c:formatCode>mmm\-yy</c:formatCode>
                <c:ptCount val="48"/>
                <c:pt idx="0">
                  <c:v>41275.0</c:v>
                </c:pt>
                <c:pt idx="1">
                  <c:v>41306.0</c:v>
                </c:pt>
                <c:pt idx="2">
                  <c:v>41334.0</c:v>
                </c:pt>
                <c:pt idx="3">
                  <c:v>41365.0</c:v>
                </c:pt>
                <c:pt idx="4">
                  <c:v>41395.0</c:v>
                </c:pt>
                <c:pt idx="5">
                  <c:v>41426.0</c:v>
                </c:pt>
                <c:pt idx="6">
                  <c:v>41456.0</c:v>
                </c:pt>
                <c:pt idx="7">
                  <c:v>41487.0</c:v>
                </c:pt>
                <c:pt idx="8">
                  <c:v>41518.0</c:v>
                </c:pt>
                <c:pt idx="9">
                  <c:v>41548.0</c:v>
                </c:pt>
                <c:pt idx="10">
                  <c:v>41579.0</c:v>
                </c:pt>
                <c:pt idx="11">
                  <c:v>41609.0</c:v>
                </c:pt>
                <c:pt idx="12">
                  <c:v>41640.0</c:v>
                </c:pt>
                <c:pt idx="13">
                  <c:v>41671.0</c:v>
                </c:pt>
                <c:pt idx="14">
                  <c:v>41699.0</c:v>
                </c:pt>
                <c:pt idx="15">
                  <c:v>41730.0</c:v>
                </c:pt>
                <c:pt idx="16">
                  <c:v>41760.0</c:v>
                </c:pt>
                <c:pt idx="17">
                  <c:v>41791.0</c:v>
                </c:pt>
                <c:pt idx="18">
                  <c:v>41821.0</c:v>
                </c:pt>
                <c:pt idx="19">
                  <c:v>41852.0</c:v>
                </c:pt>
                <c:pt idx="20">
                  <c:v>41883.0</c:v>
                </c:pt>
                <c:pt idx="21">
                  <c:v>41913.0</c:v>
                </c:pt>
                <c:pt idx="22">
                  <c:v>41944.0</c:v>
                </c:pt>
                <c:pt idx="23">
                  <c:v>41974.0</c:v>
                </c:pt>
                <c:pt idx="24">
                  <c:v>42005.0</c:v>
                </c:pt>
                <c:pt idx="25">
                  <c:v>42036.0</c:v>
                </c:pt>
                <c:pt idx="26">
                  <c:v>42064.0</c:v>
                </c:pt>
                <c:pt idx="27">
                  <c:v>42095.0</c:v>
                </c:pt>
                <c:pt idx="28">
                  <c:v>42125.0</c:v>
                </c:pt>
                <c:pt idx="29">
                  <c:v>42156.0</c:v>
                </c:pt>
                <c:pt idx="30">
                  <c:v>42186.0</c:v>
                </c:pt>
                <c:pt idx="31">
                  <c:v>42217.0</c:v>
                </c:pt>
                <c:pt idx="32">
                  <c:v>42248.0</c:v>
                </c:pt>
                <c:pt idx="33">
                  <c:v>42278.0</c:v>
                </c:pt>
                <c:pt idx="34">
                  <c:v>42309.0</c:v>
                </c:pt>
                <c:pt idx="35">
                  <c:v>42339.0</c:v>
                </c:pt>
                <c:pt idx="36">
                  <c:v>42370.0</c:v>
                </c:pt>
                <c:pt idx="37">
                  <c:v>42401.0</c:v>
                </c:pt>
                <c:pt idx="38">
                  <c:v>42430.0</c:v>
                </c:pt>
                <c:pt idx="39">
                  <c:v>42461.0</c:v>
                </c:pt>
                <c:pt idx="40">
                  <c:v>42491.0</c:v>
                </c:pt>
                <c:pt idx="41">
                  <c:v>42522.0</c:v>
                </c:pt>
                <c:pt idx="42">
                  <c:v>42552.0</c:v>
                </c:pt>
                <c:pt idx="43">
                  <c:v>42583.0</c:v>
                </c:pt>
                <c:pt idx="44">
                  <c:v>42614.0</c:v>
                </c:pt>
                <c:pt idx="45">
                  <c:v>42644.0</c:v>
                </c:pt>
                <c:pt idx="46">
                  <c:v>42675.0</c:v>
                </c:pt>
                <c:pt idx="47">
                  <c:v>42705.0</c:v>
                </c:pt>
              </c:numCache>
            </c:numRef>
          </c:cat>
          <c:val>
            <c:numRef>
              <c:f>Sheet1!$D$2:$D$49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48.876</c:v>
                </c:pt>
                <c:pt idx="29">
                  <c:v>50.52</c:v>
                </c:pt>
                <c:pt idx="30">
                  <c:v>51.862</c:v>
                </c:pt>
                <c:pt idx="31">
                  <c:v>52.83600000000001</c:v>
                </c:pt>
                <c:pt idx="32">
                  <c:v>53.632</c:v>
                </c:pt>
                <c:pt idx="33">
                  <c:v>54.346</c:v>
                </c:pt>
                <c:pt idx="34">
                  <c:v>55.032</c:v>
                </c:pt>
                <c:pt idx="35">
                  <c:v>55.682</c:v>
                </c:pt>
                <c:pt idx="36">
                  <c:v>56.22600000000001</c:v>
                </c:pt>
                <c:pt idx="37">
                  <c:v>56.71800000000001</c:v>
                </c:pt>
                <c:pt idx="38">
                  <c:v>57.17200000000001</c:v>
                </c:pt>
                <c:pt idx="39">
                  <c:v>57.58600000000001</c:v>
                </c:pt>
                <c:pt idx="40">
                  <c:v>57.954</c:v>
                </c:pt>
                <c:pt idx="41">
                  <c:v>58.28400000000001</c:v>
                </c:pt>
                <c:pt idx="42">
                  <c:v>58.55800000000001</c:v>
                </c:pt>
                <c:pt idx="43">
                  <c:v>58.856</c:v>
                </c:pt>
                <c:pt idx="44">
                  <c:v>59.164</c:v>
                </c:pt>
                <c:pt idx="45">
                  <c:v>59.484</c:v>
                </c:pt>
                <c:pt idx="46">
                  <c:v>59.81</c:v>
                </c:pt>
                <c:pt idx="47">
                  <c:v>60.136</c:v>
                </c:pt>
              </c:numCache>
            </c:numRef>
          </c:val>
          <c:smooth val="0"/>
        </c:ser>
        <c:ser>
          <c:idx val="3"/>
          <c:order val="3"/>
          <c:tx>
            <c:strRef>
              <c:f>Sheet1!$E$1</c:f>
              <c:strCache>
                <c:ptCount val="1"/>
                <c:pt idx="0">
                  <c:v>Current 95% NYMEX futures price confidence interval</c:v>
                </c:pt>
              </c:strCache>
            </c:strRef>
          </c:tx>
          <c:spPr>
            <a:ln>
              <a:solidFill>
                <a:schemeClr val="accent3">
                  <a:lumMod val="75000"/>
                </a:schemeClr>
              </a:solidFill>
              <a:prstDash val="dash"/>
            </a:ln>
          </c:spPr>
          <c:marker>
            <c:symbol val="none"/>
          </c:marker>
          <c:cat>
            <c:numRef>
              <c:f>Sheet1!$A$2:$A$49</c:f>
              <c:numCache>
                <c:formatCode>mmm\-yy</c:formatCode>
                <c:ptCount val="48"/>
                <c:pt idx="0">
                  <c:v>41275.0</c:v>
                </c:pt>
                <c:pt idx="1">
                  <c:v>41306.0</c:v>
                </c:pt>
                <c:pt idx="2">
                  <c:v>41334.0</c:v>
                </c:pt>
                <c:pt idx="3">
                  <c:v>41365.0</c:v>
                </c:pt>
                <c:pt idx="4">
                  <c:v>41395.0</c:v>
                </c:pt>
                <c:pt idx="5">
                  <c:v>41426.0</c:v>
                </c:pt>
                <c:pt idx="6">
                  <c:v>41456.0</c:v>
                </c:pt>
                <c:pt idx="7">
                  <c:v>41487.0</c:v>
                </c:pt>
                <c:pt idx="8">
                  <c:v>41518.0</c:v>
                </c:pt>
                <c:pt idx="9">
                  <c:v>41548.0</c:v>
                </c:pt>
                <c:pt idx="10">
                  <c:v>41579.0</c:v>
                </c:pt>
                <c:pt idx="11">
                  <c:v>41609.0</c:v>
                </c:pt>
                <c:pt idx="12">
                  <c:v>41640.0</c:v>
                </c:pt>
                <c:pt idx="13">
                  <c:v>41671.0</c:v>
                </c:pt>
                <c:pt idx="14">
                  <c:v>41699.0</c:v>
                </c:pt>
                <c:pt idx="15">
                  <c:v>41730.0</c:v>
                </c:pt>
                <c:pt idx="16">
                  <c:v>41760.0</c:v>
                </c:pt>
                <c:pt idx="17">
                  <c:v>41791.0</c:v>
                </c:pt>
                <c:pt idx="18">
                  <c:v>41821.0</c:v>
                </c:pt>
                <c:pt idx="19">
                  <c:v>41852.0</c:v>
                </c:pt>
                <c:pt idx="20">
                  <c:v>41883.0</c:v>
                </c:pt>
                <c:pt idx="21">
                  <c:v>41913.0</c:v>
                </c:pt>
                <c:pt idx="22">
                  <c:v>41944.0</c:v>
                </c:pt>
                <c:pt idx="23">
                  <c:v>41974.0</c:v>
                </c:pt>
                <c:pt idx="24">
                  <c:v>42005.0</c:v>
                </c:pt>
                <c:pt idx="25">
                  <c:v>42036.0</c:v>
                </c:pt>
                <c:pt idx="26">
                  <c:v>42064.0</c:v>
                </c:pt>
                <c:pt idx="27">
                  <c:v>42095.0</c:v>
                </c:pt>
                <c:pt idx="28">
                  <c:v>42125.0</c:v>
                </c:pt>
                <c:pt idx="29">
                  <c:v>42156.0</c:v>
                </c:pt>
                <c:pt idx="30">
                  <c:v>42186.0</c:v>
                </c:pt>
                <c:pt idx="31">
                  <c:v>42217.0</c:v>
                </c:pt>
                <c:pt idx="32">
                  <c:v>42248.0</c:v>
                </c:pt>
                <c:pt idx="33">
                  <c:v>42278.0</c:v>
                </c:pt>
                <c:pt idx="34">
                  <c:v>42309.0</c:v>
                </c:pt>
                <c:pt idx="35">
                  <c:v>42339.0</c:v>
                </c:pt>
                <c:pt idx="36">
                  <c:v>42370.0</c:v>
                </c:pt>
                <c:pt idx="37">
                  <c:v>42401.0</c:v>
                </c:pt>
                <c:pt idx="38">
                  <c:v>42430.0</c:v>
                </c:pt>
                <c:pt idx="39">
                  <c:v>42461.0</c:v>
                </c:pt>
                <c:pt idx="40">
                  <c:v>42491.0</c:v>
                </c:pt>
                <c:pt idx="41">
                  <c:v>42522.0</c:v>
                </c:pt>
                <c:pt idx="42">
                  <c:v>42552.0</c:v>
                </c:pt>
                <c:pt idx="43">
                  <c:v>42583.0</c:v>
                </c:pt>
                <c:pt idx="44">
                  <c:v>42614.0</c:v>
                </c:pt>
                <c:pt idx="45">
                  <c:v>42644.0</c:v>
                </c:pt>
                <c:pt idx="46">
                  <c:v>42675.0</c:v>
                </c:pt>
                <c:pt idx="47">
                  <c:v>42705.0</c:v>
                </c:pt>
              </c:numCache>
            </c:numRef>
          </c:cat>
          <c:val>
            <c:numRef>
              <c:f>Sheet1!$E$2:$E$49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36.56737148185798</c:v>
                </c:pt>
                <c:pt idx="30">
                  <c:v>34.53632422091081</c:v>
                </c:pt>
                <c:pt idx="31">
                  <c:v>33.50958775599209</c:v>
                </c:pt>
                <c:pt idx="32">
                  <c:v>32.75008348401962</c:v>
                </c:pt>
                <c:pt idx="33">
                  <c:v>32.20073192835783</c:v>
                </c:pt>
                <c:pt idx="34">
                  <c:v>32.24490860979576</c:v>
                </c:pt>
                <c:pt idx="35">
                  <c:v>32.05741066521044</c:v>
                </c:pt>
                <c:pt idx="36">
                  <c:v>31.94466532537485</c:v>
                </c:pt>
                <c:pt idx="37">
                  <c:v>#N/A</c:v>
                </c:pt>
                <c:pt idx="38">
                  <c:v>32.00313419181911</c:v>
                </c:pt>
                <c:pt idx="39">
                  <c:v>#N/A</c:v>
                </c:pt>
                <c:pt idx="40">
                  <c:v>#N/A</c:v>
                </c:pt>
                <c:pt idx="41">
                  <c:v>31.63540108716674</c:v>
                </c:pt>
                <c:pt idx="42">
                  <c:v>#N/A</c:v>
                </c:pt>
                <c:pt idx="43">
                  <c:v>#N/A</c:v>
                </c:pt>
                <c:pt idx="44">
                  <c:v>31.65309328027829</c:v>
                </c:pt>
                <c:pt idx="45">
                  <c:v>#N/A</c:v>
                </c:pt>
                <c:pt idx="46">
                  <c:v>#N/A</c:v>
                </c:pt>
                <c:pt idx="47">
                  <c:v>31.53221086241138</c:v>
                </c:pt>
              </c:numCache>
            </c:numRef>
          </c:val>
          <c:smooth val="0"/>
        </c:ser>
        <c:ser>
          <c:idx val="4"/>
          <c:order val="4"/>
          <c:tx>
            <c:strRef>
              <c:f>Sheet1!$F$1</c:f>
              <c:strCache>
                <c:ptCount val="1"/>
                <c:pt idx="0">
                  <c:v>95% NYMEX futures price lower confidence interval</c:v>
                </c:pt>
              </c:strCache>
            </c:strRef>
          </c:tx>
          <c:spPr>
            <a:ln>
              <a:solidFill>
                <a:schemeClr val="accent3">
                  <a:lumMod val="75000"/>
                </a:schemeClr>
              </a:solidFill>
              <a:prstDash val="dash"/>
            </a:ln>
          </c:spPr>
          <c:marker>
            <c:symbol val="none"/>
          </c:marker>
          <c:cat>
            <c:numRef>
              <c:f>Sheet1!$A$2:$A$49</c:f>
              <c:numCache>
                <c:formatCode>mmm\-yy</c:formatCode>
                <c:ptCount val="48"/>
                <c:pt idx="0">
                  <c:v>41275.0</c:v>
                </c:pt>
                <c:pt idx="1">
                  <c:v>41306.0</c:v>
                </c:pt>
                <c:pt idx="2">
                  <c:v>41334.0</c:v>
                </c:pt>
                <c:pt idx="3">
                  <c:v>41365.0</c:v>
                </c:pt>
                <c:pt idx="4">
                  <c:v>41395.0</c:v>
                </c:pt>
                <c:pt idx="5">
                  <c:v>41426.0</c:v>
                </c:pt>
                <c:pt idx="6">
                  <c:v>41456.0</c:v>
                </c:pt>
                <c:pt idx="7">
                  <c:v>41487.0</c:v>
                </c:pt>
                <c:pt idx="8">
                  <c:v>41518.0</c:v>
                </c:pt>
                <c:pt idx="9">
                  <c:v>41548.0</c:v>
                </c:pt>
                <c:pt idx="10">
                  <c:v>41579.0</c:v>
                </c:pt>
                <c:pt idx="11">
                  <c:v>41609.0</c:v>
                </c:pt>
                <c:pt idx="12">
                  <c:v>41640.0</c:v>
                </c:pt>
                <c:pt idx="13">
                  <c:v>41671.0</c:v>
                </c:pt>
                <c:pt idx="14">
                  <c:v>41699.0</c:v>
                </c:pt>
                <c:pt idx="15">
                  <c:v>41730.0</c:v>
                </c:pt>
                <c:pt idx="16">
                  <c:v>41760.0</c:v>
                </c:pt>
                <c:pt idx="17">
                  <c:v>41791.0</c:v>
                </c:pt>
                <c:pt idx="18">
                  <c:v>41821.0</c:v>
                </c:pt>
                <c:pt idx="19">
                  <c:v>41852.0</c:v>
                </c:pt>
                <c:pt idx="20">
                  <c:v>41883.0</c:v>
                </c:pt>
                <c:pt idx="21">
                  <c:v>41913.0</c:v>
                </c:pt>
                <c:pt idx="22">
                  <c:v>41944.0</c:v>
                </c:pt>
                <c:pt idx="23">
                  <c:v>41974.0</c:v>
                </c:pt>
                <c:pt idx="24">
                  <c:v>42005.0</c:v>
                </c:pt>
                <c:pt idx="25">
                  <c:v>42036.0</c:v>
                </c:pt>
                <c:pt idx="26">
                  <c:v>42064.0</c:v>
                </c:pt>
                <c:pt idx="27">
                  <c:v>42095.0</c:v>
                </c:pt>
                <c:pt idx="28">
                  <c:v>42125.0</c:v>
                </c:pt>
                <c:pt idx="29">
                  <c:v>42156.0</c:v>
                </c:pt>
                <c:pt idx="30">
                  <c:v>42186.0</c:v>
                </c:pt>
                <c:pt idx="31">
                  <c:v>42217.0</c:v>
                </c:pt>
                <c:pt idx="32">
                  <c:v>42248.0</c:v>
                </c:pt>
                <c:pt idx="33">
                  <c:v>42278.0</c:v>
                </c:pt>
                <c:pt idx="34">
                  <c:v>42309.0</c:v>
                </c:pt>
                <c:pt idx="35">
                  <c:v>42339.0</c:v>
                </c:pt>
                <c:pt idx="36">
                  <c:v>42370.0</c:v>
                </c:pt>
                <c:pt idx="37">
                  <c:v>42401.0</c:v>
                </c:pt>
                <c:pt idx="38">
                  <c:v>42430.0</c:v>
                </c:pt>
                <c:pt idx="39">
                  <c:v>42461.0</c:v>
                </c:pt>
                <c:pt idx="40">
                  <c:v>42491.0</c:v>
                </c:pt>
                <c:pt idx="41">
                  <c:v>42522.0</c:v>
                </c:pt>
                <c:pt idx="42">
                  <c:v>42552.0</c:v>
                </c:pt>
                <c:pt idx="43">
                  <c:v>42583.0</c:v>
                </c:pt>
                <c:pt idx="44">
                  <c:v>42614.0</c:v>
                </c:pt>
                <c:pt idx="45">
                  <c:v>42644.0</c:v>
                </c:pt>
                <c:pt idx="46">
                  <c:v>42675.0</c:v>
                </c:pt>
                <c:pt idx="47">
                  <c:v>42705.0</c:v>
                </c:pt>
              </c:numCache>
            </c:numRef>
          </c:cat>
          <c:val>
            <c:numRef>
              <c:f>Sheet1!$F$2:$F$49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69.79638668495074</c:v>
                </c:pt>
                <c:pt idx="30">
                  <c:v>77.87936628100914</c:v>
                </c:pt>
                <c:pt idx="31">
                  <c:v>83.30878064892941</c:v>
                </c:pt>
                <c:pt idx="32">
                  <c:v>87.82852188463977</c:v>
                </c:pt>
                <c:pt idx="33">
                  <c:v>91.72113610867918</c:v>
                </c:pt>
                <c:pt idx="34">
                  <c:v>93.92245643022095</c:v>
                </c:pt>
                <c:pt idx="35">
                  <c:v>96.71664241319171</c:v>
                </c:pt>
                <c:pt idx="36">
                  <c:v>98.96372504766266</c:v>
                </c:pt>
                <c:pt idx="37">
                  <c:v>#N/A</c:v>
                </c:pt>
                <c:pt idx="38">
                  <c:v>102.1349210489376</c:v>
                </c:pt>
                <c:pt idx="39">
                  <c:v>#N/A</c:v>
                </c:pt>
                <c:pt idx="40">
                  <c:v>#N/A</c:v>
                </c:pt>
                <c:pt idx="41">
                  <c:v>107.3804832326922</c:v>
                </c:pt>
                <c:pt idx="42">
                  <c:v>#N/A</c:v>
                </c:pt>
                <c:pt idx="43">
                  <c:v>#N/A</c:v>
                </c:pt>
                <c:pt idx="44">
                  <c:v>110.5856816269182</c:v>
                </c:pt>
                <c:pt idx="45">
                  <c:v>#N/A</c:v>
                </c:pt>
                <c:pt idx="46">
                  <c:v>#N/A</c:v>
                </c:pt>
                <c:pt idx="47">
                  <c:v>114.6871214257587</c:v>
                </c:pt>
              </c:numCache>
            </c:numRef>
          </c:val>
          <c:smooth val="0"/>
        </c:ser>
        <c:ser>
          <c:idx val="5"/>
          <c:order val="5"/>
          <c:tx>
            <c:v>April 2014 95% NYMEX futures price confidence interval</c:v>
          </c:tx>
          <c:spPr>
            <a:ln>
              <a:solidFill>
                <a:schemeClr val="accent1"/>
              </a:solidFill>
              <a:prstDash val="sysDot"/>
            </a:ln>
          </c:spPr>
          <c:marker>
            <c:symbol val="none"/>
          </c:marker>
          <c:val>
            <c:numRef>
              <c:f>Sheet1!$H$2:$H$37</c:f>
              <c:numCache>
                <c:formatCode>General</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88.98924961247124</c:v>
                </c:pt>
                <c:pt idx="18">
                  <c:v>84.9460697459927</c:v>
                </c:pt>
                <c:pt idx="19">
                  <c:v>81.68440083223257</c:v>
                </c:pt>
                <c:pt idx="20">
                  <c:v>78.81367934447223</c:v>
                </c:pt>
                <c:pt idx="21">
                  <c:v>76.23899849188361</c:v>
                </c:pt>
                <c:pt idx="22">
                  <c:v>74.05085943921807</c:v>
                </c:pt>
                <c:pt idx="23">
                  <c:v>71.98634992375237</c:v>
                </c:pt>
                <c:pt idx="24">
                  <c:v>#N/A</c:v>
                </c:pt>
                <c:pt idx="25">
                  <c:v>68.72140697702422</c:v>
                </c:pt>
                <c:pt idx="26">
                  <c:v>67.3874003855671</c:v>
                </c:pt>
                <c:pt idx="27">
                  <c:v>#N/A</c:v>
                </c:pt>
                <c:pt idx="28">
                  <c:v>64.81970861821524</c:v>
                </c:pt>
                <c:pt idx="29">
                  <c:v>63.94202178948878</c:v>
                </c:pt>
                <c:pt idx="30">
                  <c:v>#N/A</c:v>
                </c:pt>
                <c:pt idx="31">
                  <c:v>#N/A</c:v>
                </c:pt>
                <c:pt idx="32">
                  <c:v>#N/A</c:v>
                </c:pt>
                <c:pt idx="33">
                  <c:v>#N/A</c:v>
                </c:pt>
                <c:pt idx="34">
                  <c:v>59.37708221042691</c:v>
                </c:pt>
                <c:pt idx="35">
                  <c:v>58.58783206361836</c:v>
                </c:pt>
              </c:numCache>
            </c:numRef>
          </c:val>
          <c:smooth val="0"/>
        </c:ser>
        <c:ser>
          <c:idx val="6"/>
          <c:order val="6"/>
          <c:tx>
            <c:v>Apr 14 upper bound</c:v>
          </c:tx>
          <c:spPr>
            <a:ln>
              <a:solidFill>
                <a:schemeClr val="accent1"/>
              </a:solidFill>
              <a:prstDash val="sysDot"/>
            </a:ln>
          </c:spPr>
          <c:marker>
            <c:symbol val="none"/>
          </c:marker>
          <c:val>
            <c:numRef>
              <c:f>Sheet1!$I$2:$I$37</c:f>
              <c:numCache>
                <c:formatCode>General</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112.0542111257734</c:v>
                </c:pt>
                <c:pt idx="18">
                  <c:v>115.3417960983677</c:v>
                </c:pt>
                <c:pt idx="19">
                  <c:v>117.7184811546739</c:v>
                </c:pt>
                <c:pt idx="20">
                  <c:v>119.7030385901111</c:v>
                </c:pt>
                <c:pt idx="21">
                  <c:v>121.4023612467226</c:v>
                </c:pt>
                <c:pt idx="22">
                  <c:v>122.7805318243854</c:v>
                </c:pt>
                <c:pt idx="23">
                  <c:v>124.1860784644435</c:v>
                </c:pt>
                <c:pt idx="24">
                  <c:v>#N/A</c:v>
                </c:pt>
                <c:pt idx="25">
                  <c:v>125.4178955748326</c:v>
                </c:pt>
                <c:pt idx="26">
                  <c:v>125.9299861909726</c:v>
                </c:pt>
                <c:pt idx="27">
                  <c:v>#N/A</c:v>
                </c:pt>
                <c:pt idx="28">
                  <c:v>127.4288581679747</c:v>
                </c:pt>
                <c:pt idx="29">
                  <c:v>127.6418345179957</c:v>
                </c:pt>
                <c:pt idx="30">
                  <c:v>#N/A</c:v>
                </c:pt>
                <c:pt idx="31">
                  <c:v>#N/A</c:v>
                </c:pt>
                <c:pt idx="32">
                  <c:v>#N/A</c:v>
                </c:pt>
                <c:pt idx="33">
                  <c:v>#N/A</c:v>
                </c:pt>
                <c:pt idx="34">
                  <c:v>129.9291118526071</c:v>
                </c:pt>
                <c:pt idx="35">
                  <c:v>130.6499972842186</c:v>
                </c:pt>
              </c:numCache>
            </c:numRef>
          </c:val>
          <c:smooth val="0"/>
        </c:ser>
        <c:dLbls>
          <c:showLegendKey val="0"/>
          <c:showVal val="0"/>
          <c:showCatName val="0"/>
          <c:showSerName val="0"/>
          <c:showPercent val="0"/>
          <c:showBubbleSize val="0"/>
        </c:dLbls>
        <c:marker val="1"/>
        <c:smooth val="0"/>
        <c:axId val="-2120620760"/>
        <c:axId val="-2120701832"/>
      </c:lineChart>
      <c:dateAx>
        <c:axId val="-2120620760"/>
        <c:scaling>
          <c:orientation val="minMax"/>
        </c:scaling>
        <c:delete val="0"/>
        <c:axPos val="b"/>
        <c:numFmt formatCode="mmm" sourceLinked="0"/>
        <c:majorTickMark val="out"/>
        <c:minorTickMark val="none"/>
        <c:tickLblPos val="nextTo"/>
        <c:spPr>
          <a:ln w="12700">
            <a:solidFill>
              <a:schemeClr val="tx1"/>
            </a:solidFill>
          </a:ln>
        </c:spPr>
        <c:crossAx val="-2120701832"/>
        <c:crosses val="autoZero"/>
        <c:auto val="1"/>
        <c:lblOffset val="100"/>
        <c:baseTimeUnit val="months"/>
        <c:majorUnit val="3.0"/>
        <c:majorTimeUnit val="months"/>
      </c:dateAx>
      <c:valAx>
        <c:axId val="-2120701832"/>
        <c:scaling>
          <c:orientation val="minMax"/>
          <c:max val="150.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crossAx val="-2120620760"/>
        <c:crosses val="autoZero"/>
        <c:crossBetween val="between"/>
        <c:majorUnit val="25.0"/>
      </c:valAx>
    </c:plotArea>
    <c:legend>
      <c:legendPos val="b"/>
      <c:legendEntry>
        <c:idx val="4"/>
        <c:delete val="1"/>
      </c:legendEntry>
      <c:legendEntry>
        <c:idx val="6"/>
        <c:delete val="1"/>
      </c:legendEntry>
      <c:layout>
        <c:manualLayout>
          <c:xMode val="edge"/>
          <c:yMode val="edge"/>
          <c:x val="0.0511904761904762"/>
          <c:y val="0.421574318233215"/>
          <c:w val="0.710572928383952"/>
          <c:h val="0.398393736265801"/>
        </c:manualLayout>
      </c:layout>
      <c:overlay val="0"/>
      <c:spPr>
        <a:ln>
          <a:noFill/>
        </a:ln>
      </c:spPr>
    </c:legend>
    <c:plotVisOnly val="1"/>
    <c:dispBlanksAs val="gap"/>
    <c:showDLblsOverMax val="0"/>
  </c:chart>
  <c:txPr>
    <a:bodyPr/>
    <a:lstStyle/>
    <a:p>
      <a:pPr>
        <a:defRPr sz="14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cat>
            <c:numRef>
              <c:f>'Total 4 Region Oil'!$A$63:$A$103</c:f>
              <c:numCache>
                <c:formatCode>[$-409]mmm\-yy;@</c:formatCode>
                <c:ptCount val="41"/>
                <c:pt idx="0">
                  <c:v>40909.0</c:v>
                </c:pt>
                <c:pt idx="1">
                  <c:v>40940.0</c:v>
                </c:pt>
                <c:pt idx="2">
                  <c:v>40969.0</c:v>
                </c:pt>
                <c:pt idx="3">
                  <c:v>41000.0</c:v>
                </c:pt>
                <c:pt idx="4">
                  <c:v>41030.0</c:v>
                </c:pt>
                <c:pt idx="5">
                  <c:v>41061.0</c:v>
                </c:pt>
                <c:pt idx="6">
                  <c:v>41091.0</c:v>
                </c:pt>
                <c:pt idx="7">
                  <c:v>41122.0</c:v>
                </c:pt>
                <c:pt idx="8">
                  <c:v>41153.0</c:v>
                </c:pt>
                <c:pt idx="9">
                  <c:v>41183.0</c:v>
                </c:pt>
                <c:pt idx="10">
                  <c:v>41214.0</c:v>
                </c:pt>
                <c:pt idx="11">
                  <c:v>41244.0</c:v>
                </c:pt>
                <c:pt idx="12">
                  <c:v>41275.0</c:v>
                </c:pt>
                <c:pt idx="13">
                  <c:v>41306.0</c:v>
                </c:pt>
                <c:pt idx="14">
                  <c:v>41334.0</c:v>
                </c:pt>
                <c:pt idx="15">
                  <c:v>41365.0</c:v>
                </c:pt>
                <c:pt idx="16">
                  <c:v>41395.0</c:v>
                </c:pt>
                <c:pt idx="17">
                  <c:v>41426.0</c:v>
                </c:pt>
                <c:pt idx="18">
                  <c:v>41456.0</c:v>
                </c:pt>
                <c:pt idx="19">
                  <c:v>41487.0</c:v>
                </c:pt>
                <c:pt idx="20">
                  <c:v>41518.0</c:v>
                </c:pt>
                <c:pt idx="21">
                  <c:v>41548.0</c:v>
                </c:pt>
                <c:pt idx="22">
                  <c:v>41579.0</c:v>
                </c:pt>
                <c:pt idx="23">
                  <c:v>41609.0</c:v>
                </c:pt>
                <c:pt idx="24">
                  <c:v>41640.0</c:v>
                </c:pt>
                <c:pt idx="25">
                  <c:v>41671.0</c:v>
                </c:pt>
                <c:pt idx="26">
                  <c:v>41699.0</c:v>
                </c:pt>
                <c:pt idx="27">
                  <c:v>41730.0</c:v>
                </c:pt>
                <c:pt idx="28">
                  <c:v>41760.0</c:v>
                </c:pt>
                <c:pt idx="29">
                  <c:v>41791.0</c:v>
                </c:pt>
                <c:pt idx="30">
                  <c:v>41821.0</c:v>
                </c:pt>
                <c:pt idx="31">
                  <c:v>41852.0</c:v>
                </c:pt>
                <c:pt idx="32">
                  <c:v>41883.0</c:v>
                </c:pt>
                <c:pt idx="33">
                  <c:v>41913.0</c:v>
                </c:pt>
                <c:pt idx="34">
                  <c:v>41944.0</c:v>
                </c:pt>
                <c:pt idx="35">
                  <c:v>41974.0</c:v>
                </c:pt>
                <c:pt idx="36">
                  <c:v>42005.0</c:v>
                </c:pt>
                <c:pt idx="37">
                  <c:v>42036.0</c:v>
                </c:pt>
                <c:pt idx="38">
                  <c:v>42064.0</c:v>
                </c:pt>
                <c:pt idx="39">
                  <c:v>42095.0</c:v>
                </c:pt>
                <c:pt idx="40">
                  <c:v>42125.0</c:v>
                </c:pt>
              </c:numCache>
            </c:numRef>
          </c:cat>
          <c:val>
            <c:numRef>
              <c:f>'Total 4 Region Oil'!$B$63:$B$103</c:f>
              <c:numCache>
                <c:formatCode>0.0%</c:formatCode>
                <c:ptCount val="41"/>
                <c:pt idx="0">
                  <c:v>0.0318463144317366</c:v>
                </c:pt>
                <c:pt idx="1">
                  <c:v>0.025547310657029</c:v>
                </c:pt>
                <c:pt idx="2">
                  <c:v>0.0263192040332128</c:v>
                </c:pt>
                <c:pt idx="3">
                  <c:v>0.0299385428913811</c:v>
                </c:pt>
                <c:pt idx="4">
                  <c:v>0.0317388337344306</c:v>
                </c:pt>
                <c:pt idx="5">
                  <c:v>0.0288247936569589</c:v>
                </c:pt>
                <c:pt idx="6">
                  <c:v>0.0268071453656004</c:v>
                </c:pt>
                <c:pt idx="7">
                  <c:v>0.0243233362925932</c:v>
                </c:pt>
                <c:pt idx="8">
                  <c:v>0.0262795126703417</c:v>
                </c:pt>
                <c:pt idx="9">
                  <c:v>0.0271878282624241</c:v>
                </c:pt>
                <c:pt idx="10">
                  <c:v>0.0256880540258063</c:v>
                </c:pt>
                <c:pt idx="11">
                  <c:v>0.0259984807917371</c:v>
                </c:pt>
                <c:pt idx="12">
                  <c:v>0.0160230434687931</c:v>
                </c:pt>
                <c:pt idx="13">
                  <c:v>0.0221460970372692</c:v>
                </c:pt>
                <c:pt idx="14">
                  <c:v>0.0200288792613349</c:v>
                </c:pt>
                <c:pt idx="15">
                  <c:v>0.0247427588139481</c:v>
                </c:pt>
                <c:pt idx="16">
                  <c:v>0.0206909473993602</c:v>
                </c:pt>
                <c:pt idx="17">
                  <c:v>0.0207410133878837</c:v>
                </c:pt>
                <c:pt idx="18">
                  <c:v>0.0255917066434113</c:v>
                </c:pt>
                <c:pt idx="19">
                  <c:v>0.0247736607364856</c:v>
                </c:pt>
                <c:pt idx="20">
                  <c:v>0.0243705798077428</c:v>
                </c:pt>
                <c:pt idx="21">
                  <c:v>0.0198317418059231</c:v>
                </c:pt>
                <c:pt idx="22">
                  <c:v>0.0153458167170114</c:v>
                </c:pt>
                <c:pt idx="23">
                  <c:v>0.0134137345936136</c:v>
                </c:pt>
                <c:pt idx="24">
                  <c:v>0.0152803753015277</c:v>
                </c:pt>
                <c:pt idx="25">
                  <c:v>0.0200251738532867</c:v>
                </c:pt>
                <c:pt idx="26">
                  <c:v>0.0248020243034109</c:v>
                </c:pt>
                <c:pt idx="27">
                  <c:v>0.0285895988950817</c:v>
                </c:pt>
                <c:pt idx="28">
                  <c:v>0.0254042132783917</c:v>
                </c:pt>
                <c:pt idx="29">
                  <c:v>0.0269767246548099</c:v>
                </c:pt>
                <c:pt idx="30">
                  <c:v>0.0238150887081165</c:v>
                </c:pt>
                <c:pt idx="31">
                  <c:v>0.0244339124186225</c:v>
                </c:pt>
                <c:pt idx="32">
                  <c:v>0.0234824128570394</c:v>
                </c:pt>
                <c:pt idx="33">
                  <c:v>0.0217250939724337</c:v>
                </c:pt>
                <c:pt idx="34">
                  <c:v>0.0220340143905929</c:v>
                </c:pt>
                <c:pt idx="35">
                  <c:v>0.0204588873131818</c:v>
                </c:pt>
                <c:pt idx="36">
                  <c:v>0.0211134178553736</c:v>
                </c:pt>
                <c:pt idx="37">
                  <c:v>0.0206947426518461</c:v>
                </c:pt>
                <c:pt idx="38">
                  <c:v>0.0172121666904367</c:v>
                </c:pt>
                <c:pt idx="39">
                  <c:v>0.00981830861035547</c:v>
                </c:pt>
                <c:pt idx="40">
                  <c:v>-0.000119666950093038</c:v>
                </c:pt>
              </c:numCache>
            </c:numRef>
          </c:val>
          <c:smooth val="0"/>
        </c:ser>
        <c:dLbls>
          <c:showLegendKey val="0"/>
          <c:showVal val="0"/>
          <c:showCatName val="0"/>
          <c:showSerName val="0"/>
          <c:showPercent val="0"/>
          <c:showBubbleSize val="0"/>
        </c:dLbls>
        <c:marker val="1"/>
        <c:smooth val="0"/>
        <c:axId val="2111683224"/>
        <c:axId val="2111667928"/>
      </c:lineChart>
      <c:dateAx>
        <c:axId val="2111683224"/>
        <c:scaling>
          <c:orientation val="minMax"/>
        </c:scaling>
        <c:delete val="0"/>
        <c:axPos val="b"/>
        <c:numFmt formatCode="[$-409]mmm\-yy;@" sourceLinked="1"/>
        <c:majorTickMark val="out"/>
        <c:minorTickMark val="none"/>
        <c:tickLblPos val="low"/>
        <c:txPr>
          <a:bodyPr/>
          <a:lstStyle/>
          <a:p>
            <a:pPr>
              <a:defRPr sz="1400">
                <a:latin typeface="Arial" panose="020B0604020202020204" pitchFamily="34" charset="0"/>
                <a:cs typeface="Arial" panose="020B0604020202020204" pitchFamily="34" charset="0"/>
              </a:defRPr>
            </a:pPr>
            <a:endParaRPr lang="en-US"/>
          </a:p>
        </c:txPr>
        <c:crossAx val="2111667928"/>
        <c:crosses val="autoZero"/>
        <c:auto val="1"/>
        <c:lblOffset val="100"/>
        <c:baseTimeUnit val="months"/>
        <c:majorUnit val="1.0"/>
        <c:majorTimeUnit val="years"/>
      </c:dateAx>
      <c:valAx>
        <c:axId val="2111667928"/>
        <c:scaling>
          <c:orientation val="minMax"/>
        </c:scaling>
        <c:delete val="0"/>
        <c:axPos val="l"/>
        <c:majorGridlines/>
        <c:numFmt formatCode="0.0%" sourceLinked="0"/>
        <c:majorTickMark val="out"/>
        <c:minorTickMark val="none"/>
        <c:tickLblPos val="nextTo"/>
        <c:spPr>
          <a:ln>
            <a:noFill/>
          </a:ln>
        </c:spPr>
        <c:txPr>
          <a:bodyPr/>
          <a:lstStyle/>
          <a:p>
            <a:pPr>
              <a:defRPr sz="1400">
                <a:latin typeface="Arial" panose="020B0604020202020204" pitchFamily="34" charset="0"/>
                <a:cs typeface="Arial" panose="020B0604020202020204" pitchFamily="34" charset="0"/>
              </a:defRPr>
            </a:pPr>
            <a:endParaRPr lang="en-US"/>
          </a:p>
        </c:txPr>
        <c:crossAx val="211168322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758835633350709"/>
          <c:y val="0.0328794619046975"/>
          <c:w val="0.903223682405553"/>
          <c:h val="0.710871730615814"/>
        </c:manualLayout>
      </c:layout>
      <c:barChart>
        <c:barDir val="col"/>
        <c:grouping val="clustered"/>
        <c:varyColors val="0"/>
        <c:ser>
          <c:idx val="1"/>
          <c:order val="0"/>
          <c:tx>
            <c:v>OPEC countries</c:v>
          </c:tx>
          <c:spPr>
            <a:solidFill>
              <a:schemeClr val="accent1"/>
            </a:solidFill>
          </c:spPr>
          <c:invertIfNegative val="0"/>
          <c:cat>
            <c:numRef>
              <c:f>'Fig8'!$J$26:$L$26</c:f>
              <c:numCache>
                <c:formatCode>General</c:formatCode>
                <c:ptCount val="3"/>
                <c:pt idx="0">
                  <c:v>2014.0</c:v>
                </c:pt>
                <c:pt idx="1">
                  <c:v>2015.0</c:v>
                </c:pt>
                <c:pt idx="2">
                  <c:v>2016.0</c:v>
                </c:pt>
              </c:numCache>
            </c:numRef>
          </c:cat>
          <c:val>
            <c:numRef>
              <c:f>'Fig8'!$J$27:$L$27</c:f>
              <c:numCache>
                <c:formatCode>0.000</c:formatCode>
                <c:ptCount val="3"/>
                <c:pt idx="0">
                  <c:v>-0.0618958459999988</c:v>
                </c:pt>
                <c:pt idx="1">
                  <c:v>0.334719096000001</c:v>
                </c:pt>
                <c:pt idx="2">
                  <c:v>-0.318421909000001</c:v>
                </c:pt>
              </c:numCache>
            </c:numRef>
          </c:val>
        </c:ser>
        <c:ser>
          <c:idx val="0"/>
          <c:order val="1"/>
          <c:tx>
            <c:v>North America</c:v>
          </c:tx>
          <c:spPr>
            <a:solidFill>
              <a:schemeClr val="accent4"/>
            </a:solidFill>
          </c:spPr>
          <c:invertIfNegative val="0"/>
          <c:cat>
            <c:numRef>
              <c:f>'Fig8'!$J$26:$L$26</c:f>
              <c:numCache>
                <c:formatCode>General</c:formatCode>
                <c:ptCount val="3"/>
                <c:pt idx="0">
                  <c:v>2014.0</c:v>
                </c:pt>
                <c:pt idx="1">
                  <c:v>2015.0</c:v>
                </c:pt>
                <c:pt idx="2">
                  <c:v>2016.0</c:v>
                </c:pt>
              </c:numCache>
            </c:numRef>
          </c:cat>
          <c:val>
            <c:numRef>
              <c:f>'Fig8'!$J$29:$L$29</c:f>
              <c:numCache>
                <c:formatCode>0.000</c:formatCode>
                <c:ptCount val="3"/>
                <c:pt idx="0">
                  <c:v>1.8524988263</c:v>
                </c:pt>
                <c:pt idx="1">
                  <c:v>0.771884787400001</c:v>
                </c:pt>
                <c:pt idx="2">
                  <c:v>0.483700314499998</c:v>
                </c:pt>
              </c:numCache>
            </c:numRef>
          </c:val>
        </c:ser>
        <c:ser>
          <c:idx val="2"/>
          <c:order val="2"/>
          <c:tx>
            <c:v>Russia and Caspian Sea</c:v>
          </c:tx>
          <c:spPr>
            <a:solidFill>
              <a:schemeClr val="accent3"/>
            </a:solidFill>
          </c:spPr>
          <c:invertIfNegative val="0"/>
          <c:cat>
            <c:numRef>
              <c:f>'Fig8'!$J$26:$L$26</c:f>
              <c:numCache>
                <c:formatCode>General</c:formatCode>
                <c:ptCount val="3"/>
                <c:pt idx="0">
                  <c:v>2014.0</c:v>
                </c:pt>
                <c:pt idx="1">
                  <c:v>2015.0</c:v>
                </c:pt>
                <c:pt idx="2">
                  <c:v>2016.0</c:v>
                </c:pt>
              </c:numCache>
            </c:numRef>
          </c:cat>
          <c:val>
            <c:numRef>
              <c:f>'Fig8'!$J$34:$L$34</c:f>
              <c:numCache>
                <c:formatCode>0.000</c:formatCode>
                <c:ptCount val="3"/>
                <c:pt idx="0">
                  <c:v>0.1443231031</c:v>
                </c:pt>
                <c:pt idx="1">
                  <c:v>-0.0408260055799978</c:v>
                </c:pt>
                <c:pt idx="2">
                  <c:v>-0.133414908320001</c:v>
                </c:pt>
              </c:numCache>
            </c:numRef>
          </c:val>
        </c:ser>
        <c:ser>
          <c:idx val="3"/>
          <c:order val="3"/>
          <c:tx>
            <c:v>Latin America</c:v>
          </c:tx>
          <c:spPr>
            <a:solidFill>
              <a:schemeClr val="accent2"/>
            </a:solidFill>
          </c:spPr>
          <c:invertIfNegative val="0"/>
          <c:cat>
            <c:numRef>
              <c:f>'Fig8'!$J$26:$L$26</c:f>
              <c:numCache>
                <c:formatCode>General</c:formatCode>
                <c:ptCount val="3"/>
                <c:pt idx="0">
                  <c:v>2014.0</c:v>
                </c:pt>
                <c:pt idx="1">
                  <c:v>2015.0</c:v>
                </c:pt>
                <c:pt idx="2">
                  <c:v>2016.0</c:v>
                </c:pt>
              </c:numCache>
            </c:numRef>
          </c:cat>
          <c:val>
            <c:numRef>
              <c:f>'Fig8'!$J$40:$L$40</c:f>
              <c:numCache>
                <c:formatCode>0.000</c:formatCode>
                <c:ptCount val="3"/>
                <c:pt idx="0">
                  <c:v>0.252383173459999</c:v>
                </c:pt>
                <c:pt idx="1">
                  <c:v>0.18981151047</c:v>
                </c:pt>
                <c:pt idx="2">
                  <c:v>0.08017528354</c:v>
                </c:pt>
              </c:numCache>
            </c:numRef>
          </c:val>
        </c:ser>
        <c:ser>
          <c:idx val="4"/>
          <c:order val="4"/>
          <c:tx>
            <c:v>North Sea</c:v>
          </c:tx>
          <c:spPr>
            <a:solidFill>
              <a:schemeClr val="accent5"/>
            </a:solidFill>
          </c:spPr>
          <c:invertIfNegative val="0"/>
          <c:cat>
            <c:numRef>
              <c:f>'Fig8'!$J$26:$L$26</c:f>
              <c:numCache>
                <c:formatCode>General</c:formatCode>
                <c:ptCount val="3"/>
                <c:pt idx="0">
                  <c:v>2014.0</c:v>
                </c:pt>
                <c:pt idx="1">
                  <c:v>2015.0</c:v>
                </c:pt>
                <c:pt idx="2">
                  <c:v>2016.0</c:v>
                </c:pt>
              </c:numCache>
            </c:numRef>
          </c:cat>
          <c:val>
            <c:numRef>
              <c:f>'Fig8'!$J$46:$L$46</c:f>
              <c:numCache>
                <c:formatCode>0.000</c:formatCode>
                <c:ptCount val="3"/>
                <c:pt idx="0">
                  <c:v>0.0309329576900002</c:v>
                </c:pt>
                <c:pt idx="1">
                  <c:v>-0.26908009568</c:v>
                </c:pt>
                <c:pt idx="2">
                  <c:v>-0.12720466407</c:v>
                </c:pt>
              </c:numCache>
            </c:numRef>
          </c:val>
        </c:ser>
        <c:ser>
          <c:idx val="5"/>
          <c:order val="5"/>
          <c:tx>
            <c:v>Other Non-OPEC</c:v>
          </c:tx>
          <c:spPr>
            <a:solidFill>
              <a:schemeClr val="accent6"/>
            </a:solidFill>
          </c:spPr>
          <c:invertIfNegative val="0"/>
          <c:cat>
            <c:numRef>
              <c:f>'Fig8'!$J$26:$L$26</c:f>
              <c:numCache>
                <c:formatCode>General</c:formatCode>
                <c:ptCount val="3"/>
                <c:pt idx="0">
                  <c:v>2014.0</c:v>
                </c:pt>
                <c:pt idx="1">
                  <c:v>2015.0</c:v>
                </c:pt>
                <c:pt idx="2">
                  <c:v>2016.0</c:v>
                </c:pt>
              </c:numCache>
            </c:numRef>
          </c:cat>
          <c:val>
            <c:numRef>
              <c:f>'Fig8'!$J$51:$L$51</c:f>
              <c:numCache>
                <c:formatCode>0.000</c:formatCode>
                <c:ptCount val="3"/>
                <c:pt idx="0">
                  <c:v>-0.0820003625499961</c:v>
                </c:pt>
                <c:pt idx="1">
                  <c:v>0.0826595553899914</c:v>
                </c:pt>
                <c:pt idx="2">
                  <c:v>0.116455940350006</c:v>
                </c:pt>
              </c:numCache>
            </c:numRef>
          </c:val>
        </c:ser>
        <c:dLbls>
          <c:showLegendKey val="0"/>
          <c:showVal val="0"/>
          <c:showCatName val="0"/>
          <c:showSerName val="0"/>
          <c:showPercent val="0"/>
          <c:showBubbleSize val="0"/>
        </c:dLbls>
        <c:gapWidth val="150"/>
        <c:axId val="2111493592"/>
        <c:axId val="2111492968"/>
      </c:barChart>
      <c:scatterChart>
        <c:scatterStyle val="lineMarker"/>
        <c:varyColors val="0"/>
        <c:ser>
          <c:idx val="6"/>
          <c:order val="6"/>
          <c:tx>
            <c:strRef>
              <c:f>'Fig8'!$C$57</c:f>
              <c:strCache>
                <c:ptCount val="1"/>
                <c:pt idx="0">
                  <c:v>Forecast</c:v>
                </c:pt>
              </c:strCache>
            </c:strRef>
          </c:tx>
          <c:spPr>
            <a:ln w="12700">
              <a:solidFill>
                <a:schemeClr val="tx1"/>
              </a:solidFill>
              <a:prstDash val="sysDash"/>
            </a:ln>
          </c:spPr>
          <c:marker>
            <c:symbol val="none"/>
          </c:marker>
          <c:xVal>
            <c:numRef>
              <c:f>'Fig8'!$B$58:$B$59</c:f>
              <c:numCache>
                <c:formatCode>General</c:formatCode>
                <c:ptCount val="2"/>
                <c:pt idx="0">
                  <c:v>1.5</c:v>
                </c:pt>
                <c:pt idx="1">
                  <c:v>1.5</c:v>
                </c:pt>
              </c:numCache>
            </c:numRef>
          </c:xVal>
          <c:yVal>
            <c:numRef>
              <c:f>'Fig8'!$C$58:$C$59</c:f>
              <c:numCache>
                <c:formatCode>General</c:formatCode>
                <c:ptCount val="2"/>
                <c:pt idx="0">
                  <c:v>0.0</c:v>
                </c:pt>
                <c:pt idx="1">
                  <c:v>1.0</c:v>
                </c:pt>
              </c:numCache>
            </c:numRef>
          </c:yVal>
          <c:smooth val="0"/>
        </c:ser>
        <c:dLbls>
          <c:showLegendKey val="0"/>
          <c:showVal val="0"/>
          <c:showCatName val="0"/>
          <c:showSerName val="0"/>
          <c:showPercent val="0"/>
          <c:showBubbleSize val="0"/>
        </c:dLbls>
        <c:axId val="2111477832"/>
        <c:axId val="2111474888"/>
      </c:scatterChart>
      <c:catAx>
        <c:axId val="2111493592"/>
        <c:scaling>
          <c:orientation val="minMax"/>
        </c:scaling>
        <c:delete val="0"/>
        <c:axPos val="b"/>
        <c:numFmt formatCode="General" sourceLinked="1"/>
        <c:majorTickMark val="out"/>
        <c:minorTickMark val="none"/>
        <c:tickLblPos val="low"/>
        <c:spPr>
          <a:ln>
            <a:solidFill>
              <a:schemeClr val="tx1"/>
            </a:solidFill>
          </a:ln>
        </c:spPr>
        <c:txPr>
          <a:bodyPr/>
          <a:lstStyle/>
          <a:p>
            <a:pPr>
              <a:defRPr sz="1400"/>
            </a:pPr>
            <a:endParaRPr lang="en-US"/>
          </a:p>
        </c:txPr>
        <c:crossAx val="2111492968"/>
        <c:crosses val="autoZero"/>
        <c:auto val="1"/>
        <c:lblAlgn val="ctr"/>
        <c:lblOffset val="100"/>
        <c:noMultiLvlLbl val="0"/>
      </c:catAx>
      <c:valAx>
        <c:axId val="2111492968"/>
        <c:scaling>
          <c:orientation val="minMax"/>
        </c:scaling>
        <c:delete val="0"/>
        <c:axPos val="l"/>
        <c:majorGridlines>
          <c:spPr>
            <a:ln>
              <a:solidFill>
                <a:schemeClr val="bg1">
                  <a:lumMod val="75000"/>
                </a:schemeClr>
              </a:solidFill>
            </a:ln>
          </c:spPr>
        </c:majorGridlines>
        <c:numFmt formatCode="0.0" sourceLinked="0"/>
        <c:majorTickMark val="out"/>
        <c:minorTickMark val="none"/>
        <c:tickLblPos val="nextTo"/>
        <c:spPr>
          <a:ln>
            <a:noFill/>
          </a:ln>
        </c:spPr>
        <c:txPr>
          <a:bodyPr/>
          <a:lstStyle/>
          <a:p>
            <a:pPr>
              <a:defRPr sz="1400"/>
            </a:pPr>
            <a:endParaRPr lang="en-US"/>
          </a:p>
        </c:txPr>
        <c:crossAx val="2111493592"/>
        <c:crosses val="autoZero"/>
        <c:crossBetween val="between"/>
      </c:valAx>
      <c:valAx>
        <c:axId val="2111477832"/>
        <c:scaling>
          <c:orientation val="minMax"/>
        </c:scaling>
        <c:delete val="1"/>
        <c:axPos val="b"/>
        <c:numFmt formatCode="General" sourceLinked="1"/>
        <c:majorTickMark val="out"/>
        <c:minorTickMark val="none"/>
        <c:tickLblPos val="none"/>
        <c:crossAx val="2111474888"/>
        <c:crosses val="autoZero"/>
        <c:crossBetween val="midCat"/>
      </c:valAx>
      <c:valAx>
        <c:axId val="2111474888"/>
        <c:scaling>
          <c:orientation val="minMax"/>
          <c:max val="1.0"/>
          <c:min val="0.0"/>
        </c:scaling>
        <c:delete val="0"/>
        <c:axPos val="r"/>
        <c:numFmt formatCode="General" sourceLinked="1"/>
        <c:majorTickMark val="none"/>
        <c:minorTickMark val="none"/>
        <c:tickLblPos val="none"/>
        <c:spPr>
          <a:ln>
            <a:noFill/>
          </a:ln>
        </c:spPr>
        <c:crossAx val="2111477832"/>
        <c:crosses val="max"/>
        <c:crossBetween val="midCat"/>
      </c:valAx>
      <c:spPr>
        <a:noFill/>
        <a:ln w="25400">
          <a:noFill/>
        </a:ln>
      </c:spPr>
    </c:plotArea>
    <c:legend>
      <c:legendPos val="b"/>
      <c:legendEntry>
        <c:idx val="6"/>
        <c:delete val="1"/>
      </c:legendEntry>
      <c:layout>
        <c:manualLayout>
          <c:xMode val="edge"/>
          <c:yMode val="edge"/>
          <c:x val="0.14740950229803"/>
          <c:y val="0.829850729911758"/>
          <c:w val="0.664835708960271"/>
          <c:h val="0.144555125875538"/>
        </c:manualLayout>
      </c:layout>
      <c:overlay val="0"/>
      <c:spPr>
        <a:noFill/>
        <a:ln>
          <a:noFill/>
        </a:ln>
      </c:spPr>
      <c:txPr>
        <a:bodyPr/>
        <a:lstStyle/>
        <a:p>
          <a:pPr>
            <a:defRPr sz="1400"/>
          </a:pPr>
          <a:endParaRPr lang="en-US"/>
        </a:p>
      </c:txPr>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12377833112741"/>
          <c:y val="0.0490598806803414"/>
          <c:w val="0.907869529129372"/>
          <c:h val="0.732135329105613"/>
        </c:manualLayout>
      </c:layout>
      <c:barChart>
        <c:barDir val="col"/>
        <c:grouping val="clustered"/>
        <c:varyColors val="0"/>
        <c:ser>
          <c:idx val="1"/>
          <c:order val="0"/>
          <c:tx>
            <c:v>OECD*</c:v>
          </c:tx>
          <c:spPr>
            <a:solidFill>
              <a:schemeClr val="accent1"/>
            </a:solidFill>
          </c:spPr>
          <c:invertIfNegative val="0"/>
          <c:cat>
            <c:numRef>
              <c:f>'Fig7'!$I$26:$K$26</c:f>
              <c:numCache>
                <c:formatCode>General</c:formatCode>
                <c:ptCount val="3"/>
                <c:pt idx="0">
                  <c:v>2014.0</c:v>
                </c:pt>
                <c:pt idx="1">
                  <c:v>2015.0</c:v>
                </c:pt>
                <c:pt idx="2">
                  <c:v>2016.0</c:v>
                </c:pt>
              </c:numCache>
            </c:numRef>
          </c:cat>
          <c:val>
            <c:numRef>
              <c:f>'Fig7'!$I$27:$K$27</c:f>
              <c:numCache>
                <c:formatCode>0.00</c:formatCode>
                <c:ptCount val="3"/>
                <c:pt idx="0">
                  <c:v>-0.365375442000001</c:v>
                </c:pt>
                <c:pt idx="1">
                  <c:v>0.238396160000001</c:v>
                </c:pt>
                <c:pt idx="2">
                  <c:v>0.0223598800000033</c:v>
                </c:pt>
              </c:numCache>
            </c:numRef>
          </c:val>
        </c:ser>
        <c:ser>
          <c:idx val="2"/>
          <c:order val="1"/>
          <c:tx>
            <c:v>Non-OECD Asia</c:v>
          </c:tx>
          <c:spPr>
            <a:solidFill>
              <a:schemeClr val="accent4"/>
            </a:solidFill>
          </c:spPr>
          <c:invertIfNegative val="0"/>
          <c:cat>
            <c:numRef>
              <c:f>'Fig7'!$I$26:$K$26</c:f>
              <c:numCache>
                <c:formatCode>General</c:formatCode>
                <c:ptCount val="3"/>
                <c:pt idx="0">
                  <c:v>2014.0</c:v>
                </c:pt>
                <c:pt idx="1">
                  <c:v>2015.0</c:v>
                </c:pt>
                <c:pt idx="2">
                  <c:v>2016.0</c:v>
                </c:pt>
              </c:numCache>
            </c:numRef>
          </c:cat>
          <c:val>
            <c:numRef>
              <c:f>'Fig7'!$I$28:$K$28</c:f>
              <c:numCache>
                <c:formatCode>0.00</c:formatCode>
                <c:ptCount val="3"/>
                <c:pt idx="0">
                  <c:v>0.588748638999995</c:v>
                </c:pt>
                <c:pt idx="1">
                  <c:v>0.540186261000002</c:v>
                </c:pt>
                <c:pt idx="2">
                  <c:v>0.663720063</c:v>
                </c:pt>
              </c:numCache>
            </c:numRef>
          </c:val>
        </c:ser>
        <c:ser>
          <c:idx val="3"/>
          <c:order val="2"/>
          <c:tx>
            <c:v>Former Soviet Union</c:v>
          </c:tx>
          <c:spPr>
            <a:solidFill>
              <a:schemeClr val="accent3"/>
            </a:solidFill>
          </c:spPr>
          <c:invertIfNegative val="0"/>
          <c:cat>
            <c:numRef>
              <c:f>'Fig7'!$I$26:$K$26</c:f>
              <c:numCache>
                <c:formatCode>General</c:formatCode>
                <c:ptCount val="3"/>
                <c:pt idx="0">
                  <c:v>2014.0</c:v>
                </c:pt>
                <c:pt idx="1">
                  <c:v>2015.0</c:v>
                </c:pt>
                <c:pt idx="2">
                  <c:v>2016.0</c:v>
                </c:pt>
              </c:numCache>
            </c:numRef>
          </c:cat>
          <c:val>
            <c:numRef>
              <c:f>'Fig7'!$I$29:$K$29</c:f>
              <c:numCache>
                <c:formatCode>0.00</c:formatCode>
                <c:ptCount val="3"/>
                <c:pt idx="0">
                  <c:v>0.115937117760001</c:v>
                </c:pt>
                <c:pt idx="1">
                  <c:v>-0.174057526629999</c:v>
                </c:pt>
                <c:pt idx="2">
                  <c:v>-0.0754875541100004</c:v>
                </c:pt>
              </c:numCache>
            </c:numRef>
          </c:val>
        </c:ser>
        <c:ser>
          <c:idx val="4"/>
          <c:order val="3"/>
          <c:tx>
            <c:v>Other</c:v>
          </c:tx>
          <c:spPr>
            <a:solidFill>
              <a:schemeClr val="accent2"/>
            </a:solidFill>
          </c:spPr>
          <c:invertIfNegative val="0"/>
          <c:cat>
            <c:numRef>
              <c:f>'Fig7'!$I$26:$K$26</c:f>
              <c:numCache>
                <c:formatCode>General</c:formatCode>
                <c:ptCount val="3"/>
                <c:pt idx="0">
                  <c:v>2014.0</c:v>
                </c:pt>
                <c:pt idx="1">
                  <c:v>2015.0</c:v>
                </c:pt>
                <c:pt idx="2">
                  <c:v>2016.0</c:v>
                </c:pt>
              </c:numCache>
            </c:numRef>
          </c:cat>
          <c:val>
            <c:numRef>
              <c:f>'Fig7'!$I$30:$K$30</c:f>
              <c:numCache>
                <c:formatCode>0.00</c:formatCode>
                <c:ptCount val="3"/>
                <c:pt idx="0">
                  <c:v>0.513164400240004</c:v>
                </c:pt>
                <c:pt idx="1">
                  <c:v>0.437582981630001</c:v>
                </c:pt>
                <c:pt idx="2">
                  <c:v>0.504399436109999</c:v>
                </c:pt>
              </c:numCache>
            </c:numRef>
          </c:val>
        </c:ser>
        <c:dLbls>
          <c:showLegendKey val="0"/>
          <c:showVal val="0"/>
          <c:showCatName val="0"/>
          <c:showSerName val="0"/>
          <c:showPercent val="0"/>
          <c:showBubbleSize val="0"/>
        </c:dLbls>
        <c:gapWidth val="100"/>
        <c:axId val="2038778696"/>
        <c:axId val="2038534536"/>
      </c:barChart>
      <c:scatterChart>
        <c:scatterStyle val="lineMarker"/>
        <c:varyColors val="0"/>
        <c:ser>
          <c:idx val="0"/>
          <c:order val="4"/>
          <c:tx>
            <c:strRef>
              <c:f>'Fig7'!$D$36</c:f>
              <c:strCache>
                <c:ptCount val="1"/>
                <c:pt idx="0">
                  <c:v>Forecast</c:v>
                </c:pt>
              </c:strCache>
            </c:strRef>
          </c:tx>
          <c:spPr>
            <a:ln w="12700">
              <a:solidFill>
                <a:srgbClr val="000000"/>
              </a:solidFill>
              <a:prstDash val="sysDash"/>
            </a:ln>
          </c:spPr>
          <c:marker>
            <c:symbol val="none"/>
          </c:marker>
          <c:xVal>
            <c:numRef>
              <c:f>'Fig7'!$C$37:$C$38</c:f>
              <c:numCache>
                <c:formatCode>General</c:formatCode>
                <c:ptCount val="2"/>
                <c:pt idx="0">
                  <c:v>1.5</c:v>
                </c:pt>
                <c:pt idx="1">
                  <c:v>1.5</c:v>
                </c:pt>
              </c:numCache>
            </c:numRef>
          </c:xVal>
          <c:yVal>
            <c:numRef>
              <c:f>'Fig7'!$D$37:$D$38</c:f>
              <c:numCache>
                <c:formatCode>General</c:formatCode>
                <c:ptCount val="2"/>
                <c:pt idx="0">
                  <c:v>0.0</c:v>
                </c:pt>
                <c:pt idx="1">
                  <c:v>1.0</c:v>
                </c:pt>
              </c:numCache>
            </c:numRef>
          </c:yVal>
          <c:smooth val="0"/>
        </c:ser>
        <c:dLbls>
          <c:showLegendKey val="0"/>
          <c:showVal val="0"/>
          <c:showCatName val="0"/>
          <c:showSerName val="0"/>
          <c:showPercent val="0"/>
          <c:showBubbleSize val="0"/>
        </c:dLbls>
        <c:axId val="2112362520"/>
        <c:axId val="2038560184"/>
      </c:scatterChart>
      <c:catAx>
        <c:axId val="2038778696"/>
        <c:scaling>
          <c:orientation val="minMax"/>
        </c:scaling>
        <c:delete val="0"/>
        <c:axPos val="b"/>
        <c:numFmt formatCode="General" sourceLinked="1"/>
        <c:majorTickMark val="out"/>
        <c:minorTickMark val="none"/>
        <c:tickLblPos val="low"/>
        <c:spPr>
          <a:ln>
            <a:solidFill>
              <a:schemeClr val="tx1"/>
            </a:solidFill>
          </a:ln>
        </c:spPr>
        <c:txPr>
          <a:bodyPr/>
          <a:lstStyle/>
          <a:p>
            <a:pPr>
              <a:defRPr sz="1400"/>
            </a:pPr>
            <a:endParaRPr lang="en-US"/>
          </a:p>
        </c:txPr>
        <c:crossAx val="2038534536"/>
        <c:crosses val="autoZero"/>
        <c:auto val="1"/>
        <c:lblAlgn val="ctr"/>
        <c:lblOffset val="100"/>
        <c:noMultiLvlLbl val="0"/>
      </c:catAx>
      <c:valAx>
        <c:axId val="2038534536"/>
        <c:scaling>
          <c:orientation val="minMax"/>
          <c:max val="1.0"/>
        </c:scaling>
        <c:delete val="0"/>
        <c:axPos val="l"/>
        <c:majorGridlines>
          <c:spPr>
            <a:ln>
              <a:solidFill>
                <a:schemeClr val="bg1">
                  <a:lumMod val="75000"/>
                </a:schemeClr>
              </a:solidFill>
            </a:ln>
          </c:spPr>
        </c:majorGridlines>
        <c:numFmt formatCode="0.0" sourceLinked="0"/>
        <c:majorTickMark val="out"/>
        <c:minorTickMark val="none"/>
        <c:tickLblPos val="nextTo"/>
        <c:spPr>
          <a:noFill/>
          <a:ln>
            <a:noFill/>
          </a:ln>
        </c:spPr>
        <c:txPr>
          <a:bodyPr/>
          <a:lstStyle/>
          <a:p>
            <a:pPr>
              <a:defRPr sz="1400"/>
            </a:pPr>
            <a:endParaRPr lang="en-US"/>
          </a:p>
        </c:txPr>
        <c:crossAx val="2038778696"/>
        <c:crosses val="autoZero"/>
        <c:crossBetween val="between"/>
      </c:valAx>
      <c:valAx>
        <c:axId val="2112362520"/>
        <c:scaling>
          <c:orientation val="minMax"/>
        </c:scaling>
        <c:delete val="1"/>
        <c:axPos val="b"/>
        <c:numFmt formatCode="General" sourceLinked="1"/>
        <c:majorTickMark val="out"/>
        <c:minorTickMark val="none"/>
        <c:tickLblPos val="none"/>
        <c:crossAx val="2038560184"/>
        <c:crosses val="autoZero"/>
        <c:crossBetween val="midCat"/>
      </c:valAx>
      <c:valAx>
        <c:axId val="2038560184"/>
        <c:scaling>
          <c:orientation val="minMax"/>
          <c:max val="1.0"/>
          <c:min val="0.0"/>
        </c:scaling>
        <c:delete val="0"/>
        <c:axPos val="r"/>
        <c:numFmt formatCode="General" sourceLinked="1"/>
        <c:majorTickMark val="none"/>
        <c:minorTickMark val="none"/>
        <c:tickLblPos val="none"/>
        <c:spPr>
          <a:ln>
            <a:noFill/>
          </a:ln>
        </c:spPr>
        <c:crossAx val="2112362520"/>
        <c:crosses val="max"/>
        <c:crossBetween val="midCat"/>
      </c:valAx>
      <c:spPr>
        <a:noFill/>
        <a:ln w="25400">
          <a:noFill/>
        </a:ln>
      </c:spPr>
    </c:plotArea>
    <c:legend>
      <c:legendPos val="b"/>
      <c:legendEntry>
        <c:idx val="4"/>
        <c:delete val="1"/>
      </c:legendEntry>
      <c:layout>
        <c:manualLayout>
          <c:xMode val="edge"/>
          <c:yMode val="edge"/>
          <c:x val="0.137090672295607"/>
          <c:y val="0.868616796726327"/>
          <c:w val="0.716527058049368"/>
          <c:h val="0.0505929278525292"/>
        </c:manualLayout>
      </c:layout>
      <c:overlay val="0"/>
      <c:spPr>
        <a:noFill/>
        <a:ln>
          <a:noFill/>
        </a:ln>
      </c:spPr>
      <c:txPr>
        <a:bodyPr/>
        <a:lstStyle/>
        <a:p>
          <a:pPr>
            <a:defRPr sz="1400"/>
          </a:pPr>
          <a:endParaRPr lang="en-US"/>
        </a:p>
      </c:txPr>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09194582384519"/>
          <c:y val="0.041048847142533"/>
          <c:w val="0.8833411067519"/>
          <c:h val="0.87223361533157"/>
        </c:manualLayout>
      </c:layout>
      <c:barChart>
        <c:barDir val="col"/>
        <c:grouping val="clustered"/>
        <c:varyColors val="0"/>
        <c:ser>
          <c:idx val="2"/>
          <c:order val="2"/>
          <c:tx>
            <c:v>Implied stock change and balance (right axis)</c:v>
          </c:tx>
          <c:spPr>
            <a:solidFill>
              <a:schemeClr val="accent3">
                <a:lumMod val="60000"/>
                <a:lumOff val="40000"/>
              </a:schemeClr>
            </a:solidFill>
          </c:spPr>
          <c:invertIfNegative val="0"/>
          <c:cat>
            <c:strRef>
              <c:f>'Fig32'!$A$28:$A$55</c:f>
              <c:strCache>
                <c:ptCount val="28"/>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strCache>
            </c:strRef>
          </c:cat>
          <c:val>
            <c:numRef>
              <c:f>'Fig32'!$E$28:$E$55</c:f>
              <c:numCache>
                <c:formatCode>0.00</c:formatCode>
                <c:ptCount val="28"/>
                <c:pt idx="0">
                  <c:v>1.3384000347</c:v>
                </c:pt>
                <c:pt idx="1">
                  <c:v>0.82084795453</c:v>
                </c:pt>
                <c:pt idx="2">
                  <c:v>-0.51966627335</c:v>
                </c:pt>
                <c:pt idx="3">
                  <c:v>-0.52619784173</c:v>
                </c:pt>
                <c:pt idx="4">
                  <c:v>0.045811364385</c:v>
                </c:pt>
                <c:pt idx="5">
                  <c:v>0.17424908478</c:v>
                </c:pt>
                <c:pt idx="6">
                  <c:v>-0.88161062417</c:v>
                </c:pt>
                <c:pt idx="7">
                  <c:v>-0.21737198203</c:v>
                </c:pt>
                <c:pt idx="8">
                  <c:v>2.0685220698</c:v>
                </c:pt>
                <c:pt idx="9">
                  <c:v>1.2433626603</c:v>
                </c:pt>
                <c:pt idx="10">
                  <c:v>-0.20188738451</c:v>
                </c:pt>
                <c:pt idx="11">
                  <c:v>-0.20413400285</c:v>
                </c:pt>
                <c:pt idx="12">
                  <c:v>-0.38623556931</c:v>
                </c:pt>
                <c:pt idx="13">
                  <c:v>0.41520230983</c:v>
                </c:pt>
                <c:pt idx="14">
                  <c:v>-0.3241531409</c:v>
                </c:pt>
                <c:pt idx="15">
                  <c:v>-0.66222062549</c:v>
                </c:pt>
                <c:pt idx="16">
                  <c:v>0.69785823803</c:v>
                </c:pt>
                <c:pt idx="17">
                  <c:v>0.99049181652</c:v>
                </c:pt>
                <c:pt idx="18">
                  <c:v>0.63832084108</c:v>
                </c:pt>
                <c:pt idx="19">
                  <c:v>1.838949058</c:v>
                </c:pt>
                <c:pt idx="20">
                  <c:v>1.6263276116</c:v>
                </c:pt>
                <c:pt idx="21">
                  <c:v>1.7065930573</c:v>
                </c:pt>
                <c:pt idx="22">
                  <c:v>0.64499109131</c:v>
                </c:pt>
                <c:pt idx="23">
                  <c:v>0.32303748654</c:v>
                </c:pt>
                <c:pt idx="24">
                  <c:v>-0.14694482546</c:v>
                </c:pt>
                <c:pt idx="25">
                  <c:v>0.213382367</c:v>
                </c:pt>
                <c:pt idx="26">
                  <c:v>-0.11634402585</c:v>
                </c:pt>
                <c:pt idx="27">
                  <c:v>0.27653866605</c:v>
                </c:pt>
              </c:numCache>
            </c:numRef>
          </c:val>
        </c:ser>
        <c:dLbls>
          <c:showLegendKey val="0"/>
          <c:showVal val="0"/>
          <c:showCatName val="0"/>
          <c:showSerName val="0"/>
          <c:showPercent val="0"/>
          <c:showBubbleSize val="0"/>
        </c:dLbls>
        <c:gapWidth val="50"/>
        <c:axId val="-2120807672"/>
        <c:axId val="-2120810872"/>
      </c:barChart>
      <c:lineChart>
        <c:grouping val="standard"/>
        <c:varyColors val="0"/>
        <c:ser>
          <c:idx val="0"/>
          <c:order val="0"/>
          <c:tx>
            <c:v>World production (left axis)</c:v>
          </c:tx>
          <c:spPr>
            <a:ln>
              <a:solidFill>
                <a:schemeClr val="accent1"/>
              </a:solidFill>
            </a:ln>
          </c:spPr>
          <c:marker>
            <c:symbol val="none"/>
          </c:marker>
          <c:cat>
            <c:strRef>
              <c:f>'Fig32'!$A$28:$A$55</c:f>
              <c:strCache>
                <c:ptCount val="28"/>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strCache>
            </c:strRef>
          </c:cat>
          <c:val>
            <c:numRef>
              <c:f>'Fig32'!$C$28:$C$55</c:f>
              <c:numCache>
                <c:formatCode>0.00</c:formatCode>
                <c:ptCount val="28"/>
                <c:pt idx="0">
                  <c:v>87.03006828799998</c:v>
                </c:pt>
                <c:pt idx="1">
                  <c:v>88.00137225799996</c:v>
                </c:pt>
                <c:pt idx="2">
                  <c:v>88.66487397699997</c:v>
                </c:pt>
                <c:pt idx="3">
                  <c:v>88.793949413</c:v>
                </c:pt>
                <c:pt idx="4">
                  <c:v>88.4235143</c:v>
                </c:pt>
                <c:pt idx="5">
                  <c:v>87.63452252199998</c:v>
                </c:pt>
                <c:pt idx="6">
                  <c:v>88.65142682399997</c:v>
                </c:pt>
                <c:pt idx="7">
                  <c:v>89.586647625</c:v>
                </c:pt>
                <c:pt idx="8">
                  <c:v>90.47245430699996</c:v>
                </c:pt>
                <c:pt idx="9">
                  <c:v>90.307972468</c:v>
                </c:pt>
                <c:pt idx="10">
                  <c:v>90.25681085799995</c:v>
                </c:pt>
                <c:pt idx="11">
                  <c:v>90.73157695899998</c:v>
                </c:pt>
                <c:pt idx="12">
                  <c:v>89.83349031699994</c:v>
                </c:pt>
                <c:pt idx="13">
                  <c:v>90.92250015399996</c:v>
                </c:pt>
                <c:pt idx="14">
                  <c:v>91.48048049499998</c:v>
                </c:pt>
                <c:pt idx="15">
                  <c:v>91.55692703799997</c:v>
                </c:pt>
                <c:pt idx="16">
                  <c:v>91.75188587699996</c:v>
                </c:pt>
                <c:pt idx="17">
                  <c:v>92.394840368</c:v>
                </c:pt>
                <c:pt idx="18">
                  <c:v>93.50303708199998</c:v>
                </c:pt>
                <c:pt idx="19">
                  <c:v>94.67664997299995</c:v>
                </c:pt>
                <c:pt idx="20">
                  <c:v>93.75526443</c:v>
                </c:pt>
                <c:pt idx="21">
                  <c:v>94.260864089</c:v>
                </c:pt>
                <c:pt idx="22">
                  <c:v>94.42751855599998</c:v>
                </c:pt>
                <c:pt idx="23">
                  <c:v>94.18841199299996</c:v>
                </c:pt>
                <c:pt idx="24">
                  <c:v>93.014565059</c:v>
                </c:pt>
                <c:pt idx="25">
                  <c:v>93.942229323</c:v>
                </c:pt>
                <c:pt idx="26">
                  <c:v>94.84209994699998</c:v>
                </c:pt>
                <c:pt idx="27">
                  <c:v>95.22900715299994</c:v>
                </c:pt>
              </c:numCache>
            </c:numRef>
          </c:val>
          <c:smooth val="0"/>
        </c:ser>
        <c:ser>
          <c:idx val="1"/>
          <c:order val="1"/>
          <c:tx>
            <c:v>World consumption (left axis)</c:v>
          </c:tx>
          <c:spPr>
            <a:ln>
              <a:solidFill>
                <a:schemeClr val="accent6"/>
              </a:solidFill>
            </a:ln>
          </c:spPr>
          <c:marker>
            <c:symbol val="none"/>
          </c:marker>
          <c:cat>
            <c:strRef>
              <c:f>'Fig32'!$A$28:$A$55</c:f>
              <c:strCache>
                <c:ptCount val="28"/>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strCache>
            </c:strRef>
          </c:cat>
          <c:val>
            <c:numRef>
              <c:f>'Fig32'!$D$28:$D$55</c:f>
              <c:numCache>
                <c:formatCode>0.00</c:formatCode>
                <c:ptCount val="28"/>
                <c:pt idx="0">
                  <c:v>85.691668254</c:v>
                </c:pt>
                <c:pt idx="1">
                  <c:v>87.180524304</c:v>
                </c:pt>
                <c:pt idx="2">
                  <c:v>89.18454025</c:v>
                </c:pt>
                <c:pt idx="3">
                  <c:v>89.32014725399996</c:v>
                </c:pt>
                <c:pt idx="4">
                  <c:v>88.37770293499996</c:v>
                </c:pt>
                <c:pt idx="5">
                  <c:v>87.460273437</c:v>
                </c:pt>
                <c:pt idx="6">
                  <c:v>89.533037448</c:v>
                </c:pt>
                <c:pt idx="7">
                  <c:v>89.804019607</c:v>
                </c:pt>
                <c:pt idx="8">
                  <c:v>88.40393223799995</c:v>
                </c:pt>
                <c:pt idx="9">
                  <c:v>89.06460980699998</c:v>
                </c:pt>
                <c:pt idx="10">
                  <c:v>90.45869824199998</c:v>
                </c:pt>
                <c:pt idx="11">
                  <c:v>90.935710962</c:v>
                </c:pt>
                <c:pt idx="12">
                  <c:v>90.219725886</c:v>
                </c:pt>
                <c:pt idx="13">
                  <c:v>90.50729784399998</c:v>
                </c:pt>
                <c:pt idx="14">
                  <c:v>91.804633636</c:v>
                </c:pt>
                <c:pt idx="15">
                  <c:v>92.219147664</c:v>
                </c:pt>
                <c:pt idx="16">
                  <c:v>91.05402763899998</c:v>
                </c:pt>
                <c:pt idx="17">
                  <c:v>91.40434855099997</c:v>
                </c:pt>
                <c:pt idx="18">
                  <c:v>92.86471624099998</c:v>
                </c:pt>
                <c:pt idx="19">
                  <c:v>92.83770091499997</c:v>
                </c:pt>
                <c:pt idx="20">
                  <c:v>92.12893681799993</c:v>
                </c:pt>
                <c:pt idx="21">
                  <c:v>92.55427103199997</c:v>
                </c:pt>
                <c:pt idx="22">
                  <c:v>93.782527465</c:v>
                </c:pt>
                <c:pt idx="23">
                  <c:v>93.86537450699994</c:v>
                </c:pt>
                <c:pt idx="24">
                  <c:v>93.16150988399998</c:v>
                </c:pt>
                <c:pt idx="25">
                  <c:v>93.72884695599997</c:v>
                </c:pt>
                <c:pt idx="26">
                  <c:v>94.958443973</c:v>
                </c:pt>
                <c:pt idx="27">
                  <c:v>94.952468487</c:v>
                </c:pt>
              </c:numCache>
            </c:numRef>
          </c:val>
          <c:smooth val="0"/>
        </c:ser>
        <c:dLbls>
          <c:showLegendKey val="0"/>
          <c:showVal val="0"/>
          <c:showCatName val="0"/>
          <c:showSerName val="0"/>
          <c:showPercent val="0"/>
          <c:showBubbleSize val="0"/>
        </c:dLbls>
        <c:marker val="1"/>
        <c:smooth val="0"/>
        <c:axId val="-2120817560"/>
        <c:axId val="-2120814472"/>
      </c:lineChart>
      <c:scatterChart>
        <c:scatterStyle val="lineMarker"/>
        <c:varyColors val="0"/>
        <c:ser>
          <c:idx val="3"/>
          <c:order val="3"/>
          <c:tx>
            <c:strRef>
              <c:f>'Fig32'!$B$58</c:f>
              <c:strCache>
                <c:ptCount val="1"/>
                <c:pt idx="0">
                  <c:v>Forecast</c:v>
                </c:pt>
              </c:strCache>
            </c:strRef>
          </c:tx>
          <c:spPr>
            <a:ln w="12700">
              <a:solidFill>
                <a:schemeClr val="tx1"/>
              </a:solidFill>
              <a:prstDash val="dash"/>
            </a:ln>
          </c:spPr>
          <c:marker>
            <c:symbol val="none"/>
          </c:marker>
          <c:dLbls>
            <c:dLbl>
              <c:idx val="0"/>
              <c:delete val="1"/>
            </c:dLbl>
            <c:dLbl>
              <c:idx val="1"/>
              <c:layout>
                <c:manualLayout>
                  <c:x val="0.00464557783935544"/>
                  <c:y val="0.0276134122287968"/>
                </c:manualLayout>
              </c:layout>
              <c:showLegendKey val="0"/>
              <c:showVal val="0"/>
              <c:showCatName val="0"/>
              <c:showSerName val="1"/>
              <c:showPercent val="0"/>
              <c:showBubbleSize val="0"/>
            </c:dLbl>
            <c:txPr>
              <a:bodyPr/>
              <a:lstStyle/>
              <a:p>
                <a:pPr>
                  <a:defRPr sz="1400"/>
                </a:pPr>
                <a:endParaRPr lang="en-US"/>
              </a:p>
            </c:txPr>
            <c:showLegendKey val="0"/>
            <c:showVal val="0"/>
            <c:showCatName val="0"/>
            <c:showSerName val="1"/>
            <c:showPercent val="0"/>
            <c:showBubbleSize val="0"/>
            <c:showLeaderLines val="0"/>
          </c:dLbls>
          <c:xVal>
            <c:numRef>
              <c:f>'Fig32'!$A$59:$A$60</c:f>
              <c:numCache>
                <c:formatCode>General</c:formatCode>
                <c:ptCount val="2"/>
                <c:pt idx="0">
                  <c:v>21.5</c:v>
                </c:pt>
                <c:pt idx="1">
                  <c:v>21.5</c:v>
                </c:pt>
              </c:numCache>
            </c:numRef>
          </c:xVal>
          <c:yVal>
            <c:numRef>
              <c:f>'Fig32'!$B$59:$B$60</c:f>
              <c:numCache>
                <c:formatCode>0</c:formatCode>
                <c:ptCount val="2"/>
                <c:pt idx="0">
                  <c:v>78.0</c:v>
                </c:pt>
                <c:pt idx="1">
                  <c:v>98.0</c:v>
                </c:pt>
              </c:numCache>
            </c:numRef>
          </c:yVal>
          <c:smooth val="0"/>
        </c:ser>
        <c:dLbls>
          <c:showLegendKey val="0"/>
          <c:showVal val="0"/>
          <c:showCatName val="0"/>
          <c:showSerName val="0"/>
          <c:showPercent val="0"/>
          <c:showBubbleSize val="0"/>
        </c:dLbls>
        <c:axId val="-2120817560"/>
        <c:axId val="-2120814472"/>
      </c:scatterChart>
      <c:catAx>
        <c:axId val="-2120817560"/>
        <c:scaling>
          <c:orientation val="minMax"/>
        </c:scaling>
        <c:delete val="0"/>
        <c:axPos val="b"/>
        <c:majorTickMark val="out"/>
        <c:minorTickMark val="none"/>
        <c:tickLblPos val="nextTo"/>
        <c:txPr>
          <a:bodyPr/>
          <a:lstStyle/>
          <a:p>
            <a:pPr>
              <a:defRPr sz="1400"/>
            </a:pPr>
            <a:endParaRPr lang="en-US"/>
          </a:p>
        </c:txPr>
        <c:crossAx val="-2120814472"/>
        <c:crosses val="autoZero"/>
        <c:auto val="1"/>
        <c:lblAlgn val="ctr"/>
        <c:lblOffset val="100"/>
        <c:tickLblSkip val="4"/>
        <c:noMultiLvlLbl val="0"/>
      </c:catAx>
      <c:valAx>
        <c:axId val="-2120814472"/>
        <c:scaling>
          <c:orientation val="minMax"/>
          <c:max val="98.0"/>
          <c:min val="78.0"/>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txPr>
          <a:bodyPr/>
          <a:lstStyle/>
          <a:p>
            <a:pPr>
              <a:defRPr sz="1400"/>
            </a:pPr>
            <a:endParaRPr lang="en-US"/>
          </a:p>
        </c:txPr>
        <c:crossAx val="-2120817560"/>
        <c:crosses val="autoZero"/>
        <c:crossBetween val="between"/>
      </c:valAx>
      <c:valAx>
        <c:axId val="-2120810872"/>
        <c:scaling>
          <c:orientation val="minMax"/>
          <c:max val="6.0"/>
          <c:min val="-3.0"/>
        </c:scaling>
        <c:delete val="0"/>
        <c:axPos val="r"/>
        <c:numFmt formatCode="0" sourceLinked="0"/>
        <c:majorTickMark val="out"/>
        <c:minorTickMark val="none"/>
        <c:tickLblPos val="nextTo"/>
        <c:spPr>
          <a:ln>
            <a:noFill/>
          </a:ln>
        </c:spPr>
        <c:txPr>
          <a:bodyPr/>
          <a:lstStyle/>
          <a:p>
            <a:pPr>
              <a:defRPr sz="1400"/>
            </a:pPr>
            <a:endParaRPr lang="en-US"/>
          </a:p>
        </c:txPr>
        <c:crossAx val="-2120807672"/>
        <c:crosses val="max"/>
        <c:crossBetween val="between"/>
      </c:valAx>
      <c:catAx>
        <c:axId val="-2120807672"/>
        <c:scaling>
          <c:orientation val="minMax"/>
        </c:scaling>
        <c:delete val="0"/>
        <c:axPos val="b"/>
        <c:majorTickMark val="none"/>
        <c:minorTickMark val="none"/>
        <c:tickLblPos val="none"/>
        <c:spPr>
          <a:ln>
            <a:solidFill>
              <a:schemeClr val="tx1"/>
            </a:solidFill>
          </a:ln>
        </c:spPr>
        <c:crossAx val="-2120810872"/>
        <c:crossesAt val="0.0"/>
        <c:auto val="1"/>
        <c:lblAlgn val="ctr"/>
        <c:lblOffset val="100"/>
        <c:tickLblSkip val="1"/>
        <c:noMultiLvlLbl val="0"/>
      </c:catAx>
    </c:plotArea>
    <c:legend>
      <c:legendPos val="l"/>
      <c:legendEntry>
        <c:idx val="3"/>
        <c:delete val="1"/>
      </c:legendEntry>
      <c:layout>
        <c:manualLayout>
          <c:xMode val="edge"/>
          <c:yMode val="edge"/>
          <c:x val="0.0339875613830333"/>
          <c:y val="0.0450956445938538"/>
          <c:w val="0.543321718931476"/>
          <c:h val="0.190845641336253"/>
        </c:manualLayout>
      </c:layout>
      <c:overlay val="1"/>
      <c:txPr>
        <a:bodyPr/>
        <a:lstStyle/>
        <a:p>
          <a:pPr>
            <a:defRPr sz="1200" baseline="0"/>
          </a:pPr>
          <a:endParaRPr lang="en-US"/>
        </a:p>
      </c:txPr>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65371024734982"/>
          <c:y val="0.0658227848101274"/>
          <c:w val="0.896348645465253"/>
          <c:h val="0.80506329113924"/>
        </c:manualLayout>
      </c:layout>
      <c:lineChart>
        <c:grouping val="standard"/>
        <c:varyColors val="0"/>
        <c:ser>
          <c:idx val="3"/>
          <c:order val="0"/>
          <c:tx>
            <c:strRef>
              <c:f>Sheet1!$A$2</c:f>
              <c:strCache>
                <c:ptCount val="1"/>
                <c:pt idx="0">
                  <c:v>OECD</c:v>
                </c:pt>
              </c:strCache>
            </c:strRef>
          </c:tx>
          <c:spPr>
            <a:ln w="38100">
              <a:solidFill>
                <a:srgbClr val="002060"/>
              </a:solidFill>
            </a:ln>
          </c:spPr>
          <c:marker>
            <c:symbol val="none"/>
          </c:marker>
          <c:cat>
            <c:numRef>
              <c:f>Sheet1!$B$1:$AZ$1</c:f>
              <c:numCache>
                <c:formatCode>General</c:formatCode>
                <c:ptCount val="51"/>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pt idx="28">
                  <c:v>2018.0</c:v>
                </c:pt>
                <c:pt idx="29">
                  <c:v>2019.0</c:v>
                </c:pt>
                <c:pt idx="30">
                  <c:v>2020.0</c:v>
                </c:pt>
                <c:pt idx="31">
                  <c:v>2021.0</c:v>
                </c:pt>
                <c:pt idx="32">
                  <c:v>2022.0</c:v>
                </c:pt>
                <c:pt idx="33">
                  <c:v>2023.0</c:v>
                </c:pt>
                <c:pt idx="34">
                  <c:v>2024.0</c:v>
                </c:pt>
                <c:pt idx="35">
                  <c:v>2025.0</c:v>
                </c:pt>
                <c:pt idx="36">
                  <c:v>2026.0</c:v>
                </c:pt>
                <c:pt idx="37">
                  <c:v>2027.0</c:v>
                </c:pt>
                <c:pt idx="38">
                  <c:v>2028.0</c:v>
                </c:pt>
                <c:pt idx="39">
                  <c:v>2029.0</c:v>
                </c:pt>
                <c:pt idx="40">
                  <c:v>2030.0</c:v>
                </c:pt>
                <c:pt idx="41">
                  <c:v>2031.0</c:v>
                </c:pt>
                <c:pt idx="42">
                  <c:v>2032.0</c:v>
                </c:pt>
                <c:pt idx="43">
                  <c:v>2033.0</c:v>
                </c:pt>
                <c:pt idx="44">
                  <c:v>2034.0</c:v>
                </c:pt>
                <c:pt idx="45">
                  <c:v>2035.0</c:v>
                </c:pt>
                <c:pt idx="46">
                  <c:v>2036.0</c:v>
                </c:pt>
                <c:pt idx="47">
                  <c:v>2037.0</c:v>
                </c:pt>
                <c:pt idx="48">
                  <c:v>2038.0</c:v>
                </c:pt>
                <c:pt idx="49">
                  <c:v>2039.0</c:v>
                </c:pt>
                <c:pt idx="50">
                  <c:v>2040.0</c:v>
                </c:pt>
              </c:numCache>
            </c:numRef>
          </c:cat>
          <c:val>
            <c:numRef>
              <c:f>Sheet1!$B$2:$AZ$2</c:f>
              <c:numCache>
                <c:formatCode>General</c:formatCode>
                <c:ptCount val="51"/>
                <c:pt idx="0">
                  <c:v>41.572</c:v>
                </c:pt>
                <c:pt idx="1">
                  <c:v>42.02</c:v>
                </c:pt>
                <c:pt idx="2">
                  <c:v>43.055</c:v>
                </c:pt>
                <c:pt idx="3">
                  <c:v>43.466</c:v>
                </c:pt>
                <c:pt idx="4">
                  <c:v>44.657</c:v>
                </c:pt>
                <c:pt idx="5">
                  <c:v>45.155</c:v>
                </c:pt>
                <c:pt idx="6">
                  <c:v>46.28700000000001</c:v>
                </c:pt>
                <c:pt idx="7">
                  <c:v>47.064</c:v>
                </c:pt>
                <c:pt idx="8">
                  <c:v>47.253</c:v>
                </c:pt>
                <c:pt idx="9">
                  <c:v>48.22600000000001</c:v>
                </c:pt>
                <c:pt idx="10">
                  <c:v>48.26</c:v>
                </c:pt>
                <c:pt idx="11">
                  <c:v>48.28700000000001</c:v>
                </c:pt>
                <c:pt idx="12">
                  <c:v>48.22600000000001</c:v>
                </c:pt>
                <c:pt idx="13">
                  <c:v>48.884</c:v>
                </c:pt>
                <c:pt idx="14">
                  <c:v>49.732</c:v>
                </c:pt>
                <c:pt idx="15">
                  <c:v>50.03400000000001</c:v>
                </c:pt>
                <c:pt idx="16">
                  <c:v>49.66</c:v>
                </c:pt>
                <c:pt idx="17">
                  <c:v>49.47</c:v>
                </c:pt>
                <c:pt idx="18">
                  <c:v>47.788</c:v>
                </c:pt>
                <c:pt idx="19">
                  <c:v>45.79100000000001</c:v>
                </c:pt>
                <c:pt idx="20">
                  <c:v>46.03400000000001</c:v>
                </c:pt>
                <c:pt idx="21">
                  <c:v>45.874</c:v>
                </c:pt>
                <c:pt idx="22">
                  <c:v>45.32</c:v>
                </c:pt>
                <c:pt idx="23">
                  <c:v>45.186</c:v>
                </c:pt>
                <c:pt idx="24">
                  <c:v>45.146</c:v>
                </c:pt>
                <c:pt idx="25">
                  <c:v>45.545</c:v>
                </c:pt>
                <c:pt idx="26">
                  <c:v>45.738</c:v>
                </c:pt>
                <c:pt idx="27">
                  <c:v>46.073</c:v>
                </c:pt>
                <c:pt idx="28">
                  <c:v>46.29100000000001</c:v>
                </c:pt>
                <c:pt idx="29">
                  <c:v>46.393</c:v>
                </c:pt>
                <c:pt idx="30">
                  <c:v>46.395</c:v>
                </c:pt>
                <c:pt idx="31">
                  <c:v>46.335</c:v>
                </c:pt>
                <c:pt idx="32">
                  <c:v>46.228</c:v>
                </c:pt>
                <c:pt idx="33">
                  <c:v>46.12600000000001</c:v>
                </c:pt>
                <c:pt idx="34">
                  <c:v>46.024</c:v>
                </c:pt>
                <c:pt idx="35">
                  <c:v>45.914</c:v>
                </c:pt>
                <c:pt idx="36">
                  <c:v>45.795</c:v>
                </c:pt>
                <c:pt idx="37">
                  <c:v>45.66300000000001</c:v>
                </c:pt>
                <c:pt idx="38">
                  <c:v>45.559</c:v>
                </c:pt>
                <c:pt idx="39">
                  <c:v>45.405</c:v>
                </c:pt>
                <c:pt idx="40">
                  <c:v>45.302</c:v>
                </c:pt>
                <c:pt idx="41">
                  <c:v>45.22400000000001</c:v>
                </c:pt>
                <c:pt idx="42">
                  <c:v>45.112</c:v>
                </c:pt>
                <c:pt idx="43">
                  <c:v>44.993</c:v>
                </c:pt>
                <c:pt idx="44">
                  <c:v>44.898</c:v>
                </c:pt>
                <c:pt idx="45">
                  <c:v>44.79300000000001</c:v>
                </c:pt>
                <c:pt idx="46">
                  <c:v>44.783</c:v>
                </c:pt>
                <c:pt idx="47">
                  <c:v>44.79400000000001</c:v>
                </c:pt>
                <c:pt idx="48">
                  <c:v>44.762</c:v>
                </c:pt>
                <c:pt idx="49">
                  <c:v>44.71700000000001</c:v>
                </c:pt>
                <c:pt idx="50">
                  <c:v>44.673</c:v>
                </c:pt>
              </c:numCache>
            </c:numRef>
          </c:val>
          <c:smooth val="0"/>
        </c:ser>
        <c:ser>
          <c:idx val="7"/>
          <c:order val="1"/>
          <c:tx>
            <c:strRef>
              <c:f>Sheet1!$A$3</c:f>
              <c:strCache>
                <c:ptCount val="1"/>
                <c:pt idx="0">
                  <c:v>Non-OECD</c:v>
                </c:pt>
              </c:strCache>
            </c:strRef>
          </c:tx>
          <c:spPr>
            <a:ln w="38100">
              <a:solidFill>
                <a:schemeClr val="accent3"/>
              </a:solidFill>
            </a:ln>
          </c:spPr>
          <c:marker>
            <c:symbol val="none"/>
          </c:marker>
          <c:cat>
            <c:numRef>
              <c:f>Sheet1!$B$1:$AZ$1</c:f>
              <c:numCache>
                <c:formatCode>General</c:formatCode>
                <c:ptCount val="51"/>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pt idx="28">
                  <c:v>2018.0</c:v>
                </c:pt>
                <c:pt idx="29">
                  <c:v>2019.0</c:v>
                </c:pt>
                <c:pt idx="30">
                  <c:v>2020.0</c:v>
                </c:pt>
                <c:pt idx="31">
                  <c:v>2021.0</c:v>
                </c:pt>
                <c:pt idx="32">
                  <c:v>2022.0</c:v>
                </c:pt>
                <c:pt idx="33">
                  <c:v>2023.0</c:v>
                </c:pt>
                <c:pt idx="34">
                  <c:v>2024.0</c:v>
                </c:pt>
                <c:pt idx="35">
                  <c:v>2025.0</c:v>
                </c:pt>
                <c:pt idx="36">
                  <c:v>2026.0</c:v>
                </c:pt>
                <c:pt idx="37">
                  <c:v>2027.0</c:v>
                </c:pt>
                <c:pt idx="38">
                  <c:v>2028.0</c:v>
                </c:pt>
                <c:pt idx="39">
                  <c:v>2029.0</c:v>
                </c:pt>
                <c:pt idx="40">
                  <c:v>2030.0</c:v>
                </c:pt>
                <c:pt idx="41">
                  <c:v>2031.0</c:v>
                </c:pt>
                <c:pt idx="42">
                  <c:v>2032.0</c:v>
                </c:pt>
                <c:pt idx="43">
                  <c:v>2033.0</c:v>
                </c:pt>
                <c:pt idx="44">
                  <c:v>2034.0</c:v>
                </c:pt>
                <c:pt idx="45">
                  <c:v>2035.0</c:v>
                </c:pt>
                <c:pt idx="46">
                  <c:v>2036.0</c:v>
                </c:pt>
                <c:pt idx="47">
                  <c:v>2037.0</c:v>
                </c:pt>
                <c:pt idx="48">
                  <c:v>2038.0</c:v>
                </c:pt>
                <c:pt idx="49">
                  <c:v>2039.0</c:v>
                </c:pt>
                <c:pt idx="50">
                  <c:v>2040.0</c:v>
                </c:pt>
              </c:numCache>
            </c:numRef>
          </c:cat>
          <c:val>
            <c:numRef>
              <c:f>Sheet1!$B$3:$AZ$3</c:f>
              <c:numCache>
                <c:formatCode>General</c:formatCode>
                <c:ptCount val="51"/>
                <c:pt idx="0">
                  <c:v>24.948</c:v>
                </c:pt>
                <c:pt idx="1">
                  <c:v>25.178</c:v>
                </c:pt>
                <c:pt idx="2">
                  <c:v>24.329</c:v>
                </c:pt>
                <c:pt idx="3">
                  <c:v>24.101</c:v>
                </c:pt>
                <c:pt idx="4">
                  <c:v>24.23100000000001</c:v>
                </c:pt>
                <c:pt idx="5">
                  <c:v>24.94</c:v>
                </c:pt>
                <c:pt idx="6">
                  <c:v>25.396</c:v>
                </c:pt>
                <c:pt idx="7">
                  <c:v>26.378</c:v>
                </c:pt>
                <c:pt idx="8">
                  <c:v>26.845</c:v>
                </c:pt>
                <c:pt idx="9">
                  <c:v>27.63</c:v>
                </c:pt>
                <c:pt idx="10">
                  <c:v>28.51599999999999</c:v>
                </c:pt>
                <c:pt idx="11">
                  <c:v>29.22</c:v>
                </c:pt>
                <c:pt idx="12">
                  <c:v>29.939</c:v>
                </c:pt>
                <c:pt idx="13">
                  <c:v>30.822</c:v>
                </c:pt>
                <c:pt idx="14">
                  <c:v>32.828</c:v>
                </c:pt>
                <c:pt idx="15">
                  <c:v>33.97900000000001</c:v>
                </c:pt>
                <c:pt idx="16">
                  <c:v>35.352</c:v>
                </c:pt>
                <c:pt idx="17">
                  <c:v>36.203</c:v>
                </c:pt>
                <c:pt idx="18">
                  <c:v>37.493</c:v>
                </c:pt>
                <c:pt idx="19">
                  <c:v>38.71</c:v>
                </c:pt>
                <c:pt idx="20">
                  <c:v>40.72100000000001</c:v>
                </c:pt>
                <c:pt idx="21">
                  <c:v>42.441</c:v>
                </c:pt>
                <c:pt idx="22">
                  <c:v>43.548</c:v>
                </c:pt>
                <c:pt idx="23">
                  <c:v>44.675</c:v>
                </c:pt>
                <c:pt idx="24">
                  <c:v>45.986</c:v>
                </c:pt>
                <c:pt idx="25">
                  <c:v>46.452</c:v>
                </c:pt>
                <c:pt idx="26">
                  <c:v>47.454</c:v>
                </c:pt>
                <c:pt idx="27">
                  <c:v>48.55</c:v>
                </c:pt>
                <c:pt idx="28">
                  <c:v>49.485</c:v>
                </c:pt>
                <c:pt idx="29">
                  <c:v>50.358</c:v>
                </c:pt>
                <c:pt idx="30">
                  <c:v>51.22400000000001</c:v>
                </c:pt>
                <c:pt idx="31">
                  <c:v>52.062</c:v>
                </c:pt>
                <c:pt idx="32">
                  <c:v>52.875</c:v>
                </c:pt>
                <c:pt idx="33">
                  <c:v>53.749</c:v>
                </c:pt>
                <c:pt idx="34">
                  <c:v>54.73300000000001</c:v>
                </c:pt>
                <c:pt idx="35">
                  <c:v>55.858</c:v>
                </c:pt>
                <c:pt idx="36">
                  <c:v>57.097</c:v>
                </c:pt>
                <c:pt idx="37">
                  <c:v>58.29700000000001</c:v>
                </c:pt>
                <c:pt idx="38">
                  <c:v>59.551</c:v>
                </c:pt>
                <c:pt idx="39">
                  <c:v>60.79300000000001</c:v>
                </c:pt>
                <c:pt idx="40">
                  <c:v>62.142</c:v>
                </c:pt>
                <c:pt idx="41">
                  <c:v>63.521</c:v>
                </c:pt>
                <c:pt idx="42">
                  <c:v>64.785</c:v>
                </c:pt>
                <c:pt idx="43">
                  <c:v>65.98</c:v>
                </c:pt>
                <c:pt idx="44">
                  <c:v>67.17299999999997</c:v>
                </c:pt>
                <c:pt idx="45">
                  <c:v>68.32299999999998</c:v>
                </c:pt>
                <c:pt idx="46">
                  <c:v>69.65199999999998</c:v>
                </c:pt>
                <c:pt idx="47">
                  <c:v>70.944</c:v>
                </c:pt>
                <c:pt idx="48">
                  <c:v>72.03</c:v>
                </c:pt>
                <c:pt idx="49">
                  <c:v>73.297</c:v>
                </c:pt>
                <c:pt idx="50">
                  <c:v>74.67899999999997</c:v>
                </c:pt>
              </c:numCache>
            </c:numRef>
          </c:val>
          <c:smooth val="0"/>
        </c:ser>
        <c:ser>
          <c:idx val="0"/>
          <c:order val="2"/>
          <c:tx>
            <c:strRef>
              <c:f>Sheet1!$A$4</c:f>
              <c:strCache>
                <c:ptCount val="1"/>
              </c:strCache>
            </c:strRef>
          </c:tx>
          <c:spPr>
            <a:ln w="38100">
              <a:solidFill>
                <a:schemeClr val="tx1"/>
              </a:solidFill>
            </a:ln>
          </c:spPr>
          <c:marker>
            <c:symbol val="none"/>
          </c:marker>
          <c:cat>
            <c:numRef>
              <c:f>Sheet1!$B$1:$AZ$1</c:f>
              <c:numCache>
                <c:formatCode>General</c:formatCode>
                <c:ptCount val="51"/>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pt idx="28">
                  <c:v>2018.0</c:v>
                </c:pt>
                <c:pt idx="29">
                  <c:v>2019.0</c:v>
                </c:pt>
                <c:pt idx="30">
                  <c:v>2020.0</c:v>
                </c:pt>
                <c:pt idx="31">
                  <c:v>2021.0</c:v>
                </c:pt>
                <c:pt idx="32">
                  <c:v>2022.0</c:v>
                </c:pt>
                <c:pt idx="33">
                  <c:v>2023.0</c:v>
                </c:pt>
                <c:pt idx="34">
                  <c:v>2024.0</c:v>
                </c:pt>
                <c:pt idx="35">
                  <c:v>2025.0</c:v>
                </c:pt>
                <c:pt idx="36">
                  <c:v>2026.0</c:v>
                </c:pt>
                <c:pt idx="37">
                  <c:v>2027.0</c:v>
                </c:pt>
                <c:pt idx="38">
                  <c:v>2028.0</c:v>
                </c:pt>
                <c:pt idx="39">
                  <c:v>2029.0</c:v>
                </c:pt>
                <c:pt idx="40">
                  <c:v>2030.0</c:v>
                </c:pt>
                <c:pt idx="41">
                  <c:v>2031.0</c:v>
                </c:pt>
                <c:pt idx="42">
                  <c:v>2032.0</c:v>
                </c:pt>
                <c:pt idx="43">
                  <c:v>2033.0</c:v>
                </c:pt>
                <c:pt idx="44">
                  <c:v>2034.0</c:v>
                </c:pt>
                <c:pt idx="45">
                  <c:v>2035.0</c:v>
                </c:pt>
                <c:pt idx="46">
                  <c:v>2036.0</c:v>
                </c:pt>
                <c:pt idx="47">
                  <c:v>2037.0</c:v>
                </c:pt>
                <c:pt idx="48">
                  <c:v>2038.0</c:v>
                </c:pt>
                <c:pt idx="49">
                  <c:v>2039.0</c:v>
                </c:pt>
                <c:pt idx="50">
                  <c:v>2040.0</c:v>
                </c:pt>
              </c:numCache>
            </c:numRef>
          </c:cat>
          <c:val>
            <c:numRef>
              <c:f>Sheet1!$B$4:$AZ$4</c:f>
              <c:numCache>
                <c:formatCode>General</c:formatCode>
                <c:ptCount val="51"/>
              </c:numCache>
            </c:numRef>
          </c:val>
          <c:smooth val="0"/>
        </c:ser>
        <c:dLbls>
          <c:showLegendKey val="0"/>
          <c:showVal val="0"/>
          <c:showCatName val="0"/>
          <c:showSerName val="0"/>
          <c:showPercent val="0"/>
          <c:showBubbleSize val="0"/>
        </c:dLbls>
        <c:marker val="1"/>
        <c:smooth val="0"/>
        <c:axId val="2112004840"/>
        <c:axId val="2112008056"/>
      </c:lineChart>
      <c:catAx>
        <c:axId val="2112004840"/>
        <c:scaling>
          <c:orientation val="minMax"/>
        </c:scaling>
        <c:delete val="0"/>
        <c:axPos val="b"/>
        <c:numFmt formatCode="General" sourceLinked="0"/>
        <c:majorTickMark val="out"/>
        <c:minorTickMark val="none"/>
        <c:tickLblPos val="nextTo"/>
        <c:spPr>
          <a:ln w="12700">
            <a:solidFill>
              <a:schemeClr val="tx1"/>
            </a:solidFill>
          </a:ln>
        </c:spPr>
        <c:txPr>
          <a:bodyPr rot="0" vert="horz"/>
          <a:lstStyle/>
          <a:p>
            <a:pPr>
              <a:defRPr sz="1400"/>
            </a:pPr>
            <a:endParaRPr lang="en-US"/>
          </a:p>
        </c:txPr>
        <c:crossAx val="2112008056"/>
        <c:crosses val="autoZero"/>
        <c:auto val="1"/>
        <c:lblAlgn val="ctr"/>
        <c:lblOffset val="100"/>
        <c:tickLblSkip val="5"/>
        <c:tickMarkSkip val="5"/>
        <c:noMultiLvlLbl val="0"/>
      </c:catAx>
      <c:valAx>
        <c:axId val="2112008056"/>
        <c:scaling>
          <c:orientation val="minMax"/>
          <c:max val="90.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rot="0" vert="horz"/>
          <a:lstStyle/>
          <a:p>
            <a:pPr>
              <a:defRPr sz="1400"/>
            </a:pPr>
            <a:endParaRPr lang="en-US"/>
          </a:p>
        </c:txPr>
        <c:crossAx val="2112004840"/>
        <c:crosses val="autoZero"/>
        <c:crossBetween val="midCat"/>
        <c:majorUnit val="30.0"/>
        <c:minorUnit val="0.012"/>
      </c:valAx>
    </c:plotArea>
    <c:plotVisOnly val="1"/>
    <c:dispBlanksAs val="span"/>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Sheet1!$A$2</c:f>
              <c:strCache>
                <c:ptCount val="1"/>
                <c:pt idx="0">
                  <c:v>2010</c:v>
                </c:pt>
              </c:strCache>
            </c:strRef>
          </c:tx>
          <c:spPr>
            <a:solidFill>
              <a:srgbClr val="0096D7"/>
            </a:solidFill>
          </c:spPr>
          <c:invertIfNegative val="0"/>
          <c:dPt>
            <c:idx val="6"/>
            <c:invertIfNegative val="0"/>
            <c:bubble3D val="0"/>
          </c:dPt>
          <c:cat>
            <c:strRef>
              <c:f>Sheet1!$B$1:$H$1</c:f>
              <c:strCache>
                <c:ptCount val="7"/>
                <c:pt idx="0">
                  <c:v>Canada</c:v>
                </c:pt>
                <c:pt idx="1">
                  <c:v>United States</c:v>
                </c:pt>
                <c:pt idx="2">
                  <c:v>Mexico</c:v>
                </c:pt>
                <c:pt idx="3">
                  <c:v>Brazil</c:v>
                </c:pt>
                <c:pt idx="4">
                  <c:v>Kazakhstan</c:v>
                </c:pt>
                <c:pt idx="5">
                  <c:v>Russia</c:v>
                </c:pt>
                <c:pt idx="6">
                  <c:v>Other</c:v>
                </c:pt>
              </c:strCache>
            </c:strRef>
          </c:cat>
          <c:val>
            <c:numRef>
              <c:f>Sheet1!$B$2:$H$2</c:f>
              <c:numCache>
                <c:formatCode>0.000000</c:formatCode>
                <c:ptCount val="7"/>
                <c:pt idx="0">
                  <c:v>2.900129614952981</c:v>
                </c:pt>
                <c:pt idx="1">
                  <c:v>5.639000937342644</c:v>
                </c:pt>
                <c:pt idx="2">
                  <c:v>2.640768504455194</c:v>
                </c:pt>
                <c:pt idx="3">
                  <c:v>2.05466806480274</c:v>
                </c:pt>
                <c:pt idx="4">
                  <c:v>1.551339810958895</c:v>
                </c:pt>
                <c:pt idx="5">
                  <c:v>9.68562131506849</c:v>
                </c:pt>
                <c:pt idx="6" formatCode="General">
                  <c:v>18.3949718753769</c:v>
                </c:pt>
              </c:numCache>
            </c:numRef>
          </c:val>
        </c:ser>
        <c:ser>
          <c:idx val="1"/>
          <c:order val="1"/>
          <c:tx>
            <c:strRef>
              <c:f>Sheet1!$A$3</c:f>
              <c:strCache>
                <c:ptCount val="1"/>
                <c:pt idx="0">
                  <c:v>2025</c:v>
                </c:pt>
              </c:strCache>
            </c:strRef>
          </c:tx>
          <c:spPr>
            <a:solidFill>
              <a:srgbClr val="BD732A"/>
            </a:solidFill>
          </c:spPr>
          <c:invertIfNegative val="0"/>
          <c:cat>
            <c:strRef>
              <c:f>Sheet1!$B$1:$H$1</c:f>
              <c:strCache>
                <c:ptCount val="7"/>
                <c:pt idx="0">
                  <c:v>Canada</c:v>
                </c:pt>
                <c:pt idx="1">
                  <c:v>United States</c:v>
                </c:pt>
                <c:pt idx="2">
                  <c:v>Mexico</c:v>
                </c:pt>
                <c:pt idx="3">
                  <c:v>Brazil</c:v>
                </c:pt>
                <c:pt idx="4">
                  <c:v>Kazakhstan</c:v>
                </c:pt>
                <c:pt idx="5">
                  <c:v>Russia</c:v>
                </c:pt>
                <c:pt idx="6">
                  <c:v>Other</c:v>
                </c:pt>
              </c:strCache>
            </c:strRef>
          </c:cat>
          <c:val>
            <c:numRef>
              <c:f>Sheet1!$B$3:$H$3</c:f>
              <c:numCache>
                <c:formatCode>0.0000</c:formatCode>
                <c:ptCount val="7"/>
                <c:pt idx="0">
                  <c:v>4.929704531106466</c:v>
                </c:pt>
                <c:pt idx="1">
                  <c:v>9.305205583572387</c:v>
                </c:pt>
                <c:pt idx="2">
                  <c:v>2.804785196149611</c:v>
                </c:pt>
                <c:pt idx="3">
                  <c:v>3.165874654620235</c:v>
                </c:pt>
                <c:pt idx="4">
                  <c:v>2.709800021287747</c:v>
                </c:pt>
                <c:pt idx="5">
                  <c:v>10.11070475385149</c:v>
                </c:pt>
                <c:pt idx="6">
                  <c:v>16.35833000394483</c:v>
                </c:pt>
              </c:numCache>
            </c:numRef>
          </c:val>
        </c:ser>
        <c:ser>
          <c:idx val="2"/>
          <c:order val="2"/>
          <c:tx>
            <c:strRef>
              <c:f>Sheet1!$A$4</c:f>
              <c:strCache>
                <c:ptCount val="1"/>
                <c:pt idx="0">
                  <c:v>2040</c:v>
                </c:pt>
              </c:strCache>
            </c:strRef>
          </c:tx>
          <c:spPr>
            <a:solidFill>
              <a:srgbClr val="5D9732"/>
            </a:solidFill>
          </c:spPr>
          <c:invertIfNegative val="0"/>
          <c:cat>
            <c:strRef>
              <c:f>Sheet1!$B$1:$H$1</c:f>
              <c:strCache>
                <c:ptCount val="7"/>
                <c:pt idx="0">
                  <c:v>Canada</c:v>
                </c:pt>
                <c:pt idx="1">
                  <c:v>United States</c:v>
                </c:pt>
                <c:pt idx="2">
                  <c:v>Mexico</c:v>
                </c:pt>
                <c:pt idx="3">
                  <c:v>Brazil</c:v>
                </c:pt>
                <c:pt idx="4">
                  <c:v>Kazakhstan</c:v>
                </c:pt>
                <c:pt idx="5">
                  <c:v>Russia</c:v>
                </c:pt>
                <c:pt idx="6">
                  <c:v>Other</c:v>
                </c:pt>
              </c:strCache>
            </c:strRef>
          </c:cat>
          <c:val>
            <c:numRef>
              <c:f>Sheet1!$B$4:$H$4</c:f>
              <c:numCache>
                <c:formatCode>0.000000</c:formatCode>
                <c:ptCount val="7"/>
                <c:pt idx="0">
                  <c:v>5.917632806114123</c:v>
                </c:pt>
                <c:pt idx="1">
                  <c:v>7.79307594895363</c:v>
                </c:pt>
                <c:pt idx="2">
                  <c:v>3.41461884764194</c:v>
                </c:pt>
                <c:pt idx="3">
                  <c:v>4.502310105547957</c:v>
                </c:pt>
                <c:pt idx="4">
                  <c:v>3.101769861138513</c:v>
                </c:pt>
                <c:pt idx="5">
                  <c:v>11.0992028545419</c:v>
                </c:pt>
                <c:pt idx="6" formatCode="General">
                  <c:v>17.03023486204637</c:v>
                </c:pt>
              </c:numCache>
            </c:numRef>
          </c:val>
        </c:ser>
        <c:dLbls>
          <c:showLegendKey val="0"/>
          <c:showVal val="0"/>
          <c:showCatName val="0"/>
          <c:showSerName val="0"/>
          <c:showPercent val="0"/>
          <c:showBubbleSize val="0"/>
        </c:dLbls>
        <c:gapWidth val="150"/>
        <c:axId val="-2120918872"/>
        <c:axId val="-2120896984"/>
      </c:barChart>
      <c:catAx>
        <c:axId val="-2120918872"/>
        <c:scaling>
          <c:orientation val="minMax"/>
        </c:scaling>
        <c:delete val="0"/>
        <c:axPos val="b"/>
        <c:majorTickMark val="out"/>
        <c:minorTickMark val="none"/>
        <c:tickLblPos val="low"/>
        <c:spPr>
          <a:ln w="12700">
            <a:solidFill>
              <a:schemeClr val="tx1"/>
            </a:solidFill>
          </a:ln>
        </c:spPr>
        <c:txPr>
          <a:bodyPr/>
          <a:lstStyle/>
          <a:p>
            <a:pPr>
              <a:defRPr sz="1200"/>
            </a:pPr>
            <a:endParaRPr lang="en-US"/>
          </a:p>
        </c:txPr>
        <c:crossAx val="-2120896984"/>
        <c:crosses val="autoZero"/>
        <c:auto val="1"/>
        <c:lblAlgn val="ctr"/>
        <c:lblOffset val="100"/>
        <c:noMultiLvlLbl val="0"/>
      </c:catAx>
      <c:valAx>
        <c:axId val="-2120896984"/>
        <c:scaling>
          <c:orientation val="minMax"/>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crossAx val="-2120918872"/>
        <c:crosses val="autoZero"/>
        <c:crossBetween val="between"/>
        <c:majorUnit val="6.0"/>
      </c:valAx>
    </c:plotArea>
    <c:legend>
      <c:legendPos val="r"/>
      <c:layout>
        <c:manualLayout>
          <c:xMode val="edge"/>
          <c:yMode val="edge"/>
          <c:x val="0.103814428331632"/>
          <c:y val="0.0495176956953704"/>
          <c:w val="0.277604114160115"/>
          <c:h val="0.137538742439804"/>
        </c:manualLayout>
      </c:layout>
      <c:overlay val="1"/>
    </c:legend>
    <c:plotVisOnly val="1"/>
    <c:dispBlanksAs val="gap"/>
    <c:showDLblsOverMax val="0"/>
  </c:chart>
  <c:txPr>
    <a:bodyPr/>
    <a:lstStyle/>
    <a:p>
      <a:pPr>
        <a:defRPr sz="14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cked"/>
        <c:varyColors val="0"/>
        <c:ser>
          <c:idx val="0"/>
          <c:order val="0"/>
          <c:tx>
            <c:strRef>
              <c:f>Sheet1!$A$2</c:f>
              <c:strCache>
                <c:ptCount val="1"/>
                <c:pt idx="0">
                  <c:v>Oil and other liquids</c:v>
                </c:pt>
              </c:strCache>
            </c:strRef>
          </c:tx>
          <c:spPr>
            <a:solidFill>
              <a:srgbClr val="BD732A"/>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Sheet1!$B$2:$BJ$2</c:f>
              <c:numCache>
                <c:formatCode>General</c:formatCode>
                <c:ptCount val="61"/>
                <c:pt idx="0">
                  <c:v>34.275919</c:v>
                </c:pt>
                <c:pt idx="1">
                  <c:v>32.045612</c:v>
                </c:pt>
                <c:pt idx="2">
                  <c:v>30.332252</c:v>
                </c:pt>
                <c:pt idx="3">
                  <c:v>30.172763</c:v>
                </c:pt>
                <c:pt idx="4">
                  <c:v>31.18856</c:v>
                </c:pt>
                <c:pt idx="5">
                  <c:v>31.06438699999999</c:v>
                </c:pt>
                <c:pt idx="6">
                  <c:v>32.32074100000001</c:v>
                </c:pt>
                <c:pt idx="7">
                  <c:v>33.02183400000001</c:v>
                </c:pt>
                <c:pt idx="8">
                  <c:v>34.331194</c:v>
                </c:pt>
                <c:pt idx="9">
                  <c:v>34.246746</c:v>
                </c:pt>
                <c:pt idx="10">
                  <c:v>33.559511</c:v>
                </c:pt>
                <c:pt idx="11">
                  <c:v>32.912998</c:v>
                </c:pt>
                <c:pt idx="12">
                  <c:v>33.61169</c:v>
                </c:pt>
                <c:pt idx="13">
                  <c:v>33.83945600000001</c:v>
                </c:pt>
                <c:pt idx="14">
                  <c:v>34.713478</c:v>
                </c:pt>
                <c:pt idx="15">
                  <c:v>34.572225</c:v>
                </c:pt>
                <c:pt idx="16">
                  <c:v>35.812494</c:v>
                </c:pt>
                <c:pt idx="17">
                  <c:v>36.27510100000001</c:v>
                </c:pt>
                <c:pt idx="18">
                  <c:v>36.90413900000001</c:v>
                </c:pt>
                <c:pt idx="19">
                  <c:v>37.936629</c:v>
                </c:pt>
                <c:pt idx="20">
                  <c:v>38.376904</c:v>
                </c:pt>
                <c:pt idx="21">
                  <c:v>38.260666</c:v>
                </c:pt>
                <c:pt idx="22">
                  <c:v>38.29574200000001</c:v>
                </c:pt>
                <c:pt idx="23">
                  <c:v>38.833347</c:v>
                </c:pt>
                <c:pt idx="24">
                  <c:v>40.33037700000001</c:v>
                </c:pt>
                <c:pt idx="25">
                  <c:v>40.47266</c:v>
                </c:pt>
                <c:pt idx="26">
                  <c:v>40.0182</c:v>
                </c:pt>
                <c:pt idx="27">
                  <c:v>39.880596</c:v>
                </c:pt>
                <c:pt idx="28">
                  <c:v>37.39190300000001</c:v>
                </c:pt>
                <c:pt idx="29">
                  <c:v>35.51945300000001</c:v>
                </c:pt>
                <c:pt idx="30">
                  <c:v>36.098175</c:v>
                </c:pt>
                <c:pt idx="31">
                  <c:v>35.495044</c:v>
                </c:pt>
                <c:pt idx="32">
                  <c:v>34.738715</c:v>
                </c:pt>
                <c:pt idx="33">
                  <c:v>35.372852</c:v>
                </c:pt>
                <c:pt idx="34">
                  <c:v>35.104629</c:v>
                </c:pt>
                <c:pt idx="35">
                  <c:v>35.139161</c:v>
                </c:pt>
                <c:pt idx="36">
                  <c:v>35.433458</c:v>
                </c:pt>
                <c:pt idx="37">
                  <c:v>35.55596300000001</c:v>
                </c:pt>
                <c:pt idx="38">
                  <c:v>35.801518</c:v>
                </c:pt>
                <c:pt idx="39">
                  <c:v>35.89739900000001</c:v>
                </c:pt>
                <c:pt idx="40">
                  <c:v>35.977026</c:v>
                </c:pt>
                <c:pt idx="41">
                  <c:v>35.9743</c:v>
                </c:pt>
                <c:pt idx="42">
                  <c:v>35.97453400000001</c:v>
                </c:pt>
                <c:pt idx="43">
                  <c:v>35.960446</c:v>
                </c:pt>
                <c:pt idx="44">
                  <c:v>35.905902</c:v>
                </c:pt>
                <c:pt idx="45">
                  <c:v>35.815978</c:v>
                </c:pt>
                <c:pt idx="46">
                  <c:v>35.71267</c:v>
                </c:pt>
                <c:pt idx="47">
                  <c:v>35.605621</c:v>
                </c:pt>
                <c:pt idx="48">
                  <c:v>35.518328</c:v>
                </c:pt>
                <c:pt idx="49">
                  <c:v>35.444313</c:v>
                </c:pt>
                <c:pt idx="50">
                  <c:v>35.373647</c:v>
                </c:pt>
                <c:pt idx="51">
                  <c:v>35.301223</c:v>
                </c:pt>
                <c:pt idx="52">
                  <c:v>35.20983100000001</c:v>
                </c:pt>
                <c:pt idx="53">
                  <c:v>35.153356</c:v>
                </c:pt>
                <c:pt idx="54">
                  <c:v>35.131014</c:v>
                </c:pt>
                <c:pt idx="55">
                  <c:v>35.114853</c:v>
                </c:pt>
                <c:pt idx="56">
                  <c:v>35.096125</c:v>
                </c:pt>
                <c:pt idx="57">
                  <c:v>35.094169</c:v>
                </c:pt>
                <c:pt idx="58">
                  <c:v>35.102875</c:v>
                </c:pt>
                <c:pt idx="59">
                  <c:v>35.043638</c:v>
                </c:pt>
                <c:pt idx="60">
                  <c:v>34.972772</c:v>
                </c:pt>
              </c:numCache>
            </c:numRef>
          </c:val>
        </c:ser>
        <c:ser>
          <c:idx val="1"/>
          <c:order val="1"/>
          <c:tx>
            <c:strRef>
              <c:f>Sheet1!$A$3</c:f>
              <c:strCache>
                <c:ptCount val="1"/>
                <c:pt idx="0">
                  <c:v>Liquid biofuels</c:v>
                </c:pt>
              </c:strCache>
            </c:strRef>
          </c:tx>
          <c:spPr>
            <a:solidFill>
              <a:srgbClr val="FFC702"/>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Sheet1!$B$3:$BJ$3</c:f>
              <c:numCache>
                <c:formatCode>General</c:formatCode>
                <c:ptCount val="61"/>
                <c:pt idx="0">
                  <c:v>0.0</c:v>
                </c:pt>
                <c:pt idx="1">
                  <c:v>0.006723</c:v>
                </c:pt>
                <c:pt idx="2">
                  <c:v>0.018285</c:v>
                </c:pt>
                <c:pt idx="3">
                  <c:v>0.03372</c:v>
                </c:pt>
                <c:pt idx="4">
                  <c:v>0.041265</c:v>
                </c:pt>
                <c:pt idx="5">
                  <c:v>0.049738</c:v>
                </c:pt>
                <c:pt idx="6">
                  <c:v>0.057437</c:v>
                </c:pt>
                <c:pt idx="7">
                  <c:v>0.066071</c:v>
                </c:pt>
                <c:pt idx="8">
                  <c:v>0.067125</c:v>
                </c:pt>
                <c:pt idx="9">
                  <c:v>0.068091</c:v>
                </c:pt>
                <c:pt idx="10">
                  <c:v>0.060421</c:v>
                </c:pt>
                <c:pt idx="11">
                  <c:v>0.070095</c:v>
                </c:pt>
                <c:pt idx="12">
                  <c:v>0.079746</c:v>
                </c:pt>
                <c:pt idx="13">
                  <c:v>0.09366</c:v>
                </c:pt>
                <c:pt idx="14">
                  <c:v>0.10484</c:v>
                </c:pt>
                <c:pt idx="15">
                  <c:v>0.11249</c:v>
                </c:pt>
                <c:pt idx="16">
                  <c:v>0.080661</c:v>
                </c:pt>
                <c:pt idx="17">
                  <c:v>0.101966</c:v>
                </c:pt>
                <c:pt idx="18">
                  <c:v>0.112843</c:v>
                </c:pt>
                <c:pt idx="19">
                  <c:v>0.117795</c:v>
                </c:pt>
                <c:pt idx="20">
                  <c:v>0.134887</c:v>
                </c:pt>
                <c:pt idx="21">
                  <c:v>0.142132</c:v>
                </c:pt>
                <c:pt idx="22">
                  <c:v>0.169675</c:v>
                </c:pt>
                <c:pt idx="23">
                  <c:v>0.22981</c:v>
                </c:pt>
                <c:pt idx="24">
                  <c:v>0.289715</c:v>
                </c:pt>
                <c:pt idx="25">
                  <c:v>0.339016</c:v>
                </c:pt>
                <c:pt idx="26">
                  <c:v>0.474995</c:v>
                </c:pt>
                <c:pt idx="27">
                  <c:v>0.601922</c:v>
                </c:pt>
                <c:pt idx="28">
                  <c:v>0.824576</c:v>
                </c:pt>
                <c:pt idx="29">
                  <c:v>0.934964</c:v>
                </c:pt>
                <c:pt idx="30">
                  <c:v>1.074536</c:v>
                </c:pt>
                <c:pt idx="31">
                  <c:v>1.158032</c:v>
                </c:pt>
                <c:pt idx="32">
                  <c:v>1.15938</c:v>
                </c:pt>
                <c:pt idx="33">
                  <c:v>1.25176</c:v>
                </c:pt>
                <c:pt idx="34">
                  <c:v>1.30757</c:v>
                </c:pt>
                <c:pt idx="35">
                  <c:v>1.294092</c:v>
                </c:pt>
                <c:pt idx="36">
                  <c:v>1.298817</c:v>
                </c:pt>
                <c:pt idx="37">
                  <c:v>1.391432</c:v>
                </c:pt>
                <c:pt idx="38">
                  <c:v>1.403148</c:v>
                </c:pt>
                <c:pt idx="39">
                  <c:v>1.417089</c:v>
                </c:pt>
                <c:pt idx="40">
                  <c:v>1.426888</c:v>
                </c:pt>
                <c:pt idx="41">
                  <c:v>1.420866</c:v>
                </c:pt>
                <c:pt idx="42">
                  <c:v>1.424957</c:v>
                </c:pt>
                <c:pt idx="43">
                  <c:v>1.424416</c:v>
                </c:pt>
                <c:pt idx="44">
                  <c:v>1.424423</c:v>
                </c:pt>
                <c:pt idx="45">
                  <c:v>1.424377</c:v>
                </c:pt>
                <c:pt idx="46">
                  <c:v>1.424328</c:v>
                </c:pt>
                <c:pt idx="47">
                  <c:v>1.424348</c:v>
                </c:pt>
                <c:pt idx="48">
                  <c:v>1.424363</c:v>
                </c:pt>
                <c:pt idx="49">
                  <c:v>1.424368</c:v>
                </c:pt>
                <c:pt idx="50">
                  <c:v>1.42488</c:v>
                </c:pt>
                <c:pt idx="51">
                  <c:v>1.43293</c:v>
                </c:pt>
                <c:pt idx="52">
                  <c:v>1.435523</c:v>
                </c:pt>
                <c:pt idx="53">
                  <c:v>1.444752</c:v>
                </c:pt>
                <c:pt idx="54">
                  <c:v>1.453248</c:v>
                </c:pt>
                <c:pt idx="55">
                  <c:v>1.464251</c:v>
                </c:pt>
                <c:pt idx="56">
                  <c:v>1.480123</c:v>
                </c:pt>
                <c:pt idx="57">
                  <c:v>1.497232</c:v>
                </c:pt>
                <c:pt idx="58">
                  <c:v>1.516176</c:v>
                </c:pt>
                <c:pt idx="59">
                  <c:v>1.544643</c:v>
                </c:pt>
                <c:pt idx="60">
                  <c:v>1.573431</c:v>
                </c:pt>
              </c:numCache>
            </c:numRef>
          </c:val>
        </c:ser>
        <c:ser>
          <c:idx val="2"/>
          <c:order val="2"/>
          <c:tx>
            <c:strRef>
              <c:f>Sheet1!$A$4</c:f>
              <c:strCache>
                <c:ptCount val="1"/>
                <c:pt idx="0">
                  <c:v>Nuclear</c:v>
                </c:pt>
              </c:strCache>
            </c:strRef>
          </c:tx>
          <c:spPr>
            <a:solidFill>
              <a:srgbClr val="A33340"/>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Sheet1!$B$4:$BJ$4</c:f>
              <c:numCache>
                <c:formatCode>General</c:formatCode>
                <c:ptCount val="61"/>
                <c:pt idx="0">
                  <c:v>2.739169</c:v>
                </c:pt>
                <c:pt idx="1">
                  <c:v>3.007589</c:v>
                </c:pt>
                <c:pt idx="2">
                  <c:v>3.131148</c:v>
                </c:pt>
                <c:pt idx="3">
                  <c:v>3.202548999999999</c:v>
                </c:pt>
                <c:pt idx="4">
                  <c:v>3.552531</c:v>
                </c:pt>
                <c:pt idx="5">
                  <c:v>4.075563</c:v>
                </c:pt>
                <c:pt idx="6">
                  <c:v>4.380109</c:v>
                </c:pt>
                <c:pt idx="7">
                  <c:v>4.753933</c:v>
                </c:pt>
                <c:pt idx="8">
                  <c:v>5.586968</c:v>
                </c:pt>
                <c:pt idx="9">
                  <c:v>5.602160999999998</c:v>
                </c:pt>
                <c:pt idx="10">
                  <c:v>6.104349999999998</c:v>
                </c:pt>
                <c:pt idx="11">
                  <c:v>6.422131999999998</c:v>
                </c:pt>
                <c:pt idx="12">
                  <c:v>6.479206</c:v>
                </c:pt>
                <c:pt idx="13">
                  <c:v>6.410499</c:v>
                </c:pt>
                <c:pt idx="14">
                  <c:v>6.693876999999998</c:v>
                </c:pt>
                <c:pt idx="15">
                  <c:v>7.075435999999998</c:v>
                </c:pt>
                <c:pt idx="16">
                  <c:v>7.086674</c:v>
                </c:pt>
                <c:pt idx="17">
                  <c:v>6.596992</c:v>
                </c:pt>
                <c:pt idx="18">
                  <c:v>7.067808999999998</c:v>
                </c:pt>
                <c:pt idx="19">
                  <c:v>7.610255999999998</c:v>
                </c:pt>
                <c:pt idx="20">
                  <c:v>7.862349</c:v>
                </c:pt>
                <c:pt idx="21">
                  <c:v>8.028852999999998</c:v>
                </c:pt>
                <c:pt idx="22">
                  <c:v>8.145429</c:v>
                </c:pt>
                <c:pt idx="23">
                  <c:v>7.959622</c:v>
                </c:pt>
                <c:pt idx="24">
                  <c:v>8.222774</c:v>
                </c:pt>
                <c:pt idx="25">
                  <c:v>8.160810000000001</c:v>
                </c:pt>
                <c:pt idx="26">
                  <c:v>8.214626000000001</c:v>
                </c:pt>
                <c:pt idx="27">
                  <c:v>8.458589000000005</c:v>
                </c:pt>
                <c:pt idx="28">
                  <c:v>8.426491</c:v>
                </c:pt>
                <c:pt idx="29">
                  <c:v>8.355220000000002</c:v>
                </c:pt>
                <c:pt idx="30">
                  <c:v>8.434433</c:v>
                </c:pt>
                <c:pt idx="31">
                  <c:v>8.268698000000001</c:v>
                </c:pt>
                <c:pt idx="32">
                  <c:v>8.061822</c:v>
                </c:pt>
                <c:pt idx="33">
                  <c:v>8.268104</c:v>
                </c:pt>
                <c:pt idx="34">
                  <c:v>8.211567999999997</c:v>
                </c:pt>
                <c:pt idx="35">
                  <c:v>8.113267999999997</c:v>
                </c:pt>
                <c:pt idx="36">
                  <c:v>8.188745</c:v>
                </c:pt>
                <c:pt idx="37">
                  <c:v>8.329243</c:v>
                </c:pt>
                <c:pt idx="38">
                  <c:v>8.360150000000002</c:v>
                </c:pt>
                <c:pt idx="39">
                  <c:v>8.392050000000002</c:v>
                </c:pt>
                <c:pt idx="40">
                  <c:v>8.421916</c:v>
                </c:pt>
                <c:pt idx="41">
                  <c:v>8.451907</c:v>
                </c:pt>
                <c:pt idx="42">
                  <c:v>8.462304</c:v>
                </c:pt>
                <c:pt idx="43">
                  <c:v>8.462304</c:v>
                </c:pt>
                <c:pt idx="44">
                  <c:v>8.462304</c:v>
                </c:pt>
                <c:pt idx="45">
                  <c:v>8.462309</c:v>
                </c:pt>
                <c:pt idx="46">
                  <c:v>8.462304</c:v>
                </c:pt>
                <c:pt idx="47">
                  <c:v>8.462304</c:v>
                </c:pt>
                <c:pt idx="48">
                  <c:v>8.462308</c:v>
                </c:pt>
                <c:pt idx="49">
                  <c:v>8.462304</c:v>
                </c:pt>
                <c:pt idx="50">
                  <c:v>8.470363000000001</c:v>
                </c:pt>
                <c:pt idx="51">
                  <c:v>8.487123</c:v>
                </c:pt>
                <c:pt idx="52">
                  <c:v>8.491474</c:v>
                </c:pt>
                <c:pt idx="53">
                  <c:v>8.492024</c:v>
                </c:pt>
                <c:pt idx="54">
                  <c:v>8.500670000000001</c:v>
                </c:pt>
                <c:pt idx="55">
                  <c:v>8.512273</c:v>
                </c:pt>
                <c:pt idx="56">
                  <c:v>8.522729</c:v>
                </c:pt>
                <c:pt idx="57">
                  <c:v>8.557754</c:v>
                </c:pt>
                <c:pt idx="58">
                  <c:v>8.598821999999998</c:v>
                </c:pt>
                <c:pt idx="59">
                  <c:v>8.644646</c:v>
                </c:pt>
                <c:pt idx="60">
                  <c:v>8.731337999999997</c:v>
                </c:pt>
              </c:numCache>
            </c:numRef>
          </c:val>
        </c:ser>
        <c:ser>
          <c:idx val="3"/>
          <c:order val="3"/>
          <c:tx>
            <c:strRef>
              <c:f>Sheet1!$A$5</c:f>
              <c:strCache>
                <c:ptCount val="1"/>
                <c:pt idx="0">
                  <c:v>Coal</c:v>
                </c:pt>
              </c:strCache>
            </c:strRef>
          </c:tx>
          <c:spPr>
            <a:solidFill>
              <a:srgbClr val="000000"/>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Sheet1!$B$5:$BJ$5</c:f>
              <c:numCache>
                <c:formatCode>General</c:formatCode>
                <c:ptCount val="61"/>
                <c:pt idx="0">
                  <c:v>15.387779</c:v>
                </c:pt>
                <c:pt idx="1">
                  <c:v>15.891577</c:v>
                </c:pt>
                <c:pt idx="2">
                  <c:v>15.299925</c:v>
                </c:pt>
                <c:pt idx="3">
                  <c:v>15.878806</c:v>
                </c:pt>
                <c:pt idx="4">
                  <c:v>17.059134</c:v>
                </c:pt>
                <c:pt idx="5">
                  <c:v>17.464936</c:v>
                </c:pt>
                <c:pt idx="6">
                  <c:v>17.24365099999999</c:v>
                </c:pt>
                <c:pt idx="7">
                  <c:v>18.017081</c:v>
                </c:pt>
                <c:pt idx="8">
                  <c:v>18.885863</c:v>
                </c:pt>
                <c:pt idx="9">
                  <c:v>19.10016600000001</c:v>
                </c:pt>
                <c:pt idx="10">
                  <c:v>19.177412</c:v>
                </c:pt>
                <c:pt idx="11">
                  <c:v>19.001359</c:v>
                </c:pt>
                <c:pt idx="12">
                  <c:v>19.157096</c:v>
                </c:pt>
                <c:pt idx="13">
                  <c:v>19.862257</c:v>
                </c:pt>
                <c:pt idx="14">
                  <c:v>19.967792</c:v>
                </c:pt>
                <c:pt idx="15">
                  <c:v>20.149788</c:v>
                </c:pt>
                <c:pt idx="16">
                  <c:v>21.024725</c:v>
                </c:pt>
                <c:pt idx="17">
                  <c:v>21.49185</c:v>
                </c:pt>
                <c:pt idx="18">
                  <c:v>21.72283899999999</c:v>
                </c:pt>
                <c:pt idx="19">
                  <c:v>21.680236</c:v>
                </c:pt>
                <c:pt idx="20">
                  <c:v>22.644892</c:v>
                </c:pt>
                <c:pt idx="21">
                  <c:v>21.943528</c:v>
                </c:pt>
                <c:pt idx="22">
                  <c:v>21.96474699999998</c:v>
                </c:pt>
                <c:pt idx="23">
                  <c:v>22.371443</c:v>
                </c:pt>
                <c:pt idx="24">
                  <c:v>22.603957</c:v>
                </c:pt>
                <c:pt idx="25">
                  <c:v>22.840734</c:v>
                </c:pt>
                <c:pt idx="26">
                  <c:v>22.507947</c:v>
                </c:pt>
                <c:pt idx="27">
                  <c:v>22.774657</c:v>
                </c:pt>
                <c:pt idx="28">
                  <c:v>22.428209</c:v>
                </c:pt>
                <c:pt idx="29">
                  <c:v>19.66739399999999</c:v>
                </c:pt>
                <c:pt idx="30">
                  <c:v>20.827797</c:v>
                </c:pt>
                <c:pt idx="31">
                  <c:v>19.668888</c:v>
                </c:pt>
                <c:pt idx="32">
                  <c:v>17.38221799999998</c:v>
                </c:pt>
                <c:pt idx="33">
                  <c:v>18.066558</c:v>
                </c:pt>
                <c:pt idx="34">
                  <c:v>18.328098</c:v>
                </c:pt>
                <c:pt idx="35">
                  <c:v>18.092503</c:v>
                </c:pt>
                <c:pt idx="36">
                  <c:v>17.77650999999998</c:v>
                </c:pt>
                <c:pt idx="37">
                  <c:v>17.975033</c:v>
                </c:pt>
                <c:pt idx="38">
                  <c:v>18.158941</c:v>
                </c:pt>
                <c:pt idx="39">
                  <c:v>18.808041</c:v>
                </c:pt>
                <c:pt idx="40">
                  <c:v>19.176186</c:v>
                </c:pt>
                <c:pt idx="41">
                  <c:v>19.214808</c:v>
                </c:pt>
                <c:pt idx="42">
                  <c:v>19.277697</c:v>
                </c:pt>
                <c:pt idx="43">
                  <c:v>19.34091</c:v>
                </c:pt>
                <c:pt idx="44">
                  <c:v>19.400106</c:v>
                </c:pt>
                <c:pt idx="45">
                  <c:v>19.328466</c:v>
                </c:pt>
                <c:pt idx="46">
                  <c:v>19.304712</c:v>
                </c:pt>
                <c:pt idx="47">
                  <c:v>19.27496</c:v>
                </c:pt>
                <c:pt idx="48">
                  <c:v>19.234129</c:v>
                </c:pt>
                <c:pt idx="49">
                  <c:v>19.19055699999999</c:v>
                </c:pt>
                <c:pt idx="50">
                  <c:v>19.158682</c:v>
                </c:pt>
                <c:pt idx="51">
                  <c:v>19.116037</c:v>
                </c:pt>
                <c:pt idx="52">
                  <c:v>19.08204299999998</c:v>
                </c:pt>
                <c:pt idx="53">
                  <c:v>19.04689400000001</c:v>
                </c:pt>
                <c:pt idx="54">
                  <c:v>19.028955</c:v>
                </c:pt>
                <c:pt idx="55">
                  <c:v>19.029366</c:v>
                </c:pt>
                <c:pt idx="56">
                  <c:v>19.029551</c:v>
                </c:pt>
                <c:pt idx="57">
                  <c:v>18.998968</c:v>
                </c:pt>
                <c:pt idx="58">
                  <c:v>19.019266</c:v>
                </c:pt>
                <c:pt idx="59">
                  <c:v>19.008669</c:v>
                </c:pt>
                <c:pt idx="60">
                  <c:v>19.007793</c:v>
                </c:pt>
              </c:numCache>
            </c:numRef>
          </c:val>
        </c:ser>
        <c:ser>
          <c:idx val="4"/>
          <c:order val="4"/>
          <c:tx>
            <c:strRef>
              <c:f>Sheet1!$A$6</c:f>
              <c:strCache>
                <c:ptCount val="1"/>
                <c:pt idx="0">
                  <c:v>Renewables (excluding liquid biofuels)</c:v>
                </c:pt>
              </c:strCache>
            </c:strRef>
          </c:tx>
          <c:spPr>
            <a:solidFill>
              <a:srgbClr val="5D9732"/>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Sheet1!$B$6:$BJ$6</c:f>
              <c:numCache>
                <c:formatCode>General</c:formatCode>
                <c:ptCount val="61"/>
                <c:pt idx="0">
                  <c:v>5.428342</c:v>
                </c:pt>
                <c:pt idx="1">
                  <c:v>5.406965</c:v>
                </c:pt>
                <c:pt idx="2">
                  <c:v>5.961352000000001</c:v>
                </c:pt>
                <c:pt idx="3">
                  <c:v>6.461892000000001</c:v>
                </c:pt>
                <c:pt idx="4">
                  <c:v>6.396599</c:v>
                </c:pt>
                <c:pt idx="5">
                  <c:v>6.034279000000001</c:v>
                </c:pt>
                <c:pt idx="6">
                  <c:v>6.053703</c:v>
                </c:pt>
                <c:pt idx="7">
                  <c:v>5.555736</c:v>
                </c:pt>
                <c:pt idx="8">
                  <c:v>5.389629</c:v>
                </c:pt>
                <c:pt idx="9">
                  <c:v>6.167140999999997</c:v>
                </c:pt>
                <c:pt idx="10">
                  <c:v>5.980255000000001</c:v>
                </c:pt>
                <c:pt idx="11">
                  <c:v>5.998421</c:v>
                </c:pt>
                <c:pt idx="12">
                  <c:v>5.741606</c:v>
                </c:pt>
                <c:pt idx="13">
                  <c:v>5.988845</c:v>
                </c:pt>
                <c:pt idx="14">
                  <c:v>5.883277</c:v>
                </c:pt>
                <c:pt idx="15">
                  <c:v>6.447992999999998</c:v>
                </c:pt>
                <c:pt idx="16">
                  <c:v>6.933017</c:v>
                </c:pt>
                <c:pt idx="17">
                  <c:v>6.913575999999998</c:v>
                </c:pt>
                <c:pt idx="18">
                  <c:v>6.380056000000001</c:v>
                </c:pt>
                <c:pt idx="19">
                  <c:v>6.397822999999998</c:v>
                </c:pt>
                <c:pt idx="20">
                  <c:v>5.971464</c:v>
                </c:pt>
                <c:pt idx="21">
                  <c:v>5.020426999999998</c:v>
                </c:pt>
                <c:pt idx="22">
                  <c:v>5.559467000000001</c:v>
                </c:pt>
                <c:pt idx="23">
                  <c:v>5.718521</c:v>
                </c:pt>
                <c:pt idx="24">
                  <c:v>5.790909</c:v>
                </c:pt>
                <c:pt idx="25">
                  <c:v>5.902917</c:v>
                </c:pt>
                <c:pt idx="26">
                  <c:v>6.174231999999998</c:v>
                </c:pt>
                <c:pt idx="27">
                  <c:v>5.938832</c:v>
                </c:pt>
                <c:pt idx="28">
                  <c:v>6.377921999999998</c:v>
                </c:pt>
                <c:pt idx="29">
                  <c:v>6.703213</c:v>
                </c:pt>
                <c:pt idx="30">
                  <c:v>7.006703</c:v>
                </c:pt>
                <c:pt idx="31">
                  <c:v>7.916208</c:v>
                </c:pt>
                <c:pt idx="32">
                  <c:v>7.627087999999995</c:v>
                </c:pt>
                <c:pt idx="33">
                  <c:v>8.045858000000001</c:v>
                </c:pt>
                <c:pt idx="34">
                  <c:v>7.695075999999997</c:v>
                </c:pt>
                <c:pt idx="35">
                  <c:v>7.922196999999998</c:v>
                </c:pt>
                <c:pt idx="36">
                  <c:v>8.277933000000001</c:v>
                </c:pt>
                <c:pt idx="37">
                  <c:v>8.596034</c:v>
                </c:pt>
                <c:pt idx="38">
                  <c:v>8.798231999999998</c:v>
                </c:pt>
                <c:pt idx="39">
                  <c:v>8.896619</c:v>
                </c:pt>
                <c:pt idx="40">
                  <c:v>8.993925</c:v>
                </c:pt>
                <c:pt idx="41">
                  <c:v>9.103764</c:v>
                </c:pt>
                <c:pt idx="42">
                  <c:v>9.181546</c:v>
                </c:pt>
                <c:pt idx="43">
                  <c:v>9.225925</c:v>
                </c:pt>
                <c:pt idx="44">
                  <c:v>9.281031</c:v>
                </c:pt>
                <c:pt idx="45">
                  <c:v>9.33463</c:v>
                </c:pt>
                <c:pt idx="46">
                  <c:v>9.395735</c:v>
                </c:pt>
                <c:pt idx="47">
                  <c:v>9.431557000000001</c:v>
                </c:pt>
                <c:pt idx="48">
                  <c:v>9.484100000000001</c:v>
                </c:pt>
                <c:pt idx="49">
                  <c:v>9.537201999999998</c:v>
                </c:pt>
                <c:pt idx="50">
                  <c:v>9.611989</c:v>
                </c:pt>
                <c:pt idx="51">
                  <c:v>9.727229999999998</c:v>
                </c:pt>
                <c:pt idx="52">
                  <c:v>9.829120000000001</c:v>
                </c:pt>
                <c:pt idx="53">
                  <c:v>9.945987</c:v>
                </c:pt>
                <c:pt idx="54">
                  <c:v>10.061355</c:v>
                </c:pt>
                <c:pt idx="55">
                  <c:v>10.13482</c:v>
                </c:pt>
                <c:pt idx="56">
                  <c:v>10.256392</c:v>
                </c:pt>
                <c:pt idx="57">
                  <c:v>10.424795</c:v>
                </c:pt>
                <c:pt idx="58">
                  <c:v>10.620913</c:v>
                </c:pt>
                <c:pt idx="59">
                  <c:v>10.831973</c:v>
                </c:pt>
                <c:pt idx="60">
                  <c:v>10.947001</c:v>
                </c:pt>
              </c:numCache>
            </c:numRef>
          </c:val>
        </c:ser>
        <c:ser>
          <c:idx val="5"/>
          <c:order val="5"/>
          <c:tx>
            <c:strRef>
              <c:f>Sheet1!$A$7</c:f>
              <c:strCache>
                <c:ptCount val="1"/>
                <c:pt idx="0">
                  <c:v>Natural gas</c:v>
                </c:pt>
              </c:strCache>
            </c:strRef>
          </c:tx>
          <c:spPr>
            <a:solidFill>
              <a:srgbClr val="0096D7"/>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Sheet1!$B$7:$BJ$7</c:f>
              <c:numCache>
                <c:formatCode>General</c:formatCode>
                <c:ptCount val="61"/>
                <c:pt idx="0">
                  <c:v>20.235459</c:v>
                </c:pt>
                <c:pt idx="1">
                  <c:v>19.74731</c:v>
                </c:pt>
                <c:pt idx="2">
                  <c:v>18.356222</c:v>
                </c:pt>
                <c:pt idx="3">
                  <c:v>17.22083599999999</c:v>
                </c:pt>
                <c:pt idx="4">
                  <c:v>18.39361299999998</c:v>
                </c:pt>
                <c:pt idx="5">
                  <c:v>17.703482</c:v>
                </c:pt>
                <c:pt idx="6">
                  <c:v>16.591364</c:v>
                </c:pt>
                <c:pt idx="7">
                  <c:v>17.639801</c:v>
                </c:pt>
                <c:pt idx="8">
                  <c:v>18.44839299999998</c:v>
                </c:pt>
                <c:pt idx="9">
                  <c:v>19.601693</c:v>
                </c:pt>
                <c:pt idx="10">
                  <c:v>19.603167</c:v>
                </c:pt>
                <c:pt idx="11">
                  <c:v>20.032958</c:v>
                </c:pt>
                <c:pt idx="12">
                  <c:v>20.713632</c:v>
                </c:pt>
                <c:pt idx="13">
                  <c:v>21.228902</c:v>
                </c:pt>
                <c:pt idx="14">
                  <c:v>21.728067</c:v>
                </c:pt>
                <c:pt idx="15">
                  <c:v>22.671139</c:v>
                </c:pt>
                <c:pt idx="16">
                  <c:v>23.084647</c:v>
                </c:pt>
                <c:pt idx="17">
                  <c:v>23.22271599999998</c:v>
                </c:pt>
                <c:pt idx="18">
                  <c:v>22.830226</c:v>
                </c:pt>
                <c:pt idx="19">
                  <c:v>22.909227</c:v>
                </c:pt>
                <c:pt idx="20">
                  <c:v>23.823977</c:v>
                </c:pt>
                <c:pt idx="21">
                  <c:v>22.772558</c:v>
                </c:pt>
                <c:pt idx="22">
                  <c:v>23.510081</c:v>
                </c:pt>
                <c:pt idx="23">
                  <c:v>22.830642</c:v>
                </c:pt>
                <c:pt idx="24">
                  <c:v>22.923061</c:v>
                </c:pt>
                <c:pt idx="25">
                  <c:v>22.565364</c:v>
                </c:pt>
                <c:pt idx="26">
                  <c:v>22.238738</c:v>
                </c:pt>
                <c:pt idx="27">
                  <c:v>23.662759</c:v>
                </c:pt>
                <c:pt idx="28">
                  <c:v>23.842953</c:v>
                </c:pt>
                <c:pt idx="29">
                  <c:v>23.41594</c:v>
                </c:pt>
                <c:pt idx="30">
                  <c:v>24.574754</c:v>
                </c:pt>
                <c:pt idx="31">
                  <c:v>24.954539</c:v>
                </c:pt>
                <c:pt idx="32">
                  <c:v>26.088582</c:v>
                </c:pt>
                <c:pt idx="33">
                  <c:v>26.780036</c:v>
                </c:pt>
                <c:pt idx="34">
                  <c:v>27.85359800000001</c:v>
                </c:pt>
                <c:pt idx="35">
                  <c:v>27.271372</c:v>
                </c:pt>
                <c:pt idx="36">
                  <c:v>27.77342399999998</c:v>
                </c:pt>
                <c:pt idx="37">
                  <c:v>27.10305200000001</c:v>
                </c:pt>
                <c:pt idx="38">
                  <c:v>27.138386</c:v>
                </c:pt>
                <c:pt idx="39">
                  <c:v>27.043814</c:v>
                </c:pt>
                <c:pt idx="40">
                  <c:v>26.846447</c:v>
                </c:pt>
                <c:pt idx="41">
                  <c:v>26.794165</c:v>
                </c:pt>
                <c:pt idx="42">
                  <c:v>26.903887</c:v>
                </c:pt>
                <c:pt idx="43">
                  <c:v>27.114269</c:v>
                </c:pt>
                <c:pt idx="44">
                  <c:v>27.363071</c:v>
                </c:pt>
                <c:pt idx="45">
                  <c:v>27.60376</c:v>
                </c:pt>
                <c:pt idx="46">
                  <c:v>27.80147699999999</c:v>
                </c:pt>
                <c:pt idx="47">
                  <c:v>28.085302</c:v>
                </c:pt>
                <c:pt idx="48">
                  <c:v>28.352442</c:v>
                </c:pt>
                <c:pt idx="49">
                  <c:v>28.615913</c:v>
                </c:pt>
                <c:pt idx="50">
                  <c:v>28.831863</c:v>
                </c:pt>
                <c:pt idx="51">
                  <c:v>28.934593</c:v>
                </c:pt>
                <c:pt idx="52">
                  <c:v>29.051195</c:v>
                </c:pt>
                <c:pt idx="53">
                  <c:v>29.199646</c:v>
                </c:pt>
                <c:pt idx="54">
                  <c:v>29.35880300000001</c:v>
                </c:pt>
                <c:pt idx="55">
                  <c:v>29.589966</c:v>
                </c:pt>
                <c:pt idx="56">
                  <c:v>29.823254</c:v>
                </c:pt>
                <c:pt idx="57">
                  <c:v>30.030663</c:v>
                </c:pt>
                <c:pt idx="58">
                  <c:v>30.21498100000001</c:v>
                </c:pt>
                <c:pt idx="59">
                  <c:v>30.349339</c:v>
                </c:pt>
                <c:pt idx="60">
                  <c:v>30.49642</c:v>
                </c:pt>
              </c:numCache>
            </c:numRef>
          </c:val>
        </c:ser>
        <c:dLbls>
          <c:showLegendKey val="0"/>
          <c:showVal val="1"/>
          <c:showCatName val="0"/>
          <c:showSerName val="0"/>
          <c:showPercent val="0"/>
          <c:showBubbleSize val="0"/>
        </c:dLbls>
        <c:axId val="-2120975288"/>
        <c:axId val="-2120972024"/>
      </c:areaChart>
      <c:catAx>
        <c:axId val="-2120975288"/>
        <c:scaling>
          <c:orientation val="minMax"/>
        </c:scaling>
        <c:delete val="0"/>
        <c:axPos val="b"/>
        <c:majorTickMark val="out"/>
        <c:minorTickMark val="none"/>
        <c:tickLblPos val="nextTo"/>
        <c:spPr>
          <a:ln w="12700">
            <a:solidFill>
              <a:schemeClr val="tx1"/>
            </a:solidFill>
          </a:ln>
        </c:spPr>
        <c:crossAx val="-2120972024"/>
        <c:crosses val="autoZero"/>
        <c:auto val="1"/>
        <c:lblAlgn val="ctr"/>
        <c:lblOffset val="100"/>
        <c:tickLblSkip val="5"/>
        <c:tickMarkSkip val="5"/>
        <c:noMultiLvlLbl val="0"/>
      </c:catAx>
      <c:valAx>
        <c:axId val="-2120972024"/>
        <c:scaling>
          <c:orientation val="minMax"/>
          <c:max val="125.0"/>
          <c:min val="0.0"/>
        </c:scaling>
        <c:delete val="0"/>
        <c:axPos val="l"/>
        <c:majorGridlines>
          <c:spPr>
            <a:ln>
              <a:solidFill>
                <a:srgbClr val="FFFFFF">
                  <a:lumMod val="65000"/>
                </a:srgbClr>
              </a:solidFill>
            </a:ln>
          </c:spPr>
        </c:majorGridlines>
        <c:numFmt formatCode="General" sourceLinked="1"/>
        <c:majorTickMark val="out"/>
        <c:minorTickMark val="none"/>
        <c:tickLblPos val="nextTo"/>
        <c:spPr>
          <a:ln>
            <a:noFill/>
          </a:ln>
        </c:spPr>
        <c:crossAx val="-2120975288"/>
        <c:crosses val="autoZero"/>
        <c:crossBetween val="midCat"/>
      </c:valAx>
    </c:plotArea>
    <c:plotVisOnly val="1"/>
    <c:dispBlanksAs val="zero"/>
    <c:showDLblsOverMax val="0"/>
  </c:chart>
  <c:txPr>
    <a:bodyPr/>
    <a:lstStyle/>
    <a:p>
      <a:pPr>
        <a:defRPr sz="14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0.10185</cdr:x>
      <cdr:y>0.87548</cdr:y>
    </cdr:from>
    <cdr:to>
      <cdr:x>0.31481</cdr:x>
      <cdr:y>0.94283</cdr:y>
    </cdr:to>
    <cdr:sp macro="" textlink="">
      <cdr:nvSpPr>
        <cdr:cNvPr id="3" name="TextBox 1"/>
        <cdr:cNvSpPr txBox="1"/>
      </cdr:nvSpPr>
      <cdr:spPr>
        <a:xfrm xmlns:a="http://schemas.openxmlformats.org/drawingml/2006/main">
          <a:off x="838200" y="3962400"/>
          <a:ext cx="1752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2013</a:t>
          </a:r>
          <a:endParaRPr lang="en-US" sz="1600" dirty="0"/>
        </a:p>
      </cdr:txBody>
    </cdr:sp>
  </cdr:relSizeAnchor>
  <cdr:relSizeAnchor xmlns:cdr="http://schemas.openxmlformats.org/drawingml/2006/chartDrawing">
    <cdr:from>
      <cdr:x>0.31481</cdr:x>
      <cdr:y>0.87548</cdr:y>
    </cdr:from>
    <cdr:to>
      <cdr:x>0.53704</cdr:x>
      <cdr:y>0.94283</cdr:y>
    </cdr:to>
    <cdr:sp macro="" textlink="">
      <cdr:nvSpPr>
        <cdr:cNvPr id="4" name="TextBox 1"/>
        <cdr:cNvSpPr txBox="1"/>
      </cdr:nvSpPr>
      <cdr:spPr>
        <a:xfrm xmlns:a="http://schemas.openxmlformats.org/drawingml/2006/main">
          <a:off x="2590800" y="3962400"/>
          <a:ext cx="18288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2014</a:t>
          </a:r>
          <a:endParaRPr lang="en-US" sz="1400" dirty="0"/>
        </a:p>
      </cdr:txBody>
    </cdr:sp>
  </cdr:relSizeAnchor>
  <cdr:relSizeAnchor xmlns:cdr="http://schemas.openxmlformats.org/drawingml/2006/chartDrawing">
    <cdr:from>
      <cdr:x>0.53704</cdr:x>
      <cdr:y>0.87548</cdr:y>
    </cdr:from>
    <cdr:to>
      <cdr:x>0.75</cdr:x>
      <cdr:y>0.94283</cdr:y>
    </cdr:to>
    <cdr:sp macro="" textlink="">
      <cdr:nvSpPr>
        <cdr:cNvPr id="5" name="TextBox 1"/>
        <cdr:cNvSpPr txBox="1"/>
      </cdr:nvSpPr>
      <cdr:spPr>
        <a:xfrm xmlns:a="http://schemas.openxmlformats.org/drawingml/2006/main">
          <a:off x="4419600" y="3962400"/>
          <a:ext cx="1752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2015</a:t>
          </a:r>
          <a:endParaRPr lang="en-US" sz="1600" dirty="0"/>
        </a:p>
      </cdr:txBody>
    </cdr:sp>
  </cdr:relSizeAnchor>
  <cdr:relSizeAnchor xmlns:cdr="http://schemas.openxmlformats.org/drawingml/2006/chartDrawing">
    <cdr:from>
      <cdr:x>0.28545</cdr:x>
      <cdr:y>0.81013</cdr:y>
    </cdr:from>
    <cdr:to>
      <cdr:x>0.28545</cdr:x>
      <cdr:y>0.94482</cdr:y>
    </cdr:to>
    <cdr:cxnSp macro="">
      <cdr:nvCxnSpPr>
        <cdr:cNvPr id="7" name="Straight Connector 6"/>
        <cdr:cNvCxnSpPr/>
      </cdr:nvCxnSpPr>
      <cdr:spPr>
        <a:xfrm xmlns:a="http://schemas.openxmlformats.org/drawingml/2006/main">
          <a:off x="2283904" y="3406850"/>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0.51083</cdr:x>
      <cdr:y>0.80814</cdr:y>
    </cdr:from>
    <cdr:to>
      <cdr:x>0.51083</cdr:x>
      <cdr:y>0.94283</cdr:y>
    </cdr:to>
    <cdr:cxnSp macro="">
      <cdr:nvCxnSpPr>
        <cdr:cNvPr id="8" name="Straight Connector 7"/>
        <cdr:cNvCxnSpPr/>
      </cdr:nvCxnSpPr>
      <cdr:spPr>
        <a:xfrm xmlns:a="http://schemas.openxmlformats.org/drawingml/2006/main">
          <a:off x="4087132" y="3398461"/>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0.74161</cdr:x>
      <cdr:y>0.80814</cdr:y>
    </cdr:from>
    <cdr:to>
      <cdr:x>0.74161</cdr:x>
      <cdr:y>0.94283</cdr:y>
    </cdr:to>
    <cdr:cxnSp macro="">
      <cdr:nvCxnSpPr>
        <cdr:cNvPr id="10" name="Straight Connector 9"/>
        <cdr:cNvCxnSpPr/>
      </cdr:nvCxnSpPr>
      <cdr:spPr>
        <a:xfrm xmlns:a="http://schemas.openxmlformats.org/drawingml/2006/main">
          <a:off x="5933638" y="3398461"/>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cdr:x>
      <cdr:y>0.87548</cdr:y>
    </cdr:from>
    <cdr:to>
      <cdr:x>0.98148</cdr:x>
      <cdr:y>0.94283</cdr:y>
    </cdr:to>
    <cdr:sp macro="" textlink="">
      <cdr:nvSpPr>
        <cdr:cNvPr id="11" name="TextBox 1"/>
        <cdr:cNvSpPr txBox="1"/>
      </cdr:nvSpPr>
      <cdr:spPr>
        <a:xfrm xmlns:a="http://schemas.openxmlformats.org/drawingml/2006/main">
          <a:off x="6172200" y="3962400"/>
          <a:ext cx="19050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2016</a:t>
          </a:r>
          <a:endParaRPr lang="en-US" sz="1600" dirty="0"/>
        </a:p>
      </cdr:txBody>
    </cdr:sp>
  </cdr:relSizeAnchor>
</c:userShapes>
</file>

<file path=ppt/drawings/drawing2.xml><?xml version="1.0" encoding="utf-8"?>
<c:userShapes xmlns:c="http://schemas.openxmlformats.org/drawingml/2006/chart">
  <cdr:absSizeAnchor xmlns:cdr="http://schemas.openxmlformats.org/drawingml/2006/chartDrawing">
    <cdr:from>
      <cdr:x>0.57686</cdr:x>
      <cdr:y>0.04735</cdr:y>
    </cdr:from>
    <cdr:ext cx="989098" cy="261823"/>
    <cdr:sp macro="" textlink="">
      <cdr:nvSpPr>
        <cdr:cNvPr id="6" name="TextBox 5"/>
        <cdr:cNvSpPr txBox="1">
          <a:spLocks xmlns:a="http://schemas.openxmlformats.org/drawingml/2006/main" noChangeAspect="1"/>
        </cdr:cNvSpPr>
      </cdr:nvSpPr>
      <cdr:spPr>
        <a:xfrm xmlns:a="http://schemas.openxmlformats.org/drawingml/2006/main">
          <a:off x="3153919" y="157594"/>
          <a:ext cx="989098" cy="2618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Arial" pitchFamily="34" charset="0"/>
              <a:cs typeface="Arial" pitchFamily="34" charset="0"/>
            </a:rPr>
            <a:t>Forecast</a:t>
          </a:r>
        </a:p>
      </cdr:txBody>
    </cdr:sp>
  </cdr:absSizeAnchor>
</c:userShapes>
</file>

<file path=ppt/drawings/drawing3.xml><?xml version="1.0" encoding="utf-8"?>
<c:userShapes xmlns:c="http://schemas.openxmlformats.org/drawingml/2006/chart">
  <cdr:absSizeAnchor xmlns:cdr="http://schemas.openxmlformats.org/drawingml/2006/chartDrawing">
    <cdr:from>
      <cdr:x>0.02008</cdr:x>
      <cdr:y>0.91603</cdr:y>
    </cdr:from>
    <cdr:ext cx="7591098" cy="283099"/>
    <cdr:sp macro="" textlink="">
      <cdr:nvSpPr>
        <cdr:cNvPr id="4" name="TextBox 3"/>
        <cdr:cNvSpPr txBox="1">
          <a:spLocks xmlns:a="http://schemas.openxmlformats.org/drawingml/2006/main" noChangeAspect="1"/>
        </cdr:cNvSpPr>
      </cdr:nvSpPr>
      <cdr:spPr>
        <a:xfrm xmlns:a="http://schemas.openxmlformats.org/drawingml/2006/main">
          <a:off x="159605" y="4012146"/>
          <a:ext cx="7591098" cy="2830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fld id="{7D5421F3-5C26-4696-85B6-F3DD4253B0FE}" type="TxLink">
            <a:rPr lang="en-US" sz="1400" b="0" i="0" u="none" strike="noStrike">
              <a:solidFill>
                <a:srgbClr val="000000"/>
              </a:solidFill>
              <a:latin typeface="Arialri"/>
              <a:cs typeface="Arial" pitchFamily="34" charset="0"/>
            </a:rPr>
            <a:pPr algn="ctr"/>
            <a:t>*  Countries belonging to the Organization for Economic Cooperation and Development</a:t>
          </a:fld>
          <a:endParaRPr lang="en-US" sz="1400" dirty="0">
            <a:latin typeface="Arial" pitchFamily="34" charset="0"/>
            <a:cs typeface="Arial" pitchFamily="34" charset="0"/>
          </a:endParaRPr>
        </a:p>
      </cdr:txBody>
    </cdr:sp>
  </cdr:absSizeAnchor>
  <cdr:absSizeAnchor xmlns:cdr="http://schemas.openxmlformats.org/drawingml/2006/chartDrawing">
    <cdr:from>
      <cdr:x>0.582</cdr:x>
      <cdr:y>0.05132</cdr:y>
    </cdr:from>
    <cdr:ext cx="1082589" cy="356251"/>
    <cdr:sp macro="" textlink="">
      <cdr:nvSpPr>
        <cdr:cNvPr id="6" name="TextBox 5"/>
        <cdr:cNvSpPr txBox="1">
          <a:spLocks xmlns:a="http://schemas.openxmlformats.org/drawingml/2006/main" noChangeAspect="1"/>
        </cdr:cNvSpPr>
      </cdr:nvSpPr>
      <cdr:spPr>
        <a:xfrm xmlns:a="http://schemas.openxmlformats.org/drawingml/2006/main">
          <a:off x="4625169" y="224772"/>
          <a:ext cx="1082589" cy="3562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Arial" pitchFamily="34" charset="0"/>
              <a:cs typeface="Arial" pitchFamily="34" charset="0"/>
            </a:rPr>
            <a:t>Forecast</a:t>
          </a:r>
          <a:endParaRPr lang="en-US" sz="1000" dirty="0">
            <a:latin typeface="Arial" pitchFamily="34" charset="0"/>
            <a:cs typeface="Arial" pitchFamily="34" charset="0"/>
          </a:endParaRPr>
        </a:p>
      </cdr:txBody>
    </cdr:sp>
  </cdr:absSizeAnchor>
</c:userShapes>
</file>

<file path=ppt/drawings/drawing4.xml><?xml version="1.0" encoding="utf-8"?>
<c:userShapes xmlns:c="http://schemas.openxmlformats.org/drawingml/2006/chart">
  <cdr:relSizeAnchor xmlns:cdr="http://schemas.openxmlformats.org/drawingml/2006/chartDrawing">
    <cdr:from>
      <cdr:x>0.10138</cdr:x>
      <cdr:y>0.3877</cdr:y>
    </cdr:from>
    <cdr:to>
      <cdr:x>0.18101</cdr:x>
      <cdr:y>0.45602</cdr:y>
    </cdr:to>
    <cdr:sp macro="" textlink="">
      <cdr:nvSpPr>
        <cdr:cNvPr id="2" name="TextBox 1"/>
        <cdr:cNvSpPr txBox="1"/>
      </cdr:nvSpPr>
      <cdr:spPr bwMode="auto">
        <a:xfrm xmlns:a="http://schemas.openxmlformats.org/drawingml/2006/main">
          <a:off x="589429" y="1373754"/>
          <a:ext cx="462974" cy="2420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algn="ctr" eaLnBrk="0" hangingPunct="0"/>
          <a:r>
            <a:rPr lang="en-US" sz="1400" i="0" dirty="0" smtClean="0">
              <a:solidFill>
                <a:srgbClr val="333333"/>
              </a:solidFill>
              <a:latin typeface="Arial" panose="020B0604020202020204" pitchFamily="34" charset="0"/>
              <a:ea typeface="Times New Roman" charset="0"/>
              <a:cs typeface="Arial" panose="020B0604020202020204" pitchFamily="34" charset="0"/>
            </a:rPr>
            <a:t>Source</a:t>
          </a:r>
        </a:p>
      </cdr:txBody>
    </cdr:sp>
  </cdr:relSizeAnchor>
  <cdr:relSizeAnchor xmlns:cdr="http://schemas.openxmlformats.org/drawingml/2006/chartDrawing">
    <cdr:from>
      <cdr:x>0.21598</cdr:x>
      <cdr:y>0.3877</cdr:y>
    </cdr:from>
    <cdr:to>
      <cdr:x>0.29537</cdr:x>
      <cdr:y>0.45602</cdr:y>
    </cdr:to>
    <cdr:sp macro="" textlink="">
      <cdr:nvSpPr>
        <cdr:cNvPr id="3" name="TextBox 1"/>
        <cdr:cNvSpPr txBox="1"/>
      </cdr:nvSpPr>
      <cdr:spPr bwMode="auto">
        <a:xfrm xmlns:a="http://schemas.openxmlformats.org/drawingml/2006/main">
          <a:off x="1716417" y="1698092"/>
          <a:ext cx="630914" cy="2992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i="0" dirty="0" smtClean="0">
              <a:solidFill>
                <a:srgbClr val="333333"/>
              </a:solidFill>
              <a:latin typeface="Arial" panose="020B0604020202020204" pitchFamily="34" charset="0"/>
              <a:ea typeface="Times New Roman" charset="0"/>
              <a:cs typeface="Arial" panose="020B0604020202020204" pitchFamily="34" charset="0"/>
            </a:rPr>
            <a:t>Use</a:t>
          </a:r>
        </a:p>
      </cdr:txBody>
    </cdr:sp>
  </cdr:relSizeAnchor>
  <cdr:relSizeAnchor xmlns:cdr="http://schemas.openxmlformats.org/drawingml/2006/chartDrawing">
    <cdr:from>
      <cdr:x>0.44847</cdr:x>
      <cdr:y>0.04932</cdr:y>
    </cdr:from>
    <cdr:to>
      <cdr:x>0.52811</cdr:x>
      <cdr:y>0.11764</cdr:y>
    </cdr:to>
    <cdr:sp macro="" textlink="">
      <cdr:nvSpPr>
        <cdr:cNvPr id="4" name="TextBox 1"/>
        <cdr:cNvSpPr txBox="1"/>
      </cdr:nvSpPr>
      <cdr:spPr bwMode="auto">
        <a:xfrm xmlns:a="http://schemas.openxmlformats.org/drawingml/2006/main">
          <a:off x="3564032" y="216024"/>
          <a:ext cx="632902" cy="2992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i="0" dirty="0" smtClean="0">
              <a:solidFill>
                <a:srgbClr val="333333"/>
              </a:solidFill>
              <a:latin typeface="Arial" panose="020B0604020202020204" pitchFamily="34" charset="0"/>
              <a:ea typeface="Times New Roman" charset="0"/>
              <a:cs typeface="Arial" panose="020B0604020202020204" pitchFamily="34" charset="0"/>
            </a:rPr>
            <a:t>Source</a:t>
          </a:r>
        </a:p>
      </cdr:txBody>
    </cdr:sp>
  </cdr:relSizeAnchor>
  <cdr:relSizeAnchor xmlns:cdr="http://schemas.openxmlformats.org/drawingml/2006/chartDrawing">
    <cdr:from>
      <cdr:x>0.56355</cdr:x>
      <cdr:y>0.04932</cdr:y>
    </cdr:from>
    <cdr:to>
      <cdr:x>0.64342</cdr:x>
      <cdr:y>0.11764</cdr:y>
    </cdr:to>
    <cdr:sp macro="" textlink="">
      <cdr:nvSpPr>
        <cdr:cNvPr id="5" name="TextBox 1"/>
        <cdr:cNvSpPr txBox="1"/>
      </cdr:nvSpPr>
      <cdr:spPr bwMode="auto">
        <a:xfrm xmlns:a="http://schemas.openxmlformats.org/drawingml/2006/main">
          <a:off x="4478563" y="216024"/>
          <a:ext cx="634729" cy="2992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i="0" dirty="0" smtClean="0">
              <a:solidFill>
                <a:srgbClr val="333333"/>
              </a:solidFill>
              <a:latin typeface="Arial" panose="020B0604020202020204" pitchFamily="34" charset="0"/>
              <a:ea typeface="Times New Roman" charset="0"/>
              <a:cs typeface="Arial" panose="020B0604020202020204" pitchFamily="34" charset="0"/>
            </a:rPr>
            <a:t>Use</a:t>
          </a:r>
        </a:p>
      </cdr:txBody>
    </cdr:sp>
  </cdr:relSizeAnchor>
  <cdr:relSizeAnchor xmlns:cdr="http://schemas.openxmlformats.org/drawingml/2006/chartDrawing">
    <cdr:from>
      <cdr:x>0.68136</cdr:x>
      <cdr:y>0.04932</cdr:y>
    </cdr:from>
    <cdr:to>
      <cdr:x>0.76099</cdr:x>
      <cdr:y>0.11764</cdr:y>
    </cdr:to>
    <cdr:sp macro="" textlink="">
      <cdr:nvSpPr>
        <cdr:cNvPr id="6" name="TextBox 1"/>
        <cdr:cNvSpPr txBox="1"/>
      </cdr:nvSpPr>
      <cdr:spPr bwMode="auto">
        <a:xfrm xmlns:a="http://schemas.openxmlformats.org/drawingml/2006/main">
          <a:off x="5414815" y="216024"/>
          <a:ext cx="632822" cy="2992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i="0" dirty="0" smtClean="0">
              <a:solidFill>
                <a:srgbClr val="333333"/>
              </a:solidFill>
              <a:latin typeface="Arial" panose="020B0604020202020204" pitchFamily="34" charset="0"/>
              <a:ea typeface="Times New Roman" charset="0"/>
              <a:cs typeface="Arial" panose="020B0604020202020204" pitchFamily="34" charset="0"/>
            </a:rPr>
            <a:t>Use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7"/>
            <a:ext cx="3038475" cy="465138"/>
          </a:xfrm>
          <a:prstGeom prst="rect">
            <a:avLst/>
          </a:prstGeom>
        </p:spPr>
        <p:txBody>
          <a:bodyPr vert="horz" lIns="91364" tIns="45679" rIns="91364" bIns="4567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41" y="7"/>
            <a:ext cx="3038475" cy="465138"/>
          </a:xfrm>
          <a:prstGeom prst="rect">
            <a:avLst/>
          </a:prstGeom>
        </p:spPr>
        <p:txBody>
          <a:bodyPr vert="horz" lIns="91364" tIns="45679" rIns="91364" bIns="45679" rtlCol="0"/>
          <a:lstStyle>
            <a:lvl1pPr algn="r" fontAlgn="auto">
              <a:spcBef>
                <a:spcPts val="0"/>
              </a:spcBef>
              <a:spcAft>
                <a:spcPts val="0"/>
              </a:spcAft>
              <a:defRPr sz="1200">
                <a:latin typeface="+mn-lt"/>
                <a:cs typeface="+mn-cs"/>
              </a:defRPr>
            </a:lvl1pPr>
          </a:lstStyle>
          <a:p>
            <a:pPr>
              <a:defRPr/>
            </a:pPr>
            <a:fld id="{0ED25893-A83F-48CE-B658-2412045A40A5}" type="datetimeFigureOut">
              <a:rPr lang="en-US"/>
              <a:pPr>
                <a:defRPr/>
              </a:pPr>
              <a:t>5/11/15</a:t>
            </a:fld>
            <a:endParaRPr lang="en-US" dirty="0"/>
          </a:p>
        </p:txBody>
      </p:sp>
      <p:sp>
        <p:nvSpPr>
          <p:cNvPr id="4" name="Footer Placeholder 3"/>
          <p:cNvSpPr>
            <a:spLocks noGrp="1"/>
          </p:cNvSpPr>
          <p:nvPr>
            <p:ph type="ftr" sz="quarter" idx="2"/>
          </p:nvPr>
        </p:nvSpPr>
        <p:spPr>
          <a:xfrm>
            <a:off x="5" y="8829678"/>
            <a:ext cx="3038475" cy="465138"/>
          </a:xfrm>
          <a:prstGeom prst="rect">
            <a:avLst/>
          </a:prstGeom>
        </p:spPr>
        <p:txBody>
          <a:bodyPr vert="horz" lIns="91364" tIns="45679" rIns="91364" bIns="4567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41" y="8829678"/>
            <a:ext cx="3038475" cy="465138"/>
          </a:xfrm>
          <a:prstGeom prst="rect">
            <a:avLst/>
          </a:prstGeom>
        </p:spPr>
        <p:txBody>
          <a:bodyPr vert="horz" lIns="91364" tIns="45679" rIns="91364" bIns="45679" rtlCol="0" anchor="b"/>
          <a:lstStyle>
            <a:lvl1pPr algn="r" fontAlgn="auto">
              <a:spcBef>
                <a:spcPts val="0"/>
              </a:spcBef>
              <a:spcAft>
                <a:spcPts val="0"/>
              </a:spcAft>
              <a:defRPr sz="1200">
                <a:latin typeface="+mn-lt"/>
                <a:cs typeface="+mn-cs"/>
              </a:defRPr>
            </a:lvl1pPr>
          </a:lstStyle>
          <a:p>
            <a:pPr>
              <a:defRPr/>
            </a:pPr>
            <a:fld id="{491D3A1A-398C-4278-B50A-5F8985FF0309}" type="slidenum">
              <a:rPr lang="en-US"/>
              <a:pPr>
                <a:defRPr/>
              </a:pPr>
              <a:t>‹#›</a:t>
            </a:fld>
            <a:endParaRPr lang="en-US" dirty="0"/>
          </a:p>
        </p:txBody>
      </p:sp>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7"/>
            <a:ext cx="3038475" cy="465138"/>
          </a:xfrm>
          <a:prstGeom prst="rect">
            <a:avLst/>
          </a:prstGeom>
        </p:spPr>
        <p:txBody>
          <a:bodyPr vert="horz" lIns="93090" tIns="46546" rIns="93090" bIns="4654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41" y="7"/>
            <a:ext cx="3038475" cy="465138"/>
          </a:xfrm>
          <a:prstGeom prst="rect">
            <a:avLst/>
          </a:prstGeom>
        </p:spPr>
        <p:txBody>
          <a:bodyPr vert="horz" lIns="93090" tIns="46546" rIns="93090" bIns="46546" rtlCol="0"/>
          <a:lstStyle>
            <a:lvl1pPr algn="r" fontAlgn="auto">
              <a:spcBef>
                <a:spcPts val="0"/>
              </a:spcBef>
              <a:spcAft>
                <a:spcPts val="0"/>
              </a:spcAft>
              <a:defRPr sz="1200">
                <a:latin typeface="+mn-lt"/>
                <a:cs typeface="+mn-cs"/>
              </a:defRPr>
            </a:lvl1pPr>
          </a:lstStyle>
          <a:p>
            <a:pPr>
              <a:defRPr/>
            </a:pPr>
            <a:fld id="{6F5DD0C8-C8A1-48F2-871C-E859113BC4F1}" type="datetimeFigureOut">
              <a:rPr lang="en-US"/>
              <a:pPr>
                <a:defRPr/>
              </a:pPr>
              <a:t>5/11/15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090" tIns="46546" rIns="93090" bIns="46546" rtlCol="0" anchor="ctr"/>
          <a:lstStyle/>
          <a:p>
            <a:pPr lvl="0"/>
            <a:endParaRPr lang="en-US" noProof="0" dirty="0"/>
          </a:p>
        </p:txBody>
      </p:sp>
      <p:sp>
        <p:nvSpPr>
          <p:cNvPr id="5" name="Notes Placeholder 4"/>
          <p:cNvSpPr>
            <a:spLocks noGrp="1"/>
          </p:cNvSpPr>
          <p:nvPr>
            <p:ph type="body" sz="quarter" idx="3"/>
          </p:nvPr>
        </p:nvSpPr>
        <p:spPr>
          <a:xfrm>
            <a:off x="701677" y="4416427"/>
            <a:ext cx="5607050" cy="4183063"/>
          </a:xfrm>
          <a:prstGeom prst="rect">
            <a:avLst/>
          </a:prstGeom>
        </p:spPr>
        <p:txBody>
          <a:bodyPr vert="horz" lIns="93090" tIns="46546" rIns="93090" bIns="465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5" y="8829678"/>
            <a:ext cx="3038475" cy="465138"/>
          </a:xfrm>
          <a:prstGeom prst="rect">
            <a:avLst/>
          </a:prstGeom>
        </p:spPr>
        <p:txBody>
          <a:bodyPr vert="horz" lIns="93090" tIns="46546" rIns="93090" bIns="4654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41" y="8829678"/>
            <a:ext cx="3038475" cy="465138"/>
          </a:xfrm>
          <a:prstGeom prst="rect">
            <a:avLst/>
          </a:prstGeom>
        </p:spPr>
        <p:txBody>
          <a:bodyPr vert="horz" lIns="93090" tIns="46546" rIns="93090" bIns="46546"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CBA20FFC-0C66-41FA-820D-8C3C4E7FBD77}" type="slidenum">
              <a:rPr lang="en-US" smtClean="0"/>
              <a:pPr>
                <a:defRPr/>
              </a:pPr>
              <a:t>2</a:t>
            </a:fld>
            <a:endParaRPr lang="en-US" dirty="0"/>
          </a:p>
        </p:txBody>
      </p:sp>
    </p:spTree>
    <p:extLst>
      <p:ext uri="{BB962C8B-B14F-4D97-AF65-F5344CB8AC3E}">
        <p14:creationId xmlns:p14="http://schemas.microsoft.com/office/powerpoint/2010/main" val="218537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2513" y="4415792"/>
            <a:ext cx="6672627" cy="4378271"/>
          </a:xfrm>
        </p:spPr>
        <p:txBody>
          <a:bodyPr>
            <a:noAutofit/>
          </a:bodyPr>
          <a:lstStyle/>
          <a:p>
            <a:pPr marL="286388" indent="-286388">
              <a:spcAft>
                <a:spcPts val="602"/>
              </a:spcAft>
              <a:buFont typeface="Arial" panose="020B0604020202020204" pitchFamily="34" charset="0"/>
              <a:buChar char="•"/>
            </a:pPr>
            <a:r>
              <a:rPr lang="en-US" sz="1500" dirty="0">
                <a:latin typeface="Arial" panose="020B0604020202020204" pitchFamily="34" charset="0"/>
                <a:cs typeface="Arial" panose="020B0604020202020204" pitchFamily="34" charset="0"/>
              </a:rPr>
              <a:t>Energy-related carbon dioxide emissions stabilize with improvements in energy and carbon intensity of electricity generation.  Improved efficiency in the end-use sectors and a shift away from more carbon-intensive fuels help to stabilize U.S. energy-related CO2 emissions, which remain below the 2005 level through 2040.</a:t>
            </a:r>
          </a:p>
          <a:p>
            <a:pPr marL="286388" indent="-286388">
              <a:spcAft>
                <a:spcPts val="602"/>
              </a:spcAft>
              <a:buFont typeface="Arial" panose="020B0604020202020204" pitchFamily="34" charset="0"/>
              <a:buChar char="•"/>
            </a:pPr>
            <a:r>
              <a:rPr lang="en-US" sz="1500" dirty="0">
                <a:latin typeface="Arial" panose="020B0604020202020204" pitchFamily="34" charset="0"/>
                <a:cs typeface="Arial" panose="020B0604020202020204" pitchFamily="34" charset="0"/>
              </a:rPr>
              <a:t>U.S. energy-related CO2 emissions in 2013 totaled 5,405 million metric tons. In the AEO2015 Reference case, CO2 emissions increase by 144 million metric tons (2.7%) from 2013 to 2040, to 5,549 million metric tons—still 444 million metric tons below the 2005 level of 5,993 million metric tons. </a:t>
            </a:r>
          </a:p>
          <a:p>
            <a:pPr marL="286388" indent="-286388">
              <a:spcAft>
                <a:spcPts val="602"/>
              </a:spcAft>
              <a:buFont typeface="Arial" panose="020B0604020202020204" pitchFamily="34" charset="0"/>
              <a:buChar char="•"/>
            </a:pPr>
            <a:r>
              <a:rPr lang="en-US" sz="1500" dirty="0">
                <a:latin typeface="Arial" panose="020B0604020202020204" pitchFamily="34" charset="0"/>
                <a:cs typeface="Arial" panose="020B0604020202020204" pitchFamily="34" charset="0"/>
              </a:rPr>
              <a:t>As noted earlier, the AEO2015 cases do not assume implementation of EPA’s proposed Clean Power Plan or other actions beyond current policies to limit or reduce CO2 emissions.</a:t>
            </a:r>
          </a:p>
          <a:p>
            <a:pPr marL="286388" indent="-286388">
              <a:spcAft>
                <a:spcPts val="602"/>
              </a:spcAft>
              <a:buFont typeface="Arial" panose="020B0604020202020204" pitchFamily="34" charset="0"/>
              <a:buChar char="•"/>
            </a:pPr>
            <a:r>
              <a:rPr lang="en-US" sz="1500" dirty="0">
                <a:latin typeface="Arial" panose="020B0604020202020204" pitchFamily="34" charset="0"/>
                <a:cs typeface="Arial" panose="020B0604020202020204" pitchFamily="34" charset="0"/>
              </a:rPr>
              <a:t>Among the alternative cases, emissions show the greatest sensitivity to levels of economic growth, with 2040 totals varying from 5,979 million metric tons in the High Economic Growth case to 5,160 million metric tons in the Low Economic Growth case. </a:t>
            </a: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AEO2015 Reference case, the Brent spot oil price decreases from $___ per barrel (in 2013 dollars) in 2013 to $__ per barrel in ____. After ____, the Brent price increases, reaching $___ per barrel in 2040 (or about $235 per barrel in nominal dollars) as growing demand leads to the development of more costly resources (Figure E-1).  This compares to $__ per barrel in 2040 in the AEO2014.  </a:t>
            </a:r>
          </a:p>
          <a:p>
            <a:r>
              <a:rPr lang="en-US" dirty="0"/>
              <a:t>The key determinants of long-term petroleum and other liquids supply and prices can be summarized in four broad categories: the economics of non-OPEC petroleum liquids supply; OPEC investment and production decisions; the economics of other liquids supply; and world demand for petroleum and other liquids.</a:t>
            </a:r>
          </a:p>
          <a:p>
            <a:r>
              <a:rPr lang="en-US" dirty="0"/>
              <a:t>Among the key assumptions defining crude oil use in the AEO2015 Reference case over the projection period are average economic growth of ___% per year for major U.S. trading partners; average annual economic growth with other U.S. trading partners of ___%; and declining U.S. liquid fuels consumption per unit of GDP. This leads to a slight increase in liquids consumption by the Organization for Economic Cooperative Development (OECD) countries and annual growth of ___% in liquids consumption among non-OECD countries, with annual consumption growth in China and India of ___% or above.  Production in AEO2015 from non-OPEC countries, particularly the United States, increases to levels above those in AEO2014. This results in a decline in the OPEC market share to less than __% in the near term, before increasing to a range of __% to __% after ____.  </a:t>
            </a:r>
          </a:p>
          <a:p>
            <a:r>
              <a:rPr lang="en-US" dirty="0"/>
              <a:t>Major trading partners include Australia, Canada, Switzerland, United Kingdom, Japan, Sweden and the Eurozone.</a:t>
            </a:r>
          </a:p>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811301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495236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2513" y="4415792"/>
            <a:ext cx="6672627" cy="4378271"/>
          </a:xfrm>
        </p:spPr>
        <p:txBody>
          <a:bodyPr>
            <a:noAutofit/>
          </a:bodyPr>
          <a:lstStyle/>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The North Sea Brent spot price of crude oil is considerably lower in AEO2015 than it was in AEO2014 as shown here, reflecting recent market trends.  In the AEO2015 Reference case, the Brent price for crude oil falls from $109/bbl in 2013 to $56/bbl in 2015 and then increases to $76/bbl in 2018. After 2018, the Brent price increases, reaching $141/bbl in 2040 ($229/bbl in nominal dollars), as growing demand leads to the development of more costly resources. </a:t>
            </a:r>
          </a:p>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In the AEO2014 Reference case, the projected Brent price in 2040 was $144/bbl.</a:t>
            </a: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590" y="4415794"/>
            <a:ext cx="6376277" cy="4502268"/>
          </a:xfrm>
        </p:spPr>
        <p:txBody>
          <a:bodyPr>
            <a:noAutofit/>
          </a:bodyPr>
          <a:lstStyle/>
          <a:p>
            <a:pPr marL="229105" indent="-229105">
              <a:spcAft>
                <a:spcPts val="1202"/>
              </a:spcAft>
              <a:buFont typeface="Arial" pitchFamily="34" charset="0"/>
              <a:buChar char="•"/>
            </a:pPr>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69974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6925" y="482600"/>
            <a:ext cx="5383213" cy="4038600"/>
          </a:xfrm>
        </p:spPr>
      </p:sp>
      <p:sp>
        <p:nvSpPr>
          <p:cNvPr id="3" name="Notes Placeholder 2"/>
          <p:cNvSpPr>
            <a:spLocks noGrp="1"/>
          </p:cNvSpPr>
          <p:nvPr>
            <p:ph type="body" idx="1"/>
          </p:nvPr>
        </p:nvSpPr>
        <p:spPr>
          <a:xfrm>
            <a:off x="701040" y="4810068"/>
            <a:ext cx="5608320" cy="4126224"/>
          </a:xfrm>
        </p:spPr>
        <p:txBody>
          <a:bodyPr>
            <a:noAutofit/>
          </a:bodyPr>
          <a:lstStyle/>
          <a:p>
            <a:pPr marL="343602" indent="-343602" defTabSz="915890">
              <a:buFont typeface="Arial" panose="020B0604020202020204" pitchFamily="34" charset="0"/>
              <a:buChar char="•"/>
              <a:defRPr/>
            </a:pPr>
            <a:r>
              <a:rPr lang="en-US" sz="1400" dirty="0"/>
              <a:t>The most significant non-OPEC contributors to production growth are Canada, the United States, Brazil, Russia, and Kazakhstan, which together account virtually all of the total net increase in non-OPEC crude and lease condensate supply.</a:t>
            </a:r>
          </a:p>
          <a:p>
            <a:pPr marL="343602" indent="-343602" eaLnBrk="1" hangingPunct="1">
              <a:buFont typeface="Arial" panose="020B0604020202020204" pitchFamily="34" charset="0"/>
              <a:buChar char="•"/>
            </a:pPr>
            <a:r>
              <a:rPr lang="en-US" sz="1400" dirty="0"/>
              <a:t>Non-OPEC crude and lease condensate production in the Reference case grows by 15.3 MMbbl/d between 2010 and 2040, led by production gains in Canada (an increase of 3.0 MMbbl/d), Brazil (2.4 MMbbl/d), United States (2.2 MMbbl/d), Kazakhstan (1.6 MMbbl/d), and Russia (1.4 MMbbl/d). </a:t>
            </a:r>
          </a:p>
          <a:p>
            <a:pPr marL="343602" indent="-343602" eaLnBrk="1" hangingPunct="1">
              <a:buFont typeface="Arial" panose="020B0604020202020204" pitchFamily="34" charset="0"/>
              <a:buChar char="•"/>
            </a:pPr>
            <a:r>
              <a:rPr lang="en-US" sz="1400" dirty="0"/>
              <a:t>In a shift from recent past IEOs, Mexico shows an increase over the projection in the IEO2014 Reference case of 0.8 MMbbl/d based on substantial near-term investment made by PEMEX and in the longer term, the impact of the changes in liberalizing Mexico’s energy laws, which we will talk about later in the presentation.</a:t>
            </a:r>
          </a:p>
          <a:p>
            <a:pPr eaLnBrk="1" hangingPunct="1">
              <a:buFont typeface="Arial" pitchFamily="34" charset="0"/>
              <a:buNone/>
            </a:pPr>
            <a:endParaRPr lang="en-US" sz="1400"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18" y="4215811"/>
            <a:ext cx="6873379" cy="4715648"/>
          </a:xfrm>
        </p:spPr>
        <p:txBody>
          <a:bodyPr>
            <a:normAutofit fontScale="92500" lnSpcReduction="10000"/>
          </a:bodyPr>
          <a:lstStyle/>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Total U.S. primary energy consumption in the AEO2015 Reference case grows from 97 quadrillion Btu in 2013 to 106 quadrillion Btu in 2040. Most of the growth is in consumption of natural gas and renewable energy.  </a:t>
            </a:r>
          </a:p>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Total petroleum and other liquids consumption increases from 36.9 quadrillion Btu in 2013 to 37.1 quadrillion Btu in 2020, and then declines to 36.2 quadrillion Btu in 2040. The transportation sector continues to dominate demand for petroleum and other liquids, but there is a shift from motor gasoline to distillate. </a:t>
            </a:r>
          </a:p>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Natural gas consumption in the AEO2015 Reference case increases from 26.9 quadrillion Btu in 2013 to 30.5 quadrillion Btu in 2040. The largest share of the growth is for electricity generation in the electric power sector, where demand for natural gas grows from 8.4 quadrillion Btu in 2013 to 9.6 quadrillion Btu in 2040, in part as a result of the retirement of 40 GW of coal-fired capacity </a:t>
            </a:r>
            <a:r>
              <a:rPr lang="en-US" dirty="0" smtClean="0">
                <a:latin typeface="Arial" panose="020B0604020202020204" pitchFamily="34" charset="0"/>
                <a:cs typeface="Arial" panose="020B0604020202020204" pitchFamily="34" charset="0"/>
              </a:rPr>
              <a:t>between 2013 and 2025 (9 GW have been retired as of April 2015 with another 7 GW planned for retirement by the end of 2015 and 8 GW planned for retirement in 2016). </a:t>
            </a:r>
            <a:r>
              <a:rPr lang="en-US" dirty="0">
                <a:latin typeface="Arial" panose="020B0604020202020204" pitchFamily="34" charset="0"/>
                <a:cs typeface="Arial" panose="020B0604020202020204" pitchFamily="34" charset="0"/>
              </a:rPr>
              <a:t>Natural gas consumption in the industrial sector also increases, rapidly through 2016 and then more slowly through 2040, benefiting from the increase in shale gas production that is accompanied by slower growth of natural gas prices.</a:t>
            </a:r>
          </a:p>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Coal use in the Reference case grows from 18.0 quadrillion Btu in 2013 to 19.0 quadrillion Btu in 2040. The Reference case and other AEO2015 cases do not include EPA’s proposed Clean Power Plan, which if implemented would likely have a significant effect on coal use.  </a:t>
            </a:r>
          </a:p>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Consumption of renewable energy increases by about 3.6 quadrillion Btu in the Reference case, from 9.0 quadrillion Btu in 2013 to 12.5 quadrillion Btu in 2040, with most of the growth in the electric power sector. Hydropower, the largest category of renewable electricity generation in 2013, contributes little to the increase in renewable fuel consumption. Wind-powered generation, the second-largest category of renewable electricity generation in 2013, becomes the largest contributor in 2038.</a:t>
            </a:r>
          </a:p>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Nuclear generation remains close to the current level through most of the projections as the impact of new plant additions are offset by retirements.</a:t>
            </a:r>
          </a:p>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70338" y="8829676"/>
            <a:ext cx="3038475" cy="465139"/>
          </a:xfrm>
          <a:prstGeom prst="rect">
            <a:avLst/>
          </a:prstGeom>
          <a:noFill/>
          <a:ln w="9525">
            <a:noFill/>
            <a:miter lim="800000"/>
            <a:headEnd/>
            <a:tailEnd/>
          </a:ln>
        </p:spPr>
        <p:txBody>
          <a:bodyPr lIns="93141" tIns="46571" rIns="93141" bIns="46571" anchor="b"/>
          <a:lstStyle/>
          <a:p>
            <a:pPr algn="r" defTabSz="930185" fontAlgn="auto">
              <a:spcBef>
                <a:spcPts val="0"/>
              </a:spcBef>
              <a:spcAft>
                <a:spcPts val="0"/>
              </a:spcAft>
            </a:pPr>
            <a:fld id="{10E5EEC7-062D-4A4F-B235-43C101952428}" type="slidenum">
              <a:rPr lang="en-US" sz="1200">
                <a:solidFill>
                  <a:prstClr val="black"/>
                </a:solidFill>
                <a:latin typeface="Calibri"/>
              </a:rPr>
              <a:pPr algn="r" defTabSz="930185" fontAlgn="auto">
                <a:spcBef>
                  <a:spcPts val="0"/>
                </a:spcBef>
                <a:spcAft>
                  <a:spcPts val="0"/>
                </a:spcAft>
              </a:pPr>
              <a:t>13</a:t>
            </a:fld>
            <a:endParaRPr lang="en-US" sz="1200" dirty="0">
              <a:solidFill>
                <a:prstClr val="black"/>
              </a:solidFill>
              <a:latin typeface="Calibri"/>
            </a:endParaRPr>
          </a:p>
        </p:txBody>
      </p:sp>
      <p:sp>
        <p:nvSpPr>
          <p:cNvPr id="27650" name="Rectangle 7"/>
          <p:cNvSpPr txBox="1">
            <a:spLocks noGrp="1" noChangeArrowheads="1"/>
          </p:cNvSpPr>
          <p:nvPr/>
        </p:nvSpPr>
        <p:spPr bwMode="auto">
          <a:xfrm>
            <a:off x="3970338" y="8831265"/>
            <a:ext cx="3038475" cy="463551"/>
          </a:xfrm>
          <a:prstGeom prst="rect">
            <a:avLst/>
          </a:prstGeom>
          <a:noFill/>
          <a:ln w="9525">
            <a:noFill/>
            <a:miter lim="800000"/>
            <a:headEnd/>
            <a:tailEnd/>
          </a:ln>
        </p:spPr>
        <p:txBody>
          <a:bodyPr lIns="93227" tIns="46616" rIns="93227" bIns="46616" anchor="b"/>
          <a:lstStyle/>
          <a:p>
            <a:pPr algn="r" defTabSz="931774" fontAlgn="auto">
              <a:spcBef>
                <a:spcPts val="0"/>
              </a:spcBef>
              <a:spcAft>
                <a:spcPts val="0"/>
              </a:spcAft>
            </a:pPr>
            <a:fld id="{82F1F28D-463C-4AD6-BC28-DCFFF59488E5}" type="slidenum">
              <a:rPr lang="en-US" sz="1200">
                <a:solidFill>
                  <a:prstClr val="black"/>
                </a:solidFill>
                <a:latin typeface="Calibri"/>
              </a:rPr>
              <a:pPr algn="r" defTabSz="931774" fontAlgn="auto">
                <a:spcBef>
                  <a:spcPts val="0"/>
                </a:spcBef>
                <a:spcAft>
                  <a:spcPts val="0"/>
                </a:spcAft>
              </a:pPr>
              <a:t>13</a:t>
            </a:fld>
            <a:endParaRPr lang="en-US" sz="1200" dirty="0">
              <a:solidFill>
                <a:prstClr val="black"/>
              </a:solidFill>
              <a:latin typeface="Calibri"/>
            </a:endParaRPr>
          </a:p>
        </p:txBody>
      </p:sp>
      <p:sp>
        <p:nvSpPr>
          <p:cNvPr id="27651" name="Rectangle 2"/>
          <p:cNvSpPr>
            <a:spLocks noGrp="1" noRot="1" noChangeAspect="1" noChangeArrowheads="1" noTextEdit="1"/>
          </p:cNvSpPr>
          <p:nvPr>
            <p:ph type="sldImg"/>
          </p:nvPr>
        </p:nvSpPr>
        <p:spPr>
          <a:xfrm>
            <a:off x="1720850" y="93663"/>
            <a:ext cx="3270250" cy="2452687"/>
          </a:xfrm>
          <a:ln/>
        </p:spPr>
      </p:sp>
      <p:sp>
        <p:nvSpPr>
          <p:cNvPr id="27652" name="Rectangle 94"/>
          <p:cNvSpPr>
            <a:spLocks noGrp="1" noChangeArrowheads="1"/>
          </p:cNvSpPr>
          <p:nvPr>
            <p:ph type="body" idx="1"/>
          </p:nvPr>
        </p:nvSpPr>
        <p:spPr>
          <a:xfrm>
            <a:off x="165101" y="2718339"/>
            <a:ext cx="6629400" cy="6276024"/>
          </a:xfrm>
          <a:noFill/>
          <a:ln/>
        </p:spPr>
        <p:txBody>
          <a:bodyPr lIns="93141" tIns="46571" rIns="93141" bIns="46571">
            <a:normAutofit/>
          </a:bodyPr>
          <a:lstStyle/>
          <a:p>
            <a:pPr marL="238275" indent="-238275">
              <a:spcBef>
                <a:spcPts val="602"/>
              </a:spcBef>
              <a:buFont typeface="Arial" pitchFamily="34" charset="0"/>
              <a:buChar char="•"/>
            </a:pPr>
            <a:r>
              <a:rPr lang="en-US" sz="1300" dirty="0">
                <a:latin typeface="Arial" pitchFamily="34" charset="0"/>
                <a:cs typeface="Arial" pitchFamily="34" charset="0"/>
              </a:rPr>
              <a:t>Transportation total delivered energy consumption (excluding pipeline) declines from 27.0 quadrillion Btu in 2013 to 26.4 quadrillion Btu in 2040 in the </a:t>
            </a:r>
            <a:r>
              <a:rPr lang="en-US" sz="1300" i="1" dirty="0">
                <a:latin typeface="Arial" pitchFamily="34" charset="0"/>
                <a:cs typeface="Arial" pitchFamily="34" charset="0"/>
              </a:rPr>
              <a:t>AEO2015</a:t>
            </a:r>
            <a:r>
              <a:rPr lang="en-US" sz="1300" dirty="0">
                <a:latin typeface="Arial" pitchFamily="34" charset="0"/>
                <a:cs typeface="Arial" pitchFamily="34" charset="0"/>
              </a:rPr>
              <a:t>.  </a:t>
            </a:r>
          </a:p>
          <a:p>
            <a:pPr marL="696496" lvl="1" indent="-238275">
              <a:spcBef>
                <a:spcPts val="602"/>
              </a:spcBef>
              <a:buFont typeface="Wingdings" pitchFamily="2" charset="2"/>
              <a:buChar char="Ø"/>
            </a:pPr>
            <a:r>
              <a:rPr lang="en-US" sz="1300" dirty="0">
                <a:latin typeface="Arial" pitchFamily="34" charset="0"/>
                <a:cs typeface="Arial" pitchFamily="34" charset="0"/>
              </a:rPr>
              <a:t>This trend differs markedly from history, which saw 1.3% average annual growth between 1973 and 2007 (the peak year for consumption).</a:t>
            </a:r>
          </a:p>
          <a:p>
            <a:pPr marL="238275" indent="-238275">
              <a:spcBef>
                <a:spcPts val="602"/>
              </a:spcBef>
              <a:buFont typeface="Arial" pitchFamily="34" charset="0"/>
              <a:buChar char="•"/>
            </a:pPr>
            <a:r>
              <a:rPr lang="en-US" sz="1300" dirty="0">
                <a:latin typeface="Arial" pitchFamily="34" charset="0"/>
                <a:cs typeface="Arial" pitchFamily="34" charset="0"/>
              </a:rPr>
              <a:t>Declining projected energy consumption is the result of a sharp drop in pure motor gasoline energy consumption, which falls 13% from 2013 to 2040.</a:t>
            </a:r>
          </a:p>
          <a:p>
            <a:pPr marL="696496" lvl="1" indent="-238275">
              <a:spcBef>
                <a:spcPts val="602"/>
              </a:spcBef>
              <a:buFont typeface="Wingdings" pitchFamily="2" charset="2"/>
              <a:buChar char="Ø"/>
            </a:pPr>
            <a:r>
              <a:rPr lang="en-US" sz="1300" dirty="0">
                <a:latin typeface="Arial" pitchFamily="34" charset="0"/>
                <a:cs typeface="Arial" pitchFamily="34" charset="0"/>
              </a:rPr>
              <a:t>Motor gasoline consumption falls due to rising light-duty vehicle fuel economy.  Fuel economy improves due to GHG emissions and CAFE standards, which more than offset the increase in motor gasoline consumption from a modest growth in total VMT.</a:t>
            </a:r>
          </a:p>
          <a:p>
            <a:pPr marL="238275" indent="-238275">
              <a:spcBef>
                <a:spcPts val="602"/>
              </a:spcBef>
              <a:buFont typeface="Arial" pitchFamily="34" charset="0"/>
              <a:buChar char="•"/>
            </a:pPr>
            <a:r>
              <a:rPr lang="en-US" sz="1300" dirty="0">
                <a:latin typeface="Arial" pitchFamily="34" charset="0"/>
                <a:cs typeface="Arial" pitchFamily="34" charset="0"/>
              </a:rPr>
              <a:t>All other transportation fuels are projected to grow between 2013 and 2040, led by diesel fuel (+1.5 quadrillion Btu) and compressed and liquefied natural gas (+0.7 quadrillion Btu).</a:t>
            </a:r>
          </a:p>
          <a:p>
            <a:pPr marL="696496" lvl="1" indent="-238275">
              <a:spcBef>
                <a:spcPts val="602"/>
              </a:spcBef>
              <a:buFont typeface="Wingdings" pitchFamily="2" charset="2"/>
              <a:buChar char="Ø"/>
            </a:pPr>
            <a:r>
              <a:rPr lang="en-US" sz="1300" dirty="0">
                <a:latin typeface="Arial" pitchFamily="34" charset="0"/>
                <a:cs typeface="Arial" pitchFamily="34" charset="0"/>
              </a:rPr>
              <a:t>Rising diesel fuel consumption comes from strong growth in heavy-duty vehicle miles traveled, tempered only somewhat by rising GHG and fuel consumption standards.</a:t>
            </a:r>
          </a:p>
          <a:p>
            <a:pPr marL="696496" lvl="1" indent="-238275">
              <a:spcBef>
                <a:spcPts val="602"/>
              </a:spcBef>
              <a:buFont typeface="Wingdings" pitchFamily="2" charset="2"/>
              <a:buChar char="Ø"/>
            </a:pPr>
            <a:r>
              <a:rPr lang="en-US" sz="1300" dirty="0">
                <a:latin typeface="Arial" pitchFamily="34" charset="0"/>
                <a:cs typeface="Arial" pitchFamily="34" charset="0"/>
              </a:rPr>
              <a:t>Growing use of natural gas as a transportation fuel by the end of the projection occurs as increased numbers of heavy-duty vehicles, locomotives, and marine vessels switch away from diesel fuel due to fuel price dynamics.</a:t>
            </a:r>
          </a:p>
          <a:p>
            <a:pPr marL="696496" lvl="1" indent="-238275">
              <a:spcBef>
                <a:spcPts val="602"/>
              </a:spcBef>
              <a:buFont typeface="Wingdings" pitchFamily="2" charset="2"/>
              <a:buChar char="Ø"/>
            </a:pPr>
            <a:r>
              <a:rPr lang="en-US" sz="1300" dirty="0">
                <a:latin typeface="Arial" pitchFamily="34" charset="0"/>
                <a:cs typeface="Arial" pitchFamily="34" charset="0"/>
              </a:rPr>
              <a:t>Jet fuel consumption increases modestly as growth in personal air travel is tempered by increased energy efficiency.</a:t>
            </a:r>
          </a:p>
          <a:p>
            <a:pPr marL="238275" indent="-238275">
              <a:spcBef>
                <a:spcPts val="602"/>
              </a:spcBef>
              <a:buFont typeface="Arial" pitchFamily="34" charset="0"/>
              <a:buChar char="•"/>
            </a:pPr>
            <a:r>
              <a:rPr lang="en-US" sz="1300" dirty="0">
                <a:latin typeface="Arial" pitchFamily="34" charset="0"/>
                <a:cs typeface="Arial" pitchFamily="34" charset="0"/>
              </a:rPr>
              <a:t>In the big picture, the majority of energy consumed in the transportation sector by the end of the projection is still in the movement of people (mostly motor gasoline and jet fuel), although personal travel demand across modes grows more slowly than historically while energy efficiency improves at a greater rate than historically.  Energy consumed in the movement of goods (mostly diesel and natural gas) grows relatively more due to robust travel demand and moderate efficiency gains.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70338" y="8829676"/>
            <a:ext cx="3038475" cy="465139"/>
          </a:xfrm>
          <a:prstGeom prst="rect">
            <a:avLst/>
          </a:prstGeom>
          <a:noFill/>
          <a:ln w="9525">
            <a:noFill/>
            <a:miter lim="800000"/>
            <a:headEnd/>
            <a:tailEnd/>
          </a:ln>
        </p:spPr>
        <p:txBody>
          <a:bodyPr lIns="93141" tIns="46571" rIns="93141" bIns="46571" anchor="b"/>
          <a:lstStyle/>
          <a:p>
            <a:pPr algn="r" defTabSz="930185" fontAlgn="auto">
              <a:spcBef>
                <a:spcPts val="0"/>
              </a:spcBef>
              <a:spcAft>
                <a:spcPts val="0"/>
              </a:spcAft>
            </a:pPr>
            <a:fld id="{10E5EEC7-062D-4A4F-B235-43C101952428}" type="slidenum">
              <a:rPr lang="en-US" sz="1200">
                <a:solidFill>
                  <a:prstClr val="black"/>
                </a:solidFill>
                <a:latin typeface="Calibri"/>
              </a:rPr>
              <a:pPr algn="r" defTabSz="930185" fontAlgn="auto">
                <a:spcBef>
                  <a:spcPts val="0"/>
                </a:spcBef>
                <a:spcAft>
                  <a:spcPts val="0"/>
                </a:spcAft>
              </a:pPr>
              <a:t>14</a:t>
            </a:fld>
            <a:endParaRPr lang="en-US" sz="1200" dirty="0">
              <a:solidFill>
                <a:prstClr val="black"/>
              </a:solidFill>
              <a:latin typeface="Calibri"/>
            </a:endParaRPr>
          </a:p>
        </p:txBody>
      </p:sp>
      <p:sp>
        <p:nvSpPr>
          <p:cNvPr id="27650" name="Rectangle 7"/>
          <p:cNvSpPr txBox="1">
            <a:spLocks noGrp="1" noChangeArrowheads="1"/>
          </p:cNvSpPr>
          <p:nvPr/>
        </p:nvSpPr>
        <p:spPr bwMode="auto">
          <a:xfrm>
            <a:off x="3970338" y="8831265"/>
            <a:ext cx="3038475" cy="463551"/>
          </a:xfrm>
          <a:prstGeom prst="rect">
            <a:avLst/>
          </a:prstGeom>
          <a:noFill/>
          <a:ln w="9525">
            <a:noFill/>
            <a:miter lim="800000"/>
            <a:headEnd/>
            <a:tailEnd/>
          </a:ln>
        </p:spPr>
        <p:txBody>
          <a:bodyPr lIns="93227" tIns="46616" rIns="93227" bIns="46616" anchor="b"/>
          <a:lstStyle/>
          <a:p>
            <a:pPr algn="r" defTabSz="931774" fontAlgn="auto">
              <a:spcBef>
                <a:spcPts val="0"/>
              </a:spcBef>
              <a:spcAft>
                <a:spcPts val="0"/>
              </a:spcAft>
            </a:pPr>
            <a:fld id="{82F1F28D-463C-4AD6-BC28-DCFFF59488E5}" type="slidenum">
              <a:rPr lang="en-US" sz="1200">
                <a:solidFill>
                  <a:prstClr val="black"/>
                </a:solidFill>
                <a:latin typeface="Calibri"/>
              </a:rPr>
              <a:pPr algn="r" defTabSz="931774" fontAlgn="auto">
                <a:spcBef>
                  <a:spcPts val="0"/>
                </a:spcBef>
                <a:spcAft>
                  <a:spcPts val="0"/>
                </a:spcAft>
              </a:pPr>
              <a:t>14</a:t>
            </a:fld>
            <a:endParaRPr lang="en-US" sz="1200" dirty="0">
              <a:solidFill>
                <a:prstClr val="black"/>
              </a:solidFill>
              <a:latin typeface="Calibri"/>
            </a:endParaRPr>
          </a:p>
        </p:txBody>
      </p:sp>
      <p:sp>
        <p:nvSpPr>
          <p:cNvPr id="27651" name="Rectangle 2"/>
          <p:cNvSpPr>
            <a:spLocks noGrp="1" noRot="1" noChangeAspect="1" noChangeArrowheads="1" noTextEdit="1"/>
          </p:cNvSpPr>
          <p:nvPr>
            <p:ph type="sldImg"/>
          </p:nvPr>
        </p:nvSpPr>
        <p:spPr>
          <a:xfrm>
            <a:off x="1465263" y="93663"/>
            <a:ext cx="4095750" cy="3071812"/>
          </a:xfrm>
          <a:ln/>
        </p:spPr>
      </p:sp>
      <p:sp>
        <p:nvSpPr>
          <p:cNvPr id="27652" name="Rectangle 94"/>
          <p:cNvSpPr>
            <a:spLocks noGrp="1" noChangeArrowheads="1"/>
          </p:cNvSpPr>
          <p:nvPr>
            <p:ph type="body" idx="1"/>
          </p:nvPr>
        </p:nvSpPr>
        <p:spPr>
          <a:xfrm>
            <a:off x="165101" y="3271545"/>
            <a:ext cx="6629400" cy="3757984"/>
          </a:xfrm>
          <a:noFill/>
          <a:ln/>
        </p:spPr>
        <p:txBody>
          <a:bodyPr lIns="93141" tIns="46571" rIns="93141" bIns="46571">
            <a:normAutofit fontScale="92500" lnSpcReduction="10000"/>
          </a:bodyPr>
          <a:lstStyle/>
          <a:p>
            <a:pPr>
              <a:spcBef>
                <a:spcPts val="602"/>
              </a:spcBef>
            </a:pPr>
            <a:r>
              <a:rPr lang="en-US" sz="1100" dirty="0">
                <a:latin typeface="Arial" pitchFamily="34" charset="0"/>
                <a:cs typeface="Arial" pitchFamily="34" charset="0"/>
              </a:rPr>
              <a:t>Reference case</a:t>
            </a:r>
          </a:p>
          <a:p>
            <a:pPr marL="171833" indent="-171833">
              <a:spcBef>
                <a:spcPts val="602"/>
              </a:spcBef>
              <a:buFont typeface="Arial" panose="020B0604020202020204" pitchFamily="34" charset="0"/>
              <a:buChar char="•"/>
            </a:pPr>
            <a:r>
              <a:rPr lang="en-US" sz="1100" dirty="0">
                <a:latin typeface="Arial" pitchFamily="34" charset="0"/>
                <a:cs typeface="Arial" pitchFamily="34" charset="0"/>
              </a:rPr>
              <a:t>In 2017, U.S. crude oil production is projected to surpass the 1970 oil production peak, and by 2020 hits a new peak 1 million barrels per day higher (10.6 million bbl/d).</a:t>
            </a:r>
          </a:p>
          <a:p>
            <a:pPr marL="171833" indent="-171833">
              <a:spcBef>
                <a:spcPts val="602"/>
              </a:spcBef>
              <a:buFont typeface="Arial" panose="020B0604020202020204" pitchFamily="34" charset="0"/>
              <a:buChar char="•"/>
            </a:pPr>
            <a:r>
              <a:rPr lang="en-US" sz="1100" dirty="0">
                <a:latin typeface="Arial" pitchFamily="34" charset="0"/>
                <a:cs typeface="Arial" pitchFamily="34" charset="0"/>
              </a:rPr>
              <a:t>Total U.S. oil production is expected to decline after 2020, due to the decline of onshore oil fields and the decline in tight oil production, which begins to dominate after 2021.</a:t>
            </a:r>
          </a:p>
          <a:p>
            <a:pPr>
              <a:spcBef>
                <a:spcPts val="602"/>
              </a:spcBef>
            </a:pPr>
            <a:r>
              <a:rPr lang="en-US" sz="1100" dirty="0">
                <a:latin typeface="Arial" pitchFamily="34" charset="0"/>
                <a:cs typeface="Arial" pitchFamily="34" charset="0"/>
              </a:rPr>
              <a:t>Other cases</a:t>
            </a:r>
          </a:p>
          <a:p>
            <a:pPr marL="171833" indent="-171833">
              <a:spcBef>
                <a:spcPts val="602"/>
              </a:spcBef>
              <a:buFont typeface="Arial" panose="020B0604020202020204" pitchFamily="34" charset="0"/>
              <a:buChar char="•"/>
            </a:pPr>
            <a:r>
              <a:rPr lang="en-US" sz="1100" dirty="0">
                <a:latin typeface="Arial" pitchFamily="34" charset="0"/>
                <a:cs typeface="Arial" pitchFamily="34" charset="0"/>
              </a:rPr>
              <a:t>The path of projected crude oil production varies significantly across the cases, with total U.S. crude oil production reaching high points of 16.6 million bbl/d in the High Oil and Gas Resource case (in 2039) and 10.0 million bbl/d in the Low Oil Price case (in 2020).</a:t>
            </a:r>
          </a:p>
          <a:p>
            <a:pPr marL="171833" indent="-171833">
              <a:spcBef>
                <a:spcPts val="602"/>
              </a:spcBef>
              <a:buFont typeface="Arial" panose="020B0604020202020204" pitchFamily="34" charset="0"/>
              <a:buChar char="•"/>
            </a:pPr>
            <a:r>
              <a:rPr lang="en-US" sz="1100" dirty="0">
                <a:latin typeface="Arial" pitchFamily="34" charset="0"/>
                <a:cs typeface="Arial" pitchFamily="34" charset="0"/>
              </a:rPr>
              <a:t>In the High Oil and Gas Resource, total U.S. crude oil production is higher than in the Reference case mainly as a result of growth in tight oil production, which rises at a substantially faster rate in the near term than in the Reference case. </a:t>
            </a:r>
          </a:p>
          <a:p>
            <a:pPr marL="400944" lvl="1" indent="-171833">
              <a:spcBef>
                <a:spcPts val="602"/>
              </a:spcBef>
              <a:buFont typeface="Wingdings" panose="05000000000000000000" pitchFamily="2" charset="2"/>
              <a:buChar char="Ø"/>
            </a:pPr>
            <a:r>
              <a:rPr lang="en-US" sz="1100" dirty="0">
                <a:latin typeface="Arial" pitchFamily="34" charset="0"/>
                <a:cs typeface="Arial" pitchFamily="34" charset="0"/>
              </a:rPr>
              <a:t>In the High Oil and Gas Resource case, tight oil production grows in response to assumed higher estimated ultimate recovery (EUR) and technology improvements, closer well spacing, and development of new tight oil formations or additional layers within known tight oil formations.</a:t>
            </a:r>
          </a:p>
          <a:p>
            <a:pPr marL="171833" indent="-171833">
              <a:spcBef>
                <a:spcPts val="602"/>
              </a:spcBef>
              <a:buFont typeface="Arial" panose="020B0604020202020204" pitchFamily="34" charset="0"/>
              <a:buChar char="•"/>
            </a:pPr>
            <a:r>
              <a:rPr lang="en-US" sz="1100" dirty="0">
                <a:latin typeface="Arial" pitchFamily="34" charset="0"/>
                <a:cs typeface="Arial" pitchFamily="34" charset="0"/>
              </a:rPr>
              <a:t>Most of the difference in total crude oil production levels between the Reference and Low Oil Price cases reflects changes in production from tight oil formations. However, all sources of U.S. oil production are adversely affected by low oil prices. As crude oil prices fall and remain at or below $76/barrel (Brent) in the Low Oil Price case after 2014, poor investment returns lead to fewer wells being drilled in noncore areas of formations, which have smaller EURs than wells drilled in core areas. As a result, they have a more limited impact on total production growth in the near term.</a:t>
            </a:r>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1616840865"/>
              </p:ext>
            </p:extLst>
          </p:nvPr>
        </p:nvGraphicFramePr>
        <p:xfrm>
          <a:off x="823685" y="6553430"/>
          <a:ext cx="5396083" cy="2421840"/>
        </p:xfrm>
        <a:graphic>
          <a:graphicData uri="http://schemas.openxmlformats.org/drawingml/2006/table">
            <a:tbl>
              <a:tblPr/>
              <a:tblGrid>
                <a:gridCol w="770869"/>
                <a:gridCol w="770869"/>
                <a:gridCol w="770869"/>
                <a:gridCol w="770869"/>
                <a:gridCol w="770869"/>
                <a:gridCol w="770869"/>
                <a:gridCol w="770869"/>
              </a:tblGrid>
              <a:tr h="523320">
                <a:tc>
                  <a:txBody>
                    <a:bodyPr/>
                    <a:lstStyle/>
                    <a:p>
                      <a:pPr algn="l" rtl="0" fontAlgn="b"/>
                      <a:r>
                        <a:rPr lang="en-US" sz="800" b="1" i="0" u="none" strike="noStrike" dirty="0">
                          <a:solidFill>
                            <a:srgbClr val="000000"/>
                          </a:solidFill>
                          <a:effectLst/>
                          <a:latin typeface="Arial"/>
                        </a:rPr>
                        <a:t>million barrels per day</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a:rPr>
                        <a:t> </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a:rPr>
                        <a:t> </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a:rPr>
                        <a:t> </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a:rPr>
                        <a:t> </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a:rPr>
                        <a:t> </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2015-2040</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r>
              <a:tr h="247475">
                <a:tc>
                  <a:txBody>
                    <a:bodyPr/>
                    <a:lstStyle/>
                    <a:p>
                      <a:pPr algn="r" rtl="0" fontAlgn="b"/>
                      <a:r>
                        <a:rPr lang="en-US" sz="800" b="0" i="0" u="none" strike="noStrike" dirty="0">
                          <a:solidFill>
                            <a:srgbClr val="000000"/>
                          </a:solidFill>
                          <a:effectLst/>
                          <a:latin typeface="Arial"/>
                        </a:rPr>
                        <a:t> </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2005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2015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2020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2040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%change</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393">
                <a:tc>
                  <a:txBody>
                    <a:bodyPr/>
                    <a:lstStyle/>
                    <a:p>
                      <a:pPr algn="r" rtl="0" fontAlgn="b"/>
                      <a:r>
                        <a:rPr lang="en-US" sz="800" b="0" i="0" u="none" strike="noStrike" dirty="0">
                          <a:solidFill>
                            <a:srgbClr val="000000"/>
                          </a:solidFill>
                          <a:effectLst/>
                          <a:latin typeface="Arial"/>
                        </a:rPr>
                        <a:t>Lower 48 offshore</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38%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586">
                <a:tc>
                  <a:txBody>
                    <a:bodyPr/>
                    <a:lstStyle/>
                    <a:p>
                      <a:pPr algn="r" rtl="0" fontAlgn="b"/>
                      <a:r>
                        <a:rPr lang="en-US" sz="800" b="0" i="0" u="none" strike="noStrike" dirty="0">
                          <a:solidFill>
                            <a:srgbClr val="000000"/>
                          </a:solidFill>
                          <a:effectLst/>
                          <a:latin typeface="Arial"/>
                        </a:rPr>
                        <a:t>Natural Gas Plant Liquids</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1.9</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3.2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4.1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321">
                <a:tc>
                  <a:txBody>
                    <a:bodyPr/>
                    <a:lstStyle/>
                    <a:p>
                      <a:pPr algn="r" rtl="0" fontAlgn="b"/>
                      <a:r>
                        <a:rPr lang="en-US" sz="800" b="0" i="0" u="none" strike="noStrike" dirty="0">
                          <a:solidFill>
                            <a:srgbClr val="000000"/>
                          </a:solidFill>
                          <a:effectLst/>
                          <a:latin typeface="Arial"/>
                        </a:rPr>
                        <a:t>Other Lower 48 onshore Crude Oil (excl tight)</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515">
                <a:tc>
                  <a:txBody>
                    <a:bodyPr/>
                    <a:lstStyle/>
                    <a:p>
                      <a:pPr algn="r" rtl="0" fontAlgn="b"/>
                      <a:r>
                        <a:rPr lang="en-US" sz="800" b="0" i="0" u="none" strike="noStrike" dirty="0">
                          <a:solidFill>
                            <a:srgbClr val="000000"/>
                          </a:solidFill>
                          <a:effectLst/>
                          <a:latin typeface="Arial"/>
                        </a:rPr>
                        <a:t>Tight oil</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4.8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5.6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4.3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515">
                <a:tc>
                  <a:txBody>
                    <a:bodyPr/>
                    <a:lstStyle/>
                    <a:p>
                      <a:pPr algn="r" rtl="0" fontAlgn="b"/>
                      <a:r>
                        <a:rPr lang="en-US" sz="800" b="0" i="0" u="none" strike="noStrike" dirty="0">
                          <a:solidFill>
                            <a:srgbClr val="000000"/>
                          </a:solidFill>
                          <a:effectLst/>
                          <a:latin typeface="Arial"/>
                        </a:rPr>
                        <a:t>Alaska</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0.9</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515">
                <a:tc>
                  <a:txBody>
                    <a:bodyPr/>
                    <a:lstStyle/>
                    <a:p>
                      <a:pPr algn="r" rtl="0" fontAlgn="b"/>
                      <a:r>
                        <a:rPr lang="en-US" sz="800" b="0" i="0" u="none" strike="noStrike" dirty="0">
                          <a:solidFill>
                            <a:srgbClr val="000000"/>
                          </a:solidFill>
                          <a:effectLst/>
                          <a:latin typeface="Arial"/>
                        </a:rPr>
                        <a:t>CO2 EOR</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167%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199">
                <a:tc>
                  <a:txBody>
                    <a:bodyPr/>
                    <a:lstStyle/>
                    <a:p>
                      <a:pPr algn="r" rtl="0" fontAlgn="b"/>
                      <a:r>
                        <a:rPr lang="en-US" sz="800" b="0" i="0" u="none" strike="noStrike" dirty="0">
                          <a:solidFill>
                            <a:srgbClr val="000000"/>
                          </a:solidFill>
                          <a:effectLst/>
                          <a:latin typeface="Arial"/>
                        </a:rPr>
                        <a:t>US total supply</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5.8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5.2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9.3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10.6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9.4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70338" y="8829676"/>
            <a:ext cx="3038475" cy="465139"/>
          </a:xfrm>
          <a:prstGeom prst="rect">
            <a:avLst/>
          </a:prstGeom>
          <a:noFill/>
          <a:ln w="9525">
            <a:noFill/>
            <a:miter lim="800000"/>
            <a:headEnd/>
            <a:tailEnd/>
          </a:ln>
        </p:spPr>
        <p:txBody>
          <a:bodyPr lIns="93111" tIns="46557" rIns="93111" bIns="46557" anchor="b"/>
          <a:lstStyle/>
          <a:p>
            <a:pPr algn="r" defTabSz="929890" fontAlgn="auto">
              <a:spcBef>
                <a:spcPts val="0"/>
              </a:spcBef>
              <a:spcAft>
                <a:spcPts val="0"/>
              </a:spcAft>
            </a:pPr>
            <a:fld id="{10E5EEC7-062D-4A4F-B235-43C101952428}" type="slidenum">
              <a:rPr lang="en-US" sz="1200">
                <a:solidFill>
                  <a:prstClr val="black"/>
                </a:solidFill>
                <a:latin typeface="Calibri"/>
              </a:rPr>
              <a:pPr algn="r" defTabSz="929890" fontAlgn="auto">
                <a:spcBef>
                  <a:spcPts val="0"/>
                </a:spcBef>
                <a:spcAft>
                  <a:spcPts val="0"/>
                </a:spcAft>
              </a:pPr>
              <a:t>16</a:t>
            </a:fld>
            <a:endParaRPr lang="en-US" sz="1200" dirty="0">
              <a:solidFill>
                <a:prstClr val="black"/>
              </a:solidFill>
              <a:latin typeface="Calibri"/>
            </a:endParaRPr>
          </a:p>
        </p:txBody>
      </p:sp>
      <p:sp>
        <p:nvSpPr>
          <p:cNvPr id="27650" name="Rectangle 7"/>
          <p:cNvSpPr txBox="1">
            <a:spLocks noGrp="1" noChangeArrowheads="1"/>
          </p:cNvSpPr>
          <p:nvPr/>
        </p:nvSpPr>
        <p:spPr bwMode="auto">
          <a:xfrm>
            <a:off x="3970338" y="8831265"/>
            <a:ext cx="3038475" cy="463551"/>
          </a:xfrm>
          <a:prstGeom prst="rect">
            <a:avLst/>
          </a:prstGeom>
          <a:noFill/>
          <a:ln w="9525">
            <a:noFill/>
            <a:miter lim="800000"/>
            <a:headEnd/>
            <a:tailEnd/>
          </a:ln>
        </p:spPr>
        <p:txBody>
          <a:bodyPr lIns="93198" tIns="46601" rIns="93198" bIns="46601" anchor="b"/>
          <a:lstStyle/>
          <a:p>
            <a:pPr algn="r" defTabSz="931478" fontAlgn="auto">
              <a:spcBef>
                <a:spcPts val="0"/>
              </a:spcBef>
              <a:spcAft>
                <a:spcPts val="0"/>
              </a:spcAft>
            </a:pPr>
            <a:fld id="{82F1F28D-463C-4AD6-BC28-DCFFF59488E5}" type="slidenum">
              <a:rPr lang="en-US" sz="1200">
                <a:solidFill>
                  <a:prstClr val="black"/>
                </a:solidFill>
                <a:latin typeface="Calibri"/>
              </a:rPr>
              <a:pPr algn="r" defTabSz="931478" fontAlgn="auto">
                <a:spcBef>
                  <a:spcPts val="0"/>
                </a:spcBef>
                <a:spcAft>
                  <a:spcPts val="0"/>
                </a:spcAft>
              </a:pPr>
              <a:t>16</a:t>
            </a:fld>
            <a:endParaRPr lang="en-US" sz="1200" dirty="0">
              <a:solidFill>
                <a:prstClr val="black"/>
              </a:solidFill>
              <a:latin typeface="Calibri"/>
            </a:endParaRPr>
          </a:p>
        </p:txBody>
      </p:sp>
      <p:sp>
        <p:nvSpPr>
          <p:cNvPr id="27651" name="Rectangle 2"/>
          <p:cNvSpPr>
            <a:spLocks noGrp="1" noRot="1" noChangeAspect="1" noChangeArrowheads="1" noTextEdit="1"/>
          </p:cNvSpPr>
          <p:nvPr>
            <p:ph type="sldImg"/>
          </p:nvPr>
        </p:nvSpPr>
        <p:spPr>
          <a:xfrm>
            <a:off x="1444625" y="495300"/>
            <a:ext cx="4137025" cy="3101975"/>
          </a:xfrm>
          <a:ln/>
        </p:spPr>
      </p:sp>
      <p:sp>
        <p:nvSpPr>
          <p:cNvPr id="27652" name="Rectangle 94"/>
          <p:cNvSpPr>
            <a:spLocks noGrp="1" noChangeArrowheads="1"/>
          </p:cNvSpPr>
          <p:nvPr>
            <p:ph type="body" idx="1"/>
          </p:nvPr>
        </p:nvSpPr>
        <p:spPr>
          <a:xfrm>
            <a:off x="1587" y="3554125"/>
            <a:ext cx="7008813" cy="3509994"/>
          </a:xfrm>
          <a:noFill/>
          <a:ln/>
        </p:spPr>
        <p:txBody>
          <a:bodyPr lIns="93111" tIns="46557" rIns="93111" bIns="46557">
            <a:noAutofit/>
          </a:bodyPr>
          <a:lstStyle/>
          <a:p>
            <a:pPr>
              <a:spcBef>
                <a:spcPts val="602"/>
              </a:spcBef>
              <a:defRPr/>
            </a:pPr>
            <a:r>
              <a:rPr lang="en-US" sz="900" dirty="0">
                <a:latin typeface="Arial" pitchFamily="34" charset="0"/>
                <a:cs typeface="Arial" pitchFamily="34" charset="0"/>
              </a:rPr>
              <a:t>Reference case</a:t>
            </a:r>
          </a:p>
          <a:p>
            <a:pPr marL="171833" indent="-171833">
              <a:spcBef>
                <a:spcPts val="602"/>
              </a:spcBef>
              <a:buFont typeface="Arial" pitchFamily="34" charset="0"/>
              <a:buChar char="•"/>
              <a:defRPr/>
            </a:pPr>
            <a:r>
              <a:rPr lang="en-US" sz="900" dirty="0">
                <a:latin typeface="Arial" pitchFamily="34" charset="0"/>
                <a:cs typeface="Arial" pitchFamily="34" charset="0"/>
              </a:rPr>
              <a:t>The United States remains both an importer and exporter of natural gas over the projection period, although natural gas imports into the United States fall by 41% from 2013 to 2040 and natural gas exports from the United States, both via pipeline and overseas via LNG, grow by nearly four-fold over the same time period.</a:t>
            </a:r>
          </a:p>
          <a:p>
            <a:pPr marL="171833" indent="-171833">
              <a:spcBef>
                <a:spcPts val="602"/>
              </a:spcBef>
              <a:buFont typeface="Arial" pitchFamily="34" charset="0"/>
              <a:buChar char="•"/>
              <a:defRPr/>
            </a:pPr>
            <a:r>
              <a:rPr lang="en-US" sz="900" dirty="0">
                <a:latin typeface="Arial" pitchFamily="34" charset="0"/>
                <a:cs typeface="Arial" pitchFamily="34" charset="0"/>
              </a:rPr>
              <a:t>Pipeline exports of U.S. natural gas to Mexico grow by 6% per year, from 0.7 Tcf in 2013 to 3.0 Tcf in 2040, and pipeline exports to Canada grow by 0.1% per year, from 0.9 Tcf in 2013 to 0.93 Tcf in 2040 (Canadian exports peak in 2027 at 1.28 Tcf). </a:t>
            </a:r>
          </a:p>
          <a:p>
            <a:pPr marL="171833" indent="-171833">
              <a:spcBef>
                <a:spcPts val="602"/>
              </a:spcBef>
              <a:buFont typeface="Arial" pitchFamily="34" charset="0"/>
              <a:buChar char="•"/>
              <a:defRPr/>
            </a:pPr>
            <a:r>
              <a:rPr lang="en-US" sz="900" dirty="0">
                <a:latin typeface="Arial" pitchFamily="34" charset="0"/>
                <a:cs typeface="Arial" pitchFamily="34" charset="0"/>
              </a:rPr>
              <a:t>U.S. exports of LNG increase to 3.4 Tcf in 2030 and remain at that level through 2040.  Just over 2.5 Tcf of that volume originates from the lower 48, with the remainder from Alaska.</a:t>
            </a:r>
          </a:p>
          <a:p>
            <a:pPr marL="171833" indent="-171833">
              <a:spcBef>
                <a:spcPts val="602"/>
              </a:spcBef>
              <a:buFont typeface="Arial" pitchFamily="34" charset="0"/>
              <a:buChar char="•"/>
              <a:defRPr/>
            </a:pPr>
            <a:r>
              <a:rPr lang="en-US" sz="900" dirty="0">
                <a:latin typeface="Arial" pitchFamily="34" charset="0"/>
                <a:cs typeface="Arial" pitchFamily="34" charset="0"/>
              </a:rPr>
              <a:t>Natural gas pipeline net imports from Canada remain below 2013 levels through 2040 in all the AEO2015 cases, but these imports do increase in response to higher natural gas prices in the latter part of the projection period.</a:t>
            </a:r>
          </a:p>
          <a:p>
            <a:pPr>
              <a:spcBef>
                <a:spcPts val="602"/>
              </a:spcBef>
              <a:defRPr/>
            </a:pPr>
            <a:r>
              <a:rPr lang="en-US" sz="900" dirty="0">
                <a:latin typeface="Arial" pitchFamily="34" charset="0"/>
                <a:cs typeface="Arial" pitchFamily="34" charset="0"/>
              </a:rPr>
              <a:t>Other cases</a:t>
            </a:r>
          </a:p>
          <a:p>
            <a:pPr marL="171833" indent="-171833">
              <a:spcBef>
                <a:spcPts val="602"/>
              </a:spcBef>
              <a:buFont typeface="Arial" pitchFamily="34" charset="0"/>
              <a:buChar char="•"/>
              <a:defRPr/>
            </a:pPr>
            <a:r>
              <a:rPr lang="en-US" sz="900" dirty="0">
                <a:latin typeface="Arial" pitchFamily="34" charset="0"/>
                <a:cs typeface="Arial" pitchFamily="34" charset="0"/>
              </a:rPr>
              <a:t>In the High Oil and Gas Resource case, abundant U.S. dry natural gas production keeps domestic natural gas prices lower than international prices, supporting the growth of U.S. LNG exports, which total 10.3 Tcf in 2037 and account for 66% of total U.S. natural gas exports in 2040. </a:t>
            </a:r>
          </a:p>
          <a:p>
            <a:pPr marL="171833" indent="-171833">
              <a:spcBef>
                <a:spcPts val="602"/>
              </a:spcBef>
              <a:buFont typeface="Arial" pitchFamily="34" charset="0"/>
              <a:buChar char="•"/>
              <a:defRPr/>
            </a:pPr>
            <a:r>
              <a:rPr lang="en-US" sz="900" dirty="0">
                <a:latin typeface="Arial" pitchFamily="34" charset="0"/>
                <a:cs typeface="Arial" pitchFamily="34" charset="0"/>
              </a:rPr>
              <a:t>In the Low Oil Price case, with lower world oil prices, U.S. LNG exports are less competitive and grow more slowly, to a peak of 0.8 Tcf in 2018, and account for 13% of total U.S. natural gas exports in 2040. At the time that the modeling for AEO2015 was frozen, there was only one LNG project actively under construction (Sabine Pass with a capacity of 0.8 Tcf or 2.2 Bcf/d)</a:t>
            </a:r>
          </a:p>
          <a:p>
            <a:pPr marL="171833" indent="-171833">
              <a:spcBef>
                <a:spcPts val="602"/>
              </a:spcBef>
              <a:buFont typeface="Arial" pitchFamily="34" charset="0"/>
              <a:buChar char="•"/>
              <a:defRPr/>
            </a:pPr>
            <a:r>
              <a:rPr lang="en-US" sz="900" dirty="0">
                <a:latin typeface="Arial" pitchFamily="34" charset="0"/>
                <a:cs typeface="Arial" pitchFamily="34" charset="0"/>
              </a:rPr>
              <a:t>The United States continues to import small volumes of LNG, largely to help satisfy peak winter demand in the Northeast.</a:t>
            </a:r>
          </a:p>
          <a:p>
            <a:pPr marL="171833" indent="-171833">
              <a:spcBef>
                <a:spcPts val="602"/>
              </a:spcBef>
              <a:buFont typeface="Arial" pitchFamily="34" charset="0"/>
              <a:buChar char="•"/>
              <a:defRPr/>
            </a:pPr>
            <a:r>
              <a:rPr lang="en-US" sz="900" dirty="0">
                <a:latin typeface="Arial" pitchFamily="34" charset="0"/>
                <a:cs typeface="Arial" pitchFamily="34" charset="0"/>
              </a:rPr>
              <a:t>Projected exports are sensitive to assumptions regarding conditions in U.S. and global natural gas markets. </a:t>
            </a:r>
            <a:endParaRPr lang="en-US" sz="900" b="1" dirty="0">
              <a:latin typeface="Arial" pitchFamily="34" charset="0"/>
              <a:cs typeface="Arial" pitchFamily="34" charset="0"/>
            </a:endParaRPr>
          </a:p>
          <a:p>
            <a:pPr marL="229055" indent="-229055">
              <a:spcAft>
                <a:spcPts val="1200"/>
              </a:spcAft>
              <a:buFont typeface="Arial" pitchFamily="34" charset="0"/>
              <a:buChar char="•"/>
            </a:pPr>
            <a:endParaRPr lang="en-US" sz="900" dirty="0"/>
          </a:p>
        </p:txBody>
      </p:sp>
      <p:graphicFrame>
        <p:nvGraphicFramePr>
          <p:cNvPr id="7" name="Table 6"/>
          <p:cNvGraphicFramePr>
            <a:graphicFrameLocks noGrp="1"/>
          </p:cNvGraphicFramePr>
          <p:nvPr>
            <p:extLst>
              <p:ext uri="{D42A27DB-BD31-4B8C-83A1-F6EECF244321}">
                <p14:modId xmlns:p14="http://schemas.microsoft.com/office/powerpoint/2010/main" val="581426465"/>
              </p:ext>
            </p:extLst>
          </p:nvPr>
        </p:nvGraphicFramePr>
        <p:xfrm>
          <a:off x="156452" y="6940576"/>
          <a:ext cx="6496457" cy="2274028"/>
        </p:xfrm>
        <a:graphic>
          <a:graphicData uri="http://schemas.openxmlformats.org/drawingml/2006/table">
            <a:tbl>
              <a:tblPr/>
              <a:tblGrid>
                <a:gridCol w="1238056"/>
                <a:gridCol w="710644"/>
                <a:gridCol w="769585"/>
                <a:gridCol w="655450"/>
                <a:gridCol w="701019"/>
                <a:gridCol w="646394"/>
                <a:gridCol w="600873"/>
                <a:gridCol w="582665"/>
                <a:gridCol w="591769"/>
              </a:tblGrid>
              <a:tr h="129330">
                <a:tc>
                  <a:txBody>
                    <a:bodyPr/>
                    <a:lstStyle/>
                    <a:p>
                      <a:pPr algn="l" fontAlgn="b"/>
                      <a:r>
                        <a:rPr lang="en-US" sz="800" b="1" i="0" u="none" strike="noStrike" dirty="0">
                          <a:solidFill>
                            <a:srgbClr val="000000"/>
                          </a:solidFill>
                          <a:latin typeface="Arial" pitchFamily="34" charset="0"/>
                          <a:cs typeface="Arial" pitchFamily="34" charset="0"/>
                        </a:rPr>
                        <a:t>trillion cubic feet</a:t>
                      </a: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2013-2040</a:t>
                      </a:r>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2013-2040</a:t>
                      </a:r>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r>
              <a:tr h="306385">
                <a:tc>
                  <a:txBody>
                    <a:bodyPr/>
                    <a:lstStyle/>
                    <a:p>
                      <a:pPr algn="l" fontAlgn="b"/>
                      <a:r>
                        <a:rPr lang="en-US" sz="800" b="0" i="0" u="none" strike="noStrike" dirty="0">
                          <a:solidFill>
                            <a:srgbClr val="000000"/>
                          </a:solidFill>
                          <a:latin typeface="Arial" pitchFamily="34" charset="0"/>
                          <a:cs typeface="Arial" pitchFamily="34" charset="0"/>
                        </a:rPr>
                        <a:t> </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2005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2010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2015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2020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2025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smtClean="0">
                          <a:solidFill>
                            <a:srgbClr val="000000"/>
                          </a:solidFill>
                          <a:effectLst/>
                          <a:latin typeface="Calibri"/>
                        </a:rPr>
                        <a:t>2040</a:t>
                      </a:r>
                      <a:endParaRPr lang="en-US" sz="900" b="1" i="0" u="none" strike="noStrike" dirty="0">
                        <a:solidFill>
                          <a:srgbClr val="000000"/>
                        </a:solidFill>
                        <a:effectLst/>
                        <a:latin typeface="Calibri"/>
                      </a:endParaRP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%change</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AAGR, %</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Exports to Mexico</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0.31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0.33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0.85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1.20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1.34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3.03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360%</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5.8%</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Exports to Canada</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0.36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0.74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0.85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1.07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1.27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0.93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0.1%</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Lower 48 LNG exports</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0.09</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2.14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2.55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2.55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NA</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17.7%</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Alaska LNG exports</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0.80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NA</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NA</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 </a:t>
                      </a:r>
                      <a:r>
                        <a:rPr lang="en-US" sz="800" b="0" i="0" u="none" strike="noStrike" dirty="0" smtClean="0">
                          <a:solidFill>
                            <a:srgbClr val="000000"/>
                          </a:solidFill>
                          <a:latin typeface="Arial" pitchFamily="34" charset="0"/>
                          <a:cs typeface="Arial" pitchFamily="34" charset="0"/>
                        </a:rPr>
                        <a:t>Pipeline </a:t>
                      </a:r>
                      <a:r>
                        <a:rPr lang="en-US" sz="800" b="0" i="0" u="none" strike="noStrike" dirty="0">
                          <a:solidFill>
                            <a:srgbClr val="000000"/>
                          </a:solidFill>
                          <a:latin typeface="Arial" pitchFamily="34" charset="0"/>
                          <a:cs typeface="Arial" pitchFamily="34" charset="0"/>
                        </a:rPr>
                        <a:t>Imports from Canada</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3.70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3.28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2.53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1.80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1.60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1.63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-41%</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a:t>
                      </a:r>
                      <a:r>
                        <a:rPr lang="en-US" sz="800" b="0" i="0" u="none" strike="noStrike" dirty="0" smtClean="0">
                          <a:solidFill>
                            <a:srgbClr val="000000"/>
                          </a:solidFill>
                          <a:latin typeface="Arial" pitchFamily="34" charset="0"/>
                          <a:cs typeface="Arial" pitchFamily="34" charset="0"/>
                        </a:rPr>
                        <a:t>1.9%</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 </a:t>
                      </a:r>
                      <a:r>
                        <a:rPr lang="en-US" sz="800" b="0" i="0" u="none" strike="noStrike" dirty="0" smtClean="0">
                          <a:solidFill>
                            <a:srgbClr val="000000"/>
                          </a:solidFill>
                          <a:latin typeface="Arial" pitchFamily="34" charset="0"/>
                          <a:cs typeface="Arial" pitchFamily="34" charset="0"/>
                        </a:rPr>
                        <a:t>Liquefied </a:t>
                      </a:r>
                      <a:r>
                        <a:rPr lang="en-US" sz="800" b="0" i="0" u="none" strike="noStrike" dirty="0">
                          <a:solidFill>
                            <a:srgbClr val="000000"/>
                          </a:solidFill>
                          <a:latin typeface="Arial" pitchFamily="34" charset="0"/>
                          <a:cs typeface="Arial" pitchFamily="34" charset="0"/>
                        </a:rPr>
                        <a:t>Natural Gas Imports</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0.63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0.43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-33%</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-1.4%</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png"/></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pn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png"/></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png"/></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pn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png"/></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pn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png"/></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png"/></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2.png"/></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2.png"/></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3.png"/></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3.png"/></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3.pn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3.png"/></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3.png"/></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3.pn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3.png"/></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3.png"/></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3.png"/></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3.png"/></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3.pn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3.png"/></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3.png"/></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3.png"/></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3.pn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3.png"/></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3.png"/></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3.pn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3.png"/></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3.png"/></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3.pn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3.pn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3.png"/></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3.png"/></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3.pn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3.png"/></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3.pn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3.png"/></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3.png"/></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3.png"/></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3.png"/></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3.pn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3.png"/></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png"/></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png"/></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png"/></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pn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png"/></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pn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png"/></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png"/></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png"/></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pn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3.png"/></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3.png"/></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3.png"/></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3.pn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3.pn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3.png"/></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3.png"/></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3.png"/></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3.png"/></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3.pn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3.png"/></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3.png"/></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3.png"/></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3.png"/></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3.png"/></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3.png"/></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3.png"/></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3.png"/></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3.png"/></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3.png"/></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pn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png"/></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png"/></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png"/></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png"/></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png"/></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png"/></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png"/></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png"/></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png"/></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7.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7.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7.xml"/><Relationship Id="rId2" Type="http://schemas.openxmlformats.org/officeDocument/2006/relationships/image" Target="../media/image3.png"/></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7.xml"/><Relationship Id="rId2" Type="http://schemas.openxmlformats.org/officeDocument/2006/relationships/image" Target="../media/image3.png"/></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7.xml"/><Relationship Id="rId2" Type="http://schemas.openxmlformats.org/officeDocument/2006/relationships/image" Target="../media/image3.png"/></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7.xml"/><Relationship Id="rId2" Type="http://schemas.openxmlformats.org/officeDocument/2006/relationships/image" Target="../media/image3.png"/></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7.xml"/><Relationship Id="rId2" Type="http://schemas.openxmlformats.org/officeDocument/2006/relationships/image" Target="../media/image3.png"/></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7.xml"/><Relationship Id="rId2" Type="http://schemas.openxmlformats.org/officeDocument/2006/relationships/image" Target="../media/image3.png"/></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7.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7.xml"/><Relationship Id="rId2" Type="http://schemas.openxmlformats.org/officeDocument/2006/relationships/image" Target="../media/image3.png"/></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7.xml"/><Relationship Id="rId2" Type="http://schemas.openxmlformats.org/officeDocument/2006/relationships/image" Target="../media/image3.png"/></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7.xml"/><Relationship Id="rId2" Type="http://schemas.openxmlformats.org/officeDocument/2006/relationships/image" Target="../media/image3.png"/></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7.xml"/><Relationship Id="rId2" Type="http://schemas.openxmlformats.org/officeDocument/2006/relationships/image" Target="../media/image3.png"/></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png"/></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png"/></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png"/></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png"/></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png"/></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png"/></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png"/></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png"/></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png"/></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png"/></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3.png"/></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3.png"/></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3.png"/></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3.png"/></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3.png"/></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3.png"/></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3.png"/></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3.png"/></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3.png"/></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3.png"/></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3.png"/></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3.png"/></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3.png"/></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3.png"/></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3.png"/></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3.png"/></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3.png"/></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3.png"/></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3.png"/></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3.png"/></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3.png"/></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1.xml"/><Relationship Id="rId2" Type="http://schemas.openxmlformats.org/officeDocument/2006/relationships/image" Target="../media/image3.png"/></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1.xml"/><Relationship Id="rId2" Type="http://schemas.openxmlformats.org/officeDocument/2006/relationships/image" Target="../media/image3.png"/></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1.xml"/><Relationship Id="rId2" Type="http://schemas.openxmlformats.org/officeDocument/2006/relationships/image" Target="../media/image3.png"/></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1.xml"/><Relationship Id="rId2" Type="http://schemas.openxmlformats.org/officeDocument/2006/relationships/image" Target="../media/image3.png"/></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1.xml"/><Relationship Id="rId2" Type="http://schemas.openxmlformats.org/officeDocument/2006/relationships/image" Target="../media/image3.png"/></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1.xml"/><Relationship Id="rId2" Type="http://schemas.openxmlformats.org/officeDocument/2006/relationships/image" Target="../media/image3.png"/></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1.xml"/><Relationship Id="rId2" Type="http://schemas.openxmlformats.org/officeDocument/2006/relationships/image" Target="../media/image3.png"/></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1.xml"/><Relationship Id="rId2" Type="http://schemas.openxmlformats.org/officeDocument/2006/relationships/image" Target="../media/image3.png"/></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1.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1.xml"/><Relationship Id="rId2" Type="http://schemas.openxmlformats.org/officeDocument/2006/relationships/image" Target="../media/image3.png"/></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1.xml"/><Relationship Id="rId2" Type="http://schemas.openxmlformats.org/officeDocument/2006/relationships/image" Target="../media/image3.png"/></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2.png"/></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2.png"/></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3.png"/></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3.png"/></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3.xml"/><Relationship Id="rId2" Type="http://schemas.openxmlformats.org/officeDocument/2006/relationships/image" Target="../media/image3.png"/></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3.xml"/><Relationship Id="rId2" Type="http://schemas.openxmlformats.org/officeDocument/2006/relationships/image" Target="../media/image3.png"/></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3.xml"/><Relationship Id="rId2" Type="http://schemas.openxmlformats.org/officeDocument/2006/relationships/image" Target="../media/image3.png"/></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3.xml"/><Relationship Id="rId2" Type="http://schemas.openxmlformats.org/officeDocument/2006/relationships/image" Target="../media/image3.png"/></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3.xml"/><Relationship Id="rId2" Type="http://schemas.openxmlformats.org/officeDocument/2006/relationships/image" Target="../media/image3.png"/></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3.xml"/><Relationship Id="rId2" Type="http://schemas.openxmlformats.org/officeDocument/2006/relationships/image" Target="../media/image3.png"/></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3.xml"/><Relationship Id="rId2" Type="http://schemas.openxmlformats.org/officeDocument/2006/relationships/image" Target="../media/image3.png"/></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3.xml"/><Relationship Id="rId2" Type="http://schemas.openxmlformats.org/officeDocument/2006/relationships/image" Target="../media/image3.png"/></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3.xml"/><Relationship Id="rId2"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3.xml"/><Relationship Id="rId2" Type="http://schemas.openxmlformats.org/officeDocument/2006/relationships/image" Target="../media/image3.png"/></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3.xml"/><Relationship Id="rId2" Type="http://schemas.openxmlformats.org/officeDocument/2006/relationships/image" Target="../media/image3.png"/></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4.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4.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4.xml"/><Relationship Id="rId2" Type="http://schemas.openxmlformats.org/officeDocument/2006/relationships/image" Target="../media/image3.png"/></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4.xml"/><Relationship Id="rId2" Type="http://schemas.openxmlformats.org/officeDocument/2006/relationships/image" Target="../media/image3.png"/></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4.xml"/><Relationship Id="rId2" Type="http://schemas.openxmlformats.org/officeDocument/2006/relationships/image" Target="../media/image3.png"/></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4.xml"/><Relationship Id="rId2" Type="http://schemas.openxmlformats.org/officeDocument/2006/relationships/image" Target="../media/image3.png"/></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4.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4.xml"/><Relationship Id="rId2" Type="http://schemas.openxmlformats.org/officeDocument/2006/relationships/image" Target="../media/image3.png"/></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4.xml"/><Relationship Id="rId2" Type="http://schemas.openxmlformats.org/officeDocument/2006/relationships/image" Target="../media/image3.png"/></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4.xml"/><Relationship Id="rId2" Type="http://schemas.openxmlformats.org/officeDocument/2006/relationships/image" Target="../media/image3.png"/></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4.xml"/><Relationship Id="rId2" Type="http://schemas.openxmlformats.org/officeDocument/2006/relationships/image" Target="../media/image3.png"/></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4.xml"/><Relationship Id="rId2" Type="http://schemas.openxmlformats.org/officeDocument/2006/relationships/image" Target="../media/image3.png"/></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4.xml"/><Relationship Id="rId2" Type="http://schemas.openxmlformats.org/officeDocument/2006/relationships/image" Target="../media/image3.png"/></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4.xml"/><Relationship Id="rId2" Type="http://schemas.openxmlformats.org/officeDocument/2006/relationships/image" Target="../media/image3.png"/></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5.xml"/><Relationship Id="rId2" Type="http://schemas.openxmlformats.org/officeDocument/2006/relationships/image" Target="../media/image2.png"/></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5.xml"/><Relationship Id="rId2"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5.xml"/><Relationship Id="rId2" Type="http://schemas.openxmlformats.org/officeDocument/2006/relationships/image" Target="../media/image3.png"/></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5.xml"/><Relationship Id="rId2" Type="http://schemas.openxmlformats.org/officeDocument/2006/relationships/image" Target="../media/image3.png"/></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3.png"/></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3.png"/></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3.png"/></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3.png"/></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3.png"/></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3.png"/></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3.png"/></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3.png"/></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3.png"/></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3.png"/></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3.png"/></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7.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7.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7.xml"/><Relationship Id="rId2" Type="http://schemas.openxmlformats.org/officeDocument/2006/relationships/image" Target="../media/image3.png"/></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7.xml"/><Relationship Id="rId2" Type="http://schemas.openxmlformats.org/officeDocument/2006/relationships/image" Target="../media/image3.png"/></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7.xml"/><Relationship Id="rId2" Type="http://schemas.openxmlformats.org/officeDocument/2006/relationships/image" Target="../media/image3.png"/></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7.xml"/><Relationship Id="rId2" Type="http://schemas.openxmlformats.org/officeDocument/2006/relationships/image" Target="../media/image3.png"/></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7.xml"/><Relationship Id="rId2" Type="http://schemas.openxmlformats.org/officeDocument/2006/relationships/image" Target="../media/image3.png"/></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7.xml"/><Relationship Id="rId2" Type="http://schemas.openxmlformats.org/officeDocument/2006/relationships/image" Target="../media/image3.png"/></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7.xml"/><Relationship Id="rId2" Type="http://schemas.openxmlformats.org/officeDocument/2006/relationships/image" Target="../media/image3.png"/></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7.xml"/><Relationship Id="rId2" Type="http://schemas.openxmlformats.org/officeDocument/2006/relationships/image" Target="../media/image3.png"/></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7.xml"/><Relationship Id="rId2"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7.xml"/><Relationship Id="rId2" Type="http://schemas.openxmlformats.org/officeDocument/2006/relationships/image" Target="../media/image3.png"/></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7.xml"/><Relationship Id="rId2" Type="http://schemas.openxmlformats.org/officeDocument/2006/relationships/image" Target="../media/image3.png"/></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7.xml"/><Relationship Id="rId2" Type="http://schemas.openxmlformats.org/officeDocument/2006/relationships/image" Target="../media/image3.png"/></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8.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8.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38.xml"/><Relationship Id="rId2" Type="http://schemas.openxmlformats.org/officeDocument/2006/relationships/image" Target="../media/image3.png"/></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38.xml"/><Relationship Id="rId2" Type="http://schemas.openxmlformats.org/officeDocument/2006/relationships/image" Target="../media/image3.png"/></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38.xml"/><Relationship Id="rId2" Type="http://schemas.openxmlformats.org/officeDocument/2006/relationships/image" Target="../media/image3.png"/></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38.xml"/><Relationship Id="rId2"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38.xml"/><Relationship Id="rId2" Type="http://schemas.openxmlformats.org/officeDocument/2006/relationships/image" Target="../media/image3.png"/></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38.xml"/><Relationship Id="rId2" Type="http://schemas.openxmlformats.org/officeDocument/2006/relationships/image" Target="../media/image3.png"/></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38.xml"/><Relationship Id="rId2" Type="http://schemas.openxmlformats.org/officeDocument/2006/relationships/image" Target="../media/image3.png"/></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8.xml"/><Relationship Id="rId2" Type="http://schemas.openxmlformats.org/officeDocument/2006/relationships/image" Target="../media/image3.png"/></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38.xml"/><Relationship Id="rId2" Type="http://schemas.openxmlformats.org/officeDocument/2006/relationships/image" Target="../media/image3.png"/></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38.xml"/><Relationship Id="rId2" Type="http://schemas.openxmlformats.org/officeDocument/2006/relationships/image" Target="../media/image3.png"/></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38.xml"/><Relationship Id="rId2" Type="http://schemas.openxmlformats.org/officeDocument/2006/relationships/image" Target="../media/image3.png"/></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38.xml"/><Relationship Id="rId2" Type="http://schemas.openxmlformats.org/officeDocument/2006/relationships/image" Target="../media/image3.png"/></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39.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39.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39.xml"/><Relationship Id="rId2" Type="http://schemas.openxmlformats.org/officeDocument/2006/relationships/image" Target="../media/image3.png"/></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39.xml"/><Relationship Id="rId2" Type="http://schemas.openxmlformats.org/officeDocument/2006/relationships/image" Target="../media/image3.png"/></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39.xml"/><Relationship Id="rId2" Type="http://schemas.openxmlformats.org/officeDocument/2006/relationships/image" Target="../media/image3.png"/></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39.xml"/><Relationship Id="rId2" Type="http://schemas.openxmlformats.org/officeDocument/2006/relationships/image" Target="../media/image3.png"/></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39.xml"/><Relationship Id="rId2" Type="http://schemas.openxmlformats.org/officeDocument/2006/relationships/image" Target="../media/image3.png"/></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39.xml"/><Relationship Id="rId2" Type="http://schemas.openxmlformats.org/officeDocument/2006/relationships/image" Target="../media/image3.png"/></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39.xml"/><Relationship Id="rId2" Type="http://schemas.openxmlformats.org/officeDocument/2006/relationships/image" Target="../media/image3.png"/></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39.xml"/><Relationship Id="rId2" Type="http://schemas.openxmlformats.org/officeDocument/2006/relationships/image" Target="../media/image3.png"/></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39.xml"/><Relationship Id="rId2"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39.xml"/><Relationship Id="rId2" Type="http://schemas.openxmlformats.org/officeDocument/2006/relationships/image" Target="../media/image3.png"/></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9.xml"/><Relationship Id="rId2" Type="http://schemas.openxmlformats.org/officeDocument/2006/relationships/image" Target="../media/image3.png"/></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9.xml"/><Relationship Id="rId2" Type="http://schemas.openxmlformats.org/officeDocument/2006/relationships/image" Target="../media/image3.png"/></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0.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0.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0.xml"/><Relationship Id="rId2" Type="http://schemas.openxmlformats.org/officeDocument/2006/relationships/image" Target="../media/image3.png"/></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0.xml"/><Relationship Id="rId2" Type="http://schemas.openxmlformats.org/officeDocument/2006/relationships/image" Target="../media/image3.png"/></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0.xml"/><Relationship Id="rId2" Type="http://schemas.openxmlformats.org/officeDocument/2006/relationships/image" Target="../media/image3.png"/></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0.xml"/><Relationship Id="rId2"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0.xml"/><Relationship Id="rId2" Type="http://schemas.openxmlformats.org/officeDocument/2006/relationships/image" Target="../media/image3.png"/></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0.xml"/><Relationship Id="rId2" Type="http://schemas.openxmlformats.org/officeDocument/2006/relationships/image" Target="../media/image3.png"/></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0.xml"/><Relationship Id="rId2" Type="http://schemas.openxmlformats.org/officeDocument/2006/relationships/image" Target="../media/image3.png"/></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0.xml"/><Relationship Id="rId2" Type="http://schemas.openxmlformats.org/officeDocument/2006/relationships/image" Target="../media/image3.png"/></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0.xml"/><Relationship Id="rId2" Type="http://schemas.openxmlformats.org/officeDocument/2006/relationships/image" Target="../media/image3.png"/></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0.xml"/><Relationship Id="rId2" Type="http://schemas.openxmlformats.org/officeDocument/2006/relationships/image" Target="../media/image3.png"/></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0.xml"/><Relationship Id="rId2" Type="http://schemas.openxmlformats.org/officeDocument/2006/relationships/image" Target="../media/image3.png"/></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0.xml"/><Relationship Id="rId2" Type="http://schemas.openxmlformats.org/officeDocument/2006/relationships/image" Target="../media/image3.png"/></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1.xml"/><Relationship Id="rId2" Type="http://schemas.openxmlformats.org/officeDocument/2006/relationships/image" Target="../media/image3.png"/></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1.xml"/><Relationship Id="rId2" Type="http://schemas.openxmlformats.org/officeDocument/2006/relationships/image" Target="../media/image3.png"/></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1.xml"/><Relationship Id="rId2" Type="http://schemas.openxmlformats.org/officeDocument/2006/relationships/image" Target="../media/image3.png"/></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1.xml"/><Relationship Id="rId2" Type="http://schemas.openxmlformats.org/officeDocument/2006/relationships/image" Target="../media/image3.png"/></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1.xml"/><Relationship Id="rId2" Type="http://schemas.openxmlformats.org/officeDocument/2006/relationships/image" Target="../media/image3.png"/></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41.xml"/><Relationship Id="rId2" Type="http://schemas.openxmlformats.org/officeDocument/2006/relationships/image" Target="../media/image3.png"/></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1.xml"/><Relationship Id="rId2"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1.xml"/><Relationship Id="rId2" Type="http://schemas.openxmlformats.org/officeDocument/2006/relationships/image" Target="../media/image3.png"/></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1.xml"/><Relationship Id="rId2" Type="http://schemas.openxmlformats.org/officeDocument/2006/relationships/image" Target="../media/image3.png"/></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1.xml"/><Relationship Id="rId2" Type="http://schemas.openxmlformats.org/officeDocument/2006/relationships/image" Target="../media/image3.png"/></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1.xml"/><Relationship Id="rId2" Type="http://schemas.openxmlformats.org/officeDocument/2006/relationships/image" Target="../media/image3.png"/></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1.xml"/><Relationship Id="rId2" Type="http://schemas.openxmlformats.org/officeDocument/2006/relationships/image" Target="../media/image3.png"/></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t>Lower oil prices and the energy outlook                                                  May 2015</a:t>
            </a:r>
            <a:endParaRPr lang="en-US" dirty="0"/>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pPr>
                <a:defRPr/>
              </a:pPr>
              <a:t>‹#›</a:t>
            </a:fld>
            <a:endParaRPr lang="en-US" dirty="0"/>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8930257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2499844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6507146"/>
      </p:ext>
    </p:extLst>
  </p:cSld>
  <p:clrMapOvr>
    <a:masterClrMapping/>
  </p:clrMapOvr>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8445662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3425620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50646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6771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575939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2911789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741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t>Lower oil prices and the energy outlook                                                  May 2015</a:t>
            </a:r>
            <a:endParaRPr lang="en-US" dirty="0"/>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pPr>
                <a:defRPr/>
              </a:pPr>
              <a:t>‹#›</a:t>
            </a:fld>
            <a:endParaRPr lang="en-US" dirty="0"/>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1315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7610561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55169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25651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80330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417528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15233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209184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931293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7092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t>Lower oil prices and the energy outlook                                                  May 2015</a:t>
            </a:r>
            <a:endParaRPr lang="en-US" dirty="0"/>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pPr>
                <a:defRPr/>
              </a:pPr>
              <a:t>‹#›</a:t>
            </a:fld>
            <a:endParaRPr lang="en-US" dirty="0"/>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424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173602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section title">
    <p:spTree>
      <p:nvGrpSpPr>
        <p:cNvPr id="1" name=""/>
        <p:cNvGrpSpPr/>
        <p:nvPr/>
      </p:nvGrpSpPr>
      <p:grpSpPr>
        <a:xfrm>
          <a:off x="0" y="0"/>
          <a:ext cx="0" cy="0"/>
          <a:chOff x="0" y="0"/>
          <a:chExt cx="0" cy="0"/>
        </a:xfrm>
      </p:grpSpPr>
      <p:sp>
        <p:nvSpPr>
          <p:cNvPr id="16"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latin typeface="Arial"/>
            </a:endParaRPr>
          </a:p>
        </p:txBody>
      </p:sp>
      <p:cxnSp>
        <p:nvCxnSpPr>
          <p:cNvPr id="18"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457200" y="2209800"/>
            <a:ext cx="8229600" cy="1488141"/>
          </a:xfrm>
          <a:prstGeom prst="rect">
            <a:avLst/>
          </a:prstGeom>
        </p:spPr>
        <p:txBody>
          <a:bodyPr anchor="b"/>
          <a:lstStyle>
            <a:lvl1pPr algn="ctr">
              <a:defRPr sz="4000" kern="1200" baseline="0">
                <a:solidFill>
                  <a:schemeClr val="accent1"/>
                </a:solidFill>
                <a:latin typeface="+mj-lt"/>
              </a:defRPr>
            </a:lvl1pPr>
          </a:lstStyle>
          <a:p>
            <a:r>
              <a:rPr lang="en-US" dirty="0" smtClean="0"/>
              <a:t>Section Title — click to edit</a:t>
            </a:r>
            <a:endParaRPr lang="en-US" dirty="0"/>
          </a:p>
        </p:txBody>
      </p:sp>
      <p:pic>
        <p:nvPicPr>
          <p:cNvPr id="19"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7" name="Footer Placeholder 3"/>
          <p:cNvSpPr>
            <a:spLocks noGrp="1"/>
          </p:cNvSpPr>
          <p:nvPr userDrawn="1">
            <p:ph type="ftr" sz="quarter" idx="4294967295"/>
          </p:nvPr>
        </p:nvSpPr>
        <p:spPr bwMode="auto">
          <a:xfrm>
            <a:off x="663649" y="6258404"/>
            <a:ext cx="5191125" cy="567697"/>
          </a:xfrm>
          <a:prstGeom prst="rect">
            <a:avLst/>
          </a:prstGeom>
          <a:noFill/>
          <a:ln>
            <a:miter lim="800000"/>
            <a:headEnd/>
            <a:tailEnd/>
          </a:ln>
        </p:spPr>
        <p:txBody>
          <a:bodyPr anchor="b"/>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03606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42594398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40017945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059116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2689810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273377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133081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239617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t>Lower oil prices and the energy outlook                                                  May 2015</a:t>
            </a:r>
            <a:endParaRPr lang="en-US" dirty="0"/>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9435004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211143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95861593"/>
      </p:ext>
    </p:extLst>
  </p:cSld>
  <p:clrMapOvr>
    <a:masterClrMapping/>
  </p:clrMapOvr>
  <p:timing>
    <p:tnLst>
      <p:par>
        <p:cTn xmlns:p14="http://schemas.microsoft.com/office/powerpoint/2010/mai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8828875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982371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024109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0107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84002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9808777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71131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660617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7376265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6499514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6313484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8139555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2301851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56147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79169577"/>
      </p:ext>
    </p:extLst>
  </p:cSld>
  <p:clrMapOvr>
    <a:masterClrMapping/>
  </p:clrMapOvr>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32976911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01937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266027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31074278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0568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02872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16352250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662348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9557186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09439953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6904544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14059788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8470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404542511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186806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6570193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80264782"/>
      </p:ext>
    </p:extLst>
  </p:cSld>
  <p:clrMapOvr>
    <a:masterClrMapping/>
  </p:clrMapOvr>
  <p:timing>
    <p:tnLst>
      <p:par>
        <p:cTn xmlns:p14="http://schemas.microsoft.com/office/powerpoint/2010/mai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767859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1004576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843411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5594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50024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430666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7073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52176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746375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1519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15426645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327543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46098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19883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9064463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2898856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050412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59547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185454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40237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68098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5390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cSld name="section title">
    <p:spTree>
      <p:nvGrpSpPr>
        <p:cNvPr id="1" name=""/>
        <p:cNvGrpSpPr/>
        <p:nvPr/>
      </p:nvGrpSpPr>
      <p:grpSpPr>
        <a:xfrm>
          <a:off x="0" y="0"/>
          <a:ext cx="0" cy="0"/>
          <a:chOff x="0" y="0"/>
          <a:chExt cx="0" cy="0"/>
        </a:xfrm>
      </p:grpSpPr>
      <p:sp>
        <p:nvSpPr>
          <p:cNvPr id="16"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latin typeface="Arial"/>
            </a:endParaRPr>
          </a:p>
        </p:txBody>
      </p:sp>
      <p:cxnSp>
        <p:nvCxnSpPr>
          <p:cNvPr id="18"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457200" y="2209800"/>
            <a:ext cx="8229600" cy="1488141"/>
          </a:xfrm>
          <a:prstGeom prst="rect">
            <a:avLst/>
          </a:prstGeom>
        </p:spPr>
        <p:txBody>
          <a:bodyPr anchor="b"/>
          <a:lstStyle>
            <a:lvl1pPr algn="ctr">
              <a:defRPr sz="4000" kern="1200" baseline="0">
                <a:solidFill>
                  <a:schemeClr val="accent1"/>
                </a:solidFill>
                <a:latin typeface="+mj-lt"/>
              </a:defRPr>
            </a:lvl1pPr>
          </a:lstStyle>
          <a:p>
            <a:r>
              <a:rPr lang="en-US" dirty="0" smtClean="0"/>
              <a:t>Section Title — click to edit</a:t>
            </a:r>
            <a:endParaRPr lang="en-US" dirty="0"/>
          </a:p>
        </p:txBody>
      </p:sp>
      <p:pic>
        <p:nvPicPr>
          <p:cNvPr id="19"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7" name="Footer Placeholder 3"/>
          <p:cNvSpPr>
            <a:spLocks noGrp="1"/>
          </p:cNvSpPr>
          <p:nvPr userDrawn="1">
            <p:ph type="ftr" sz="quarter" idx="4294967295"/>
          </p:nvPr>
        </p:nvSpPr>
        <p:spPr bwMode="auto">
          <a:xfrm>
            <a:off x="663649" y="6258404"/>
            <a:ext cx="5191125" cy="567697"/>
          </a:xfrm>
          <a:prstGeom prst="rect">
            <a:avLst/>
          </a:prstGeom>
          <a:noFill/>
          <a:ln>
            <a:miter lim="800000"/>
            <a:headEnd/>
            <a:tailEnd/>
          </a:ln>
        </p:spPr>
        <p:txBody>
          <a:bodyPr anchor="b"/>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6383036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63514290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49440229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55148924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2912472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4367408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404491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85368285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656777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980802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1063725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981707555"/>
      </p:ext>
    </p:extLst>
  </p:cSld>
  <p:clrMapOvr>
    <a:masterClrMapping/>
  </p:clrMapOvr>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20931232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16656998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22341814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4722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52200112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7096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6838994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79213297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1853869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89835439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89814882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0712265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62697491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76291059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541359416"/>
      </p:ext>
    </p:extLst>
  </p:cSld>
  <p:clrMapOvr>
    <a:masterClrMapping/>
  </p:clrMapOvr>
  <p:timing>
    <p:tnLst>
      <p:par>
        <p:cTn xmlns:p14="http://schemas.microsoft.com/office/powerpoint/2010/mai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6636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30818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555166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75959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09788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167871975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42217487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420962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74562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178578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57428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42652752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3182208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550673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385739223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392324747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15267070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extLst>
      <p:ext uri="{BB962C8B-B14F-4D97-AF65-F5344CB8AC3E}">
        <p14:creationId xmlns:p14="http://schemas.microsoft.com/office/powerpoint/2010/main" val="12850765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111071680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14236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cSld name="long 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solidFill>
                  <a:schemeClr val="tx1"/>
                </a:solidFill>
                <a:latin typeface="+mn-lt"/>
              </a:defRPr>
            </a:lvl1pPr>
            <a:lvl2pPr marL="690563" indent="-233363">
              <a:lnSpc>
                <a:spcPct val="100000"/>
              </a:lnSpc>
              <a:spcAft>
                <a:spcPts val="400"/>
              </a:spcAft>
              <a:defRPr sz="1600" i="0" kern="1200" baseline="0">
                <a:solidFill>
                  <a:schemeClr val="tx1"/>
                </a:solidFill>
                <a:latin typeface="+mn-lt"/>
              </a:defRPr>
            </a:lvl2pPr>
            <a:lvl3pPr marL="1084263" indent="-169863">
              <a:lnSpc>
                <a:spcPct val="100000"/>
              </a:lnSpc>
              <a:spcAft>
                <a:spcPts val="400"/>
              </a:spcAft>
              <a:defRPr sz="1600" i="0" kern="1200" baseline="0">
                <a:solidFill>
                  <a:schemeClr val="tx1"/>
                </a:solidFill>
                <a:latin typeface="+mn-lt"/>
              </a:defRPr>
            </a:lvl3pPr>
            <a:lvl4pPr marL="1604963" indent="-233363">
              <a:lnSpc>
                <a:spcPct val="100000"/>
              </a:lnSpc>
              <a:spcAft>
                <a:spcPts val="400"/>
              </a:spcAft>
              <a:defRPr sz="1600" i="0" kern="1200" baseline="0">
                <a:solidFill>
                  <a:schemeClr val="tx1"/>
                </a:solidFill>
                <a:latin typeface="+mn-lt"/>
              </a:defRPr>
            </a:lvl4pPr>
            <a:lvl5pPr marL="1998663" indent="-169863">
              <a:lnSpc>
                <a:spcPct val="100000"/>
              </a:lnSpc>
              <a:spcAft>
                <a:spcPts val="400"/>
              </a:spcAft>
              <a:buFont typeface="Arial" pitchFamily="34" charset="0"/>
              <a:buChar char="•"/>
              <a:defRPr sz="1600" i="0" kern="1200" baseline="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320090876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auto">
              <a:spcBef>
                <a:spcPts val="0"/>
              </a:spcBef>
              <a:spcAft>
                <a:spcPts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553087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412243525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13878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6978218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36739665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4693246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4311830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85060615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485586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0009100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77396786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10898804"/>
      </p:ext>
    </p:extLst>
  </p:cSld>
  <p:clrMapOvr>
    <a:masterClrMapping/>
  </p:clrMapOvr>
  <p:timing>
    <p:tnLst>
      <p:par>
        <p:cTn xmlns:p14="http://schemas.microsoft.com/office/powerpoint/2010/mai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23957017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283665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9977655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48972691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97369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14962652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111790117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0873135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50448781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67885661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86707659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10455638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002829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998827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61135733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653685196"/>
      </p:ext>
    </p:extLst>
  </p:cSld>
  <p:clrMapOvr>
    <a:masterClrMapping/>
  </p:clrMapOvr>
  <p:timing>
    <p:tnLst>
      <p:par>
        <p:cTn xmlns:p14="http://schemas.microsoft.com/office/powerpoint/2010/mai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77523526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73862813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35767495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86192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85407570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48276831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041301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0892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1622505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159117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780461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70358024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27344148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179470808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282038123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231606434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extLst>
      <p:ext uri="{BB962C8B-B14F-4D97-AF65-F5344CB8AC3E}">
        <p14:creationId xmlns:p14="http://schemas.microsoft.com/office/powerpoint/2010/main" val="110311817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403332621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988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48388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cxnSp>
        <p:nvCxnSpPr>
          <p:cNvPr id="9"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2" name="Title 1"/>
          <p:cNvSpPr>
            <a:spLocks noGrp="1"/>
          </p:cNvSpPr>
          <p:nvPr>
            <p:ph type="title"/>
          </p:nvPr>
        </p:nvSpPr>
        <p:spPr>
          <a:xfrm>
            <a:off x="640080" y="73152"/>
            <a:ext cx="8046720" cy="1143000"/>
          </a:xfrm>
          <a:prstGeom prst="rect">
            <a:avLst/>
          </a:prstGeom>
        </p:spPr>
        <p:txBody>
          <a:bodyPr anchor="b"/>
          <a:lstStyle>
            <a:lvl1pPr>
              <a:defRPr sz="34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39191365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Oval 13"/>
          <p:cNvSpPr>
            <a:spLocks noChangeAspect="1"/>
          </p:cNvSpPr>
          <p:nvPr userDrawn="1"/>
        </p:nvSpPr>
        <p:spPr bwMode="auto">
          <a:xfrm>
            <a:off x="8732838" y="6456363"/>
            <a:ext cx="276225" cy="274637"/>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defRPr/>
            </a:pPr>
            <a:endParaRPr lang="en-US" dirty="0">
              <a:solidFill>
                <a:srgbClr val="000000"/>
              </a:solidFill>
              <a:latin typeface="Arial"/>
            </a:endParaRPr>
          </a:p>
        </p:txBody>
      </p:sp>
      <p:cxnSp>
        <p:nvCxnSpPr>
          <p:cNvPr id="3"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Slide Number Placeholder 2"/>
          <p:cNvSpPr>
            <a:spLocks noGrp="1"/>
          </p:cNvSpPr>
          <p:nvPr>
            <p:ph type="sldNum" sz="quarter" idx="10"/>
          </p:nvPr>
        </p:nvSpPr>
        <p:spPr/>
        <p:txBody>
          <a:bodyPr/>
          <a:lstStyle>
            <a:lvl1pPr>
              <a:defRPr/>
            </a:lvl1pPr>
          </a:lstStyle>
          <a:p>
            <a:pPr>
              <a:defRPr/>
            </a:pPr>
            <a:fld id="{83049F7B-2B02-4792-8479-5E3FD296F0E2}" type="slidenum">
              <a:rPr lang="en-US">
                <a:solidFill>
                  <a:srgbClr val="000000"/>
                </a:solidFill>
              </a:rPr>
              <a:pPr>
                <a:defRPr/>
              </a:pPr>
              <a:t>‹#›</a:t>
            </a:fld>
            <a:endParaRPr lang="en-US" dirty="0">
              <a:solidFill>
                <a:srgbClr val="000000"/>
              </a:solidFill>
            </a:endParaRPr>
          </a:p>
        </p:txBody>
      </p:sp>
      <p:sp>
        <p:nvSpPr>
          <p:cNvPr id="6" name="Footer Placeholder 3"/>
          <p:cNvSpPr>
            <a:spLocks noGrp="1"/>
          </p:cNvSpPr>
          <p:nvPr>
            <p:ph type="ftr" sz="quarter" idx="11"/>
          </p:nvPr>
        </p:nvSpPr>
        <p:spPr/>
        <p:txBody>
          <a:bodyPr/>
          <a:lstStyle>
            <a:lvl1pPr>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71655876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pie chart">
    <p:spTree>
      <p:nvGrpSpPr>
        <p:cNvPr id="1" name=""/>
        <p:cNvGrpSpPr/>
        <p:nvPr/>
      </p:nvGrpSpPr>
      <p:grpSpPr>
        <a:xfrm>
          <a:off x="0" y="0"/>
          <a:ext cx="0" cy="0"/>
          <a:chOff x="0" y="0"/>
          <a:chExt cx="0" cy="0"/>
        </a:xfrm>
      </p:grpSpPr>
      <p:sp>
        <p:nvSpPr>
          <p:cNvPr id="12"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cxnSp>
        <p:nvCxnSpPr>
          <p:cNvPr id="14"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p:spPr>
        <p:txBody>
          <a:bodyPr tIns="91440" bIns="0" anchor="b"/>
          <a:lstStyle>
            <a:lvl1pPr>
              <a:defRPr sz="2400" baseline="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9" name="Chart Placeholder 8"/>
          <p:cNvSpPr>
            <a:spLocks noGrp="1"/>
          </p:cNvSpPr>
          <p:nvPr>
            <p:ph type="chart" sz="quarter" idx="12"/>
          </p:nvPr>
        </p:nvSpPr>
        <p:spPr>
          <a:xfrm>
            <a:off x="636998" y="1229475"/>
            <a:ext cx="7945027" cy="4676026"/>
          </a:xfrm>
          <a:prstGeom prst="rect">
            <a:avLst/>
          </a:prstGeom>
        </p:spPr>
        <p:txBody>
          <a:bodyPr/>
          <a:lstStyle>
            <a:lvl1pPr>
              <a:buNone/>
              <a:defRPr sz="1200" i="0">
                <a:latin typeface="Arial" pitchFamily="34" charset="0"/>
                <a:cs typeface="Arial" pitchFamily="34" charset="0"/>
              </a:defRPr>
            </a:lvl1pPr>
          </a:lstStyle>
          <a:p>
            <a:r>
              <a:rPr lang="en-US" smtClean="0"/>
              <a:t>Click icon to add chart</a:t>
            </a:r>
            <a:endParaRPr lang="en-US" dirty="0"/>
          </a:p>
        </p:txBody>
      </p:sp>
      <p:sp>
        <p:nvSpPr>
          <p:cNvPr id="11" name="Text Placeholder 10"/>
          <p:cNvSpPr>
            <a:spLocks noGrp="1"/>
          </p:cNvSpPr>
          <p:nvPr>
            <p:ph type="body" sz="quarter" idx="13" hasCustomPrompt="1"/>
          </p:nvPr>
        </p:nvSpPr>
        <p:spPr>
          <a:xfrm>
            <a:off x="636998" y="895350"/>
            <a:ext cx="7946136" cy="295275"/>
          </a:xfrm>
          <a:prstGeom prst="rect">
            <a:avLst/>
          </a:prstGeom>
        </p:spPr>
        <p:txBody>
          <a:bodyPr/>
          <a:lstStyle>
            <a:lvl1pPr marL="0" indent="0">
              <a:buNone/>
              <a:defRPr sz="1400" i="0" baseline="0">
                <a:latin typeface="Arial" pitchFamily="34" charset="0"/>
                <a:cs typeface="Arial" pitchFamily="34" charset="0"/>
              </a:defRPr>
            </a:lvl1pPr>
            <a:lvl2pPr>
              <a:buNone/>
              <a:defRPr sz="1400"/>
            </a:lvl2pPr>
            <a:lvl3pPr>
              <a:buNone/>
              <a:defRPr sz="1400"/>
            </a:lvl3pPr>
            <a:lvl4pPr>
              <a:buNone/>
              <a:defRPr sz="1400"/>
            </a:lvl4pPr>
            <a:lvl5pPr>
              <a:buNone/>
              <a:defRPr sz="1400"/>
            </a:lvl5pPr>
          </a:lstStyle>
          <a:p>
            <a:pPr lvl="0"/>
            <a:r>
              <a:rPr lang="en-US" dirty="0" smtClean="0"/>
              <a:t>pie chart units here</a:t>
            </a:r>
            <a:endParaRPr lang="en-US" dirty="0"/>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6" name="Text Placeholder 19"/>
          <p:cNvSpPr>
            <a:spLocks noGrp="1"/>
          </p:cNvSpPr>
          <p:nvPr>
            <p:ph type="body" sz="quarter" idx="15" hasCustomPrompt="1"/>
          </p:nvPr>
        </p:nvSpPr>
        <p:spPr>
          <a:xfrm>
            <a:off x="638175" y="5953125"/>
            <a:ext cx="7943849" cy="247650"/>
          </a:xfrm>
          <a:prstGeom prst="rect">
            <a:avLst/>
          </a:prstGeom>
        </p:spPr>
        <p:txBody>
          <a:bodyPr anchor="b"/>
          <a:lstStyle>
            <a:lvl1pPr marL="0" indent="0">
              <a:buNone/>
              <a:defRPr sz="1200">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98342866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image">
    <p:spTree>
      <p:nvGrpSpPr>
        <p:cNvPr id="1" name=""/>
        <p:cNvGrpSpPr/>
        <p:nvPr/>
      </p:nvGrpSpPr>
      <p:grpSpPr>
        <a:xfrm>
          <a:off x="0" y="0"/>
          <a:ext cx="0" cy="0"/>
          <a:chOff x="0" y="0"/>
          <a:chExt cx="0" cy="0"/>
        </a:xfrm>
      </p:grpSpPr>
      <p:sp>
        <p:nvSpPr>
          <p:cNvPr id="10"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cxnSp>
        <p:nvCxnSpPr>
          <p:cNvPr id="12"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a:noFill/>
        </p:spPr>
        <p:txBody>
          <a:bodyPr tIns="91440" bIns="0" anchor="b"/>
          <a:lstStyle>
            <a:lvl1pPr>
              <a:defRPr sz="2400" baseline="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14" name="Picture Placeholder 13"/>
          <p:cNvSpPr>
            <a:spLocks noGrp="1"/>
          </p:cNvSpPr>
          <p:nvPr>
            <p:ph type="pic" sz="quarter" idx="12"/>
          </p:nvPr>
        </p:nvSpPr>
        <p:spPr>
          <a:xfrm>
            <a:off x="638175" y="847725"/>
            <a:ext cx="8048625" cy="5057775"/>
          </a:xfrm>
          <a:prstGeom prst="rect">
            <a:avLst/>
          </a:prstGeom>
        </p:spPr>
        <p:txBody>
          <a:bodyPr/>
          <a:lstStyle>
            <a:lvl1pPr>
              <a:buNone/>
              <a:defRPr sz="1200" i="0">
                <a:latin typeface="Arial" pitchFamily="34" charset="0"/>
                <a:cs typeface="Arial" pitchFamily="34" charset="0"/>
              </a:defRPr>
            </a:lvl1pPr>
          </a:lstStyle>
          <a:p>
            <a:r>
              <a:rPr lang="en-US" smtClean="0"/>
              <a:t>Click icon to add picture</a:t>
            </a:r>
            <a:endParaRPr lang="en-US"/>
          </a:p>
        </p:txBody>
      </p:sp>
      <p:pic>
        <p:nvPicPr>
          <p:cNvPr id="13"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5" name="Text Placeholder 19"/>
          <p:cNvSpPr>
            <a:spLocks noGrp="1"/>
          </p:cNvSpPr>
          <p:nvPr>
            <p:ph type="body" sz="quarter" idx="15" hasCustomPrompt="1"/>
          </p:nvPr>
        </p:nvSpPr>
        <p:spPr>
          <a:xfrm>
            <a:off x="638175" y="5953125"/>
            <a:ext cx="7943849" cy="247650"/>
          </a:xfrm>
          <a:prstGeom prst="rect">
            <a:avLst/>
          </a:prstGeom>
        </p:spPr>
        <p:txBody>
          <a:bodyPr anchor="b"/>
          <a:lstStyle>
            <a:lvl1pPr marL="0" indent="0">
              <a:buNone/>
              <a:defRPr sz="1200">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194994467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1495717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21113611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236450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9239120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80856768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12759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91790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882405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026315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830165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9855261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9102357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7187287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891809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27704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514709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696779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565758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62369456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08395145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31738189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69881870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63682694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18446900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74245740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75760206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3745016"/>
      </p:ext>
    </p:extLst>
  </p:cSld>
  <p:clrMapOvr>
    <a:masterClrMapping/>
  </p:clrMapOvr>
  <p:timing>
    <p:tnLst>
      <p:par>
        <p:cTn xmlns:p14="http://schemas.microsoft.com/office/powerpoint/2010/mai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63355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t>Lower oil prices and the energy outlook                                                  May 2015</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8674091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4417301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5408706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73940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51220339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20784787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1286339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316091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19862558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68668606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466394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23708133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366438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6678105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98244094"/>
      </p:ext>
    </p:extLst>
  </p:cSld>
  <p:clrMapOvr>
    <a:masterClrMapping/>
  </p:clrMapOvr>
  <p:timing>
    <p:tnLst>
      <p:par>
        <p:cTn xmlns:p14="http://schemas.microsoft.com/office/powerpoint/2010/mai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74897190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94852754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74410997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27234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57850132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91650307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29955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840687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1823715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39256494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63861213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442939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8336135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8362287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905808353"/>
      </p:ext>
    </p:extLst>
  </p:cSld>
  <p:clrMapOvr>
    <a:masterClrMapping/>
  </p:clrMapOvr>
  <p:timing>
    <p:tnLst>
      <p:par>
        <p:cTn xmlns:p14="http://schemas.microsoft.com/office/powerpoint/2010/mai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04506990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94076621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86683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648391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28388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775158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14135226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15252565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9159413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4307678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91380444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83058112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39623585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8636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9379862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7866829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319350968"/>
      </p:ext>
    </p:extLst>
  </p:cSld>
  <p:clrMapOvr>
    <a:masterClrMapping/>
  </p:clrMapOvr>
  <p:timing>
    <p:tnLst>
      <p:par>
        <p:cTn xmlns:p14="http://schemas.microsoft.com/office/powerpoint/2010/mai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3609819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8145888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9853311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6524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33067130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48937448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463660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28337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6877118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31570327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04883767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60519233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01392618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80376451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457533113"/>
      </p:ext>
    </p:extLst>
  </p:cSld>
  <p:clrMapOvr>
    <a:masterClrMapping/>
  </p:clrMapOvr>
  <p:timing>
    <p:tnLst>
      <p:par>
        <p:cTn xmlns:p14="http://schemas.microsoft.com/office/powerpoint/2010/mai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69473408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23454723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89251381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466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1307706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15812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86325813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53517047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3613720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5434027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5572794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58140375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2664515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2199784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19304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223005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655700100"/>
      </p:ext>
    </p:extLst>
  </p:cSld>
  <p:clrMapOvr>
    <a:masterClrMapping/>
  </p:clrMapOvr>
  <p:timing>
    <p:tnLst>
      <p:par>
        <p:cTn xmlns:p14="http://schemas.microsoft.com/office/powerpoint/2010/mai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4247520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73824857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48916083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47826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948807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400680598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39224476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26624677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67881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6748828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37360604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4241273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36531591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22855551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3262538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627798937"/>
      </p:ext>
    </p:extLst>
  </p:cSld>
  <p:clrMapOvr>
    <a:masterClrMapping/>
  </p:clrMapOvr>
  <p:timing>
    <p:tnLst>
      <p:par>
        <p:cTn xmlns:p14="http://schemas.microsoft.com/office/powerpoint/2010/mai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15023688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77882983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094571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135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885720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60434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62200015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91115873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82463049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2582688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86065441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8324830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88932522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72632413"/>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9500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t>Lower oil prices and the energy outlook                                                  May 2015</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Tree>
    <p:extLst>
      <p:ext uri="{BB962C8B-B14F-4D97-AF65-F5344CB8AC3E}">
        <p14:creationId xmlns:p14="http://schemas.microsoft.com/office/powerpoint/2010/main" val="4234945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062799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812649665"/>
      </p:ext>
    </p:extLst>
  </p:cSld>
  <p:clrMapOvr>
    <a:masterClrMapping/>
  </p:clrMapOvr>
  <p:timing>
    <p:tnLst>
      <p:par>
        <p:cTn xmlns:p14="http://schemas.microsoft.com/office/powerpoint/2010/mai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22744841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0447056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2798412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50575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1007365B-A656-4511-BC05-286A01ADCC04}" type="datetimeFigureOut">
              <a:rPr lang="en-CA" smtClean="0"/>
              <a:pPr/>
              <a:t>5/11/15</a:t>
            </a:fld>
            <a:endParaRPr lang="en-CA"/>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90F5A85-E6C4-43E0-A62A-0BEC4FA7865B}" type="slidenum">
              <a:rPr lang="en-CA" smtClean="0"/>
              <a:pPr/>
              <a:t>‹#›</a:t>
            </a:fld>
            <a:endParaRPr lang="en-CA"/>
          </a:p>
        </p:txBody>
      </p:sp>
    </p:spTree>
    <p:extLst>
      <p:ext uri="{BB962C8B-B14F-4D97-AF65-F5344CB8AC3E}">
        <p14:creationId xmlns:p14="http://schemas.microsoft.com/office/powerpoint/2010/main" val="206602951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409682245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15594838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582853548"/>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789730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152490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4759259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26526891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8956707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91142768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05583876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731298012"/>
      </p:ext>
    </p:extLst>
  </p:cSld>
  <p:clrMapOvr>
    <a:masterClrMapping/>
  </p:clrMapOvr>
  <p:timing>
    <p:tnLst>
      <p:par>
        <p:cTn xmlns:p14="http://schemas.microsoft.com/office/powerpoint/2010/mai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062254394"/>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7799994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00461451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550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802827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5507593"/>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57277606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43931174"/>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646714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09114316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4135231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057579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1271508"/>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187521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36425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61648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16841835"/>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4845977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868283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525582"/>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49930602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1609339797"/>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09623996"/>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375316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38848987"/>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550057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296722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96900464"/>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29694760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999337442"/>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69013945"/>
      </p:ext>
    </p:extLst>
  </p:cSld>
  <p:clrMapOvr>
    <a:masterClrMapping/>
  </p:clrMapOvr>
  <p:timing>
    <p:tnLst>
      <p:par>
        <p:cTn xmlns:p14="http://schemas.microsoft.com/office/powerpoint/2010/mai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38409440"/>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157617481"/>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38115408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592241"/>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0826967"/>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1557038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71160250"/>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998927734"/>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14163501"/>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893296141"/>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29902661"/>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70549747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42333185"/>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775164645"/>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9068438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033633490"/>
      </p:ext>
    </p:extLst>
  </p:cSld>
  <p:clrMapOvr>
    <a:masterClrMapping/>
  </p:clrMapOvr>
  <p:timing>
    <p:tnLst>
      <p:par>
        <p:cTn xmlns:p14="http://schemas.microsoft.com/office/powerpoint/2010/mai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278307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913729876"/>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6156476"/>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34816437"/>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4951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66843308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772073752"/>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5718561"/>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6014788"/>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057790"/>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4377181"/>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4265218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26972551"/>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48310861"/>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2508117973"/>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1860537098"/>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2709648777"/>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extLst>
      <p:ext uri="{BB962C8B-B14F-4D97-AF65-F5344CB8AC3E}">
        <p14:creationId xmlns:p14="http://schemas.microsoft.com/office/powerpoint/2010/main" val="17726652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1564437893"/>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817711"/>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cSld name="long 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solidFill>
                  <a:schemeClr val="tx1"/>
                </a:solidFill>
                <a:latin typeface="+mn-lt"/>
              </a:defRPr>
            </a:lvl1pPr>
            <a:lvl2pPr marL="690563" indent="-233363">
              <a:lnSpc>
                <a:spcPct val="100000"/>
              </a:lnSpc>
              <a:spcAft>
                <a:spcPts val="400"/>
              </a:spcAft>
              <a:defRPr sz="1600" i="0" kern="1200" baseline="0">
                <a:solidFill>
                  <a:schemeClr val="tx1"/>
                </a:solidFill>
                <a:latin typeface="+mn-lt"/>
              </a:defRPr>
            </a:lvl2pPr>
            <a:lvl3pPr marL="1084263" indent="-169863">
              <a:lnSpc>
                <a:spcPct val="100000"/>
              </a:lnSpc>
              <a:spcAft>
                <a:spcPts val="400"/>
              </a:spcAft>
              <a:defRPr sz="1600" i="0" kern="1200" baseline="0">
                <a:solidFill>
                  <a:schemeClr val="tx1"/>
                </a:solidFill>
                <a:latin typeface="+mn-lt"/>
              </a:defRPr>
            </a:lvl3pPr>
            <a:lvl4pPr marL="1604963" indent="-233363">
              <a:lnSpc>
                <a:spcPct val="100000"/>
              </a:lnSpc>
              <a:spcAft>
                <a:spcPts val="400"/>
              </a:spcAft>
              <a:defRPr sz="1600" i="0" kern="1200" baseline="0">
                <a:solidFill>
                  <a:schemeClr val="tx1"/>
                </a:solidFill>
                <a:latin typeface="+mn-lt"/>
              </a:defRPr>
            </a:lvl4pPr>
            <a:lvl5pPr marL="1998663" indent="-169863">
              <a:lnSpc>
                <a:spcPct val="100000"/>
              </a:lnSpc>
              <a:spcAft>
                <a:spcPts val="400"/>
              </a:spcAft>
              <a:buFont typeface="Arial" pitchFamily="34" charset="0"/>
              <a:buChar char="•"/>
              <a:defRPr sz="1600" i="0" kern="1200" baseline="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826389724"/>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auto">
              <a:spcBef>
                <a:spcPts val="0"/>
              </a:spcBef>
              <a:spcAft>
                <a:spcPts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48225455"/>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06722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1369972"/>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1748271605"/>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3271173"/>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6505981"/>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142361792"/>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1889173"/>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0038780"/>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02314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74922398"/>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93362246"/>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59178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286715889"/>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86116447"/>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9209045"/>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723591"/>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95091846"/>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928827904"/>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488461"/>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364380"/>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681860541"/>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0687765"/>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019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t>Lower oil prices and the energy outlook                                                  May 2015</a:t>
            </a:r>
            <a:endParaRPr lang="en-US" dirty="0"/>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pPr>
                <a:defRPr/>
              </a:pPr>
              <a:t>‹#›</a:t>
            </a:fld>
            <a:endParaRPr lang="en-US" dirty="0"/>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1345212"/>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0650828"/>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36168263"/>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972247"/>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43324502"/>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0996382"/>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5480110"/>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33317"/>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1482319"/>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274437566"/>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58538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8037034"/>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0133308"/>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9776684"/>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6405318"/>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6412383"/>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2975492810"/>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2691561777"/>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747571665"/>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3681204088"/>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2071633569"/>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extLst>
      <p:ext uri="{BB962C8B-B14F-4D97-AF65-F5344CB8AC3E}">
        <p14:creationId xmlns:p14="http://schemas.microsoft.com/office/powerpoint/2010/main" val="3518546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94079990"/>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352327287"/>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823981"/>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cSld name="long 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solidFill>
                  <a:schemeClr val="tx1"/>
                </a:solidFill>
                <a:latin typeface="+mn-lt"/>
              </a:defRPr>
            </a:lvl1pPr>
            <a:lvl2pPr marL="690563" indent="-233363">
              <a:lnSpc>
                <a:spcPct val="100000"/>
              </a:lnSpc>
              <a:spcAft>
                <a:spcPts val="400"/>
              </a:spcAft>
              <a:defRPr sz="1600" i="0" kern="1200" baseline="0">
                <a:solidFill>
                  <a:schemeClr val="tx1"/>
                </a:solidFill>
                <a:latin typeface="+mn-lt"/>
              </a:defRPr>
            </a:lvl2pPr>
            <a:lvl3pPr marL="1084263" indent="-169863">
              <a:lnSpc>
                <a:spcPct val="100000"/>
              </a:lnSpc>
              <a:spcAft>
                <a:spcPts val="400"/>
              </a:spcAft>
              <a:defRPr sz="1600" i="0" kern="1200" baseline="0">
                <a:solidFill>
                  <a:schemeClr val="tx1"/>
                </a:solidFill>
                <a:latin typeface="+mn-lt"/>
              </a:defRPr>
            </a:lvl3pPr>
            <a:lvl4pPr marL="1604963" indent="-233363">
              <a:lnSpc>
                <a:spcPct val="100000"/>
              </a:lnSpc>
              <a:spcAft>
                <a:spcPts val="400"/>
              </a:spcAft>
              <a:defRPr sz="1600" i="0" kern="1200" baseline="0">
                <a:solidFill>
                  <a:schemeClr val="tx1"/>
                </a:solidFill>
                <a:latin typeface="+mn-lt"/>
              </a:defRPr>
            </a:lvl4pPr>
            <a:lvl5pPr marL="1998663" indent="-169863">
              <a:lnSpc>
                <a:spcPct val="100000"/>
              </a:lnSpc>
              <a:spcAft>
                <a:spcPts val="400"/>
              </a:spcAft>
              <a:buFont typeface="Arial" pitchFamily="34" charset="0"/>
              <a:buChar char="•"/>
              <a:defRPr sz="1600" i="0" kern="1200" baseline="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949537602"/>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auto">
              <a:spcBef>
                <a:spcPts val="0"/>
              </a:spcBef>
              <a:spcAft>
                <a:spcPts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5771759"/>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8776835"/>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244146241"/>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3993175"/>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4020063"/>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4146204842"/>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4830193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7995241"/>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4572963"/>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2511414"/>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5313665"/>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9286800"/>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299819804"/>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picture</a:t>
            </a:r>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4003051955"/>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4543881"/>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948524"/>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934109542"/>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82236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11174217"/>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976355053"/>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1718422"/>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8023666"/>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415359978"/>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802470380"/>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9079701"/>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0781848"/>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269214"/>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1480904"/>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768956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4108378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picture</a:t>
            </a:r>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980576046"/>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258844"/>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822526"/>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29604229"/>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14965487"/>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4158952119"/>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9930122"/>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4631110"/>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875656009"/>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4075016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4419181"/>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15464436"/>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2239009"/>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5837271"/>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3919924"/>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780382794"/>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picture</a:t>
            </a:r>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603469794"/>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8488417"/>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864967"/>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46272046"/>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273562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5893842"/>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1187280583"/>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092165"/>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1954544"/>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201866460"/>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724841092"/>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38619966"/>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4595596"/>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8669358"/>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6705669"/>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110714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14309"/>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picture</a:t>
            </a:r>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044535835"/>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4388937"/>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027897"/>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606796448"/>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58708484"/>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86765406"/>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80135450"/>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2836700"/>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794016717"/>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40404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0571142"/>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6777940"/>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4337671"/>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6642923"/>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85875719"/>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97100420"/>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91277962"/>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0672833"/>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947869"/>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latin typeface="+mn-lt"/>
              </a:defRPr>
            </a:lvl1pPr>
            <a:lvl2pPr marL="690563" indent="-233363">
              <a:lnSpc>
                <a:spcPct val="100000"/>
              </a:lnSpc>
              <a:spcAft>
                <a:spcPts val="400"/>
              </a:spcAft>
              <a:defRPr sz="1600" i="0" kern="1200" baseline="0">
                <a:latin typeface="+mn-lt"/>
              </a:defRPr>
            </a:lvl2pPr>
            <a:lvl3pPr marL="1084263" indent="-169863">
              <a:lnSpc>
                <a:spcPct val="100000"/>
              </a:lnSpc>
              <a:spcAft>
                <a:spcPts val="400"/>
              </a:spcAft>
              <a:defRPr sz="1600" i="0" kern="1200" baseline="0">
                <a:latin typeface="+mn-lt"/>
              </a:defRPr>
            </a:lvl3pPr>
            <a:lvl4pPr marL="1604963" indent="-233363">
              <a:lnSpc>
                <a:spcPct val="100000"/>
              </a:lnSpc>
              <a:spcAft>
                <a:spcPts val="400"/>
              </a:spcAft>
              <a:defRPr sz="1600" i="0" kern="1200" baseline="0">
                <a:latin typeface="+mn-lt"/>
              </a:defRPr>
            </a:lvl4pPr>
            <a:lvl5pPr marL="1998663" indent="-169863">
              <a:lnSpc>
                <a:spcPct val="100000"/>
              </a:lnSpc>
              <a:spcAft>
                <a:spcPts val="400"/>
              </a:spcAft>
              <a:buFont typeface="Arial" pitchFamily="34" charset="0"/>
              <a:buChar char="•"/>
              <a:defRPr sz="1600" i="0" kern="1200" baseline="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3369933770"/>
      </p:ext>
    </p:extLst>
  </p:cSld>
  <p:clrMapOvr>
    <a:masterClrMapping/>
  </p:clrMapOvr>
  <p:timing>
    <p:tnLst>
      <p:par>
        <p:cTn xmlns:p14="http://schemas.microsoft.com/office/powerpoint/2010/mai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p:cSld name="2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7865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t>Lower oil prices and the energy outlook                                                  May 2015</a:t>
            </a:r>
            <a:endParaRPr lang="en-US" dirty="0"/>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pPr>
                <a:defRPr/>
              </a:pPr>
              <a:t>‹#›</a:t>
            </a:fld>
            <a:endParaRPr lang="en-US" dirty="0"/>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700538592"/>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8174487"/>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19899989"/>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1285014061"/>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0022144"/>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29178501"/>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125736330"/>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0966487"/>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0421006"/>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7630661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774794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70312448"/>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05071984"/>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9696593"/>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474009"/>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0978378"/>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315270"/>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latin typeface="+mn-lt"/>
              </a:defRPr>
            </a:lvl1pPr>
            <a:lvl2pPr marL="690563" indent="-233363">
              <a:lnSpc>
                <a:spcPct val="100000"/>
              </a:lnSpc>
              <a:spcAft>
                <a:spcPts val="400"/>
              </a:spcAft>
              <a:defRPr sz="1600" i="0" kern="1200" baseline="0">
                <a:latin typeface="+mn-lt"/>
              </a:defRPr>
            </a:lvl2pPr>
            <a:lvl3pPr marL="1084263" indent="-169863">
              <a:lnSpc>
                <a:spcPct val="100000"/>
              </a:lnSpc>
              <a:spcAft>
                <a:spcPts val="400"/>
              </a:spcAft>
              <a:defRPr sz="1600" i="0" kern="1200" baseline="0">
                <a:latin typeface="+mn-lt"/>
              </a:defRPr>
            </a:lvl3pPr>
            <a:lvl4pPr marL="1604963" indent="-233363">
              <a:lnSpc>
                <a:spcPct val="100000"/>
              </a:lnSpc>
              <a:spcAft>
                <a:spcPts val="400"/>
              </a:spcAft>
              <a:defRPr sz="1600" i="0" kern="1200" baseline="0">
                <a:latin typeface="+mn-lt"/>
              </a:defRPr>
            </a:lvl4pPr>
            <a:lvl5pPr marL="1998663" indent="-169863">
              <a:lnSpc>
                <a:spcPct val="100000"/>
              </a:lnSpc>
              <a:spcAft>
                <a:spcPts val="400"/>
              </a:spcAft>
              <a:buFont typeface="Arial" pitchFamily="34" charset="0"/>
              <a:buChar char="•"/>
              <a:defRPr sz="1600" i="0" kern="1200" baseline="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1854607791"/>
      </p:ext>
    </p:extLst>
  </p:cSld>
  <p:clrMapOvr>
    <a:masterClrMapping/>
  </p:clrMapOvr>
  <p:timing>
    <p:tnLst>
      <p:par>
        <p:cTn xmlns:p14="http://schemas.microsoft.com/office/powerpoint/2010/mai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p:cSld name="2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2545026"/>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73985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50832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87970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9132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0754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21125647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3484474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39723499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102028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t>Lower oil prices and the energy outlook                                                  May 2015</a:t>
            </a:r>
            <a:endParaRPr lang="en-US" dirty="0"/>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27669427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extLst>
      <p:ext uri="{BB962C8B-B14F-4D97-AF65-F5344CB8AC3E}">
        <p14:creationId xmlns:p14="http://schemas.microsoft.com/office/powerpoint/2010/main" val="12557096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27411907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3678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cxnSp>
        <p:nvCxnSpPr>
          <p:cNvPr id="9"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2" name="Title 1"/>
          <p:cNvSpPr>
            <a:spLocks noGrp="1"/>
          </p:cNvSpPr>
          <p:nvPr>
            <p:ph type="title"/>
          </p:nvPr>
        </p:nvSpPr>
        <p:spPr>
          <a:xfrm>
            <a:off x="640080" y="73152"/>
            <a:ext cx="8046720" cy="1143000"/>
          </a:xfrm>
          <a:prstGeom prst="rect">
            <a:avLst/>
          </a:prstGeom>
        </p:spPr>
        <p:txBody>
          <a:bodyPr anchor="b"/>
          <a:lstStyle>
            <a:lvl1pPr>
              <a:defRPr sz="34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2851065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Oval 13"/>
          <p:cNvSpPr>
            <a:spLocks noChangeAspect="1"/>
          </p:cNvSpPr>
          <p:nvPr userDrawn="1"/>
        </p:nvSpPr>
        <p:spPr bwMode="auto">
          <a:xfrm>
            <a:off x="8732838" y="6456363"/>
            <a:ext cx="276225" cy="274637"/>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defRPr/>
            </a:pPr>
            <a:endParaRPr lang="en-US" dirty="0">
              <a:solidFill>
                <a:srgbClr val="000000"/>
              </a:solidFill>
              <a:latin typeface="Arial"/>
              <a:cs typeface="+mn-cs"/>
            </a:endParaRPr>
          </a:p>
        </p:txBody>
      </p:sp>
      <p:cxnSp>
        <p:nvCxnSpPr>
          <p:cNvPr id="3"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Slide Number Placeholder 2"/>
          <p:cNvSpPr>
            <a:spLocks noGrp="1"/>
          </p:cNvSpPr>
          <p:nvPr>
            <p:ph type="sldNum" sz="quarter" idx="10"/>
          </p:nvPr>
        </p:nvSpPr>
        <p:spPr/>
        <p:txBody>
          <a:bodyPr/>
          <a:lstStyle>
            <a:lvl1pPr>
              <a:defRPr/>
            </a:lvl1pPr>
          </a:lstStyle>
          <a:p>
            <a:pPr>
              <a:defRPr/>
            </a:pPr>
            <a:fld id="{83049F7B-2B02-4792-8479-5E3FD296F0E2}" type="slidenum">
              <a:rPr lang="en-US">
                <a:solidFill>
                  <a:srgbClr val="000000"/>
                </a:solidFill>
              </a:rPr>
              <a:pPr>
                <a:defRPr/>
              </a:pPr>
              <a:t>‹#›</a:t>
            </a:fld>
            <a:endParaRPr lang="en-US" dirty="0">
              <a:solidFill>
                <a:srgbClr val="000000"/>
              </a:solidFill>
            </a:endParaRPr>
          </a:p>
        </p:txBody>
      </p:sp>
      <p:sp>
        <p:nvSpPr>
          <p:cNvPr id="6" name="Footer Placeholder 3"/>
          <p:cNvSpPr>
            <a:spLocks noGrp="1"/>
          </p:cNvSpPr>
          <p:nvPr>
            <p:ph type="ftr" sz="quarter" idx="11"/>
          </p:nvPr>
        </p:nvSpPr>
        <p:spPr/>
        <p:txBody>
          <a:bodyPr/>
          <a:lstStyle>
            <a:lvl1pPr>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390520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pie chart">
    <p:spTree>
      <p:nvGrpSpPr>
        <p:cNvPr id="1" name=""/>
        <p:cNvGrpSpPr/>
        <p:nvPr/>
      </p:nvGrpSpPr>
      <p:grpSpPr>
        <a:xfrm>
          <a:off x="0" y="0"/>
          <a:ext cx="0" cy="0"/>
          <a:chOff x="0" y="0"/>
          <a:chExt cx="0" cy="0"/>
        </a:xfrm>
      </p:grpSpPr>
      <p:sp>
        <p:nvSpPr>
          <p:cNvPr id="12"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cxnSp>
        <p:nvCxnSpPr>
          <p:cNvPr id="14"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p:spPr>
        <p:txBody>
          <a:bodyPr tIns="91440" bIns="0" anchor="b"/>
          <a:lstStyle>
            <a:lvl1pPr>
              <a:defRPr sz="2400" baseline="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9" name="Chart Placeholder 8"/>
          <p:cNvSpPr>
            <a:spLocks noGrp="1"/>
          </p:cNvSpPr>
          <p:nvPr>
            <p:ph type="chart" sz="quarter" idx="12"/>
          </p:nvPr>
        </p:nvSpPr>
        <p:spPr>
          <a:xfrm>
            <a:off x="636998" y="1229475"/>
            <a:ext cx="7945027" cy="4676026"/>
          </a:xfrm>
          <a:prstGeom prst="rect">
            <a:avLst/>
          </a:prstGeom>
        </p:spPr>
        <p:txBody>
          <a:bodyPr/>
          <a:lstStyle>
            <a:lvl1pPr>
              <a:buNone/>
              <a:defRPr sz="1200" i="0">
                <a:latin typeface="Arial" pitchFamily="34" charset="0"/>
                <a:cs typeface="Arial" pitchFamily="34" charset="0"/>
              </a:defRPr>
            </a:lvl1pPr>
          </a:lstStyle>
          <a:p>
            <a:r>
              <a:rPr lang="en-US" smtClean="0"/>
              <a:t>Click icon to add chart</a:t>
            </a:r>
            <a:endParaRPr lang="en-US" dirty="0"/>
          </a:p>
        </p:txBody>
      </p:sp>
      <p:sp>
        <p:nvSpPr>
          <p:cNvPr id="11" name="Text Placeholder 10"/>
          <p:cNvSpPr>
            <a:spLocks noGrp="1"/>
          </p:cNvSpPr>
          <p:nvPr>
            <p:ph type="body" sz="quarter" idx="13" hasCustomPrompt="1"/>
          </p:nvPr>
        </p:nvSpPr>
        <p:spPr>
          <a:xfrm>
            <a:off x="636998" y="895350"/>
            <a:ext cx="7946136" cy="295275"/>
          </a:xfrm>
          <a:prstGeom prst="rect">
            <a:avLst/>
          </a:prstGeom>
        </p:spPr>
        <p:txBody>
          <a:bodyPr/>
          <a:lstStyle>
            <a:lvl1pPr marL="0" indent="0">
              <a:buNone/>
              <a:defRPr sz="1400" i="0" baseline="0">
                <a:latin typeface="Arial" pitchFamily="34" charset="0"/>
                <a:cs typeface="Arial" pitchFamily="34" charset="0"/>
              </a:defRPr>
            </a:lvl1pPr>
            <a:lvl2pPr>
              <a:buNone/>
              <a:defRPr sz="1400"/>
            </a:lvl2pPr>
            <a:lvl3pPr>
              <a:buNone/>
              <a:defRPr sz="1400"/>
            </a:lvl3pPr>
            <a:lvl4pPr>
              <a:buNone/>
              <a:defRPr sz="1400"/>
            </a:lvl4pPr>
            <a:lvl5pPr>
              <a:buNone/>
              <a:defRPr sz="1400"/>
            </a:lvl5pPr>
          </a:lstStyle>
          <a:p>
            <a:pPr lvl="0"/>
            <a:r>
              <a:rPr lang="en-US" dirty="0" smtClean="0"/>
              <a:t>pie chart units here</a:t>
            </a:r>
            <a:endParaRPr lang="en-US" dirty="0"/>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6" name="Text Placeholder 19"/>
          <p:cNvSpPr>
            <a:spLocks noGrp="1"/>
          </p:cNvSpPr>
          <p:nvPr>
            <p:ph type="body" sz="quarter" idx="15" hasCustomPrompt="1"/>
          </p:nvPr>
        </p:nvSpPr>
        <p:spPr>
          <a:xfrm>
            <a:off x="638175" y="5953125"/>
            <a:ext cx="7943849" cy="247650"/>
          </a:xfrm>
          <a:prstGeom prst="rect">
            <a:avLst/>
          </a:prstGeom>
        </p:spPr>
        <p:txBody>
          <a:bodyPr anchor="b"/>
          <a:lstStyle>
            <a:lvl1pPr marL="0" indent="0">
              <a:buNone/>
              <a:defRPr sz="1200">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13536710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image">
    <p:spTree>
      <p:nvGrpSpPr>
        <p:cNvPr id="1" name=""/>
        <p:cNvGrpSpPr/>
        <p:nvPr/>
      </p:nvGrpSpPr>
      <p:grpSpPr>
        <a:xfrm>
          <a:off x="0" y="0"/>
          <a:ext cx="0" cy="0"/>
          <a:chOff x="0" y="0"/>
          <a:chExt cx="0" cy="0"/>
        </a:xfrm>
      </p:grpSpPr>
      <p:sp>
        <p:nvSpPr>
          <p:cNvPr id="10"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cxnSp>
        <p:nvCxnSpPr>
          <p:cNvPr id="12"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a:noFill/>
        </p:spPr>
        <p:txBody>
          <a:bodyPr tIns="91440" bIns="0" anchor="b"/>
          <a:lstStyle>
            <a:lvl1pPr>
              <a:defRPr sz="2400" baseline="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14" name="Picture Placeholder 13"/>
          <p:cNvSpPr>
            <a:spLocks noGrp="1"/>
          </p:cNvSpPr>
          <p:nvPr>
            <p:ph type="pic" sz="quarter" idx="12"/>
          </p:nvPr>
        </p:nvSpPr>
        <p:spPr>
          <a:xfrm>
            <a:off x="638175" y="847725"/>
            <a:ext cx="8048625" cy="5057775"/>
          </a:xfrm>
          <a:prstGeom prst="rect">
            <a:avLst/>
          </a:prstGeom>
        </p:spPr>
        <p:txBody>
          <a:bodyPr/>
          <a:lstStyle>
            <a:lvl1pPr>
              <a:buNone/>
              <a:defRPr sz="1200" i="0">
                <a:latin typeface="Arial" pitchFamily="34" charset="0"/>
                <a:cs typeface="Arial" pitchFamily="34" charset="0"/>
              </a:defRPr>
            </a:lvl1pPr>
          </a:lstStyle>
          <a:p>
            <a:r>
              <a:rPr lang="en-US" smtClean="0"/>
              <a:t>Click icon to add picture</a:t>
            </a:r>
            <a:endParaRPr lang="en-US"/>
          </a:p>
        </p:txBody>
      </p:sp>
      <p:pic>
        <p:nvPicPr>
          <p:cNvPr id="13"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5" name="Text Placeholder 19"/>
          <p:cNvSpPr>
            <a:spLocks noGrp="1"/>
          </p:cNvSpPr>
          <p:nvPr>
            <p:ph type="body" sz="quarter" idx="15" hasCustomPrompt="1"/>
          </p:nvPr>
        </p:nvSpPr>
        <p:spPr>
          <a:xfrm>
            <a:off x="638175" y="5953125"/>
            <a:ext cx="7943849" cy="247650"/>
          </a:xfrm>
          <a:prstGeom prst="rect">
            <a:avLst/>
          </a:prstGeom>
        </p:spPr>
        <p:txBody>
          <a:bodyPr anchor="b"/>
          <a:lstStyle>
            <a:lvl1pPr marL="0" indent="0">
              <a:buNone/>
              <a:defRPr sz="1200">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8602804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1530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156179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t>Lower oil prices and the energy outlook                                                  May 2015</a:t>
            </a:r>
            <a:endParaRPr lang="en-US" dirty="0"/>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89677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972832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5689915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754668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99709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71563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957082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405156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157527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51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t>Lower oil prices and the energy outlook                                                  May 2015</a:t>
            </a:r>
            <a:endParaRPr lang="en-US" dirty="0"/>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pPr>
                <a:defRPr/>
              </a:pPr>
              <a:t>‹#›</a:t>
            </a:fld>
            <a:endParaRPr lang="en-US" dirty="0"/>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199304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1966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42477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1841923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1770266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2006404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2792618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927434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946645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3226357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48.xml"/><Relationship Id="rId12" Type="http://schemas.openxmlformats.org/officeDocument/2006/relationships/slideLayout" Target="../slideLayouts/slideLayout149.xml"/><Relationship Id="rId13" Type="http://schemas.openxmlformats.org/officeDocument/2006/relationships/slideLayout" Target="../slideLayouts/slideLayout150.xml"/><Relationship Id="rId14" Type="http://schemas.openxmlformats.org/officeDocument/2006/relationships/slideLayout" Target="../slideLayouts/slideLayout151.xml"/><Relationship Id="rId15" Type="http://schemas.openxmlformats.org/officeDocument/2006/relationships/slideLayout" Target="../slideLayouts/slideLayout152.xml"/><Relationship Id="rId16" Type="http://schemas.openxmlformats.org/officeDocument/2006/relationships/theme" Target="../theme/theme10.xml"/><Relationship Id="rId17" Type="http://schemas.openxmlformats.org/officeDocument/2006/relationships/image" Target="../media/image4.jpeg"/><Relationship Id="rId1" Type="http://schemas.openxmlformats.org/officeDocument/2006/relationships/slideLayout" Target="../slideLayouts/slideLayout138.xml"/><Relationship Id="rId2" Type="http://schemas.openxmlformats.org/officeDocument/2006/relationships/slideLayout" Target="../slideLayouts/slideLayout139.xml"/><Relationship Id="rId3" Type="http://schemas.openxmlformats.org/officeDocument/2006/relationships/slideLayout" Target="../slideLayouts/slideLayout140.xml"/><Relationship Id="rId4" Type="http://schemas.openxmlformats.org/officeDocument/2006/relationships/slideLayout" Target="../slideLayouts/slideLayout141.xml"/><Relationship Id="rId5" Type="http://schemas.openxmlformats.org/officeDocument/2006/relationships/slideLayout" Target="../slideLayouts/slideLayout142.xml"/><Relationship Id="rId6" Type="http://schemas.openxmlformats.org/officeDocument/2006/relationships/slideLayout" Target="../slideLayouts/slideLayout143.xml"/><Relationship Id="rId7" Type="http://schemas.openxmlformats.org/officeDocument/2006/relationships/slideLayout" Target="../slideLayouts/slideLayout144.xml"/><Relationship Id="rId8" Type="http://schemas.openxmlformats.org/officeDocument/2006/relationships/slideLayout" Target="../slideLayouts/slideLayout145.xml"/><Relationship Id="rId9" Type="http://schemas.openxmlformats.org/officeDocument/2006/relationships/slideLayout" Target="../slideLayouts/slideLayout146.xml"/><Relationship Id="rId10" Type="http://schemas.openxmlformats.org/officeDocument/2006/relationships/slideLayout" Target="../slideLayouts/slideLayout147.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63.xml"/><Relationship Id="rId12" Type="http://schemas.openxmlformats.org/officeDocument/2006/relationships/slideLayout" Target="../slideLayouts/slideLayout164.xml"/><Relationship Id="rId13" Type="http://schemas.openxmlformats.org/officeDocument/2006/relationships/slideLayout" Target="../slideLayouts/slideLayout165.xml"/><Relationship Id="rId14" Type="http://schemas.openxmlformats.org/officeDocument/2006/relationships/slideLayout" Target="../slideLayouts/slideLayout166.xml"/><Relationship Id="rId15" Type="http://schemas.openxmlformats.org/officeDocument/2006/relationships/slideLayout" Target="../slideLayouts/slideLayout167.xml"/><Relationship Id="rId16" Type="http://schemas.openxmlformats.org/officeDocument/2006/relationships/theme" Target="../theme/theme11.xml"/><Relationship Id="rId17" Type="http://schemas.openxmlformats.org/officeDocument/2006/relationships/image" Target="../media/image4.jpeg"/><Relationship Id="rId1" Type="http://schemas.openxmlformats.org/officeDocument/2006/relationships/slideLayout" Target="../slideLayouts/slideLayout153.xml"/><Relationship Id="rId2" Type="http://schemas.openxmlformats.org/officeDocument/2006/relationships/slideLayout" Target="../slideLayouts/slideLayout154.xml"/><Relationship Id="rId3" Type="http://schemas.openxmlformats.org/officeDocument/2006/relationships/slideLayout" Target="../slideLayouts/slideLayout155.xml"/><Relationship Id="rId4" Type="http://schemas.openxmlformats.org/officeDocument/2006/relationships/slideLayout" Target="../slideLayouts/slideLayout156.xml"/><Relationship Id="rId5" Type="http://schemas.openxmlformats.org/officeDocument/2006/relationships/slideLayout" Target="../slideLayouts/slideLayout157.xml"/><Relationship Id="rId6" Type="http://schemas.openxmlformats.org/officeDocument/2006/relationships/slideLayout" Target="../slideLayouts/slideLayout158.xml"/><Relationship Id="rId7" Type="http://schemas.openxmlformats.org/officeDocument/2006/relationships/slideLayout" Target="../slideLayouts/slideLayout159.xml"/><Relationship Id="rId8" Type="http://schemas.openxmlformats.org/officeDocument/2006/relationships/slideLayout" Target="../slideLayouts/slideLayout160.xml"/><Relationship Id="rId9" Type="http://schemas.openxmlformats.org/officeDocument/2006/relationships/slideLayout" Target="../slideLayouts/slideLayout161.xml"/><Relationship Id="rId10" Type="http://schemas.openxmlformats.org/officeDocument/2006/relationships/slideLayout" Target="../slideLayouts/slideLayout16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78.xml"/><Relationship Id="rId12" Type="http://schemas.openxmlformats.org/officeDocument/2006/relationships/slideLayout" Target="../slideLayouts/slideLayout179.xml"/><Relationship Id="rId13" Type="http://schemas.openxmlformats.org/officeDocument/2006/relationships/slideLayout" Target="../slideLayouts/slideLayout180.xml"/><Relationship Id="rId14" Type="http://schemas.openxmlformats.org/officeDocument/2006/relationships/slideLayout" Target="../slideLayouts/slideLayout181.xml"/><Relationship Id="rId15" Type="http://schemas.openxmlformats.org/officeDocument/2006/relationships/slideLayout" Target="../slideLayouts/slideLayout182.xml"/><Relationship Id="rId16" Type="http://schemas.openxmlformats.org/officeDocument/2006/relationships/slideLayout" Target="../slideLayouts/slideLayout183.xml"/><Relationship Id="rId17" Type="http://schemas.openxmlformats.org/officeDocument/2006/relationships/theme" Target="../theme/theme12.xml"/><Relationship Id="rId18" Type="http://schemas.openxmlformats.org/officeDocument/2006/relationships/image" Target="../media/image1.jpeg"/><Relationship Id="rId1" Type="http://schemas.openxmlformats.org/officeDocument/2006/relationships/slideLayout" Target="../slideLayouts/slideLayout168.xml"/><Relationship Id="rId2" Type="http://schemas.openxmlformats.org/officeDocument/2006/relationships/slideLayout" Target="../slideLayouts/slideLayout169.xml"/><Relationship Id="rId3" Type="http://schemas.openxmlformats.org/officeDocument/2006/relationships/slideLayout" Target="../slideLayouts/slideLayout170.xml"/><Relationship Id="rId4" Type="http://schemas.openxmlformats.org/officeDocument/2006/relationships/slideLayout" Target="../slideLayouts/slideLayout171.xml"/><Relationship Id="rId5" Type="http://schemas.openxmlformats.org/officeDocument/2006/relationships/slideLayout" Target="../slideLayouts/slideLayout172.xml"/><Relationship Id="rId6" Type="http://schemas.openxmlformats.org/officeDocument/2006/relationships/slideLayout" Target="../slideLayouts/slideLayout173.xml"/><Relationship Id="rId7" Type="http://schemas.openxmlformats.org/officeDocument/2006/relationships/slideLayout" Target="../slideLayouts/slideLayout174.xml"/><Relationship Id="rId8" Type="http://schemas.openxmlformats.org/officeDocument/2006/relationships/slideLayout" Target="../slideLayouts/slideLayout175.xml"/><Relationship Id="rId9" Type="http://schemas.openxmlformats.org/officeDocument/2006/relationships/slideLayout" Target="../slideLayouts/slideLayout176.xml"/><Relationship Id="rId10" Type="http://schemas.openxmlformats.org/officeDocument/2006/relationships/slideLayout" Target="../slideLayouts/slideLayout177.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94.xml"/><Relationship Id="rId12" Type="http://schemas.openxmlformats.org/officeDocument/2006/relationships/slideLayout" Target="../slideLayouts/slideLayout195.xml"/><Relationship Id="rId13" Type="http://schemas.openxmlformats.org/officeDocument/2006/relationships/slideLayout" Target="../slideLayouts/slideLayout196.xml"/><Relationship Id="rId14" Type="http://schemas.openxmlformats.org/officeDocument/2006/relationships/slideLayout" Target="../slideLayouts/slideLayout197.xml"/><Relationship Id="rId15" Type="http://schemas.openxmlformats.org/officeDocument/2006/relationships/theme" Target="../theme/theme13.xml"/><Relationship Id="rId16" Type="http://schemas.openxmlformats.org/officeDocument/2006/relationships/image" Target="../media/image4.jpeg"/><Relationship Id="rId1" Type="http://schemas.openxmlformats.org/officeDocument/2006/relationships/slideLayout" Target="../slideLayouts/slideLayout184.xml"/><Relationship Id="rId2" Type="http://schemas.openxmlformats.org/officeDocument/2006/relationships/slideLayout" Target="../slideLayouts/slideLayout185.xml"/><Relationship Id="rId3" Type="http://schemas.openxmlformats.org/officeDocument/2006/relationships/slideLayout" Target="../slideLayouts/slideLayout186.xml"/><Relationship Id="rId4" Type="http://schemas.openxmlformats.org/officeDocument/2006/relationships/slideLayout" Target="../slideLayouts/slideLayout187.xml"/><Relationship Id="rId5" Type="http://schemas.openxmlformats.org/officeDocument/2006/relationships/slideLayout" Target="../slideLayouts/slideLayout188.xml"/><Relationship Id="rId6" Type="http://schemas.openxmlformats.org/officeDocument/2006/relationships/slideLayout" Target="../slideLayouts/slideLayout189.xml"/><Relationship Id="rId7" Type="http://schemas.openxmlformats.org/officeDocument/2006/relationships/slideLayout" Target="../slideLayouts/slideLayout190.xml"/><Relationship Id="rId8" Type="http://schemas.openxmlformats.org/officeDocument/2006/relationships/slideLayout" Target="../slideLayouts/slideLayout191.xml"/><Relationship Id="rId9" Type="http://schemas.openxmlformats.org/officeDocument/2006/relationships/slideLayout" Target="../slideLayouts/slideLayout192.xml"/><Relationship Id="rId10" Type="http://schemas.openxmlformats.org/officeDocument/2006/relationships/slideLayout" Target="../slideLayouts/slideLayout19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208.xml"/><Relationship Id="rId12" Type="http://schemas.openxmlformats.org/officeDocument/2006/relationships/slideLayout" Target="../slideLayouts/slideLayout209.xml"/><Relationship Id="rId13" Type="http://schemas.openxmlformats.org/officeDocument/2006/relationships/slideLayout" Target="../slideLayouts/slideLayout210.xml"/><Relationship Id="rId14" Type="http://schemas.openxmlformats.org/officeDocument/2006/relationships/slideLayout" Target="../slideLayouts/slideLayout211.xml"/><Relationship Id="rId15" Type="http://schemas.openxmlformats.org/officeDocument/2006/relationships/theme" Target="../theme/theme14.xml"/><Relationship Id="rId16" Type="http://schemas.openxmlformats.org/officeDocument/2006/relationships/image" Target="../media/image4.jpeg"/><Relationship Id="rId1" Type="http://schemas.openxmlformats.org/officeDocument/2006/relationships/slideLayout" Target="../slideLayouts/slideLayout198.xml"/><Relationship Id="rId2" Type="http://schemas.openxmlformats.org/officeDocument/2006/relationships/slideLayout" Target="../slideLayouts/slideLayout199.xml"/><Relationship Id="rId3" Type="http://schemas.openxmlformats.org/officeDocument/2006/relationships/slideLayout" Target="../slideLayouts/slideLayout200.xml"/><Relationship Id="rId4" Type="http://schemas.openxmlformats.org/officeDocument/2006/relationships/slideLayout" Target="../slideLayouts/slideLayout201.xml"/><Relationship Id="rId5" Type="http://schemas.openxmlformats.org/officeDocument/2006/relationships/slideLayout" Target="../slideLayouts/slideLayout202.xml"/><Relationship Id="rId6" Type="http://schemas.openxmlformats.org/officeDocument/2006/relationships/slideLayout" Target="../slideLayouts/slideLayout203.xml"/><Relationship Id="rId7" Type="http://schemas.openxmlformats.org/officeDocument/2006/relationships/slideLayout" Target="../slideLayouts/slideLayout204.xml"/><Relationship Id="rId8" Type="http://schemas.openxmlformats.org/officeDocument/2006/relationships/slideLayout" Target="../slideLayouts/slideLayout205.xml"/><Relationship Id="rId9" Type="http://schemas.openxmlformats.org/officeDocument/2006/relationships/slideLayout" Target="../slideLayouts/slideLayout206.xml"/><Relationship Id="rId10" Type="http://schemas.openxmlformats.org/officeDocument/2006/relationships/slideLayout" Target="../slideLayouts/slideLayout207.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222.xml"/><Relationship Id="rId12" Type="http://schemas.openxmlformats.org/officeDocument/2006/relationships/slideLayout" Target="../slideLayouts/slideLayout223.xml"/><Relationship Id="rId13" Type="http://schemas.openxmlformats.org/officeDocument/2006/relationships/slideLayout" Target="../slideLayouts/slideLayout224.xml"/><Relationship Id="rId14" Type="http://schemas.openxmlformats.org/officeDocument/2006/relationships/slideLayout" Target="../slideLayouts/slideLayout225.xml"/><Relationship Id="rId15" Type="http://schemas.openxmlformats.org/officeDocument/2006/relationships/slideLayout" Target="../slideLayouts/slideLayout226.xml"/><Relationship Id="rId16" Type="http://schemas.openxmlformats.org/officeDocument/2006/relationships/slideLayout" Target="../slideLayouts/slideLayout227.xml"/><Relationship Id="rId17" Type="http://schemas.openxmlformats.org/officeDocument/2006/relationships/theme" Target="../theme/theme15.xml"/><Relationship Id="rId18" Type="http://schemas.openxmlformats.org/officeDocument/2006/relationships/image" Target="../media/image5.jpg"/><Relationship Id="rId1" Type="http://schemas.openxmlformats.org/officeDocument/2006/relationships/slideLayout" Target="../slideLayouts/slideLayout212.xml"/><Relationship Id="rId2" Type="http://schemas.openxmlformats.org/officeDocument/2006/relationships/slideLayout" Target="../slideLayouts/slideLayout213.xml"/><Relationship Id="rId3" Type="http://schemas.openxmlformats.org/officeDocument/2006/relationships/slideLayout" Target="../slideLayouts/slideLayout214.xml"/><Relationship Id="rId4" Type="http://schemas.openxmlformats.org/officeDocument/2006/relationships/slideLayout" Target="../slideLayouts/slideLayout215.xml"/><Relationship Id="rId5" Type="http://schemas.openxmlformats.org/officeDocument/2006/relationships/slideLayout" Target="../slideLayouts/slideLayout216.xml"/><Relationship Id="rId6" Type="http://schemas.openxmlformats.org/officeDocument/2006/relationships/slideLayout" Target="../slideLayouts/slideLayout217.xml"/><Relationship Id="rId7" Type="http://schemas.openxmlformats.org/officeDocument/2006/relationships/slideLayout" Target="../slideLayouts/slideLayout218.xml"/><Relationship Id="rId8" Type="http://schemas.openxmlformats.org/officeDocument/2006/relationships/slideLayout" Target="../slideLayouts/slideLayout219.xml"/><Relationship Id="rId9" Type="http://schemas.openxmlformats.org/officeDocument/2006/relationships/slideLayout" Target="../slideLayouts/slideLayout220.xml"/><Relationship Id="rId10" Type="http://schemas.openxmlformats.org/officeDocument/2006/relationships/slideLayout" Target="../slideLayouts/slideLayout221.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238.xml"/><Relationship Id="rId12" Type="http://schemas.openxmlformats.org/officeDocument/2006/relationships/slideLayout" Target="../slideLayouts/slideLayout239.xml"/><Relationship Id="rId13" Type="http://schemas.openxmlformats.org/officeDocument/2006/relationships/slideLayout" Target="../slideLayouts/slideLayout240.xml"/><Relationship Id="rId14" Type="http://schemas.openxmlformats.org/officeDocument/2006/relationships/slideLayout" Target="../slideLayouts/slideLayout241.xml"/><Relationship Id="rId15" Type="http://schemas.openxmlformats.org/officeDocument/2006/relationships/theme" Target="../theme/theme16.xml"/><Relationship Id="rId16" Type="http://schemas.openxmlformats.org/officeDocument/2006/relationships/image" Target="../media/image4.jpeg"/><Relationship Id="rId1" Type="http://schemas.openxmlformats.org/officeDocument/2006/relationships/slideLayout" Target="../slideLayouts/slideLayout228.xml"/><Relationship Id="rId2" Type="http://schemas.openxmlformats.org/officeDocument/2006/relationships/slideLayout" Target="../slideLayouts/slideLayout229.xml"/><Relationship Id="rId3" Type="http://schemas.openxmlformats.org/officeDocument/2006/relationships/slideLayout" Target="../slideLayouts/slideLayout230.xml"/><Relationship Id="rId4" Type="http://schemas.openxmlformats.org/officeDocument/2006/relationships/slideLayout" Target="../slideLayouts/slideLayout231.xml"/><Relationship Id="rId5" Type="http://schemas.openxmlformats.org/officeDocument/2006/relationships/slideLayout" Target="../slideLayouts/slideLayout232.xml"/><Relationship Id="rId6" Type="http://schemas.openxmlformats.org/officeDocument/2006/relationships/slideLayout" Target="../slideLayouts/slideLayout233.xml"/><Relationship Id="rId7" Type="http://schemas.openxmlformats.org/officeDocument/2006/relationships/slideLayout" Target="../slideLayouts/slideLayout234.xml"/><Relationship Id="rId8" Type="http://schemas.openxmlformats.org/officeDocument/2006/relationships/slideLayout" Target="../slideLayouts/slideLayout235.xml"/><Relationship Id="rId9" Type="http://schemas.openxmlformats.org/officeDocument/2006/relationships/slideLayout" Target="../slideLayouts/slideLayout236.xml"/><Relationship Id="rId10" Type="http://schemas.openxmlformats.org/officeDocument/2006/relationships/slideLayout" Target="../slideLayouts/slideLayout23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252.xml"/><Relationship Id="rId12" Type="http://schemas.openxmlformats.org/officeDocument/2006/relationships/slideLayout" Target="../slideLayouts/slideLayout253.xml"/><Relationship Id="rId13" Type="http://schemas.openxmlformats.org/officeDocument/2006/relationships/slideLayout" Target="../slideLayouts/slideLayout254.xml"/><Relationship Id="rId14" Type="http://schemas.openxmlformats.org/officeDocument/2006/relationships/slideLayout" Target="../slideLayouts/slideLayout255.xml"/><Relationship Id="rId15" Type="http://schemas.openxmlformats.org/officeDocument/2006/relationships/theme" Target="../theme/theme17.xml"/><Relationship Id="rId16" Type="http://schemas.openxmlformats.org/officeDocument/2006/relationships/image" Target="../media/image4.jpeg"/><Relationship Id="rId1" Type="http://schemas.openxmlformats.org/officeDocument/2006/relationships/slideLayout" Target="../slideLayouts/slideLayout242.xml"/><Relationship Id="rId2" Type="http://schemas.openxmlformats.org/officeDocument/2006/relationships/slideLayout" Target="../slideLayouts/slideLayout243.xml"/><Relationship Id="rId3" Type="http://schemas.openxmlformats.org/officeDocument/2006/relationships/slideLayout" Target="../slideLayouts/slideLayout244.xml"/><Relationship Id="rId4" Type="http://schemas.openxmlformats.org/officeDocument/2006/relationships/slideLayout" Target="../slideLayouts/slideLayout245.xml"/><Relationship Id="rId5" Type="http://schemas.openxmlformats.org/officeDocument/2006/relationships/slideLayout" Target="../slideLayouts/slideLayout246.xml"/><Relationship Id="rId6" Type="http://schemas.openxmlformats.org/officeDocument/2006/relationships/slideLayout" Target="../slideLayouts/slideLayout247.xml"/><Relationship Id="rId7" Type="http://schemas.openxmlformats.org/officeDocument/2006/relationships/slideLayout" Target="../slideLayouts/slideLayout248.xml"/><Relationship Id="rId8" Type="http://schemas.openxmlformats.org/officeDocument/2006/relationships/slideLayout" Target="../slideLayouts/slideLayout249.xml"/><Relationship Id="rId9" Type="http://schemas.openxmlformats.org/officeDocument/2006/relationships/slideLayout" Target="../slideLayouts/slideLayout250.xml"/><Relationship Id="rId10" Type="http://schemas.openxmlformats.org/officeDocument/2006/relationships/slideLayout" Target="../slideLayouts/slideLayout251.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264.xml"/><Relationship Id="rId20" Type="http://schemas.openxmlformats.org/officeDocument/2006/relationships/image" Target="../media/image4.jpeg"/><Relationship Id="rId10" Type="http://schemas.openxmlformats.org/officeDocument/2006/relationships/slideLayout" Target="../slideLayouts/slideLayout265.xml"/><Relationship Id="rId11" Type="http://schemas.openxmlformats.org/officeDocument/2006/relationships/slideLayout" Target="../slideLayouts/slideLayout266.xml"/><Relationship Id="rId12" Type="http://schemas.openxmlformats.org/officeDocument/2006/relationships/slideLayout" Target="../slideLayouts/slideLayout267.xml"/><Relationship Id="rId13" Type="http://schemas.openxmlformats.org/officeDocument/2006/relationships/slideLayout" Target="../slideLayouts/slideLayout268.xml"/><Relationship Id="rId14" Type="http://schemas.openxmlformats.org/officeDocument/2006/relationships/slideLayout" Target="../slideLayouts/slideLayout269.xml"/><Relationship Id="rId15" Type="http://schemas.openxmlformats.org/officeDocument/2006/relationships/slideLayout" Target="../slideLayouts/slideLayout270.xml"/><Relationship Id="rId16" Type="http://schemas.openxmlformats.org/officeDocument/2006/relationships/slideLayout" Target="../slideLayouts/slideLayout271.xml"/><Relationship Id="rId17" Type="http://schemas.openxmlformats.org/officeDocument/2006/relationships/slideLayout" Target="../slideLayouts/slideLayout272.xml"/><Relationship Id="rId18" Type="http://schemas.openxmlformats.org/officeDocument/2006/relationships/slideLayout" Target="../slideLayouts/slideLayout273.xml"/><Relationship Id="rId19" Type="http://schemas.openxmlformats.org/officeDocument/2006/relationships/theme" Target="../theme/theme18.xml"/><Relationship Id="rId1" Type="http://schemas.openxmlformats.org/officeDocument/2006/relationships/slideLayout" Target="../slideLayouts/slideLayout256.xml"/><Relationship Id="rId2" Type="http://schemas.openxmlformats.org/officeDocument/2006/relationships/slideLayout" Target="../slideLayouts/slideLayout257.xml"/><Relationship Id="rId3" Type="http://schemas.openxmlformats.org/officeDocument/2006/relationships/slideLayout" Target="../slideLayouts/slideLayout258.xml"/><Relationship Id="rId4" Type="http://schemas.openxmlformats.org/officeDocument/2006/relationships/slideLayout" Target="../slideLayouts/slideLayout259.xml"/><Relationship Id="rId5" Type="http://schemas.openxmlformats.org/officeDocument/2006/relationships/slideLayout" Target="../slideLayouts/slideLayout260.xml"/><Relationship Id="rId6" Type="http://schemas.openxmlformats.org/officeDocument/2006/relationships/slideLayout" Target="../slideLayouts/slideLayout261.xml"/><Relationship Id="rId7" Type="http://schemas.openxmlformats.org/officeDocument/2006/relationships/slideLayout" Target="../slideLayouts/slideLayout262.xml"/><Relationship Id="rId8" Type="http://schemas.openxmlformats.org/officeDocument/2006/relationships/slideLayout" Target="../slideLayouts/slideLayout263.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84.xml"/><Relationship Id="rId12" Type="http://schemas.openxmlformats.org/officeDocument/2006/relationships/slideLayout" Target="../slideLayouts/slideLayout285.xml"/><Relationship Id="rId13" Type="http://schemas.openxmlformats.org/officeDocument/2006/relationships/slideLayout" Target="../slideLayouts/slideLayout286.xml"/><Relationship Id="rId14" Type="http://schemas.openxmlformats.org/officeDocument/2006/relationships/slideLayout" Target="../slideLayouts/slideLayout287.xml"/><Relationship Id="rId15" Type="http://schemas.openxmlformats.org/officeDocument/2006/relationships/slideLayout" Target="../slideLayouts/slideLayout288.xml"/><Relationship Id="rId16" Type="http://schemas.openxmlformats.org/officeDocument/2006/relationships/theme" Target="../theme/theme19.xml"/><Relationship Id="rId17" Type="http://schemas.openxmlformats.org/officeDocument/2006/relationships/image" Target="../media/image1.jpeg"/><Relationship Id="rId1" Type="http://schemas.openxmlformats.org/officeDocument/2006/relationships/slideLayout" Target="../slideLayouts/slideLayout274.xml"/><Relationship Id="rId2" Type="http://schemas.openxmlformats.org/officeDocument/2006/relationships/slideLayout" Target="../slideLayouts/slideLayout275.xml"/><Relationship Id="rId3" Type="http://schemas.openxmlformats.org/officeDocument/2006/relationships/slideLayout" Target="../slideLayouts/slideLayout276.xml"/><Relationship Id="rId4" Type="http://schemas.openxmlformats.org/officeDocument/2006/relationships/slideLayout" Target="../slideLayouts/slideLayout277.xml"/><Relationship Id="rId5" Type="http://schemas.openxmlformats.org/officeDocument/2006/relationships/slideLayout" Target="../slideLayouts/slideLayout278.xml"/><Relationship Id="rId6" Type="http://schemas.openxmlformats.org/officeDocument/2006/relationships/slideLayout" Target="../slideLayouts/slideLayout279.xml"/><Relationship Id="rId7" Type="http://schemas.openxmlformats.org/officeDocument/2006/relationships/slideLayout" Target="../slideLayouts/slideLayout280.xml"/><Relationship Id="rId8" Type="http://schemas.openxmlformats.org/officeDocument/2006/relationships/slideLayout" Target="../slideLayouts/slideLayout281.xml"/><Relationship Id="rId9" Type="http://schemas.openxmlformats.org/officeDocument/2006/relationships/slideLayout" Target="../slideLayouts/slideLayout282.xml"/><Relationship Id="rId10" Type="http://schemas.openxmlformats.org/officeDocument/2006/relationships/slideLayout" Target="../slideLayouts/slideLayout28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slideLayout" Target="../slideLayouts/slideLayout29.xml"/><Relationship Id="rId16" Type="http://schemas.openxmlformats.org/officeDocument/2006/relationships/theme" Target="../theme/theme2.xml"/><Relationship Id="rId17" Type="http://schemas.openxmlformats.org/officeDocument/2006/relationships/image" Target="../media/image1.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99.xml"/><Relationship Id="rId12" Type="http://schemas.openxmlformats.org/officeDocument/2006/relationships/slideLayout" Target="../slideLayouts/slideLayout300.xml"/><Relationship Id="rId13" Type="http://schemas.openxmlformats.org/officeDocument/2006/relationships/slideLayout" Target="../slideLayouts/slideLayout301.xml"/><Relationship Id="rId14" Type="http://schemas.openxmlformats.org/officeDocument/2006/relationships/slideLayout" Target="../slideLayouts/slideLayout302.xml"/><Relationship Id="rId15" Type="http://schemas.openxmlformats.org/officeDocument/2006/relationships/theme" Target="../theme/theme20.xml"/><Relationship Id="rId16" Type="http://schemas.openxmlformats.org/officeDocument/2006/relationships/image" Target="../media/image4.jpeg"/><Relationship Id="rId1" Type="http://schemas.openxmlformats.org/officeDocument/2006/relationships/slideLayout" Target="../slideLayouts/slideLayout289.xml"/><Relationship Id="rId2" Type="http://schemas.openxmlformats.org/officeDocument/2006/relationships/slideLayout" Target="../slideLayouts/slideLayout290.xml"/><Relationship Id="rId3" Type="http://schemas.openxmlformats.org/officeDocument/2006/relationships/slideLayout" Target="../slideLayouts/slideLayout291.xml"/><Relationship Id="rId4" Type="http://schemas.openxmlformats.org/officeDocument/2006/relationships/slideLayout" Target="../slideLayouts/slideLayout292.xml"/><Relationship Id="rId5" Type="http://schemas.openxmlformats.org/officeDocument/2006/relationships/slideLayout" Target="../slideLayouts/slideLayout293.xml"/><Relationship Id="rId6" Type="http://schemas.openxmlformats.org/officeDocument/2006/relationships/slideLayout" Target="../slideLayouts/slideLayout294.xml"/><Relationship Id="rId7" Type="http://schemas.openxmlformats.org/officeDocument/2006/relationships/slideLayout" Target="../slideLayouts/slideLayout295.xml"/><Relationship Id="rId8" Type="http://schemas.openxmlformats.org/officeDocument/2006/relationships/slideLayout" Target="../slideLayouts/slideLayout296.xml"/><Relationship Id="rId9" Type="http://schemas.openxmlformats.org/officeDocument/2006/relationships/slideLayout" Target="../slideLayouts/slideLayout297.xml"/><Relationship Id="rId10" Type="http://schemas.openxmlformats.org/officeDocument/2006/relationships/slideLayout" Target="../slideLayouts/slideLayout298.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313.xml"/><Relationship Id="rId12" Type="http://schemas.openxmlformats.org/officeDocument/2006/relationships/slideLayout" Target="../slideLayouts/slideLayout314.xml"/><Relationship Id="rId13" Type="http://schemas.openxmlformats.org/officeDocument/2006/relationships/slideLayout" Target="../slideLayouts/slideLayout315.xml"/><Relationship Id="rId14" Type="http://schemas.openxmlformats.org/officeDocument/2006/relationships/slideLayout" Target="../slideLayouts/slideLayout316.xml"/><Relationship Id="rId15" Type="http://schemas.openxmlformats.org/officeDocument/2006/relationships/theme" Target="../theme/theme21.xml"/><Relationship Id="rId16" Type="http://schemas.openxmlformats.org/officeDocument/2006/relationships/image" Target="../media/image4.jpeg"/><Relationship Id="rId1" Type="http://schemas.openxmlformats.org/officeDocument/2006/relationships/slideLayout" Target="../slideLayouts/slideLayout303.xml"/><Relationship Id="rId2" Type="http://schemas.openxmlformats.org/officeDocument/2006/relationships/slideLayout" Target="../slideLayouts/slideLayout304.xml"/><Relationship Id="rId3" Type="http://schemas.openxmlformats.org/officeDocument/2006/relationships/slideLayout" Target="../slideLayouts/slideLayout305.xml"/><Relationship Id="rId4" Type="http://schemas.openxmlformats.org/officeDocument/2006/relationships/slideLayout" Target="../slideLayouts/slideLayout306.xml"/><Relationship Id="rId5" Type="http://schemas.openxmlformats.org/officeDocument/2006/relationships/slideLayout" Target="../slideLayouts/slideLayout307.xml"/><Relationship Id="rId6" Type="http://schemas.openxmlformats.org/officeDocument/2006/relationships/slideLayout" Target="../slideLayouts/slideLayout308.xml"/><Relationship Id="rId7" Type="http://schemas.openxmlformats.org/officeDocument/2006/relationships/slideLayout" Target="../slideLayouts/slideLayout309.xml"/><Relationship Id="rId8" Type="http://schemas.openxmlformats.org/officeDocument/2006/relationships/slideLayout" Target="../slideLayouts/slideLayout310.xml"/><Relationship Id="rId9" Type="http://schemas.openxmlformats.org/officeDocument/2006/relationships/slideLayout" Target="../slideLayouts/slideLayout311.xml"/><Relationship Id="rId10" Type="http://schemas.openxmlformats.org/officeDocument/2006/relationships/slideLayout" Target="../slideLayouts/slideLayout312.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327.xml"/><Relationship Id="rId12" Type="http://schemas.openxmlformats.org/officeDocument/2006/relationships/slideLayout" Target="../slideLayouts/slideLayout328.xml"/><Relationship Id="rId13" Type="http://schemas.openxmlformats.org/officeDocument/2006/relationships/slideLayout" Target="../slideLayouts/slideLayout329.xml"/><Relationship Id="rId14" Type="http://schemas.openxmlformats.org/officeDocument/2006/relationships/slideLayout" Target="../slideLayouts/slideLayout330.xml"/><Relationship Id="rId15" Type="http://schemas.openxmlformats.org/officeDocument/2006/relationships/slideLayout" Target="../slideLayouts/slideLayout331.xml"/><Relationship Id="rId16" Type="http://schemas.openxmlformats.org/officeDocument/2006/relationships/theme" Target="../theme/theme22.xml"/><Relationship Id="rId17" Type="http://schemas.openxmlformats.org/officeDocument/2006/relationships/image" Target="../media/image4.jpeg"/><Relationship Id="rId1" Type="http://schemas.openxmlformats.org/officeDocument/2006/relationships/slideLayout" Target="../slideLayouts/slideLayout317.xml"/><Relationship Id="rId2" Type="http://schemas.openxmlformats.org/officeDocument/2006/relationships/slideLayout" Target="../slideLayouts/slideLayout318.xml"/><Relationship Id="rId3" Type="http://schemas.openxmlformats.org/officeDocument/2006/relationships/slideLayout" Target="../slideLayouts/slideLayout319.xml"/><Relationship Id="rId4" Type="http://schemas.openxmlformats.org/officeDocument/2006/relationships/slideLayout" Target="../slideLayouts/slideLayout320.xml"/><Relationship Id="rId5" Type="http://schemas.openxmlformats.org/officeDocument/2006/relationships/slideLayout" Target="../slideLayouts/slideLayout321.xml"/><Relationship Id="rId6" Type="http://schemas.openxmlformats.org/officeDocument/2006/relationships/slideLayout" Target="../slideLayouts/slideLayout322.xml"/><Relationship Id="rId7" Type="http://schemas.openxmlformats.org/officeDocument/2006/relationships/slideLayout" Target="../slideLayouts/slideLayout323.xml"/><Relationship Id="rId8" Type="http://schemas.openxmlformats.org/officeDocument/2006/relationships/slideLayout" Target="../slideLayouts/slideLayout324.xml"/><Relationship Id="rId9" Type="http://schemas.openxmlformats.org/officeDocument/2006/relationships/slideLayout" Target="../slideLayouts/slideLayout325.xml"/><Relationship Id="rId10" Type="http://schemas.openxmlformats.org/officeDocument/2006/relationships/slideLayout" Target="../slideLayouts/slideLayout326.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slideLayout" Target="../slideLayouts/slideLayout343.xml"/><Relationship Id="rId13" Type="http://schemas.openxmlformats.org/officeDocument/2006/relationships/slideLayout" Target="../slideLayouts/slideLayout344.xml"/><Relationship Id="rId14" Type="http://schemas.openxmlformats.org/officeDocument/2006/relationships/slideLayout" Target="../slideLayouts/slideLayout345.xml"/><Relationship Id="rId15" Type="http://schemas.openxmlformats.org/officeDocument/2006/relationships/theme" Target="../theme/theme23.xml"/><Relationship Id="rId16" Type="http://schemas.openxmlformats.org/officeDocument/2006/relationships/image" Target="../media/image4.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356.xml"/><Relationship Id="rId12" Type="http://schemas.openxmlformats.org/officeDocument/2006/relationships/slideLayout" Target="../slideLayouts/slideLayout357.xml"/><Relationship Id="rId13" Type="http://schemas.openxmlformats.org/officeDocument/2006/relationships/slideLayout" Target="../slideLayouts/slideLayout358.xml"/><Relationship Id="rId14" Type="http://schemas.openxmlformats.org/officeDocument/2006/relationships/slideLayout" Target="../slideLayouts/slideLayout359.xml"/><Relationship Id="rId15" Type="http://schemas.openxmlformats.org/officeDocument/2006/relationships/slideLayout" Target="../slideLayouts/slideLayout360.xml"/><Relationship Id="rId16" Type="http://schemas.openxmlformats.org/officeDocument/2006/relationships/theme" Target="../theme/theme24.xml"/><Relationship Id="rId17" Type="http://schemas.openxmlformats.org/officeDocument/2006/relationships/image" Target="../media/image4.jpeg"/><Relationship Id="rId1" Type="http://schemas.openxmlformats.org/officeDocument/2006/relationships/slideLayout" Target="../slideLayouts/slideLayout346.xml"/><Relationship Id="rId2" Type="http://schemas.openxmlformats.org/officeDocument/2006/relationships/slideLayout" Target="../slideLayouts/slideLayout347.xml"/><Relationship Id="rId3" Type="http://schemas.openxmlformats.org/officeDocument/2006/relationships/slideLayout" Target="../slideLayouts/slideLayout348.xml"/><Relationship Id="rId4" Type="http://schemas.openxmlformats.org/officeDocument/2006/relationships/slideLayout" Target="../slideLayouts/slideLayout349.xml"/><Relationship Id="rId5" Type="http://schemas.openxmlformats.org/officeDocument/2006/relationships/slideLayout" Target="../slideLayouts/slideLayout350.xml"/><Relationship Id="rId6" Type="http://schemas.openxmlformats.org/officeDocument/2006/relationships/slideLayout" Target="../slideLayouts/slideLayout351.xml"/><Relationship Id="rId7" Type="http://schemas.openxmlformats.org/officeDocument/2006/relationships/slideLayout" Target="../slideLayouts/slideLayout352.xml"/><Relationship Id="rId8" Type="http://schemas.openxmlformats.org/officeDocument/2006/relationships/slideLayout" Target="../slideLayouts/slideLayout353.xml"/><Relationship Id="rId9" Type="http://schemas.openxmlformats.org/officeDocument/2006/relationships/slideLayout" Target="../slideLayouts/slideLayout354.xml"/><Relationship Id="rId10" Type="http://schemas.openxmlformats.org/officeDocument/2006/relationships/slideLayout" Target="../slideLayouts/slideLayout355.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371.xml"/><Relationship Id="rId12" Type="http://schemas.openxmlformats.org/officeDocument/2006/relationships/slideLayout" Target="../slideLayouts/slideLayout372.xml"/><Relationship Id="rId13" Type="http://schemas.openxmlformats.org/officeDocument/2006/relationships/slideLayout" Target="../slideLayouts/slideLayout373.xml"/><Relationship Id="rId14" Type="http://schemas.openxmlformats.org/officeDocument/2006/relationships/slideLayout" Target="../slideLayouts/slideLayout374.xml"/><Relationship Id="rId15" Type="http://schemas.openxmlformats.org/officeDocument/2006/relationships/slideLayout" Target="../slideLayouts/slideLayout375.xml"/><Relationship Id="rId16" Type="http://schemas.openxmlformats.org/officeDocument/2006/relationships/theme" Target="../theme/theme25.xml"/><Relationship Id="rId17" Type="http://schemas.openxmlformats.org/officeDocument/2006/relationships/image" Target="../media/image4.jpeg"/><Relationship Id="rId1" Type="http://schemas.openxmlformats.org/officeDocument/2006/relationships/slideLayout" Target="../slideLayouts/slideLayout361.xml"/><Relationship Id="rId2" Type="http://schemas.openxmlformats.org/officeDocument/2006/relationships/slideLayout" Target="../slideLayouts/slideLayout362.xml"/><Relationship Id="rId3" Type="http://schemas.openxmlformats.org/officeDocument/2006/relationships/slideLayout" Target="../slideLayouts/slideLayout363.xml"/><Relationship Id="rId4" Type="http://schemas.openxmlformats.org/officeDocument/2006/relationships/slideLayout" Target="../slideLayouts/slideLayout364.xml"/><Relationship Id="rId5" Type="http://schemas.openxmlformats.org/officeDocument/2006/relationships/slideLayout" Target="../slideLayouts/slideLayout365.xml"/><Relationship Id="rId6" Type="http://schemas.openxmlformats.org/officeDocument/2006/relationships/slideLayout" Target="../slideLayouts/slideLayout366.xml"/><Relationship Id="rId7" Type="http://schemas.openxmlformats.org/officeDocument/2006/relationships/slideLayout" Target="../slideLayouts/slideLayout367.xml"/><Relationship Id="rId8" Type="http://schemas.openxmlformats.org/officeDocument/2006/relationships/slideLayout" Target="../slideLayouts/slideLayout368.xml"/><Relationship Id="rId9" Type="http://schemas.openxmlformats.org/officeDocument/2006/relationships/slideLayout" Target="../slideLayouts/slideLayout369.xml"/><Relationship Id="rId10" Type="http://schemas.openxmlformats.org/officeDocument/2006/relationships/slideLayout" Target="../slideLayouts/slideLayout370.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386.xml"/><Relationship Id="rId12" Type="http://schemas.openxmlformats.org/officeDocument/2006/relationships/slideLayout" Target="../slideLayouts/slideLayout387.xml"/><Relationship Id="rId13" Type="http://schemas.openxmlformats.org/officeDocument/2006/relationships/slideLayout" Target="../slideLayouts/slideLayout388.xml"/><Relationship Id="rId14" Type="http://schemas.openxmlformats.org/officeDocument/2006/relationships/slideLayout" Target="../slideLayouts/slideLayout389.xml"/><Relationship Id="rId15" Type="http://schemas.openxmlformats.org/officeDocument/2006/relationships/slideLayout" Target="../slideLayouts/slideLayout390.xml"/><Relationship Id="rId16" Type="http://schemas.openxmlformats.org/officeDocument/2006/relationships/theme" Target="../theme/theme26.xml"/><Relationship Id="rId17" Type="http://schemas.openxmlformats.org/officeDocument/2006/relationships/image" Target="../media/image4.jpeg"/><Relationship Id="rId1" Type="http://schemas.openxmlformats.org/officeDocument/2006/relationships/slideLayout" Target="../slideLayouts/slideLayout376.xml"/><Relationship Id="rId2" Type="http://schemas.openxmlformats.org/officeDocument/2006/relationships/slideLayout" Target="../slideLayouts/slideLayout377.xml"/><Relationship Id="rId3" Type="http://schemas.openxmlformats.org/officeDocument/2006/relationships/slideLayout" Target="../slideLayouts/slideLayout378.xml"/><Relationship Id="rId4" Type="http://schemas.openxmlformats.org/officeDocument/2006/relationships/slideLayout" Target="../slideLayouts/slideLayout379.xml"/><Relationship Id="rId5" Type="http://schemas.openxmlformats.org/officeDocument/2006/relationships/slideLayout" Target="../slideLayouts/slideLayout380.xml"/><Relationship Id="rId6" Type="http://schemas.openxmlformats.org/officeDocument/2006/relationships/slideLayout" Target="../slideLayouts/slideLayout381.xml"/><Relationship Id="rId7" Type="http://schemas.openxmlformats.org/officeDocument/2006/relationships/slideLayout" Target="../slideLayouts/slideLayout382.xml"/><Relationship Id="rId8" Type="http://schemas.openxmlformats.org/officeDocument/2006/relationships/slideLayout" Target="../slideLayouts/slideLayout383.xml"/><Relationship Id="rId9" Type="http://schemas.openxmlformats.org/officeDocument/2006/relationships/slideLayout" Target="../slideLayouts/slideLayout384.xml"/><Relationship Id="rId10" Type="http://schemas.openxmlformats.org/officeDocument/2006/relationships/slideLayout" Target="../slideLayouts/slideLayout3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401.xml"/><Relationship Id="rId12" Type="http://schemas.openxmlformats.org/officeDocument/2006/relationships/slideLayout" Target="../slideLayouts/slideLayout402.xml"/><Relationship Id="rId13" Type="http://schemas.openxmlformats.org/officeDocument/2006/relationships/slideLayout" Target="../slideLayouts/slideLayout403.xml"/><Relationship Id="rId14" Type="http://schemas.openxmlformats.org/officeDocument/2006/relationships/slideLayout" Target="../slideLayouts/slideLayout404.xml"/><Relationship Id="rId15" Type="http://schemas.openxmlformats.org/officeDocument/2006/relationships/slideLayout" Target="../slideLayouts/slideLayout405.xml"/><Relationship Id="rId16" Type="http://schemas.openxmlformats.org/officeDocument/2006/relationships/theme" Target="../theme/theme27.xml"/><Relationship Id="rId17" Type="http://schemas.openxmlformats.org/officeDocument/2006/relationships/image" Target="../media/image4.jpeg"/><Relationship Id="rId1" Type="http://schemas.openxmlformats.org/officeDocument/2006/relationships/slideLayout" Target="../slideLayouts/slideLayout391.xml"/><Relationship Id="rId2" Type="http://schemas.openxmlformats.org/officeDocument/2006/relationships/slideLayout" Target="../slideLayouts/slideLayout392.xml"/><Relationship Id="rId3" Type="http://schemas.openxmlformats.org/officeDocument/2006/relationships/slideLayout" Target="../slideLayouts/slideLayout393.xml"/><Relationship Id="rId4" Type="http://schemas.openxmlformats.org/officeDocument/2006/relationships/slideLayout" Target="../slideLayouts/slideLayout394.xml"/><Relationship Id="rId5" Type="http://schemas.openxmlformats.org/officeDocument/2006/relationships/slideLayout" Target="../slideLayouts/slideLayout395.xml"/><Relationship Id="rId6" Type="http://schemas.openxmlformats.org/officeDocument/2006/relationships/slideLayout" Target="../slideLayouts/slideLayout396.xml"/><Relationship Id="rId7" Type="http://schemas.openxmlformats.org/officeDocument/2006/relationships/slideLayout" Target="../slideLayouts/slideLayout397.xml"/><Relationship Id="rId8" Type="http://schemas.openxmlformats.org/officeDocument/2006/relationships/slideLayout" Target="../slideLayouts/slideLayout398.xml"/><Relationship Id="rId9" Type="http://schemas.openxmlformats.org/officeDocument/2006/relationships/slideLayout" Target="../slideLayouts/slideLayout399.xml"/><Relationship Id="rId10" Type="http://schemas.openxmlformats.org/officeDocument/2006/relationships/slideLayout" Target="../slideLayouts/slideLayout400.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416.xml"/><Relationship Id="rId12" Type="http://schemas.openxmlformats.org/officeDocument/2006/relationships/slideLayout" Target="../slideLayouts/slideLayout417.xml"/><Relationship Id="rId13" Type="http://schemas.openxmlformats.org/officeDocument/2006/relationships/slideLayout" Target="../slideLayouts/slideLayout418.xml"/><Relationship Id="rId14" Type="http://schemas.openxmlformats.org/officeDocument/2006/relationships/slideLayout" Target="../slideLayouts/slideLayout419.xml"/><Relationship Id="rId15" Type="http://schemas.openxmlformats.org/officeDocument/2006/relationships/theme" Target="../theme/theme28.xml"/><Relationship Id="rId16" Type="http://schemas.openxmlformats.org/officeDocument/2006/relationships/image" Target="../media/image4.jpeg"/><Relationship Id="rId1" Type="http://schemas.openxmlformats.org/officeDocument/2006/relationships/slideLayout" Target="../slideLayouts/slideLayout406.xml"/><Relationship Id="rId2" Type="http://schemas.openxmlformats.org/officeDocument/2006/relationships/slideLayout" Target="../slideLayouts/slideLayout407.xml"/><Relationship Id="rId3" Type="http://schemas.openxmlformats.org/officeDocument/2006/relationships/slideLayout" Target="../slideLayouts/slideLayout408.xml"/><Relationship Id="rId4" Type="http://schemas.openxmlformats.org/officeDocument/2006/relationships/slideLayout" Target="../slideLayouts/slideLayout409.xml"/><Relationship Id="rId5" Type="http://schemas.openxmlformats.org/officeDocument/2006/relationships/slideLayout" Target="../slideLayouts/slideLayout410.xml"/><Relationship Id="rId6" Type="http://schemas.openxmlformats.org/officeDocument/2006/relationships/slideLayout" Target="../slideLayouts/slideLayout411.xml"/><Relationship Id="rId7" Type="http://schemas.openxmlformats.org/officeDocument/2006/relationships/slideLayout" Target="../slideLayouts/slideLayout412.xml"/><Relationship Id="rId8" Type="http://schemas.openxmlformats.org/officeDocument/2006/relationships/slideLayout" Target="../slideLayouts/slideLayout413.xml"/><Relationship Id="rId9" Type="http://schemas.openxmlformats.org/officeDocument/2006/relationships/slideLayout" Target="../slideLayouts/slideLayout414.xml"/><Relationship Id="rId10" Type="http://schemas.openxmlformats.org/officeDocument/2006/relationships/slideLayout" Target="../slideLayouts/slideLayout415.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430.xml"/><Relationship Id="rId12" Type="http://schemas.openxmlformats.org/officeDocument/2006/relationships/slideLayout" Target="../slideLayouts/slideLayout431.xml"/><Relationship Id="rId13" Type="http://schemas.openxmlformats.org/officeDocument/2006/relationships/slideLayout" Target="../slideLayouts/slideLayout432.xml"/><Relationship Id="rId14" Type="http://schemas.openxmlformats.org/officeDocument/2006/relationships/slideLayout" Target="../slideLayouts/slideLayout433.xml"/><Relationship Id="rId15" Type="http://schemas.openxmlformats.org/officeDocument/2006/relationships/theme" Target="../theme/theme29.xml"/><Relationship Id="rId16" Type="http://schemas.openxmlformats.org/officeDocument/2006/relationships/image" Target="../media/image1.jpeg"/><Relationship Id="rId1" Type="http://schemas.openxmlformats.org/officeDocument/2006/relationships/slideLayout" Target="../slideLayouts/slideLayout420.xml"/><Relationship Id="rId2" Type="http://schemas.openxmlformats.org/officeDocument/2006/relationships/slideLayout" Target="../slideLayouts/slideLayout421.xml"/><Relationship Id="rId3" Type="http://schemas.openxmlformats.org/officeDocument/2006/relationships/slideLayout" Target="../slideLayouts/slideLayout422.xml"/><Relationship Id="rId4" Type="http://schemas.openxmlformats.org/officeDocument/2006/relationships/slideLayout" Target="../slideLayouts/slideLayout423.xml"/><Relationship Id="rId5" Type="http://schemas.openxmlformats.org/officeDocument/2006/relationships/slideLayout" Target="../slideLayouts/slideLayout424.xml"/><Relationship Id="rId6" Type="http://schemas.openxmlformats.org/officeDocument/2006/relationships/slideLayout" Target="../slideLayouts/slideLayout425.xml"/><Relationship Id="rId7" Type="http://schemas.openxmlformats.org/officeDocument/2006/relationships/slideLayout" Target="../slideLayouts/slideLayout426.xml"/><Relationship Id="rId8" Type="http://schemas.openxmlformats.org/officeDocument/2006/relationships/slideLayout" Target="../slideLayouts/slideLayout427.xml"/><Relationship Id="rId9" Type="http://schemas.openxmlformats.org/officeDocument/2006/relationships/slideLayout" Target="../slideLayouts/slideLayout428.xml"/><Relationship Id="rId10" Type="http://schemas.openxmlformats.org/officeDocument/2006/relationships/slideLayout" Target="../slideLayouts/slideLayout42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slideLayout" Target="../slideLayouts/slideLayout43.xml"/><Relationship Id="rId15" Type="http://schemas.openxmlformats.org/officeDocument/2006/relationships/slideLayout" Target="../slideLayouts/slideLayout44.xml"/><Relationship Id="rId16" Type="http://schemas.openxmlformats.org/officeDocument/2006/relationships/theme" Target="../theme/theme3.xml"/><Relationship Id="rId17" Type="http://schemas.openxmlformats.org/officeDocument/2006/relationships/image" Target="../media/image1.jpeg"/><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444.xml"/><Relationship Id="rId12" Type="http://schemas.openxmlformats.org/officeDocument/2006/relationships/slideLayout" Target="../slideLayouts/slideLayout445.xml"/><Relationship Id="rId13" Type="http://schemas.openxmlformats.org/officeDocument/2006/relationships/slideLayout" Target="../slideLayouts/slideLayout446.xml"/><Relationship Id="rId14" Type="http://schemas.openxmlformats.org/officeDocument/2006/relationships/slideLayout" Target="../slideLayouts/slideLayout447.xml"/><Relationship Id="rId15" Type="http://schemas.openxmlformats.org/officeDocument/2006/relationships/slideLayout" Target="../slideLayouts/slideLayout448.xml"/><Relationship Id="rId16" Type="http://schemas.openxmlformats.org/officeDocument/2006/relationships/theme" Target="../theme/theme30.xml"/><Relationship Id="rId17" Type="http://schemas.openxmlformats.org/officeDocument/2006/relationships/image" Target="../media/image4.jpeg"/><Relationship Id="rId1" Type="http://schemas.openxmlformats.org/officeDocument/2006/relationships/slideLayout" Target="../slideLayouts/slideLayout434.xml"/><Relationship Id="rId2" Type="http://schemas.openxmlformats.org/officeDocument/2006/relationships/slideLayout" Target="../slideLayouts/slideLayout435.xml"/><Relationship Id="rId3" Type="http://schemas.openxmlformats.org/officeDocument/2006/relationships/slideLayout" Target="../slideLayouts/slideLayout436.xml"/><Relationship Id="rId4" Type="http://schemas.openxmlformats.org/officeDocument/2006/relationships/slideLayout" Target="../slideLayouts/slideLayout437.xml"/><Relationship Id="rId5" Type="http://schemas.openxmlformats.org/officeDocument/2006/relationships/slideLayout" Target="../slideLayouts/slideLayout438.xml"/><Relationship Id="rId6" Type="http://schemas.openxmlformats.org/officeDocument/2006/relationships/slideLayout" Target="../slideLayouts/slideLayout439.xml"/><Relationship Id="rId7" Type="http://schemas.openxmlformats.org/officeDocument/2006/relationships/slideLayout" Target="../slideLayouts/slideLayout440.xml"/><Relationship Id="rId8" Type="http://schemas.openxmlformats.org/officeDocument/2006/relationships/slideLayout" Target="../slideLayouts/slideLayout441.xml"/><Relationship Id="rId9" Type="http://schemas.openxmlformats.org/officeDocument/2006/relationships/slideLayout" Target="../slideLayouts/slideLayout442.xml"/><Relationship Id="rId10" Type="http://schemas.openxmlformats.org/officeDocument/2006/relationships/slideLayout" Target="../slideLayouts/slideLayout443.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459.xml"/><Relationship Id="rId12" Type="http://schemas.openxmlformats.org/officeDocument/2006/relationships/slideLayout" Target="../slideLayouts/slideLayout460.xml"/><Relationship Id="rId13" Type="http://schemas.openxmlformats.org/officeDocument/2006/relationships/slideLayout" Target="../slideLayouts/slideLayout461.xml"/><Relationship Id="rId14" Type="http://schemas.openxmlformats.org/officeDocument/2006/relationships/slideLayout" Target="../slideLayouts/slideLayout462.xml"/><Relationship Id="rId15" Type="http://schemas.openxmlformats.org/officeDocument/2006/relationships/theme" Target="../theme/theme31.xml"/><Relationship Id="rId16" Type="http://schemas.openxmlformats.org/officeDocument/2006/relationships/image" Target="../media/image4.jpeg"/><Relationship Id="rId1" Type="http://schemas.openxmlformats.org/officeDocument/2006/relationships/slideLayout" Target="../slideLayouts/slideLayout449.xml"/><Relationship Id="rId2" Type="http://schemas.openxmlformats.org/officeDocument/2006/relationships/slideLayout" Target="../slideLayouts/slideLayout450.xml"/><Relationship Id="rId3" Type="http://schemas.openxmlformats.org/officeDocument/2006/relationships/slideLayout" Target="../slideLayouts/slideLayout451.xml"/><Relationship Id="rId4" Type="http://schemas.openxmlformats.org/officeDocument/2006/relationships/slideLayout" Target="../slideLayouts/slideLayout452.xml"/><Relationship Id="rId5" Type="http://schemas.openxmlformats.org/officeDocument/2006/relationships/slideLayout" Target="../slideLayouts/slideLayout453.xml"/><Relationship Id="rId6" Type="http://schemas.openxmlformats.org/officeDocument/2006/relationships/slideLayout" Target="../slideLayouts/slideLayout454.xml"/><Relationship Id="rId7" Type="http://schemas.openxmlformats.org/officeDocument/2006/relationships/slideLayout" Target="../slideLayouts/slideLayout455.xml"/><Relationship Id="rId8" Type="http://schemas.openxmlformats.org/officeDocument/2006/relationships/slideLayout" Target="../slideLayouts/slideLayout456.xml"/><Relationship Id="rId9" Type="http://schemas.openxmlformats.org/officeDocument/2006/relationships/slideLayout" Target="../slideLayouts/slideLayout457.xml"/><Relationship Id="rId10" Type="http://schemas.openxmlformats.org/officeDocument/2006/relationships/slideLayout" Target="../slideLayouts/slideLayout458.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473.xml"/><Relationship Id="rId12" Type="http://schemas.openxmlformats.org/officeDocument/2006/relationships/slideLayout" Target="../slideLayouts/slideLayout474.xml"/><Relationship Id="rId13" Type="http://schemas.openxmlformats.org/officeDocument/2006/relationships/slideLayout" Target="../slideLayouts/slideLayout475.xml"/><Relationship Id="rId14" Type="http://schemas.openxmlformats.org/officeDocument/2006/relationships/slideLayout" Target="../slideLayouts/slideLayout476.xml"/><Relationship Id="rId15" Type="http://schemas.openxmlformats.org/officeDocument/2006/relationships/slideLayout" Target="../slideLayouts/slideLayout477.xml"/><Relationship Id="rId16" Type="http://schemas.openxmlformats.org/officeDocument/2006/relationships/slideLayout" Target="../slideLayouts/slideLayout478.xml"/><Relationship Id="rId17" Type="http://schemas.openxmlformats.org/officeDocument/2006/relationships/theme" Target="../theme/theme32.xml"/><Relationship Id="rId18" Type="http://schemas.openxmlformats.org/officeDocument/2006/relationships/image" Target="../media/image5.jpg"/><Relationship Id="rId1" Type="http://schemas.openxmlformats.org/officeDocument/2006/relationships/slideLayout" Target="../slideLayouts/slideLayout463.xml"/><Relationship Id="rId2" Type="http://schemas.openxmlformats.org/officeDocument/2006/relationships/slideLayout" Target="../slideLayouts/slideLayout464.xml"/><Relationship Id="rId3" Type="http://schemas.openxmlformats.org/officeDocument/2006/relationships/slideLayout" Target="../slideLayouts/slideLayout465.xml"/><Relationship Id="rId4" Type="http://schemas.openxmlformats.org/officeDocument/2006/relationships/slideLayout" Target="../slideLayouts/slideLayout466.xml"/><Relationship Id="rId5" Type="http://schemas.openxmlformats.org/officeDocument/2006/relationships/slideLayout" Target="../slideLayouts/slideLayout467.xml"/><Relationship Id="rId6" Type="http://schemas.openxmlformats.org/officeDocument/2006/relationships/slideLayout" Target="../slideLayouts/slideLayout468.xml"/><Relationship Id="rId7" Type="http://schemas.openxmlformats.org/officeDocument/2006/relationships/slideLayout" Target="../slideLayouts/slideLayout469.xml"/><Relationship Id="rId8" Type="http://schemas.openxmlformats.org/officeDocument/2006/relationships/slideLayout" Target="../slideLayouts/slideLayout470.xml"/><Relationship Id="rId9" Type="http://schemas.openxmlformats.org/officeDocument/2006/relationships/slideLayout" Target="../slideLayouts/slideLayout471.xml"/><Relationship Id="rId10" Type="http://schemas.openxmlformats.org/officeDocument/2006/relationships/slideLayout" Target="../slideLayouts/slideLayout47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489.xml"/><Relationship Id="rId12" Type="http://schemas.openxmlformats.org/officeDocument/2006/relationships/slideLayout" Target="../slideLayouts/slideLayout490.xml"/><Relationship Id="rId13" Type="http://schemas.openxmlformats.org/officeDocument/2006/relationships/slideLayout" Target="../slideLayouts/slideLayout491.xml"/><Relationship Id="rId14" Type="http://schemas.openxmlformats.org/officeDocument/2006/relationships/slideLayout" Target="../slideLayouts/slideLayout492.xml"/><Relationship Id="rId15" Type="http://schemas.openxmlformats.org/officeDocument/2006/relationships/theme" Target="../theme/theme33.xml"/><Relationship Id="rId16" Type="http://schemas.openxmlformats.org/officeDocument/2006/relationships/image" Target="../media/image1.jpeg"/><Relationship Id="rId1" Type="http://schemas.openxmlformats.org/officeDocument/2006/relationships/slideLayout" Target="../slideLayouts/slideLayout479.xml"/><Relationship Id="rId2" Type="http://schemas.openxmlformats.org/officeDocument/2006/relationships/slideLayout" Target="../slideLayouts/slideLayout480.xml"/><Relationship Id="rId3" Type="http://schemas.openxmlformats.org/officeDocument/2006/relationships/slideLayout" Target="../slideLayouts/slideLayout481.xml"/><Relationship Id="rId4" Type="http://schemas.openxmlformats.org/officeDocument/2006/relationships/slideLayout" Target="../slideLayouts/slideLayout482.xml"/><Relationship Id="rId5" Type="http://schemas.openxmlformats.org/officeDocument/2006/relationships/slideLayout" Target="../slideLayouts/slideLayout483.xml"/><Relationship Id="rId6" Type="http://schemas.openxmlformats.org/officeDocument/2006/relationships/slideLayout" Target="../slideLayouts/slideLayout484.xml"/><Relationship Id="rId7" Type="http://schemas.openxmlformats.org/officeDocument/2006/relationships/slideLayout" Target="../slideLayouts/slideLayout485.xml"/><Relationship Id="rId8" Type="http://schemas.openxmlformats.org/officeDocument/2006/relationships/slideLayout" Target="../slideLayouts/slideLayout486.xml"/><Relationship Id="rId9" Type="http://schemas.openxmlformats.org/officeDocument/2006/relationships/slideLayout" Target="../slideLayouts/slideLayout487.xml"/><Relationship Id="rId10" Type="http://schemas.openxmlformats.org/officeDocument/2006/relationships/slideLayout" Target="../slideLayouts/slideLayout488.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503.xml"/><Relationship Id="rId12" Type="http://schemas.openxmlformats.org/officeDocument/2006/relationships/slideLayout" Target="../slideLayouts/slideLayout504.xml"/><Relationship Id="rId13" Type="http://schemas.openxmlformats.org/officeDocument/2006/relationships/slideLayout" Target="../slideLayouts/slideLayout505.xml"/><Relationship Id="rId14" Type="http://schemas.openxmlformats.org/officeDocument/2006/relationships/slideLayout" Target="../slideLayouts/slideLayout506.xml"/><Relationship Id="rId15" Type="http://schemas.openxmlformats.org/officeDocument/2006/relationships/slideLayout" Target="../slideLayouts/slideLayout507.xml"/><Relationship Id="rId16" Type="http://schemas.openxmlformats.org/officeDocument/2006/relationships/theme" Target="../theme/theme34.xml"/><Relationship Id="rId17" Type="http://schemas.openxmlformats.org/officeDocument/2006/relationships/image" Target="../media/image1.jpeg"/><Relationship Id="rId1" Type="http://schemas.openxmlformats.org/officeDocument/2006/relationships/slideLayout" Target="../slideLayouts/slideLayout493.xml"/><Relationship Id="rId2" Type="http://schemas.openxmlformats.org/officeDocument/2006/relationships/slideLayout" Target="../slideLayouts/slideLayout494.xml"/><Relationship Id="rId3" Type="http://schemas.openxmlformats.org/officeDocument/2006/relationships/slideLayout" Target="../slideLayouts/slideLayout495.xml"/><Relationship Id="rId4" Type="http://schemas.openxmlformats.org/officeDocument/2006/relationships/slideLayout" Target="../slideLayouts/slideLayout496.xml"/><Relationship Id="rId5" Type="http://schemas.openxmlformats.org/officeDocument/2006/relationships/slideLayout" Target="../slideLayouts/slideLayout497.xml"/><Relationship Id="rId6" Type="http://schemas.openxmlformats.org/officeDocument/2006/relationships/slideLayout" Target="../slideLayouts/slideLayout498.xml"/><Relationship Id="rId7" Type="http://schemas.openxmlformats.org/officeDocument/2006/relationships/slideLayout" Target="../slideLayouts/slideLayout499.xml"/><Relationship Id="rId8" Type="http://schemas.openxmlformats.org/officeDocument/2006/relationships/slideLayout" Target="../slideLayouts/slideLayout500.xml"/><Relationship Id="rId9" Type="http://schemas.openxmlformats.org/officeDocument/2006/relationships/slideLayout" Target="../slideLayouts/slideLayout501.xml"/><Relationship Id="rId10" Type="http://schemas.openxmlformats.org/officeDocument/2006/relationships/slideLayout" Target="../slideLayouts/slideLayout502.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518.xml"/><Relationship Id="rId12" Type="http://schemas.openxmlformats.org/officeDocument/2006/relationships/slideLayout" Target="../slideLayouts/slideLayout519.xml"/><Relationship Id="rId13" Type="http://schemas.openxmlformats.org/officeDocument/2006/relationships/slideLayout" Target="../slideLayouts/slideLayout520.xml"/><Relationship Id="rId14" Type="http://schemas.openxmlformats.org/officeDocument/2006/relationships/slideLayout" Target="../slideLayouts/slideLayout521.xml"/><Relationship Id="rId15" Type="http://schemas.openxmlformats.org/officeDocument/2006/relationships/slideLayout" Target="../slideLayouts/slideLayout522.xml"/><Relationship Id="rId16" Type="http://schemas.openxmlformats.org/officeDocument/2006/relationships/slideLayout" Target="../slideLayouts/slideLayout523.xml"/><Relationship Id="rId17" Type="http://schemas.openxmlformats.org/officeDocument/2006/relationships/theme" Target="../theme/theme35.xml"/><Relationship Id="rId18" Type="http://schemas.openxmlformats.org/officeDocument/2006/relationships/image" Target="../media/image5.jpg"/><Relationship Id="rId1" Type="http://schemas.openxmlformats.org/officeDocument/2006/relationships/slideLayout" Target="../slideLayouts/slideLayout508.xml"/><Relationship Id="rId2" Type="http://schemas.openxmlformats.org/officeDocument/2006/relationships/slideLayout" Target="../slideLayouts/slideLayout509.xml"/><Relationship Id="rId3" Type="http://schemas.openxmlformats.org/officeDocument/2006/relationships/slideLayout" Target="../slideLayouts/slideLayout510.xml"/><Relationship Id="rId4" Type="http://schemas.openxmlformats.org/officeDocument/2006/relationships/slideLayout" Target="../slideLayouts/slideLayout511.xml"/><Relationship Id="rId5" Type="http://schemas.openxmlformats.org/officeDocument/2006/relationships/slideLayout" Target="../slideLayouts/slideLayout512.xml"/><Relationship Id="rId6" Type="http://schemas.openxmlformats.org/officeDocument/2006/relationships/slideLayout" Target="../slideLayouts/slideLayout513.xml"/><Relationship Id="rId7" Type="http://schemas.openxmlformats.org/officeDocument/2006/relationships/slideLayout" Target="../slideLayouts/slideLayout514.xml"/><Relationship Id="rId8" Type="http://schemas.openxmlformats.org/officeDocument/2006/relationships/slideLayout" Target="../slideLayouts/slideLayout515.xml"/><Relationship Id="rId9" Type="http://schemas.openxmlformats.org/officeDocument/2006/relationships/slideLayout" Target="../slideLayouts/slideLayout516.xml"/><Relationship Id="rId10" Type="http://schemas.openxmlformats.org/officeDocument/2006/relationships/slideLayout" Target="../slideLayouts/slideLayout517.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534.xml"/><Relationship Id="rId12" Type="http://schemas.openxmlformats.org/officeDocument/2006/relationships/slideLayout" Target="../slideLayouts/slideLayout535.xml"/><Relationship Id="rId13" Type="http://schemas.openxmlformats.org/officeDocument/2006/relationships/slideLayout" Target="../slideLayouts/slideLayout536.xml"/><Relationship Id="rId14" Type="http://schemas.openxmlformats.org/officeDocument/2006/relationships/slideLayout" Target="../slideLayouts/slideLayout537.xml"/><Relationship Id="rId15" Type="http://schemas.openxmlformats.org/officeDocument/2006/relationships/slideLayout" Target="../slideLayouts/slideLayout538.xml"/><Relationship Id="rId16" Type="http://schemas.openxmlformats.org/officeDocument/2006/relationships/theme" Target="../theme/theme36.xml"/><Relationship Id="rId17" Type="http://schemas.openxmlformats.org/officeDocument/2006/relationships/image" Target="../media/image1.jpeg"/><Relationship Id="rId1" Type="http://schemas.openxmlformats.org/officeDocument/2006/relationships/slideLayout" Target="../slideLayouts/slideLayout524.xml"/><Relationship Id="rId2" Type="http://schemas.openxmlformats.org/officeDocument/2006/relationships/slideLayout" Target="../slideLayouts/slideLayout525.xml"/><Relationship Id="rId3" Type="http://schemas.openxmlformats.org/officeDocument/2006/relationships/slideLayout" Target="../slideLayouts/slideLayout526.xml"/><Relationship Id="rId4" Type="http://schemas.openxmlformats.org/officeDocument/2006/relationships/slideLayout" Target="../slideLayouts/slideLayout527.xml"/><Relationship Id="rId5" Type="http://schemas.openxmlformats.org/officeDocument/2006/relationships/slideLayout" Target="../slideLayouts/slideLayout528.xml"/><Relationship Id="rId6" Type="http://schemas.openxmlformats.org/officeDocument/2006/relationships/slideLayout" Target="../slideLayouts/slideLayout529.xml"/><Relationship Id="rId7" Type="http://schemas.openxmlformats.org/officeDocument/2006/relationships/slideLayout" Target="../slideLayouts/slideLayout530.xml"/><Relationship Id="rId8" Type="http://schemas.openxmlformats.org/officeDocument/2006/relationships/slideLayout" Target="../slideLayouts/slideLayout531.xml"/><Relationship Id="rId9" Type="http://schemas.openxmlformats.org/officeDocument/2006/relationships/slideLayout" Target="../slideLayouts/slideLayout532.xml"/><Relationship Id="rId10" Type="http://schemas.openxmlformats.org/officeDocument/2006/relationships/slideLayout" Target="../slideLayouts/slideLayout533.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549.xml"/><Relationship Id="rId12" Type="http://schemas.openxmlformats.org/officeDocument/2006/relationships/slideLayout" Target="../slideLayouts/slideLayout550.xml"/><Relationship Id="rId13" Type="http://schemas.openxmlformats.org/officeDocument/2006/relationships/slideLayout" Target="../slideLayouts/slideLayout551.xml"/><Relationship Id="rId14" Type="http://schemas.openxmlformats.org/officeDocument/2006/relationships/slideLayout" Target="../slideLayouts/slideLayout552.xml"/><Relationship Id="rId15" Type="http://schemas.openxmlformats.org/officeDocument/2006/relationships/slideLayout" Target="../slideLayouts/slideLayout553.xml"/><Relationship Id="rId16" Type="http://schemas.openxmlformats.org/officeDocument/2006/relationships/theme" Target="../theme/theme37.xml"/><Relationship Id="rId17" Type="http://schemas.openxmlformats.org/officeDocument/2006/relationships/image" Target="../media/image1.jpeg"/><Relationship Id="rId1" Type="http://schemas.openxmlformats.org/officeDocument/2006/relationships/slideLayout" Target="../slideLayouts/slideLayout539.xml"/><Relationship Id="rId2" Type="http://schemas.openxmlformats.org/officeDocument/2006/relationships/slideLayout" Target="../slideLayouts/slideLayout540.xml"/><Relationship Id="rId3" Type="http://schemas.openxmlformats.org/officeDocument/2006/relationships/slideLayout" Target="../slideLayouts/slideLayout541.xml"/><Relationship Id="rId4" Type="http://schemas.openxmlformats.org/officeDocument/2006/relationships/slideLayout" Target="../slideLayouts/slideLayout542.xml"/><Relationship Id="rId5" Type="http://schemas.openxmlformats.org/officeDocument/2006/relationships/slideLayout" Target="../slideLayouts/slideLayout543.xml"/><Relationship Id="rId6" Type="http://schemas.openxmlformats.org/officeDocument/2006/relationships/slideLayout" Target="../slideLayouts/slideLayout544.xml"/><Relationship Id="rId7" Type="http://schemas.openxmlformats.org/officeDocument/2006/relationships/slideLayout" Target="../slideLayouts/slideLayout545.xml"/><Relationship Id="rId8" Type="http://schemas.openxmlformats.org/officeDocument/2006/relationships/slideLayout" Target="../slideLayouts/slideLayout546.xml"/><Relationship Id="rId9" Type="http://schemas.openxmlformats.org/officeDocument/2006/relationships/slideLayout" Target="../slideLayouts/slideLayout547.xml"/><Relationship Id="rId10" Type="http://schemas.openxmlformats.org/officeDocument/2006/relationships/slideLayout" Target="../slideLayouts/slideLayout54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564.xml"/><Relationship Id="rId12" Type="http://schemas.openxmlformats.org/officeDocument/2006/relationships/slideLayout" Target="../slideLayouts/slideLayout565.xml"/><Relationship Id="rId13" Type="http://schemas.openxmlformats.org/officeDocument/2006/relationships/slideLayout" Target="../slideLayouts/slideLayout566.xml"/><Relationship Id="rId14" Type="http://schemas.openxmlformats.org/officeDocument/2006/relationships/slideLayout" Target="../slideLayouts/slideLayout567.xml"/><Relationship Id="rId15" Type="http://schemas.openxmlformats.org/officeDocument/2006/relationships/slideLayout" Target="../slideLayouts/slideLayout568.xml"/><Relationship Id="rId16" Type="http://schemas.openxmlformats.org/officeDocument/2006/relationships/theme" Target="../theme/theme38.xml"/><Relationship Id="rId17" Type="http://schemas.openxmlformats.org/officeDocument/2006/relationships/image" Target="../media/image1.jpeg"/><Relationship Id="rId1" Type="http://schemas.openxmlformats.org/officeDocument/2006/relationships/slideLayout" Target="../slideLayouts/slideLayout554.xml"/><Relationship Id="rId2" Type="http://schemas.openxmlformats.org/officeDocument/2006/relationships/slideLayout" Target="../slideLayouts/slideLayout555.xml"/><Relationship Id="rId3" Type="http://schemas.openxmlformats.org/officeDocument/2006/relationships/slideLayout" Target="../slideLayouts/slideLayout556.xml"/><Relationship Id="rId4" Type="http://schemas.openxmlformats.org/officeDocument/2006/relationships/slideLayout" Target="../slideLayouts/slideLayout557.xml"/><Relationship Id="rId5" Type="http://schemas.openxmlformats.org/officeDocument/2006/relationships/slideLayout" Target="../slideLayouts/slideLayout558.xml"/><Relationship Id="rId6" Type="http://schemas.openxmlformats.org/officeDocument/2006/relationships/slideLayout" Target="../slideLayouts/slideLayout559.xml"/><Relationship Id="rId7" Type="http://schemas.openxmlformats.org/officeDocument/2006/relationships/slideLayout" Target="../slideLayouts/slideLayout560.xml"/><Relationship Id="rId8" Type="http://schemas.openxmlformats.org/officeDocument/2006/relationships/slideLayout" Target="../slideLayouts/slideLayout561.xml"/><Relationship Id="rId9" Type="http://schemas.openxmlformats.org/officeDocument/2006/relationships/slideLayout" Target="../slideLayouts/slideLayout562.xml"/><Relationship Id="rId10" Type="http://schemas.openxmlformats.org/officeDocument/2006/relationships/slideLayout" Target="../slideLayouts/slideLayout563.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579.xml"/><Relationship Id="rId12" Type="http://schemas.openxmlformats.org/officeDocument/2006/relationships/slideLayout" Target="../slideLayouts/slideLayout580.xml"/><Relationship Id="rId13" Type="http://schemas.openxmlformats.org/officeDocument/2006/relationships/slideLayout" Target="../slideLayouts/slideLayout581.xml"/><Relationship Id="rId14" Type="http://schemas.openxmlformats.org/officeDocument/2006/relationships/slideLayout" Target="../slideLayouts/slideLayout582.xml"/><Relationship Id="rId15" Type="http://schemas.openxmlformats.org/officeDocument/2006/relationships/slideLayout" Target="../slideLayouts/slideLayout583.xml"/><Relationship Id="rId16" Type="http://schemas.openxmlformats.org/officeDocument/2006/relationships/theme" Target="../theme/theme39.xml"/><Relationship Id="rId17" Type="http://schemas.openxmlformats.org/officeDocument/2006/relationships/image" Target="../media/image1.jpeg"/><Relationship Id="rId1" Type="http://schemas.openxmlformats.org/officeDocument/2006/relationships/slideLayout" Target="../slideLayouts/slideLayout569.xml"/><Relationship Id="rId2" Type="http://schemas.openxmlformats.org/officeDocument/2006/relationships/slideLayout" Target="../slideLayouts/slideLayout570.xml"/><Relationship Id="rId3" Type="http://schemas.openxmlformats.org/officeDocument/2006/relationships/slideLayout" Target="../slideLayouts/slideLayout571.xml"/><Relationship Id="rId4" Type="http://schemas.openxmlformats.org/officeDocument/2006/relationships/slideLayout" Target="../slideLayouts/slideLayout572.xml"/><Relationship Id="rId5" Type="http://schemas.openxmlformats.org/officeDocument/2006/relationships/slideLayout" Target="../slideLayouts/slideLayout573.xml"/><Relationship Id="rId6" Type="http://schemas.openxmlformats.org/officeDocument/2006/relationships/slideLayout" Target="../slideLayouts/slideLayout574.xml"/><Relationship Id="rId7" Type="http://schemas.openxmlformats.org/officeDocument/2006/relationships/slideLayout" Target="../slideLayouts/slideLayout575.xml"/><Relationship Id="rId8" Type="http://schemas.openxmlformats.org/officeDocument/2006/relationships/slideLayout" Target="../slideLayouts/slideLayout576.xml"/><Relationship Id="rId9" Type="http://schemas.openxmlformats.org/officeDocument/2006/relationships/slideLayout" Target="../slideLayouts/slideLayout577.xml"/><Relationship Id="rId10" Type="http://schemas.openxmlformats.org/officeDocument/2006/relationships/slideLayout" Target="../slideLayouts/slideLayout57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theme" Target="../theme/theme4.xml"/><Relationship Id="rId17"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594.xml"/><Relationship Id="rId12" Type="http://schemas.openxmlformats.org/officeDocument/2006/relationships/slideLayout" Target="../slideLayouts/slideLayout595.xml"/><Relationship Id="rId13" Type="http://schemas.openxmlformats.org/officeDocument/2006/relationships/slideLayout" Target="../slideLayouts/slideLayout596.xml"/><Relationship Id="rId14" Type="http://schemas.openxmlformats.org/officeDocument/2006/relationships/slideLayout" Target="../slideLayouts/slideLayout597.xml"/><Relationship Id="rId15" Type="http://schemas.openxmlformats.org/officeDocument/2006/relationships/slideLayout" Target="../slideLayouts/slideLayout598.xml"/><Relationship Id="rId16" Type="http://schemas.openxmlformats.org/officeDocument/2006/relationships/slideLayout" Target="../slideLayouts/slideLayout599.xml"/><Relationship Id="rId17" Type="http://schemas.openxmlformats.org/officeDocument/2006/relationships/slideLayout" Target="../slideLayouts/slideLayout600.xml"/><Relationship Id="rId18" Type="http://schemas.openxmlformats.org/officeDocument/2006/relationships/theme" Target="../theme/theme40.xml"/><Relationship Id="rId19" Type="http://schemas.openxmlformats.org/officeDocument/2006/relationships/image" Target="../media/image1.jpeg"/><Relationship Id="rId1" Type="http://schemas.openxmlformats.org/officeDocument/2006/relationships/slideLayout" Target="../slideLayouts/slideLayout584.xml"/><Relationship Id="rId2" Type="http://schemas.openxmlformats.org/officeDocument/2006/relationships/slideLayout" Target="../slideLayouts/slideLayout585.xml"/><Relationship Id="rId3" Type="http://schemas.openxmlformats.org/officeDocument/2006/relationships/slideLayout" Target="../slideLayouts/slideLayout586.xml"/><Relationship Id="rId4" Type="http://schemas.openxmlformats.org/officeDocument/2006/relationships/slideLayout" Target="../slideLayouts/slideLayout587.xml"/><Relationship Id="rId5" Type="http://schemas.openxmlformats.org/officeDocument/2006/relationships/slideLayout" Target="../slideLayouts/slideLayout588.xml"/><Relationship Id="rId6" Type="http://schemas.openxmlformats.org/officeDocument/2006/relationships/slideLayout" Target="../slideLayouts/slideLayout589.xml"/><Relationship Id="rId7" Type="http://schemas.openxmlformats.org/officeDocument/2006/relationships/slideLayout" Target="../slideLayouts/slideLayout590.xml"/><Relationship Id="rId8" Type="http://schemas.openxmlformats.org/officeDocument/2006/relationships/slideLayout" Target="../slideLayouts/slideLayout591.xml"/><Relationship Id="rId9" Type="http://schemas.openxmlformats.org/officeDocument/2006/relationships/slideLayout" Target="../slideLayouts/slideLayout592.xml"/><Relationship Id="rId10" Type="http://schemas.openxmlformats.org/officeDocument/2006/relationships/slideLayout" Target="../slideLayouts/slideLayout593.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611.xml"/><Relationship Id="rId12" Type="http://schemas.openxmlformats.org/officeDocument/2006/relationships/slideLayout" Target="../slideLayouts/slideLayout612.xml"/><Relationship Id="rId13" Type="http://schemas.openxmlformats.org/officeDocument/2006/relationships/slideLayout" Target="../slideLayouts/slideLayout613.xml"/><Relationship Id="rId14" Type="http://schemas.openxmlformats.org/officeDocument/2006/relationships/slideLayout" Target="../slideLayouts/slideLayout614.xml"/><Relationship Id="rId15" Type="http://schemas.openxmlformats.org/officeDocument/2006/relationships/slideLayout" Target="../slideLayouts/slideLayout615.xml"/><Relationship Id="rId16" Type="http://schemas.openxmlformats.org/officeDocument/2006/relationships/slideLayout" Target="../slideLayouts/slideLayout616.xml"/><Relationship Id="rId17" Type="http://schemas.openxmlformats.org/officeDocument/2006/relationships/slideLayout" Target="../slideLayouts/slideLayout617.xml"/><Relationship Id="rId18" Type="http://schemas.openxmlformats.org/officeDocument/2006/relationships/theme" Target="../theme/theme41.xml"/><Relationship Id="rId19" Type="http://schemas.openxmlformats.org/officeDocument/2006/relationships/image" Target="../media/image1.jpeg"/><Relationship Id="rId1" Type="http://schemas.openxmlformats.org/officeDocument/2006/relationships/slideLayout" Target="../slideLayouts/slideLayout601.xml"/><Relationship Id="rId2" Type="http://schemas.openxmlformats.org/officeDocument/2006/relationships/slideLayout" Target="../slideLayouts/slideLayout602.xml"/><Relationship Id="rId3" Type="http://schemas.openxmlformats.org/officeDocument/2006/relationships/slideLayout" Target="../slideLayouts/slideLayout603.xml"/><Relationship Id="rId4" Type="http://schemas.openxmlformats.org/officeDocument/2006/relationships/slideLayout" Target="../slideLayouts/slideLayout604.xml"/><Relationship Id="rId5" Type="http://schemas.openxmlformats.org/officeDocument/2006/relationships/slideLayout" Target="../slideLayouts/slideLayout605.xml"/><Relationship Id="rId6" Type="http://schemas.openxmlformats.org/officeDocument/2006/relationships/slideLayout" Target="../slideLayouts/slideLayout606.xml"/><Relationship Id="rId7" Type="http://schemas.openxmlformats.org/officeDocument/2006/relationships/slideLayout" Target="../slideLayouts/slideLayout607.xml"/><Relationship Id="rId8" Type="http://schemas.openxmlformats.org/officeDocument/2006/relationships/slideLayout" Target="../slideLayouts/slideLayout608.xml"/><Relationship Id="rId9" Type="http://schemas.openxmlformats.org/officeDocument/2006/relationships/slideLayout" Target="../slideLayouts/slideLayout609.xml"/><Relationship Id="rId10" Type="http://schemas.openxmlformats.org/officeDocument/2006/relationships/slideLayout" Target="../slideLayouts/slideLayout610.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8.xml"/><Relationship Id="rId20" Type="http://schemas.openxmlformats.org/officeDocument/2006/relationships/image" Target="../media/image4.jpeg"/><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Relationship Id="rId14" Type="http://schemas.openxmlformats.org/officeDocument/2006/relationships/slideLayout" Target="../slideLayouts/slideLayout73.xml"/><Relationship Id="rId15" Type="http://schemas.openxmlformats.org/officeDocument/2006/relationships/slideLayout" Target="../slideLayouts/slideLayout74.xml"/><Relationship Id="rId16" Type="http://schemas.openxmlformats.org/officeDocument/2006/relationships/slideLayout" Target="../slideLayouts/slideLayout75.xml"/><Relationship Id="rId17" Type="http://schemas.openxmlformats.org/officeDocument/2006/relationships/slideLayout" Target="../slideLayouts/slideLayout76.xml"/><Relationship Id="rId18" Type="http://schemas.openxmlformats.org/officeDocument/2006/relationships/slideLayout" Target="../slideLayouts/slideLayout77.xml"/><Relationship Id="rId19" Type="http://schemas.openxmlformats.org/officeDocument/2006/relationships/theme" Target="../theme/theme5.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slideLayout" Target="../slideLayouts/slideLayout92.xml"/><Relationship Id="rId16" Type="http://schemas.openxmlformats.org/officeDocument/2006/relationships/theme" Target="../theme/theme6.xml"/><Relationship Id="rId17"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slideLayout" Target="../slideLayouts/slideLayout104.xml"/><Relationship Id="rId13" Type="http://schemas.openxmlformats.org/officeDocument/2006/relationships/slideLayout" Target="../slideLayouts/slideLayout105.xml"/><Relationship Id="rId14" Type="http://schemas.openxmlformats.org/officeDocument/2006/relationships/slideLayout" Target="../slideLayouts/slideLayout106.xml"/><Relationship Id="rId15" Type="http://schemas.openxmlformats.org/officeDocument/2006/relationships/theme" Target="../theme/theme7.xml"/><Relationship Id="rId16" Type="http://schemas.openxmlformats.org/officeDocument/2006/relationships/image" Target="../media/image4.jpeg"/><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Relationship Id="rId15" Type="http://schemas.openxmlformats.org/officeDocument/2006/relationships/slideLayout" Target="../slideLayouts/slideLayout121.xml"/><Relationship Id="rId16" Type="http://schemas.openxmlformats.org/officeDocument/2006/relationships/slideLayout" Target="../slideLayouts/slideLayout122.xml"/><Relationship Id="rId17" Type="http://schemas.openxmlformats.org/officeDocument/2006/relationships/theme" Target="../theme/theme8.xml"/><Relationship Id="rId18" Type="http://schemas.openxmlformats.org/officeDocument/2006/relationships/image" Target="../media/image1.jpeg"/><Relationship Id="rId1" Type="http://schemas.openxmlformats.org/officeDocument/2006/relationships/slideLayout" Target="../slideLayouts/slideLayout107.xml"/><Relationship Id="rId2" Type="http://schemas.openxmlformats.org/officeDocument/2006/relationships/slideLayout" Target="../slideLayouts/slideLayout108.xml"/><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slideLayout" Target="../slideLayouts/slideLayout134.xml"/><Relationship Id="rId13" Type="http://schemas.openxmlformats.org/officeDocument/2006/relationships/slideLayout" Target="../slideLayouts/slideLayout135.xml"/><Relationship Id="rId14" Type="http://schemas.openxmlformats.org/officeDocument/2006/relationships/slideLayout" Target="../slideLayouts/slideLayout136.xml"/><Relationship Id="rId15" Type="http://schemas.openxmlformats.org/officeDocument/2006/relationships/slideLayout" Target="../slideLayouts/slideLayout137.xml"/><Relationship Id="rId16" Type="http://schemas.openxmlformats.org/officeDocument/2006/relationships/theme" Target="../theme/theme9.xml"/><Relationship Id="rId17" Type="http://schemas.openxmlformats.org/officeDocument/2006/relationships/image" Target="../media/image4.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6"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t>Lower oil prices and the energy outlook                                                  May 2015</a:t>
            </a:r>
            <a:endParaRPr lang="en-US" dirty="0"/>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72" r:id="rId4"/>
    <p:sldLayoutId id="2147485260" r:id="rId5"/>
    <p:sldLayoutId id="2147485261" r:id="rId6"/>
    <p:sldLayoutId id="2147485262" r:id="rId7"/>
    <p:sldLayoutId id="2147485263" r:id="rId8"/>
    <p:sldLayoutId id="2147485264" r:id="rId9"/>
    <p:sldLayoutId id="2147485265" r:id="rId10"/>
    <p:sldLayoutId id="2147485266" r:id="rId11"/>
    <p:sldLayoutId id="2147485267" r:id="rId12"/>
    <p:sldLayoutId id="2147485268" r:id="rId13"/>
    <p:sldLayoutId id="2147485269" r:id="rId14"/>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1788023983"/>
      </p:ext>
    </p:extLst>
  </p:cSld>
  <p:clrMap bg1="lt1" tx1="dk1" bg2="lt2" tx2="dk2" accent1="accent1" accent2="accent2" accent3="accent3" accent4="accent4" accent5="accent5" accent6="accent6" hlink="hlink" folHlink="folHlink"/>
  <p:sldLayoutIdLst>
    <p:sldLayoutId id="2147485409" r:id="rId1"/>
    <p:sldLayoutId id="2147485410" r:id="rId2"/>
    <p:sldLayoutId id="2147485411" r:id="rId3"/>
    <p:sldLayoutId id="2147485412" r:id="rId4"/>
    <p:sldLayoutId id="2147485413" r:id="rId5"/>
    <p:sldLayoutId id="2147485414" r:id="rId6"/>
    <p:sldLayoutId id="2147485415" r:id="rId7"/>
    <p:sldLayoutId id="2147485416" r:id="rId8"/>
    <p:sldLayoutId id="2147485417" r:id="rId9"/>
    <p:sldLayoutId id="2147485418" r:id="rId10"/>
    <p:sldLayoutId id="2147485419" r:id="rId11"/>
    <p:sldLayoutId id="2147485420" r:id="rId12"/>
    <p:sldLayoutId id="2147485421" r:id="rId13"/>
    <p:sldLayoutId id="2147485422" r:id="rId14"/>
    <p:sldLayoutId id="2147485423"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3258580420"/>
      </p:ext>
    </p:extLst>
  </p:cSld>
  <p:clrMap bg1="lt1" tx1="dk1" bg2="lt2" tx2="dk2" accent1="accent1" accent2="accent2" accent3="accent3" accent4="accent4" accent5="accent5" accent6="accent6" hlink="hlink" folHlink="folHlink"/>
  <p:sldLayoutIdLst>
    <p:sldLayoutId id="2147485425"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7" r:id="rId13"/>
    <p:sldLayoutId id="2147485438" r:id="rId14"/>
    <p:sldLayoutId id="2147485439"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8"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91790350"/>
      </p:ext>
    </p:extLst>
  </p:cSld>
  <p:clrMap bg1="lt1" tx1="dk1" bg2="lt2" tx2="dk2" accent1="accent1" accent2="accent2" accent3="accent3" accent4="accent4" accent5="accent5" accent6="accent6" hlink="hlink" folHlink="folHlink"/>
  <p:sldLayoutIdLst>
    <p:sldLayoutId id="2147485441" r:id="rId1"/>
    <p:sldLayoutId id="2147485442" r:id="rId2"/>
    <p:sldLayoutId id="2147485443" r:id="rId3"/>
    <p:sldLayoutId id="2147485444" r:id="rId4"/>
    <p:sldLayoutId id="2147485445" r:id="rId5"/>
    <p:sldLayoutId id="2147485446" r:id="rId6"/>
    <p:sldLayoutId id="2147485447" r:id="rId7"/>
    <p:sldLayoutId id="2147485448" r:id="rId8"/>
    <p:sldLayoutId id="2147485449" r:id="rId9"/>
    <p:sldLayoutId id="2147485450" r:id="rId10"/>
    <p:sldLayoutId id="2147485451" r:id="rId11"/>
    <p:sldLayoutId id="2147485452" r:id="rId12"/>
    <p:sldLayoutId id="2147485453" r:id="rId13"/>
    <p:sldLayoutId id="2147485454" r:id="rId14"/>
    <p:sldLayoutId id="2147485455" r:id="rId15"/>
    <p:sldLayoutId id="2147485456" r:id="rId16"/>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4277430042"/>
      </p:ext>
    </p:extLst>
  </p:cSld>
  <p:clrMap bg1="lt1" tx1="dk1" bg2="lt2" tx2="dk2" accent1="accent1" accent2="accent2" accent3="accent3" accent4="accent4" accent5="accent5" accent6="accent6" hlink="hlink" folHlink="folHlink"/>
  <p:sldLayoutIdLst>
    <p:sldLayoutId id="2147485458" r:id="rId1"/>
    <p:sldLayoutId id="2147485459" r:id="rId2"/>
    <p:sldLayoutId id="2147485460" r:id="rId3"/>
    <p:sldLayoutId id="2147485461" r:id="rId4"/>
    <p:sldLayoutId id="2147485462" r:id="rId5"/>
    <p:sldLayoutId id="2147485463" r:id="rId6"/>
    <p:sldLayoutId id="2147485464" r:id="rId7"/>
    <p:sldLayoutId id="2147485465" r:id="rId8"/>
    <p:sldLayoutId id="2147485466" r:id="rId9"/>
    <p:sldLayoutId id="2147485467" r:id="rId10"/>
    <p:sldLayoutId id="2147485468" r:id="rId11"/>
    <p:sldLayoutId id="2147485469" r:id="rId12"/>
    <p:sldLayoutId id="2147485470" r:id="rId13"/>
    <p:sldLayoutId id="2147485471"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1351843221"/>
      </p:ext>
    </p:extLst>
  </p:cSld>
  <p:clrMap bg1="lt1" tx1="dk1" bg2="lt2" tx2="dk2" accent1="accent1" accent2="accent2" accent3="accent3" accent4="accent4" accent5="accent5" accent6="accent6" hlink="hlink" folHlink="folHlink"/>
  <p:sldLayoutIdLst>
    <p:sldLayoutId id="2147485473" r:id="rId1"/>
    <p:sldLayoutId id="2147485474" r:id="rId2"/>
    <p:sldLayoutId id="2147485475" r:id="rId3"/>
    <p:sldLayoutId id="2147485476" r:id="rId4"/>
    <p:sldLayoutId id="2147485477" r:id="rId5"/>
    <p:sldLayoutId id="2147485478" r:id="rId6"/>
    <p:sldLayoutId id="2147485479" r:id="rId7"/>
    <p:sldLayoutId id="2147485480" r:id="rId8"/>
    <p:sldLayoutId id="2147485481" r:id="rId9"/>
    <p:sldLayoutId id="2147485482" r:id="rId10"/>
    <p:sldLayoutId id="2147485483" r:id="rId11"/>
    <p:sldLayoutId id="2147485484" r:id="rId12"/>
    <p:sldLayoutId id="2147485485" r:id="rId13"/>
    <p:sldLayoutId id="2147485486"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rot="10800000" flipH="1" flipV="1">
            <a:off x="0" y="6227768"/>
            <a:ext cx="9144000" cy="62865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a:solidFill>
                <a:srgbClr val="000000"/>
              </a:solidFill>
              <a:latin typeface="Arial"/>
              <a:cs typeface="+mn-cs"/>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Tree>
    <p:extLst>
      <p:ext uri="{BB962C8B-B14F-4D97-AF65-F5344CB8AC3E}">
        <p14:creationId xmlns:p14="http://schemas.microsoft.com/office/powerpoint/2010/main" val="3644482126"/>
      </p:ext>
    </p:extLst>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 id="2147485501" r:id="rId14"/>
    <p:sldLayoutId id="2147485502" r:id="rId15"/>
    <p:sldLayoutId id="2147485503" r:id="rId16"/>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3026401514"/>
      </p:ext>
    </p:extLst>
  </p:cSld>
  <p:clrMap bg1="lt1" tx1="dk1" bg2="lt2" tx2="dk2" accent1="accent1" accent2="accent2" accent3="accent3" accent4="accent4" accent5="accent5" accent6="accent6" hlink="hlink" folHlink="folHlink"/>
  <p:sldLayoutIdLst>
    <p:sldLayoutId id="2147485505" r:id="rId1"/>
    <p:sldLayoutId id="2147485506" r:id="rId2"/>
    <p:sldLayoutId id="2147485507" r:id="rId3"/>
    <p:sldLayoutId id="2147485508" r:id="rId4"/>
    <p:sldLayoutId id="2147485509" r:id="rId5"/>
    <p:sldLayoutId id="2147485510" r:id="rId6"/>
    <p:sldLayoutId id="2147485511" r:id="rId7"/>
    <p:sldLayoutId id="2147485512" r:id="rId8"/>
    <p:sldLayoutId id="2147485513" r:id="rId9"/>
    <p:sldLayoutId id="2147485514" r:id="rId10"/>
    <p:sldLayoutId id="2147485515" r:id="rId11"/>
    <p:sldLayoutId id="2147485516" r:id="rId12"/>
    <p:sldLayoutId id="2147485517" r:id="rId13"/>
    <p:sldLayoutId id="2147485518"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3807267472"/>
      </p:ext>
    </p:extLst>
  </p:cSld>
  <p:clrMap bg1="lt1" tx1="dk1" bg2="lt2" tx2="dk2" accent1="accent1" accent2="accent2" accent3="accent3" accent4="accent4" accent5="accent5" accent6="accent6" hlink="hlink" folHlink="folHlink"/>
  <p:sldLayoutIdLst>
    <p:sldLayoutId id="2147485520" r:id="rId1"/>
    <p:sldLayoutId id="2147485521" r:id="rId2"/>
    <p:sldLayoutId id="2147485522" r:id="rId3"/>
    <p:sldLayoutId id="2147485523" r:id="rId4"/>
    <p:sldLayoutId id="2147485524" r:id="rId5"/>
    <p:sldLayoutId id="2147485525" r:id="rId6"/>
    <p:sldLayoutId id="2147485526" r:id="rId7"/>
    <p:sldLayoutId id="2147485527" r:id="rId8"/>
    <p:sldLayoutId id="2147485528" r:id="rId9"/>
    <p:sldLayoutId id="2147485529" r:id="rId10"/>
    <p:sldLayoutId id="2147485530" r:id="rId11"/>
    <p:sldLayoutId id="2147485531" r:id="rId12"/>
    <p:sldLayoutId id="2147485532" r:id="rId13"/>
    <p:sldLayoutId id="2147485533"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20"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a:solidFill>
                <a:srgbClr val="000000"/>
              </a:solidFill>
              <a:latin typeface="Arial"/>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Tree>
    <p:extLst>
      <p:ext uri="{BB962C8B-B14F-4D97-AF65-F5344CB8AC3E}">
        <p14:creationId xmlns:p14="http://schemas.microsoft.com/office/powerpoint/2010/main" val="1380941864"/>
      </p:ext>
    </p:extLst>
  </p:cSld>
  <p:clrMap bg1="lt1" tx1="dk1" bg2="lt2" tx2="dk2" accent1="accent1" accent2="accent2" accent3="accent3" accent4="accent4" accent5="accent5" accent6="accent6" hlink="hlink" folHlink="folHlink"/>
  <p:sldLayoutIdLst>
    <p:sldLayoutId id="2147485535" r:id="rId1"/>
    <p:sldLayoutId id="2147485536" r:id="rId2"/>
    <p:sldLayoutId id="2147485537" r:id="rId3"/>
    <p:sldLayoutId id="2147485538" r:id="rId4"/>
    <p:sldLayoutId id="2147485539" r:id="rId5"/>
    <p:sldLayoutId id="2147485540" r:id="rId6"/>
    <p:sldLayoutId id="2147485541" r:id="rId7"/>
    <p:sldLayoutId id="2147485542" r:id="rId8"/>
    <p:sldLayoutId id="2147485543" r:id="rId9"/>
    <p:sldLayoutId id="2147485544" r:id="rId10"/>
    <p:sldLayoutId id="2147485545" r:id="rId11"/>
    <p:sldLayoutId id="2147485546" r:id="rId12"/>
    <p:sldLayoutId id="2147485547" r:id="rId13"/>
    <p:sldLayoutId id="2147485548" r:id="rId14"/>
    <p:sldLayoutId id="2147485549" r:id="rId15"/>
    <p:sldLayoutId id="2147485550" r:id="rId16"/>
    <p:sldLayoutId id="2147485551" r:id="rId17"/>
    <p:sldLayoutId id="2147485552" r:id="rId18"/>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7664059"/>
      </p:ext>
    </p:extLst>
  </p:cSld>
  <p:clrMap bg1="lt1" tx1="dk1" bg2="lt2" tx2="dk2" accent1="accent1" accent2="accent2" accent3="accent3" accent4="accent4" accent5="accent5" accent6="accent6" hlink="hlink" folHlink="folHlink"/>
  <p:sldLayoutIdLst>
    <p:sldLayoutId id="2147485554" r:id="rId1"/>
    <p:sldLayoutId id="2147485555" r:id="rId2"/>
    <p:sldLayoutId id="2147485556" r:id="rId3"/>
    <p:sldLayoutId id="2147485557" r:id="rId4"/>
    <p:sldLayoutId id="2147485558" r:id="rId5"/>
    <p:sldLayoutId id="2147485559" r:id="rId6"/>
    <p:sldLayoutId id="2147485560" r:id="rId7"/>
    <p:sldLayoutId id="2147485561" r:id="rId8"/>
    <p:sldLayoutId id="2147485562" r:id="rId9"/>
    <p:sldLayoutId id="2147485563" r:id="rId10"/>
    <p:sldLayoutId id="2147485564" r:id="rId11"/>
    <p:sldLayoutId id="2147485565" r:id="rId12"/>
    <p:sldLayoutId id="2147485566" r:id="rId13"/>
    <p:sldLayoutId id="2147485567" r:id="rId14"/>
    <p:sldLayoutId id="2147485568"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59647716"/>
      </p:ext>
    </p:extLst>
  </p:cSld>
  <p:clrMap bg1="lt1" tx1="dk1" bg2="lt2" tx2="dk2" accent1="accent1" accent2="accent2" accent3="accent3" accent4="accent4" accent5="accent5" accent6="accent6" hlink="hlink" folHlink="folHlink"/>
  <p:sldLayoutIdLst>
    <p:sldLayoutId id="2147485277" r:id="rId1"/>
    <p:sldLayoutId id="2147485278" r:id="rId2"/>
    <p:sldLayoutId id="2147485279" r:id="rId3"/>
    <p:sldLayoutId id="2147485280" r:id="rId4"/>
    <p:sldLayoutId id="2147485281" r:id="rId5"/>
    <p:sldLayoutId id="2147485282" r:id="rId6"/>
    <p:sldLayoutId id="2147485283" r:id="rId7"/>
    <p:sldLayoutId id="2147485284" r:id="rId8"/>
    <p:sldLayoutId id="2147485285" r:id="rId9"/>
    <p:sldLayoutId id="2147485286" r:id="rId10"/>
    <p:sldLayoutId id="2147485287" r:id="rId11"/>
    <p:sldLayoutId id="2147485288" r:id="rId12"/>
    <p:sldLayoutId id="2147485289" r:id="rId13"/>
    <p:sldLayoutId id="2147485290" r:id="rId14"/>
    <p:sldLayoutId id="2147485291"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3611152807"/>
      </p:ext>
    </p:extLst>
  </p:cSld>
  <p:clrMap bg1="lt1" tx1="dk1" bg2="lt2" tx2="dk2" accent1="accent1" accent2="accent2" accent3="accent3" accent4="accent4" accent5="accent5" accent6="accent6" hlink="hlink" folHlink="folHlink"/>
  <p:sldLayoutIdLst>
    <p:sldLayoutId id="2147485570" r:id="rId1"/>
    <p:sldLayoutId id="2147485571" r:id="rId2"/>
    <p:sldLayoutId id="2147485572" r:id="rId3"/>
    <p:sldLayoutId id="2147485573" r:id="rId4"/>
    <p:sldLayoutId id="2147485574" r:id="rId5"/>
    <p:sldLayoutId id="2147485575" r:id="rId6"/>
    <p:sldLayoutId id="2147485576" r:id="rId7"/>
    <p:sldLayoutId id="2147485577" r:id="rId8"/>
    <p:sldLayoutId id="2147485578" r:id="rId9"/>
    <p:sldLayoutId id="2147485579" r:id="rId10"/>
    <p:sldLayoutId id="2147485580" r:id="rId11"/>
    <p:sldLayoutId id="2147485581" r:id="rId12"/>
    <p:sldLayoutId id="2147485582" r:id="rId13"/>
    <p:sldLayoutId id="2147485583"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918882358"/>
      </p:ext>
    </p:extLst>
  </p:cSld>
  <p:clrMap bg1="lt1" tx1="dk1" bg2="lt2" tx2="dk2" accent1="accent1" accent2="accent2" accent3="accent3" accent4="accent4" accent5="accent5" accent6="accent6" hlink="hlink" folHlink="folHlink"/>
  <p:sldLayoutIdLst>
    <p:sldLayoutId id="2147485586" r:id="rId1"/>
    <p:sldLayoutId id="2147485587" r:id="rId2"/>
    <p:sldLayoutId id="2147485588" r:id="rId3"/>
    <p:sldLayoutId id="2147485589" r:id="rId4"/>
    <p:sldLayoutId id="2147485590" r:id="rId5"/>
    <p:sldLayoutId id="2147485591" r:id="rId6"/>
    <p:sldLayoutId id="2147485592" r:id="rId7"/>
    <p:sldLayoutId id="2147485593" r:id="rId8"/>
    <p:sldLayoutId id="2147485594" r:id="rId9"/>
    <p:sldLayoutId id="2147485595" r:id="rId10"/>
    <p:sldLayoutId id="2147485596" r:id="rId11"/>
    <p:sldLayoutId id="2147485597" r:id="rId12"/>
    <p:sldLayoutId id="2147485598" r:id="rId13"/>
    <p:sldLayoutId id="2147485599"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3700474076"/>
      </p:ext>
    </p:extLst>
  </p:cSld>
  <p:clrMap bg1="lt1" tx1="dk1" bg2="lt2" tx2="dk2" accent1="accent1" accent2="accent2" accent3="accent3" accent4="accent4" accent5="accent5" accent6="accent6" hlink="hlink" folHlink="folHlink"/>
  <p:sldLayoutIdLst>
    <p:sldLayoutId id="2147485601" r:id="rId1"/>
    <p:sldLayoutId id="2147485602" r:id="rId2"/>
    <p:sldLayoutId id="2147485603" r:id="rId3"/>
    <p:sldLayoutId id="2147485604" r:id="rId4"/>
    <p:sldLayoutId id="2147485605" r:id="rId5"/>
    <p:sldLayoutId id="2147485606" r:id="rId6"/>
    <p:sldLayoutId id="2147485607" r:id="rId7"/>
    <p:sldLayoutId id="2147485608" r:id="rId8"/>
    <p:sldLayoutId id="2147485609" r:id="rId9"/>
    <p:sldLayoutId id="2147485610" r:id="rId10"/>
    <p:sldLayoutId id="2147485611" r:id="rId11"/>
    <p:sldLayoutId id="2147485612" r:id="rId12"/>
    <p:sldLayoutId id="2147485613" r:id="rId13"/>
    <p:sldLayoutId id="2147485614" r:id="rId14"/>
    <p:sldLayoutId id="2147485615"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2249443424"/>
      </p:ext>
    </p:extLst>
  </p:cSld>
  <p:clrMap bg1="lt1" tx1="dk1" bg2="lt2" tx2="dk2" accent1="accent1" accent2="accent2" accent3="accent3" accent4="accent4" accent5="accent5" accent6="accent6" hlink="hlink" folHlink="folHlink"/>
  <p:sldLayoutIdLst>
    <p:sldLayoutId id="2147485617" r:id="rId1"/>
    <p:sldLayoutId id="2147485618" r:id="rId2"/>
    <p:sldLayoutId id="2147485619" r:id="rId3"/>
    <p:sldLayoutId id="2147485620" r:id="rId4"/>
    <p:sldLayoutId id="2147485621" r:id="rId5"/>
    <p:sldLayoutId id="2147485622" r:id="rId6"/>
    <p:sldLayoutId id="2147485623" r:id="rId7"/>
    <p:sldLayoutId id="2147485624" r:id="rId8"/>
    <p:sldLayoutId id="2147485625" r:id="rId9"/>
    <p:sldLayoutId id="2147485626" r:id="rId10"/>
    <p:sldLayoutId id="2147485627" r:id="rId11"/>
    <p:sldLayoutId id="2147485628" r:id="rId12"/>
    <p:sldLayoutId id="2147485629" r:id="rId13"/>
    <p:sldLayoutId id="2147485630"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1221679130"/>
      </p:ext>
    </p:extLst>
  </p:cSld>
  <p:clrMap bg1="lt1" tx1="dk1" bg2="lt2" tx2="dk2" accent1="accent1" accent2="accent2" accent3="accent3" accent4="accent4" accent5="accent5" accent6="accent6" hlink="hlink" folHlink="folHlink"/>
  <p:sldLayoutIdLst>
    <p:sldLayoutId id="2147485632" r:id="rId1"/>
    <p:sldLayoutId id="2147485633" r:id="rId2"/>
    <p:sldLayoutId id="2147485634" r:id="rId3"/>
    <p:sldLayoutId id="2147485635" r:id="rId4"/>
    <p:sldLayoutId id="2147485636" r:id="rId5"/>
    <p:sldLayoutId id="2147485637" r:id="rId6"/>
    <p:sldLayoutId id="2147485638" r:id="rId7"/>
    <p:sldLayoutId id="2147485639" r:id="rId8"/>
    <p:sldLayoutId id="2147485640" r:id="rId9"/>
    <p:sldLayoutId id="2147485641" r:id="rId10"/>
    <p:sldLayoutId id="2147485642" r:id="rId11"/>
    <p:sldLayoutId id="2147485643" r:id="rId12"/>
    <p:sldLayoutId id="2147485644" r:id="rId13"/>
    <p:sldLayoutId id="2147485645" r:id="rId14"/>
    <p:sldLayoutId id="2147485646"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109286539"/>
      </p:ext>
    </p:extLst>
  </p:cSld>
  <p:clrMap bg1="lt1" tx1="dk1" bg2="lt2" tx2="dk2" accent1="accent1" accent2="accent2" accent3="accent3" accent4="accent4" accent5="accent5" accent6="accent6" hlink="hlink" folHlink="folHlink"/>
  <p:sldLayoutIdLst>
    <p:sldLayoutId id="2147485648" r:id="rId1"/>
    <p:sldLayoutId id="2147485649" r:id="rId2"/>
    <p:sldLayoutId id="2147485650" r:id="rId3"/>
    <p:sldLayoutId id="2147485651" r:id="rId4"/>
    <p:sldLayoutId id="2147485652" r:id="rId5"/>
    <p:sldLayoutId id="2147485653" r:id="rId6"/>
    <p:sldLayoutId id="2147485654" r:id="rId7"/>
    <p:sldLayoutId id="2147485655" r:id="rId8"/>
    <p:sldLayoutId id="2147485656" r:id="rId9"/>
    <p:sldLayoutId id="2147485657" r:id="rId10"/>
    <p:sldLayoutId id="2147485658" r:id="rId11"/>
    <p:sldLayoutId id="2147485659" r:id="rId12"/>
    <p:sldLayoutId id="2147485660" r:id="rId13"/>
    <p:sldLayoutId id="2147485661" r:id="rId14"/>
    <p:sldLayoutId id="2147485662"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702486520"/>
      </p:ext>
    </p:extLst>
  </p:cSld>
  <p:clrMap bg1="lt1" tx1="dk1" bg2="lt2" tx2="dk2" accent1="accent1" accent2="accent2" accent3="accent3" accent4="accent4" accent5="accent5" accent6="accent6" hlink="hlink" folHlink="folHlink"/>
  <p:sldLayoutIdLst>
    <p:sldLayoutId id="2147485664" r:id="rId1"/>
    <p:sldLayoutId id="2147485665" r:id="rId2"/>
    <p:sldLayoutId id="2147485666" r:id="rId3"/>
    <p:sldLayoutId id="2147485667" r:id="rId4"/>
    <p:sldLayoutId id="2147485668" r:id="rId5"/>
    <p:sldLayoutId id="2147485669" r:id="rId6"/>
    <p:sldLayoutId id="2147485670" r:id="rId7"/>
    <p:sldLayoutId id="2147485671" r:id="rId8"/>
    <p:sldLayoutId id="2147485672" r:id="rId9"/>
    <p:sldLayoutId id="2147485673" r:id="rId10"/>
    <p:sldLayoutId id="2147485674" r:id="rId11"/>
    <p:sldLayoutId id="2147485675" r:id="rId12"/>
    <p:sldLayoutId id="2147485676" r:id="rId13"/>
    <p:sldLayoutId id="2147485677" r:id="rId14"/>
    <p:sldLayoutId id="2147485678"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844007431"/>
      </p:ext>
    </p:extLst>
  </p:cSld>
  <p:clrMap bg1="lt1" tx1="dk1" bg2="lt2" tx2="dk2" accent1="accent1" accent2="accent2" accent3="accent3" accent4="accent4" accent5="accent5" accent6="accent6" hlink="hlink" folHlink="folHlink"/>
  <p:sldLayoutIdLst>
    <p:sldLayoutId id="2147485680" r:id="rId1"/>
    <p:sldLayoutId id="2147485681" r:id="rId2"/>
    <p:sldLayoutId id="2147485682" r:id="rId3"/>
    <p:sldLayoutId id="2147485683" r:id="rId4"/>
    <p:sldLayoutId id="2147485684" r:id="rId5"/>
    <p:sldLayoutId id="2147485685" r:id="rId6"/>
    <p:sldLayoutId id="2147485686" r:id="rId7"/>
    <p:sldLayoutId id="2147485687" r:id="rId8"/>
    <p:sldLayoutId id="2147485688" r:id="rId9"/>
    <p:sldLayoutId id="2147485689" r:id="rId10"/>
    <p:sldLayoutId id="2147485690" r:id="rId11"/>
    <p:sldLayoutId id="2147485691" r:id="rId12"/>
    <p:sldLayoutId id="2147485692" r:id="rId13"/>
    <p:sldLayoutId id="2147485693" r:id="rId14"/>
    <p:sldLayoutId id="2147485922"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2418848631"/>
      </p:ext>
    </p:extLst>
  </p:cSld>
  <p:clrMap bg1="lt1" tx1="dk1" bg2="lt2" tx2="dk2" accent1="accent1" accent2="accent2" accent3="accent3" accent4="accent4" accent5="accent5" accent6="accent6" hlink="hlink" folHlink="folHlink"/>
  <p:sldLayoutIdLst>
    <p:sldLayoutId id="2147485696" r:id="rId1"/>
    <p:sldLayoutId id="2147485697" r:id="rId2"/>
    <p:sldLayoutId id="2147485698" r:id="rId3"/>
    <p:sldLayoutId id="2147485699" r:id="rId4"/>
    <p:sldLayoutId id="2147485700" r:id="rId5"/>
    <p:sldLayoutId id="2147485701" r:id="rId6"/>
    <p:sldLayoutId id="2147485702" r:id="rId7"/>
    <p:sldLayoutId id="2147485703" r:id="rId8"/>
    <p:sldLayoutId id="2147485704" r:id="rId9"/>
    <p:sldLayoutId id="2147485705" r:id="rId10"/>
    <p:sldLayoutId id="2147485706" r:id="rId11"/>
    <p:sldLayoutId id="2147485707" r:id="rId12"/>
    <p:sldLayoutId id="2147485708" r:id="rId13"/>
    <p:sldLayoutId id="2147485709"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6"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6836114"/>
      </p:ext>
    </p:extLst>
  </p:cSld>
  <p:clrMap bg1="lt1" tx1="dk1" bg2="lt2" tx2="dk2" accent1="accent1" accent2="accent2" accent3="accent3" accent4="accent4" accent5="accent5" accent6="accent6" hlink="hlink" folHlink="folHlink"/>
  <p:sldLayoutIdLst>
    <p:sldLayoutId id="2147485711" r:id="rId1"/>
    <p:sldLayoutId id="2147485712" r:id="rId2"/>
    <p:sldLayoutId id="2147485713" r:id="rId3"/>
    <p:sldLayoutId id="2147485714" r:id="rId4"/>
    <p:sldLayoutId id="2147485715" r:id="rId5"/>
    <p:sldLayoutId id="2147485716" r:id="rId6"/>
    <p:sldLayoutId id="2147485717" r:id="rId7"/>
    <p:sldLayoutId id="2147485718" r:id="rId8"/>
    <p:sldLayoutId id="2147485719" r:id="rId9"/>
    <p:sldLayoutId id="2147485720" r:id="rId10"/>
    <p:sldLayoutId id="2147485721" r:id="rId11"/>
    <p:sldLayoutId id="2147485722" r:id="rId12"/>
    <p:sldLayoutId id="2147485723" r:id="rId13"/>
    <p:sldLayoutId id="2147485724" r:id="rId14"/>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56255964"/>
      </p:ext>
    </p:extLst>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 id="2147485302" r:id="rId10"/>
    <p:sldLayoutId id="2147485303" r:id="rId11"/>
    <p:sldLayoutId id="2147485304" r:id="rId12"/>
    <p:sldLayoutId id="2147485305" r:id="rId13"/>
    <p:sldLayoutId id="2147485306" r:id="rId14"/>
    <p:sldLayoutId id="2147485307"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929377437"/>
      </p:ext>
    </p:extLst>
  </p:cSld>
  <p:clrMap bg1="lt1" tx1="dk1" bg2="lt2" tx2="dk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0" r:id="rId5"/>
    <p:sldLayoutId id="2147485731" r:id="rId6"/>
    <p:sldLayoutId id="2147485732" r:id="rId7"/>
    <p:sldLayoutId id="2147485733" r:id="rId8"/>
    <p:sldLayoutId id="2147485734" r:id="rId9"/>
    <p:sldLayoutId id="2147485735" r:id="rId10"/>
    <p:sldLayoutId id="2147485736" r:id="rId11"/>
    <p:sldLayoutId id="2147485737" r:id="rId12"/>
    <p:sldLayoutId id="2147485738" r:id="rId13"/>
    <p:sldLayoutId id="2147485739" r:id="rId14"/>
    <p:sldLayoutId id="2147485740"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4204467817"/>
      </p:ext>
    </p:extLst>
  </p:cSld>
  <p:clrMap bg1="lt1" tx1="dk1" bg2="lt2" tx2="dk2" accent1="accent1" accent2="accent2" accent3="accent3" accent4="accent4" accent5="accent5" accent6="accent6" hlink="hlink" folHlink="folHlink"/>
  <p:sldLayoutIdLst>
    <p:sldLayoutId id="2147485742" r:id="rId1"/>
    <p:sldLayoutId id="2147485743" r:id="rId2"/>
    <p:sldLayoutId id="2147485744" r:id="rId3"/>
    <p:sldLayoutId id="2147485745" r:id="rId4"/>
    <p:sldLayoutId id="2147485746" r:id="rId5"/>
    <p:sldLayoutId id="2147485747" r:id="rId6"/>
    <p:sldLayoutId id="2147485748" r:id="rId7"/>
    <p:sldLayoutId id="2147485749" r:id="rId8"/>
    <p:sldLayoutId id="2147485750" r:id="rId9"/>
    <p:sldLayoutId id="2147485751" r:id="rId10"/>
    <p:sldLayoutId id="2147485752" r:id="rId11"/>
    <p:sldLayoutId id="2147485753" r:id="rId12"/>
    <p:sldLayoutId id="2147485754" r:id="rId13"/>
    <p:sldLayoutId id="2147485755"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rot="10800000" flipH="1" flipV="1">
            <a:off x="0" y="6227768"/>
            <a:ext cx="9144000" cy="62865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a:solidFill>
                <a:srgbClr val="000000"/>
              </a:solidFill>
              <a:latin typeface="Arial"/>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Tree>
    <p:extLst>
      <p:ext uri="{BB962C8B-B14F-4D97-AF65-F5344CB8AC3E}">
        <p14:creationId xmlns:p14="http://schemas.microsoft.com/office/powerpoint/2010/main" val="2793842090"/>
      </p:ext>
    </p:extLst>
  </p:cSld>
  <p:clrMap bg1="lt1" tx1="dk1" bg2="lt2" tx2="dk2" accent1="accent1" accent2="accent2" accent3="accent3" accent4="accent4" accent5="accent5" accent6="accent6" hlink="hlink" folHlink="folHlink"/>
  <p:sldLayoutIdLst>
    <p:sldLayoutId id="2147485757" r:id="rId1"/>
    <p:sldLayoutId id="2147485758" r:id="rId2"/>
    <p:sldLayoutId id="2147485759" r:id="rId3"/>
    <p:sldLayoutId id="2147485760" r:id="rId4"/>
    <p:sldLayoutId id="2147485761" r:id="rId5"/>
    <p:sldLayoutId id="2147485762" r:id="rId6"/>
    <p:sldLayoutId id="2147485763" r:id="rId7"/>
    <p:sldLayoutId id="2147485764" r:id="rId8"/>
    <p:sldLayoutId id="2147485765" r:id="rId9"/>
    <p:sldLayoutId id="2147485766" r:id="rId10"/>
    <p:sldLayoutId id="2147485767" r:id="rId11"/>
    <p:sldLayoutId id="2147485768" r:id="rId12"/>
    <p:sldLayoutId id="2147485769" r:id="rId13"/>
    <p:sldLayoutId id="2147485770" r:id="rId14"/>
    <p:sldLayoutId id="2147485771" r:id="rId15"/>
    <p:sldLayoutId id="2147485772" r:id="rId16"/>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6"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7331885"/>
      </p:ext>
    </p:extLst>
  </p:cSld>
  <p:clrMap bg1="lt1" tx1="dk1" bg2="lt2" tx2="dk2" accent1="accent1" accent2="accent2" accent3="accent3" accent4="accent4" accent5="accent5" accent6="accent6" hlink="hlink" folHlink="folHlink"/>
  <p:sldLayoutIdLst>
    <p:sldLayoutId id="2147485774" r:id="rId1"/>
    <p:sldLayoutId id="2147485775" r:id="rId2"/>
    <p:sldLayoutId id="2147485776" r:id="rId3"/>
    <p:sldLayoutId id="2147485777" r:id="rId4"/>
    <p:sldLayoutId id="2147485778" r:id="rId5"/>
    <p:sldLayoutId id="2147485779" r:id="rId6"/>
    <p:sldLayoutId id="2147485780" r:id="rId7"/>
    <p:sldLayoutId id="2147485781" r:id="rId8"/>
    <p:sldLayoutId id="2147485782" r:id="rId9"/>
    <p:sldLayoutId id="2147485783" r:id="rId10"/>
    <p:sldLayoutId id="2147485784" r:id="rId11"/>
    <p:sldLayoutId id="2147485785" r:id="rId12"/>
    <p:sldLayoutId id="2147485786" r:id="rId13"/>
    <p:sldLayoutId id="2147485787" r:id="rId14"/>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1851203"/>
      </p:ext>
    </p:extLst>
  </p:cSld>
  <p:clrMap bg1="lt1" tx1="dk1" bg2="lt2" tx2="dk2" accent1="accent1" accent2="accent2" accent3="accent3" accent4="accent4" accent5="accent5" accent6="accent6" hlink="hlink" folHlink="folHlink"/>
  <p:sldLayoutIdLst>
    <p:sldLayoutId id="2147485789" r:id="rId1"/>
    <p:sldLayoutId id="2147485790" r:id="rId2"/>
    <p:sldLayoutId id="2147485791" r:id="rId3"/>
    <p:sldLayoutId id="2147485792" r:id="rId4"/>
    <p:sldLayoutId id="2147485793" r:id="rId5"/>
    <p:sldLayoutId id="2147485794" r:id="rId6"/>
    <p:sldLayoutId id="2147485795" r:id="rId7"/>
    <p:sldLayoutId id="2147485796" r:id="rId8"/>
    <p:sldLayoutId id="2147485797" r:id="rId9"/>
    <p:sldLayoutId id="2147485798" r:id="rId10"/>
    <p:sldLayoutId id="2147485799" r:id="rId11"/>
    <p:sldLayoutId id="2147485800" r:id="rId12"/>
    <p:sldLayoutId id="2147485801" r:id="rId13"/>
    <p:sldLayoutId id="2147485802" r:id="rId14"/>
    <p:sldLayoutId id="2147485803"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rot="10800000" flipH="1" flipV="1">
            <a:off x="0" y="6227768"/>
            <a:ext cx="9144000" cy="62865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a:solidFill>
                <a:srgbClr val="000000"/>
              </a:solidFill>
              <a:latin typeface="Arial"/>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Tree>
    <p:extLst>
      <p:ext uri="{BB962C8B-B14F-4D97-AF65-F5344CB8AC3E}">
        <p14:creationId xmlns:p14="http://schemas.microsoft.com/office/powerpoint/2010/main" val="1377412393"/>
      </p:ext>
    </p:extLst>
  </p:cSld>
  <p:clrMap bg1="lt1" tx1="dk1" bg2="lt2" tx2="dk2" accent1="accent1" accent2="accent2" accent3="accent3" accent4="accent4" accent5="accent5" accent6="accent6" hlink="hlink" folHlink="folHlink"/>
  <p:sldLayoutIdLst>
    <p:sldLayoutId id="2147485805" r:id="rId1"/>
    <p:sldLayoutId id="2147485806" r:id="rId2"/>
    <p:sldLayoutId id="2147485807" r:id="rId3"/>
    <p:sldLayoutId id="2147485808" r:id="rId4"/>
    <p:sldLayoutId id="2147485809" r:id="rId5"/>
    <p:sldLayoutId id="2147485810" r:id="rId6"/>
    <p:sldLayoutId id="2147485811" r:id="rId7"/>
    <p:sldLayoutId id="2147485812" r:id="rId8"/>
    <p:sldLayoutId id="2147485813" r:id="rId9"/>
    <p:sldLayoutId id="2147485814" r:id="rId10"/>
    <p:sldLayoutId id="2147485815" r:id="rId11"/>
    <p:sldLayoutId id="2147485816" r:id="rId12"/>
    <p:sldLayoutId id="2147485817" r:id="rId13"/>
    <p:sldLayoutId id="2147485818" r:id="rId14"/>
    <p:sldLayoutId id="2147485819" r:id="rId15"/>
    <p:sldLayoutId id="2147485820" r:id="rId16"/>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6256876"/>
      </p:ext>
    </p:extLst>
  </p:cSld>
  <p:clrMap bg1="lt1" tx1="dk1" bg2="lt2" tx2="dk2" accent1="accent1" accent2="accent2" accent3="accent3" accent4="accent4" accent5="accent5" accent6="accent6" hlink="hlink" folHlink="folHlink"/>
  <p:sldLayoutIdLst>
    <p:sldLayoutId id="2147485822" r:id="rId1"/>
    <p:sldLayoutId id="2147485823" r:id="rId2"/>
    <p:sldLayoutId id="2147485824" r:id="rId3"/>
    <p:sldLayoutId id="2147485825" r:id="rId4"/>
    <p:sldLayoutId id="2147485826" r:id="rId5"/>
    <p:sldLayoutId id="2147485827" r:id="rId6"/>
    <p:sldLayoutId id="2147485828" r:id="rId7"/>
    <p:sldLayoutId id="2147485829" r:id="rId8"/>
    <p:sldLayoutId id="2147485830" r:id="rId9"/>
    <p:sldLayoutId id="2147485831" r:id="rId10"/>
    <p:sldLayoutId id="2147485832" r:id="rId11"/>
    <p:sldLayoutId id="2147485833" r:id="rId12"/>
    <p:sldLayoutId id="2147485834" r:id="rId13"/>
    <p:sldLayoutId id="2147485835" r:id="rId14"/>
    <p:sldLayoutId id="2147485836"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7017929"/>
      </p:ext>
    </p:extLst>
  </p:cSld>
  <p:clrMap bg1="lt1" tx1="dk1" bg2="lt2" tx2="dk2" accent1="accent1" accent2="accent2" accent3="accent3" accent4="accent4" accent5="accent5" accent6="accent6" hlink="hlink" folHlink="folHlink"/>
  <p:sldLayoutIdLst>
    <p:sldLayoutId id="2147485838" r:id="rId1"/>
    <p:sldLayoutId id="2147485839" r:id="rId2"/>
    <p:sldLayoutId id="2147485840" r:id="rId3"/>
    <p:sldLayoutId id="2147485841" r:id="rId4"/>
    <p:sldLayoutId id="2147485842" r:id="rId5"/>
    <p:sldLayoutId id="2147485843" r:id="rId6"/>
    <p:sldLayoutId id="2147485844" r:id="rId7"/>
    <p:sldLayoutId id="2147485845" r:id="rId8"/>
    <p:sldLayoutId id="2147485846" r:id="rId9"/>
    <p:sldLayoutId id="2147485847" r:id="rId10"/>
    <p:sldLayoutId id="2147485848" r:id="rId11"/>
    <p:sldLayoutId id="2147485849" r:id="rId12"/>
    <p:sldLayoutId id="2147485850" r:id="rId13"/>
    <p:sldLayoutId id="2147485851" r:id="rId14"/>
    <p:sldLayoutId id="2147485852"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4679954"/>
      </p:ext>
    </p:extLst>
  </p:cSld>
  <p:clrMap bg1="lt1" tx1="dk1" bg2="lt2" tx2="dk2" accent1="accent1" accent2="accent2" accent3="accent3" accent4="accent4" accent5="accent5" accent6="accent6" hlink="hlink" folHlink="folHlink"/>
  <p:sldLayoutIdLst>
    <p:sldLayoutId id="2147485854" r:id="rId1"/>
    <p:sldLayoutId id="2147485855" r:id="rId2"/>
    <p:sldLayoutId id="2147485856" r:id="rId3"/>
    <p:sldLayoutId id="2147485857" r:id="rId4"/>
    <p:sldLayoutId id="2147485858" r:id="rId5"/>
    <p:sldLayoutId id="2147485859" r:id="rId6"/>
    <p:sldLayoutId id="2147485860" r:id="rId7"/>
    <p:sldLayoutId id="2147485861" r:id="rId8"/>
    <p:sldLayoutId id="2147485862" r:id="rId9"/>
    <p:sldLayoutId id="2147485863" r:id="rId10"/>
    <p:sldLayoutId id="2147485864" r:id="rId11"/>
    <p:sldLayoutId id="2147485865" r:id="rId12"/>
    <p:sldLayoutId id="2147485866" r:id="rId13"/>
    <p:sldLayoutId id="2147485867" r:id="rId14"/>
    <p:sldLayoutId id="2147485868"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386532"/>
      </p:ext>
    </p:extLst>
  </p:cSld>
  <p:clrMap bg1="lt1" tx1="dk1" bg2="lt2" tx2="dk2" accent1="accent1" accent2="accent2" accent3="accent3" accent4="accent4" accent5="accent5" accent6="accent6" hlink="hlink" folHlink="folHlink"/>
  <p:sldLayoutIdLst>
    <p:sldLayoutId id="2147485870" r:id="rId1"/>
    <p:sldLayoutId id="2147485871" r:id="rId2"/>
    <p:sldLayoutId id="2147485872" r:id="rId3"/>
    <p:sldLayoutId id="2147485873" r:id="rId4"/>
    <p:sldLayoutId id="2147485874" r:id="rId5"/>
    <p:sldLayoutId id="2147485875" r:id="rId6"/>
    <p:sldLayoutId id="2147485876" r:id="rId7"/>
    <p:sldLayoutId id="2147485877" r:id="rId8"/>
    <p:sldLayoutId id="2147485878" r:id="rId9"/>
    <p:sldLayoutId id="2147485879" r:id="rId10"/>
    <p:sldLayoutId id="2147485880" r:id="rId11"/>
    <p:sldLayoutId id="2147485881" r:id="rId12"/>
    <p:sldLayoutId id="2147485882" r:id="rId13"/>
    <p:sldLayoutId id="2147485883" r:id="rId14"/>
    <p:sldLayoutId id="2147485884"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7309095"/>
      </p:ext>
    </p:extLst>
  </p:cSld>
  <p:clrMap bg1="lt1" tx1="dk1" bg2="lt2" tx2="dk2" accent1="accent1" accent2="accent2" accent3="accent3" accent4="accent4" accent5="accent5" accent6="accent6" hlink="hlink" folHlink="folHlink"/>
  <p:sldLayoutIdLst>
    <p:sldLayoutId id="2147485309" r:id="rId1"/>
    <p:sldLayoutId id="2147485310" r:id="rId2"/>
    <p:sldLayoutId id="2147485311" r:id="rId3"/>
    <p:sldLayoutId id="2147485312" r:id="rId4"/>
    <p:sldLayoutId id="2147485313" r:id="rId5"/>
    <p:sldLayoutId id="2147485314" r:id="rId6"/>
    <p:sldLayoutId id="2147485315" r:id="rId7"/>
    <p:sldLayoutId id="2147485316" r:id="rId8"/>
    <p:sldLayoutId id="2147485317" r:id="rId9"/>
    <p:sldLayoutId id="2147485318" r:id="rId10"/>
    <p:sldLayoutId id="2147485319" r:id="rId11"/>
    <p:sldLayoutId id="2147485320" r:id="rId12"/>
    <p:sldLayoutId id="2147485321" r:id="rId13"/>
    <p:sldLayoutId id="2147485322" r:id="rId14"/>
    <p:sldLayoutId id="2147485323"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9"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5521245"/>
      </p:ext>
    </p:extLst>
  </p:cSld>
  <p:clrMap bg1="lt1" tx1="dk1" bg2="lt2" tx2="dk2" accent1="accent1" accent2="accent2" accent3="accent3" accent4="accent4" accent5="accent5" accent6="accent6" hlink="hlink" folHlink="folHlink"/>
  <p:sldLayoutIdLst>
    <p:sldLayoutId id="2147485887" r:id="rId1"/>
    <p:sldLayoutId id="2147485888" r:id="rId2"/>
    <p:sldLayoutId id="2147485889" r:id="rId3"/>
    <p:sldLayoutId id="2147485890" r:id="rId4"/>
    <p:sldLayoutId id="2147485891" r:id="rId5"/>
    <p:sldLayoutId id="2147485892" r:id="rId6"/>
    <p:sldLayoutId id="2147485893" r:id="rId7"/>
    <p:sldLayoutId id="2147485894" r:id="rId8"/>
    <p:sldLayoutId id="2147485895" r:id="rId9"/>
    <p:sldLayoutId id="2147485896" r:id="rId10"/>
    <p:sldLayoutId id="2147485897" r:id="rId11"/>
    <p:sldLayoutId id="2147485898" r:id="rId12"/>
    <p:sldLayoutId id="2147485899" r:id="rId13"/>
    <p:sldLayoutId id="2147485900" r:id="rId14"/>
    <p:sldLayoutId id="2147485901" r:id="rId15"/>
    <p:sldLayoutId id="2147485902" r:id="rId16"/>
    <p:sldLayoutId id="2147485903" r:id="rId17"/>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9"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704310"/>
      </p:ext>
    </p:extLst>
  </p:cSld>
  <p:clrMap bg1="lt1" tx1="dk1" bg2="lt2" tx2="dk2" accent1="accent1" accent2="accent2" accent3="accent3" accent4="accent4" accent5="accent5" accent6="accent6" hlink="hlink" folHlink="folHlink"/>
  <p:sldLayoutIdLst>
    <p:sldLayoutId id="2147485905" r:id="rId1"/>
    <p:sldLayoutId id="2147485906" r:id="rId2"/>
    <p:sldLayoutId id="2147485907" r:id="rId3"/>
    <p:sldLayoutId id="2147485908" r:id="rId4"/>
    <p:sldLayoutId id="2147485909" r:id="rId5"/>
    <p:sldLayoutId id="2147485910" r:id="rId6"/>
    <p:sldLayoutId id="2147485911" r:id="rId7"/>
    <p:sldLayoutId id="2147485912" r:id="rId8"/>
    <p:sldLayoutId id="2147485913" r:id="rId9"/>
    <p:sldLayoutId id="2147485914" r:id="rId10"/>
    <p:sldLayoutId id="2147485915" r:id="rId11"/>
    <p:sldLayoutId id="2147485916" r:id="rId12"/>
    <p:sldLayoutId id="2147485917" r:id="rId13"/>
    <p:sldLayoutId id="2147485918" r:id="rId14"/>
    <p:sldLayoutId id="2147485919" r:id="rId15"/>
    <p:sldLayoutId id="2147485920" r:id="rId16"/>
    <p:sldLayoutId id="2147485921" r:id="rId17"/>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20"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a:solidFill>
                <a:srgbClr val="000000"/>
              </a:solidFill>
              <a:latin typeface="Arial"/>
              <a:cs typeface="+mn-cs"/>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Tree>
    <p:extLst>
      <p:ext uri="{BB962C8B-B14F-4D97-AF65-F5344CB8AC3E}">
        <p14:creationId xmlns:p14="http://schemas.microsoft.com/office/powerpoint/2010/main" val="1117837365"/>
      </p:ext>
    </p:extLst>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 id="2147485333" r:id="rId9"/>
    <p:sldLayoutId id="2147485334" r:id="rId10"/>
    <p:sldLayoutId id="2147485335" r:id="rId11"/>
    <p:sldLayoutId id="2147485336" r:id="rId12"/>
    <p:sldLayoutId id="2147485337" r:id="rId13"/>
    <p:sldLayoutId id="2147485338" r:id="rId14"/>
    <p:sldLayoutId id="2147485339" r:id="rId15"/>
    <p:sldLayoutId id="2147485340" r:id="rId16"/>
    <p:sldLayoutId id="2147485341" r:id="rId17"/>
    <p:sldLayoutId id="2147485342" r:id="rId18"/>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9174055"/>
      </p:ext>
    </p:extLst>
  </p:cSld>
  <p:clrMap bg1="lt1" tx1="dk1" bg2="lt2" tx2="dk2" accent1="accent1" accent2="accent2" accent3="accent3" accent4="accent4" accent5="accent5" accent6="accent6" hlink="hlink" folHlink="folHlink"/>
  <p:sldLayoutIdLst>
    <p:sldLayoutId id="2147485344" r:id="rId1"/>
    <p:sldLayoutId id="2147485345" r:id="rId2"/>
    <p:sldLayoutId id="2147485346" r:id="rId3"/>
    <p:sldLayoutId id="2147485347" r:id="rId4"/>
    <p:sldLayoutId id="2147485348" r:id="rId5"/>
    <p:sldLayoutId id="2147485349" r:id="rId6"/>
    <p:sldLayoutId id="2147485350" r:id="rId7"/>
    <p:sldLayoutId id="2147485351" r:id="rId8"/>
    <p:sldLayoutId id="2147485352" r:id="rId9"/>
    <p:sldLayoutId id="2147485353" r:id="rId10"/>
    <p:sldLayoutId id="2147485354" r:id="rId11"/>
    <p:sldLayoutId id="2147485355" r:id="rId12"/>
    <p:sldLayoutId id="2147485356" r:id="rId13"/>
    <p:sldLayoutId id="2147485357" r:id="rId14"/>
    <p:sldLayoutId id="2147485358"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4174090507"/>
      </p:ext>
    </p:extLst>
  </p:cSld>
  <p:clrMap bg1="lt1" tx1="dk1" bg2="lt2" tx2="dk2" accent1="accent1" accent2="accent2" accent3="accent3" accent4="accent4" accent5="accent5" accent6="accent6" hlink="hlink" folHlink="folHlink"/>
  <p:sldLayoutIdLst>
    <p:sldLayoutId id="2147485360" r:id="rId1"/>
    <p:sldLayoutId id="2147485361" r:id="rId2"/>
    <p:sldLayoutId id="2147485362" r:id="rId3"/>
    <p:sldLayoutId id="2147485363" r:id="rId4"/>
    <p:sldLayoutId id="2147485364" r:id="rId5"/>
    <p:sldLayoutId id="2147485365" r:id="rId6"/>
    <p:sldLayoutId id="2147485366" r:id="rId7"/>
    <p:sldLayoutId id="2147485367" r:id="rId8"/>
    <p:sldLayoutId id="2147485368" r:id="rId9"/>
    <p:sldLayoutId id="2147485369" r:id="rId10"/>
    <p:sldLayoutId id="2147485370" r:id="rId11"/>
    <p:sldLayoutId id="2147485371" r:id="rId12"/>
    <p:sldLayoutId id="2147485372" r:id="rId13"/>
    <p:sldLayoutId id="2147485373"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8"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79378665"/>
      </p:ext>
    </p:extLst>
  </p:cSld>
  <p:clrMap bg1="lt1" tx1="dk1" bg2="lt2" tx2="dk2" accent1="accent1" accent2="accent2" accent3="accent3" accent4="accent4" accent5="accent5" accent6="accent6" hlink="hlink" folHlink="folHlink"/>
  <p:sldLayoutIdLst>
    <p:sldLayoutId id="2147485376" r:id="rId1"/>
    <p:sldLayoutId id="2147485377" r:id="rId2"/>
    <p:sldLayoutId id="2147485378" r:id="rId3"/>
    <p:sldLayoutId id="2147485379" r:id="rId4"/>
    <p:sldLayoutId id="2147485380" r:id="rId5"/>
    <p:sldLayoutId id="2147485381" r:id="rId6"/>
    <p:sldLayoutId id="2147485382" r:id="rId7"/>
    <p:sldLayoutId id="2147485383" r:id="rId8"/>
    <p:sldLayoutId id="2147485384" r:id="rId9"/>
    <p:sldLayoutId id="2147485385" r:id="rId10"/>
    <p:sldLayoutId id="2147485386" r:id="rId11"/>
    <p:sldLayoutId id="2147485387" r:id="rId12"/>
    <p:sldLayoutId id="2147485388" r:id="rId13"/>
    <p:sldLayoutId id="2147485389" r:id="rId14"/>
    <p:sldLayoutId id="2147485390" r:id="rId15"/>
    <p:sldLayoutId id="2147485391" r:id="rId16"/>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2707120308"/>
      </p:ext>
    </p:extLst>
  </p:cSld>
  <p:clrMap bg1="lt1" tx1="dk1" bg2="lt2" tx2="dk2" accent1="accent1" accent2="accent2" accent3="accent3" accent4="accent4" accent5="accent5" accent6="accent6" hlink="hlink" folHlink="folHlink"/>
  <p:sldLayoutIdLst>
    <p:sldLayoutId id="2147485393" r:id="rId1"/>
    <p:sldLayoutId id="2147485394" r:id="rId2"/>
    <p:sldLayoutId id="2147485395" r:id="rId3"/>
    <p:sldLayoutId id="2147485396" r:id="rId4"/>
    <p:sldLayoutId id="2147485397" r:id="rId5"/>
    <p:sldLayoutId id="2147485398" r:id="rId6"/>
    <p:sldLayoutId id="2147485399" r:id="rId7"/>
    <p:sldLayoutId id="2147485400" r:id="rId8"/>
    <p:sldLayoutId id="2147485401" r:id="rId9"/>
    <p:sldLayoutId id="2147485402" r:id="rId10"/>
    <p:sldLayoutId id="2147485403" r:id="rId11"/>
    <p:sldLayoutId id="2147485404" r:id="rId12"/>
    <p:sldLayoutId id="2147485405" r:id="rId13"/>
    <p:sldLayoutId id="2147485406" r:id="rId14"/>
    <p:sldLayoutId id="2147485407"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5.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xml"/><Relationship Id="rId3" Type="http://schemas.openxmlformats.org/officeDocument/2006/relationships/chart" Target="../charts/char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5.xml"/><Relationship Id="rId3" Type="http://schemas.openxmlformats.org/officeDocument/2006/relationships/chart" Target="../charts/char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0.xml"/><Relationship Id="rId2" Type="http://schemas.openxmlformats.org/officeDocument/2006/relationships/notesSlide" Target="../notesSlides/notesSlide6.xml"/><Relationship Id="rId3" Type="http://schemas.openxmlformats.org/officeDocument/2006/relationships/chart" Target="../charts/char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5.xml"/><Relationship Id="rId2" Type="http://schemas.openxmlformats.org/officeDocument/2006/relationships/notesSlide" Target="../notesSlides/notesSlide7.xml"/><Relationship Id="rId3" Type="http://schemas.openxmlformats.org/officeDocument/2006/relationships/chart" Target="../charts/char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5.xml"/><Relationship Id="rId2" Type="http://schemas.openxmlformats.org/officeDocument/2006/relationships/notesSlide" Target="../notesSlides/notesSlide8.xml"/><Relationship Id="rId3" Type="http://schemas.openxmlformats.org/officeDocument/2006/relationships/chart" Target="../charts/char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0.xml"/><Relationship Id="rId2" Type="http://schemas.openxmlformats.org/officeDocument/2006/relationships/notesSlide" Target="../notesSlides/notesSlide9.xml"/><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0.xml"/><Relationship Id="rId2" Type="http://schemas.openxmlformats.org/officeDocument/2006/relationships/notesSlide" Target="../notesSlides/notesSlide10.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0.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609.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hyperlink" Target="http://www.eia.gov/" TargetMode="External"/><Relationship Id="rId4" Type="http://schemas.openxmlformats.org/officeDocument/2006/relationships/hyperlink" Target="http://www.eia.gov/aeo" TargetMode="External"/><Relationship Id="rId5" Type="http://schemas.openxmlformats.org/officeDocument/2006/relationships/hyperlink" Target="http://www.eia.gov/steo" TargetMode="External"/><Relationship Id="rId6" Type="http://schemas.openxmlformats.org/officeDocument/2006/relationships/hyperlink" Target="http://www.eia.gov/ieo" TargetMode="External"/><Relationship Id="rId7" Type="http://schemas.openxmlformats.org/officeDocument/2006/relationships/hyperlink" Target="http://www.eia.gov/mer" TargetMode="External"/><Relationship Id="rId8" Type="http://schemas.openxmlformats.org/officeDocument/2006/relationships/hyperlink" Target="http://www.eia.gov/todayinenergy" TargetMode="External"/><Relationship Id="rId9" Type="http://schemas.openxmlformats.org/officeDocument/2006/relationships/hyperlink" Target="http://www.eia.gov/state" TargetMode="External"/><Relationship Id="rId10" Type="http://schemas.openxmlformats.org/officeDocument/2006/relationships/hyperlink" Target="http://www.eia.gov/petroleum/drilling/" TargetMode="External"/><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5.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0.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3.xml"/><Relationship Id="rId2"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3" name="Picture 2" descr="15-130 English graphic for slid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30473" cy="6858000"/>
          </a:xfrm>
          <a:prstGeom prst="rect">
            <a:avLst/>
          </a:prstGeom>
        </p:spPr>
      </p:pic>
    </p:spTree>
    <p:extLst>
      <p:ext uri="{BB962C8B-B14F-4D97-AF65-F5344CB8AC3E}">
        <p14:creationId xmlns:p14="http://schemas.microsoft.com/office/powerpoint/2010/main" val="36670992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of the growth in liquid fuels consumption occurs in the emerging non-OECD (million barrels per day)</a:t>
            </a:r>
            <a:endParaRPr lang="en-US" dirty="0"/>
          </a:p>
        </p:txBody>
      </p:sp>
      <p:graphicFrame>
        <p:nvGraphicFramePr>
          <p:cNvPr id="9" name="Object 2"/>
          <p:cNvGraphicFramePr>
            <a:graphicFrameLocks noGrp="1" noChangeAspect="1"/>
          </p:cNvGraphicFramePr>
          <p:nvPr>
            <p:ph type="chart" sz="quarter" idx="12"/>
            <p:extLst>
              <p:ext uri="{D42A27DB-BD31-4B8C-83A1-F6EECF244321}">
                <p14:modId xmlns:p14="http://schemas.microsoft.com/office/powerpoint/2010/main" val="710928013"/>
              </p:ext>
            </p:extLst>
          </p:nvPr>
        </p:nvGraphicFramePr>
        <p:xfrm>
          <a:off x="685800" y="1646238"/>
          <a:ext cx="8001000" cy="420528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p:cNvSpPr>
            <a:spLocks noGrp="1"/>
          </p:cNvSpPr>
          <p:nvPr>
            <p:ph type="body" sz="quarter" idx="13"/>
          </p:nvPr>
        </p:nvSpPr>
        <p:spPr>
          <a:xfrm>
            <a:off x="685800" y="1005840"/>
            <a:ext cx="5358740" cy="548640"/>
          </a:xfrm>
        </p:spPr>
        <p:txBody>
          <a:bodyPr/>
          <a:lstStyle/>
          <a:p>
            <a:r>
              <a:rPr lang="en-US" dirty="0"/>
              <a:t>petroleum and other liquid fuels consumption, 1990-2040</a:t>
            </a:r>
          </a:p>
          <a:p>
            <a:r>
              <a:rPr lang="en-US" dirty="0"/>
              <a:t>million barrels per </a:t>
            </a:r>
            <a:r>
              <a:rPr lang="en-US" dirty="0" smtClean="0"/>
              <a:t>day</a:t>
            </a:r>
            <a:endParaRPr lang="en-US" dirty="0"/>
          </a:p>
        </p:txBody>
      </p:sp>
      <p:sp>
        <p:nvSpPr>
          <p:cNvPr id="12" name="Text Placeholder 11"/>
          <p:cNvSpPr>
            <a:spLocks noGrp="1"/>
          </p:cNvSpPr>
          <p:nvPr>
            <p:ph type="body" sz="quarter" idx="15"/>
          </p:nvPr>
        </p:nvSpPr>
        <p:spPr/>
        <p:txBody>
          <a:bodyPr/>
          <a:lstStyle/>
          <a:p>
            <a:r>
              <a:rPr lang="en-US" dirty="0" smtClean="0"/>
              <a:t>Source:  EIA, International Energy Outlook 2014</a:t>
            </a:r>
          </a:p>
        </p:txBody>
      </p:sp>
      <p:sp>
        <p:nvSpPr>
          <p:cNvPr id="13" name="Footer Placeholder 3"/>
          <p:cNvSpPr>
            <a:spLocks noGrp="1"/>
          </p:cNvSpPr>
          <p:nvPr>
            <p:ph type="ftr" sz="quarter" idx="16"/>
          </p:nvPr>
        </p:nvSpPr>
        <p:spPr>
          <a:xfrm>
            <a:off x="666750" y="6391275"/>
            <a:ext cx="3659718" cy="393700"/>
          </a:xfrm>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3" name="Slide Number Placeholder 2"/>
          <p:cNvSpPr>
            <a:spLocks noGrp="1"/>
          </p:cNvSpPr>
          <p:nvPr>
            <p:ph type="sldNum" sz="quarter" idx="17"/>
          </p:nvPr>
        </p:nvSpPr>
        <p:spPr/>
        <p:txBody>
          <a:bodyPr/>
          <a:lstStyle/>
          <a:p>
            <a:fld id="{2D80C5C9-96E0-47EC-B500-37C5FE284639}" type="slidenum">
              <a:rPr lang="en-US" smtClean="0">
                <a:solidFill>
                  <a:srgbClr val="000000"/>
                </a:solidFill>
              </a:rPr>
              <a:pPr/>
              <a:t>10</a:t>
            </a:fld>
            <a:endParaRPr lang="en-US" dirty="0">
              <a:solidFill>
                <a:srgbClr val="000000"/>
              </a:solidFill>
            </a:endParaRPr>
          </a:p>
        </p:txBody>
      </p:sp>
      <p:sp>
        <p:nvSpPr>
          <p:cNvPr id="37" name="Text Box 8"/>
          <p:cNvSpPr txBox="1">
            <a:spLocks noChangeArrowheads="1"/>
          </p:cNvSpPr>
          <p:nvPr/>
        </p:nvSpPr>
        <p:spPr bwMode="auto">
          <a:xfrm>
            <a:off x="4772188" y="1617648"/>
            <a:ext cx="2312664" cy="42134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000000"/>
                </a:solidFill>
              </a:rPr>
              <a:t>p</a:t>
            </a:r>
            <a:r>
              <a:rPr lang="en-US" sz="1400" dirty="0" smtClean="0">
                <a:solidFill>
                  <a:srgbClr val="000000"/>
                </a:solidFill>
              </a:rPr>
              <a:t>rojections</a:t>
            </a:r>
            <a:endParaRPr lang="en-US" sz="1400" dirty="0">
              <a:solidFill>
                <a:srgbClr val="000000"/>
              </a:solidFill>
            </a:endParaRPr>
          </a:p>
        </p:txBody>
      </p:sp>
      <p:sp>
        <p:nvSpPr>
          <p:cNvPr id="38" name="Text Box 9"/>
          <p:cNvSpPr txBox="1">
            <a:spLocks noChangeArrowheads="1"/>
          </p:cNvSpPr>
          <p:nvPr/>
        </p:nvSpPr>
        <p:spPr bwMode="auto">
          <a:xfrm>
            <a:off x="1340650" y="1617404"/>
            <a:ext cx="2312663" cy="421348"/>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000000"/>
                </a:solidFill>
              </a:rPr>
              <a:t>h</a:t>
            </a:r>
            <a:r>
              <a:rPr lang="en-US" sz="1400" dirty="0" smtClean="0">
                <a:solidFill>
                  <a:srgbClr val="000000"/>
                </a:solidFill>
              </a:rPr>
              <a:t>istory</a:t>
            </a:r>
            <a:endParaRPr lang="en-US" sz="1400" dirty="0">
              <a:solidFill>
                <a:srgbClr val="000000"/>
              </a:solidFill>
            </a:endParaRPr>
          </a:p>
        </p:txBody>
      </p:sp>
      <p:sp>
        <p:nvSpPr>
          <p:cNvPr id="39" name="Text Box 4"/>
          <p:cNvSpPr txBox="1">
            <a:spLocks noChangeArrowheads="1"/>
          </p:cNvSpPr>
          <p:nvPr/>
        </p:nvSpPr>
        <p:spPr bwMode="auto">
          <a:xfrm>
            <a:off x="3576656" y="1631488"/>
            <a:ext cx="840477" cy="316886"/>
          </a:xfrm>
          <a:prstGeom prst="rect">
            <a:avLst/>
          </a:prstGeom>
          <a:noFill/>
          <a:ln w="9525">
            <a:noFill/>
            <a:miter lim="800000"/>
            <a:headEnd/>
            <a:tailEnd/>
          </a:ln>
        </p:spPr>
        <p:txBody>
          <a:bodyPr lIns="0" tIns="45853" rIns="0" bIns="45853">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spcBef>
                <a:spcPct val="50000"/>
              </a:spcBef>
              <a:buFont typeface="Wingdings" pitchFamily="2" charset="2"/>
              <a:buNone/>
            </a:pPr>
            <a:r>
              <a:rPr lang="en-US" sz="1400" dirty="0" smtClean="0">
                <a:solidFill>
                  <a:srgbClr val="000000"/>
                </a:solidFill>
              </a:rPr>
              <a:t>2010</a:t>
            </a:r>
            <a:endParaRPr lang="en-GB" sz="1400" dirty="0">
              <a:solidFill>
                <a:srgbClr val="000000"/>
              </a:solidFill>
            </a:endParaRPr>
          </a:p>
        </p:txBody>
      </p:sp>
      <p:sp>
        <p:nvSpPr>
          <p:cNvPr id="40" name="Straight Connector 39"/>
          <p:cNvSpPr/>
          <p:nvPr/>
        </p:nvSpPr>
        <p:spPr bwMode="auto">
          <a:xfrm rot="5400000">
            <a:off x="2300008" y="3645264"/>
            <a:ext cx="3393775" cy="0"/>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srgbClr val="000000"/>
              </a:solidFill>
            </a:endParaRPr>
          </a:p>
        </p:txBody>
      </p:sp>
      <p:sp>
        <p:nvSpPr>
          <p:cNvPr id="24" name="Text Box 6"/>
          <p:cNvSpPr txBox="1">
            <a:spLocks noChangeArrowheads="1"/>
          </p:cNvSpPr>
          <p:nvPr/>
        </p:nvSpPr>
        <p:spPr bwMode="auto">
          <a:xfrm>
            <a:off x="6717742" y="3705289"/>
            <a:ext cx="1421241" cy="42134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srgbClr val="002060"/>
                </a:solidFill>
              </a:rPr>
              <a:t>OECD</a:t>
            </a:r>
            <a:endParaRPr lang="en-US" sz="1400" dirty="0">
              <a:solidFill>
                <a:srgbClr val="002060"/>
              </a:solidFill>
            </a:endParaRPr>
          </a:p>
        </p:txBody>
      </p:sp>
      <p:sp>
        <p:nvSpPr>
          <p:cNvPr id="26" name="Text Box 10"/>
          <p:cNvSpPr txBox="1">
            <a:spLocks noChangeArrowheads="1"/>
          </p:cNvSpPr>
          <p:nvPr/>
        </p:nvSpPr>
        <p:spPr bwMode="auto">
          <a:xfrm>
            <a:off x="6801875" y="2314886"/>
            <a:ext cx="1178011" cy="35322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srgbClr val="5D9732"/>
                </a:solidFill>
              </a:rPr>
              <a:t>Non-OECD</a:t>
            </a:r>
            <a:endParaRPr lang="en-US" sz="1400" dirty="0">
              <a:solidFill>
                <a:srgbClr val="5D9732"/>
              </a:solidFill>
            </a:endParaRPr>
          </a:p>
        </p:txBody>
      </p:sp>
    </p:spTree>
    <p:extLst>
      <p:ext uri="{BB962C8B-B14F-4D97-AF65-F5344CB8AC3E}">
        <p14:creationId xmlns:p14="http://schemas.microsoft.com/office/powerpoint/2010/main" val="13432011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0"/>
            <a:ext cx="8303821" cy="914400"/>
          </a:xfrm>
        </p:spPr>
        <p:txBody>
          <a:bodyPr/>
          <a:lstStyle/>
          <a:p>
            <a:r>
              <a:rPr lang="en-US" dirty="0" smtClean="0"/>
              <a:t>Most significant contributors to non-OPEC crude and lease condensate production: Canada, Brazil, U.S., Kazakhstan, Russia</a:t>
            </a:r>
            <a:endParaRPr lang="en-US" dirty="0"/>
          </a:p>
        </p:txBody>
      </p:sp>
      <p:graphicFrame>
        <p:nvGraphicFramePr>
          <p:cNvPr id="11" name="Chart Placeholder 10"/>
          <p:cNvGraphicFramePr>
            <a:graphicFrameLocks noGrp="1"/>
          </p:cNvGraphicFramePr>
          <p:nvPr>
            <p:ph type="chart" sz="quarter" idx="12"/>
            <p:extLst>
              <p:ext uri="{D42A27DB-BD31-4B8C-83A1-F6EECF244321}">
                <p14:modId xmlns:p14="http://schemas.microsoft.com/office/powerpoint/2010/main" val="2822405791"/>
              </p:ext>
            </p:extLst>
          </p:nvPr>
        </p:nvGraphicFramePr>
        <p:xfrm>
          <a:off x="685800" y="1646238"/>
          <a:ext cx="8001000" cy="42052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685799" y="1005840"/>
            <a:ext cx="5845629" cy="548640"/>
          </a:xfrm>
        </p:spPr>
        <p:txBody>
          <a:bodyPr/>
          <a:lstStyle/>
          <a:p>
            <a:r>
              <a:rPr lang="en-US" dirty="0" smtClean="0"/>
              <a:t>non-OPEC crude and lease condensate production, Reference case</a:t>
            </a:r>
          </a:p>
          <a:p>
            <a:r>
              <a:rPr lang="en-US" dirty="0" smtClean="0"/>
              <a:t>million barrels per day</a:t>
            </a:r>
            <a:endParaRPr lang="en-GB" dirty="0" smtClean="0"/>
          </a:p>
        </p:txBody>
      </p:sp>
      <p:sp>
        <p:nvSpPr>
          <p:cNvPr id="22" name="Text Placeholder 21"/>
          <p:cNvSpPr>
            <a:spLocks noGrp="1"/>
          </p:cNvSpPr>
          <p:nvPr>
            <p:ph type="body" sz="quarter" idx="15"/>
          </p:nvPr>
        </p:nvSpPr>
        <p:spPr/>
        <p:txBody>
          <a:bodyPr/>
          <a:lstStyle/>
          <a:p>
            <a:r>
              <a:rPr lang="en-US" dirty="0"/>
              <a:t>Source:  EIA, International Energy Outlook </a:t>
            </a:r>
            <a:r>
              <a:rPr lang="en-US" dirty="0" smtClean="0"/>
              <a:t>2014</a:t>
            </a:r>
            <a:endParaRPr lang="en-US" dirty="0"/>
          </a:p>
        </p:txBody>
      </p:sp>
      <p:sp>
        <p:nvSpPr>
          <p:cNvPr id="9" name="Footer Placeholder 3"/>
          <p:cNvSpPr>
            <a:spLocks noGrp="1"/>
          </p:cNvSpPr>
          <p:nvPr>
            <p:ph type="ftr" sz="quarter" idx="16"/>
          </p:nvPr>
        </p:nvSpPr>
        <p:spPr>
          <a:xfrm>
            <a:off x="666749" y="6391275"/>
            <a:ext cx="3575051" cy="393700"/>
          </a:xfrm>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3" name="Slide Number Placeholder 2"/>
          <p:cNvSpPr>
            <a:spLocks noGrp="1"/>
          </p:cNvSpPr>
          <p:nvPr>
            <p:ph type="sldNum" sz="quarter" idx="17"/>
          </p:nvPr>
        </p:nvSpPr>
        <p:spPr/>
        <p:txBody>
          <a:bodyPr/>
          <a:lstStyle/>
          <a:p>
            <a:fld id="{2D80C5C9-96E0-47EC-B500-37C5FE284639}"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41453778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80" y="73152"/>
            <a:ext cx="8336604" cy="777240"/>
          </a:xfrm>
        </p:spPr>
        <p:txBody>
          <a:bodyPr anchor="b"/>
          <a:lstStyle/>
          <a:p>
            <a:r>
              <a:rPr lang="en-US" dirty="0" smtClean="0"/>
              <a:t>Reductions in energy intensity largely offset impact of GDP growth, leading to slow projected growth in energy use</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12</a:t>
            </a:fld>
            <a:endParaRPr lang="en-US" dirty="0">
              <a:solidFill>
                <a:srgbClr val="000000"/>
              </a:solidFill>
            </a:endParaRPr>
          </a:p>
        </p:txBody>
      </p:sp>
      <p:graphicFrame>
        <p:nvGraphicFramePr>
          <p:cNvPr id="9" name="Chart Placeholder 8"/>
          <p:cNvGraphicFramePr>
            <a:graphicFrameLocks noGrp="1"/>
          </p:cNvGraphicFramePr>
          <p:nvPr>
            <p:ph type="chart" sz="quarter" idx="12"/>
            <p:extLst>
              <p:ext uri="{D42A27DB-BD31-4B8C-83A1-F6EECF244321}">
                <p14:modId xmlns:p14="http://schemas.microsoft.com/office/powerpoint/2010/main" val="1418712745"/>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p:txBody>
          <a:bodyPr/>
          <a:lstStyle/>
          <a:p>
            <a:pPr eaLnBrk="0" hangingPunct="0"/>
            <a:r>
              <a:rPr lang="en-US" dirty="0" smtClean="0">
                <a:solidFill>
                  <a:schemeClr val="tx1"/>
                </a:solidFill>
              </a:rPr>
              <a:t>U.S. primary energy consumption</a:t>
            </a:r>
          </a:p>
          <a:p>
            <a:pPr eaLnBrk="0" hangingPunct="0"/>
            <a:r>
              <a:rPr lang="en-US" dirty="0" smtClean="0">
                <a:solidFill>
                  <a:schemeClr val="tx1"/>
                </a:solidFill>
              </a:rPr>
              <a:t>quadrillion Btu</a:t>
            </a:r>
            <a:endParaRPr lang="en-GB" dirty="0" smtClean="0">
              <a:solidFill>
                <a:schemeClr val="tx1"/>
              </a:solidFill>
            </a:endParaRPr>
          </a:p>
        </p:txBody>
      </p:sp>
      <p:sp>
        <p:nvSpPr>
          <p:cNvPr id="43" name="Text Placeholder 42"/>
          <p:cNvSpPr>
            <a:spLocks noGrp="1"/>
          </p:cNvSpPr>
          <p:nvPr>
            <p:ph type="body" sz="quarter" idx="15"/>
          </p:nvPr>
        </p:nvSpPr>
        <p:spPr/>
        <p:txBody>
          <a:bodyPr/>
          <a:lstStyle/>
          <a:p>
            <a:r>
              <a:rPr lang="en-US" dirty="0" smtClean="0"/>
              <a:t>Source:  EIA, Annual Energy Outlook 2015 Reference case</a:t>
            </a:r>
            <a:endParaRPr lang="en-US" dirty="0"/>
          </a:p>
        </p:txBody>
      </p:sp>
      <p:sp>
        <p:nvSpPr>
          <p:cNvPr id="11" name="TextBox 10"/>
          <p:cNvSpPr txBox="1"/>
          <p:nvPr/>
        </p:nvSpPr>
        <p:spPr bwMode="auto">
          <a:xfrm>
            <a:off x="1177048" y="1549400"/>
            <a:ext cx="3774332"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History</a:t>
            </a:r>
          </a:p>
        </p:txBody>
      </p:sp>
      <p:sp>
        <p:nvSpPr>
          <p:cNvPr id="12" name="TextBox 11"/>
          <p:cNvSpPr txBox="1"/>
          <p:nvPr/>
        </p:nvSpPr>
        <p:spPr bwMode="auto">
          <a:xfrm>
            <a:off x="4941651" y="1578583"/>
            <a:ext cx="3287950"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Projections</a:t>
            </a:r>
          </a:p>
        </p:txBody>
      </p:sp>
      <p:cxnSp>
        <p:nvCxnSpPr>
          <p:cNvPr id="14" name="Straight Connector 13"/>
          <p:cNvCxnSpPr/>
          <p:nvPr/>
        </p:nvCxnSpPr>
        <p:spPr bwMode="auto">
          <a:xfrm>
            <a:off x="5047159" y="1835394"/>
            <a:ext cx="0" cy="3648786"/>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15" name="TextBox 14"/>
          <p:cNvSpPr txBox="1"/>
          <p:nvPr/>
        </p:nvSpPr>
        <p:spPr bwMode="auto">
          <a:xfrm>
            <a:off x="4848387" y="1622552"/>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2013</a:t>
            </a:r>
          </a:p>
        </p:txBody>
      </p:sp>
      <p:sp>
        <p:nvSpPr>
          <p:cNvPr id="16" name="Text Box 7"/>
          <p:cNvSpPr txBox="1">
            <a:spLocks noChangeArrowheads="1"/>
          </p:cNvSpPr>
          <p:nvPr/>
        </p:nvSpPr>
        <p:spPr bwMode="auto">
          <a:xfrm>
            <a:off x="4457690" y="4816473"/>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36%</a:t>
            </a:r>
            <a:endParaRPr lang="en-US" sz="1400" dirty="0">
              <a:solidFill>
                <a:srgbClr val="FFFFFF"/>
              </a:solidFill>
              <a:latin typeface="Arial"/>
            </a:endParaRPr>
          </a:p>
        </p:txBody>
      </p:sp>
      <p:sp>
        <p:nvSpPr>
          <p:cNvPr id="17" name="Text Box 7"/>
          <p:cNvSpPr txBox="1">
            <a:spLocks noChangeArrowheads="1"/>
          </p:cNvSpPr>
          <p:nvPr/>
        </p:nvSpPr>
        <p:spPr bwMode="auto">
          <a:xfrm>
            <a:off x="4457690" y="3675323"/>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18%</a:t>
            </a:r>
            <a:endParaRPr lang="en-US" sz="1400" dirty="0">
              <a:solidFill>
                <a:srgbClr val="FFFFFF"/>
              </a:solidFill>
              <a:latin typeface="Arial"/>
            </a:endParaRPr>
          </a:p>
        </p:txBody>
      </p:sp>
      <p:sp>
        <p:nvSpPr>
          <p:cNvPr id="18" name="Text Box 7"/>
          <p:cNvSpPr txBox="1">
            <a:spLocks noChangeArrowheads="1"/>
          </p:cNvSpPr>
          <p:nvPr/>
        </p:nvSpPr>
        <p:spPr bwMode="auto">
          <a:xfrm>
            <a:off x="4457690" y="2779782"/>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27%</a:t>
            </a:r>
            <a:endParaRPr lang="en-US" sz="1400" dirty="0">
              <a:solidFill>
                <a:srgbClr val="FFFFFF"/>
              </a:solidFill>
              <a:latin typeface="Arial"/>
            </a:endParaRPr>
          </a:p>
        </p:txBody>
      </p:sp>
      <p:sp>
        <p:nvSpPr>
          <p:cNvPr id="19" name="Text Box 7"/>
          <p:cNvSpPr txBox="1">
            <a:spLocks noChangeArrowheads="1"/>
          </p:cNvSpPr>
          <p:nvPr/>
        </p:nvSpPr>
        <p:spPr bwMode="auto">
          <a:xfrm>
            <a:off x="4507794" y="4093181"/>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8%</a:t>
            </a:r>
            <a:endParaRPr lang="en-US" sz="1400" dirty="0">
              <a:solidFill>
                <a:srgbClr val="FFFFFF"/>
              </a:solidFill>
              <a:latin typeface="Arial"/>
            </a:endParaRPr>
          </a:p>
        </p:txBody>
      </p:sp>
      <p:sp>
        <p:nvSpPr>
          <p:cNvPr id="20" name="Text Box 7"/>
          <p:cNvSpPr txBox="1">
            <a:spLocks noChangeArrowheads="1"/>
          </p:cNvSpPr>
          <p:nvPr/>
        </p:nvSpPr>
        <p:spPr bwMode="auto">
          <a:xfrm>
            <a:off x="4486718" y="3264098"/>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8%</a:t>
            </a:r>
            <a:endParaRPr lang="en-US" sz="1400" dirty="0">
              <a:solidFill>
                <a:srgbClr val="FFFFFF"/>
              </a:solidFill>
              <a:latin typeface="Arial"/>
            </a:endParaRPr>
          </a:p>
        </p:txBody>
      </p:sp>
      <p:sp>
        <p:nvSpPr>
          <p:cNvPr id="21" name="Text Box 7"/>
          <p:cNvSpPr txBox="1">
            <a:spLocks noChangeArrowheads="1"/>
          </p:cNvSpPr>
          <p:nvPr/>
        </p:nvSpPr>
        <p:spPr bwMode="auto">
          <a:xfrm>
            <a:off x="4284791" y="4386718"/>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FFFFFF"/>
                </a:solidFill>
                <a:latin typeface="Arial"/>
              </a:rPr>
              <a:t>1%</a:t>
            </a:r>
          </a:p>
        </p:txBody>
      </p:sp>
      <p:sp>
        <p:nvSpPr>
          <p:cNvPr id="22" name="Text Box 7"/>
          <p:cNvSpPr txBox="1">
            <a:spLocks noChangeArrowheads="1"/>
          </p:cNvSpPr>
          <p:nvPr/>
        </p:nvSpPr>
        <p:spPr bwMode="auto">
          <a:xfrm>
            <a:off x="7538911" y="4827863"/>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33%</a:t>
            </a:r>
            <a:endParaRPr lang="en-US" sz="1400" dirty="0">
              <a:solidFill>
                <a:srgbClr val="FFFFFF"/>
              </a:solidFill>
              <a:latin typeface="Arial"/>
            </a:endParaRPr>
          </a:p>
        </p:txBody>
      </p:sp>
      <p:sp>
        <p:nvSpPr>
          <p:cNvPr id="23" name="Text Box 7"/>
          <p:cNvSpPr txBox="1">
            <a:spLocks noChangeArrowheads="1"/>
          </p:cNvSpPr>
          <p:nvPr/>
        </p:nvSpPr>
        <p:spPr bwMode="auto">
          <a:xfrm>
            <a:off x="7538911" y="3246143"/>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10%</a:t>
            </a:r>
            <a:endParaRPr lang="en-US" sz="1400" dirty="0">
              <a:solidFill>
                <a:srgbClr val="FFFFFF"/>
              </a:solidFill>
              <a:latin typeface="Arial"/>
            </a:endParaRPr>
          </a:p>
        </p:txBody>
      </p:sp>
      <p:sp>
        <p:nvSpPr>
          <p:cNvPr id="24" name="Text Box 7"/>
          <p:cNvSpPr txBox="1">
            <a:spLocks noChangeArrowheads="1"/>
          </p:cNvSpPr>
          <p:nvPr/>
        </p:nvSpPr>
        <p:spPr bwMode="auto">
          <a:xfrm>
            <a:off x="7538911" y="3702708"/>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18%</a:t>
            </a:r>
            <a:endParaRPr lang="en-US" sz="1400" dirty="0">
              <a:solidFill>
                <a:srgbClr val="FFFFFF"/>
              </a:solidFill>
              <a:latin typeface="Arial"/>
            </a:endParaRPr>
          </a:p>
        </p:txBody>
      </p:sp>
      <p:sp>
        <p:nvSpPr>
          <p:cNvPr id="25" name="Text Box 7"/>
          <p:cNvSpPr txBox="1">
            <a:spLocks noChangeArrowheads="1"/>
          </p:cNvSpPr>
          <p:nvPr/>
        </p:nvSpPr>
        <p:spPr bwMode="auto">
          <a:xfrm>
            <a:off x="7538911" y="2605754"/>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29%</a:t>
            </a:r>
            <a:endParaRPr lang="en-US" sz="1400" dirty="0">
              <a:solidFill>
                <a:srgbClr val="FFFFFF"/>
              </a:solidFill>
              <a:latin typeface="Arial"/>
            </a:endParaRPr>
          </a:p>
        </p:txBody>
      </p:sp>
      <p:sp>
        <p:nvSpPr>
          <p:cNvPr id="26" name="Text Box 7"/>
          <p:cNvSpPr txBox="1">
            <a:spLocks noChangeArrowheads="1"/>
          </p:cNvSpPr>
          <p:nvPr/>
        </p:nvSpPr>
        <p:spPr bwMode="auto">
          <a:xfrm>
            <a:off x="7538911" y="4113117"/>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a:solidFill>
                  <a:srgbClr val="FFFFFF"/>
                </a:solidFill>
                <a:latin typeface="Arial"/>
              </a:rPr>
              <a:t>8</a:t>
            </a:r>
            <a:r>
              <a:rPr lang="en-US" sz="1400" dirty="0" smtClean="0">
                <a:solidFill>
                  <a:srgbClr val="FFFFFF"/>
                </a:solidFill>
                <a:latin typeface="Arial"/>
              </a:rPr>
              <a:t>%</a:t>
            </a:r>
            <a:endParaRPr lang="en-US" sz="1400" dirty="0">
              <a:solidFill>
                <a:srgbClr val="FFFFFF"/>
              </a:solidFill>
              <a:latin typeface="Arial"/>
            </a:endParaRPr>
          </a:p>
        </p:txBody>
      </p:sp>
      <p:sp>
        <p:nvSpPr>
          <p:cNvPr id="27" name="Text Box 7"/>
          <p:cNvSpPr txBox="1">
            <a:spLocks noChangeArrowheads="1"/>
          </p:cNvSpPr>
          <p:nvPr/>
        </p:nvSpPr>
        <p:spPr bwMode="auto">
          <a:xfrm>
            <a:off x="7429183" y="4423527"/>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1%</a:t>
            </a:r>
            <a:endParaRPr lang="en-US" sz="1400" dirty="0">
              <a:solidFill>
                <a:srgbClr val="FFFFFF"/>
              </a:solidFill>
              <a:latin typeface="Arial"/>
            </a:endParaRPr>
          </a:p>
        </p:txBody>
      </p:sp>
      <p:sp>
        <p:nvSpPr>
          <p:cNvPr id="37" name="TextBox 36"/>
          <p:cNvSpPr txBox="1"/>
          <p:nvPr/>
        </p:nvSpPr>
        <p:spPr bwMode="auto">
          <a:xfrm>
            <a:off x="2211023" y="4271006"/>
            <a:ext cx="617157"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Nuclear</a:t>
            </a:r>
          </a:p>
        </p:txBody>
      </p:sp>
      <p:sp>
        <p:nvSpPr>
          <p:cNvPr id="38" name="TextBox 37"/>
          <p:cNvSpPr txBox="1"/>
          <p:nvPr/>
        </p:nvSpPr>
        <p:spPr bwMode="auto">
          <a:xfrm>
            <a:off x="1442888" y="4943703"/>
            <a:ext cx="2178480"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Petroleum and other liquids</a:t>
            </a:r>
          </a:p>
        </p:txBody>
      </p:sp>
      <p:sp>
        <p:nvSpPr>
          <p:cNvPr id="40" name="TextBox 39"/>
          <p:cNvSpPr txBox="1"/>
          <p:nvPr/>
        </p:nvSpPr>
        <p:spPr bwMode="auto">
          <a:xfrm>
            <a:off x="2036892" y="3090816"/>
            <a:ext cx="915315"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Natural gas</a:t>
            </a:r>
          </a:p>
        </p:txBody>
      </p:sp>
      <p:sp>
        <p:nvSpPr>
          <p:cNvPr id="41" name="TextBox 40"/>
          <p:cNvSpPr txBox="1"/>
          <p:nvPr/>
        </p:nvSpPr>
        <p:spPr bwMode="auto">
          <a:xfrm>
            <a:off x="2310204" y="3879967"/>
            <a:ext cx="368691"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Coal</a:t>
            </a:r>
          </a:p>
        </p:txBody>
      </p:sp>
      <p:sp>
        <p:nvSpPr>
          <p:cNvPr id="42" name="TextBox 41"/>
          <p:cNvSpPr txBox="1"/>
          <p:nvPr/>
        </p:nvSpPr>
        <p:spPr bwMode="auto">
          <a:xfrm>
            <a:off x="1104973" y="2165328"/>
            <a:ext cx="3045706"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5D9732"/>
                </a:solidFill>
                <a:latin typeface="Arial"/>
                <a:ea typeface="Times New Roman" charset="0"/>
                <a:cs typeface="Times New Roman" charset="0"/>
              </a:rPr>
              <a:t>Renewables (excluding liquid biofuels)</a:t>
            </a:r>
          </a:p>
        </p:txBody>
      </p:sp>
      <p:sp>
        <p:nvSpPr>
          <p:cNvPr id="45" name="Line 29"/>
          <p:cNvSpPr>
            <a:spLocks noChangeShapeType="1"/>
          </p:cNvSpPr>
          <p:nvPr/>
        </p:nvSpPr>
        <p:spPr bwMode="auto">
          <a:xfrm flipV="1">
            <a:off x="4827420" y="4434181"/>
            <a:ext cx="227195" cy="54002"/>
          </a:xfrm>
          <a:prstGeom prst="line">
            <a:avLst/>
          </a:prstGeom>
          <a:noFill/>
          <a:ln w="19050">
            <a:solidFill>
              <a:schemeClr val="bg1"/>
            </a:solidFill>
            <a:round/>
            <a:headEnd/>
            <a:tailEnd type="triangle" w="med" len="med"/>
          </a:ln>
        </p:spPr>
        <p:txBody>
          <a:bodyPr/>
          <a:lstStyle/>
          <a:p>
            <a:pPr fontAlgn="auto">
              <a:spcBef>
                <a:spcPts val="0"/>
              </a:spcBef>
              <a:spcAft>
                <a:spcPts val="0"/>
              </a:spcAft>
            </a:pPr>
            <a:endParaRPr lang="en-US" dirty="0">
              <a:solidFill>
                <a:srgbClr val="000000"/>
              </a:solidFill>
              <a:latin typeface="Arial"/>
            </a:endParaRPr>
          </a:p>
        </p:txBody>
      </p:sp>
      <p:sp>
        <p:nvSpPr>
          <p:cNvPr id="44" name="Line 29"/>
          <p:cNvSpPr>
            <a:spLocks noChangeShapeType="1"/>
          </p:cNvSpPr>
          <p:nvPr/>
        </p:nvSpPr>
        <p:spPr bwMode="auto">
          <a:xfrm flipV="1">
            <a:off x="8095488" y="4415892"/>
            <a:ext cx="160807" cy="99179"/>
          </a:xfrm>
          <a:prstGeom prst="line">
            <a:avLst/>
          </a:prstGeom>
          <a:noFill/>
          <a:ln w="19050">
            <a:solidFill>
              <a:schemeClr val="bg1"/>
            </a:solidFill>
            <a:round/>
            <a:headEnd/>
            <a:tailEnd type="triangle" w="med" len="med"/>
          </a:ln>
        </p:spPr>
        <p:txBody>
          <a:bodyPr/>
          <a:lstStyle/>
          <a:p>
            <a:pPr fontAlgn="auto">
              <a:spcBef>
                <a:spcPts val="0"/>
              </a:spcBef>
              <a:spcAft>
                <a:spcPts val="0"/>
              </a:spcAft>
            </a:pPr>
            <a:endParaRPr lang="en-US" dirty="0">
              <a:solidFill>
                <a:srgbClr val="000000"/>
              </a:solidFill>
              <a:latin typeface="Arial"/>
            </a:endParaRPr>
          </a:p>
        </p:txBody>
      </p:sp>
      <p:sp>
        <p:nvSpPr>
          <p:cNvPr id="46" name="Line 29"/>
          <p:cNvSpPr>
            <a:spLocks noChangeShapeType="1"/>
          </p:cNvSpPr>
          <p:nvPr/>
        </p:nvSpPr>
        <p:spPr bwMode="auto">
          <a:xfrm>
            <a:off x="1391055" y="2412460"/>
            <a:ext cx="0" cy="1498058"/>
          </a:xfrm>
          <a:prstGeom prst="line">
            <a:avLst/>
          </a:prstGeom>
          <a:noFill/>
          <a:ln w="19050">
            <a:solidFill>
              <a:schemeClr val="tx1"/>
            </a:solidFill>
            <a:round/>
            <a:headEnd/>
            <a:tailEnd type="triangle" w="lg" len="med"/>
          </a:ln>
        </p:spPr>
        <p:txBody>
          <a:bodyPr/>
          <a:lstStyle/>
          <a:p>
            <a:pPr fontAlgn="auto">
              <a:spcBef>
                <a:spcPts val="0"/>
              </a:spcBef>
              <a:spcAft>
                <a:spcPts val="0"/>
              </a:spcAft>
            </a:pPr>
            <a:endParaRPr lang="en-US" dirty="0">
              <a:solidFill>
                <a:srgbClr val="000000"/>
              </a:solidFill>
              <a:latin typeface="Arial"/>
            </a:endParaRPr>
          </a:p>
        </p:txBody>
      </p:sp>
      <p:sp>
        <p:nvSpPr>
          <p:cNvPr id="49" name="TextBox 48"/>
          <p:cNvSpPr txBox="1"/>
          <p:nvPr/>
        </p:nvSpPr>
        <p:spPr bwMode="auto">
          <a:xfrm>
            <a:off x="6280947" y="1835912"/>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2025</a:t>
            </a:r>
          </a:p>
        </p:txBody>
      </p:sp>
      <p:sp>
        <p:nvSpPr>
          <p:cNvPr id="50" name="Text Box 7"/>
          <p:cNvSpPr txBox="1">
            <a:spLocks noChangeArrowheads="1"/>
          </p:cNvSpPr>
          <p:nvPr/>
        </p:nvSpPr>
        <p:spPr bwMode="auto">
          <a:xfrm>
            <a:off x="5763894" y="4810377"/>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35%</a:t>
            </a:r>
            <a:endParaRPr lang="en-US" sz="1400" dirty="0">
              <a:solidFill>
                <a:srgbClr val="FFFFFF"/>
              </a:solidFill>
              <a:latin typeface="Arial"/>
            </a:endParaRPr>
          </a:p>
        </p:txBody>
      </p:sp>
      <p:sp>
        <p:nvSpPr>
          <p:cNvPr id="51" name="Text Box 7"/>
          <p:cNvSpPr txBox="1">
            <a:spLocks noChangeArrowheads="1"/>
          </p:cNvSpPr>
          <p:nvPr/>
        </p:nvSpPr>
        <p:spPr bwMode="auto">
          <a:xfrm>
            <a:off x="5763894" y="3657035"/>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19%</a:t>
            </a:r>
            <a:endParaRPr lang="en-US" sz="1400" dirty="0">
              <a:solidFill>
                <a:srgbClr val="FFFFFF"/>
              </a:solidFill>
              <a:latin typeface="Arial"/>
            </a:endParaRPr>
          </a:p>
        </p:txBody>
      </p:sp>
      <p:sp>
        <p:nvSpPr>
          <p:cNvPr id="52" name="Text Box 7"/>
          <p:cNvSpPr txBox="1">
            <a:spLocks noChangeArrowheads="1"/>
          </p:cNvSpPr>
          <p:nvPr/>
        </p:nvSpPr>
        <p:spPr bwMode="auto">
          <a:xfrm>
            <a:off x="5763894" y="2700534"/>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27%</a:t>
            </a:r>
            <a:endParaRPr lang="en-US" sz="1400" dirty="0">
              <a:solidFill>
                <a:srgbClr val="FFFFFF"/>
              </a:solidFill>
              <a:latin typeface="Arial"/>
            </a:endParaRPr>
          </a:p>
        </p:txBody>
      </p:sp>
      <p:sp>
        <p:nvSpPr>
          <p:cNvPr id="53" name="Text Box 7"/>
          <p:cNvSpPr txBox="1">
            <a:spLocks noChangeArrowheads="1"/>
          </p:cNvSpPr>
          <p:nvPr/>
        </p:nvSpPr>
        <p:spPr bwMode="auto">
          <a:xfrm>
            <a:off x="5763894" y="4087085"/>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8%</a:t>
            </a:r>
            <a:endParaRPr lang="en-US" sz="1400" dirty="0">
              <a:solidFill>
                <a:srgbClr val="FFFFFF"/>
              </a:solidFill>
              <a:latin typeface="Arial"/>
            </a:endParaRPr>
          </a:p>
        </p:txBody>
      </p:sp>
      <p:sp>
        <p:nvSpPr>
          <p:cNvPr id="54" name="Text Box 7"/>
          <p:cNvSpPr txBox="1">
            <a:spLocks noChangeArrowheads="1"/>
          </p:cNvSpPr>
          <p:nvPr/>
        </p:nvSpPr>
        <p:spPr bwMode="auto">
          <a:xfrm>
            <a:off x="5763894" y="3233618"/>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a:solidFill>
                  <a:srgbClr val="FFFFFF"/>
                </a:solidFill>
                <a:latin typeface="Arial"/>
              </a:rPr>
              <a:t>9</a:t>
            </a:r>
            <a:r>
              <a:rPr lang="en-US" sz="1400" dirty="0" smtClean="0">
                <a:solidFill>
                  <a:srgbClr val="FFFFFF"/>
                </a:solidFill>
                <a:latin typeface="Arial"/>
              </a:rPr>
              <a:t>%</a:t>
            </a:r>
            <a:endParaRPr lang="en-US" sz="1400" dirty="0">
              <a:solidFill>
                <a:srgbClr val="FFFFFF"/>
              </a:solidFill>
              <a:latin typeface="Arial"/>
            </a:endParaRPr>
          </a:p>
        </p:txBody>
      </p:sp>
      <p:sp>
        <p:nvSpPr>
          <p:cNvPr id="55" name="Text Box 7"/>
          <p:cNvSpPr txBox="1">
            <a:spLocks noChangeArrowheads="1"/>
          </p:cNvSpPr>
          <p:nvPr/>
        </p:nvSpPr>
        <p:spPr bwMode="auto">
          <a:xfrm>
            <a:off x="5766119" y="4380622"/>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1%</a:t>
            </a:r>
            <a:endParaRPr lang="en-US" sz="1400" dirty="0">
              <a:solidFill>
                <a:srgbClr val="FFFFFF"/>
              </a:solidFill>
              <a:latin typeface="Arial"/>
            </a:endParaRPr>
          </a:p>
        </p:txBody>
      </p:sp>
      <p:sp>
        <p:nvSpPr>
          <p:cNvPr id="56" name="Line 29"/>
          <p:cNvSpPr>
            <a:spLocks noChangeShapeType="1"/>
          </p:cNvSpPr>
          <p:nvPr/>
        </p:nvSpPr>
        <p:spPr bwMode="auto">
          <a:xfrm flipV="1">
            <a:off x="6284976" y="4385412"/>
            <a:ext cx="160807" cy="99179"/>
          </a:xfrm>
          <a:prstGeom prst="line">
            <a:avLst/>
          </a:prstGeom>
          <a:noFill/>
          <a:ln w="19050">
            <a:solidFill>
              <a:schemeClr val="bg1"/>
            </a:solidFill>
            <a:round/>
            <a:headEnd/>
            <a:tailEnd type="triangle" w="med" len="med"/>
          </a:ln>
        </p:spPr>
        <p:txBody>
          <a:bodyPr/>
          <a:lstStyle/>
          <a:p>
            <a:pPr fontAlgn="auto">
              <a:spcBef>
                <a:spcPts val="0"/>
              </a:spcBef>
              <a:spcAft>
                <a:spcPts val="0"/>
              </a:spcAft>
            </a:pPr>
            <a:endParaRPr lang="en-US" dirty="0">
              <a:solidFill>
                <a:srgbClr val="000000"/>
              </a:solidFill>
              <a:latin typeface="Arial"/>
            </a:endParaRPr>
          </a:p>
        </p:txBody>
      </p:sp>
      <p:sp>
        <p:nvSpPr>
          <p:cNvPr id="57" name="TextBox 56"/>
          <p:cNvSpPr txBox="1"/>
          <p:nvPr/>
        </p:nvSpPr>
        <p:spPr bwMode="auto">
          <a:xfrm>
            <a:off x="3160688" y="4468070"/>
            <a:ext cx="1144544"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Liquid biofuels</a:t>
            </a:r>
          </a:p>
        </p:txBody>
      </p:sp>
      <p:sp>
        <p:nvSpPr>
          <p:cNvPr id="58" name="Line 29"/>
          <p:cNvSpPr>
            <a:spLocks noChangeShapeType="1"/>
          </p:cNvSpPr>
          <p:nvPr/>
        </p:nvSpPr>
        <p:spPr bwMode="auto">
          <a:xfrm flipV="1">
            <a:off x="4131792" y="4320953"/>
            <a:ext cx="280752" cy="173225"/>
          </a:xfrm>
          <a:prstGeom prst="line">
            <a:avLst/>
          </a:prstGeom>
          <a:noFill/>
          <a:ln w="19050">
            <a:solidFill>
              <a:schemeClr val="bg1"/>
            </a:solidFill>
            <a:round/>
            <a:headEnd/>
            <a:tailEnd type="triangle" w="med" len="med"/>
          </a:ln>
        </p:spPr>
        <p:txBody>
          <a:bodyPr/>
          <a:lstStyle/>
          <a:p>
            <a:pPr fontAlgn="auto">
              <a:spcBef>
                <a:spcPts val="0"/>
              </a:spcBef>
              <a:spcAft>
                <a:spcPts val="0"/>
              </a:spcAft>
            </a:pPr>
            <a:endParaRPr lang="en-US" dirty="0">
              <a:solidFill>
                <a:srgbClr val="000000"/>
              </a:solidFill>
              <a:latin typeface="Arial"/>
            </a:endParaRPr>
          </a:p>
        </p:txBody>
      </p:sp>
      <p:grpSp>
        <p:nvGrpSpPr>
          <p:cNvPr id="10" name="Group 9"/>
          <p:cNvGrpSpPr/>
          <p:nvPr/>
        </p:nvGrpSpPr>
        <p:grpSpPr>
          <a:xfrm>
            <a:off x="6479719" y="2036064"/>
            <a:ext cx="1761744" cy="3478596"/>
            <a:chOff x="6479719" y="1921576"/>
            <a:chExt cx="1761744" cy="3568700"/>
          </a:xfrm>
        </p:grpSpPr>
        <p:cxnSp>
          <p:nvCxnSpPr>
            <p:cNvPr id="48" name="Straight Connector 47"/>
            <p:cNvCxnSpPr/>
            <p:nvPr/>
          </p:nvCxnSpPr>
          <p:spPr bwMode="auto">
            <a:xfrm rot="5400000">
              <a:off x="4695369" y="3705926"/>
              <a:ext cx="3568700" cy="0"/>
            </a:xfrm>
            <a:prstGeom prst="line">
              <a:avLst/>
            </a:prstGeom>
            <a:solidFill>
              <a:schemeClr val="accent1"/>
            </a:solidFill>
            <a:ln w="12700" cap="flat" cmpd="sng" algn="ctr">
              <a:solidFill>
                <a:schemeClr val="bg1">
                  <a:lumMod val="65000"/>
                  <a:alpha val="65000"/>
                </a:schemeClr>
              </a:solidFill>
              <a:prstDash val="dash"/>
              <a:round/>
              <a:headEnd type="none" w="med" len="med"/>
              <a:tailEnd type="none" w="med" len="med"/>
            </a:ln>
            <a:effectLst/>
          </p:spPr>
        </p:cxnSp>
        <p:cxnSp>
          <p:nvCxnSpPr>
            <p:cNvPr id="59" name="Straight Connector 58"/>
            <p:cNvCxnSpPr/>
            <p:nvPr/>
          </p:nvCxnSpPr>
          <p:spPr bwMode="auto">
            <a:xfrm rot="5400000">
              <a:off x="6457113" y="3705926"/>
              <a:ext cx="3568700" cy="0"/>
            </a:xfrm>
            <a:prstGeom prst="line">
              <a:avLst/>
            </a:prstGeom>
            <a:solidFill>
              <a:schemeClr val="accent1"/>
            </a:solidFill>
            <a:ln w="12700" cap="flat" cmpd="sng" algn="ctr">
              <a:solidFill>
                <a:schemeClr val="bg1">
                  <a:lumMod val="65000"/>
                  <a:alpha val="65000"/>
                </a:schemeClr>
              </a:solidFill>
              <a:prstDash val="dash"/>
              <a:round/>
              <a:headEnd type="none" w="med" len="med"/>
              <a:tailEnd type="none" w="med" len="med"/>
            </a:ln>
            <a:effectLst/>
          </p:spPr>
        </p:cxnSp>
      </p:grpSp>
      <p:sp>
        <p:nvSpPr>
          <p:cNvPr id="60" name="TextBox 59"/>
          <p:cNvSpPr txBox="1"/>
          <p:nvPr/>
        </p:nvSpPr>
        <p:spPr bwMode="auto">
          <a:xfrm>
            <a:off x="8018307" y="1842008"/>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2040</a:t>
            </a:r>
          </a:p>
        </p:txBody>
      </p:sp>
      <p:sp>
        <p:nvSpPr>
          <p:cNvPr id="4" name="Footer Placeholder 3"/>
          <p:cNvSpPr>
            <a:spLocks noGrp="1"/>
          </p:cNvSpPr>
          <p:nvPr>
            <p:ph type="ftr" sz="quarter" idx="3"/>
          </p:nvPr>
        </p:nvSpPr>
        <p:spPr>
          <a:xfrm>
            <a:off x="667512" y="6391656"/>
            <a:ext cx="3637720" cy="393192"/>
          </a:xfrm>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154565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2"/>
          <p:cNvGraphicFramePr>
            <a:graphicFrameLocks noGrp="1" noChangeAspect="1"/>
          </p:cNvGraphicFramePr>
          <p:nvPr>
            <p:ph type="chart" sz="quarter" idx="12"/>
            <p:extLst>
              <p:ext uri="{D42A27DB-BD31-4B8C-83A1-F6EECF244321}">
                <p14:modId xmlns:p14="http://schemas.microsoft.com/office/powerpoint/2010/main" val="4042057864"/>
              </p:ext>
            </p:extLst>
          </p:nvPr>
        </p:nvGraphicFramePr>
        <p:xfrm>
          <a:off x="639763" y="1793523"/>
          <a:ext cx="7947025" cy="4113565"/>
        </p:xfrm>
        <a:graphic>
          <a:graphicData uri="http://schemas.openxmlformats.org/drawingml/2006/chart">
            <c:chart xmlns:c="http://schemas.openxmlformats.org/drawingml/2006/chart" xmlns:r="http://schemas.openxmlformats.org/officeDocument/2006/relationships" r:id="rId3"/>
          </a:graphicData>
        </a:graphic>
      </p:graphicFrame>
      <p:sp>
        <p:nvSpPr>
          <p:cNvPr id="5124" name="Rectangle 3"/>
          <p:cNvSpPr>
            <a:spLocks noGrp="1" noChangeArrowheads="1"/>
          </p:cNvSpPr>
          <p:nvPr>
            <p:ph type="title"/>
          </p:nvPr>
        </p:nvSpPr>
        <p:spPr>
          <a:xfrm>
            <a:off x="457200" y="73151"/>
            <a:ext cx="8475132" cy="976715"/>
          </a:xfrm>
          <a:prstGeom prst="rect">
            <a:avLst/>
          </a:prstGeom>
          <a:noFill/>
        </p:spPr>
        <p:txBody>
          <a:bodyPr anchor="ctr" anchorCtr="0"/>
          <a:lstStyle/>
          <a:p>
            <a:r>
              <a:rPr lang="en-US" dirty="0" smtClean="0"/>
              <a:t>In the transportation sector, motor </a:t>
            </a:r>
            <a:r>
              <a:rPr lang="en-US" dirty="0"/>
              <a:t>gasoline </a:t>
            </a:r>
            <a:r>
              <a:rPr lang="en-US" dirty="0" smtClean="0"/>
              <a:t>use declines; diesel fuel, jet fuel, and natural gas use all grow</a:t>
            </a:r>
            <a:endParaRPr lang="en-US" dirty="0" smtClean="0">
              <a:solidFill>
                <a:schemeClr val="accent1"/>
              </a:solidFill>
            </a:endParaRPr>
          </a:p>
        </p:txBody>
      </p:sp>
      <p:sp>
        <p:nvSpPr>
          <p:cNvPr id="39" name="Slide Number Placeholder 3"/>
          <p:cNvSpPr>
            <a:spLocks noGrp="1"/>
          </p:cNvSpPr>
          <p:nvPr>
            <p:ph type="sldNum" sz="quarter" idx="11"/>
          </p:nvPr>
        </p:nvSpPr>
        <p:spPr/>
        <p:txBody>
          <a:bodyPr/>
          <a:lstStyle/>
          <a:p>
            <a:pPr>
              <a:defRPr/>
            </a:pPr>
            <a:fld id="{B3424F81-F06C-4AD8-AE56-B62176B75971}" type="slidenum">
              <a:rPr lang="en-US">
                <a:solidFill>
                  <a:srgbClr val="000000"/>
                </a:solidFill>
              </a:rPr>
              <a:pPr>
                <a:defRPr/>
              </a:pPr>
              <a:t>13</a:t>
            </a:fld>
            <a:endParaRPr lang="en-US" dirty="0">
              <a:solidFill>
                <a:srgbClr val="000000"/>
              </a:solidFill>
            </a:endParaRPr>
          </a:p>
        </p:txBody>
      </p:sp>
      <p:sp>
        <p:nvSpPr>
          <p:cNvPr id="42" name="Text Placeholder 41"/>
          <p:cNvSpPr>
            <a:spLocks noGrp="1"/>
          </p:cNvSpPr>
          <p:nvPr>
            <p:ph type="body" sz="quarter" idx="13"/>
          </p:nvPr>
        </p:nvSpPr>
        <p:spPr>
          <a:xfrm>
            <a:off x="604477" y="1156294"/>
            <a:ext cx="4005072" cy="548640"/>
          </a:xfrm>
        </p:spPr>
        <p:txBody>
          <a:bodyPr/>
          <a:lstStyle/>
          <a:p>
            <a:pPr eaLnBrk="0" hangingPunct="0"/>
            <a:r>
              <a:rPr lang="en-US" dirty="0"/>
              <a:t>t</a:t>
            </a:r>
            <a:r>
              <a:rPr lang="en-US" dirty="0" smtClean="0">
                <a:solidFill>
                  <a:schemeClr val="tx1"/>
                </a:solidFill>
              </a:rPr>
              <a:t>ransportation energy consumption by fuel</a:t>
            </a:r>
          </a:p>
          <a:p>
            <a:pPr eaLnBrk="0" hangingPunct="0"/>
            <a:r>
              <a:rPr lang="en-US" dirty="0" smtClean="0"/>
              <a:t>quadrillion Btu</a:t>
            </a:r>
            <a:endParaRPr lang="en-GB" dirty="0" smtClean="0">
              <a:solidFill>
                <a:schemeClr val="tx1"/>
              </a:solidFill>
            </a:endParaRPr>
          </a:p>
        </p:txBody>
      </p:sp>
      <p:sp>
        <p:nvSpPr>
          <p:cNvPr id="21" name="Text Placeholder 20"/>
          <p:cNvSpPr>
            <a:spLocks noGrp="1"/>
          </p:cNvSpPr>
          <p:nvPr>
            <p:ph type="body" sz="quarter" idx="15"/>
          </p:nvPr>
        </p:nvSpPr>
        <p:spPr>
          <a:xfrm>
            <a:off x="640079" y="5952744"/>
            <a:ext cx="4608251" cy="246888"/>
          </a:xfrm>
        </p:spPr>
        <p:txBody>
          <a:bodyPr/>
          <a:lstStyle/>
          <a:p>
            <a:r>
              <a:rPr lang="en-US" dirty="0" smtClean="0"/>
              <a:t>Source:  EIA, Annual Energy Outlook 2015 Reference case</a:t>
            </a:r>
            <a:endParaRPr lang="en-US" dirty="0"/>
          </a:p>
        </p:txBody>
      </p:sp>
      <p:sp>
        <p:nvSpPr>
          <p:cNvPr id="19" name="Text Box 8"/>
          <p:cNvSpPr txBox="1">
            <a:spLocks noChangeArrowheads="1"/>
          </p:cNvSpPr>
          <p:nvPr/>
        </p:nvSpPr>
        <p:spPr bwMode="auto">
          <a:xfrm>
            <a:off x="4221804" y="1669449"/>
            <a:ext cx="4095345" cy="336930"/>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rPr>
              <a:t>Projections</a:t>
            </a:r>
          </a:p>
        </p:txBody>
      </p:sp>
      <p:sp>
        <p:nvSpPr>
          <p:cNvPr id="22" name="Text Box 9"/>
          <p:cNvSpPr txBox="1">
            <a:spLocks noChangeArrowheads="1"/>
          </p:cNvSpPr>
          <p:nvPr/>
        </p:nvSpPr>
        <p:spPr bwMode="auto">
          <a:xfrm>
            <a:off x="1001949" y="1669448"/>
            <a:ext cx="3210128" cy="327203"/>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rPr>
              <a:t>History</a:t>
            </a:r>
          </a:p>
        </p:txBody>
      </p:sp>
      <p:sp>
        <p:nvSpPr>
          <p:cNvPr id="24" name="Text Box 4"/>
          <p:cNvSpPr txBox="1">
            <a:spLocks noChangeArrowheads="1"/>
          </p:cNvSpPr>
          <p:nvPr/>
        </p:nvSpPr>
        <p:spPr bwMode="auto">
          <a:xfrm>
            <a:off x="3905177" y="1669449"/>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rPr>
              <a:t>2013</a:t>
            </a:r>
            <a:endParaRPr lang="en-GB" sz="1400" dirty="0">
              <a:solidFill>
                <a:srgbClr val="000000"/>
              </a:solidFill>
              <a:latin typeface="Arial"/>
            </a:endParaRPr>
          </a:p>
        </p:txBody>
      </p:sp>
      <p:sp>
        <p:nvSpPr>
          <p:cNvPr id="25" name="Text Box 4"/>
          <p:cNvSpPr txBox="1">
            <a:spLocks noChangeArrowheads="1"/>
          </p:cNvSpPr>
          <p:nvPr/>
        </p:nvSpPr>
        <p:spPr bwMode="auto">
          <a:xfrm>
            <a:off x="3833577" y="4747359"/>
            <a:ext cx="4953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58%</a:t>
            </a:r>
            <a:endParaRPr lang="en-GB" sz="1400" dirty="0">
              <a:solidFill>
                <a:srgbClr val="FFFFFF"/>
              </a:solidFill>
              <a:latin typeface="Arial"/>
            </a:endParaRPr>
          </a:p>
        </p:txBody>
      </p:sp>
      <p:sp>
        <p:nvSpPr>
          <p:cNvPr id="26" name="Text Box 4"/>
          <p:cNvSpPr txBox="1">
            <a:spLocks noChangeArrowheads="1"/>
          </p:cNvSpPr>
          <p:nvPr/>
        </p:nvSpPr>
        <p:spPr bwMode="auto">
          <a:xfrm>
            <a:off x="4660392" y="4740895"/>
            <a:ext cx="1343025"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FFFFFF"/>
                </a:solidFill>
                <a:latin typeface="Arial"/>
              </a:rPr>
              <a:t>Motor gasoline</a:t>
            </a:r>
            <a:endParaRPr lang="en-GB" sz="1400" dirty="0">
              <a:solidFill>
                <a:srgbClr val="FFFFFF"/>
              </a:solidFill>
              <a:latin typeface="Arial"/>
            </a:endParaRPr>
          </a:p>
        </p:txBody>
      </p:sp>
      <p:sp>
        <p:nvSpPr>
          <p:cNvPr id="28" name="Text Box 4"/>
          <p:cNvSpPr txBox="1">
            <a:spLocks noChangeArrowheads="1"/>
          </p:cNvSpPr>
          <p:nvPr/>
        </p:nvSpPr>
        <p:spPr bwMode="auto">
          <a:xfrm>
            <a:off x="4882386" y="3258321"/>
            <a:ext cx="781050"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GB" sz="1400" dirty="0" smtClean="0">
                <a:solidFill>
                  <a:srgbClr val="000000"/>
                </a:solidFill>
                <a:latin typeface="Arial"/>
              </a:rPr>
              <a:t>Jet fuel</a:t>
            </a:r>
            <a:endParaRPr lang="en-GB" sz="1400" dirty="0">
              <a:solidFill>
                <a:srgbClr val="000000"/>
              </a:solidFill>
              <a:latin typeface="Arial"/>
            </a:endParaRPr>
          </a:p>
        </p:txBody>
      </p:sp>
      <p:sp>
        <p:nvSpPr>
          <p:cNvPr id="29" name="Text Box 4"/>
          <p:cNvSpPr txBox="1">
            <a:spLocks noChangeArrowheads="1"/>
          </p:cNvSpPr>
          <p:nvPr/>
        </p:nvSpPr>
        <p:spPr bwMode="auto">
          <a:xfrm>
            <a:off x="6840252" y="3422808"/>
            <a:ext cx="1085850"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GB" sz="1400" dirty="0" smtClean="0">
                <a:solidFill>
                  <a:srgbClr val="000000"/>
                </a:solidFill>
                <a:latin typeface="Arial"/>
              </a:rPr>
              <a:t>CNG/LNG</a:t>
            </a:r>
            <a:endParaRPr lang="en-GB" sz="1400" dirty="0">
              <a:solidFill>
                <a:srgbClr val="000000"/>
              </a:solidFill>
              <a:latin typeface="Arial"/>
            </a:endParaRPr>
          </a:p>
        </p:txBody>
      </p:sp>
      <p:cxnSp>
        <p:nvCxnSpPr>
          <p:cNvPr id="30" name="Straight Arrow Connector 29"/>
          <p:cNvCxnSpPr/>
          <p:nvPr/>
        </p:nvCxnSpPr>
        <p:spPr bwMode="auto">
          <a:xfrm>
            <a:off x="7668768" y="3693988"/>
            <a:ext cx="131359" cy="184922"/>
          </a:xfrm>
          <a:prstGeom prst="straightConnector1">
            <a:avLst/>
          </a:prstGeom>
          <a:ln w="19050">
            <a:solidFill>
              <a:schemeClr val="tx1"/>
            </a:solidFill>
            <a:headEnd type="none" w="med" len="med"/>
            <a:tailEnd type="triangle" w="lg" len="med"/>
          </a:ln>
        </p:spPr>
        <p:style>
          <a:lnRef idx="1">
            <a:schemeClr val="dk1"/>
          </a:lnRef>
          <a:fillRef idx="0">
            <a:schemeClr val="dk1"/>
          </a:fillRef>
          <a:effectRef idx="0">
            <a:schemeClr val="dk1"/>
          </a:effectRef>
          <a:fontRef idx="minor">
            <a:schemeClr val="tx1"/>
          </a:fontRef>
        </p:style>
      </p:cxnSp>
      <p:sp>
        <p:nvSpPr>
          <p:cNvPr id="31" name="Text Box 4"/>
          <p:cNvSpPr txBox="1">
            <a:spLocks noChangeArrowheads="1"/>
          </p:cNvSpPr>
          <p:nvPr/>
        </p:nvSpPr>
        <p:spPr bwMode="auto">
          <a:xfrm>
            <a:off x="3757377" y="3096138"/>
            <a:ext cx="5715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000000"/>
                </a:solidFill>
                <a:latin typeface="Arial"/>
              </a:rPr>
              <a:t>10%</a:t>
            </a:r>
            <a:endParaRPr lang="en-GB" sz="1400" dirty="0">
              <a:solidFill>
                <a:srgbClr val="000000"/>
              </a:solidFill>
              <a:latin typeface="Arial"/>
            </a:endParaRPr>
          </a:p>
        </p:txBody>
      </p:sp>
      <p:sp>
        <p:nvSpPr>
          <p:cNvPr id="32" name="Text Box 4"/>
          <p:cNvSpPr txBox="1">
            <a:spLocks noChangeArrowheads="1"/>
          </p:cNvSpPr>
          <p:nvPr/>
        </p:nvSpPr>
        <p:spPr bwMode="auto">
          <a:xfrm>
            <a:off x="7843175" y="3494455"/>
            <a:ext cx="428625"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000000"/>
                </a:solidFill>
                <a:latin typeface="Arial"/>
              </a:rPr>
              <a:t>14%</a:t>
            </a:r>
            <a:endParaRPr lang="en-GB" sz="1400" dirty="0">
              <a:solidFill>
                <a:srgbClr val="000000"/>
              </a:solidFill>
              <a:latin typeface="Arial"/>
            </a:endParaRPr>
          </a:p>
        </p:txBody>
      </p:sp>
      <p:sp>
        <p:nvSpPr>
          <p:cNvPr id="33" name="Text Box 4"/>
          <p:cNvSpPr txBox="1">
            <a:spLocks noChangeArrowheads="1"/>
          </p:cNvSpPr>
          <p:nvPr/>
        </p:nvSpPr>
        <p:spPr bwMode="auto">
          <a:xfrm>
            <a:off x="8613434" y="3693988"/>
            <a:ext cx="428625" cy="277268"/>
          </a:xfrm>
          <a:prstGeom prst="rect">
            <a:avLst/>
          </a:prstGeom>
          <a:noFill/>
          <a:ln w="9525">
            <a:noFill/>
            <a:miter lim="800000"/>
            <a:headEnd/>
            <a:tailEnd/>
          </a:ln>
        </p:spPr>
        <p:txBody>
          <a:bodyPr wrap="square" lIns="0" tIns="45853" rIns="0" bIns="45853">
            <a:spAutoFit/>
          </a:bodyPr>
          <a:lstStyle/>
          <a:p>
            <a:pPr eaLnBrk="0" fontAlgn="auto" hangingPunct="0">
              <a:spcBef>
                <a:spcPct val="50000"/>
              </a:spcBef>
              <a:spcAft>
                <a:spcPts val="0"/>
              </a:spcAft>
              <a:buFont typeface="Wingdings" pitchFamily="2" charset="2"/>
              <a:buNone/>
            </a:pPr>
            <a:r>
              <a:rPr lang="en-US" sz="1200" dirty="0" smtClean="0">
                <a:solidFill>
                  <a:srgbClr val="000000"/>
                </a:solidFill>
                <a:latin typeface="Arial"/>
              </a:rPr>
              <a:t>3%</a:t>
            </a:r>
            <a:endParaRPr lang="en-GB" sz="1200" dirty="0">
              <a:solidFill>
                <a:srgbClr val="000000"/>
              </a:solidFill>
              <a:latin typeface="Arial"/>
            </a:endParaRPr>
          </a:p>
        </p:txBody>
      </p:sp>
      <p:sp>
        <p:nvSpPr>
          <p:cNvPr id="34" name="Text Box 4"/>
          <p:cNvSpPr txBox="1">
            <a:spLocks noChangeArrowheads="1"/>
          </p:cNvSpPr>
          <p:nvPr/>
        </p:nvSpPr>
        <p:spPr bwMode="auto">
          <a:xfrm>
            <a:off x="7843175" y="4543857"/>
            <a:ext cx="428625"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44%</a:t>
            </a:r>
            <a:endParaRPr lang="en-GB" sz="1400" dirty="0">
              <a:solidFill>
                <a:srgbClr val="FFFFFF"/>
              </a:solidFill>
              <a:latin typeface="Arial"/>
            </a:endParaRPr>
          </a:p>
        </p:txBody>
      </p:sp>
      <p:sp>
        <p:nvSpPr>
          <p:cNvPr id="35" name="Text Box 4"/>
          <p:cNvSpPr txBox="1">
            <a:spLocks noChangeArrowheads="1"/>
          </p:cNvSpPr>
          <p:nvPr/>
        </p:nvSpPr>
        <p:spPr bwMode="auto">
          <a:xfrm>
            <a:off x="7843175" y="2789795"/>
            <a:ext cx="428625"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31%</a:t>
            </a:r>
            <a:endParaRPr lang="en-GB" sz="1400" dirty="0">
              <a:solidFill>
                <a:srgbClr val="FFFFFF"/>
              </a:solidFill>
              <a:latin typeface="Arial"/>
            </a:endParaRPr>
          </a:p>
        </p:txBody>
      </p:sp>
      <p:sp>
        <p:nvSpPr>
          <p:cNvPr id="36" name="Text Box 4"/>
          <p:cNvSpPr txBox="1">
            <a:spLocks noChangeArrowheads="1"/>
          </p:cNvSpPr>
          <p:nvPr/>
        </p:nvSpPr>
        <p:spPr bwMode="auto">
          <a:xfrm>
            <a:off x="3800596" y="3386506"/>
            <a:ext cx="495300" cy="277268"/>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200" dirty="0" smtClean="0">
                <a:solidFill>
                  <a:srgbClr val="FFFFFF"/>
                </a:solidFill>
                <a:latin typeface="Arial"/>
              </a:rPr>
              <a:t>3%</a:t>
            </a:r>
            <a:endParaRPr lang="en-GB" sz="1200" dirty="0">
              <a:solidFill>
                <a:srgbClr val="FFFFFF"/>
              </a:solidFill>
              <a:latin typeface="Arial"/>
            </a:endParaRPr>
          </a:p>
        </p:txBody>
      </p:sp>
      <p:sp>
        <p:nvSpPr>
          <p:cNvPr id="38" name="Text Box 4"/>
          <p:cNvSpPr txBox="1">
            <a:spLocks noChangeArrowheads="1"/>
          </p:cNvSpPr>
          <p:nvPr/>
        </p:nvSpPr>
        <p:spPr bwMode="auto">
          <a:xfrm>
            <a:off x="8425410" y="3925234"/>
            <a:ext cx="428625" cy="277268"/>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200" dirty="0" smtClean="0">
                <a:solidFill>
                  <a:srgbClr val="000000"/>
                </a:solidFill>
                <a:latin typeface="Arial"/>
              </a:rPr>
              <a:t>3%</a:t>
            </a:r>
            <a:endParaRPr lang="en-GB" sz="1200" dirty="0">
              <a:solidFill>
                <a:srgbClr val="000000"/>
              </a:solidFill>
              <a:latin typeface="Arial"/>
            </a:endParaRPr>
          </a:p>
        </p:txBody>
      </p:sp>
      <p:sp>
        <p:nvSpPr>
          <p:cNvPr id="41" name="Text Box 4"/>
          <p:cNvSpPr txBox="1">
            <a:spLocks noChangeArrowheads="1"/>
          </p:cNvSpPr>
          <p:nvPr/>
        </p:nvSpPr>
        <p:spPr bwMode="auto">
          <a:xfrm>
            <a:off x="1063997" y="3341996"/>
            <a:ext cx="600408"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rPr>
              <a:t>Other*</a:t>
            </a:r>
            <a:endParaRPr lang="en-GB" sz="1400" dirty="0">
              <a:solidFill>
                <a:srgbClr val="000000"/>
              </a:solidFill>
              <a:latin typeface="Arial"/>
            </a:endParaRPr>
          </a:p>
        </p:txBody>
      </p:sp>
      <p:sp>
        <p:nvSpPr>
          <p:cNvPr id="47" name="Text Box 4"/>
          <p:cNvSpPr txBox="1">
            <a:spLocks noChangeArrowheads="1"/>
          </p:cNvSpPr>
          <p:nvPr/>
        </p:nvSpPr>
        <p:spPr bwMode="auto">
          <a:xfrm>
            <a:off x="4857806" y="2658953"/>
            <a:ext cx="781050"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GB" sz="1400" dirty="0" smtClean="0">
                <a:solidFill>
                  <a:srgbClr val="FFFFFF"/>
                </a:solidFill>
                <a:latin typeface="Arial"/>
              </a:rPr>
              <a:t>Diesel</a:t>
            </a:r>
            <a:endParaRPr lang="en-GB" sz="1400" dirty="0">
              <a:solidFill>
                <a:srgbClr val="FFFFFF"/>
              </a:solidFill>
              <a:latin typeface="Arial"/>
            </a:endParaRPr>
          </a:p>
        </p:txBody>
      </p:sp>
      <p:sp>
        <p:nvSpPr>
          <p:cNvPr id="50" name="Text Box 4"/>
          <p:cNvSpPr txBox="1">
            <a:spLocks noChangeArrowheads="1"/>
          </p:cNvSpPr>
          <p:nvPr/>
        </p:nvSpPr>
        <p:spPr bwMode="auto">
          <a:xfrm>
            <a:off x="3757377" y="2583294"/>
            <a:ext cx="5715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24%</a:t>
            </a:r>
            <a:endParaRPr lang="en-GB" sz="1400" dirty="0">
              <a:solidFill>
                <a:srgbClr val="FFFFFF"/>
              </a:solidFill>
              <a:latin typeface="Arial"/>
            </a:endParaRPr>
          </a:p>
        </p:txBody>
      </p:sp>
      <p:sp>
        <p:nvSpPr>
          <p:cNvPr id="46" name="Text Box 4"/>
          <p:cNvSpPr txBox="1">
            <a:spLocks noChangeArrowheads="1"/>
          </p:cNvSpPr>
          <p:nvPr/>
        </p:nvSpPr>
        <p:spPr bwMode="auto">
          <a:xfrm>
            <a:off x="6386249" y="1983590"/>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rPr>
              <a:t>2030</a:t>
            </a:r>
            <a:endParaRPr lang="en-GB" sz="1400" dirty="0">
              <a:solidFill>
                <a:srgbClr val="000000"/>
              </a:solidFill>
              <a:latin typeface="Arial"/>
            </a:endParaRPr>
          </a:p>
        </p:txBody>
      </p:sp>
      <p:sp>
        <p:nvSpPr>
          <p:cNvPr id="48" name="Text Box 4"/>
          <p:cNvSpPr txBox="1">
            <a:spLocks noChangeArrowheads="1"/>
          </p:cNvSpPr>
          <p:nvPr/>
        </p:nvSpPr>
        <p:spPr bwMode="auto">
          <a:xfrm>
            <a:off x="6302457" y="4643727"/>
            <a:ext cx="4953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48%</a:t>
            </a:r>
            <a:endParaRPr lang="en-GB" sz="1400" dirty="0">
              <a:solidFill>
                <a:srgbClr val="FFFFFF"/>
              </a:solidFill>
              <a:latin typeface="Arial"/>
            </a:endParaRPr>
          </a:p>
        </p:txBody>
      </p:sp>
      <p:sp>
        <p:nvSpPr>
          <p:cNvPr id="49" name="Text Box 4"/>
          <p:cNvSpPr txBox="1">
            <a:spLocks noChangeArrowheads="1"/>
          </p:cNvSpPr>
          <p:nvPr/>
        </p:nvSpPr>
        <p:spPr bwMode="auto">
          <a:xfrm>
            <a:off x="6226257" y="3443610"/>
            <a:ext cx="5715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000000"/>
                </a:solidFill>
                <a:latin typeface="Arial"/>
              </a:rPr>
              <a:t>13%</a:t>
            </a:r>
            <a:endParaRPr lang="en-GB" sz="1400" dirty="0">
              <a:solidFill>
                <a:srgbClr val="000000"/>
              </a:solidFill>
              <a:latin typeface="Arial"/>
            </a:endParaRPr>
          </a:p>
        </p:txBody>
      </p:sp>
      <p:sp>
        <p:nvSpPr>
          <p:cNvPr id="54" name="Text Box 4"/>
          <p:cNvSpPr txBox="1">
            <a:spLocks noChangeArrowheads="1"/>
          </p:cNvSpPr>
          <p:nvPr/>
        </p:nvSpPr>
        <p:spPr bwMode="auto">
          <a:xfrm>
            <a:off x="6866884" y="3880282"/>
            <a:ext cx="495300" cy="277268"/>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200" dirty="0" smtClean="0">
                <a:solidFill>
                  <a:srgbClr val="FFFFFF"/>
                </a:solidFill>
                <a:latin typeface="Arial"/>
              </a:rPr>
              <a:t>2%</a:t>
            </a:r>
            <a:endParaRPr lang="en-GB" sz="1200" dirty="0">
              <a:solidFill>
                <a:srgbClr val="FFFFFF"/>
              </a:solidFill>
              <a:latin typeface="Arial"/>
            </a:endParaRPr>
          </a:p>
        </p:txBody>
      </p:sp>
      <p:sp>
        <p:nvSpPr>
          <p:cNvPr id="58" name="Text Box 4"/>
          <p:cNvSpPr txBox="1">
            <a:spLocks noChangeArrowheads="1"/>
          </p:cNvSpPr>
          <p:nvPr/>
        </p:nvSpPr>
        <p:spPr bwMode="auto">
          <a:xfrm>
            <a:off x="6226257" y="2784462"/>
            <a:ext cx="5715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31%</a:t>
            </a:r>
            <a:endParaRPr lang="en-GB" sz="1400" dirty="0">
              <a:solidFill>
                <a:srgbClr val="FFFFFF"/>
              </a:solidFill>
              <a:latin typeface="Arial"/>
            </a:endParaRPr>
          </a:p>
        </p:txBody>
      </p:sp>
      <p:sp>
        <p:nvSpPr>
          <p:cNvPr id="59" name="Text Box 4"/>
          <p:cNvSpPr txBox="1">
            <a:spLocks noChangeArrowheads="1"/>
          </p:cNvSpPr>
          <p:nvPr/>
        </p:nvSpPr>
        <p:spPr bwMode="auto">
          <a:xfrm>
            <a:off x="6168938" y="3541588"/>
            <a:ext cx="428625" cy="277268"/>
          </a:xfrm>
          <a:prstGeom prst="rect">
            <a:avLst/>
          </a:prstGeom>
          <a:noFill/>
          <a:ln w="9525">
            <a:noFill/>
            <a:miter lim="800000"/>
            <a:headEnd/>
            <a:tailEnd/>
          </a:ln>
        </p:spPr>
        <p:txBody>
          <a:bodyPr wrap="square" lIns="0" tIns="45853" rIns="0" bIns="45853">
            <a:spAutoFit/>
          </a:bodyPr>
          <a:lstStyle/>
          <a:p>
            <a:pPr eaLnBrk="0" fontAlgn="auto" hangingPunct="0">
              <a:spcBef>
                <a:spcPct val="50000"/>
              </a:spcBef>
              <a:spcAft>
                <a:spcPts val="0"/>
              </a:spcAft>
              <a:buFont typeface="Wingdings" pitchFamily="2" charset="2"/>
              <a:buNone/>
            </a:pPr>
            <a:r>
              <a:rPr lang="en-US" sz="1200" dirty="0">
                <a:solidFill>
                  <a:srgbClr val="000000"/>
                </a:solidFill>
                <a:latin typeface="Arial"/>
              </a:rPr>
              <a:t>1</a:t>
            </a:r>
            <a:r>
              <a:rPr lang="en-US" sz="1200" dirty="0" smtClean="0">
                <a:solidFill>
                  <a:srgbClr val="000000"/>
                </a:solidFill>
                <a:latin typeface="Arial"/>
              </a:rPr>
              <a:t>%</a:t>
            </a:r>
            <a:endParaRPr lang="en-GB" sz="1200" dirty="0">
              <a:solidFill>
                <a:srgbClr val="000000"/>
              </a:solidFill>
              <a:latin typeface="Arial"/>
            </a:endParaRPr>
          </a:p>
        </p:txBody>
      </p:sp>
      <p:cxnSp>
        <p:nvCxnSpPr>
          <p:cNvPr id="62" name="Straight Arrow Connector 61"/>
          <p:cNvCxnSpPr/>
          <p:nvPr/>
        </p:nvCxnSpPr>
        <p:spPr>
          <a:xfrm>
            <a:off x="6419826" y="3707736"/>
            <a:ext cx="379551" cy="126394"/>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flipH="1">
            <a:off x="6843093" y="2279602"/>
            <a:ext cx="356" cy="3216310"/>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cxnSp>
      <p:cxnSp>
        <p:nvCxnSpPr>
          <p:cNvPr id="57" name="Straight Connector 56"/>
          <p:cNvCxnSpPr/>
          <p:nvPr/>
        </p:nvCxnSpPr>
        <p:spPr bwMode="auto">
          <a:xfrm flipH="1">
            <a:off x="8300037" y="2218267"/>
            <a:ext cx="356" cy="3210492"/>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cxnSp>
      <p:sp>
        <p:nvSpPr>
          <p:cNvPr id="63" name="Text Box 4"/>
          <p:cNvSpPr txBox="1">
            <a:spLocks noChangeArrowheads="1"/>
          </p:cNvSpPr>
          <p:nvPr/>
        </p:nvSpPr>
        <p:spPr bwMode="auto">
          <a:xfrm>
            <a:off x="7831001" y="1977494"/>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rPr>
              <a:t>2040</a:t>
            </a:r>
            <a:endParaRPr lang="en-GB" sz="1400" dirty="0">
              <a:solidFill>
                <a:srgbClr val="000000"/>
              </a:solidFill>
              <a:latin typeface="Arial"/>
            </a:endParaRPr>
          </a:p>
        </p:txBody>
      </p:sp>
      <p:cxnSp>
        <p:nvCxnSpPr>
          <p:cNvPr id="18" name="Straight Connector 17"/>
          <p:cNvCxnSpPr/>
          <p:nvPr/>
        </p:nvCxnSpPr>
        <p:spPr bwMode="auto">
          <a:xfrm flipH="1">
            <a:off x="4362021" y="1989686"/>
            <a:ext cx="356" cy="3457083"/>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65" name="Text Box 4"/>
          <p:cNvSpPr txBox="1">
            <a:spLocks noChangeArrowheads="1"/>
          </p:cNvSpPr>
          <p:nvPr/>
        </p:nvSpPr>
        <p:spPr bwMode="auto">
          <a:xfrm>
            <a:off x="4654296" y="3900818"/>
            <a:ext cx="1343025"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FFFFFF"/>
                </a:solidFill>
                <a:latin typeface="Arial"/>
              </a:rPr>
              <a:t>Ethanol</a:t>
            </a:r>
            <a:endParaRPr lang="en-GB" sz="1400" dirty="0">
              <a:solidFill>
                <a:srgbClr val="FFFFFF"/>
              </a:solidFill>
              <a:latin typeface="Arial"/>
            </a:endParaRPr>
          </a:p>
        </p:txBody>
      </p:sp>
      <p:sp>
        <p:nvSpPr>
          <p:cNvPr id="66" name="Text Box 4"/>
          <p:cNvSpPr txBox="1">
            <a:spLocks noChangeArrowheads="1"/>
          </p:cNvSpPr>
          <p:nvPr/>
        </p:nvSpPr>
        <p:spPr bwMode="auto">
          <a:xfrm>
            <a:off x="3827481" y="3529330"/>
            <a:ext cx="4953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a:solidFill>
                  <a:srgbClr val="FFFFFF"/>
                </a:solidFill>
                <a:latin typeface="Arial"/>
              </a:rPr>
              <a:t>4</a:t>
            </a:r>
            <a:r>
              <a:rPr lang="en-US" sz="1400" dirty="0" smtClean="0">
                <a:solidFill>
                  <a:srgbClr val="FFFFFF"/>
                </a:solidFill>
                <a:latin typeface="Arial"/>
              </a:rPr>
              <a:t>%</a:t>
            </a:r>
            <a:endParaRPr lang="en-GB" sz="1400" dirty="0">
              <a:solidFill>
                <a:srgbClr val="FFFFFF"/>
              </a:solidFill>
              <a:latin typeface="Arial"/>
            </a:endParaRPr>
          </a:p>
        </p:txBody>
      </p:sp>
      <p:sp>
        <p:nvSpPr>
          <p:cNvPr id="67" name="Text Box 4"/>
          <p:cNvSpPr txBox="1">
            <a:spLocks noChangeArrowheads="1"/>
          </p:cNvSpPr>
          <p:nvPr/>
        </p:nvSpPr>
        <p:spPr bwMode="auto">
          <a:xfrm>
            <a:off x="6308553" y="3828034"/>
            <a:ext cx="4953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4%</a:t>
            </a:r>
            <a:endParaRPr lang="en-GB" sz="1400" dirty="0">
              <a:solidFill>
                <a:srgbClr val="FFFFFF"/>
              </a:solidFill>
              <a:latin typeface="Arial"/>
            </a:endParaRPr>
          </a:p>
        </p:txBody>
      </p:sp>
      <p:sp>
        <p:nvSpPr>
          <p:cNvPr id="68" name="Text Box 4"/>
          <p:cNvSpPr txBox="1">
            <a:spLocks noChangeArrowheads="1"/>
          </p:cNvSpPr>
          <p:nvPr/>
        </p:nvSpPr>
        <p:spPr bwMode="auto">
          <a:xfrm>
            <a:off x="7837079" y="3911044"/>
            <a:ext cx="428625"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a:solidFill>
                  <a:srgbClr val="FFFFFF"/>
                </a:solidFill>
                <a:latin typeface="Arial"/>
              </a:rPr>
              <a:t>5</a:t>
            </a:r>
            <a:r>
              <a:rPr lang="en-US" sz="1400" dirty="0" smtClean="0">
                <a:solidFill>
                  <a:srgbClr val="FFFFFF"/>
                </a:solidFill>
                <a:latin typeface="Arial"/>
              </a:rPr>
              <a:t>%</a:t>
            </a:r>
            <a:endParaRPr lang="en-GB" sz="1400" dirty="0">
              <a:solidFill>
                <a:srgbClr val="FFFFFF"/>
              </a:solidFill>
              <a:latin typeface="Arial"/>
            </a:endParaRPr>
          </a:p>
        </p:txBody>
      </p:sp>
      <p:sp>
        <p:nvSpPr>
          <p:cNvPr id="44" name="TextBox 43"/>
          <p:cNvSpPr txBox="1"/>
          <p:nvPr/>
        </p:nvSpPr>
        <p:spPr bwMode="auto">
          <a:xfrm>
            <a:off x="5393266" y="5840738"/>
            <a:ext cx="3689773" cy="384721"/>
          </a:xfrm>
          <a:prstGeom prst="rect">
            <a:avLst/>
          </a:prstGeom>
          <a:noFill/>
          <a:ln w="9525">
            <a:noFill/>
            <a:miter lim="800000"/>
            <a:headEnd/>
            <a:tailEnd/>
          </a:ln>
        </p:spPr>
        <p:txBody>
          <a:bodyPr wrap="square" lIns="0" tIns="0" rIns="0" rtlCol="0">
            <a:prstTxWarp prst="textNoShape">
              <a:avLst/>
            </a:prstTxWarp>
            <a:spAutoFit/>
          </a:bodyPr>
          <a:lstStyle/>
          <a:p>
            <a:pPr eaLnBrk="0" fontAlgn="auto" hangingPunct="0">
              <a:spcBef>
                <a:spcPts val="0"/>
              </a:spcBef>
              <a:spcAft>
                <a:spcPts val="0"/>
              </a:spcAft>
            </a:pPr>
            <a:r>
              <a:rPr lang="en-US" sz="1100" i="1" dirty="0" smtClean="0">
                <a:solidFill>
                  <a:srgbClr val="000000"/>
                </a:solidFill>
                <a:latin typeface="Arial"/>
                <a:ea typeface="Times New Roman" charset="0"/>
                <a:cs typeface="Times New Roman" charset="0"/>
              </a:rPr>
              <a:t>*Includes aviation gasoline, propane, residual fuel oil, lubricants, electricity, and liquid hydrogen</a:t>
            </a:r>
          </a:p>
        </p:txBody>
      </p:sp>
      <p:cxnSp>
        <p:nvCxnSpPr>
          <p:cNvPr id="45" name="Straight Arrow Connector 44"/>
          <p:cNvCxnSpPr/>
          <p:nvPr/>
        </p:nvCxnSpPr>
        <p:spPr>
          <a:xfrm flipH="1" flipV="1">
            <a:off x="6840649" y="3882756"/>
            <a:ext cx="273885" cy="79311"/>
          </a:xfrm>
          <a:prstGeom prst="straightConnector1">
            <a:avLst/>
          </a:prstGeom>
          <a:ln w="1905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325808" y="3784000"/>
            <a:ext cx="152400" cy="186268"/>
          </a:xfrm>
          <a:prstGeom prst="straightConnector1">
            <a:avLst/>
          </a:prstGeom>
          <a:ln w="1905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8302280" y="3956382"/>
            <a:ext cx="306010" cy="8222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3" idx="1"/>
          </p:cNvCxnSpPr>
          <p:nvPr/>
        </p:nvCxnSpPr>
        <p:spPr>
          <a:xfrm flipH="1">
            <a:off x="8308377" y="3832622"/>
            <a:ext cx="305057" cy="5670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a:off x="1260945" y="3566366"/>
            <a:ext cx="131359" cy="147886"/>
          </a:xfrm>
          <a:prstGeom prst="straightConnector1">
            <a:avLst/>
          </a:prstGeom>
          <a:ln w="19050">
            <a:solidFill>
              <a:schemeClr val="tx1"/>
            </a:solidFill>
            <a:headEnd type="none" w="med" len="med"/>
            <a:tailEnd type="triangle" w="lg" len="med"/>
          </a:ln>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3"/>
          </p:nvPr>
        </p:nvSpPr>
        <p:spPr>
          <a:xfrm>
            <a:off x="667512" y="6391656"/>
            <a:ext cx="3628384" cy="393192"/>
          </a:xfrm>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31301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p:nvPr>
        </p:nvSpPr>
        <p:spPr>
          <a:xfrm>
            <a:off x="284567" y="73152"/>
            <a:ext cx="8678458" cy="917448"/>
          </a:xfrm>
          <a:prstGeom prst="rect">
            <a:avLst/>
          </a:prstGeom>
          <a:noFill/>
        </p:spPr>
        <p:txBody>
          <a:bodyPr anchor="ctr" anchorCtr="0"/>
          <a:lstStyle/>
          <a:p>
            <a:r>
              <a:rPr lang="en-US" dirty="0" smtClean="0"/>
              <a:t>U.S. crude oil production rises above previous historical highs before 2020 in all AEO2015 cases, with a range of longer-term outcomes</a:t>
            </a:r>
            <a:endParaRPr lang="en-US" dirty="0" smtClean="0">
              <a:solidFill>
                <a:schemeClr val="accent1"/>
              </a:solidFill>
            </a:endParaRPr>
          </a:p>
        </p:txBody>
      </p:sp>
      <p:sp>
        <p:nvSpPr>
          <p:cNvPr id="39" name="Slide Number Placeholder 3"/>
          <p:cNvSpPr>
            <a:spLocks noGrp="1"/>
          </p:cNvSpPr>
          <p:nvPr>
            <p:ph type="sldNum" sz="quarter" idx="11"/>
          </p:nvPr>
        </p:nvSpPr>
        <p:spPr/>
        <p:txBody>
          <a:bodyPr/>
          <a:lstStyle/>
          <a:p>
            <a:pPr>
              <a:defRPr/>
            </a:pPr>
            <a:fld id="{B3424F81-F06C-4AD8-AE56-B62176B75971}" type="slidenum">
              <a:rPr lang="en-US">
                <a:solidFill>
                  <a:srgbClr val="000000"/>
                </a:solidFill>
              </a:rPr>
              <a:pPr>
                <a:defRPr/>
              </a:pPr>
              <a:t>14</a:t>
            </a:fld>
            <a:endParaRPr lang="en-US" dirty="0">
              <a:solidFill>
                <a:srgbClr val="000000"/>
              </a:solidFill>
            </a:endParaRPr>
          </a:p>
        </p:txBody>
      </p:sp>
      <p:sp>
        <p:nvSpPr>
          <p:cNvPr id="42" name="Text Placeholder 41"/>
          <p:cNvSpPr>
            <a:spLocks noGrp="1"/>
          </p:cNvSpPr>
          <p:nvPr>
            <p:ph type="body" sz="quarter" idx="13"/>
          </p:nvPr>
        </p:nvSpPr>
        <p:spPr>
          <a:xfrm>
            <a:off x="511506" y="979218"/>
            <a:ext cx="4005072" cy="548640"/>
          </a:xfrm>
        </p:spPr>
        <p:txBody>
          <a:bodyPr/>
          <a:lstStyle/>
          <a:p>
            <a:pPr eaLnBrk="0" hangingPunct="0"/>
            <a:r>
              <a:rPr lang="en-US" dirty="0" smtClean="0">
                <a:solidFill>
                  <a:schemeClr val="tx1"/>
                </a:solidFill>
              </a:rPr>
              <a:t>U.S. crude oil production</a:t>
            </a:r>
          </a:p>
          <a:p>
            <a:pPr eaLnBrk="0" hangingPunct="0"/>
            <a:r>
              <a:rPr lang="en-US" dirty="0" smtClean="0"/>
              <a:t>million barrels per day</a:t>
            </a:r>
            <a:endParaRPr lang="en-GB" dirty="0" smtClean="0">
              <a:solidFill>
                <a:schemeClr val="tx1"/>
              </a:solidFill>
            </a:endParaRPr>
          </a:p>
        </p:txBody>
      </p:sp>
      <p:sp>
        <p:nvSpPr>
          <p:cNvPr id="21" name="Text Placeholder 20"/>
          <p:cNvSpPr>
            <a:spLocks noGrp="1"/>
          </p:cNvSpPr>
          <p:nvPr>
            <p:ph type="body" sz="quarter" idx="15"/>
          </p:nvPr>
        </p:nvSpPr>
        <p:spPr/>
        <p:txBody>
          <a:bodyPr/>
          <a:lstStyle/>
          <a:p>
            <a:r>
              <a:rPr lang="en-US" dirty="0" smtClean="0"/>
              <a:t>Source:  EIA, Annual Energy Outlook 2015</a:t>
            </a:r>
            <a:endParaRPr lang="en-US" dirty="0"/>
          </a:p>
        </p:txBody>
      </p:sp>
      <p:graphicFrame>
        <p:nvGraphicFramePr>
          <p:cNvPr id="23" name="Object 2"/>
          <p:cNvGraphicFramePr>
            <a:graphicFrameLocks noGrp="1" noChangeAspect="1"/>
          </p:cNvGraphicFramePr>
          <p:nvPr>
            <p:ph type="chart" sz="quarter" idx="12"/>
            <p:extLst>
              <p:ext uri="{D42A27DB-BD31-4B8C-83A1-F6EECF244321}">
                <p14:modId xmlns:p14="http://schemas.microsoft.com/office/powerpoint/2010/main" val="2435117349"/>
              </p:ext>
            </p:extLst>
          </p:nvPr>
        </p:nvGraphicFramePr>
        <p:xfrm>
          <a:off x="606518" y="1681880"/>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54" name="Text Box 15"/>
          <p:cNvSpPr txBox="1">
            <a:spLocks noChangeArrowheads="1"/>
          </p:cNvSpPr>
          <p:nvPr/>
        </p:nvSpPr>
        <p:spPr bwMode="auto">
          <a:xfrm>
            <a:off x="2246724" y="3850296"/>
            <a:ext cx="2516187"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cs typeface="Arial" pitchFamily="34" charset="0"/>
              </a:rPr>
              <a:t>Tight oil</a:t>
            </a:r>
            <a:endParaRPr lang="en-US" sz="1400" dirty="0">
              <a:solidFill>
                <a:srgbClr val="FFFFFF"/>
              </a:solidFill>
              <a:latin typeface="Arial"/>
              <a:cs typeface="Arial" pitchFamily="34" charset="0"/>
            </a:endParaRPr>
          </a:p>
        </p:txBody>
      </p:sp>
      <p:sp>
        <p:nvSpPr>
          <p:cNvPr id="46" name="Text Box 6"/>
          <p:cNvSpPr txBox="1">
            <a:spLocks noChangeArrowheads="1"/>
          </p:cNvSpPr>
          <p:nvPr/>
        </p:nvSpPr>
        <p:spPr bwMode="auto">
          <a:xfrm>
            <a:off x="884239" y="5084925"/>
            <a:ext cx="1469543" cy="310896"/>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FFFFFF"/>
                </a:solidFill>
                <a:latin typeface="Arial"/>
                <a:cs typeface="Arial" pitchFamily="34" charset="0"/>
              </a:rPr>
              <a:t>Alaska</a:t>
            </a:r>
          </a:p>
        </p:txBody>
      </p:sp>
      <p:cxnSp>
        <p:nvCxnSpPr>
          <p:cNvPr id="43" name="Straight Connector 42"/>
          <p:cNvCxnSpPr/>
          <p:nvPr/>
        </p:nvCxnSpPr>
        <p:spPr bwMode="auto">
          <a:xfrm rot="16200000" flipV="1">
            <a:off x="888572" y="3559007"/>
            <a:ext cx="3520404" cy="1238"/>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20" name="Text Box 14"/>
          <p:cNvSpPr txBox="1">
            <a:spLocks noChangeArrowheads="1"/>
          </p:cNvSpPr>
          <p:nvPr/>
        </p:nvSpPr>
        <p:spPr bwMode="auto">
          <a:xfrm>
            <a:off x="2097750" y="4500971"/>
            <a:ext cx="2814135"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cs typeface="Arial" pitchFamily="34" charset="0"/>
              </a:rPr>
              <a:t>Lower 48 offshore</a:t>
            </a:r>
            <a:endParaRPr lang="en-US" sz="1400" dirty="0">
              <a:solidFill>
                <a:srgbClr val="FFFFFF"/>
              </a:solidFill>
              <a:latin typeface="Arial"/>
              <a:cs typeface="Arial" pitchFamily="34" charset="0"/>
            </a:endParaRPr>
          </a:p>
        </p:txBody>
      </p:sp>
      <p:sp>
        <p:nvSpPr>
          <p:cNvPr id="49" name="Text Box 9"/>
          <p:cNvSpPr txBox="1">
            <a:spLocks noChangeArrowheads="1"/>
          </p:cNvSpPr>
          <p:nvPr/>
        </p:nvSpPr>
        <p:spPr bwMode="auto">
          <a:xfrm>
            <a:off x="284566" y="1485746"/>
            <a:ext cx="3083668" cy="313872"/>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cs typeface="Arial" pitchFamily="34" charset="0"/>
              </a:rPr>
              <a:t>History</a:t>
            </a:r>
          </a:p>
        </p:txBody>
      </p:sp>
      <p:sp>
        <p:nvSpPr>
          <p:cNvPr id="55" name="Text Box 4"/>
          <p:cNvSpPr txBox="1">
            <a:spLocks noChangeArrowheads="1"/>
          </p:cNvSpPr>
          <p:nvPr/>
        </p:nvSpPr>
        <p:spPr bwMode="auto">
          <a:xfrm>
            <a:off x="2195269" y="1521762"/>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sp>
        <p:nvSpPr>
          <p:cNvPr id="18" name="Line 19"/>
          <p:cNvSpPr>
            <a:spLocks noChangeShapeType="1"/>
          </p:cNvSpPr>
          <p:nvPr/>
        </p:nvSpPr>
        <p:spPr bwMode="auto">
          <a:xfrm>
            <a:off x="4053563" y="3438450"/>
            <a:ext cx="66780" cy="182573"/>
          </a:xfrm>
          <a:prstGeom prst="line">
            <a:avLst/>
          </a:prstGeom>
          <a:noFill/>
          <a:ln w="19050">
            <a:solidFill>
              <a:schemeClr val="tx1"/>
            </a:solidFill>
            <a:round/>
            <a:headEnd/>
            <a:tailEnd type="triangle" w="lg" len="med"/>
          </a:ln>
        </p:spPr>
        <p:txBody>
          <a:bodyPr/>
          <a:lstStyle/>
          <a:p>
            <a:pPr fontAlgn="auto">
              <a:spcBef>
                <a:spcPts val="0"/>
              </a:spcBef>
              <a:spcAft>
                <a:spcPts val="0"/>
              </a:spcAft>
            </a:pPr>
            <a:endParaRPr lang="en-US" dirty="0">
              <a:solidFill>
                <a:srgbClr val="000000"/>
              </a:solidFill>
              <a:latin typeface="Arial"/>
            </a:endParaRPr>
          </a:p>
        </p:txBody>
      </p:sp>
      <p:sp>
        <p:nvSpPr>
          <p:cNvPr id="2" name="Rectangle 1"/>
          <p:cNvSpPr/>
          <p:nvPr/>
        </p:nvSpPr>
        <p:spPr>
          <a:xfrm>
            <a:off x="2514042" y="3001603"/>
            <a:ext cx="277926" cy="43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22" name="Text Box 4"/>
          <p:cNvSpPr txBox="1">
            <a:spLocks noChangeArrowheads="1"/>
          </p:cNvSpPr>
          <p:nvPr/>
        </p:nvSpPr>
        <p:spPr bwMode="auto">
          <a:xfrm>
            <a:off x="4115509" y="1527858"/>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sp>
        <p:nvSpPr>
          <p:cNvPr id="25" name="Text Box 4"/>
          <p:cNvSpPr txBox="1">
            <a:spLocks noChangeArrowheads="1"/>
          </p:cNvSpPr>
          <p:nvPr/>
        </p:nvSpPr>
        <p:spPr bwMode="auto">
          <a:xfrm>
            <a:off x="6017461" y="1527858"/>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sp>
        <p:nvSpPr>
          <p:cNvPr id="27" name="Rectangle 26"/>
          <p:cNvSpPr/>
          <p:nvPr/>
        </p:nvSpPr>
        <p:spPr>
          <a:xfrm>
            <a:off x="6298406" y="1799423"/>
            <a:ext cx="169559" cy="3620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28" name="Rectangle 27"/>
          <p:cNvSpPr/>
          <p:nvPr/>
        </p:nvSpPr>
        <p:spPr>
          <a:xfrm>
            <a:off x="4385698" y="1799618"/>
            <a:ext cx="169559" cy="362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cxnSp>
        <p:nvCxnSpPr>
          <p:cNvPr id="19" name="Straight Connector 18"/>
          <p:cNvCxnSpPr/>
          <p:nvPr/>
        </p:nvCxnSpPr>
        <p:spPr bwMode="auto">
          <a:xfrm rot="16200000" flipV="1">
            <a:off x="2801383" y="3574629"/>
            <a:ext cx="3520404" cy="1238"/>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cxnSp>
        <p:nvCxnSpPr>
          <p:cNvPr id="24" name="Straight Connector 23"/>
          <p:cNvCxnSpPr/>
          <p:nvPr/>
        </p:nvCxnSpPr>
        <p:spPr bwMode="auto">
          <a:xfrm rot="16200000" flipV="1">
            <a:off x="4710764" y="3574629"/>
            <a:ext cx="3520404" cy="1238"/>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29" name="Rectangle 28"/>
          <p:cNvSpPr/>
          <p:nvPr/>
        </p:nvSpPr>
        <p:spPr>
          <a:xfrm>
            <a:off x="4422090" y="2995507"/>
            <a:ext cx="277926" cy="43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7" name="TextBox 16"/>
          <p:cNvSpPr txBox="1"/>
          <p:nvPr/>
        </p:nvSpPr>
        <p:spPr bwMode="auto">
          <a:xfrm>
            <a:off x="2036400" y="3001603"/>
            <a:ext cx="2685030" cy="477054"/>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333333"/>
                </a:solidFill>
                <a:latin typeface="Arial"/>
                <a:ea typeface="Times New Roman" charset="0"/>
                <a:cs typeface="Times New Roman" charset="0"/>
              </a:rPr>
              <a:t>U.S. maximum production level of</a:t>
            </a:r>
          </a:p>
          <a:p>
            <a:pPr eaLnBrk="0" fontAlgn="auto" hangingPunct="0">
              <a:spcBef>
                <a:spcPts val="0"/>
              </a:spcBef>
              <a:spcAft>
                <a:spcPts val="0"/>
              </a:spcAft>
            </a:pPr>
            <a:r>
              <a:rPr lang="en-US" sz="1400" dirty="0" smtClean="0">
                <a:solidFill>
                  <a:srgbClr val="333333"/>
                </a:solidFill>
                <a:latin typeface="Arial"/>
                <a:ea typeface="Times New Roman" charset="0"/>
                <a:cs typeface="Times New Roman" charset="0"/>
              </a:rPr>
              <a:t>9.6 million barrels per day in 1970</a:t>
            </a:r>
          </a:p>
        </p:txBody>
      </p:sp>
      <p:sp>
        <p:nvSpPr>
          <p:cNvPr id="30" name="Rectangle 29"/>
          <p:cNvSpPr/>
          <p:nvPr/>
        </p:nvSpPr>
        <p:spPr>
          <a:xfrm>
            <a:off x="2560320" y="4908618"/>
            <a:ext cx="152400" cy="2184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73" name="Text Box 15"/>
          <p:cNvSpPr txBox="1">
            <a:spLocks noChangeArrowheads="1"/>
          </p:cNvSpPr>
          <p:nvPr/>
        </p:nvSpPr>
        <p:spPr bwMode="auto">
          <a:xfrm>
            <a:off x="2091778" y="4876447"/>
            <a:ext cx="2516187"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cs typeface="Arial" pitchFamily="34" charset="0"/>
              </a:rPr>
              <a:t>Other lower 48 onshore</a:t>
            </a:r>
            <a:endParaRPr lang="en-US" sz="1400" dirty="0">
              <a:solidFill>
                <a:srgbClr val="FFFFFF"/>
              </a:solidFill>
              <a:latin typeface="Arial"/>
              <a:cs typeface="Arial" pitchFamily="34" charset="0"/>
            </a:endParaRPr>
          </a:p>
        </p:txBody>
      </p:sp>
      <p:sp>
        <p:nvSpPr>
          <p:cNvPr id="31" name="Text Box 9"/>
          <p:cNvSpPr txBox="1">
            <a:spLocks noChangeArrowheads="1"/>
          </p:cNvSpPr>
          <p:nvPr/>
        </p:nvSpPr>
        <p:spPr bwMode="auto">
          <a:xfrm>
            <a:off x="2246724" y="2114443"/>
            <a:ext cx="2398970" cy="313872"/>
          </a:xfrm>
          <a:prstGeom prst="rect">
            <a:avLst/>
          </a:prstGeom>
          <a:noFill/>
          <a:ln w="9525" algn="ctr">
            <a:noFill/>
            <a:miter lim="800000"/>
            <a:headEnd/>
            <a:tailEnd/>
          </a:ln>
        </p:spPr>
        <p:txBody>
          <a:bodyPr/>
          <a:lstStyle/>
          <a:p>
            <a:pPr algn="ctr" fontAlgn="auto">
              <a:spcBef>
                <a:spcPts val="0"/>
              </a:spcBef>
              <a:spcAft>
                <a:spcPts val="0"/>
              </a:spcAft>
            </a:pPr>
            <a:r>
              <a:rPr lang="en-US" sz="1400" b="1" dirty="0" smtClean="0">
                <a:solidFill>
                  <a:srgbClr val="000000"/>
                </a:solidFill>
                <a:latin typeface="Arial"/>
                <a:cs typeface="Arial" pitchFamily="34" charset="0"/>
              </a:rPr>
              <a:t>Reference</a:t>
            </a:r>
            <a:endParaRPr lang="en-US" sz="1400" b="1" dirty="0">
              <a:solidFill>
                <a:srgbClr val="000000"/>
              </a:solidFill>
              <a:latin typeface="Arial"/>
              <a:cs typeface="Arial" pitchFamily="34" charset="0"/>
            </a:endParaRPr>
          </a:p>
        </p:txBody>
      </p:sp>
      <p:sp>
        <p:nvSpPr>
          <p:cNvPr id="32" name="Text Box 9"/>
          <p:cNvSpPr txBox="1">
            <a:spLocks noChangeArrowheads="1"/>
          </p:cNvSpPr>
          <p:nvPr/>
        </p:nvSpPr>
        <p:spPr bwMode="auto">
          <a:xfrm>
            <a:off x="4479253" y="2015473"/>
            <a:ext cx="1865376" cy="313872"/>
          </a:xfrm>
          <a:prstGeom prst="rect">
            <a:avLst/>
          </a:prstGeom>
          <a:noFill/>
          <a:ln w="9525" algn="ctr">
            <a:noFill/>
            <a:miter lim="800000"/>
            <a:headEnd/>
            <a:tailEnd/>
          </a:ln>
        </p:spPr>
        <p:txBody>
          <a:bodyPr/>
          <a:lstStyle/>
          <a:p>
            <a:pPr algn="ctr" fontAlgn="auto">
              <a:spcBef>
                <a:spcPts val="0"/>
              </a:spcBef>
              <a:spcAft>
                <a:spcPts val="0"/>
              </a:spcAft>
            </a:pPr>
            <a:r>
              <a:rPr lang="en-US" sz="1400" b="1" dirty="0" smtClean="0">
                <a:solidFill>
                  <a:srgbClr val="000000"/>
                </a:solidFill>
                <a:latin typeface="Arial"/>
                <a:cs typeface="Arial" pitchFamily="34" charset="0"/>
              </a:rPr>
              <a:t>High Oil and Gas Resource</a:t>
            </a:r>
            <a:endParaRPr lang="en-US" sz="1400" b="1" dirty="0">
              <a:solidFill>
                <a:srgbClr val="000000"/>
              </a:solidFill>
              <a:latin typeface="Arial"/>
              <a:cs typeface="Arial" pitchFamily="34" charset="0"/>
            </a:endParaRPr>
          </a:p>
        </p:txBody>
      </p:sp>
      <p:sp>
        <p:nvSpPr>
          <p:cNvPr id="33" name="Text Box 9"/>
          <p:cNvSpPr txBox="1">
            <a:spLocks noChangeArrowheads="1"/>
          </p:cNvSpPr>
          <p:nvPr/>
        </p:nvSpPr>
        <p:spPr bwMode="auto">
          <a:xfrm>
            <a:off x="6344629" y="2027439"/>
            <a:ext cx="2398970" cy="313872"/>
          </a:xfrm>
          <a:prstGeom prst="rect">
            <a:avLst/>
          </a:prstGeom>
          <a:noFill/>
          <a:ln w="9525" algn="ctr">
            <a:noFill/>
            <a:miter lim="800000"/>
            <a:headEnd/>
            <a:tailEnd/>
          </a:ln>
        </p:spPr>
        <p:txBody>
          <a:bodyPr/>
          <a:lstStyle/>
          <a:p>
            <a:pPr algn="ctr" fontAlgn="auto">
              <a:spcBef>
                <a:spcPts val="0"/>
              </a:spcBef>
              <a:spcAft>
                <a:spcPts val="0"/>
              </a:spcAft>
            </a:pPr>
            <a:r>
              <a:rPr lang="en-US" sz="1400" b="1" dirty="0" smtClean="0">
                <a:solidFill>
                  <a:srgbClr val="000000"/>
                </a:solidFill>
                <a:latin typeface="Arial"/>
                <a:cs typeface="Arial" pitchFamily="34" charset="0"/>
              </a:rPr>
              <a:t>Low Oil Price</a:t>
            </a:r>
            <a:endParaRPr lang="en-US" sz="1400" b="1" dirty="0">
              <a:solidFill>
                <a:srgbClr val="000000"/>
              </a:solidFill>
              <a:latin typeface="Arial"/>
              <a:cs typeface="Arial" pitchFamily="34" charset="0"/>
            </a:endParaRPr>
          </a:p>
        </p:txBody>
      </p:sp>
      <p:sp>
        <p:nvSpPr>
          <p:cNvPr id="3" name="Footer Placeholder 2"/>
          <p:cNvSpPr>
            <a:spLocks noGrp="1"/>
          </p:cNvSpPr>
          <p:nvPr>
            <p:ph type="ftr" sz="quarter" idx="3"/>
          </p:nvPr>
        </p:nvSpPr>
        <p:spPr>
          <a:xfrm>
            <a:off x="667511" y="6391656"/>
            <a:ext cx="3811742" cy="393192"/>
          </a:xfrm>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2610325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crude oil supply and disposition change, 2025 v. 2013</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15</a:t>
            </a:fld>
            <a:endParaRPr lang="en-US" dirty="0">
              <a:solidFill>
                <a:srgbClr val="000000"/>
              </a:solidFill>
            </a:endParaRPr>
          </a:p>
        </p:txBody>
      </p:sp>
      <p:sp>
        <p:nvSpPr>
          <p:cNvPr id="5" name="Text Placeholder 4"/>
          <p:cNvSpPr>
            <a:spLocks noGrp="1"/>
          </p:cNvSpPr>
          <p:nvPr>
            <p:ph type="body" sz="quarter" idx="13"/>
          </p:nvPr>
        </p:nvSpPr>
        <p:spPr/>
        <p:txBody>
          <a:bodyPr/>
          <a:lstStyle/>
          <a:p>
            <a:r>
              <a:rPr lang="en-US" dirty="0"/>
              <a:t>t</a:t>
            </a:r>
            <a:r>
              <a:rPr lang="en-US" dirty="0" smtClean="0"/>
              <a:t>housand barrels per day</a:t>
            </a:r>
            <a:endParaRPr lang="en-US" dirty="0"/>
          </a:p>
        </p:txBody>
      </p:sp>
      <p:sp>
        <p:nvSpPr>
          <p:cNvPr id="6" name="Text Placeholder 5"/>
          <p:cNvSpPr>
            <a:spLocks noGrp="1"/>
          </p:cNvSpPr>
          <p:nvPr>
            <p:ph type="body" sz="quarter" idx="14"/>
          </p:nvPr>
        </p:nvSpPr>
        <p:spPr/>
        <p:txBody>
          <a:bodyPr/>
          <a:lstStyle/>
          <a:p>
            <a:endParaRPr lang="en-US"/>
          </a:p>
        </p:txBody>
      </p:sp>
      <p:sp>
        <p:nvSpPr>
          <p:cNvPr id="7" name="Text Placeholder 6"/>
          <p:cNvSpPr>
            <a:spLocks noGrp="1"/>
          </p:cNvSpPr>
          <p:nvPr>
            <p:ph type="body" sz="quarter" idx="15"/>
          </p:nvPr>
        </p:nvSpPr>
        <p:spPr/>
        <p:txBody>
          <a:bodyPr/>
          <a:lstStyle/>
          <a:p>
            <a:r>
              <a:rPr lang="en-US" dirty="0">
                <a:solidFill>
                  <a:srgbClr val="333333"/>
                </a:solidFill>
                <a:ea typeface="Times New Roman" charset="0"/>
                <a:cs typeface="Times New Roman" charset="0"/>
              </a:rPr>
              <a:t>Source: U.S. Energy Information Administration, based on Turner, Mason and </a:t>
            </a:r>
            <a:r>
              <a:rPr lang="en-US" dirty="0" smtClean="0">
                <a:solidFill>
                  <a:srgbClr val="333333"/>
                </a:solidFill>
                <a:ea typeface="Times New Roman" charset="0"/>
                <a:cs typeface="Times New Roman" charset="0"/>
              </a:rPr>
              <a:t>Company</a:t>
            </a:r>
            <a:endParaRPr lang="en-US" dirty="0">
              <a:solidFill>
                <a:srgbClr val="333333"/>
              </a:solidFill>
              <a:ea typeface="Times New Roman" charset="0"/>
              <a:cs typeface="Times New Roman" charset="0"/>
            </a:endParaRPr>
          </a:p>
        </p:txBody>
      </p:sp>
      <p:sp>
        <p:nvSpPr>
          <p:cNvPr id="8" name="Footer Placeholder 7"/>
          <p:cNvSpPr>
            <a:spLocks noGrp="1"/>
          </p:cNvSpPr>
          <p:nvPr>
            <p:ph type="ftr" sz="quarter" idx="3"/>
          </p:nvPr>
        </p:nvSpPr>
        <p:spPr>
          <a:xfrm>
            <a:off x="667511" y="6391656"/>
            <a:ext cx="3997621" cy="393192"/>
          </a:xfrm>
        </p:spPr>
        <p:txBody>
          <a:bodyPr/>
          <a:lstStyle/>
          <a:p>
            <a:r>
              <a:rPr lang="en-US" dirty="0" smtClean="0">
                <a:solidFill>
                  <a:srgbClr val="FFFFFF"/>
                </a:solidFill>
              </a:rPr>
              <a:t>Lower oil prices and the energy outlook                                                  May 2015</a:t>
            </a:r>
            <a:endParaRPr lang="en-US" dirty="0">
              <a:solidFill>
                <a:srgbClr val="FFFFFF"/>
              </a:solidFill>
            </a:endParaRPr>
          </a:p>
        </p:txBody>
      </p:sp>
      <p:graphicFrame>
        <p:nvGraphicFramePr>
          <p:cNvPr id="11" name="Chart Placeholder 10"/>
          <p:cNvGraphicFramePr>
            <a:graphicFrameLocks noGrp="1"/>
          </p:cNvGraphicFramePr>
          <p:nvPr>
            <p:ph type="chart" sz="quarter" idx="12"/>
            <p:extLst>
              <p:ext uri="{D42A27DB-BD31-4B8C-83A1-F6EECF244321}">
                <p14:modId xmlns:p14="http://schemas.microsoft.com/office/powerpoint/2010/main" val="2199351719"/>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332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41"/>
          <p:cNvSpPr>
            <a:spLocks noGrp="1"/>
          </p:cNvSpPr>
          <p:nvPr>
            <p:ph type="body" sz="quarter" idx="13"/>
          </p:nvPr>
        </p:nvSpPr>
        <p:spPr>
          <a:xfrm>
            <a:off x="684330" y="868246"/>
            <a:ext cx="5837560" cy="548640"/>
          </a:xfrm>
        </p:spPr>
        <p:txBody>
          <a:bodyPr/>
          <a:lstStyle/>
          <a:p>
            <a:pPr eaLnBrk="0" hangingPunct="0"/>
            <a:r>
              <a:rPr lang="en-US" dirty="0" smtClean="0">
                <a:solidFill>
                  <a:schemeClr val="tx1"/>
                </a:solidFill>
              </a:rPr>
              <a:t>U.S. natural gas imports and </a:t>
            </a:r>
            <a:r>
              <a:rPr lang="en-US" dirty="0" smtClean="0"/>
              <a:t>exports</a:t>
            </a:r>
            <a:endParaRPr lang="en-US" dirty="0" smtClean="0">
              <a:solidFill>
                <a:schemeClr val="tx1"/>
              </a:solidFill>
            </a:endParaRPr>
          </a:p>
          <a:p>
            <a:pPr eaLnBrk="0" hangingPunct="0"/>
            <a:r>
              <a:rPr lang="en-US" dirty="0" smtClean="0">
                <a:solidFill>
                  <a:schemeClr val="tx1"/>
                </a:solidFill>
              </a:rPr>
              <a:t>trillion cubic feet</a:t>
            </a:r>
            <a:endParaRPr lang="en-GB" dirty="0" smtClean="0">
              <a:solidFill>
                <a:schemeClr val="tx1"/>
              </a:solidFill>
            </a:endParaRPr>
          </a:p>
        </p:txBody>
      </p:sp>
      <p:graphicFrame>
        <p:nvGraphicFramePr>
          <p:cNvPr id="23" name="Object 2"/>
          <p:cNvGraphicFramePr>
            <a:graphicFrameLocks noGrp="1"/>
          </p:cNvGraphicFramePr>
          <p:nvPr>
            <p:ph type="chart" sz="quarter" idx="12"/>
            <p:extLst>
              <p:ext uri="{D42A27DB-BD31-4B8C-83A1-F6EECF244321}">
                <p14:modId xmlns:p14="http://schemas.microsoft.com/office/powerpoint/2010/main" val="3768452227"/>
              </p:ext>
            </p:extLst>
          </p:nvPr>
        </p:nvGraphicFramePr>
        <p:xfrm>
          <a:off x="640080" y="1527048"/>
          <a:ext cx="7947025" cy="437997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5"/>
          <p:cNvSpPr txBox="1">
            <a:spLocks noChangeArrowheads="1"/>
          </p:cNvSpPr>
          <p:nvPr/>
        </p:nvSpPr>
        <p:spPr bwMode="auto">
          <a:xfrm>
            <a:off x="310305" y="5087672"/>
            <a:ext cx="2516187" cy="43733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3953"/>
                </a:solidFill>
                <a:latin typeface="Arial"/>
                <a:cs typeface="Arial" pitchFamily="34" charset="0"/>
              </a:rPr>
              <a:t>LNG imports</a:t>
            </a:r>
            <a:endParaRPr lang="en-US" sz="1400" dirty="0">
              <a:solidFill>
                <a:srgbClr val="003953"/>
              </a:solidFill>
              <a:latin typeface="Arial"/>
              <a:cs typeface="Arial" pitchFamily="34" charset="0"/>
            </a:endParaRPr>
          </a:p>
        </p:txBody>
      </p:sp>
      <p:cxnSp>
        <p:nvCxnSpPr>
          <p:cNvPr id="15" name="Straight Arrow Connector 14"/>
          <p:cNvCxnSpPr/>
          <p:nvPr/>
        </p:nvCxnSpPr>
        <p:spPr bwMode="auto">
          <a:xfrm flipV="1">
            <a:off x="1536192" y="4329356"/>
            <a:ext cx="113620" cy="803126"/>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sp>
        <p:nvSpPr>
          <p:cNvPr id="14" name="Text Placeholder 7"/>
          <p:cNvSpPr>
            <a:spLocks noGrp="1"/>
          </p:cNvSpPr>
          <p:nvPr>
            <p:ph type="body" sz="quarter" idx="15"/>
          </p:nvPr>
        </p:nvSpPr>
        <p:spPr>
          <a:xfrm>
            <a:off x="640080" y="5904106"/>
            <a:ext cx="7946136" cy="246888"/>
          </a:xfrm>
        </p:spPr>
        <p:txBody>
          <a:bodyPr/>
          <a:lstStyle/>
          <a:p>
            <a:r>
              <a:rPr lang="en-US" dirty="0" smtClean="0"/>
              <a:t>Source:  EIA, Annual Energy Outlook 2015</a:t>
            </a:r>
          </a:p>
        </p:txBody>
      </p:sp>
      <p:sp>
        <p:nvSpPr>
          <p:cNvPr id="2" name="Slide Number Placeholder 1"/>
          <p:cNvSpPr>
            <a:spLocks noGrp="1"/>
          </p:cNvSpPr>
          <p:nvPr>
            <p:ph type="sldNum" sz="quarter" idx="11"/>
          </p:nvPr>
        </p:nvSpPr>
        <p:spPr/>
        <p:txBody>
          <a:bodyPr/>
          <a:lstStyle/>
          <a:p>
            <a:fld id="{2D80C5C9-96E0-47EC-B500-37C5FE284639}" type="slidenum">
              <a:rPr lang="en-US" smtClean="0">
                <a:solidFill>
                  <a:srgbClr val="000000"/>
                </a:solidFill>
              </a:rPr>
              <a:pPr/>
              <a:t>16</a:t>
            </a:fld>
            <a:endParaRPr lang="en-US" dirty="0">
              <a:solidFill>
                <a:srgbClr val="000000"/>
              </a:solidFill>
            </a:endParaRPr>
          </a:p>
        </p:txBody>
      </p:sp>
      <p:sp>
        <p:nvSpPr>
          <p:cNvPr id="30" name="Text Placeholder 41"/>
          <p:cNvSpPr>
            <a:spLocks noGrp="1"/>
          </p:cNvSpPr>
          <p:nvPr>
            <p:ph type="body" sz="quarter" idx="13"/>
          </p:nvPr>
        </p:nvSpPr>
        <p:spPr>
          <a:xfrm>
            <a:off x="5679140" y="874342"/>
            <a:ext cx="2867452" cy="548640"/>
          </a:xfrm>
        </p:spPr>
        <p:txBody>
          <a:bodyPr/>
          <a:lstStyle/>
          <a:p>
            <a:pPr algn="r" eaLnBrk="0" hangingPunct="0"/>
            <a:endParaRPr lang="en-US" dirty="0" smtClean="0">
              <a:solidFill>
                <a:schemeClr val="tx1"/>
              </a:solidFill>
            </a:endParaRPr>
          </a:p>
          <a:p>
            <a:pPr algn="r" eaLnBrk="0" hangingPunct="0"/>
            <a:endParaRPr lang="en-US" dirty="0" smtClean="0">
              <a:solidFill>
                <a:schemeClr val="tx1"/>
              </a:solidFill>
            </a:endParaRPr>
          </a:p>
          <a:p>
            <a:pPr algn="r" eaLnBrk="0" hangingPunct="0"/>
            <a:r>
              <a:rPr lang="en-US" dirty="0" smtClean="0">
                <a:solidFill>
                  <a:schemeClr val="tx1"/>
                </a:solidFill>
              </a:rPr>
              <a:t>billion cubic feet per day</a:t>
            </a:r>
            <a:endParaRPr lang="en-GB" dirty="0" smtClean="0">
              <a:solidFill>
                <a:schemeClr val="tx1"/>
              </a:solidFill>
            </a:endParaRPr>
          </a:p>
        </p:txBody>
      </p:sp>
      <p:sp>
        <p:nvSpPr>
          <p:cNvPr id="4" name="Title 3"/>
          <p:cNvSpPr>
            <a:spLocks noGrp="1"/>
          </p:cNvSpPr>
          <p:nvPr>
            <p:ph type="title"/>
          </p:nvPr>
        </p:nvSpPr>
        <p:spPr>
          <a:xfrm>
            <a:off x="590549" y="92201"/>
            <a:ext cx="8279131" cy="765049"/>
          </a:xfrm>
        </p:spPr>
        <p:txBody>
          <a:bodyPr/>
          <a:lstStyle/>
          <a:p>
            <a:r>
              <a:rPr lang="en-US" sz="2200" dirty="0" smtClean="0"/>
              <a:t>Projected U.S. </a:t>
            </a:r>
            <a:r>
              <a:rPr lang="en-US" sz="2200" dirty="0"/>
              <a:t>natural gas </a:t>
            </a:r>
            <a:r>
              <a:rPr lang="en-US" sz="2200" dirty="0" smtClean="0"/>
              <a:t>exports reflect the spread between domestic natural gas prices and world energy prices</a:t>
            </a:r>
            <a:endParaRPr lang="en-US" sz="2200" dirty="0"/>
          </a:p>
        </p:txBody>
      </p:sp>
      <p:cxnSp>
        <p:nvCxnSpPr>
          <p:cNvPr id="39" name="Straight Connector 38"/>
          <p:cNvCxnSpPr/>
          <p:nvPr/>
        </p:nvCxnSpPr>
        <p:spPr bwMode="auto">
          <a:xfrm flipH="1" flipV="1">
            <a:off x="2095493" y="1708860"/>
            <a:ext cx="3334" cy="3801696"/>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40" name="Text Box 8"/>
          <p:cNvSpPr txBox="1">
            <a:spLocks noChangeArrowheads="1"/>
          </p:cNvSpPr>
          <p:nvPr/>
        </p:nvSpPr>
        <p:spPr bwMode="auto">
          <a:xfrm>
            <a:off x="2805198" y="1407665"/>
            <a:ext cx="4902740" cy="260824"/>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cs typeface="Arial" pitchFamily="34" charset="0"/>
              </a:rPr>
              <a:t>Projections</a:t>
            </a:r>
          </a:p>
        </p:txBody>
      </p:sp>
      <p:sp>
        <p:nvSpPr>
          <p:cNvPr id="41" name="Text Box 9"/>
          <p:cNvSpPr txBox="1">
            <a:spLocks noChangeArrowheads="1"/>
          </p:cNvSpPr>
          <p:nvPr/>
        </p:nvSpPr>
        <p:spPr bwMode="auto">
          <a:xfrm>
            <a:off x="455384" y="1407665"/>
            <a:ext cx="2120630" cy="270552"/>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cs typeface="Arial" pitchFamily="34" charset="0"/>
              </a:rPr>
              <a:t>History</a:t>
            </a:r>
          </a:p>
        </p:txBody>
      </p:sp>
      <p:sp>
        <p:nvSpPr>
          <p:cNvPr id="43" name="Text Box 4"/>
          <p:cNvSpPr txBox="1">
            <a:spLocks noChangeArrowheads="1"/>
          </p:cNvSpPr>
          <p:nvPr/>
        </p:nvSpPr>
        <p:spPr bwMode="auto">
          <a:xfrm>
            <a:off x="1646629" y="1443681"/>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sp>
        <p:nvSpPr>
          <p:cNvPr id="21" name="Text Box 15"/>
          <p:cNvSpPr txBox="1">
            <a:spLocks noChangeArrowheads="1"/>
          </p:cNvSpPr>
          <p:nvPr/>
        </p:nvSpPr>
        <p:spPr bwMode="auto">
          <a:xfrm>
            <a:off x="8196512" y="4653412"/>
            <a:ext cx="606112"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-10</a:t>
            </a:r>
            <a:endParaRPr lang="en-US" sz="1400" dirty="0">
              <a:solidFill>
                <a:srgbClr val="000000"/>
              </a:solidFill>
              <a:latin typeface="Arial"/>
              <a:cs typeface="Arial" pitchFamily="34" charset="0"/>
            </a:endParaRPr>
          </a:p>
        </p:txBody>
      </p:sp>
      <p:sp>
        <p:nvSpPr>
          <p:cNvPr id="24" name="Text Box 15"/>
          <p:cNvSpPr txBox="1">
            <a:spLocks noChangeArrowheads="1"/>
          </p:cNvSpPr>
          <p:nvPr/>
        </p:nvSpPr>
        <p:spPr bwMode="auto">
          <a:xfrm>
            <a:off x="8196512" y="4067500"/>
            <a:ext cx="425794"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0</a:t>
            </a:r>
            <a:endParaRPr lang="en-US" sz="1400" dirty="0">
              <a:solidFill>
                <a:srgbClr val="000000"/>
              </a:solidFill>
              <a:latin typeface="Arial"/>
              <a:cs typeface="Arial" pitchFamily="34" charset="0"/>
            </a:endParaRPr>
          </a:p>
        </p:txBody>
      </p:sp>
      <p:sp>
        <p:nvSpPr>
          <p:cNvPr id="26" name="Text Box 15"/>
          <p:cNvSpPr txBox="1">
            <a:spLocks noChangeArrowheads="1"/>
          </p:cNvSpPr>
          <p:nvPr/>
        </p:nvSpPr>
        <p:spPr bwMode="auto">
          <a:xfrm>
            <a:off x="8196512" y="3489725"/>
            <a:ext cx="520768"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10</a:t>
            </a:r>
            <a:endParaRPr lang="en-US" sz="1400" dirty="0">
              <a:solidFill>
                <a:srgbClr val="000000"/>
              </a:solidFill>
              <a:latin typeface="Arial"/>
              <a:cs typeface="Arial" pitchFamily="34" charset="0"/>
            </a:endParaRPr>
          </a:p>
        </p:txBody>
      </p:sp>
      <p:sp>
        <p:nvSpPr>
          <p:cNvPr id="28" name="Text Box 15"/>
          <p:cNvSpPr txBox="1">
            <a:spLocks noChangeArrowheads="1"/>
          </p:cNvSpPr>
          <p:nvPr/>
        </p:nvSpPr>
        <p:spPr bwMode="auto">
          <a:xfrm>
            <a:off x="8196512" y="2920088"/>
            <a:ext cx="606112"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20</a:t>
            </a:r>
            <a:endParaRPr lang="en-US" sz="1400" dirty="0">
              <a:solidFill>
                <a:srgbClr val="000000"/>
              </a:solidFill>
              <a:latin typeface="Arial"/>
              <a:cs typeface="Arial" pitchFamily="34" charset="0"/>
            </a:endParaRPr>
          </a:p>
        </p:txBody>
      </p:sp>
      <p:cxnSp>
        <p:nvCxnSpPr>
          <p:cNvPr id="55" name="Straight Connector 54"/>
          <p:cNvCxnSpPr/>
          <p:nvPr/>
        </p:nvCxnSpPr>
        <p:spPr bwMode="auto">
          <a:xfrm flipH="1" flipV="1">
            <a:off x="4200723" y="1708844"/>
            <a:ext cx="3334" cy="3801696"/>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cxnSp>
        <p:nvCxnSpPr>
          <p:cNvPr id="56" name="Straight Connector 55"/>
          <p:cNvCxnSpPr/>
          <p:nvPr/>
        </p:nvCxnSpPr>
        <p:spPr bwMode="auto">
          <a:xfrm flipH="1" flipV="1">
            <a:off x="6305953" y="1708828"/>
            <a:ext cx="3334" cy="3801696"/>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65" name="Text Box 4"/>
          <p:cNvSpPr txBox="1">
            <a:spLocks noChangeArrowheads="1"/>
          </p:cNvSpPr>
          <p:nvPr/>
        </p:nvSpPr>
        <p:spPr bwMode="auto">
          <a:xfrm>
            <a:off x="3749749" y="1443681"/>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sp>
        <p:nvSpPr>
          <p:cNvPr id="66" name="Text Box 4"/>
          <p:cNvSpPr txBox="1">
            <a:spLocks noChangeArrowheads="1"/>
          </p:cNvSpPr>
          <p:nvPr/>
        </p:nvSpPr>
        <p:spPr bwMode="auto">
          <a:xfrm>
            <a:off x="5846773" y="1443681"/>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cxnSp>
        <p:nvCxnSpPr>
          <p:cNvPr id="67" name="Straight Arrow Connector 66"/>
          <p:cNvCxnSpPr/>
          <p:nvPr/>
        </p:nvCxnSpPr>
        <p:spPr bwMode="auto">
          <a:xfrm>
            <a:off x="3267456" y="2919756"/>
            <a:ext cx="333093" cy="1063899"/>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sp>
        <p:nvSpPr>
          <p:cNvPr id="70" name="Text Box 15"/>
          <p:cNvSpPr txBox="1">
            <a:spLocks noChangeArrowheads="1"/>
          </p:cNvSpPr>
          <p:nvPr/>
        </p:nvSpPr>
        <p:spPr bwMode="auto">
          <a:xfrm>
            <a:off x="8190416" y="2350380"/>
            <a:ext cx="606112"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30</a:t>
            </a:r>
            <a:endParaRPr lang="en-US" sz="1400" dirty="0">
              <a:solidFill>
                <a:srgbClr val="000000"/>
              </a:solidFill>
              <a:latin typeface="Arial"/>
              <a:cs typeface="Arial" pitchFamily="34" charset="0"/>
            </a:endParaRPr>
          </a:p>
        </p:txBody>
      </p:sp>
      <p:sp>
        <p:nvSpPr>
          <p:cNvPr id="72" name="Text Box 15"/>
          <p:cNvSpPr txBox="1">
            <a:spLocks noChangeArrowheads="1"/>
          </p:cNvSpPr>
          <p:nvPr/>
        </p:nvSpPr>
        <p:spPr bwMode="auto">
          <a:xfrm>
            <a:off x="8190416" y="1764468"/>
            <a:ext cx="425794"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40</a:t>
            </a:r>
            <a:endParaRPr lang="en-US" sz="1400" dirty="0">
              <a:solidFill>
                <a:srgbClr val="000000"/>
              </a:solidFill>
              <a:latin typeface="Arial"/>
              <a:cs typeface="Arial" pitchFamily="34" charset="0"/>
            </a:endParaRPr>
          </a:p>
        </p:txBody>
      </p:sp>
      <p:sp>
        <p:nvSpPr>
          <p:cNvPr id="88" name="Text Box 15"/>
          <p:cNvSpPr txBox="1">
            <a:spLocks noChangeArrowheads="1"/>
          </p:cNvSpPr>
          <p:nvPr/>
        </p:nvSpPr>
        <p:spPr bwMode="auto">
          <a:xfrm>
            <a:off x="8202608" y="5228811"/>
            <a:ext cx="667072"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-20</a:t>
            </a:r>
            <a:endParaRPr lang="en-US" sz="1400" dirty="0">
              <a:solidFill>
                <a:srgbClr val="000000"/>
              </a:solidFill>
              <a:latin typeface="Arial"/>
              <a:cs typeface="Arial" pitchFamily="34" charset="0"/>
            </a:endParaRPr>
          </a:p>
        </p:txBody>
      </p:sp>
      <p:grpSp>
        <p:nvGrpSpPr>
          <p:cNvPr id="104" name="Group 103"/>
          <p:cNvGrpSpPr/>
          <p:nvPr/>
        </p:nvGrpSpPr>
        <p:grpSpPr>
          <a:xfrm>
            <a:off x="3933822" y="1692512"/>
            <a:ext cx="257765" cy="3884376"/>
            <a:chOff x="3933822" y="1692512"/>
            <a:chExt cx="257765" cy="3706161"/>
          </a:xfrm>
        </p:grpSpPr>
        <p:sp>
          <p:nvSpPr>
            <p:cNvPr id="93" name="Rectangle 92"/>
            <p:cNvSpPr/>
            <p:nvPr/>
          </p:nvSpPr>
          <p:spPr>
            <a:xfrm>
              <a:off x="4027148" y="1697182"/>
              <a:ext cx="164439" cy="3701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4" name="Rectangle 93"/>
            <p:cNvSpPr/>
            <p:nvPr/>
          </p:nvSpPr>
          <p:spPr>
            <a:xfrm>
              <a:off x="3933822" y="1692512"/>
              <a:ext cx="194548" cy="3701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3" name="Group 2"/>
          <p:cNvGrpSpPr/>
          <p:nvPr/>
        </p:nvGrpSpPr>
        <p:grpSpPr>
          <a:xfrm>
            <a:off x="6110290" y="1690047"/>
            <a:ext cx="187096" cy="3839427"/>
            <a:chOff x="6110290" y="1690047"/>
            <a:chExt cx="187096" cy="3839427"/>
          </a:xfrm>
        </p:grpSpPr>
        <p:sp>
          <p:nvSpPr>
            <p:cNvPr id="96" name="Rectangle 95"/>
            <p:cNvSpPr/>
            <p:nvPr/>
          </p:nvSpPr>
          <p:spPr>
            <a:xfrm>
              <a:off x="6174894" y="1690047"/>
              <a:ext cx="122492" cy="3832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7" name="Rectangle 96"/>
            <p:cNvSpPr/>
            <p:nvPr/>
          </p:nvSpPr>
          <p:spPr>
            <a:xfrm>
              <a:off x="6110290" y="1697181"/>
              <a:ext cx="130885" cy="3832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cxnSp>
        <p:nvCxnSpPr>
          <p:cNvPr id="98" name="Straight Arrow Connector 97"/>
          <p:cNvCxnSpPr/>
          <p:nvPr/>
        </p:nvCxnSpPr>
        <p:spPr bwMode="auto">
          <a:xfrm flipH="1">
            <a:off x="6106847" y="2154956"/>
            <a:ext cx="274705" cy="100837"/>
          </a:xfrm>
          <a:prstGeom prst="straightConnector1">
            <a:avLst/>
          </a:prstGeom>
          <a:solidFill>
            <a:schemeClr val="accent1"/>
          </a:solidFill>
          <a:ln w="25400" cap="flat" cmpd="sng" algn="ctr">
            <a:solidFill>
              <a:schemeClr val="accent2"/>
            </a:solidFill>
            <a:prstDash val="solid"/>
            <a:round/>
            <a:headEnd type="none" w="med" len="med"/>
            <a:tailEnd type="triangle" w="lg" len="lg"/>
          </a:ln>
          <a:effectLst/>
        </p:spPr>
      </p:cxnSp>
      <p:cxnSp>
        <p:nvCxnSpPr>
          <p:cNvPr id="99" name="Straight Arrow Connector 98"/>
          <p:cNvCxnSpPr>
            <a:endCxn id="97" idx="1"/>
          </p:cNvCxnSpPr>
          <p:nvPr/>
        </p:nvCxnSpPr>
        <p:spPr bwMode="auto">
          <a:xfrm flipH="1">
            <a:off x="6110290" y="3366849"/>
            <a:ext cx="334208" cy="246479"/>
          </a:xfrm>
          <a:prstGeom prst="straightConnector1">
            <a:avLst/>
          </a:prstGeom>
          <a:solidFill>
            <a:schemeClr val="accent1"/>
          </a:solidFill>
          <a:ln w="25400" cap="flat" cmpd="sng" algn="ctr">
            <a:solidFill>
              <a:schemeClr val="accent5"/>
            </a:solidFill>
            <a:prstDash val="solid"/>
            <a:round/>
            <a:headEnd type="none" w="med" len="med"/>
            <a:tailEnd type="triangle" w="lg" len="lg"/>
          </a:ln>
          <a:effectLst/>
        </p:spPr>
      </p:cxnSp>
      <p:sp>
        <p:nvSpPr>
          <p:cNvPr id="100" name="Text Box 9"/>
          <p:cNvSpPr txBox="1">
            <a:spLocks noChangeArrowheads="1"/>
          </p:cNvSpPr>
          <p:nvPr/>
        </p:nvSpPr>
        <p:spPr bwMode="auto">
          <a:xfrm>
            <a:off x="2271943" y="5051834"/>
            <a:ext cx="1625336" cy="313872"/>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cs typeface="Arial" pitchFamily="34" charset="0"/>
              </a:rPr>
              <a:t>Reference</a:t>
            </a:r>
            <a:endParaRPr lang="en-US" sz="1400" dirty="0">
              <a:solidFill>
                <a:srgbClr val="000000"/>
              </a:solidFill>
              <a:latin typeface="Arial"/>
              <a:cs typeface="Arial" pitchFamily="34" charset="0"/>
            </a:endParaRPr>
          </a:p>
        </p:txBody>
      </p:sp>
      <p:sp>
        <p:nvSpPr>
          <p:cNvPr id="101" name="Text Box 9"/>
          <p:cNvSpPr txBox="1">
            <a:spLocks noChangeArrowheads="1"/>
          </p:cNvSpPr>
          <p:nvPr/>
        </p:nvSpPr>
        <p:spPr bwMode="auto">
          <a:xfrm>
            <a:off x="6493265" y="5051834"/>
            <a:ext cx="1628542" cy="313872"/>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cs typeface="Arial" pitchFamily="34" charset="0"/>
              </a:rPr>
              <a:t>Low Oil Price</a:t>
            </a:r>
            <a:endParaRPr lang="en-US" sz="1400" dirty="0">
              <a:solidFill>
                <a:srgbClr val="000000"/>
              </a:solidFill>
              <a:latin typeface="Arial"/>
              <a:cs typeface="Arial" pitchFamily="34" charset="0"/>
            </a:endParaRPr>
          </a:p>
        </p:txBody>
      </p:sp>
      <p:sp>
        <p:nvSpPr>
          <p:cNvPr id="102" name="Text Box 9"/>
          <p:cNvSpPr txBox="1">
            <a:spLocks noChangeArrowheads="1"/>
          </p:cNvSpPr>
          <p:nvPr/>
        </p:nvSpPr>
        <p:spPr bwMode="auto">
          <a:xfrm>
            <a:off x="4296373" y="4954298"/>
            <a:ext cx="1865376" cy="313872"/>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cs typeface="Arial" pitchFamily="34" charset="0"/>
              </a:rPr>
              <a:t>High Oil and Gas Resource</a:t>
            </a:r>
            <a:endParaRPr lang="en-US" sz="1400" dirty="0">
              <a:solidFill>
                <a:srgbClr val="000000"/>
              </a:solidFill>
              <a:latin typeface="Arial"/>
              <a:cs typeface="Arial" pitchFamily="34" charset="0"/>
            </a:endParaRPr>
          </a:p>
        </p:txBody>
      </p:sp>
      <p:sp>
        <p:nvSpPr>
          <p:cNvPr id="54" name="Text Box 15"/>
          <p:cNvSpPr txBox="1">
            <a:spLocks noChangeArrowheads="1"/>
          </p:cNvSpPr>
          <p:nvPr/>
        </p:nvSpPr>
        <p:spPr bwMode="auto">
          <a:xfrm>
            <a:off x="6444498" y="3049695"/>
            <a:ext cx="1635770" cy="516880"/>
          </a:xfrm>
          <a:prstGeom prst="rect">
            <a:avLst/>
          </a:prstGeom>
          <a:noFill/>
          <a:ln w="9525" algn="ctr">
            <a:noFill/>
            <a:miter lim="800000"/>
            <a:headEnd/>
            <a:tailEnd/>
          </a:ln>
        </p:spPr>
        <p:txBody>
          <a:bodyPr/>
          <a:lstStyle/>
          <a:p>
            <a:pPr fontAlgn="auto">
              <a:spcBef>
                <a:spcPts val="0"/>
              </a:spcBef>
              <a:spcAft>
                <a:spcPts val="0"/>
              </a:spcAft>
            </a:pPr>
            <a:r>
              <a:rPr lang="en-US" sz="1400" dirty="0" smtClean="0">
                <a:solidFill>
                  <a:srgbClr val="A33340"/>
                </a:solidFill>
                <a:latin typeface="Arial"/>
                <a:cs typeface="Arial" pitchFamily="34" charset="0"/>
              </a:rPr>
              <a:t>Pipeline exports to Mexico</a:t>
            </a:r>
            <a:endParaRPr lang="en-US" sz="1400" dirty="0">
              <a:solidFill>
                <a:srgbClr val="A33340"/>
              </a:solidFill>
              <a:latin typeface="Arial"/>
              <a:cs typeface="Arial" pitchFamily="34" charset="0"/>
            </a:endParaRPr>
          </a:p>
        </p:txBody>
      </p:sp>
      <p:sp>
        <p:nvSpPr>
          <p:cNvPr id="20" name="Text Box 14"/>
          <p:cNvSpPr txBox="1">
            <a:spLocks noChangeArrowheads="1"/>
          </p:cNvSpPr>
          <p:nvPr/>
        </p:nvSpPr>
        <p:spPr bwMode="auto">
          <a:xfrm>
            <a:off x="6341602" y="1890211"/>
            <a:ext cx="1617065" cy="552099"/>
          </a:xfrm>
          <a:prstGeom prst="rect">
            <a:avLst/>
          </a:prstGeom>
          <a:noFill/>
          <a:ln w="9525" algn="ctr">
            <a:noFill/>
            <a:miter lim="800000"/>
            <a:headEnd/>
            <a:tailEnd/>
          </a:ln>
        </p:spPr>
        <p:txBody>
          <a:bodyPr/>
          <a:lstStyle/>
          <a:p>
            <a:pPr fontAlgn="auto">
              <a:spcBef>
                <a:spcPts val="0"/>
              </a:spcBef>
              <a:spcAft>
                <a:spcPts val="0"/>
              </a:spcAft>
            </a:pPr>
            <a:r>
              <a:rPr lang="en-US" sz="1400" dirty="0" smtClean="0">
                <a:solidFill>
                  <a:srgbClr val="BD732A"/>
                </a:solidFill>
                <a:latin typeface="Arial"/>
                <a:cs typeface="Arial" pitchFamily="34" charset="0"/>
              </a:rPr>
              <a:t>Lower 48 states LNG exports</a:t>
            </a:r>
            <a:endParaRPr lang="en-US" sz="1400" dirty="0">
              <a:solidFill>
                <a:srgbClr val="BD732A"/>
              </a:solidFill>
              <a:latin typeface="Arial"/>
              <a:cs typeface="Arial" pitchFamily="34" charset="0"/>
            </a:endParaRPr>
          </a:p>
        </p:txBody>
      </p:sp>
      <p:sp>
        <p:nvSpPr>
          <p:cNvPr id="73" name="Text Box 15"/>
          <p:cNvSpPr txBox="1">
            <a:spLocks noChangeArrowheads="1"/>
          </p:cNvSpPr>
          <p:nvPr/>
        </p:nvSpPr>
        <p:spPr bwMode="auto">
          <a:xfrm>
            <a:off x="1851994" y="4633404"/>
            <a:ext cx="2516187" cy="260127"/>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675005"/>
                </a:solidFill>
                <a:latin typeface="Arial"/>
                <a:cs typeface="Arial" pitchFamily="34" charset="0"/>
              </a:rPr>
              <a:t>Pipeline exports to Canada</a:t>
            </a:r>
            <a:endParaRPr lang="en-US" sz="1400" dirty="0">
              <a:solidFill>
                <a:srgbClr val="675005"/>
              </a:solidFill>
              <a:latin typeface="Arial"/>
              <a:cs typeface="Arial" pitchFamily="34" charset="0"/>
            </a:endParaRPr>
          </a:p>
        </p:txBody>
      </p:sp>
      <p:sp>
        <p:nvSpPr>
          <p:cNvPr id="12" name="Text Box 15"/>
          <p:cNvSpPr txBox="1">
            <a:spLocks noChangeArrowheads="1"/>
          </p:cNvSpPr>
          <p:nvPr/>
        </p:nvSpPr>
        <p:spPr bwMode="auto">
          <a:xfrm>
            <a:off x="4549409" y="4610560"/>
            <a:ext cx="2823947" cy="43733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5D9732"/>
                </a:solidFill>
                <a:latin typeface="Arial"/>
                <a:cs typeface="Arial" pitchFamily="34" charset="0"/>
              </a:rPr>
              <a:t>Pipeline imports from Canada</a:t>
            </a:r>
            <a:endParaRPr lang="en-US" sz="1400" dirty="0">
              <a:solidFill>
                <a:srgbClr val="5D9732"/>
              </a:solidFill>
              <a:latin typeface="Arial"/>
              <a:cs typeface="Arial" pitchFamily="34" charset="0"/>
            </a:endParaRPr>
          </a:p>
        </p:txBody>
      </p:sp>
      <p:sp>
        <p:nvSpPr>
          <p:cNvPr id="53" name="Text Box 14"/>
          <p:cNvSpPr txBox="1">
            <a:spLocks noChangeArrowheads="1"/>
          </p:cNvSpPr>
          <p:nvPr/>
        </p:nvSpPr>
        <p:spPr bwMode="auto">
          <a:xfrm>
            <a:off x="1954307" y="2650064"/>
            <a:ext cx="2492969" cy="43733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cs typeface="Arial" pitchFamily="34" charset="0"/>
              </a:rPr>
              <a:t>Alaska LNG exports</a:t>
            </a:r>
            <a:endParaRPr lang="en-US" sz="1400" dirty="0">
              <a:solidFill>
                <a:srgbClr val="000000"/>
              </a:solidFill>
              <a:latin typeface="Arial"/>
              <a:cs typeface="Arial" pitchFamily="34" charset="0"/>
            </a:endParaRPr>
          </a:p>
        </p:txBody>
      </p:sp>
      <p:cxnSp>
        <p:nvCxnSpPr>
          <p:cNvPr id="106" name="Straight Arrow Connector 105"/>
          <p:cNvCxnSpPr/>
          <p:nvPr/>
        </p:nvCxnSpPr>
        <p:spPr bwMode="auto">
          <a:xfrm flipH="1" flipV="1">
            <a:off x="4726660" y="4510484"/>
            <a:ext cx="185250" cy="241871"/>
          </a:xfrm>
          <a:prstGeom prst="straightConnector1">
            <a:avLst/>
          </a:prstGeom>
          <a:solidFill>
            <a:schemeClr val="accent1"/>
          </a:solidFill>
          <a:ln w="25400" cap="flat" cmpd="sng" algn="ctr">
            <a:solidFill>
              <a:schemeClr val="accent3"/>
            </a:solidFill>
            <a:prstDash val="solid"/>
            <a:round/>
            <a:headEnd type="none" w="med" len="med"/>
            <a:tailEnd type="triangle" w="lg" len="lg"/>
          </a:ln>
          <a:effectLst/>
        </p:spPr>
      </p:cxnSp>
      <p:grpSp>
        <p:nvGrpSpPr>
          <p:cNvPr id="117" name="Group 116"/>
          <p:cNvGrpSpPr/>
          <p:nvPr/>
        </p:nvGrpSpPr>
        <p:grpSpPr>
          <a:xfrm>
            <a:off x="3971011" y="4187355"/>
            <a:ext cx="232921" cy="548166"/>
            <a:chOff x="3971011" y="4187355"/>
            <a:chExt cx="232921" cy="548166"/>
          </a:xfrm>
        </p:grpSpPr>
        <p:cxnSp>
          <p:nvCxnSpPr>
            <p:cNvPr id="108" name="Straight Arrow Connector 107"/>
            <p:cNvCxnSpPr/>
            <p:nvPr/>
          </p:nvCxnSpPr>
          <p:spPr bwMode="auto">
            <a:xfrm flipV="1">
              <a:off x="4027148" y="4187355"/>
              <a:ext cx="176784" cy="84048"/>
            </a:xfrm>
            <a:prstGeom prst="straightConnector1">
              <a:avLst/>
            </a:prstGeom>
            <a:solidFill>
              <a:schemeClr val="accent1"/>
            </a:solidFill>
            <a:ln w="25400" cap="flat" cmpd="sng" algn="ctr">
              <a:solidFill>
                <a:schemeClr val="accent6"/>
              </a:solidFill>
              <a:prstDash val="solid"/>
              <a:round/>
              <a:headEnd type="none" w="med" len="med"/>
              <a:tailEnd type="triangle" w="lg" len="lg"/>
            </a:ln>
            <a:effectLst/>
          </p:spPr>
        </p:cxnSp>
        <p:cxnSp>
          <p:nvCxnSpPr>
            <p:cNvPr id="112" name="Straight Arrow Connector 111"/>
            <p:cNvCxnSpPr/>
            <p:nvPr/>
          </p:nvCxnSpPr>
          <p:spPr bwMode="auto">
            <a:xfrm flipV="1">
              <a:off x="3971011" y="4266640"/>
              <a:ext cx="56810" cy="468881"/>
            </a:xfrm>
            <a:prstGeom prst="straightConnector1">
              <a:avLst/>
            </a:prstGeom>
            <a:solidFill>
              <a:schemeClr val="accent1"/>
            </a:solidFill>
            <a:ln w="25400" cap="flat" cmpd="sng" algn="ctr">
              <a:solidFill>
                <a:schemeClr val="accent6"/>
              </a:solidFill>
              <a:prstDash val="solid"/>
              <a:round/>
              <a:headEnd type="none" w="med" len="med"/>
              <a:tailEnd type="none" w="lg" len="lg"/>
            </a:ln>
            <a:effectLst/>
          </p:spPr>
        </p:cxnSp>
      </p:grpSp>
      <p:sp>
        <p:nvSpPr>
          <p:cNvPr id="5" name="Footer Placeholder 4"/>
          <p:cNvSpPr>
            <a:spLocks noGrp="1"/>
          </p:cNvSpPr>
          <p:nvPr>
            <p:ph type="ftr" sz="quarter" idx="3"/>
          </p:nvPr>
        </p:nvSpPr>
        <p:spPr>
          <a:xfrm>
            <a:off x="667512" y="6391656"/>
            <a:ext cx="3628861" cy="393192"/>
          </a:xfrm>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6094641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Placeholder 10"/>
          <p:cNvGraphicFramePr>
            <a:graphicFrameLocks noGrp="1"/>
          </p:cNvGraphicFramePr>
          <p:nvPr>
            <p:ph type="chart" sz="quarter" idx="12"/>
            <p:extLst>
              <p:ext uri="{D42A27DB-BD31-4B8C-83A1-F6EECF244321}">
                <p14:modId xmlns:p14="http://schemas.microsoft.com/office/powerpoint/2010/main" val="189743991"/>
              </p:ext>
            </p:extLst>
          </p:nvPr>
        </p:nvGraphicFramePr>
        <p:xfrm>
          <a:off x="639763" y="1924981"/>
          <a:ext cx="7947025" cy="38577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55600" y="64685"/>
            <a:ext cx="8415867" cy="1011640"/>
          </a:xfrm>
        </p:spPr>
        <p:txBody>
          <a:bodyPr/>
          <a:lstStyle/>
          <a:p>
            <a:r>
              <a:rPr lang="en-US" dirty="0" smtClean="0"/>
              <a:t>U.S. CO</a:t>
            </a:r>
            <a:r>
              <a:rPr lang="en-US" baseline="-25000" dirty="0" smtClean="0"/>
              <a:t>2</a:t>
            </a:r>
            <a:r>
              <a:rPr lang="en-US" dirty="0" smtClean="0"/>
              <a:t> emissions are sensitive to the influence of future economic growth and energy price trends on energy consumption</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17</a:t>
            </a:fld>
            <a:endParaRPr lang="en-US" dirty="0">
              <a:solidFill>
                <a:srgbClr val="000000"/>
              </a:solidFill>
            </a:endParaRPr>
          </a:p>
        </p:txBody>
      </p:sp>
      <p:sp>
        <p:nvSpPr>
          <p:cNvPr id="6" name="Text Placeholder 5"/>
          <p:cNvSpPr>
            <a:spLocks noGrp="1"/>
          </p:cNvSpPr>
          <p:nvPr>
            <p:ph type="body" sz="quarter" idx="13"/>
          </p:nvPr>
        </p:nvSpPr>
        <p:spPr>
          <a:xfrm>
            <a:off x="640080" y="1294045"/>
            <a:ext cx="4005072" cy="483226"/>
          </a:xfrm>
        </p:spPr>
        <p:txBody>
          <a:bodyPr/>
          <a:lstStyle/>
          <a:p>
            <a:pPr marL="0" indent="0" eaLnBrk="0" hangingPunct="0">
              <a:spcBef>
                <a:spcPts val="336"/>
              </a:spcBef>
            </a:pPr>
            <a:r>
              <a:rPr lang="en-US" dirty="0">
                <a:solidFill>
                  <a:srgbClr val="000000"/>
                </a:solidFill>
              </a:rPr>
              <a:t>e</a:t>
            </a:r>
            <a:r>
              <a:rPr lang="en-US" dirty="0" smtClean="0">
                <a:solidFill>
                  <a:srgbClr val="000000"/>
                </a:solidFill>
              </a:rPr>
              <a:t>nergy-related carbon dioxide emissions</a:t>
            </a:r>
          </a:p>
          <a:p>
            <a:pPr marL="0" indent="0" eaLnBrk="0" hangingPunct="0">
              <a:spcBef>
                <a:spcPts val="336"/>
              </a:spcBef>
            </a:pPr>
            <a:r>
              <a:rPr lang="en-US" dirty="0">
                <a:solidFill>
                  <a:srgbClr val="000000"/>
                </a:solidFill>
              </a:rPr>
              <a:t>m</a:t>
            </a:r>
            <a:r>
              <a:rPr lang="en-US" dirty="0" smtClean="0">
                <a:solidFill>
                  <a:srgbClr val="000000"/>
                </a:solidFill>
              </a:rPr>
              <a:t>illion metric tons</a:t>
            </a:r>
          </a:p>
        </p:txBody>
      </p:sp>
      <p:sp>
        <p:nvSpPr>
          <p:cNvPr id="17" name="Text Placeholder 16"/>
          <p:cNvSpPr>
            <a:spLocks noGrp="1"/>
          </p:cNvSpPr>
          <p:nvPr>
            <p:ph type="body" sz="quarter" idx="15"/>
          </p:nvPr>
        </p:nvSpPr>
        <p:spPr/>
        <p:txBody>
          <a:bodyPr/>
          <a:lstStyle/>
          <a:p>
            <a:r>
              <a:rPr lang="en-US" dirty="0" smtClean="0"/>
              <a:t>Source:  EIA, Annual Energy Outlook 2015</a:t>
            </a:r>
            <a:endParaRPr lang="en-US" dirty="0"/>
          </a:p>
        </p:txBody>
      </p:sp>
      <p:sp>
        <p:nvSpPr>
          <p:cNvPr id="38" name="Text Box 20"/>
          <p:cNvSpPr txBox="1">
            <a:spLocks noChangeArrowheads="1"/>
          </p:cNvSpPr>
          <p:nvPr/>
        </p:nvSpPr>
        <p:spPr bwMode="auto">
          <a:xfrm>
            <a:off x="5790100" y="2693758"/>
            <a:ext cx="2015066"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3953"/>
                </a:solidFill>
                <a:latin typeface="Arial"/>
              </a:rPr>
              <a:t>High Economic Growth</a:t>
            </a:r>
            <a:endParaRPr lang="en-US" sz="1400" dirty="0">
              <a:solidFill>
                <a:srgbClr val="003953"/>
              </a:solidFill>
              <a:latin typeface="Arial"/>
            </a:endParaRPr>
          </a:p>
        </p:txBody>
      </p:sp>
      <p:sp>
        <p:nvSpPr>
          <p:cNvPr id="39" name="Text Box 20"/>
          <p:cNvSpPr txBox="1">
            <a:spLocks noChangeArrowheads="1"/>
          </p:cNvSpPr>
          <p:nvPr/>
        </p:nvSpPr>
        <p:spPr bwMode="auto">
          <a:xfrm>
            <a:off x="6522720" y="3688719"/>
            <a:ext cx="2426208"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A33340"/>
                </a:solidFill>
                <a:latin typeface="Arial"/>
              </a:rPr>
              <a:t>High Oil and Gas Resource</a:t>
            </a:r>
            <a:endParaRPr lang="en-US" sz="1400" dirty="0">
              <a:solidFill>
                <a:srgbClr val="A33340"/>
              </a:solidFill>
              <a:latin typeface="Arial"/>
            </a:endParaRPr>
          </a:p>
        </p:txBody>
      </p:sp>
      <p:sp>
        <p:nvSpPr>
          <p:cNvPr id="40" name="Text Box 20"/>
          <p:cNvSpPr txBox="1">
            <a:spLocks noChangeArrowheads="1"/>
          </p:cNvSpPr>
          <p:nvPr/>
        </p:nvSpPr>
        <p:spPr bwMode="auto">
          <a:xfrm>
            <a:off x="6126819" y="4116627"/>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rPr>
              <a:t>Reference</a:t>
            </a:r>
            <a:endParaRPr lang="en-US" sz="1400" dirty="0">
              <a:solidFill>
                <a:srgbClr val="000000"/>
              </a:solidFill>
              <a:latin typeface="Arial"/>
            </a:endParaRPr>
          </a:p>
        </p:txBody>
      </p:sp>
      <p:sp>
        <p:nvSpPr>
          <p:cNvPr id="26" name="Text Box 20"/>
          <p:cNvSpPr txBox="1">
            <a:spLocks noChangeArrowheads="1"/>
          </p:cNvSpPr>
          <p:nvPr/>
        </p:nvSpPr>
        <p:spPr bwMode="auto">
          <a:xfrm>
            <a:off x="6126819" y="5006872"/>
            <a:ext cx="1960411"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BD732A"/>
                </a:solidFill>
                <a:latin typeface="Arial"/>
              </a:rPr>
              <a:t>Low Economic Growth</a:t>
            </a:r>
            <a:endParaRPr lang="en-US" sz="1400" dirty="0">
              <a:solidFill>
                <a:srgbClr val="BD732A"/>
              </a:solidFill>
              <a:latin typeface="Arial"/>
            </a:endParaRPr>
          </a:p>
        </p:txBody>
      </p:sp>
      <p:sp>
        <p:nvSpPr>
          <p:cNvPr id="15" name="TextBox 14"/>
          <p:cNvSpPr txBox="1"/>
          <p:nvPr/>
        </p:nvSpPr>
        <p:spPr bwMode="auto">
          <a:xfrm>
            <a:off x="1157592" y="1830439"/>
            <a:ext cx="1559889"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History</a:t>
            </a:r>
          </a:p>
        </p:txBody>
      </p:sp>
      <p:sp>
        <p:nvSpPr>
          <p:cNvPr id="16" name="TextBox 15"/>
          <p:cNvSpPr txBox="1"/>
          <p:nvPr/>
        </p:nvSpPr>
        <p:spPr bwMode="auto">
          <a:xfrm>
            <a:off x="2722419" y="1848354"/>
            <a:ext cx="5515647"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Projections</a:t>
            </a:r>
          </a:p>
        </p:txBody>
      </p:sp>
      <p:sp>
        <p:nvSpPr>
          <p:cNvPr id="18" name="TextBox 23"/>
          <p:cNvSpPr txBox="1"/>
          <p:nvPr/>
        </p:nvSpPr>
        <p:spPr bwMode="auto">
          <a:xfrm>
            <a:off x="3336885" y="1854817"/>
            <a:ext cx="397590" cy="261616"/>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auto" hangingPunct="0">
              <a:spcBef>
                <a:spcPts val="0"/>
              </a:spcBef>
              <a:spcAft>
                <a:spcPts val="0"/>
              </a:spcAft>
            </a:pPr>
            <a:r>
              <a:rPr lang="en-US" sz="1400" dirty="0" smtClean="0">
                <a:solidFill>
                  <a:srgbClr val="000000"/>
                </a:solidFill>
                <a:ea typeface="Times New Roman" charset="0"/>
                <a:cs typeface="Times New Roman" charset="0"/>
              </a:rPr>
              <a:t>2013</a:t>
            </a:r>
          </a:p>
        </p:txBody>
      </p:sp>
      <p:cxnSp>
        <p:nvCxnSpPr>
          <p:cNvPr id="19" name="Straight Connector 18"/>
          <p:cNvCxnSpPr>
            <a:stCxn id="18" idx="2"/>
          </p:cNvCxnSpPr>
          <p:nvPr/>
        </p:nvCxnSpPr>
        <p:spPr bwMode="auto">
          <a:xfrm flipH="1">
            <a:off x="3532206" y="2116433"/>
            <a:ext cx="3474" cy="3300014"/>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4" name="Footer Placeholder 3"/>
          <p:cNvSpPr>
            <a:spLocks noGrp="1"/>
          </p:cNvSpPr>
          <p:nvPr>
            <p:ph type="ftr" sz="quarter" idx="3"/>
          </p:nvPr>
        </p:nvSpPr>
        <p:spPr>
          <a:xfrm>
            <a:off x="667512" y="6391656"/>
            <a:ext cx="3660648" cy="393192"/>
          </a:xfrm>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295925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American energy cooperation</a:t>
            </a:r>
            <a:endParaRPr lang="en-US" dirty="0"/>
          </a:p>
        </p:txBody>
      </p:sp>
      <p:sp>
        <p:nvSpPr>
          <p:cNvPr id="16" name="Footer Placeholder 4"/>
          <p:cNvSpPr>
            <a:spLocks noGrp="1"/>
          </p:cNvSpPr>
          <p:nvPr>
            <p:ph type="ftr" sz="quarter" idx="10"/>
          </p:nvPr>
        </p:nvSpPr>
        <p:spPr bwMode="auto">
          <a:xfrm>
            <a:off x="666747" y="6391275"/>
            <a:ext cx="4660261" cy="393700"/>
          </a:xfrm>
          <a:ln>
            <a:miter lim="800000"/>
            <a:headEnd/>
            <a:tailEnd/>
          </a:ln>
        </p:spPr>
        <p:txBody>
          <a:bodyPr vert="horz" wrap="square" lIns="91440" tIns="45720" rIns="91440" bIns="45720" numCol="1" anchorCtr="0" compatLnSpc="1">
            <a:prstTxWarp prst="textNoShape">
              <a:avLst/>
            </a:prstTxWarp>
          </a:body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pPr>
              <a:defRPr/>
            </a:pPr>
            <a:fld id="{3E36ACA1-0168-4C26-81C8-DCE22FBC544D}"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30492394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3106"/>
            <a:ext cx="8001000" cy="1121536"/>
          </a:xfrm>
        </p:spPr>
        <p:txBody>
          <a:bodyPr/>
          <a:lstStyle/>
          <a:p>
            <a:r>
              <a:rPr lang="en-US" sz="2400" dirty="0" smtClean="0"/>
              <a:t>Tri-lateral </a:t>
            </a:r>
            <a:r>
              <a:rPr lang="en-US" sz="2400" dirty="0"/>
              <a:t>cooperation: Canada, Mexico, &amp; United States memorandum of understanding signed 12/15/2014</a:t>
            </a:r>
          </a:p>
        </p:txBody>
      </p:sp>
      <p:sp>
        <p:nvSpPr>
          <p:cNvPr id="3" name="Text Placeholder 2"/>
          <p:cNvSpPr>
            <a:spLocks noGrp="1"/>
          </p:cNvSpPr>
          <p:nvPr>
            <p:ph type="body" sz="quarter" idx="12"/>
          </p:nvPr>
        </p:nvSpPr>
        <p:spPr>
          <a:xfrm>
            <a:off x="683636" y="1432440"/>
            <a:ext cx="8221133" cy="4202815"/>
          </a:xfrm>
        </p:spPr>
        <p:txBody>
          <a:bodyPr/>
          <a:lstStyle/>
          <a:p>
            <a:pPr marL="0" indent="0">
              <a:buNone/>
            </a:pPr>
            <a:r>
              <a:rPr lang="en-US" sz="1400" b="1" i="1" dirty="0"/>
              <a:t>1) Reconciliation of import and export information on energy flows.  </a:t>
            </a:r>
            <a:r>
              <a:rPr lang="en-US" sz="1400" dirty="0"/>
              <a:t>The working group would develop a cross reference for terminology and a table of conversion factors across the three countries.</a:t>
            </a:r>
            <a:r>
              <a:rPr lang="en-US" sz="1400" b="1" i="1" dirty="0"/>
              <a:t> </a:t>
            </a:r>
            <a:r>
              <a:rPr lang="en-US" sz="1400" dirty="0" smtClean="0"/>
              <a:t>EIA </a:t>
            </a:r>
            <a:r>
              <a:rPr lang="en-US" sz="1400" dirty="0"/>
              <a:t>would propose subcategories of+ crude oil, refined products, natural gas and electricity. </a:t>
            </a:r>
          </a:p>
          <a:p>
            <a:pPr marL="0" indent="0">
              <a:buNone/>
            </a:pPr>
            <a:r>
              <a:rPr lang="en-US" sz="1400" b="1" i="1" dirty="0"/>
              <a:t> 2) GIS mapping</a:t>
            </a:r>
            <a:r>
              <a:rPr lang="en-US" sz="1400" dirty="0"/>
              <a:t>.  The working group would establish a standard format, sourcing protocols and a mechanism for file/data sharing.  Each party would provide its public map layers to each partner, while asking them to provide theirs.  It would then be up to each party to decide if and how they want to display the information they receive from the other parties.  </a:t>
            </a:r>
          </a:p>
          <a:p>
            <a:pPr marL="0" indent="0">
              <a:buNone/>
            </a:pPr>
            <a:r>
              <a:rPr lang="en-US" sz="1400" b="1" i="1" dirty="0"/>
              <a:t>3) Outlooks for </a:t>
            </a:r>
            <a:r>
              <a:rPr lang="en-US" sz="1400" b="1" i="1" dirty="0" err="1"/>
              <a:t>crossborder</a:t>
            </a:r>
            <a:r>
              <a:rPr lang="en-US" sz="1400" b="1" i="1" dirty="0"/>
              <a:t> flows of fuels.  </a:t>
            </a:r>
            <a:r>
              <a:rPr lang="en-US" sz="1400" dirty="0"/>
              <a:t>EIA would propose that we begin by sharing information among the three partners regarding recent historical data and outlooks for cross border flows of oil, natural gas, and electricity.  The information exchange would also provide some brief information on broader energy measures -- production and consumption of the energy commodities – as well as information on some of the key outlook drivers – economic and population growth.</a:t>
            </a:r>
          </a:p>
        </p:txBody>
      </p:sp>
      <p:sp>
        <p:nvSpPr>
          <p:cNvPr id="6" name="Slide Number Placeholder 5"/>
          <p:cNvSpPr>
            <a:spLocks noGrp="1"/>
          </p:cNvSpPr>
          <p:nvPr>
            <p:ph type="sldNum" sz="quarter" idx="14"/>
          </p:nvPr>
        </p:nvSpPr>
        <p:spPr/>
        <p:txBody>
          <a:bodyPr/>
          <a:lstStyle/>
          <a:p>
            <a:pPr>
              <a:defRPr/>
            </a:pPr>
            <a:fld id="{3328D088-7B04-4EFB-98D0-39FA6889644B}" type="slidenum">
              <a:rPr lang="en-US" smtClean="0">
                <a:solidFill>
                  <a:srgbClr val="000000"/>
                </a:solidFill>
              </a:rPr>
              <a:pPr>
                <a:defRPr/>
              </a:pPr>
              <a:t>19</a:t>
            </a:fld>
            <a:endParaRPr lang="en-US" dirty="0">
              <a:solidFill>
                <a:srgbClr val="000000"/>
              </a:solidFill>
            </a:endParaRPr>
          </a:p>
        </p:txBody>
      </p:sp>
      <p:sp>
        <p:nvSpPr>
          <p:cNvPr id="5" name="Footer Placeholder 4"/>
          <p:cNvSpPr>
            <a:spLocks noGrp="1"/>
          </p:cNvSpPr>
          <p:nvPr>
            <p:ph type="ftr" sz="quarter" idx="13"/>
          </p:nvPr>
        </p:nvSpPr>
        <p:spPr>
          <a:xfrm>
            <a:off x="666750" y="6391275"/>
            <a:ext cx="3981450" cy="393700"/>
          </a:xfrm>
        </p:spPr>
        <p:txBody>
          <a:bodyPr/>
          <a:lstStyle/>
          <a:p>
            <a:pPr>
              <a:defRPr/>
            </a:pPr>
            <a:r>
              <a:rPr lang="en-US" dirty="0"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141701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987552"/>
            <a:ext cx="7772400" cy="947574"/>
          </a:xfrm>
        </p:spPr>
        <p:txBody>
          <a:bodyPr/>
          <a:lstStyle/>
          <a:p>
            <a:r>
              <a:rPr lang="en-US" dirty="0" smtClean="0"/>
              <a:t>Lower oil prices and the energy outlook</a:t>
            </a:r>
            <a:endParaRPr lang="en-US" dirty="0"/>
          </a:p>
        </p:txBody>
      </p:sp>
      <p:sp>
        <p:nvSpPr>
          <p:cNvPr id="8" name="Text Placeholder 2"/>
          <p:cNvSpPr>
            <a:spLocks noGrp="1"/>
          </p:cNvSpPr>
          <p:nvPr>
            <p:ph type="body" sz="quarter" idx="10"/>
          </p:nvPr>
        </p:nvSpPr>
        <p:spPr>
          <a:xfrm>
            <a:off x="893136" y="3738620"/>
            <a:ext cx="7388352" cy="2428264"/>
          </a:xfrm>
        </p:spPr>
        <p:txBody>
          <a:bodyPr/>
          <a:lstStyle/>
          <a:p>
            <a:pPr>
              <a:defRPr/>
            </a:pPr>
            <a:r>
              <a:rPr lang="en-US" dirty="0" smtClean="0"/>
              <a:t>May 2015</a:t>
            </a:r>
          </a:p>
          <a:p>
            <a:pPr>
              <a:defRPr/>
            </a:pPr>
            <a:r>
              <a:rPr lang="en-US" dirty="0" smtClean="0"/>
              <a:t>Ottawa, Canada</a:t>
            </a:r>
          </a:p>
          <a:p>
            <a:pPr>
              <a:defRPr/>
            </a:pPr>
            <a:endParaRPr lang="en-US" dirty="0" smtClean="0"/>
          </a:p>
          <a:p>
            <a:pPr>
              <a:defRPr/>
            </a:pPr>
            <a:endParaRPr lang="en-US" dirty="0"/>
          </a:p>
          <a:p>
            <a:pPr>
              <a:defRPr/>
            </a:pPr>
            <a:r>
              <a:rPr lang="en-US" dirty="0" smtClean="0"/>
              <a:t>By</a:t>
            </a:r>
          </a:p>
          <a:p>
            <a:pPr>
              <a:defRPr/>
            </a:pPr>
            <a:r>
              <a:rPr lang="en-US" dirty="0" smtClean="0"/>
              <a:t>Adam Sieminski</a:t>
            </a:r>
          </a:p>
          <a:p>
            <a:pPr>
              <a:defRPr/>
            </a:pPr>
            <a:r>
              <a:rPr lang="en-US" dirty="0" smtClean="0"/>
              <a:t>U.S. Energy Information Administration</a:t>
            </a:r>
          </a:p>
        </p:txBody>
      </p:sp>
    </p:spTree>
    <p:extLst>
      <p:ext uri="{BB962C8B-B14F-4D97-AF65-F5344CB8AC3E}">
        <p14:creationId xmlns:p14="http://schemas.microsoft.com/office/powerpoint/2010/main" val="4170190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bwMode="auto">
          <a:xfrm>
            <a:off x="666749" y="6391275"/>
            <a:ext cx="4492479" cy="393700"/>
          </a:xfrm>
          <a:prstGeom prst="rect">
            <a:avLst/>
          </a:prstGeom>
          <a:noFill/>
          <a:ln>
            <a:miter lim="800000"/>
            <a:headEnd/>
            <a:tailEnd/>
          </a:ln>
        </p:spPr>
        <p:txBody>
          <a:bodyPr anchor="b"/>
          <a:lstStyle/>
          <a:p>
            <a:r>
              <a:rPr lang="en-US" smtClean="0">
                <a:solidFill>
                  <a:srgbClr val="FFFFFF"/>
                </a:solidFill>
              </a:rPr>
              <a:t>Lower oil prices and the energy outlook                                                  May 2015</a:t>
            </a:r>
            <a:endParaRPr lang="en-US" dirty="0">
              <a:solidFill>
                <a:srgbClr val="FFFFFF"/>
              </a:solidFill>
            </a:endParaRPr>
          </a:p>
        </p:txBody>
      </p:sp>
      <p:sp>
        <p:nvSpPr>
          <p:cNvPr id="10" name="Title 9"/>
          <p:cNvSpPr>
            <a:spLocks noGrp="1"/>
          </p:cNvSpPr>
          <p:nvPr>
            <p:ph type="title"/>
          </p:nvPr>
        </p:nvSpPr>
        <p:spPr>
          <a:xfrm>
            <a:off x="685800" y="260683"/>
            <a:ext cx="8001000" cy="629174"/>
          </a:xfrm>
          <a:prstGeom prst="rect">
            <a:avLst/>
          </a:prstGeom>
        </p:spPr>
        <p:txBody>
          <a:bodyPr/>
          <a:lstStyle/>
          <a:p>
            <a:r>
              <a:rPr lang="en-US" dirty="0"/>
              <a:t>North American border crossing points for electricity and oil and natural gas pipelines</a:t>
            </a:r>
          </a:p>
        </p:txBody>
      </p:sp>
      <p:grpSp>
        <p:nvGrpSpPr>
          <p:cNvPr id="5" name="Group 4"/>
          <p:cNvGrpSpPr/>
          <p:nvPr/>
        </p:nvGrpSpPr>
        <p:grpSpPr>
          <a:xfrm>
            <a:off x="679508" y="916194"/>
            <a:ext cx="7925860" cy="5249715"/>
            <a:chOff x="238125" y="1110306"/>
            <a:chExt cx="8763000" cy="6024922"/>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125" y="1110306"/>
              <a:ext cx="8763000" cy="602492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867400"/>
              <a:ext cx="805106" cy="619312"/>
            </a:xfrm>
            <a:prstGeom prst="rect">
              <a:avLst/>
            </a:prstGeom>
          </p:spPr>
        </p:pic>
      </p:grpSp>
      <p:sp>
        <p:nvSpPr>
          <p:cNvPr id="2" name="Slide Number Placeholder 1"/>
          <p:cNvSpPr>
            <a:spLocks noGrp="1"/>
          </p:cNvSpPr>
          <p:nvPr>
            <p:ph type="sldNum" sz="quarter" idx="11"/>
          </p:nvPr>
        </p:nvSpPr>
        <p:spPr/>
        <p:txBody>
          <a:bodyPr/>
          <a:lstStyle/>
          <a:p>
            <a:pPr>
              <a:defRPr/>
            </a:pPr>
            <a:fld id="{0FEC1A9C-846A-459A-9215-92DCBB625147}"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20217447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2600" dirty="0" smtClean="0"/>
              <a:t>For more information</a:t>
            </a:r>
            <a:endParaRPr lang="en-US" sz="2600" dirty="0"/>
          </a:p>
        </p:txBody>
      </p:sp>
      <p:sp>
        <p:nvSpPr>
          <p:cNvPr id="3" name="Slide Number Placeholder 2"/>
          <p:cNvSpPr>
            <a:spLocks noGrp="1"/>
          </p:cNvSpPr>
          <p:nvPr>
            <p:ph type="sldNum" sz="quarter" idx="11"/>
          </p:nvPr>
        </p:nvSpPr>
        <p:spPr>
          <a:xfrm>
            <a:off x="8686984" y="6418112"/>
            <a:ext cx="384048" cy="365125"/>
          </a:xfrm>
        </p:spPr>
        <p:txBody>
          <a:bodyPr/>
          <a:lstStyle/>
          <a:p>
            <a:fld id="{2D80C5C9-96E0-47EC-B500-37C5FE284639}" type="slidenum">
              <a:rPr lang="en-US" smtClean="0"/>
              <a:pPr/>
              <a:t>21</a:t>
            </a:fld>
            <a:endParaRPr lang="en-US" dirty="0"/>
          </a:p>
        </p:txBody>
      </p:sp>
      <p:sp>
        <p:nvSpPr>
          <p:cNvPr id="11" name="Text Placeholder 10"/>
          <p:cNvSpPr>
            <a:spLocks noGrp="1"/>
          </p:cNvSpPr>
          <p:nvPr>
            <p:ph type="body" sz="quarter" idx="4294967295"/>
          </p:nvPr>
        </p:nvSpPr>
        <p:spPr>
          <a:xfrm>
            <a:off x="640080" y="1317624"/>
            <a:ext cx="8050212" cy="4759325"/>
          </a:xfrm>
          <a:prstGeom prst="rect">
            <a:avLst/>
          </a:prstGeom>
        </p:spPr>
        <p:txBody>
          <a:bodyPr/>
          <a:lstStyle/>
          <a:p>
            <a:pPr>
              <a:spcBef>
                <a:spcPts val="1600"/>
              </a:spcBef>
              <a:spcAft>
                <a:spcPts val="600"/>
              </a:spcAft>
              <a:buNone/>
            </a:pPr>
            <a:r>
              <a:rPr lang="en-US" sz="2000" dirty="0" smtClean="0"/>
              <a:t>U.S. Energy Information Administration home page | </a:t>
            </a:r>
            <a:r>
              <a:rPr lang="en-US" sz="2000" dirty="0" smtClean="0">
                <a:hlinkClick r:id="rId3"/>
              </a:rPr>
              <a:t>www.eia.gov</a:t>
            </a:r>
            <a:endParaRPr lang="en-US" sz="2000" dirty="0" smtClean="0"/>
          </a:p>
          <a:p>
            <a:pPr>
              <a:spcBef>
                <a:spcPts val="1600"/>
              </a:spcBef>
              <a:spcAft>
                <a:spcPts val="600"/>
              </a:spcAft>
              <a:buNone/>
            </a:pPr>
            <a:r>
              <a:rPr lang="en-US" sz="2000" dirty="0" smtClean="0"/>
              <a:t>Annual Energy Outlook | </a:t>
            </a:r>
            <a:r>
              <a:rPr lang="en-US" sz="2000" dirty="0" smtClean="0">
                <a:hlinkClick r:id="rId4"/>
              </a:rPr>
              <a:t>www.eia.gov/aeo</a:t>
            </a:r>
            <a:endParaRPr lang="en-US" sz="2000" dirty="0" smtClean="0"/>
          </a:p>
          <a:p>
            <a:pPr>
              <a:spcBef>
                <a:spcPts val="1600"/>
              </a:spcBef>
              <a:spcAft>
                <a:spcPts val="600"/>
              </a:spcAft>
              <a:buNone/>
            </a:pPr>
            <a:r>
              <a:rPr lang="en-US" sz="2000" dirty="0" smtClean="0"/>
              <a:t>Short-Term Energy Outlook | </a:t>
            </a:r>
            <a:r>
              <a:rPr lang="en-US" sz="2000" dirty="0" smtClean="0">
                <a:hlinkClick r:id="rId5"/>
              </a:rPr>
              <a:t>www.eia.gov/steo</a:t>
            </a:r>
            <a:endParaRPr lang="en-US" sz="2000" dirty="0" smtClean="0"/>
          </a:p>
          <a:p>
            <a:pPr>
              <a:spcBef>
                <a:spcPts val="1600"/>
              </a:spcBef>
              <a:spcAft>
                <a:spcPts val="600"/>
              </a:spcAft>
              <a:buNone/>
            </a:pPr>
            <a:r>
              <a:rPr lang="en-US" sz="2000" dirty="0" smtClean="0"/>
              <a:t>International Energy Outlook | </a:t>
            </a:r>
            <a:r>
              <a:rPr lang="en-US" sz="2000" dirty="0" smtClean="0">
                <a:hlinkClick r:id="rId6"/>
              </a:rPr>
              <a:t>www.eia.gov/ieo</a:t>
            </a:r>
            <a:endParaRPr lang="en-US" sz="2000" dirty="0" smtClean="0"/>
          </a:p>
          <a:p>
            <a:pPr>
              <a:spcBef>
                <a:spcPts val="1600"/>
              </a:spcBef>
              <a:spcAft>
                <a:spcPts val="600"/>
              </a:spcAft>
              <a:buNone/>
            </a:pPr>
            <a:r>
              <a:rPr lang="en-US" sz="2000" dirty="0" smtClean="0"/>
              <a:t>Monthly Energy Review | </a:t>
            </a:r>
            <a:r>
              <a:rPr lang="en-US" sz="2000" dirty="0" smtClean="0">
                <a:hlinkClick r:id="rId7"/>
              </a:rPr>
              <a:t>www.eia.gov/mer</a:t>
            </a:r>
            <a:endParaRPr lang="en-US" sz="2000" dirty="0" smtClean="0"/>
          </a:p>
          <a:p>
            <a:pPr>
              <a:spcBef>
                <a:spcPts val="1600"/>
              </a:spcBef>
              <a:spcAft>
                <a:spcPts val="600"/>
              </a:spcAft>
              <a:buNone/>
            </a:pPr>
            <a:r>
              <a:rPr lang="en-US" sz="2000" dirty="0" smtClean="0"/>
              <a:t>Today in Energy | </a:t>
            </a:r>
            <a:r>
              <a:rPr lang="en-US" sz="2000" dirty="0" smtClean="0">
                <a:hlinkClick r:id="rId8"/>
              </a:rPr>
              <a:t>www.eia.gov/todayinenergy</a:t>
            </a:r>
            <a:endParaRPr lang="en-US" sz="2000" dirty="0" smtClean="0"/>
          </a:p>
          <a:p>
            <a:pPr>
              <a:spcBef>
                <a:spcPts val="1600"/>
              </a:spcBef>
              <a:spcAft>
                <a:spcPts val="600"/>
              </a:spcAft>
              <a:buNone/>
            </a:pPr>
            <a:r>
              <a:rPr lang="en-US" sz="2000" dirty="0" smtClean="0"/>
              <a:t>State Energy Profiles | </a:t>
            </a:r>
            <a:r>
              <a:rPr lang="en-US" sz="2000" dirty="0" smtClean="0">
                <a:hlinkClick r:id="rId9"/>
              </a:rPr>
              <a:t>http://www.eia.gov/state</a:t>
            </a:r>
            <a:endParaRPr lang="en-US" sz="2000" dirty="0" smtClean="0"/>
          </a:p>
          <a:p>
            <a:pPr>
              <a:spcBef>
                <a:spcPts val="1600"/>
              </a:spcBef>
              <a:spcAft>
                <a:spcPts val="600"/>
              </a:spcAft>
              <a:buNone/>
            </a:pPr>
            <a:r>
              <a:rPr lang="en-US" sz="2000" dirty="0" smtClean="0"/>
              <a:t>Drilling Productivity Report | </a:t>
            </a:r>
            <a:r>
              <a:rPr lang="en-US" sz="2000" dirty="0" smtClean="0">
                <a:hlinkClick r:id="rId10"/>
              </a:rPr>
              <a:t>http://www.eia.gov/petroleum/drilling/</a:t>
            </a:r>
            <a:endParaRPr lang="en-US" sz="2000" dirty="0" smtClean="0"/>
          </a:p>
          <a:p>
            <a:pPr>
              <a:spcBef>
                <a:spcPts val="1600"/>
              </a:spcBef>
              <a:spcAft>
                <a:spcPts val="600"/>
              </a:spcAft>
              <a:buNone/>
            </a:pPr>
            <a:endParaRPr lang="en-US" sz="2000" dirty="0" smtClean="0"/>
          </a:p>
        </p:txBody>
      </p:sp>
      <p:sp>
        <p:nvSpPr>
          <p:cNvPr id="2" name="Footer Placeholder 1"/>
          <p:cNvSpPr>
            <a:spLocks noGrp="1"/>
          </p:cNvSpPr>
          <p:nvPr>
            <p:ph type="ftr" sz="quarter" idx="10"/>
          </p:nvPr>
        </p:nvSpPr>
        <p:spPr>
          <a:xfrm>
            <a:off x="666751" y="6391275"/>
            <a:ext cx="3752850" cy="393700"/>
          </a:xfrm>
        </p:spPr>
        <p:txBody>
          <a:bodyPr/>
          <a:lstStyle/>
          <a:p>
            <a:pPr>
              <a:defRPr/>
            </a:pPr>
            <a:r>
              <a:rPr lang="en-US" smtClean="0"/>
              <a:t>Lower oil prices and the energy outlook                                                  May 2015</a:t>
            </a:r>
            <a:endParaRPr lang="en-US" dirty="0"/>
          </a:p>
        </p:txBody>
      </p:sp>
    </p:spTree>
    <p:extLst>
      <p:ext uri="{BB962C8B-B14F-4D97-AF65-F5344CB8AC3E}">
        <p14:creationId xmlns:p14="http://schemas.microsoft.com/office/powerpoint/2010/main" val="21912183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3" name="Picture 2" descr="15-130 English graphic for slid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30473" cy="6858000"/>
          </a:xfrm>
          <a:prstGeom prst="rect">
            <a:avLst/>
          </a:prstGeom>
        </p:spPr>
      </p:pic>
    </p:spTree>
    <p:extLst>
      <p:ext uri="{BB962C8B-B14F-4D97-AF65-F5344CB8AC3E}">
        <p14:creationId xmlns:p14="http://schemas.microsoft.com/office/powerpoint/2010/main" val="36670992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Placeholder 10"/>
          <p:cNvGraphicFramePr>
            <a:graphicFrameLocks noGrp="1"/>
          </p:cNvGraphicFramePr>
          <p:nvPr>
            <p:ph type="chart" sz="quarter" idx="12"/>
            <p:extLst>
              <p:ext uri="{D42A27DB-BD31-4B8C-83A1-F6EECF244321}">
                <p14:modId xmlns:p14="http://schemas.microsoft.com/office/powerpoint/2010/main" val="2209598266"/>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World crude oil price projection is lower in the AEO2015 Reference case than in AEO2014, particularly in the near term</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3</a:t>
            </a:fld>
            <a:endParaRPr lang="en-US" dirty="0">
              <a:solidFill>
                <a:srgbClr val="000000"/>
              </a:solidFill>
            </a:endParaRPr>
          </a:p>
        </p:txBody>
      </p:sp>
      <p:sp>
        <p:nvSpPr>
          <p:cNvPr id="6" name="Text Placeholder 5"/>
          <p:cNvSpPr>
            <a:spLocks noGrp="1"/>
          </p:cNvSpPr>
          <p:nvPr>
            <p:ph type="body" sz="quarter" idx="13"/>
          </p:nvPr>
        </p:nvSpPr>
        <p:spPr/>
        <p:txBody>
          <a:bodyPr/>
          <a:lstStyle/>
          <a:p>
            <a:pPr eaLnBrk="0" hangingPunct="0">
              <a:spcBef>
                <a:spcPts val="336"/>
              </a:spcBef>
            </a:pPr>
            <a:r>
              <a:rPr lang="en-US" dirty="0" smtClean="0">
                <a:solidFill>
                  <a:srgbClr val="000000"/>
                </a:solidFill>
              </a:rPr>
              <a:t>Brent crude oil spot price</a:t>
            </a:r>
          </a:p>
          <a:p>
            <a:pPr eaLnBrk="0" hangingPunct="0">
              <a:spcBef>
                <a:spcPts val="336"/>
              </a:spcBef>
            </a:pPr>
            <a:r>
              <a:rPr lang="en-US" dirty="0" smtClean="0">
                <a:solidFill>
                  <a:srgbClr val="000000"/>
                </a:solidFill>
              </a:rPr>
              <a:t>2013 dollars per barrel</a:t>
            </a:r>
          </a:p>
        </p:txBody>
      </p:sp>
      <p:sp>
        <p:nvSpPr>
          <p:cNvPr id="17" name="Text Placeholder 16"/>
          <p:cNvSpPr>
            <a:spLocks noGrp="1"/>
          </p:cNvSpPr>
          <p:nvPr>
            <p:ph type="body" sz="quarter" idx="15"/>
          </p:nvPr>
        </p:nvSpPr>
        <p:spPr/>
        <p:txBody>
          <a:bodyPr/>
          <a:lstStyle/>
          <a:p>
            <a:r>
              <a:rPr lang="en-US" dirty="0" smtClean="0"/>
              <a:t>Source:  EIA, Annual Energy Outlook 2015 Reference case and Annual Energy Outlook 2014 Reference case</a:t>
            </a:r>
            <a:endParaRPr lang="en-US" dirty="0"/>
          </a:p>
        </p:txBody>
      </p:sp>
      <p:sp>
        <p:nvSpPr>
          <p:cNvPr id="21" name="TextBox 20"/>
          <p:cNvSpPr txBox="1"/>
          <p:nvPr/>
        </p:nvSpPr>
        <p:spPr bwMode="auto">
          <a:xfrm>
            <a:off x="1157592" y="1432506"/>
            <a:ext cx="3774332"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History</a:t>
            </a:r>
          </a:p>
        </p:txBody>
      </p:sp>
      <p:sp>
        <p:nvSpPr>
          <p:cNvPr id="22" name="TextBox 21"/>
          <p:cNvSpPr txBox="1"/>
          <p:nvPr/>
        </p:nvSpPr>
        <p:spPr bwMode="auto">
          <a:xfrm>
            <a:off x="4931924" y="1422779"/>
            <a:ext cx="3307404"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Projections</a:t>
            </a:r>
          </a:p>
        </p:txBody>
      </p:sp>
      <p:sp>
        <p:nvSpPr>
          <p:cNvPr id="24" name="TextBox 23"/>
          <p:cNvSpPr txBox="1"/>
          <p:nvPr/>
        </p:nvSpPr>
        <p:spPr bwMode="auto">
          <a:xfrm>
            <a:off x="4222540" y="1440430"/>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2013</a:t>
            </a:r>
          </a:p>
        </p:txBody>
      </p:sp>
      <p:sp>
        <p:nvSpPr>
          <p:cNvPr id="14" name="Text Box 20"/>
          <p:cNvSpPr txBox="1">
            <a:spLocks noChangeArrowheads="1"/>
          </p:cNvSpPr>
          <p:nvPr/>
        </p:nvSpPr>
        <p:spPr bwMode="auto">
          <a:xfrm>
            <a:off x="6092086" y="2147059"/>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5D9732"/>
                </a:solidFill>
                <a:latin typeface="Arial"/>
              </a:rPr>
              <a:t>AEO2014</a:t>
            </a:r>
            <a:endParaRPr lang="en-US" sz="1400" dirty="0">
              <a:solidFill>
                <a:srgbClr val="5D9732"/>
              </a:solidFill>
              <a:latin typeface="Arial"/>
            </a:endParaRPr>
          </a:p>
        </p:txBody>
      </p:sp>
      <p:cxnSp>
        <p:nvCxnSpPr>
          <p:cNvPr id="23" name="Straight Connector 22"/>
          <p:cNvCxnSpPr/>
          <p:nvPr/>
        </p:nvCxnSpPr>
        <p:spPr bwMode="auto">
          <a:xfrm flipH="1">
            <a:off x="4416374" y="1712031"/>
            <a:ext cx="4939" cy="3765306"/>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38" name="Text Box 20"/>
          <p:cNvSpPr txBox="1">
            <a:spLocks noChangeArrowheads="1"/>
          </p:cNvSpPr>
          <p:nvPr/>
        </p:nvSpPr>
        <p:spPr bwMode="auto">
          <a:xfrm>
            <a:off x="6092086" y="3193489"/>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rPr>
              <a:t>AEO2015</a:t>
            </a:r>
            <a:endParaRPr lang="en-US" sz="1400" dirty="0">
              <a:solidFill>
                <a:srgbClr val="000000"/>
              </a:solidFill>
              <a:latin typeface="Arial"/>
            </a:endParaRPr>
          </a:p>
        </p:txBody>
      </p:sp>
      <p:sp>
        <p:nvSpPr>
          <p:cNvPr id="4" name="Footer Placeholder 3"/>
          <p:cNvSpPr>
            <a:spLocks noGrp="1"/>
          </p:cNvSpPr>
          <p:nvPr>
            <p:ph type="ftr" sz="quarter" idx="3"/>
          </p:nvPr>
        </p:nvSpPr>
        <p:spPr>
          <a:xfrm>
            <a:off x="667512" y="6391656"/>
            <a:ext cx="3748862" cy="393192"/>
          </a:xfrm>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5766989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933" y="-101601"/>
            <a:ext cx="8328805" cy="1009291"/>
          </a:xfrm>
        </p:spPr>
        <p:txBody>
          <a:bodyPr/>
          <a:lstStyle/>
          <a:p>
            <a:r>
              <a:rPr lang="en-US" dirty="0" smtClean="0"/>
              <a:t>For oil prices, the market-implied confidence band  is very wide</a:t>
            </a:r>
            <a:endParaRPr lang="en-US" dirty="0"/>
          </a:p>
        </p:txBody>
      </p:sp>
      <p:sp>
        <p:nvSpPr>
          <p:cNvPr id="4" name="Slide Number Placeholder 3"/>
          <p:cNvSpPr>
            <a:spLocks noGrp="1"/>
          </p:cNvSpPr>
          <p:nvPr>
            <p:ph type="sldNum" sz="quarter" idx="4294967295"/>
          </p:nvPr>
        </p:nvSpPr>
        <p:spPr>
          <a:xfrm>
            <a:off x="8686800" y="6419088"/>
            <a:ext cx="384048" cy="365125"/>
          </a:xfrm>
          <a:prstGeom prst="rect">
            <a:avLst/>
          </a:prstGeom>
        </p:spPr>
        <p:txBody>
          <a:bodyPr/>
          <a:lstStyle/>
          <a:p>
            <a:r>
              <a:rPr lang="en-US" smtClean="0">
                <a:solidFill>
                  <a:srgbClr val="000000"/>
                </a:solidFill>
              </a:rPr>
              <a:t> </a:t>
            </a:r>
            <a:fld id="{2D80C5C9-96E0-47EC-B500-37C5FE284639}" type="slidenum">
              <a:rPr lang="en-US" smtClean="0">
                <a:solidFill>
                  <a:srgbClr val="000000"/>
                </a:solidFill>
              </a:rPr>
              <a:pPr/>
              <a:t>4</a:t>
            </a:fld>
            <a:endParaRPr lang="en-US" dirty="0">
              <a:solidFill>
                <a:srgbClr val="000000"/>
              </a:solidFill>
            </a:endParaRPr>
          </a:p>
        </p:txBody>
      </p:sp>
      <p:sp>
        <p:nvSpPr>
          <p:cNvPr id="6" name="Text Placeholder 5"/>
          <p:cNvSpPr>
            <a:spLocks noGrp="1"/>
          </p:cNvSpPr>
          <p:nvPr>
            <p:ph type="body" sz="quarter" idx="13"/>
          </p:nvPr>
        </p:nvSpPr>
        <p:spPr/>
        <p:txBody>
          <a:bodyPr/>
          <a:lstStyle/>
          <a:p>
            <a:r>
              <a:rPr lang="en-US" smtClean="0"/>
              <a:t>WTI price</a:t>
            </a:r>
          </a:p>
          <a:p>
            <a:r>
              <a:rPr lang="en-US" smtClean="0"/>
              <a:t>dollars per barrel</a:t>
            </a:r>
            <a:endParaRPr lang="en-US" dirty="0"/>
          </a:p>
        </p:txBody>
      </p:sp>
      <p:sp>
        <p:nvSpPr>
          <p:cNvPr id="8" name="Text Placeholder 7"/>
          <p:cNvSpPr>
            <a:spLocks noGrp="1"/>
          </p:cNvSpPr>
          <p:nvPr>
            <p:ph type="body" sz="quarter" idx="15"/>
          </p:nvPr>
        </p:nvSpPr>
        <p:spPr/>
        <p:txBody>
          <a:bodyPr/>
          <a:lstStyle/>
          <a:p>
            <a:r>
              <a:rPr lang="en-US" dirty="0" smtClean="0"/>
              <a:t>Source: EIA, Short-Term Energy Outlook, April 2015</a:t>
            </a:r>
            <a:endParaRPr lang="en-US" dirty="0"/>
          </a:p>
        </p:txBody>
      </p:sp>
      <p:graphicFrame>
        <p:nvGraphicFramePr>
          <p:cNvPr id="10" name="Content Placeholder 3"/>
          <p:cNvGraphicFramePr>
            <a:graphicFrameLocks noGrp="1"/>
          </p:cNvGraphicFramePr>
          <p:nvPr>
            <p:ph type="chart" sz="quarter" idx="12"/>
            <p:extLst>
              <p:ext uri="{D42A27DB-BD31-4B8C-83A1-F6EECF244321}">
                <p14:modId xmlns:p14="http://schemas.microsoft.com/office/powerpoint/2010/main" val="1458920540"/>
              </p:ext>
            </p:extLst>
          </p:nvPr>
        </p:nvGraphicFramePr>
        <p:xfrm>
          <a:off x="579475" y="1656871"/>
          <a:ext cx="8001000" cy="4205287"/>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4294967295"/>
          </p:nvPr>
        </p:nvSpPr>
        <p:spPr>
          <a:xfrm>
            <a:off x="666750" y="6391275"/>
            <a:ext cx="3473450" cy="393700"/>
          </a:xfrm>
          <a:prstGeom prst="rect">
            <a:avLst/>
          </a:prstGeom>
        </p:spPr>
        <p:txBody>
          <a:bodyPr/>
          <a:lstStyle/>
          <a:p>
            <a:pPr>
              <a:defRPr/>
            </a:pPr>
            <a:r>
              <a:rPr lang="en-US" sz="1200" smtClean="0">
                <a:solidFill>
                  <a:srgbClr val="FFFFFF"/>
                </a:solidFill>
              </a:rPr>
              <a:t>Lower oil prices and the energy outlook                                                  May 2015</a:t>
            </a:r>
            <a:endParaRPr lang="en-US" sz="1200" dirty="0">
              <a:solidFill>
                <a:srgbClr val="FFFFFF"/>
              </a:solidFill>
            </a:endParaRPr>
          </a:p>
        </p:txBody>
      </p:sp>
    </p:spTree>
    <p:extLst>
      <p:ext uri="{BB962C8B-B14F-4D97-AF65-F5344CB8AC3E}">
        <p14:creationId xmlns:p14="http://schemas.microsoft.com/office/powerpoint/2010/main" val="41441635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growth in top crude producing regions (Permian, Bakken, Niobrara, and Eagle Ford) stops in early 2015</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5</a:t>
            </a:fld>
            <a:endParaRPr lang="en-US" dirty="0">
              <a:solidFill>
                <a:srgbClr val="000000"/>
              </a:solidFill>
            </a:endParaRPr>
          </a:p>
        </p:txBody>
      </p:sp>
      <p:sp>
        <p:nvSpPr>
          <p:cNvPr id="5" name="Text Placeholder 4"/>
          <p:cNvSpPr>
            <a:spLocks noGrp="1"/>
          </p:cNvSpPr>
          <p:nvPr>
            <p:ph type="body" sz="quarter" idx="13"/>
          </p:nvPr>
        </p:nvSpPr>
        <p:spPr/>
        <p:txBody>
          <a:bodyPr/>
          <a:lstStyle/>
          <a:p>
            <a:r>
              <a:rPr lang="en-US" dirty="0"/>
              <a:t>m</a:t>
            </a:r>
            <a:r>
              <a:rPr lang="en-US" dirty="0" smtClean="0"/>
              <a:t>onthly percent change</a:t>
            </a:r>
          </a:p>
          <a:p>
            <a:r>
              <a:rPr lang="en-US" dirty="0" smtClean="0"/>
              <a:t>three month rolling average</a:t>
            </a:r>
            <a:endParaRPr lang="en-US" dirty="0"/>
          </a:p>
        </p:txBody>
      </p:sp>
      <p:sp>
        <p:nvSpPr>
          <p:cNvPr id="7" name="Text Placeholder 6"/>
          <p:cNvSpPr>
            <a:spLocks noGrp="1"/>
          </p:cNvSpPr>
          <p:nvPr>
            <p:ph type="body" sz="quarter" idx="15"/>
          </p:nvPr>
        </p:nvSpPr>
        <p:spPr/>
        <p:txBody>
          <a:bodyPr/>
          <a:lstStyle/>
          <a:p>
            <a:r>
              <a:rPr lang="en-US" dirty="0"/>
              <a:t>Source: EIA, </a:t>
            </a:r>
            <a:r>
              <a:rPr lang="en-US" dirty="0" smtClean="0"/>
              <a:t>DPR, April 2015</a:t>
            </a:r>
            <a:endParaRPr lang="en-US" dirty="0"/>
          </a:p>
        </p:txBody>
      </p:sp>
      <p:sp>
        <p:nvSpPr>
          <p:cNvPr id="8" name="Footer Placeholder 7"/>
          <p:cNvSpPr>
            <a:spLocks noGrp="1"/>
          </p:cNvSpPr>
          <p:nvPr>
            <p:ph type="ftr" sz="quarter" idx="3"/>
          </p:nvPr>
        </p:nvSpPr>
        <p:spPr>
          <a:xfrm>
            <a:off x="667512" y="6391656"/>
            <a:ext cx="4691888" cy="393192"/>
          </a:xfrm>
        </p:spPr>
        <p:txBody>
          <a:bodyPr/>
          <a:lstStyle/>
          <a:p>
            <a:r>
              <a:rPr lang="en-US" dirty="0" smtClean="0">
                <a:solidFill>
                  <a:srgbClr val="FFFFFF"/>
                </a:solidFill>
              </a:rPr>
              <a:t>Lower oil prices and the energy outlook                                                  May 2015</a:t>
            </a:r>
            <a:endParaRPr lang="en-US" dirty="0">
              <a:solidFill>
                <a:srgbClr val="FFFFFF"/>
              </a:solidFill>
            </a:endParaRPr>
          </a:p>
        </p:txBody>
      </p:sp>
      <p:graphicFrame>
        <p:nvGraphicFramePr>
          <p:cNvPr id="11" name="Chart Placeholder 10"/>
          <p:cNvGraphicFramePr>
            <a:graphicFrameLocks noGrp="1"/>
          </p:cNvGraphicFramePr>
          <p:nvPr>
            <p:ph type="chart" sz="quarter" idx="12"/>
            <p:extLst>
              <p:ext uri="{D42A27DB-BD31-4B8C-83A1-F6EECF244321}">
                <p14:modId xmlns:p14="http://schemas.microsoft.com/office/powerpoint/2010/main" val="3113887632"/>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637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North American </a:t>
            </a:r>
            <a:r>
              <a:rPr lang="en-US" dirty="0" smtClean="0"/>
              <a:t>liquid fuels production </a:t>
            </a:r>
            <a:r>
              <a:rPr lang="en-US" dirty="0"/>
              <a:t>slows</a:t>
            </a:r>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6</a:t>
            </a:fld>
            <a:endParaRPr lang="en-US" dirty="0">
              <a:solidFill>
                <a:srgbClr val="000000"/>
              </a:solidFill>
            </a:endParaRPr>
          </a:p>
        </p:txBody>
      </p:sp>
      <p:sp>
        <p:nvSpPr>
          <p:cNvPr id="11" name="Text Placeholder 10"/>
          <p:cNvSpPr>
            <a:spLocks noGrp="1"/>
          </p:cNvSpPr>
          <p:nvPr>
            <p:ph type="body" sz="quarter" idx="13"/>
          </p:nvPr>
        </p:nvSpPr>
        <p:spPr/>
        <p:txBody>
          <a:bodyPr/>
          <a:lstStyle/>
          <a:p>
            <a:endParaRPr lang="en-US" dirty="0" smtClean="0"/>
          </a:p>
          <a:p>
            <a:endParaRPr lang="en-US" dirty="0"/>
          </a:p>
          <a:p>
            <a:endParaRPr lang="en-US" dirty="0" smtClean="0"/>
          </a:p>
          <a:p>
            <a:r>
              <a:rPr lang="en-US" dirty="0" smtClean="0"/>
              <a:t>million </a:t>
            </a:r>
            <a:r>
              <a:rPr lang="en-US" dirty="0"/>
              <a:t>barrels per day (</a:t>
            </a:r>
            <a:r>
              <a:rPr lang="en-US" dirty="0" err="1"/>
              <a:t>MMbbl</a:t>
            </a:r>
            <a:r>
              <a:rPr lang="en-US" dirty="0"/>
              <a:t>/d</a:t>
            </a:r>
            <a:r>
              <a:rPr lang="en-US" dirty="0" smtClean="0"/>
              <a:t>)</a:t>
            </a:r>
            <a:endParaRPr lang="en-US" dirty="0"/>
          </a:p>
        </p:txBody>
      </p:sp>
      <p:sp>
        <p:nvSpPr>
          <p:cNvPr id="13" name="Text Placeholder 12"/>
          <p:cNvSpPr>
            <a:spLocks noGrp="1"/>
          </p:cNvSpPr>
          <p:nvPr>
            <p:ph type="body" sz="quarter" idx="15"/>
          </p:nvPr>
        </p:nvSpPr>
        <p:spPr/>
        <p:txBody>
          <a:bodyPr/>
          <a:lstStyle/>
          <a:p>
            <a:r>
              <a:rPr lang="en-US" dirty="0"/>
              <a:t>Source: EIA, Short-Term Energy Outlook, April </a:t>
            </a:r>
            <a:r>
              <a:rPr lang="en-US" dirty="0" smtClean="0"/>
              <a:t>2015</a:t>
            </a:r>
            <a:endParaRPr lang="en-US" dirty="0"/>
          </a:p>
        </p:txBody>
      </p:sp>
      <p:sp>
        <p:nvSpPr>
          <p:cNvPr id="8" name="Footer Placeholder 7"/>
          <p:cNvSpPr>
            <a:spLocks noGrp="1"/>
          </p:cNvSpPr>
          <p:nvPr>
            <p:ph type="ftr" sz="quarter" idx="3"/>
          </p:nvPr>
        </p:nvSpPr>
        <p:spPr>
          <a:xfrm>
            <a:off x="667511" y="6391656"/>
            <a:ext cx="4048421" cy="393192"/>
          </a:xfrm>
        </p:spPr>
        <p:txBody>
          <a:bodyPr/>
          <a:lstStyle/>
          <a:p>
            <a:r>
              <a:rPr lang="en-US" dirty="0" smtClean="0">
                <a:solidFill>
                  <a:srgbClr val="FFFFFF"/>
                </a:solidFill>
              </a:rPr>
              <a:t>Lower oil prices and the energy outlook                                                  May 2015</a:t>
            </a:r>
            <a:endParaRPr lang="en-US" dirty="0">
              <a:solidFill>
                <a:srgbClr val="FFFFFF"/>
              </a:solidFill>
            </a:endParaRPr>
          </a:p>
        </p:txBody>
      </p:sp>
      <p:sp>
        <p:nvSpPr>
          <p:cNvPr id="4" name="Text Placeholder 3"/>
          <p:cNvSpPr>
            <a:spLocks noGrp="1"/>
          </p:cNvSpPr>
          <p:nvPr>
            <p:ph type="body" sz="quarter" idx="14"/>
          </p:nvPr>
        </p:nvSpPr>
        <p:spPr/>
        <p:txBody>
          <a:bodyPr/>
          <a:lstStyle/>
          <a:p>
            <a:endParaRPr lang="en-US" dirty="0"/>
          </a:p>
        </p:txBody>
      </p:sp>
      <p:graphicFrame>
        <p:nvGraphicFramePr>
          <p:cNvPr id="16" name="Chart Placeholder 15"/>
          <p:cNvGraphicFramePr>
            <a:graphicFrameLocks noGrp="1"/>
          </p:cNvGraphicFramePr>
          <p:nvPr>
            <p:ph type="chart" sz="quarter" idx="12"/>
            <p:extLst>
              <p:ext uri="{D42A27DB-BD31-4B8C-83A1-F6EECF244321}">
                <p14:modId xmlns:p14="http://schemas.microsoft.com/office/powerpoint/2010/main" val="4180422732"/>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620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World liquid fuels consumption picks up</a:t>
            </a:r>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7</a:t>
            </a:fld>
            <a:endParaRPr lang="en-US" dirty="0">
              <a:solidFill>
                <a:srgbClr val="000000"/>
              </a:solidFill>
            </a:endParaRPr>
          </a:p>
        </p:txBody>
      </p:sp>
      <p:sp>
        <p:nvSpPr>
          <p:cNvPr id="11" name="Text Placeholder 10"/>
          <p:cNvSpPr>
            <a:spLocks noGrp="1"/>
          </p:cNvSpPr>
          <p:nvPr>
            <p:ph type="body" sz="quarter" idx="13"/>
          </p:nvPr>
        </p:nvSpPr>
        <p:spPr/>
        <p:txBody>
          <a:bodyPr/>
          <a:lstStyle/>
          <a:p>
            <a:endParaRPr lang="en-US" dirty="0" smtClean="0"/>
          </a:p>
          <a:p>
            <a:endParaRPr lang="en-US" dirty="0"/>
          </a:p>
          <a:p>
            <a:endParaRPr lang="en-US" dirty="0" smtClean="0"/>
          </a:p>
          <a:p>
            <a:r>
              <a:rPr lang="en-US" dirty="0" smtClean="0"/>
              <a:t>million </a:t>
            </a:r>
            <a:r>
              <a:rPr lang="en-US" dirty="0"/>
              <a:t>barrels per day (</a:t>
            </a:r>
            <a:r>
              <a:rPr lang="en-US" dirty="0" err="1"/>
              <a:t>MMbbl</a:t>
            </a:r>
            <a:r>
              <a:rPr lang="en-US" dirty="0"/>
              <a:t>/d</a:t>
            </a:r>
            <a:r>
              <a:rPr lang="en-US" dirty="0" smtClean="0"/>
              <a:t>)</a:t>
            </a:r>
            <a:endParaRPr lang="en-US" dirty="0"/>
          </a:p>
        </p:txBody>
      </p:sp>
      <p:sp>
        <p:nvSpPr>
          <p:cNvPr id="13" name="Text Placeholder 12"/>
          <p:cNvSpPr>
            <a:spLocks noGrp="1"/>
          </p:cNvSpPr>
          <p:nvPr>
            <p:ph type="body" sz="quarter" idx="15"/>
          </p:nvPr>
        </p:nvSpPr>
        <p:spPr/>
        <p:txBody>
          <a:bodyPr/>
          <a:lstStyle/>
          <a:p>
            <a:r>
              <a:rPr lang="en-US" dirty="0"/>
              <a:t>Source: EIA, Short-Term Energy Outlook, April </a:t>
            </a:r>
            <a:r>
              <a:rPr lang="en-US" dirty="0" smtClean="0"/>
              <a:t>2015</a:t>
            </a:r>
            <a:endParaRPr lang="en-US" dirty="0"/>
          </a:p>
        </p:txBody>
      </p:sp>
      <p:sp>
        <p:nvSpPr>
          <p:cNvPr id="8" name="Footer Placeholder 7"/>
          <p:cNvSpPr>
            <a:spLocks noGrp="1"/>
          </p:cNvSpPr>
          <p:nvPr>
            <p:ph type="ftr" sz="quarter" idx="3"/>
          </p:nvPr>
        </p:nvSpPr>
        <p:spPr>
          <a:xfrm>
            <a:off x="667512" y="6391656"/>
            <a:ext cx="4082288" cy="393192"/>
          </a:xfrm>
        </p:spPr>
        <p:txBody>
          <a:bodyPr/>
          <a:lstStyle/>
          <a:p>
            <a:r>
              <a:rPr lang="en-US" dirty="0" smtClean="0">
                <a:solidFill>
                  <a:srgbClr val="FFFFFF"/>
                </a:solidFill>
              </a:rPr>
              <a:t>Lower oil prices and the energy outlook                                                  May 2015</a:t>
            </a:r>
            <a:endParaRPr lang="en-US" dirty="0">
              <a:solidFill>
                <a:srgbClr val="FFFFFF"/>
              </a:solidFill>
            </a:endParaRPr>
          </a:p>
        </p:txBody>
      </p:sp>
      <p:graphicFrame>
        <p:nvGraphicFramePr>
          <p:cNvPr id="10" name="Chart Placeholder 9"/>
          <p:cNvGraphicFramePr>
            <a:graphicFrameLocks noGrp="1"/>
          </p:cNvGraphicFramePr>
          <p:nvPr>
            <p:ph type="chart" sz="quarter" idx="12"/>
            <p:extLst>
              <p:ext uri="{D42A27DB-BD31-4B8C-83A1-F6EECF244321}">
                <p14:modId xmlns:p14="http://schemas.microsoft.com/office/powerpoint/2010/main" val="3366159809"/>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34766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Oil supply and demand rebalance by late 2016</a:t>
            </a:r>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8</a:t>
            </a:fld>
            <a:endParaRPr lang="en-US" dirty="0">
              <a:solidFill>
                <a:srgbClr val="000000"/>
              </a:solidFill>
            </a:endParaRPr>
          </a:p>
        </p:txBody>
      </p:sp>
      <p:sp>
        <p:nvSpPr>
          <p:cNvPr id="11" name="Text Placeholder 10"/>
          <p:cNvSpPr>
            <a:spLocks noGrp="1"/>
          </p:cNvSpPr>
          <p:nvPr>
            <p:ph type="body" sz="quarter" idx="13"/>
          </p:nvPr>
        </p:nvSpPr>
        <p:spPr/>
        <p:txBody>
          <a:bodyPr/>
          <a:lstStyle/>
          <a:p>
            <a:endParaRPr lang="en-US" dirty="0" smtClean="0"/>
          </a:p>
          <a:p>
            <a:endParaRPr lang="en-US" dirty="0"/>
          </a:p>
          <a:p>
            <a:endParaRPr lang="en-US" dirty="0" smtClean="0"/>
          </a:p>
          <a:p>
            <a:r>
              <a:rPr lang="en-US" dirty="0" smtClean="0"/>
              <a:t>million </a:t>
            </a:r>
            <a:r>
              <a:rPr lang="en-US" dirty="0"/>
              <a:t>barrels per day (</a:t>
            </a:r>
            <a:r>
              <a:rPr lang="en-US" dirty="0" err="1"/>
              <a:t>MMbbl</a:t>
            </a:r>
            <a:r>
              <a:rPr lang="en-US" dirty="0"/>
              <a:t>/d</a:t>
            </a:r>
            <a:r>
              <a:rPr lang="en-US" dirty="0" smtClean="0"/>
              <a:t>)</a:t>
            </a:r>
            <a:endParaRPr lang="en-US" dirty="0"/>
          </a:p>
        </p:txBody>
      </p:sp>
      <p:sp>
        <p:nvSpPr>
          <p:cNvPr id="12" name="Text Placeholder 11"/>
          <p:cNvSpPr>
            <a:spLocks noGrp="1"/>
          </p:cNvSpPr>
          <p:nvPr>
            <p:ph type="body" sz="quarter" idx="14"/>
          </p:nvPr>
        </p:nvSpPr>
        <p:spPr/>
        <p:txBody>
          <a:bodyPr/>
          <a:lstStyle/>
          <a:p>
            <a:r>
              <a:rPr lang="en-US" dirty="0" err="1"/>
              <a:t>MMbbl</a:t>
            </a:r>
            <a:r>
              <a:rPr lang="en-US" dirty="0"/>
              <a:t>/d</a:t>
            </a:r>
          </a:p>
        </p:txBody>
      </p:sp>
      <p:sp>
        <p:nvSpPr>
          <p:cNvPr id="13" name="Text Placeholder 12"/>
          <p:cNvSpPr>
            <a:spLocks noGrp="1"/>
          </p:cNvSpPr>
          <p:nvPr>
            <p:ph type="body" sz="quarter" idx="15"/>
          </p:nvPr>
        </p:nvSpPr>
        <p:spPr/>
        <p:txBody>
          <a:bodyPr/>
          <a:lstStyle/>
          <a:p>
            <a:r>
              <a:rPr lang="en-US" dirty="0"/>
              <a:t>Source: EIA, Short-Term Energy Outlook, April </a:t>
            </a:r>
            <a:r>
              <a:rPr lang="en-US" dirty="0" smtClean="0"/>
              <a:t>2015</a:t>
            </a:r>
            <a:endParaRPr lang="en-US" dirty="0"/>
          </a:p>
        </p:txBody>
      </p:sp>
      <p:sp>
        <p:nvSpPr>
          <p:cNvPr id="8" name="Footer Placeholder 7"/>
          <p:cNvSpPr>
            <a:spLocks noGrp="1"/>
          </p:cNvSpPr>
          <p:nvPr>
            <p:ph type="ftr" sz="quarter" idx="3"/>
          </p:nvPr>
        </p:nvSpPr>
        <p:spPr>
          <a:xfrm>
            <a:off x="667512" y="6391656"/>
            <a:ext cx="4234688" cy="393192"/>
          </a:xfrm>
        </p:spPr>
        <p:txBody>
          <a:bodyPr/>
          <a:lstStyle/>
          <a:p>
            <a:r>
              <a:rPr lang="en-US" dirty="0" smtClean="0">
                <a:solidFill>
                  <a:srgbClr val="FFFFFF"/>
                </a:solidFill>
              </a:rPr>
              <a:t>Lower oil prices and the energy outlook                                                  May 2015</a:t>
            </a:r>
            <a:endParaRPr lang="en-US" dirty="0">
              <a:solidFill>
                <a:srgbClr val="FFFFFF"/>
              </a:solidFill>
            </a:endParaRPr>
          </a:p>
        </p:txBody>
      </p:sp>
      <p:graphicFrame>
        <p:nvGraphicFramePr>
          <p:cNvPr id="14" name="Chart Placeholder 13"/>
          <p:cNvGraphicFramePr>
            <a:graphicFrameLocks noGrp="1"/>
          </p:cNvGraphicFramePr>
          <p:nvPr>
            <p:ph type="chart" sz="quarter" idx="12"/>
            <p:extLst>
              <p:ext uri="{D42A27DB-BD31-4B8C-83A1-F6EECF244321}">
                <p14:modId xmlns:p14="http://schemas.microsoft.com/office/powerpoint/2010/main" val="3651640965"/>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417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considerations</a:t>
            </a:r>
            <a:endParaRPr lang="en-US" i="1"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9</a:t>
            </a:fld>
            <a:endParaRPr lang="en-US" dirty="0">
              <a:solidFill>
                <a:srgbClr val="000000"/>
              </a:solidFill>
            </a:endParaRPr>
          </a:p>
        </p:txBody>
      </p:sp>
      <p:sp>
        <p:nvSpPr>
          <p:cNvPr id="4" name="Footer Placeholder 3"/>
          <p:cNvSpPr>
            <a:spLocks noGrp="1"/>
          </p:cNvSpPr>
          <p:nvPr>
            <p:ph type="ftr" sz="quarter" idx="3"/>
          </p:nvPr>
        </p:nvSpPr>
        <p:spPr>
          <a:xfrm>
            <a:off x="667512" y="6391656"/>
            <a:ext cx="3691128" cy="393192"/>
          </a:xfrm>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065852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0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1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4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5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6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7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8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9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8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0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1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2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9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0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3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11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12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13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14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15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16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eia_template_for_S1_Briefing</Template>
  <TotalTime>12801</TotalTime>
  <Words>3737</Words>
  <Application>Microsoft Macintosh PowerPoint</Application>
  <PresentationFormat>On-screen Show (4:3)</PresentationFormat>
  <Paragraphs>440</Paragraphs>
  <Slides>22</Slides>
  <Notes>13</Notes>
  <HiddenSlides>0</HiddenSlides>
  <MMClips>0</MMClips>
  <ScaleCrop>false</ScaleCrop>
  <HeadingPairs>
    <vt:vector size="4" baseType="variant">
      <vt:variant>
        <vt:lpstr>Theme</vt:lpstr>
      </vt:variant>
      <vt:variant>
        <vt:i4>41</vt:i4>
      </vt:variant>
      <vt:variant>
        <vt:lpstr>Slide Titles</vt:lpstr>
      </vt:variant>
      <vt:variant>
        <vt:i4>22</vt:i4>
      </vt:variant>
    </vt:vector>
  </HeadingPairs>
  <TitlesOfParts>
    <vt:vector size="63" baseType="lpstr">
      <vt:lpstr>eia_template_for_briefing</vt:lpstr>
      <vt:lpstr>1_eia_template_for_briefing</vt:lpstr>
      <vt:lpstr>2_eia_template_for_briefing</vt:lpstr>
      <vt:lpstr>3_eia_template_for_briefing</vt:lpstr>
      <vt:lpstr>eia_template</vt:lpstr>
      <vt:lpstr>4_eia_template_for_briefing</vt:lpstr>
      <vt:lpstr>1_eia_template</vt:lpstr>
      <vt:lpstr>5_eia_template_for_briefing</vt:lpstr>
      <vt:lpstr>2_eia_template</vt:lpstr>
      <vt:lpstr>3_eia_template</vt:lpstr>
      <vt:lpstr>4_eia_template</vt:lpstr>
      <vt:lpstr>6_eia_template_for_briefing</vt:lpstr>
      <vt:lpstr>5_eia_template</vt:lpstr>
      <vt:lpstr>6_eia_template</vt:lpstr>
      <vt:lpstr>7_EIA_Template</vt:lpstr>
      <vt:lpstr>8_eia_template</vt:lpstr>
      <vt:lpstr>9_eia_template</vt:lpstr>
      <vt:lpstr>10_eia_template</vt:lpstr>
      <vt:lpstr>7_eia_template_for_briefing</vt:lpstr>
      <vt:lpstr>11_eia_template</vt:lpstr>
      <vt:lpstr>12_eia_template</vt:lpstr>
      <vt:lpstr>13_eia_template</vt:lpstr>
      <vt:lpstr>14_eia_template</vt:lpstr>
      <vt:lpstr>15_eia_template</vt:lpstr>
      <vt:lpstr>16_eia_template</vt:lpstr>
      <vt:lpstr>17_eia_template</vt:lpstr>
      <vt:lpstr>18_eia_template</vt:lpstr>
      <vt:lpstr>19_eia_template</vt:lpstr>
      <vt:lpstr>8_eia_template_for_briefing</vt:lpstr>
      <vt:lpstr>20_eia_template</vt:lpstr>
      <vt:lpstr>21_eia_template</vt:lpstr>
      <vt:lpstr>22_EIA_Template</vt:lpstr>
      <vt:lpstr>9_eia_template_for_briefing</vt:lpstr>
      <vt:lpstr>10_eia_template_for_briefing</vt:lpstr>
      <vt:lpstr>23_EIA_Template</vt:lpstr>
      <vt:lpstr>11_eia_template_for_briefing</vt:lpstr>
      <vt:lpstr>12_eia_template_for_briefing</vt:lpstr>
      <vt:lpstr>13_eia_template_for_briefing</vt:lpstr>
      <vt:lpstr>14_eia_template_for_briefing</vt:lpstr>
      <vt:lpstr>15_eia_template_for_briefing</vt:lpstr>
      <vt:lpstr>16_eia_template_for_briefing</vt:lpstr>
      <vt:lpstr>PowerPoint Presentation</vt:lpstr>
      <vt:lpstr>Lower oil prices and the energy outlook</vt:lpstr>
      <vt:lpstr>World crude oil price projection is lower in the AEO2015 Reference case than in AEO2014, particularly in the near term</vt:lpstr>
      <vt:lpstr>For oil prices, the market-implied confidence band  is very wide</vt:lpstr>
      <vt:lpstr>Production growth in top crude producing regions (Permian, Bakken, Niobrara, and Eagle Ford) stops in early 2015</vt:lpstr>
      <vt:lpstr>North American liquid fuels production slows</vt:lpstr>
      <vt:lpstr>World liquid fuels consumption picks up</vt:lpstr>
      <vt:lpstr>Oil supply and demand rebalance by late 2016</vt:lpstr>
      <vt:lpstr>Long-term considerations</vt:lpstr>
      <vt:lpstr>All of the growth in liquid fuels consumption occurs in the emerging non-OECD (million barrels per day)</vt:lpstr>
      <vt:lpstr>Most significant contributors to non-OPEC crude and lease condensate production: Canada, Brazil, U.S., Kazakhstan, Russia</vt:lpstr>
      <vt:lpstr>Reductions in energy intensity largely offset impact of GDP growth, leading to slow projected growth in energy use</vt:lpstr>
      <vt:lpstr>In the transportation sector, motor gasoline use declines; diesel fuel, jet fuel, and natural gas use all grow</vt:lpstr>
      <vt:lpstr>U.S. crude oil production rises above previous historical highs before 2020 in all AEO2015 cases, with a range of longer-term outcomes</vt:lpstr>
      <vt:lpstr>U.S. crude oil supply and disposition change, 2025 v. 2013</vt:lpstr>
      <vt:lpstr>Projected U.S. natural gas exports reflect the spread between domestic natural gas prices and world energy prices</vt:lpstr>
      <vt:lpstr>U.S. CO2 emissions are sensitive to the influence of future economic growth and energy price trends on energy consumption</vt:lpstr>
      <vt:lpstr>North American energy cooperation</vt:lpstr>
      <vt:lpstr>Tri-lateral cooperation: Canada, Mexico, &amp; United States memorandum of understanding signed 12/15/2014</vt:lpstr>
      <vt:lpstr>North American border crossing points for electricity and oil and natural gas pipelines</vt:lpstr>
      <vt:lpstr>For more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Energy Outlook 2014</dc:title>
  <dc:creator>Lee, April</dc:creator>
  <cp:lastModifiedBy>Maureen Boyd</cp:lastModifiedBy>
  <cp:revision>448</cp:revision>
  <cp:lastPrinted>2015-05-08T14:53:34Z</cp:lastPrinted>
  <dcterms:created xsi:type="dcterms:W3CDTF">2014-08-29T14:04:55Z</dcterms:created>
  <dcterms:modified xsi:type="dcterms:W3CDTF">2015-05-11T14:56:06Z</dcterms:modified>
</cp:coreProperties>
</file>