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1"/>
  </p:handoutMasterIdLst>
  <p:sldIdLst>
    <p:sldId id="256" r:id="rId2"/>
    <p:sldId id="257" r:id="rId3"/>
    <p:sldId id="277" r:id="rId4"/>
    <p:sldId id="259" r:id="rId5"/>
    <p:sldId id="260" r:id="rId6"/>
    <p:sldId id="258" r:id="rId7"/>
    <p:sldId id="261" r:id="rId8"/>
    <p:sldId id="263" r:id="rId9"/>
    <p:sldId id="264" r:id="rId10"/>
    <p:sldId id="265" r:id="rId11"/>
    <p:sldId id="266" r:id="rId12"/>
    <p:sldId id="267" r:id="rId13"/>
    <p:sldId id="268" r:id="rId14"/>
    <p:sldId id="273" r:id="rId15"/>
    <p:sldId id="278" r:id="rId16"/>
    <p:sldId id="270" r:id="rId17"/>
    <p:sldId id="276" r:id="rId18"/>
    <p:sldId id="271" r:id="rId19"/>
    <p:sldId id="272" r:id="rId20"/>
  </p:sldIdLst>
  <p:sldSz cx="12192000" cy="6858000"/>
  <p:notesSz cx="6648450" cy="98504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116" d="100"/>
          <a:sy n="116" d="100"/>
        </p:scale>
        <p:origin x="-276" y="-114"/>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0995" cy="492522"/>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765916" y="0"/>
            <a:ext cx="2880995" cy="492522"/>
          </a:xfrm>
          <a:prstGeom prst="rect">
            <a:avLst/>
          </a:prstGeom>
        </p:spPr>
        <p:txBody>
          <a:bodyPr vert="horz" lIns="91440" tIns="45720" rIns="91440" bIns="45720" rtlCol="0"/>
          <a:lstStyle>
            <a:lvl1pPr algn="r">
              <a:defRPr sz="1200"/>
            </a:lvl1pPr>
          </a:lstStyle>
          <a:p>
            <a:fld id="{5458EEF6-014F-4D33-8015-4FA3ECA3C216}" type="datetimeFigureOut">
              <a:rPr lang="en-CA" smtClean="0"/>
              <a:pPr/>
              <a:t>16/06/2015</a:t>
            </a:fld>
            <a:endParaRPr lang="en-CA"/>
          </a:p>
        </p:txBody>
      </p:sp>
      <p:sp>
        <p:nvSpPr>
          <p:cNvPr id="4" name="Footer Placeholder 3"/>
          <p:cNvSpPr>
            <a:spLocks noGrp="1"/>
          </p:cNvSpPr>
          <p:nvPr>
            <p:ph type="ftr" sz="quarter" idx="2"/>
          </p:nvPr>
        </p:nvSpPr>
        <p:spPr>
          <a:xfrm>
            <a:off x="0" y="9356207"/>
            <a:ext cx="2880995" cy="492522"/>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765916" y="9356207"/>
            <a:ext cx="2880995" cy="492522"/>
          </a:xfrm>
          <a:prstGeom prst="rect">
            <a:avLst/>
          </a:prstGeom>
        </p:spPr>
        <p:txBody>
          <a:bodyPr vert="horz" lIns="91440" tIns="45720" rIns="91440" bIns="45720" rtlCol="0" anchor="b"/>
          <a:lstStyle>
            <a:lvl1pPr algn="r">
              <a:defRPr sz="1200"/>
            </a:lvl1pPr>
          </a:lstStyle>
          <a:p>
            <a:fld id="{3337329A-A31B-4C51-996E-C31460F7ACAF}" type="slidenum">
              <a:rPr lang="en-CA" smtClean="0"/>
              <a:pPr/>
              <a:t>‹#›</a:t>
            </a:fld>
            <a:endParaRPr lang="en-CA"/>
          </a:p>
        </p:txBody>
      </p:sp>
    </p:spTree>
    <p:extLst>
      <p:ext uri="{BB962C8B-B14F-4D97-AF65-F5344CB8AC3E}">
        <p14:creationId xmlns:p14="http://schemas.microsoft.com/office/powerpoint/2010/main" xmlns="" val="419500149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2375067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2000186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2498072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1721595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2D972B-0960-46B1-9228-92F660AD947D}" type="datetimeFigureOut">
              <a:rPr lang="en-US" smtClean="0"/>
              <a:pPr/>
              <a:t>6/16/2015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19548695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2D972B-0960-46B1-9228-92F660AD947D}"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87552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2D972B-0960-46B1-9228-92F660AD947D}" type="datetimeFigureOut">
              <a:rPr lang="en-US" smtClean="0"/>
              <a:pPr/>
              <a:t>6/16/2015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1066694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2D972B-0960-46B1-9228-92F660AD947D}" type="datetimeFigureOut">
              <a:rPr lang="en-US" smtClean="0"/>
              <a:pPr/>
              <a:t>6/16/2015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408291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2D972B-0960-46B1-9228-92F660AD947D}" type="datetimeFigureOut">
              <a:rPr lang="en-US" smtClean="0"/>
              <a:pPr/>
              <a:t>6/16/2015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8569703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972B-0960-46B1-9228-92F660AD947D}"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4267116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2D972B-0960-46B1-9228-92F660AD947D}" type="datetimeFigureOut">
              <a:rPr lang="en-US" smtClean="0"/>
              <a:pPr/>
              <a:t>6/16/2015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406254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2D972B-0960-46B1-9228-92F660AD947D}" type="datetimeFigureOut">
              <a:rPr lang="en-US" smtClean="0"/>
              <a:pPr/>
              <a:t>6/16/2015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FA78EAC-E043-4134-8A98-485F3F8DB77C}" type="slidenum">
              <a:rPr lang="en-US" smtClean="0"/>
              <a:pPr/>
              <a:t>‹#›</a:t>
            </a:fld>
            <a:endParaRPr lang="en-US"/>
          </a:p>
        </p:txBody>
      </p:sp>
    </p:spTree>
    <p:extLst>
      <p:ext uri="{BB962C8B-B14F-4D97-AF65-F5344CB8AC3E}">
        <p14:creationId xmlns:p14="http://schemas.microsoft.com/office/powerpoint/2010/main" xmlns="" val="30667296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www.refugeeresearch.net/ms/gr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6600" b="1" dirty="0" smtClean="0">
                <a:latin typeface="+mn-lt"/>
              </a:rPr>
              <a:t>Understanding </a:t>
            </a:r>
            <a:br>
              <a:rPr lang="en-US" sz="6600" b="1" dirty="0" smtClean="0">
                <a:latin typeface="+mn-lt"/>
              </a:rPr>
            </a:br>
            <a:r>
              <a:rPr lang="en-US" sz="6600" b="1" dirty="0" smtClean="0">
                <a:latin typeface="+mn-lt"/>
              </a:rPr>
              <a:t>global refugee policy</a:t>
            </a:r>
            <a:endParaRPr lang="en-US" sz="6600" b="1" dirty="0">
              <a:latin typeface="+mn-lt"/>
            </a:endParaRPr>
          </a:p>
        </p:txBody>
      </p:sp>
      <p:sp>
        <p:nvSpPr>
          <p:cNvPr id="3" name="Subtitle 2"/>
          <p:cNvSpPr>
            <a:spLocks noGrp="1"/>
          </p:cNvSpPr>
          <p:nvPr>
            <p:ph type="subTitle" idx="1"/>
          </p:nvPr>
        </p:nvSpPr>
        <p:spPr>
          <a:xfrm>
            <a:off x="1524000" y="3749955"/>
            <a:ext cx="9144000" cy="1655762"/>
          </a:xfrm>
        </p:spPr>
        <p:txBody>
          <a:bodyPr>
            <a:noAutofit/>
          </a:bodyPr>
          <a:lstStyle/>
          <a:p>
            <a:r>
              <a:rPr lang="en-US" sz="3600" dirty="0" smtClean="0"/>
              <a:t>James Milner</a:t>
            </a:r>
          </a:p>
          <a:p>
            <a:r>
              <a:rPr lang="en-US" sz="3600" dirty="0" smtClean="0"/>
              <a:t>Carleton University</a:t>
            </a:r>
          </a:p>
          <a:p>
            <a:r>
              <a:rPr lang="en-US" sz="3600" dirty="0" smtClean="0"/>
              <a:t>James.Milner@carleton.ca</a:t>
            </a:r>
            <a:endParaRPr lang="en-US" sz="3600" dirty="0"/>
          </a:p>
        </p:txBody>
      </p:sp>
    </p:spTree>
    <p:extLst>
      <p:ext uri="{BB962C8B-B14F-4D97-AF65-F5344CB8AC3E}">
        <p14:creationId xmlns:p14="http://schemas.microsoft.com/office/powerpoint/2010/main" xmlns="" val="353687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Negotiating the </a:t>
            </a:r>
            <a:r>
              <a:rPr lang="en-US" b="1" dirty="0" err="1" smtClean="0"/>
              <a:t>ExCom</a:t>
            </a:r>
            <a:r>
              <a:rPr lang="en-US" b="1" dirty="0" smtClean="0"/>
              <a:t> Conclusion</a:t>
            </a:r>
            <a:endParaRPr lang="en-US" b="1" dirty="0"/>
          </a:p>
        </p:txBody>
      </p:sp>
      <p:sp>
        <p:nvSpPr>
          <p:cNvPr id="3" name="Content Placeholder 2"/>
          <p:cNvSpPr>
            <a:spLocks noGrp="1"/>
          </p:cNvSpPr>
          <p:nvPr>
            <p:ph idx="1"/>
          </p:nvPr>
        </p:nvSpPr>
        <p:spPr/>
        <p:txBody>
          <a:bodyPr>
            <a:normAutofit fontScale="92500"/>
          </a:bodyPr>
          <a:lstStyle/>
          <a:p>
            <a:r>
              <a:rPr lang="en-US" dirty="0" smtClean="0"/>
              <a:t>Lessons in the product and the process…</a:t>
            </a:r>
          </a:p>
          <a:p>
            <a:r>
              <a:rPr lang="en-US" dirty="0" smtClean="0"/>
              <a:t>Failure to reach consensus by September 2009</a:t>
            </a:r>
          </a:p>
          <a:p>
            <a:r>
              <a:rPr lang="en-US" dirty="0" smtClean="0"/>
              <a:t>Role of donor states in sustaining negotiations through to December 2009</a:t>
            </a:r>
          </a:p>
          <a:p>
            <a:r>
              <a:rPr lang="en-US" dirty="0" smtClean="0"/>
              <a:t>Tensions between donor/resettlement countries (global North) and countries of first asylum (global South)</a:t>
            </a:r>
          </a:p>
          <a:p>
            <a:pPr lvl="1"/>
            <a:r>
              <a:rPr lang="en-US" dirty="0" smtClean="0"/>
              <a:t>Definition of a protracted refugee situations (duration v. size)</a:t>
            </a:r>
          </a:p>
          <a:p>
            <a:pPr lvl="1"/>
            <a:r>
              <a:rPr lang="en-US" dirty="0" smtClean="0"/>
              <a:t>Pathways to local integration and debates on self-reliance</a:t>
            </a:r>
          </a:p>
          <a:p>
            <a:pPr lvl="1"/>
            <a:r>
              <a:rPr lang="en-US" dirty="0" smtClean="0"/>
              <a:t>Assertions of sovereignty and concerns of host states</a:t>
            </a:r>
          </a:p>
          <a:p>
            <a:pPr lvl="1"/>
            <a:r>
              <a:rPr lang="en-US" dirty="0" smtClean="0"/>
              <a:t>Calls for case-specific and multi-</a:t>
            </a:r>
            <a:r>
              <a:rPr lang="en-US" dirty="0" err="1" smtClean="0"/>
              <a:t>sectoral</a:t>
            </a:r>
            <a:r>
              <a:rPr lang="en-US" dirty="0" smtClean="0"/>
              <a:t> responses</a:t>
            </a:r>
          </a:p>
          <a:p>
            <a:r>
              <a:rPr lang="en-US" dirty="0" smtClean="0"/>
              <a:t> Indicative of the changing dynamics of </a:t>
            </a:r>
            <a:r>
              <a:rPr lang="en-US" dirty="0" err="1" smtClean="0"/>
              <a:t>ExCom</a:t>
            </a:r>
            <a:r>
              <a:rPr lang="en-US" dirty="0" smtClean="0"/>
              <a:t> itself?</a:t>
            </a:r>
            <a:endParaRPr lang="en-US" dirty="0"/>
          </a:p>
        </p:txBody>
      </p:sp>
    </p:spTree>
    <p:extLst>
      <p:ext uri="{BB962C8B-B14F-4D97-AF65-F5344CB8AC3E}">
        <p14:creationId xmlns:p14="http://schemas.microsoft.com/office/powerpoint/2010/main" xmlns="" val="341520471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Implementing GRP on PRSs: Tanzania</a:t>
            </a:r>
            <a:endParaRPr lang="en-US" b="1" dirty="0"/>
          </a:p>
        </p:txBody>
      </p:sp>
      <p:sp>
        <p:nvSpPr>
          <p:cNvPr id="3" name="Content Placeholder 2"/>
          <p:cNvSpPr>
            <a:spLocks noGrp="1"/>
          </p:cNvSpPr>
          <p:nvPr>
            <p:ph idx="1"/>
          </p:nvPr>
        </p:nvSpPr>
        <p:spPr>
          <a:xfrm>
            <a:off x="838200" y="1825625"/>
            <a:ext cx="10515600" cy="4763434"/>
          </a:xfrm>
        </p:spPr>
        <p:txBody>
          <a:bodyPr>
            <a:normAutofit/>
          </a:bodyPr>
          <a:lstStyle/>
          <a:p>
            <a:r>
              <a:rPr lang="en-US" smtClean="0"/>
              <a:t>2007: </a:t>
            </a:r>
            <a:r>
              <a:rPr lang="en-US" dirty="0" smtClean="0"/>
              <a:t>Tanzania announced its willingness to naturalize some of the 220,000 Burundian refugees who had been on its territory since 1972</a:t>
            </a:r>
          </a:p>
          <a:p>
            <a:r>
              <a:rPr lang="en-US" dirty="0" smtClean="0"/>
              <a:t>Tanzania was one of five test cases for HC’s Initiative</a:t>
            </a:r>
          </a:p>
          <a:p>
            <a:r>
              <a:rPr lang="en-US" dirty="0" smtClean="0"/>
              <a:t>February 2008 supplementary appeal: US$34 million</a:t>
            </a:r>
          </a:p>
          <a:p>
            <a:r>
              <a:rPr lang="en-US" dirty="0" smtClean="0"/>
              <a:t>Program launched in March 2008</a:t>
            </a:r>
          </a:p>
          <a:p>
            <a:r>
              <a:rPr lang="en-US" dirty="0" smtClean="0"/>
              <a:t>164,000 individuals apply for Tanzanian citizenship</a:t>
            </a:r>
          </a:p>
          <a:p>
            <a:r>
              <a:rPr lang="en-US" dirty="0" smtClean="0"/>
              <a:t>June 2010: 98% of application accepted</a:t>
            </a:r>
          </a:p>
          <a:p>
            <a:r>
              <a:rPr lang="en-US" dirty="0" smtClean="0"/>
              <a:t>Success? </a:t>
            </a:r>
            <a:endParaRPr lang="en-US" dirty="0"/>
          </a:p>
        </p:txBody>
      </p:sp>
      <p:pic>
        <p:nvPicPr>
          <p:cNvPr id="4" name="Picture 6"/>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780931" y="3907000"/>
            <a:ext cx="3257980" cy="280308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640669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Non-implementation of GRP on PRS</a:t>
            </a:r>
            <a:endParaRPr lang="en-US" b="1" dirty="0"/>
          </a:p>
        </p:txBody>
      </p:sp>
      <p:sp>
        <p:nvSpPr>
          <p:cNvPr id="3" name="Content Placeholder 2"/>
          <p:cNvSpPr>
            <a:spLocks noGrp="1"/>
          </p:cNvSpPr>
          <p:nvPr>
            <p:ph idx="1"/>
          </p:nvPr>
        </p:nvSpPr>
        <p:spPr/>
        <p:txBody>
          <a:bodyPr>
            <a:normAutofit lnSpcReduction="10000"/>
          </a:bodyPr>
          <a:lstStyle/>
          <a:p>
            <a:r>
              <a:rPr lang="en-US" dirty="0" err="1" smtClean="0"/>
              <a:t>GoT</a:t>
            </a:r>
            <a:r>
              <a:rPr lang="en-US" dirty="0" smtClean="0"/>
              <a:t> required relocation from settlements to acquire citizenship</a:t>
            </a:r>
          </a:p>
          <a:p>
            <a:r>
              <a:rPr lang="en-US" dirty="0" smtClean="0"/>
              <a:t>June 2010: Draft National Strategy for Community Integration </a:t>
            </a:r>
            <a:r>
              <a:rPr lang="en-US" dirty="0" err="1" smtClean="0"/>
              <a:t>Programme</a:t>
            </a:r>
            <a:r>
              <a:rPr lang="en-US" dirty="0" smtClean="0"/>
              <a:t> (</a:t>
            </a:r>
            <a:r>
              <a:rPr lang="en-US" dirty="0" err="1" smtClean="0"/>
              <a:t>NaSCIP</a:t>
            </a:r>
            <a:r>
              <a:rPr lang="en-US" dirty="0" smtClean="0"/>
              <a:t>) called for US$350 million to support relocation from the 3 settlements to 16 regions across Tanzania</a:t>
            </a:r>
          </a:p>
          <a:p>
            <a:r>
              <a:rPr lang="en-US" dirty="0" smtClean="0"/>
              <a:t>US$103 million included in 2011-2015 UNDAP</a:t>
            </a:r>
          </a:p>
          <a:p>
            <a:pPr lvl="1"/>
            <a:r>
              <a:rPr lang="en-US" dirty="0" smtClean="0"/>
              <a:t>US$55 million for relocation and integration</a:t>
            </a:r>
          </a:p>
          <a:p>
            <a:pPr lvl="1"/>
            <a:r>
              <a:rPr lang="en-US" dirty="0" smtClean="0"/>
              <a:t>US$48 million to enhance ‘absorption capacity of receiving communities’</a:t>
            </a:r>
          </a:p>
          <a:p>
            <a:r>
              <a:rPr lang="en-US" dirty="0" smtClean="0"/>
              <a:t>21 June 2011: ‘The government will consider another avenue that will please Tanzanians on this matter’ (Minister of Home Affairs)</a:t>
            </a:r>
          </a:p>
          <a:p>
            <a:r>
              <a:rPr lang="en-US" dirty="0" smtClean="0"/>
              <a:t>August 2011: Relocation planning suspended</a:t>
            </a:r>
            <a:endParaRPr lang="en-US" dirty="0"/>
          </a:p>
        </p:txBody>
      </p:sp>
    </p:spTree>
    <p:extLst>
      <p:ext uri="{BB962C8B-B14F-4D97-AF65-F5344CB8AC3E}">
        <p14:creationId xmlns:p14="http://schemas.microsoft.com/office/powerpoint/2010/main" xmlns="" val="3685950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Explaining non-implementation</a:t>
            </a:r>
            <a:endParaRPr lang="en-US" b="1" dirty="0"/>
          </a:p>
        </p:txBody>
      </p:sp>
      <p:sp>
        <p:nvSpPr>
          <p:cNvPr id="3" name="Content Placeholder 2"/>
          <p:cNvSpPr>
            <a:spLocks noGrp="1"/>
          </p:cNvSpPr>
          <p:nvPr>
            <p:ph idx="1"/>
          </p:nvPr>
        </p:nvSpPr>
        <p:spPr>
          <a:xfrm>
            <a:off x="838200" y="1825624"/>
            <a:ext cx="10515600" cy="4696199"/>
          </a:xfrm>
        </p:spPr>
        <p:txBody>
          <a:bodyPr>
            <a:normAutofit lnSpcReduction="10000"/>
          </a:bodyPr>
          <a:lstStyle/>
          <a:p>
            <a:r>
              <a:rPr lang="en-US" dirty="0" smtClean="0"/>
              <a:t>Declining public confidence in CCM and President </a:t>
            </a:r>
            <a:r>
              <a:rPr lang="en-US" dirty="0" err="1" smtClean="0"/>
              <a:t>Kikwete</a:t>
            </a:r>
            <a:r>
              <a:rPr lang="en-US" dirty="0" smtClean="0"/>
              <a:t> and tensions within the ruling party since October 2008</a:t>
            </a:r>
          </a:p>
          <a:p>
            <a:r>
              <a:rPr lang="en-US" dirty="0" smtClean="0"/>
              <a:t>October 2010 election results</a:t>
            </a:r>
          </a:p>
          <a:p>
            <a:pPr lvl="1"/>
            <a:r>
              <a:rPr lang="en-US" dirty="0" err="1" smtClean="0"/>
              <a:t>Kikwete</a:t>
            </a:r>
            <a:r>
              <a:rPr lang="en-US" dirty="0" smtClean="0"/>
              <a:t> returned with 62.8% of the vote (compared with 80.3% in 2005)</a:t>
            </a:r>
          </a:p>
          <a:p>
            <a:pPr lvl="1"/>
            <a:r>
              <a:rPr lang="en-US" dirty="0" smtClean="0"/>
              <a:t>CCM wins 186 of the directly elected seats (compared with 206 in 2005)</a:t>
            </a:r>
          </a:p>
          <a:p>
            <a:pPr lvl="1"/>
            <a:r>
              <a:rPr lang="en-US" dirty="0" smtClean="0"/>
              <a:t>Opposition parties gain in refugee-hosting and potential relocation areas</a:t>
            </a:r>
          </a:p>
          <a:p>
            <a:r>
              <a:rPr lang="en-US" dirty="0" smtClean="0"/>
              <a:t>Rise in opposition to naturalization among CCM MPs post election:</a:t>
            </a:r>
          </a:p>
          <a:p>
            <a:pPr marL="457200" lvl="1" indent="0">
              <a:buNone/>
            </a:pPr>
            <a:r>
              <a:rPr lang="en-US" dirty="0"/>
              <a:t>Why is our country so generous? I see no reason why we should grant citizenship to these people even if they have applied for it. They should go home. We are not given such kind of treatment when we seek citizenship in other countries, why them? I think this matter should be re-considered. </a:t>
            </a:r>
            <a:endParaRPr lang="en-US" dirty="0" smtClean="0"/>
          </a:p>
          <a:p>
            <a:pPr marL="457200" lvl="1" indent="0" algn="r">
              <a:buNone/>
            </a:pPr>
            <a:r>
              <a:rPr lang="en-US" dirty="0" smtClean="0"/>
              <a:t>(</a:t>
            </a:r>
            <a:r>
              <a:rPr lang="en-US" dirty="0" err="1" smtClean="0"/>
              <a:t>Azza</a:t>
            </a:r>
            <a:r>
              <a:rPr lang="en-US" dirty="0" smtClean="0"/>
              <a:t> Hamad, MP, 29 July 2011)</a:t>
            </a:r>
            <a:endParaRPr lang="en-US" dirty="0"/>
          </a:p>
        </p:txBody>
      </p:sp>
    </p:spTree>
    <p:extLst>
      <p:ext uri="{BB962C8B-B14F-4D97-AF65-F5344CB8AC3E}">
        <p14:creationId xmlns:p14="http://schemas.microsoft.com/office/powerpoint/2010/main" xmlns="" val="33307086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But then…</a:t>
            </a:r>
            <a:endParaRPr lang="en-US" b="1" dirty="0"/>
          </a:p>
        </p:txBody>
      </p:sp>
      <p:sp>
        <p:nvSpPr>
          <p:cNvPr id="3" name="Content Placeholder 2"/>
          <p:cNvSpPr>
            <a:spLocks noGrp="1"/>
          </p:cNvSpPr>
          <p:nvPr>
            <p:ph idx="1"/>
          </p:nvPr>
        </p:nvSpPr>
        <p:spPr>
          <a:xfrm>
            <a:off x="838200" y="1825625"/>
            <a:ext cx="5824993" cy="4351338"/>
          </a:xfrm>
        </p:spPr>
        <p:txBody>
          <a:bodyPr>
            <a:normAutofit lnSpcReduction="10000"/>
          </a:bodyPr>
          <a:lstStyle/>
          <a:p>
            <a:r>
              <a:rPr lang="en-US" dirty="0" err="1" smtClean="0"/>
              <a:t>ExCom</a:t>
            </a:r>
            <a:r>
              <a:rPr lang="en-US" dirty="0" smtClean="0"/>
              <a:t> 2014: Tanzanian delegation announced that the naturalization process will proceed, without requiring relocation</a:t>
            </a:r>
          </a:p>
          <a:p>
            <a:r>
              <a:rPr lang="en-US" dirty="0" smtClean="0"/>
              <a:t>14 October 2014: Citizenship granted to all approved applications, including dependents born after processing</a:t>
            </a:r>
          </a:p>
          <a:p>
            <a:r>
              <a:rPr lang="en-US" dirty="0" smtClean="0"/>
              <a:t>Relocation no longer a requirement</a:t>
            </a:r>
          </a:p>
          <a:p>
            <a:r>
              <a:rPr lang="en-US" dirty="0" smtClean="0"/>
              <a:t>Encouraging news, but how to explain the twists and turns?</a:t>
            </a:r>
            <a:endParaRPr lang="en-US" dirty="0"/>
          </a:p>
        </p:txBody>
      </p:sp>
      <p:pic>
        <p:nvPicPr>
          <p:cNvPr id="1026" name="Picture 2" descr="http://3.bp.blogspot.com/-4s57zVmRoxc/VD2DSJkiRZI/AAAAAAAGqho/0YMF8bStzzI/s1600/unnamed%2B(1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7044856" y="192142"/>
            <a:ext cx="4993695" cy="2860239"/>
          </a:xfrm>
          <a:prstGeom prst="rect">
            <a:avLst/>
          </a:prstGeom>
          <a:noFill/>
          <a:extLst>
            <a:ext uri="{909E8E84-426E-40DD-AFC4-6F175D3DCCD1}">
              <a14:hiddenFill xmlns:a14="http://schemas.microsoft.com/office/drawing/2010/main" xmlns="">
                <a:solidFill>
                  <a:srgbClr val="FFFFFF"/>
                </a:solidFill>
              </a14:hiddenFill>
            </a:ext>
          </a:extLst>
        </p:spPr>
      </p:pic>
      <p:pic>
        <p:nvPicPr>
          <p:cNvPr id="1028" name="Picture 4" descr="http://3.bp.blogspot.com/-XohlcioPKBQ/VD2DTQzyf3I/AAAAAAAGqh0/iGDuqguAdPg/s1600/unnamed%2B(21).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7044856" y="3198618"/>
            <a:ext cx="4993695" cy="2793621"/>
          </a:xfrm>
          <a:prstGeom prst="rect">
            <a:avLst/>
          </a:prstGeom>
          <a:noFill/>
          <a:extLst>
            <a:ext uri="{909E8E84-426E-40DD-AFC4-6F175D3DCCD1}">
              <a14:hiddenFill xmlns:a14="http://schemas.microsoft.com/office/drawing/2010/main" xmlns="">
                <a:solidFill>
                  <a:srgbClr val="FFFFFF"/>
                </a:solidFill>
              </a14:hiddenFill>
            </a:ext>
          </a:extLst>
        </p:spPr>
      </p:pic>
      <p:sp>
        <p:nvSpPr>
          <p:cNvPr id="4" name="TextBox 3"/>
          <p:cNvSpPr txBox="1"/>
          <p:nvPr/>
        </p:nvSpPr>
        <p:spPr>
          <a:xfrm>
            <a:off x="7044856" y="6114553"/>
            <a:ext cx="4993695" cy="430887"/>
          </a:xfrm>
          <a:prstGeom prst="rect">
            <a:avLst/>
          </a:prstGeom>
          <a:noFill/>
        </p:spPr>
        <p:txBody>
          <a:bodyPr wrap="square" rtlCol="0">
            <a:spAutoFit/>
          </a:bodyPr>
          <a:lstStyle/>
          <a:p>
            <a:r>
              <a:rPr lang="en-CA" sz="1100" dirty="0"/>
              <a:t>http://issamichuzi.blogspot.ca/2014/10/rais-kikwete-awapa-uraia-wakimbizi-wa.html?showComment=1413343186882</a:t>
            </a:r>
          </a:p>
        </p:txBody>
      </p:sp>
    </p:spTree>
    <p:extLst>
      <p:ext uri="{BB962C8B-B14F-4D97-AF65-F5344CB8AC3E}">
        <p14:creationId xmlns:p14="http://schemas.microsoft.com/office/powerpoint/2010/main" xmlns="" val="32132205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Lessons from Tanzania</a:t>
            </a:r>
            <a:endParaRPr lang="en-US" b="1" dirty="0"/>
          </a:p>
        </p:txBody>
      </p:sp>
      <p:sp>
        <p:nvSpPr>
          <p:cNvPr id="3" name="Content Placeholder 2"/>
          <p:cNvSpPr>
            <a:spLocks noGrp="1"/>
          </p:cNvSpPr>
          <p:nvPr>
            <p:ph idx="1"/>
          </p:nvPr>
        </p:nvSpPr>
        <p:spPr>
          <a:xfrm>
            <a:off x="838200" y="1825624"/>
            <a:ext cx="10515600" cy="4550791"/>
          </a:xfrm>
        </p:spPr>
        <p:txBody>
          <a:bodyPr>
            <a:normAutofit/>
          </a:bodyPr>
          <a:lstStyle/>
          <a:p>
            <a:r>
              <a:rPr lang="en-US" dirty="0" smtClean="0"/>
              <a:t>What role for global refugee policy?</a:t>
            </a:r>
            <a:endParaRPr lang="en-US" dirty="0"/>
          </a:p>
          <a:p>
            <a:pPr lvl="1"/>
            <a:r>
              <a:rPr lang="en-US" dirty="0" smtClean="0"/>
              <a:t>Important </a:t>
            </a:r>
            <a:r>
              <a:rPr lang="en-US" dirty="0"/>
              <a:t>in the early development of the policy, especially in rallying international support, but limited ability to alter </a:t>
            </a:r>
            <a:r>
              <a:rPr lang="en-US" b="1" dirty="0"/>
              <a:t>domestic constraints</a:t>
            </a:r>
          </a:p>
          <a:p>
            <a:pPr lvl="1"/>
            <a:r>
              <a:rPr lang="en-US" dirty="0" smtClean="0"/>
              <a:t>Need </a:t>
            </a:r>
            <a:r>
              <a:rPr lang="en-US" dirty="0"/>
              <a:t>to consider the full policy cycle</a:t>
            </a:r>
          </a:p>
          <a:p>
            <a:pPr lvl="1"/>
            <a:r>
              <a:rPr lang="en-US" dirty="0"/>
              <a:t>Importance of recognizing and seizing policy opportunities</a:t>
            </a:r>
          </a:p>
          <a:p>
            <a:pPr lvl="1"/>
            <a:r>
              <a:rPr lang="en-US" dirty="0"/>
              <a:t>Need for on-going political analysis to understand the </a:t>
            </a:r>
            <a:r>
              <a:rPr lang="en-US" b="1" dirty="0"/>
              <a:t>domestic context</a:t>
            </a:r>
            <a:r>
              <a:rPr lang="en-US" dirty="0"/>
              <a:t> within which global refugee policy is </a:t>
            </a:r>
            <a:r>
              <a:rPr lang="en-US" dirty="0" smtClean="0"/>
              <a:t>implemented</a:t>
            </a:r>
          </a:p>
          <a:p>
            <a:r>
              <a:rPr lang="en-US" dirty="0" smtClean="0"/>
              <a:t>What role for global policy actors?</a:t>
            </a:r>
          </a:p>
          <a:p>
            <a:pPr lvl="1"/>
            <a:r>
              <a:rPr lang="en-US" dirty="0" smtClean="0"/>
              <a:t>Change in leadership in UNHCR Tanzania</a:t>
            </a:r>
          </a:p>
          <a:p>
            <a:pPr lvl="1"/>
            <a:r>
              <a:rPr lang="en-US" dirty="0" smtClean="0"/>
              <a:t>Response of donor community to relocation planning and delays</a:t>
            </a:r>
          </a:p>
        </p:txBody>
      </p:sp>
    </p:spTree>
    <p:extLst>
      <p:ext uri="{BB962C8B-B14F-4D97-AF65-F5344CB8AC3E}">
        <p14:creationId xmlns:p14="http://schemas.microsoft.com/office/powerpoint/2010/main" xmlns="" val="106878190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Lessons </a:t>
            </a:r>
            <a:r>
              <a:rPr lang="en-US" b="1" dirty="0" smtClean="0"/>
              <a:t>for </a:t>
            </a:r>
            <a:r>
              <a:rPr lang="en-US" b="1" dirty="0"/>
              <a:t>the study of global refugee policy</a:t>
            </a:r>
          </a:p>
        </p:txBody>
      </p:sp>
      <p:sp>
        <p:nvSpPr>
          <p:cNvPr id="3" name="Content Placeholder 2"/>
          <p:cNvSpPr>
            <a:spLocks noGrp="1"/>
          </p:cNvSpPr>
          <p:nvPr>
            <p:ph idx="1"/>
          </p:nvPr>
        </p:nvSpPr>
        <p:spPr>
          <a:xfrm>
            <a:off x="838200" y="1825624"/>
            <a:ext cx="10515600" cy="4636135"/>
          </a:xfrm>
        </p:spPr>
        <p:txBody>
          <a:bodyPr>
            <a:normAutofit lnSpcReduction="10000"/>
          </a:bodyPr>
          <a:lstStyle/>
          <a:p>
            <a:r>
              <a:rPr lang="en-US" dirty="0" err="1"/>
              <a:t>Soroos</a:t>
            </a:r>
            <a:r>
              <a:rPr lang="en-US" dirty="0"/>
              <a:t> (1986): </a:t>
            </a:r>
            <a:r>
              <a:rPr lang="en-US" dirty="0" smtClean="0"/>
              <a:t>Mechanisms through which global policy actors affect national jurisdictions:</a:t>
            </a:r>
          </a:p>
          <a:p>
            <a:pPr lvl="1"/>
            <a:r>
              <a:rPr lang="en-US" dirty="0" smtClean="0"/>
              <a:t>prioritizing particular policy problems </a:t>
            </a:r>
          </a:p>
          <a:p>
            <a:pPr lvl="1"/>
            <a:r>
              <a:rPr lang="en-US" dirty="0" smtClean="0"/>
              <a:t>enforcement of regulations </a:t>
            </a:r>
          </a:p>
          <a:p>
            <a:pPr lvl="1"/>
            <a:r>
              <a:rPr lang="en-US" dirty="0" smtClean="0"/>
              <a:t>financing specific </a:t>
            </a:r>
            <a:r>
              <a:rPr lang="en-US" dirty="0" err="1" smtClean="0"/>
              <a:t>programmes</a:t>
            </a:r>
            <a:endParaRPr lang="en-US" dirty="0" smtClean="0"/>
          </a:p>
          <a:p>
            <a:r>
              <a:rPr lang="en-US" dirty="0" smtClean="0"/>
              <a:t>Betts (2013): ‘If the processes that shapes implementation can be understood, they can be influenced’</a:t>
            </a:r>
          </a:p>
          <a:p>
            <a:r>
              <a:rPr lang="en-US" dirty="0" smtClean="0"/>
              <a:t>What </a:t>
            </a:r>
            <a:r>
              <a:rPr lang="en-US" dirty="0"/>
              <a:t>interests beyond the state? What role for sub-state (LGAs</a:t>
            </a:r>
            <a:r>
              <a:rPr lang="en-US" dirty="0" smtClean="0"/>
              <a:t>), non-state (</a:t>
            </a:r>
            <a:r>
              <a:rPr lang="en-US" dirty="0"/>
              <a:t>private sector</a:t>
            </a:r>
            <a:r>
              <a:rPr lang="en-US" dirty="0" smtClean="0"/>
              <a:t>), bureaucratic and political actors?</a:t>
            </a:r>
            <a:endParaRPr lang="en-US" dirty="0"/>
          </a:p>
          <a:p>
            <a:r>
              <a:rPr lang="en-US" dirty="0" smtClean="0"/>
              <a:t>How can a more rigorous understanding of the implementation of global refugee policy lead to more predictable results?</a:t>
            </a:r>
            <a:endParaRPr lang="en-US" dirty="0"/>
          </a:p>
        </p:txBody>
      </p:sp>
    </p:spTree>
    <p:extLst>
      <p:ext uri="{BB962C8B-B14F-4D97-AF65-F5344CB8AC3E}">
        <p14:creationId xmlns:p14="http://schemas.microsoft.com/office/powerpoint/2010/main" xmlns="" val="4291385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a:xfrm>
            <a:off x="838200" y="1760489"/>
            <a:ext cx="10515600" cy="4542776"/>
          </a:xfrm>
        </p:spPr>
        <p:txBody>
          <a:bodyPr>
            <a:normAutofit/>
          </a:bodyPr>
          <a:lstStyle/>
          <a:p>
            <a:r>
              <a:rPr lang="en-US" dirty="0" smtClean="0"/>
              <a:t>Wednesday seminar series:</a:t>
            </a:r>
          </a:p>
          <a:p>
            <a:pPr lvl="1"/>
            <a:r>
              <a:rPr lang="en-US" dirty="0" smtClean="0"/>
              <a:t>6 May: Jeff Crisp and </a:t>
            </a:r>
            <a:r>
              <a:rPr lang="en-US" dirty="0" err="1" smtClean="0"/>
              <a:t>MaryBeth</a:t>
            </a:r>
            <a:r>
              <a:rPr lang="en-US" dirty="0" smtClean="0"/>
              <a:t> </a:t>
            </a:r>
            <a:r>
              <a:rPr lang="en-US" dirty="0" err="1" smtClean="0"/>
              <a:t>Morand</a:t>
            </a:r>
            <a:r>
              <a:rPr lang="en-US" dirty="0" smtClean="0"/>
              <a:t>, “Better late than never? The evolution and implementation of UNHCR’s urban refugee policy”</a:t>
            </a:r>
          </a:p>
          <a:p>
            <a:pPr lvl="1"/>
            <a:r>
              <a:rPr lang="en-US" dirty="0" smtClean="0"/>
              <a:t>13 May: Marion </a:t>
            </a:r>
            <a:r>
              <a:rPr lang="en-US" dirty="0" err="1" smtClean="0"/>
              <a:t>Fresia</a:t>
            </a:r>
            <a:r>
              <a:rPr lang="en-US" dirty="0" smtClean="0"/>
              <a:t>, “Ethnographic understandings of global refugee policy: Looking at policy in practice”</a:t>
            </a:r>
          </a:p>
          <a:p>
            <a:pPr lvl="1"/>
            <a:r>
              <a:rPr lang="en-US" dirty="0" smtClean="0"/>
              <a:t>20 May: Guy Goodwin-Gill, “UNHCR’s protection guidelines: What role for external voices?”</a:t>
            </a:r>
          </a:p>
          <a:p>
            <a:pPr lvl="1"/>
            <a:r>
              <a:rPr lang="en-US" dirty="0" smtClean="0"/>
              <a:t>27 May: Phil Orchard, “Global policy for IDPs: A parallel process?”</a:t>
            </a:r>
          </a:p>
          <a:p>
            <a:r>
              <a:rPr lang="en-US" dirty="0"/>
              <a:t>“Understanding power and influence in the global refugee regime”</a:t>
            </a:r>
          </a:p>
          <a:p>
            <a:pPr lvl="1"/>
            <a:r>
              <a:rPr lang="en-US" dirty="0"/>
              <a:t>1-2pm, 5 May 2015, Meeting Room A</a:t>
            </a:r>
          </a:p>
          <a:p>
            <a:pPr marL="457200" lvl="1" indent="0">
              <a:buNone/>
            </a:pPr>
            <a:endParaRPr lang="en-US" dirty="0"/>
          </a:p>
        </p:txBody>
      </p:sp>
    </p:spTree>
    <p:extLst>
      <p:ext uri="{BB962C8B-B14F-4D97-AF65-F5344CB8AC3E}">
        <p14:creationId xmlns:p14="http://schemas.microsoft.com/office/powerpoint/2010/main" xmlns="" val="98260956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Next steps</a:t>
            </a:r>
            <a:endParaRPr lang="en-US" b="1" dirty="0"/>
          </a:p>
        </p:txBody>
      </p:sp>
      <p:sp>
        <p:nvSpPr>
          <p:cNvPr id="3" name="Content Placeholder 2"/>
          <p:cNvSpPr>
            <a:spLocks noGrp="1"/>
          </p:cNvSpPr>
          <p:nvPr>
            <p:ph idx="1"/>
          </p:nvPr>
        </p:nvSpPr>
        <p:spPr>
          <a:xfrm>
            <a:off x="838200" y="1358152"/>
            <a:ext cx="10515600" cy="4603736"/>
          </a:xfrm>
        </p:spPr>
        <p:txBody>
          <a:bodyPr>
            <a:normAutofit fontScale="92500"/>
          </a:bodyPr>
          <a:lstStyle/>
          <a:p>
            <a:r>
              <a:rPr lang="en-US" dirty="0" smtClean="0"/>
              <a:t>Global Refugee Policy Network	(</a:t>
            </a:r>
            <a:r>
              <a:rPr lang="en-US" dirty="0" smtClean="0">
                <a:hlinkClick r:id="rId2"/>
              </a:rPr>
              <a:t>http://www.refugeeresearch.net/ms/grp</a:t>
            </a:r>
            <a:r>
              <a:rPr lang="en-US" dirty="0" smtClean="0"/>
              <a:t>) </a:t>
            </a:r>
          </a:p>
          <a:p>
            <a:pPr lvl="1"/>
            <a:r>
              <a:rPr lang="en-US" dirty="0" smtClean="0"/>
              <a:t>Develop common approaches to studying the making and implementation of different examples of global refugee policy</a:t>
            </a:r>
          </a:p>
          <a:p>
            <a:pPr lvl="1"/>
            <a:r>
              <a:rPr lang="en-US" dirty="0" smtClean="0"/>
              <a:t>Encourage comparative and collaborative research</a:t>
            </a:r>
          </a:p>
          <a:p>
            <a:pPr lvl="1"/>
            <a:r>
              <a:rPr lang="en-US" dirty="0" smtClean="0"/>
              <a:t>Opportunities for sharing knowledge</a:t>
            </a:r>
          </a:p>
          <a:p>
            <a:r>
              <a:rPr lang="en-US" dirty="0" smtClean="0"/>
              <a:t>Develop partnerships to examine global refugee policy</a:t>
            </a:r>
          </a:p>
          <a:p>
            <a:pPr lvl="1"/>
            <a:r>
              <a:rPr lang="en-US" dirty="0" smtClean="0"/>
              <a:t>Building from CARE-Carleton-York </a:t>
            </a:r>
            <a:r>
              <a:rPr lang="en-US" dirty="0" err="1" smtClean="0"/>
              <a:t>MoU</a:t>
            </a:r>
            <a:endParaRPr lang="en-US" dirty="0" smtClean="0"/>
          </a:p>
          <a:p>
            <a:pPr lvl="1"/>
            <a:r>
              <a:rPr lang="en-US" dirty="0" smtClean="0"/>
              <a:t>Graduate students working with different policy partners examining the making of global refugee policy or the implementation of the same policy in different locations</a:t>
            </a:r>
          </a:p>
          <a:p>
            <a:pPr lvl="1"/>
            <a:r>
              <a:rPr lang="en-US" dirty="0" smtClean="0"/>
              <a:t>Ability to draw common lessons from comparative research</a:t>
            </a:r>
          </a:p>
          <a:p>
            <a:r>
              <a:rPr lang="en-US" dirty="0" smtClean="0"/>
              <a:t>Workshop at Carleton University, Ottawa, in September 2015</a:t>
            </a:r>
          </a:p>
          <a:p>
            <a:pPr lvl="1"/>
            <a:r>
              <a:rPr lang="en-US" dirty="0" smtClean="0"/>
              <a:t>Video-linked with RSC (Oxford), CRS (York) and ISIM (Georgetown)</a:t>
            </a:r>
          </a:p>
          <a:p>
            <a:endParaRPr lang="en-US" dirty="0"/>
          </a:p>
        </p:txBody>
      </p:sp>
    </p:spTree>
    <p:extLst>
      <p:ext uri="{BB962C8B-B14F-4D97-AF65-F5344CB8AC3E}">
        <p14:creationId xmlns:p14="http://schemas.microsoft.com/office/powerpoint/2010/main" xmlns="" val="20597459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06373"/>
            <a:ext cx="10515600" cy="1325563"/>
          </a:xfrm>
        </p:spPr>
        <p:txBody>
          <a:bodyPr/>
          <a:lstStyle/>
          <a:p>
            <a:pPr algn="ctr"/>
            <a:r>
              <a:rPr lang="en-US" b="1" dirty="0" smtClean="0"/>
              <a:t>Thank you… </a:t>
            </a:r>
            <a:br>
              <a:rPr lang="en-US" b="1" dirty="0" smtClean="0"/>
            </a:br>
            <a:r>
              <a:rPr lang="en-US" b="1" dirty="0" smtClean="0"/>
              <a:t>I welcome your comments and suggestions!</a:t>
            </a:r>
            <a:endParaRPr lang="en-US" b="1" dirty="0"/>
          </a:p>
        </p:txBody>
      </p:sp>
      <p:sp>
        <p:nvSpPr>
          <p:cNvPr id="3" name="Content Placeholder 2"/>
          <p:cNvSpPr>
            <a:spLocks noGrp="1"/>
          </p:cNvSpPr>
          <p:nvPr>
            <p:ph idx="1"/>
          </p:nvPr>
        </p:nvSpPr>
        <p:spPr>
          <a:xfrm>
            <a:off x="838200" y="3133523"/>
            <a:ext cx="10515600" cy="2169997"/>
          </a:xfrm>
        </p:spPr>
        <p:txBody>
          <a:bodyPr/>
          <a:lstStyle/>
          <a:p>
            <a:pPr marL="0" indent="0" algn="ctr">
              <a:buNone/>
            </a:pPr>
            <a:r>
              <a:rPr lang="en-US" dirty="0" smtClean="0"/>
              <a:t>James Milner</a:t>
            </a:r>
          </a:p>
          <a:p>
            <a:pPr marL="0" indent="0" algn="ctr">
              <a:buNone/>
            </a:pPr>
            <a:r>
              <a:rPr lang="en-US" dirty="0" smtClean="0"/>
              <a:t>Carleton University</a:t>
            </a:r>
          </a:p>
          <a:p>
            <a:pPr marL="0" indent="0" algn="ctr">
              <a:buNone/>
            </a:pPr>
            <a:r>
              <a:rPr lang="en-US" dirty="0" smtClean="0"/>
              <a:t>James.Milner@carleton.ca</a:t>
            </a:r>
            <a:endParaRPr lang="en-US" dirty="0"/>
          </a:p>
        </p:txBody>
      </p:sp>
    </p:spTree>
    <p:extLst>
      <p:ext uri="{BB962C8B-B14F-4D97-AF65-F5344CB8AC3E}">
        <p14:creationId xmlns:p14="http://schemas.microsoft.com/office/powerpoint/2010/main" xmlns="" val="221633001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Global refugee policy</a:t>
            </a:r>
            <a:endParaRPr lang="en-US" b="1" dirty="0"/>
          </a:p>
        </p:txBody>
      </p:sp>
      <p:sp>
        <p:nvSpPr>
          <p:cNvPr id="3" name="Content Placeholder 2"/>
          <p:cNvSpPr>
            <a:spLocks noGrp="1"/>
          </p:cNvSpPr>
          <p:nvPr>
            <p:ph idx="1"/>
          </p:nvPr>
        </p:nvSpPr>
        <p:spPr>
          <a:xfrm>
            <a:off x="179294" y="1839069"/>
            <a:ext cx="7794812" cy="4351338"/>
          </a:xfrm>
        </p:spPr>
        <p:txBody>
          <a:bodyPr>
            <a:normAutofit lnSpcReduction="10000"/>
          </a:bodyPr>
          <a:lstStyle/>
          <a:p>
            <a:r>
              <a:rPr lang="en-US" dirty="0" smtClean="0"/>
              <a:t>Significant area of activity within the global refugee regime</a:t>
            </a:r>
          </a:p>
          <a:p>
            <a:r>
              <a:rPr lang="en-US" dirty="0" smtClean="0"/>
              <a:t>Recent examples of global refugee policy:</a:t>
            </a:r>
          </a:p>
          <a:p>
            <a:pPr lvl="1"/>
            <a:r>
              <a:rPr lang="en-US" dirty="0" smtClean="0"/>
              <a:t>UNHCR’s 2014 policy on alternative to camps</a:t>
            </a:r>
          </a:p>
          <a:p>
            <a:pPr lvl="1"/>
            <a:r>
              <a:rPr lang="en-US" dirty="0" smtClean="0"/>
              <a:t>UNHCR’s 2011 policy on age, gender and diversity</a:t>
            </a:r>
          </a:p>
          <a:p>
            <a:pPr lvl="1"/>
            <a:r>
              <a:rPr lang="en-US" dirty="0" smtClean="0"/>
              <a:t>UNHCR’s 2010 policy on statelessness</a:t>
            </a:r>
          </a:p>
          <a:p>
            <a:pPr lvl="1"/>
            <a:r>
              <a:rPr lang="en-US" dirty="0" smtClean="0"/>
              <a:t>UNHCR’s 2009 policy on displacement and natural disasters</a:t>
            </a:r>
          </a:p>
          <a:p>
            <a:pPr lvl="1"/>
            <a:r>
              <a:rPr lang="en-US" dirty="0" smtClean="0"/>
              <a:t>UNHCR’s 2009 urban refugee policy</a:t>
            </a:r>
          </a:p>
          <a:p>
            <a:pPr lvl="1"/>
            <a:r>
              <a:rPr lang="en-US" dirty="0" err="1" smtClean="0"/>
              <a:t>ExCom’s</a:t>
            </a:r>
            <a:r>
              <a:rPr lang="en-US" dirty="0" smtClean="0"/>
              <a:t> 2009 Conclusion on protracted refugee situations</a:t>
            </a:r>
          </a:p>
          <a:p>
            <a:pPr lvl="1"/>
            <a:r>
              <a:rPr lang="en-US" dirty="0" err="1" smtClean="0"/>
              <a:t>ExCom’s</a:t>
            </a:r>
            <a:r>
              <a:rPr lang="en-US" dirty="0" smtClean="0"/>
              <a:t> 2007 Conclusion on children at risk</a:t>
            </a:r>
          </a:p>
        </p:txBody>
      </p:sp>
      <p:pic>
        <p:nvPicPr>
          <p:cNvPr id="5" name="Picture 4"/>
          <p:cNvPicPr>
            <a:picLocks noChangeAspect="1"/>
          </p:cNvPicPr>
          <p:nvPr/>
        </p:nvPicPr>
        <p:blipFill>
          <a:blip r:embed="rId2" cstate="print"/>
          <a:stretch>
            <a:fillRect/>
          </a:stretch>
        </p:blipFill>
        <p:spPr>
          <a:xfrm>
            <a:off x="7556183" y="637665"/>
            <a:ext cx="4226999" cy="6034131"/>
          </a:xfrm>
          <a:prstGeom prst="rect">
            <a:avLst/>
          </a:prstGeom>
        </p:spPr>
      </p:pic>
    </p:spTree>
    <p:extLst>
      <p:ext uri="{BB962C8B-B14F-4D97-AF65-F5344CB8AC3E}">
        <p14:creationId xmlns:p14="http://schemas.microsoft.com/office/powerpoint/2010/main" xmlns="" val="1830457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Our understanding of global policy</a:t>
            </a:r>
            <a:endParaRPr lang="en-US" b="1" dirty="0"/>
          </a:p>
        </p:txBody>
      </p:sp>
      <p:sp>
        <p:nvSpPr>
          <p:cNvPr id="3" name="Content Placeholder 2"/>
          <p:cNvSpPr>
            <a:spLocks noGrp="1"/>
          </p:cNvSpPr>
          <p:nvPr>
            <p:ph idx="1"/>
          </p:nvPr>
        </p:nvSpPr>
        <p:spPr>
          <a:xfrm>
            <a:off x="499872" y="1643997"/>
            <a:ext cx="10728960" cy="4351338"/>
          </a:xfrm>
        </p:spPr>
        <p:txBody>
          <a:bodyPr>
            <a:normAutofit/>
          </a:bodyPr>
          <a:lstStyle/>
          <a:p>
            <a:r>
              <a:rPr lang="en-US" dirty="0" smtClean="0"/>
              <a:t>Although Refugee and Forced Migration Studies has long been concerned with the elements and implications of policies refugees and other displaced persons, our understanding of the process that leads to these policies at the global level, and the factors affecting implementation at the local level, is surprisingly limited.</a:t>
            </a:r>
          </a:p>
          <a:p>
            <a:r>
              <a:rPr lang="en-US" dirty="0" smtClean="0"/>
              <a:t>Contrast with our understanding of national and regional policies</a:t>
            </a:r>
          </a:p>
          <a:p>
            <a:r>
              <a:rPr lang="en-US" dirty="0" smtClean="0"/>
              <a:t>Concerns about relations between research and policy and the independence of academic research (</a:t>
            </a:r>
            <a:r>
              <a:rPr lang="en-US" dirty="0" err="1" smtClean="0"/>
              <a:t>Bakewell</a:t>
            </a:r>
            <a:r>
              <a:rPr lang="en-US" dirty="0" smtClean="0"/>
              <a:t> 2008; Castles 2003)</a:t>
            </a:r>
          </a:p>
          <a:p>
            <a:r>
              <a:rPr lang="en-US" dirty="0" smtClean="0"/>
              <a:t>Need for focused examination to add clarity to the concept and disaggregate the stages at which it can be understood and observed  </a:t>
            </a:r>
          </a:p>
          <a:p>
            <a:endParaRPr lang="en-US" dirty="0" smtClean="0"/>
          </a:p>
        </p:txBody>
      </p:sp>
    </p:spTree>
    <p:extLst>
      <p:ext uri="{BB962C8B-B14F-4D97-AF65-F5344CB8AC3E}">
        <p14:creationId xmlns:p14="http://schemas.microsoft.com/office/powerpoint/2010/main" xmlns="" val="152305107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Why does this matter?</a:t>
            </a:r>
            <a:endParaRPr lang="en-US" b="1" dirty="0"/>
          </a:p>
        </p:txBody>
      </p:sp>
      <p:sp>
        <p:nvSpPr>
          <p:cNvPr id="3" name="Content Placeholder 2"/>
          <p:cNvSpPr>
            <a:spLocks noGrp="1"/>
          </p:cNvSpPr>
          <p:nvPr>
            <p:ph idx="1"/>
          </p:nvPr>
        </p:nvSpPr>
        <p:spPr>
          <a:xfrm>
            <a:off x="838200" y="1476003"/>
            <a:ext cx="10515600" cy="4351338"/>
          </a:xfrm>
        </p:spPr>
        <p:txBody>
          <a:bodyPr/>
          <a:lstStyle/>
          <a:p>
            <a:r>
              <a:rPr lang="en-US" dirty="0" smtClean="0"/>
              <a:t>Time and energy dedicated by states, UNHCR and NGOs to the making and implementation of global refugee policy</a:t>
            </a:r>
          </a:p>
          <a:p>
            <a:r>
              <a:rPr lang="en-US" dirty="0" smtClean="0"/>
              <a:t>Implicit moral claims relating to its legitimacy and ability to improve conditions for refugees and other ‘persons of concern’</a:t>
            </a:r>
          </a:p>
          <a:p>
            <a:r>
              <a:rPr lang="en-US" dirty="0" smtClean="0"/>
              <a:t>A test for the functioning of the global refugee regime</a:t>
            </a:r>
          </a:p>
          <a:p>
            <a:r>
              <a:rPr lang="en-US" dirty="0" smtClean="0"/>
              <a:t>Remains poorly understood despite its prevalence </a:t>
            </a:r>
            <a:endParaRPr lang="en-US" dirty="0"/>
          </a:p>
        </p:txBody>
      </p:sp>
      <p:pic>
        <p:nvPicPr>
          <p:cNvPr id="4" name="Picture 2" descr="http://www.unhcr.org/thumb2/49dc9d6b6.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7199" y="4635610"/>
            <a:ext cx="5360053" cy="2077021"/>
          </a:xfrm>
          <a:prstGeom prst="rect">
            <a:avLst/>
          </a:prstGeom>
          <a:noFill/>
          <a:extLst>
            <a:ext uri="{909E8E84-426E-40DD-AFC4-6F175D3DCCD1}">
              <a14:hiddenFill xmlns:a14="http://schemas.microsoft.com/office/drawing/2010/main" xmlns="">
                <a:solidFill>
                  <a:srgbClr val="FFFFFF"/>
                </a:solidFill>
              </a14:hiddenFill>
            </a:ext>
          </a:extLst>
        </p:spPr>
      </p:pic>
      <p:pic>
        <p:nvPicPr>
          <p:cNvPr id="5" name="Picture 4" descr="http://www.unhcr.org/thumb2/49dca2216.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209022" y="4635611"/>
            <a:ext cx="5324072" cy="2063078"/>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281726375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Understanding global refugee policy</a:t>
            </a:r>
            <a:endParaRPr lang="en-US" b="1" dirty="0"/>
          </a:p>
        </p:txBody>
      </p:sp>
      <p:sp>
        <p:nvSpPr>
          <p:cNvPr id="3" name="Content Placeholder 2"/>
          <p:cNvSpPr>
            <a:spLocks noGrp="1"/>
          </p:cNvSpPr>
          <p:nvPr>
            <p:ph idx="1"/>
          </p:nvPr>
        </p:nvSpPr>
        <p:spPr/>
        <p:txBody>
          <a:bodyPr/>
          <a:lstStyle/>
          <a:p>
            <a:r>
              <a:rPr lang="en-US" dirty="0" smtClean="0"/>
              <a:t>Focus of 30</a:t>
            </a:r>
            <a:r>
              <a:rPr lang="en-US" baseline="30000" dirty="0" smtClean="0"/>
              <a:t>th</a:t>
            </a:r>
            <a:r>
              <a:rPr lang="en-US" dirty="0" smtClean="0"/>
              <a:t> Anniversary Conference for the Refugee Studies Centre, University of Oxford, December 2012 and pre-conference workshop</a:t>
            </a:r>
          </a:p>
          <a:p>
            <a:r>
              <a:rPr lang="en-US" dirty="0" smtClean="0"/>
              <a:t>Special issue of </a:t>
            </a:r>
            <a:r>
              <a:rPr lang="en-US" i="1" dirty="0" smtClean="0"/>
              <a:t>Journal of Refugee Studies</a:t>
            </a:r>
            <a:r>
              <a:rPr lang="en-US" dirty="0" smtClean="0"/>
              <a:t>, December 2014</a:t>
            </a:r>
          </a:p>
          <a:p>
            <a:pPr lvl="1"/>
            <a:r>
              <a:rPr lang="en-US" dirty="0" smtClean="0"/>
              <a:t>Milner: Editorial introduction</a:t>
            </a:r>
          </a:p>
          <a:p>
            <a:pPr lvl="1"/>
            <a:r>
              <a:rPr lang="en-US" dirty="0" smtClean="0"/>
              <a:t>Miller: Lessons from global public policy</a:t>
            </a:r>
          </a:p>
          <a:p>
            <a:pPr lvl="1"/>
            <a:r>
              <a:rPr lang="en-US" dirty="0" err="1" smtClean="0"/>
              <a:t>Fresia</a:t>
            </a:r>
            <a:r>
              <a:rPr lang="en-US" dirty="0" smtClean="0"/>
              <a:t>: </a:t>
            </a:r>
            <a:r>
              <a:rPr lang="en-US" dirty="0" err="1" smtClean="0"/>
              <a:t>ExCom</a:t>
            </a:r>
            <a:r>
              <a:rPr lang="en-US" dirty="0" smtClean="0"/>
              <a:t> Conclusion on children at risk</a:t>
            </a:r>
          </a:p>
          <a:p>
            <a:pPr lvl="1"/>
            <a:r>
              <a:rPr lang="en-US" dirty="0" smtClean="0"/>
              <a:t>Landau and Amit: Urban policy in South Africa</a:t>
            </a:r>
          </a:p>
          <a:p>
            <a:pPr lvl="1"/>
            <a:r>
              <a:rPr lang="en-US" dirty="0" smtClean="0"/>
              <a:t>Milner: Protracted refugee situations in Tanzania</a:t>
            </a:r>
          </a:p>
          <a:p>
            <a:pPr lvl="1"/>
            <a:r>
              <a:rPr lang="en-US" dirty="0" smtClean="0"/>
              <a:t>Gammeltoft-Hansen: Transnational policy networks</a:t>
            </a:r>
          </a:p>
          <a:p>
            <a:pPr lvl="1"/>
            <a:r>
              <a:rPr lang="en-US" dirty="0" smtClean="0"/>
              <a:t>Kneebone: Global refugee policy and the Bali Process</a:t>
            </a:r>
          </a:p>
          <a:p>
            <a:endParaRPr lang="en-US" dirty="0"/>
          </a:p>
        </p:txBody>
      </p:sp>
      <p:pic>
        <p:nvPicPr>
          <p:cNvPr id="2052" name="Picture 4" descr="Journal of Refugee Studies"/>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514723" y="3355040"/>
            <a:ext cx="2157320" cy="322676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8088078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What is global refugee policy?</a:t>
            </a:r>
            <a:endParaRPr lang="en-US" b="1" dirty="0"/>
          </a:p>
        </p:txBody>
      </p:sp>
      <p:sp>
        <p:nvSpPr>
          <p:cNvPr id="3" name="Content Placeholder 2"/>
          <p:cNvSpPr>
            <a:spLocks noGrp="1"/>
          </p:cNvSpPr>
          <p:nvPr>
            <p:ph idx="1"/>
          </p:nvPr>
        </p:nvSpPr>
        <p:spPr>
          <a:xfrm>
            <a:off x="838200" y="1825625"/>
            <a:ext cx="9771529" cy="4351338"/>
          </a:xfrm>
        </p:spPr>
        <p:txBody>
          <a:bodyPr/>
          <a:lstStyle/>
          <a:p>
            <a:r>
              <a:rPr lang="en-US" b="1" dirty="0" smtClean="0"/>
              <a:t>‘Global refugee policy’ </a:t>
            </a:r>
            <a:r>
              <a:rPr lang="en-US" dirty="0" smtClean="0"/>
              <a:t>is a formal statement of, and proposed course of action in response to, a problem relating to protection, solutions or assistance for refugees or other populations of concern to the global refugee regime</a:t>
            </a:r>
          </a:p>
          <a:p>
            <a:r>
              <a:rPr lang="en-US" dirty="0" smtClean="0"/>
              <a:t>Motivated by ‘policy problem’ affecting persons of concern to the global refugee regime (</a:t>
            </a:r>
            <a:r>
              <a:rPr lang="en-US" dirty="0" err="1" smtClean="0"/>
              <a:t>ie</a:t>
            </a:r>
            <a:r>
              <a:rPr lang="en-US" dirty="0" smtClean="0"/>
              <a:t>. not only refugees)</a:t>
            </a:r>
          </a:p>
          <a:p>
            <a:r>
              <a:rPr lang="en-US" dirty="0" smtClean="0"/>
              <a:t>From decision-making bodies of the global refugee regime</a:t>
            </a:r>
          </a:p>
          <a:p>
            <a:r>
              <a:rPr lang="en-US" dirty="0" smtClean="0"/>
              <a:t>Takes the form of either ‘regulations that define the limits of permissible behavior for national governments’ or ‘programs administered by international agencies’ (</a:t>
            </a:r>
            <a:r>
              <a:rPr lang="en-US" dirty="0" err="1" smtClean="0"/>
              <a:t>Soroos</a:t>
            </a:r>
            <a:r>
              <a:rPr lang="en-US" dirty="0" smtClean="0"/>
              <a:t> 1990)</a:t>
            </a:r>
          </a:p>
          <a:p>
            <a:endParaRPr lang="en-US" dirty="0" smtClean="0"/>
          </a:p>
        </p:txBody>
      </p:sp>
    </p:spTree>
    <p:extLst>
      <p:ext uri="{BB962C8B-B14F-4D97-AF65-F5344CB8AC3E}">
        <p14:creationId xmlns:p14="http://schemas.microsoft.com/office/powerpoint/2010/main" xmlns="" val="3775399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GRP as product and process</a:t>
            </a:r>
            <a:endParaRPr lang="en-US" b="1" dirty="0"/>
          </a:p>
        </p:txBody>
      </p:sp>
      <p:sp>
        <p:nvSpPr>
          <p:cNvPr id="3" name="Content Placeholder 2"/>
          <p:cNvSpPr>
            <a:spLocks noGrp="1"/>
          </p:cNvSpPr>
          <p:nvPr>
            <p:ph idx="1"/>
          </p:nvPr>
        </p:nvSpPr>
        <p:spPr/>
        <p:txBody>
          <a:bodyPr>
            <a:normAutofit/>
          </a:bodyPr>
          <a:lstStyle/>
          <a:p>
            <a:r>
              <a:rPr lang="en-US" dirty="0" smtClean="0"/>
              <a:t>Global refugee policy is both a </a:t>
            </a:r>
            <a:r>
              <a:rPr lang="en-US" b="1" dirty="0" smtClean="0"/>
              <a:t>product </a:t>
            </a:r>
            <a:r>
              <a:rPr lang="en-US" dirty="0" smtClean="0"/>
              <a:t>(the text of the policy document itself) and a </a:t>
            </a:r>
            <a:r>
              <a:rPr lang="en-US" b="1" dirty="0" smtClean="0"/>
              <a:t>process</a:t>
            </a:r>
            <a:r>
              <a:rPr lang="en-US" dirty="0" smtClean="0"/>
              <a:t> by which the policy is made, implemented and evaluated:</a:t>
            </a:r>
          </a:p>
          <a:p>
            <a:pPr lvl="1"/>
            <a:r>
              <a:rPr lang="en-US" b="1" dirty="0" smtClean="0"/>
              <a:t>Agenda setting:</a:t>
            </a:r>
            <a:r>
              <a:rPr lang="en-US" dirty="0" smtClean="0"/>
              <a:t> How do certain issues make it on to the GRR’s agenda?</a:t>
            </a:r>
          </a:p>
          <a:p>
            <a:pPr lvl="1"/>
            <a:r>
              <a:rPr lang="en-US" b="1" dirty="0" smtClean="0"/>
              <a:t>Policy formulation:</a:t>
            </a:r>
            <a:r>
              <a:rPr lang="en-US" dirty="0" smtClean="0"/>
              <a:t> Who presents different policy options?</a:t>
            </a:r>
          </a:p>
          <a:p>
            <a:pPr lvl="1"/>
            <a:r>
              <a:rPr lang="en-US" b="1" dirty="0" smtClean="0"/>
              <a:t>Decision-making:</a:t>
            </a:r>
            <a:r>
              <a:rPr lang="en-US" dirty="0" smtClean="0"/>
              <a:t> Where and how are policies formalized?</a:t>
            </a:r>
          </a:p>
          <a:p>
            <a:pPr lvl="1"/>
            <a:r>
              <a:rPr lang="en-US" b="1" dirty="0" smtClean="0"/>
              <a:t>Policy implementation:</a:t>
            </a:r>
            <a:r>
              <a:rPr lang="en-US" dirty="0" smtClean="0"/>
              <a:t> What factors condition variation in implementation?</a:t>
            </a:r>
          </a:p>
          <a:p>
            <a:pPr lvl="1"/>
            <a:r>
              <a:rPr lang="en-US" b="1" dirty="0" smtClean="0"/>
              <a:t>Policy evaluation:</a:t>
            </a:r>
            <a:r>
              <a:rPr lang="en-US" dirty="0" smtClean="0"/>
              <a:t> How does evaluation inform revision?</a:t>
            </a:r>
          </a:p>
          <a:p>
            <a:r>
              <a:rPr lang="en-US" dirty="0" smtClean="0"/>
              <a:t>Understanding the process will contribute to better uses of, and engagement with, global refugee policy</a:t>
            </a:r>
          </a:p>
          <a:p>
            <a:pPr marL="457200" lvl="1" indent="0">
              <a:buNone/>
            </a:pPr>
            <a:endParaRPr lang="en-US" dirty="0"/>
          </a:p>
        </p:txBody>
      </p:sp>
    </p:spTree>
    <p:extLst>
      <p:ext uri="{BB962C8B-B14F-4D97-AF65-F5344CB8AC3E}">
        <p14:creationId xmlns:p14="http://schemas.microsoft.com/office/powerpoint/2010/main" xmlns="" val="22992208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Case study: Protracted refugee situations</a:t>
            </a:r>
            <a:endParaRPr lang="en-US" b="1" dirty="0"/>
          </a:p>
        </p:txBody>
      </p:sp>
      <p:sp>
        <p:nvSpPr>
          <p:cNvPr id="3" name="Content Placeholder 2"/>
          <p:cNvSpPr>
            <a:spLocks noGrp="1"/>
          </p:cNvSpPr>
          <p:nvPr>
            <p:ph idx="1"/>
          </p:nvPr>
        </p:nvSpPr>
        <p:spPr>
          <a:xfrm>
            <a:off x="838200" y="2067671"/>
            <a:ext cx="5495365" cy="4351338"/>
          </a:xfrm>
        </p:spPr>
        <p:txBody>
          <a:bodyPr/>
          <a:lstStyle/>
          <a:p>
            <a:pPr>
              <a:lnSpc>
                <a:spcPct val="80000"/>
              </a:lnSpc>
            </a:pPr>
            <a:r>
              <a:rPr lang="en-US" altLang="en-US" dirty="0"/>
              <a:t>Some two-thirds of today’s refugees are trapped in protracted refugee situations (PRSs)</a:t>
            </a:r>
          </a:p>
          <a:p>
            <a:pPr>
              <a:lnSpc>
                <a:spcPct val="80000"/>
              </a:lnSpc>
            </a:pPr>
            <a:r>
              <a:rPr lang="en-US" altLang="en-US" dirty="0"/>
              <a:t>Average duration of refugee </a:t>
            </a:r>
            <a:r>
              <a:rPr lang="en-US" altLang="en-US" dirty="0" smtClean="0"/>
              <a:t>situations</a:t>
            </a:r>
            <a:r>
              <a:rPr lang="en-US" altLang="en-US" dirty="0"/>
              <a:t> </a:t>
            </a:r>
            <a:r>
              <a:rPr lang="en-US" altLang="en-US" dirty="0" smtClean="0"/>
              <a:t>has risen from 9 </a:t>
            </a:r>
            <a:r>
              <a:rPr lang="en-US" altLang="en-US" dirty="0"/>
              <a:t>years in 1993 to </a:t>
            </a:r>
            <a:r>
              <a:rPr lang="en-US" altLang="en-US" dirty="0" smtClean="0"/>
              <a:t>18+ </a:t>
            </a:r>
            <a:r>
              <a:rPr lang="en-US" altLang="en-US" dirty="0"/>
              <a:t>years today</a:t>
            </a:r>
          </a:p>
          <a:p>
            <a:pPr>
              <a:lnSpc>
                <a:spcPct val="80000"/>
              </a:lnSpc>
            </a:pPr>
            <a:r>
              <a:rPr lang="en-US" altLang="en-US" dirty="0"/>
              <a:t>Most PRSs are in some of the poorest and most unstable regions of the Global South</a:t>
            </a:r>
          </a:p>
          <a:p>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6701359" y="1530725"/>
            <a:ext cx="5445629" cy="2432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4098" name="Picture 2" descr="http://moroccoonthemove.files.wordpress.com/2012/05/protracted-refugee-situations.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701359" y="4128247"/>
            <a:ext cx="5445629" cy="26857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03231381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Making global policy on PRS</a:t>
            </a:r>
            <a:endParaRPr lang="en-US" b="1" dirty="0"/>
          </a:p>
        </p:txBody>
      </p:sp>
      <p:sp>
        <p:nvSpPr>
          <p:cNvPr id="3" name="Content Placeholder 2"/>
          <p:cNvSpPr>
            <a:spLocks noGrp="1"/>
          </p:cNvSpPr>
          <p:nvPr>
            <p:ph idx="1"/>
          </p:nvPr>
        </p:nvSpPr>
        <p:spPr>
          <a:xfrm>
            <a:off x="838200" y="1825625"/>
            <a:ext cx="8130871" cy="4351338"/>
          </a:xfrm>
        </p:spPr>
        <p:txBody>
          <a:bodyPr>
            <a:normAutofit lnSpcReduction="10000"/>
          </a:bodyPr>
          <a:lstStyle/>
          <a:p>
            <a:r>
              <a:rPr lang="en-US" dirty="0" smtClean="0"/>
              <a:t>UNHCR evaluations from 1999 to 2003</a:t>
            </a:r>
          </a:p>
          <a:p>
            <a:r>
              <a:rPr lang="en-US" dirty="0" smtClean="0"/>
              <a:t>Issue raised by UNHCR at June 2004 </a:t>
            </a:r>
            <a:r>
              <a:rPr lang="en-US" dirty="0" err="1" smtClean="0"/>
              <a:t>SCom</a:t>
            </a:r>
            <a:endParaRPr lang="en-US" dirty="0" smtClean="0"/>
          </a:p>
          <a:p>
            <a:r>
              <a:rPr lang="en-US" dirty="0" smtClean="0"/>
              <a:t>External research and advocacy campaigns</a:t>
            </a:r>
          </a:p>
          <a:p>
            <a:r>
              <a:rPr lang="en-US" dirty="0" smtClean="0"/>
              <a:t>Canadian leadership (IDWG) </a:t>
            </a:r>
          </a:p>
          <a:p>
            <a:r>
              <a:rPr lang="en-US" dirty="0" smtClean="0"/>
              <a:t>Culminated in three events:</a:t>
            </a:r>
          </a:p>
          <a:p>
            <a:pPr lvl="1"/>
            <a:r>
              <a:rPr lang="en-US" dirty="0" smtClean="0"/>
              <a:t>High Commissioner’s Initiative on PRSs (June 2008)</a:t>
            </a:r>
          </a:p>
          <a:p>
            <a:pPr lvl="1"/>
            <a:r>
              <a:rPr lang="en-US" dirty="0" smtClean="0"/>
              <a:t>High Commissioner’s Dialogue on PRSs (December 2008)</a:t>
            </a:r>
          </a:p>
          <a:p>
            <a:pPr lvl="1"/>
            <a:r>
              <a:rPr lang="en-US" dirty="0" err="1" smtClean="0"/>
              <a:t>ExCom</a:t>
            </a:r>
            <a:r>
              <a:rPr lang="en-US" dirty="0" smtClean="0"/>
              <a:t> Conclusion on PRSs (December 2009</a:t>
            </a:r>
            <a:r>
              <a:rPr lang="en-US" dirty="0"/>
              <a:t>) </a:t>
            </a:r>
            <a:endParaRPr lang="en-US" dirty="0" smtClean="0"/>
          </a:p>
          <a:p>
            <a:pPr lvl="2"/>
            <a:r>
              <a:rPr lang="en-US" dirty="0" smtClean="0"/>
              <a:t>Final </a:t>
            </a:r>
            <a:r>
              <a:rPr lang="en-US" dirty="0"/>
              <a:t>text contains agreement </a:t>
            </a:r>
            <a:r>
              <a:rPr lang="en-US" dirty="0" smtClean="0"/>
              <a:t>on definition of the </a:t>
            </a:r>
            <a:r>
              <a:rPr lang="en-US" dirty="0"/>
              <a:t>policy </a:t>
            </a:r>
            <a:r>
              <a:rPr lang="en-US" dirty="0" smtClean="0"/>
              <a:t>problem </a:t>
            </a:r>
            <a:r>
              <a:rPr lang="en-US" dirty="0"/>
              <a:t>and steps to be taken by states and other actors to resolve the problem of </a:t>
            </a:r>
            <a:r>
              <a:rPr lang="en-US" dirty="0" smtClean="0"/>
              <a:t>protracted refugee situations</a:t>
            </a:r>
          </a:p>
          <a:p>
            <a:endParaRPr lang="en-US" dirty="0"/>
          </a:p>
        </p:txBody>
      </p:sp>
      <p:sp>
        <p:nvSpPr>
          <p:cNvPr id="4" name="AutoShape 2" descr="data:image/jpeg;base64,/9j/4AAQSkZJRgABAQAAAQABAAD/2wCEAAkGBxQTEhUUExQUFhUXGB4aGBgYFxgaGhwfHRocFxwYHhoYHSgiGBwlGxweITEiJykrLi4uFx8zODMsNygtLisBCgoKDg0OGhAQGywcHBwsLCwsLCwsLCwsLCwsLCwtLCwsLCwsLCwsLC8sMSwsLCwsLCwsKywsLCwsLCwsLCwsLP/AABEIAQkAvgMBIgACEQEDEQH/xAAcAAABBQEBAQAAAAAAAAAAAAAAAwQFBgcBAgj/xABJEAACAQIEAwQFCgQCCQQDAQABAhEAAwQSITEFQVEGEyJhMnGBkdEHFiNCUlSTobHBFDNi8BVTQ4KSoqOys+HxJGNz0jRy4hf/xAAZAQEBAQEBAQAAAAAAAAAAAAAAAQIDBAX/xAArEQEAAgEDAwMDAwUAAAAAAAAAARECExRRAyExElLwQWGBBEJxIqHB0fH/2gAMAwEAAhEDEQA/AMUrqsRsSPUYoApW1hi21EerN959Jvead4bGXVObMxHOkbOBediQeY1/SpSzYysAwIJ9x86KVt45+TsOnSpHD4+9l0ukHlsRNRdy0FJE5CdulerWa3rcgDky6g+v41RKYPiuMdZ7xQQYI7tdPOnVviONUxntkdTb+BpHh+LQGRBkan41P4ZFuCDIEf8Ag1YREt2lxiAk2bTqNyJB0ptf7X4v01tJkI5ax796sI4XlbUeFxDDzGx92lRlvAiy3dEyCSbf6lfXTuKy3FsS90XVuuTy0hR5ZdqV4n2kxF62gYKGVsyuujAiRttVnvcMgaCRuP3qGv4IWrgzfyrxifs3OR9RFTuIK12nxaH+a3qYAj9Kl+yHH793EhLrs6sDpAgHcHaortJwvuiCBpsf2pz2I4kcPeUsspdhCYkqZgfmaDSSldVKePargt10Q3C13LS/dV1LdA3yUBKed1QLNAwNqk3tVJmzSV+2APyFKEY1uk8lSTWKSexUGIgVMYBc0eQ3H7gb60ztoFJD8vzHIipTC8VRPRWG84E9DXNpIW7DBZjU6iBH9zST3hMHN7QPhpXu3xskSSB/s/pST8Vzf6UerSPzqoMZazKJTNGxU6jypph8SBA1IMyvP1ieflT21dP2pHu/SlDYDDVVOuhkHegirrMjZ7ZJX+9COVWXgHEixAc5YGx3/wC9QfEMAFQlbhB3jp5dad4dGNtM6g+qfYZiVoLvdxBXLJlDpPSdj7/1pv2pwLXLHeWoL24fzkb+8TVes9oVsDu3DkHSGB05CGO+tWSzjIyXLTBhtcTqDofcda1aFuDXFv2VuJ9YTHQ8x/fWkMfwpbiNabQNqp5qw1EeYOtOOGYEWC3dkC2xzAH6pO49VS9y2GUmIPPyP2qtDPr+HOJsPbcRfskq2npRs3t3qN7Pk28twAHI3iH5E1cuPYFlIxVseJPDeUfWT7XmRv6pqHW0iX1I1s4gSDyBjUfv7DUpVq/xIxOhmvQ4l1FVy8t+0O7GUZdiRup2g+W1IW8I7n6TX1MRS0Wq5xIAExSXBbhVCGJPiJn1mYqv3cNoPE2n9RrouACO8Pv1pa0le0fG+4suVYFyfCD7uVVXslx6811Fu3SUGkfE16xHCbVzUvcPtn9aiL+DtoSFLTOmtSZF37cdoO5RUtN9Kx0jcdKpeK7UY2zd+kcMQu31deenOvGGNrNN3vDcnQ7gCvHE8Lackg3Mx5mDSZE9wftNedmDRD6qeQIHonpNMeIdq8QHKlYIPKofheAVnCm4QDsR1q0YXs+iSS+YnrFO4qWLtnlqRqPMdKYi75D3cqnBa0jmPEvq5io3G2MraDQjOv7isqbWrniGYCOcz+1OrmKtbLbkjmSQPdSGT3DX/VPwNerdiZG8ajzjce7X2UHq5xJjoNB5aCkf45+TH+/XSz4UCOgMT5HVT+1Lvw/f3+zn7qI9WsBfu2s6ksnPX36VID+MtKJXOvLy6U37McX/AIW6Uua2mMP5dG91adh8ImULo1txKnca8p/Q/CtRFjM7XHXV/plaIjLCkH1yP0qUHE7LsvdsbTtzAgRv6J0q7twOzcm1dQEx4WI9IfEVFJ2bW1c7i6ue0w+jLDXzQN1HKlSWLuO+hZXIYEekB+3wqT7H4tntgXDJHoufrryzDkw213io/FdiCbTLhrro0HwvqpHQE6qaY8OvXLLBHtsrLpO6n1kGteJRfrlrn5e8dPXVS4pwsWRAP0TtmUfYbcR5TpFSvCOOZ2dXUqBEEg6nnB5ipTF2kuWyDqrDXy8xWvIhMHcF1ADvHh/dfZ8Ki2wjo0Fp1kHaRypLDE2MQ2HuGM2ttuRI/v8AWpq+DctkKB3gHhB6j6s1gNI6wRXUwSf5a1WrnHntyLihXB1QzPwpSz2y/oparOOHJHoCvLcGtHU2lNRGE7VM5/lke2pI8Qf6o/KnZA3Z2ydTbWfKaQudnbP2PzNPLWJdiYHrpxatvzqiLTglldrYml7mAXmoNPyrDlTZ7rfZn10oUC1qocD0dfYabcRw5AJGuQ5h5qd/ypbhbBS1vcKd+qNqPcaeXEgAkej4W81O1YVXgI8wuvrRt/dS9tcpBG4iPP7J9RHhNeb9o22K/Y1Hmhr2oEEb5RI80P7g1FOu5UiPqx7cjHQ+tH09Rp1gZZSCPEpgj1b+wjUUjhttRJWTH2gRFxfasMB1Bp2ilGDTI0UnqDraf3eEmqiM4vw2BmGwgH1H0W9m1TvYDtCLZ/hcQfo2MIx+q32Z5DmOlODhMyEMNIOnVTuPWKq2M4flYq3KBPkfQf8AY08DbUw2yOfNG56c/X161Ddr+0tu2jWShe5IBjYE6qQZ35+VQ/Y/tKRb/hsXJIH0Vw9QJCk8j0NVzHy4RmJLNcLHzMGtzl27FJdsffvHxOx8pge4VxuHt6qkeDYQZV86mjgEO/6EfnUoVE2mRZVtQeRFHDe0l1bwtEDxA5SJ1jlBq2nhQggQfIn+yKp3afhhsm3fUMMlwTPKdN+YmNaVMBfjuMXEgW4KXk8SmIg9J86c9neMC4Ybw3NnXoeTDyNWHE8Fs4u0LiBrbMsgjz6dRWd8e4TisLcF0HNB0YdOhHOk3AvXGuCpfWHGW4PRcDn0P2lPSqxhw1u53F20q3OUejcHVSd/VVp7KcaTGWZ/0i6MvQ/DpT7ivBkvp3V0HTVWGjKeRB5GrV90VJLxU62H84AqesYcGDqKRstdtA2sXqsQmKUT5DvByPntUbc4Hj7ILJcS8m4ZfSjf0T8anhU8MQqaRqKQ/wAXGvh2qvW+0WsXrfiGhiZ9ZBFTHD+P4W4cuUBxvprVtDkcVB5GlRjR9k+6nVrITsIjaBS1vuxstUY9iHyOj8h4W9RP9mpyAIJ2Phf9jUSVBkESDUhw8wMjGdMs+X1W/auam3GMOQubdrRgjqhqNtaGF1K+JP6kO6+6rKVkaiSnhYdVNV69gzbfIDqPHaPUc1op3YMFShAgBkPlOn+yTB8jT8KpWIOSGgcws+O360bxDyqMw7bFdmMrP1W+sh6Bqk8P64kggn6rDQE/8jeRFESXDHZhlb00/PTRh5Mv50lxTh2dQyiSASB9pfrW/WOVGH0KsoIZZAXyGr2f/wBlPiXqKnLCqwDA6NBBHI9fUaoqlpB3ZDQQFnXdkGoIPJlNe2AbIP6l/wB7T96cdssL3VssAMrHQc1Y+lHVWGtNcKJUgb5FI9YANBLcR42LBXIYPNonl6Cg7nbXYc52qCxPbPGPOUrbHqzNA6s0/kBUJxTiLXXljIQZUHICennSeHsPcQ5RIXT31LkWDA9sMcPrq4jZgvwp9e7brdRrWKswGBBZCPfHkdd+VV+xhzpPhA3B2ioq8+6nUTpS5G2/Jvic+CCMQ6oxAYefiB6ga+znUzxfhYddCNeo/WqZ8i92EvIf6W9WrfEVo15SNV93wrtj3xZnyyHGYO7w/Ed+ixyYfVZdyJ5eur3w7iyX7YuIQynQjmp+yfOpYqjggxHNSNPVB2qBudmEtXDewv0bkQ9ve246RPhPQis1S2c3cV/TpSOHxap6PhHTl7tq8zI2I6huXt/emT4clioJzROU8x5EHWlh7j8Jh74JuIviESAQTUdw3gVhFbuG29LNqR5GdYpdn8EaiN1O4PX1flVWx+Kaxdt3l9EsEudCpOh9lSRIcVxb2QQVk9RpHQzTvgGMd7fjbxDcj8qOI2xeTKNCdVnadyvtGtQXZsuty4DMRGXaIMVPqqIta6H86VtiN6TtkUpc12rIfWcRm5apow6r+9NcfhQ4yTH1rT9OcTSOGvsp8WnnT+2uYZG2Oqt9k/A0EEGkMXEEQLy8wfq3Fp9hrsEh4/r6EHRbo6jkadY3CFhnUfS2x4h/mLzB66VGWx6OQzubRPMfWtN+1BOWCZKmZHTUkLqGHV03H2lqV4ZcytrGVt42ltQ6/wDtv+RqAw6E5cpOh8PXT6hPJl5VMYFxpMAeegBbUqelt+n1WFWAy+Ud/wCTbHmfPUwAfVrTXBXAGUD7I/v8qa8au97eU6kDaTJgbV5QxbR+hM+//vUEPxjAFbvh9Fj02nlV/wCy+Fwi2u7W4GYCWkQSee9Vm84ca+lyPWpnsV/Dq7G657waksZGX19aseQh2tSxAW2T3m8Dl5k8qpXdvdaFBZucD8ydhVw7QXsM91zKFWIjr56RUfd4raC5LShRzjSaki2fJtOHW4wXvNBny+lAJkqD6QBIHsrRcJjUuLmQyPVH/is3+TTiEYjKdFZCq9CT4vzg1eeJW3sMb1sFl+vbGs+ajka64T2ZnyeYmwr67HkR+/WmjXCDD6dDyPt5HypLhnHrGIBNt8rj0kYQwPRlNJ4ji6yVYeRG++x8wa1MwGPHsQLS947CB9c9PssBv5GqlxbFuid5bJBWHU/35b1YuIXAVa03iRgYM/7p/aqlZBe0EbdQyH1gkfmsGuWTULJheMDFWBdHpAGR5j0h6udRPE7Ru4e5bjUKSPWNah+wWKyNctNsG/8A5P6VZcOcpK768+m3wNPI52eufxGFUzDRI8mH/f8AWk8Wh/mourmLg+yy6R7f2FR/AsV/DYq5YOiuc9vpruPb+1WTF2mnPbVTmjMJgE8m9e49tBQ0Ij+5pe2vOm1o1ZuzXCExd1LHetbuOTB7sOohc2p7xTy6VkQd23OsV7wjMunuqy9oeAWsHiO4uXrrkBTmWysQeUG8KcWuxxvWTdwt1L4T0kylLi84ykmfLXWqIO2CSCCcw/vnUZxLCqs3B/LY/SAb235XB5VJd2YnmN692rIO/tHX10EZhHOYgiWIl1B9McrqH7QqQxt6F8JkuIBH1gdyRy21HIiedNbmD7pgsE2plGHp2ien2lnlTuzbz3GZo8OhKiATuWjlNBEXLcMdNhTjhyfR5es1y4ZzmnKAqogaiKghcTYk5BMzCnnvtUm1h0HdiwuTmJ38yeZNPuF4FTca4267A9Tz9361Jm9EzpFWhV7vZ600FQVP2TXvD9nFU606xl5g8jWn3D8TnMHWedBF49DYQMhgq6x7K07s72iW+gDkBiN/19VUHjeD+iI5SKj+A4xkIUEhlMqT+ntqxNSNJ7RdlLd497bAS8PrLpmH2WjcVD4SyxPNrieF1O45wevUGrRwPH97aDAbaOn2T5eVQ3bEPYy4yyJKfzFH17fMesbiukxHmGXm9bU2mgcpHrGvs1qnI4Ny4MyqYVgG0nlv1q64u6htC9aIK3AD7+fkeRqiXrAF8TzH/Kda55LCCwbd3i7ojef1Bq5C8Iz+0/ow92tU7iYK4xf6l/YitA7DcHTHN3JuujKhcwikZZVYBzb6/ZqWqt9pOHd6neISLlvURuRvFTXZ3tHae0Gd1RtmBMa9RPI1Vu0vHhZuXLNkksjshcj7LFfadN/OqkG1kwSetLFttWvfVr+TW2BxHDnTUt/0221qp2bvk3tiPzq1/JvYH+JYdjJMtBbT/RtIAqCQ+VK8g4kwzDN3aaT5aVI/JPf/APVuqzBtEt00ZY/U/nTD5Usdh14iyML5um2h+jCHSD9orr7TURgu2Awtq4mDttbdyBexF7K1xVOgZLaaKoJiZMb66UUr2pWcXiO4ts471gMoMTJmDtEztUBw/Eu4ZgAEX0nOYqvWSF0rQvkVtul/FJdZ2cIpVixNtlZicyDYGd+s1EcL46cM2IbCYcMpHdPhm8LIqlouW1GhDySw5kgzoaIhcNas3redLrXLiAnIpMHpCjcaia5cRrVohlKs22YEfrVt+UDArhLOGsWlCd5L3WUBS2WIUld1GY6eqk+xGEXFtewl0ZrZsllJ1KOGUZlJ2Pi16xVFd7L9nbuJuWkVGKs0u8HKFB8RnbXlS+IwhR2AttGYqvhPUwKtXyZZk4hfssx+jtsuWTlkOBIFVLGYq5nfxtAdvrHkx91A34jmAJCOuXUHKYM6FZimF1rqxnVlDagMrAke2tO7VY9U4RhGYnO2UWzv4zacySeYXMQesVnz9sDizg8PibaJbwzJnKyWuJIVjB/pGoEyT7KlqjzhLjyyW3YdVViPVIG9NsPdKtpvOo6fCrZ2uxaXsSzYN7rWgqhcuYKpAjKgA8KiB7Zp/wDKnw5BbwWIiLty3F0xGYhUILf1CSJ318qIilu9/bIGrRsNZjXb2VXcbw57ZzMrhepUgeqavlnAfwXC7d//AE2JYZm5qmrBV+zKgE+uKYcD43hsIMSMRaa6LyZViCOejBiIkkHNqdKtiQ+T23fZmZrbC0tti7lSAYHhA6t+01O4hcwdGHhYcx10I/vrUd8nl9jw/iBzMcts5SSTH0TbdKX7PXmxLWJJ8UhtTpAk+3Q1rGUmFM7J2bifxGFCOVtP4DlJEc1n8/bUV2oum08gehmPvAP71ee0tq8nF2VIW13KqgF1Fy8yQhYGc3OP0pn8qlmxf/hv4e7YbFXXWxdRXUtLgAOVUzKmJ8j5VmfCsy4hcuYlbbWkZ3HpC2jMVHmQNKvnyEYhjxO6jW8hXCvIIIae9s7zqKQ+VLBDAnDcPwxNu0trvGKkg3HLFSzkekfDz2mn/wAg3EDcxlxLstcTDtkuMZYJ3lrMhJ1Zc2UrO3j61lWWdo//AMzFf/Pd/wCo1R7dKlO0Vv8A9Zip/wA+5/1GpvbKCdKCabGlgxtKXI5nb2DnVj+SG8tziWHLM3eKWME6fy2Ggra7HYPhyGUwdhT5LT/AdncLZbNaw9pGknMqANJEEzvtVGO/K0q3eJPbBy3kt23tttOh0npVRuXiyi6i/TJpdQ8xzEdCK+kuKcDw9/xXbFq42mrKJ01HiiRVX4fw/BXLT4pcBblS6tBGchCQY5HbaalxCxjM90B8h9/M18Kc1oKuQE+K2cxzWz5DceVVNWud6qXXFrEr/Ivj0LonRWjcHp6623s1hMKtlbmEtW7aXBmlVykySdee5O9Mu0HCsGFtLcw1p81xUtqVgZj6toEn2U9UeT0zdKb8pV/v0wl8DSGVhvlfwkoY5/rTX5MsQLV6/fuGLduw2ZukuhA9ZynStF4dwXDtbJOGVO89NGEzG2YbE+fnS1zs3hCgQ2LeQGcoWFnrA0mraM++TDEd7xHE3jo1xXaPW4aPZNVDHSvekbKzFj0lyv6mtwwfZvC2nD27CIw2ZRBpS/wPDuZazbPizeiNW+0ep9dBkvynXsvAuGP0u2j/AMG7Vd7I8HtYrilhLuiEMxExmgT3fv8A+WvoHFcKsXLYtXLVtrY2RlBUaRoI00J99QvzWwIugJhbPeJDg6qV1IBBGsyD7qllMq7c8SuW8ddsrNu3bIS1bt+FQMoI8K6Ekmfb5VP/ACqgnC8PEEkqRG8nKgjTc1f8ZZS7nY4Vbl22VTxFQSDBJW5vADTyOlPRwiwLa2e7Tu1Byr9mdDHMb/nS1qmX9oMX/FcDw7W97Dqt0c1gNbkjkDIP+tVVTC98qK2gIlj9kAeJvYNa3TAdmsJZJNqxbSRByiAR0I2I9dernZ3ClShw9rKdwFAB9YG9W0Zp8mbRgOJLMxbaOsd29Mvk+4uLd1S/8vN6XIHKZ/3ZPsrVuH9ncJYYtZsW7bMMpKiMw3g9aQtdn8O1w58JaUWz9EwjWQCWCiMmunnFLFI+U4rYu/xuhKrkCz6YcKBB8iJ99ZNwK3cBTHFXY276sAI8eU57hBbkAAPWw6GvpjG9nMJeVUu4e1cVJyh0DBZ3jNtSd/stg3jNh7RgQBGgHQDYCkyMa+W11vYnDYi24Nq7hh3bA6GHZj+TCnHyB4I/x166s92MO1sk82Ny00DrAXXpI61rKdj8CLXc/wALZNqcwtlcyg/aCnQHzFPcBwPD2WD2rNu2wQoMoiFJDFQBoASoOnQVB8o9pW/9ZiP/AJrn/Uaok3K+t8f2KwF5s93CWGbqUE7k8t9Sabf/AOd8M+42P9mgtFFFFBxtqz7gwuDhl9kaALl4ssalcxzAN9Ukc4NaBcWREx/fnUbw7gluzaa0uYoxYkMQfSktsBvNZmLl1wzjGK/hDcN4mubB2MOrLaewbkCJAGUBZPmSSfVTfi3fE4Hv4DjGR4SNRD5W20bLuNqncDwC3aW2EL/RAi2SQWCtukxqu2/QdKVxvBkuG2WZ5tv3ikEekBEnTpyqemaa9eN38+pjgcbcNzGoXJFork0WRNvN0116014RxS9cs4JnbS6jG68AagSo2hQddfKOdTL8Ht5rj+IG6ALgB0aBAJ00MaaVDPwgI1uxbv37KJa8LBl8fiPg1WJXfr4qdyJxn59iZ4rfU2wxY99iDaTwqPApYhxpu4A305ilcdxPEWmCMNLuIRLTSpbIRLSNgZBAPQjmKeYHhZMq957yqytbuNlzqwmYKqAR7ObCpDEcNVwM5JIYMG0kFTII00j9zSpScsYnwT4ab2e6LgHdyDaMgtBHiBjo2x6GmPF+Fvcu95h8QbF5VCt4Q6sslllT5zr5mpq3ZgkySTzMftSDcPXvDdBZXKhSQdIBJAynTcnXfWrXamIyqbVbiPFcXZsXVulBettai4gGV0uPk1VhodDUpgSx4hiVLtC2rUDTSS5I2p7xHgiXkZHL+JlZiCATlMqNtACNhSqcLUXmvBmDMqq2oghZI5aHU7RU9M23OeNeO/8AxWX45e/wp8Rn+lV2GbKuwxBtjSI9CpTiOPuK2ICuPo7IZQupVoYkuIgAwIE7TpS9/szZay9jxi07FsoIABLZzGk6trrO9K/4Ema62Z/pgBcEiGhcs7SpjTSKVks5Yf3n/CIt4t7t/AMWIF2w1wqIjMUUyJH9RFJYrj920cZrm7u9at25A8PeBZJgawTOvQVN2+Aovcwzg2FKIZE5SAuU+GNgPPSheAWpvFszd+QXkjdQApEAEEQPaKVJ68Pn8/6NeL8SezetWgSRdt3SCYlWtqHB2iCJHuqNt8WvjBYTEF5e41oMIUKQ7QdAN/Pyqx3eFKxzMWLBSgbwyoaM0aRJga+VNT2ct9xbsZrmS0VK6rPgMrJy6waTEpGWFRFfO5ueMEXxbuLetzcyhsk2nBkKMw9EnTeDIirDTBeFjSWcqHz5SQRmnNO0xm1iYqQrUOeUxPgUUUVWUX848L95s/iL8aPnHhfvNn8RfjWAVIYHh63FBL5SWgCAZgAmBMzB9Wg615o68z9H1J/QYR+5t/zjwv3iz+Ivxrnziwv3mz+IvxrELvDwIIYwQWEjWBbS4Add/FH/AJpR+HIAWzPlXfwgt/ouU/8Auf7tNbLhnZYe6W2fOPC/ebP4i/GufOLCfebP4i/GsRxPDMlsOTumaI2OZBG+nhdTrzkcqSwGC7ydQIZRrH1gx0k6nw7eZprZcLscKv1Nz+cWE+82fxF+NcPaDCfeLH4i/GsXs8GzZgGOYA5RG5Hd6b9HPupRuBga5/DniYE5Ms95E9dIq62XDOz6fubL84cJ95s/iL8a7848L94s/iL8axK1wr6U22aIUEnQb5ep28Xtij/CxlnMZgkCANkFwzJHI6Aa+E9Kmtlwuyw90ts+cWF+82fxF+Nd+cWF+82fxF+NYpc4Yiznc6c1AYR3htkmD7Y9leMPwsvddAYyrIOhmYyagxqSPYaa2XBssPdLbfnFhPvNn8RfjR84sJ95s/iL8axZeEDKrlmgqCYUSDkzldTykewikLXDwWuJm8SNAAA1AJDNqeW8b6+VNbLg2XT90tw+cWE+82fxF+NHziwn3iz+IvxrFG4akxnbxOUWACJGWZM7+L8q9WeEBlDZ4Jy6QPrBDtMn0vyprZcGyw90tp+cWE+82fxF+NHziwv3mz+IvxrETgkj02BFvOZUa6lYEHfNG/In2+sFwrvFkNBgGI0gswYzPJVLew01suDZYe6W2fOLC/eLP4i/Gj5xYX7zZ/EX41imL4aqgw5JAYgQNQrFZgHTbn102rv+FCUXM0udPCIgRmkzuBr7BTWy4Nlh7pbX84sL95s/iL8aPnFhfvNn8RfjWK/4QJy5jmzMNhEAqA2h5hga9f4MCCVc6AsAV1gB557+AH1GeVXWy4Nn0/dLaPnFhfvNn8RfjR848L95s/iL8awjG4cKRlOZWEhtBPLblqIg66U3rOvPDUfoMZ/cs/zBx3+SPxE+NdHYPHiItDQyPpE0PXfetrorpoYuG/6n2YuexHEYIyGCZP0q6nqfFqa4nYbiAMi3BHMXVB6fa6D8q2mimhib7qcQxdOw/ERJCEE7xdXXlr4q43YbiBJJt6kyT3ianrv5/nW00U0MTfdTiGLHsPxHT6PbQfSroBsB4tBXPmLxD/L5R/NTbpvt5VtVFNDE33U4j5+WKfMPH/5Q6fzE5ct/V7q9DsNxDX6Pff6VdY2nxa1tNFNDE33U4j5+WKjsLxDfu9f/AJU6z1660N2F4gSSbck6k96knz9LetqopoYm/wCpxHz8sXTsRxEGQhB8rqjlHJumlcXsNxAAgW4B3AurBjafFrW00U0MTfdTiGLt2K4iZlCZifpV1jafFrFcbsPxAmTbknmbq/8A28vyraaKaGJvupxDFPmFj/8AKHT+Ym3TeujsJxAbW/8AiJ/9vM++tqopoYm/6nEMWXsPxAGRbg9RdWffmoHYfiEEd3odx3qwdI1GbXTStpopoYm+6nEMUPYTH/5X/ET4+Q91em7D8QJk2yT1N1Z2j7XQxW00U0MTfdTiGK3OwvEGMtbzHaTdQ/vXn5g47/JH4ifGtsrlNDE3/U+ztFFFdniFFFFAUUUUBRRRQFFFFAUUUUHK7RRQcortFAUUUUBRRRQcortFAVyu0UBRRRQFFFFAUUUUBRRRQFFFFAUUUUBRXK7QFFFFAUUUUBRRRQFFFFAUUUUBRRRQFFFN7uMtqSGdQREyQInQe+gcUU1fiFoGDcQEcsw5kAfmR7xXoY23DHOsL6RkaevpSg4opC3ikYSrKdJ0IOnXTlTK3xu2QD4wDGUlSJBVnBHkQp89uoq1IlKKbNjFARpMXCAunNhI9WlNG45aGY+OBt4T4ocWzl6w5A9o5a1KkSlFRp4ynj0f6OA3h5sFITeSxzD370Lxi3MHMplRDKQfHcNpf94e7Xar6ZElRUS/HrQUMc+U5tcp2XVm9QAp/isSttGdvRUSedJiQvRUXe47ZUuCx+juJbbwnRnjLy1Gup2EHoaBxu2XKLmZhcNswp9IKHOvQA709MlpSimOF4kr2zcGbIATJG4Gsgf+DTa32hsN3cMT3ltbi+FvRZlRSdPCSzAQddD0NKlLS9FRd3jtlcksRn7zL4Tr3U5x69DHWK63Gbfi0chWVTCnVnKhQOvpr76VJaTopHCYhbiK6mVYSNI/I0tUUUUUUBRRRQBqOxHC8zMwcgsVOwMZDI3r3xrEtbss6xmBUCY+s6qdyBseZqHvcWvBiqsjNqAkCZ7g3Q8qds4y9PFvWsYnzAff4CsQGYejGx9FkYf8g99e/wDBhkuKXY5+emkMXA89Sah7faV2DMuWGQ3LUAmVdkSwYG5ZiTA3iKUw/HrrXLQ0ylVD+GIb6VWBkyvitwBB8616ck7JnAcKS0GA1zBQZjXKuUbeVM7PZ1QQc7GAoGijREdBOniMXDr/AErSXDOLXHsXHLKzLaVwwECWt5yhE7g/kwpnh+P3myqcocXEt3IA37m5cYjOQIJVWHOGpWXcTbcMJt207wzbYFWyr9UQARttTa52eDKVZyRqFEL4Qbi3WGo8UsoGvIR50xtceum6E8Otw2pg+mjFn9ndajzB9VNeH9qLrKhcISlpjeCqdbhUPbCanKCnijU/Sp01enIuE1f4CHbMXghQoyoq7FWUn7WVlkDYSa93uCK7i5cOZx3cHKBHd3DdEdJmD5VCP2jvKgLZfDbZbkoykXM+RGykyqkgaH/MXWpvi/Ge5MZcxyM+8aqpZVJggZspE/rSsoDduzNspkYyAXIOVQQW+tIGrA6g+VP8VgmuWmtu/pEyQPqljC67HLAnyppguOi5cCBYB0nNqDN0arl5d0QddCYppc446PcLEEL3sIAJlCAomZlpnaPGvtlZTIcP2ZtmZZ/FJfWcxzlwYOiwWbaPSos9m1XKc5JV85LKjS2TISRESd5HM0wtcdvHuVMT6N05CoDd8trMVY5kBBkCD6SzprT6zxG9/D3rrBAyZlWBpNuVZzrsWBOXkBvVn1cnY8w/CgovS383eFCgaETA+sZ1POBTOz2ZtqxId951jQZkfKNNBmQn/XbypzwnGG4txS4Lq7KDCzEKQ0KSD6Q6bioqzxm/msyQwdEZjlAAzMyxOaRsANDqdan9XIeYrs0ty2bbXHiLgUgKCveMHkGNww0pU9n0OeTId0cgqv1ChAJiSpyDQ9TUanGrsJ4lbMbZzAKIz2rjlPE0SCg3OzVIWuLEtbBZPFeu2222U3MvPQ+EeurPqgP+G4Q2lyZpVQAmmoAAEE89f2p5VSv8dvi0HEElrk6IQAgYiYaQNBPPeBVsU1nKJhXaKKKyCiiig8ugIggEdDXhLCjZVGkaAbdPVStFAmLI6Dly6bUd0Og9399T76UooE0sgCAAB0AgVxsOp3VTz1A6RPupWigT7odB129k+uudwOi+4f3/AOKVooEzZGug1303rrWwdwK90UCYtAGYE9Y16/3664cOs5sqyecCeo1pWigT7odB56V3J6q90UCVrDqvoqo9QA9e1d7odB7um1KUUCP8KkRlWCZIgRPWOtBwyfZXrsPfS1FAkMOo2Vdd9BSgFdooCiiig//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4" name="Picture 4" descr="http://i.unu.edu/media/unu.edu/publication/2340/9789280811582.jpg-280x390.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144002" y="3373125"/>
            <a:ext cx="2325034" cy="3238441"/>
          </a:xfrm>
          <a:prstGeom prst="rect">
            <a:avLst/>
          </a:prstGeom>
          <a:noFill/>
          <a:extLst>
            <a:ext uri="{909E8E84-426E-40DD-AFC4-6F175D3DCCD1}">
              <a14:hiddenFill xmlns:a14="http://schemas.microsoft.com/office/drawing/2010/main" xmlns="">
                <a:solidFill>
                  <a:srgbClr val="FFFFFF"/>
                </a:solidFill>
              </a14:hiddenFill>
            </a:ext>
          </a:extLst>
        </p:spPr>
      </p:pic>
      <p:pic>
        <p:nvPicPr>
          <p:cNvPr id="5128" name="Picture 8" descr="http://uscri.refugees.org/wrpr_cms/logo_sp2.jpg"/>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130554" y="492743"/>
            <a:ext cx="2315461" cy="263307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11392726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257</TotalTime>
  <Words>1425</Words>
  <Application>Microsoft Office PowerPoint</Application>
  <PresentationFormat>Custom</PresentationFormat>
  <Paragraphs>142</Paragraphs>
  <Slides>19</Slides>
  <Notes>0</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Understanding  global refugee policy</vt:lpstr>
      <vt:lpstr>Global refugee policy</vt:lpstr>
      <vt:lpstr>Our understanding of global policy</vt:lpstr>
      <vt:lpstr>Why does this matter?</vt:lpstr>
      <vt:lpstr>Understanding global refugee policy</vt:lpstr>
      <vt:lpstr>What is global refugee policy?</vt:lpstr>
      <vt:lpstr>GRP as product and process</vt:lpstr>
      <vt:lpstr>Case study: Protracted refugee situations</vt:lpstr>
      <vt:lpstr>Making global policy on PRS</vt:lpstr>
      <vt:lpstr>Negotiating the ExCom Conclusion</vt:lpstr>
      <vt:lpstr>Implementing GRP on PRSs: Tanzania</vt:lpstr>
      <vt:lpstr>Non-implementation of GRP on PRS</vt:lpstr>
      <vt:lpstr>Explaining non-implementation</vt:lpstr>
      <vt:lpstr>But then…</vt:lpstr>
      <vt:lpstr>Lessons from Tanzania</vt:lpstr>
      <vt:lpstr>Lessons for the study of global refugee policy</vt:lpstr>
      <vt:lpstr>Next steps</vt:lpstr>
      <vt:lpstr>Next steps</vt:lpstr>
      <vt:lpstr>Thank you…  I welcome your comments and suggestions!</vt:lpstr>
    </vt:vector>
  </TitlesOfParts>
  <Company>Carleton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global refugee policy</dc:title>
  <dc:creator>James Milner</dc:creator>
  <cp:lastModifiedBy>John</cp:lastModifiedBy>
  <cp:revision>33</cp:revision>
  <cp:lastPrinted>2015-04-29T11:43:26Z</cp:lastPrinted>
  <dcterms:created xsi:type="dcterms:W3CDTF">2014-10-14T18:33:47Z</dcterms:created>
  <dcterms:modified xsi:type="dcterms:W3CDTF">2015-06-16T14:11:49Z</dcterms:modified>
</cp:coreProperties>
</file>