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76" r:id="rId3"/>
    <p:sldId id="277" r:id="rId4"/>
    <p:sldId id="278" r:id="rId5"/>
    <p:sldId id="279" r:id="rId6"/>
    <p:sldId id="280" r:id="rId7"/>
    <p:sldId id="281" r:id="rId8"/>
    <p:sldId id="282" r:id="rId9"/>
    <p:sldId id="283" r:id="rId10"/>
    <p:sldId id="258" r:id="rId11"/>
    <p:sldId id="295" r:id="rId12"/>
    <p:sldId id="285" r:id="rId13"/>
    <p:sldId id="296" r:id="rId14"/>
    <p:sldId id="291" r:id="rId15"/>
    <p:sldId id="292" r:id="rId16"/>
    <p:sldId id="294" r:id="rId17"/>
    <p:sldId id="286" r:id="rId18"/>
    <p:sldId id="287" r:id="rId19"/>
    <p:sldId id="288" r:id="rId20"/>
    <p:sldId id="289" r:id="rId21"/>
    <p:sldId id="290" r:id="rId22"/>
    <p:sldId id="293" r:id="rId23"/>
    <p:sldId id="271" r:id="rId24"/>
    <p:sldId id="272" r:id="rId25"/>
  </p:sldIdLst>
  <p:sldSz cx="12192000" cy="6858000"/>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3241" tIns="46621" rIns="93241" bIns="46621" rtlCol="0"/>
          <a:lstStyle>
            <a:lvl1pPr algn="l">
              <a:defRPr sz="1200"/>
            </a:lvl1pPr>
          </a:lstStyle>
          <a:p>
            <a:endParaRPr lang="en-CA"/>
          </a:p>
        </p:txBody>
      </p:sp>
      <p:sp>
        <p:nvSpPr>
          <p:cNvPr id="3" name="Date Placeholder 2"/>
          <p:cNvSpPr>
            <a:spLocks noGrp="1"/>
          </p:cNvSpPr>
          <p:nvPr>
            <p:ph type="dt" sz="quarter" idx="1"/>
          </p:nvPr>
        </p:nvSpPr>
        <p:spPr>
          <a:xfrm>
            <a:off x="3765917" y="0"/>
            <a:ext cx="2880995" cy="492522"/>
          </a:xfrm>
          <a:prstGeom prst="rect">
            <a:avLst/>
          </a:prstGeom>
        </p:spPr>
        <p:txBody>
          <a:bodyPr vert="horz" lIns="93241" tIns="46621" rIns="93241" bIns="46621" rtlCol="0"/>
          <a:lstStyle>
            <a:lvl1pPr algn="r">
              <a:defRPr sz="1200"/>
            </a:lvl1pPr>
          </a:lstStyle>
          <a:p>
            <a:fld id="{5458EEF6-014F-4D33-8015-4FA3ECA3C216}" type="datetimeFigureOut">
              <a:rPr lang="en-CA" smtClean="0"/>
              <a:pPr/>
              <a:t>16/06/2015</a:t>
            </a:fld>
            <a:endParaRPr lang="en-CA"/>
          </a:p>
        </p:txBody>
      </p:sp>
      <p:sp>
        <p:nvSpPr>
          <p:cNvPr id="4" name="Footer Placeholder 3"/>
          <p:cNvSpPr>
            <a:spLocks noGrp="1"/>
          </p:cNvSpPr>
          <p:nvPr>
            <p:ph type="ftr" sz="quarter" idx="2"/>
          </p:nvPr>
        </p:nvSpPr>
        <p:spPr>
          <a:xfrm>
            <a:off x="0" y="9356207"/>
            <a:ext cx="2880995" cy="492522"/>
          </a:xfrm>
          <a:prstGeom prst="rect">
            <a:avLst/>
          </a:prstGeom>
        </p:spPr>
        <p:txBody>
          <a:bodyPr vert="horz" lIns="93241" tIns="46621" rIns="93241" bIns="46621" rtlCol="0" anchor="b"/>
          <a:lstStyle>
            <a:lvl1pPr algn="l">
              <a:defRPr sz="1200"/>
            </a:lvl1pPr>
          </a:lstStyle>
          <a:p>
            <a:endParaRPr lang="en-CA"/>
          </a:p>
        </p:txBody>
      </p:sp>
      <p:sp>
        <p:nvSpPr>
          <p:cNvPr id="5" name="Slide Number Placeholder 4"/>
          <p:cNvSpPr>
            <a:spLocks noGrp="1"/>
          </p:cNvSpPr>
          <p:nvPr>
            <p:ph type="sldNum" sz="quarter" idx="3"/>
          </p:nvPr>
        </p:nvSpPr>
        <p:spPr>
          <a:xfrm>
            <a:off x="3765917" y="9356207"/>
            <a:ext cx="2880995" cy="492522"/>
          </a:xfrm>
          <a:prstGeom prst="rect">
            <a:avLst/>
          </a:prstGeom>
        </p:spPr>
        <p:txBody>
          <a:bodyPr vert="horz" lIns="93241" tIns="46621" rIns="93241" bIns="46621" rtlCol="0" anchor="b"/>
          <a:lstStyle>
            <a:lvl1pPr algn="r">
              <a:defRPr sz="1200"/>
            </a:lvl1pPr>
          </a:lstStyle>
          <a:p>
            <a:fld id="{3337329A-A31B-4C51-996E-C31460F7ACAF}" type="slidenum">
              <a:rPr lang="en-CA" smtClean="0"/>
              <a:pPr/>
              <a:t>‹#›</a:t>
            </a:fld>
            <a:endParaRPr lang="en-CA"/>
          </a:p>
        </p:txBody>
      </p:sp>
    </p:spTree>
    <p:extLst>
      <p:ext uri="{BB962C8B-B14F-4D97-AF65-F5344CB8AC3E}">
        <p14:creationId xmlns:p14="http://schemas.microsoft.com/office/powerpoint/2010/main" xmlns="" val="4195001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37506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00018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4980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72159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95486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8755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D972B-0960-46B1-9228-92F660AD947D}"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0666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D972B-0960-46B1-9228-92F660AD947D}"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408291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972B-0960-46B1-9228-92F660AD947D}"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85697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42671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40625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972B-0960-46B1-9228-92F660AD947D}" type="datetimeFigureOut">
              <a:rPr lang="en-US" smtClean="0"/>
              <a:pPr/>
              <a:t>6/16/2015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06672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b="1" dirty="0" smtClean="0">
                <a:latin typeface="+mn-lt"/>
              </a:rPr>
              <a:t>Understanding power in the global refugee regime:</a:t>
            </a:r>
            <a:br>
              <a:rPr lang="en-US" sz="6600" b="1" dirty="0" smtClean="0">
                <a:latin typeface="+mn-lt"/>
              </a:rPr>
            </a:br>
            <a:r>
              <a:rPr lang="en-US" sz="6600" b="1" dirty="0" smtClean="0">
                <a:latin typeface="+mn-lt"/>
              </a:rPr>
              <a:t>A work in progress…</a:t>
            </a:r>
            <a:endParaRPr lang="en-US" sz="6600" b="1" dirty="0">
              <a:latin typeface="+mn-lt"/>
            </a:endParaRPr>
          </a:p>
        </p:txBody>
      </p:sp>
      <p:sp>
        <p:nvSpPr>
          <p:cNvPr id="3" name="Subtitle 2"/>
          <p:cNvSpPr>
            <a:spLocks noGrp="1"/>
          </p:cNvSpPr>
          <p:nvPr>
            <p:ph type="subTitle" idx="1"/>
          </p:nvPr>
        </p:nvSpPr>
        <p:spPr>
          <a:xfrm>
            <a:off x="1524000" y="3749955"/>
            <a:ext cx="9144000" cy="1655762"/>
          </a:xfrm>
        </p:spPr>
        <p:txBody>
          <a:bodyPr>
            <a:noAutofit/>
          </a:bodyPr>
          <a:lstStyle/>
          <a:p>
            <a:r>
              <a:rPr lang="en-US" sz="3600" dirty="0" smtClean="0"/>
              <a:t>James Milner</a:t>
            </a:r>
          </a:p>
          <a:p>
            <a:r>
              <a:rPr lang="en-US" sz="3600" dirty="0" smtClean="0"/>
              <a:t>Carleton University</a:t>
            </a:r>
          </a:p>
          <a:p>
            <a:r>
              <a:rPr lang="en-US" sz="3600" dirty="0" smtClean="0"/>
              <a:t>James.Milner@carleton.ca</a:t>
            </a:r>
            <a:endParaRPr lang="en-US" sz="3600" dirty="0"/>
          </a:p>
        </p:txBody>
      </p:sp>
    </p:spTree>
    <p:extLst>
      <p:ext uri="{BB962C8B-B14F-4D97-AF65-F5344CB8AC3E}">
        <p14:creationId xmlns:p14="http://schemas.microsoft.com/office/powerpoint/2010/main" xmlns="" val="353687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can we observe ‘power’?</a:t>
            </a:r>
            <a:endParaRPr lang="en-US" b="1" dirty="0"/>
          </a:p>
        </p:txBody>
      </p:sp>
      <p:sp>
        <p:nvSpPr>
          <p:cNvPr id="3" name="Content Placeholder 2"/>
          <p:cNvSpPr>
            <a:spLocks noGrp="1"/>
          </p:cNvSpPr>
          <p:nvPr>
            <p:ph idx="1"/>
          </p:nvPr>
        </p:nvSpPr>
        <p:spPr>
          <a:xfrm>
            <a:off x="838200" y="1825625"/>
            <a:ext cx="9771529" cy="4351338"/>
          </a:xfrm>
        </p:spPr>
        <p:txBody>
          <a:bodyPr>
            <a:normAutofit fontScale="92500" lnSpcReduction="10000"/>
          </a:bodyPr>
          <a:lstStyle/>
          <a:p>
            <a:r>
              <a:rPr lang="en-US" b="1" dirty="0" smtClean="0"/>
              <a:t>‘Global refugee policy’ </a:t>
            </a:r>
            <a:r>
              <a:rPr lang="en-US" dirty="0" smtClean="0"/>
              <a:t>is a formal statement of, and proposed course of action in response to, a problem relating to protection, solutions or assistance for refugees or other populations of concern to the global refugee regime</a:t>
            </a:r>
          </a:p>
          <a:p>
            <a:r>
              <a:rPr lang="en-US" dirty="0" smtClean="0"/>
              <a:t>Motivated by ‘policy problem’ affecting persons of concern to the global refugee regime (</a:t>
            </a:r>
            <a:r>
              <a:rPr lang="en-US" dirty="0" err="1" smtClean="0"/>
              <a:t>ie</a:t>
            </a:r>
            <a:r>
              <a:rPr lang="en-US" dirty="0" smtClean="0"/>
              <a:t>. not only refugees)</a:t>
            </a:r>
          </a:p>
          <a:p>
            <a:r>
              <a:rPr lang="en-US" dirty="0" smtClean="0"/>
              <a:t>From decision-making bodies of the global refugee regime</a:t>
            </a:r>
          </a:p>
          <a:p>
            <a:pPr lvl="1"/>
            <a:r>
              <a:rPr lang="en-US" dirty="0" smtClean="0"/>
              <a:t>Formal v. informal decision-making</a:t>
            </a:r>
          </a:p>
          <a:p>
            <a:r>
              <a:rPr lang="en-US" dirty="0" smtClean="0"/>
              <a:t>Takes the form of either ‘regulations that define the limits of permissible behavior for national governments’ or ‘programs administered by international agencies’</a:t>
            </a:r>
          </a:p>
          <a:p>
            <a:endParaRPr lang="en-US" dirty="0" smtClean="0"/>
          </a:p>
        </p:txBody>
      </p:sp>
    </p:spTree>
    <p:extLst>
      <p:ext uri="{BB962C8B-B14F-4D97-AF65-F5344CB8AC3E}">
        <p14:creationId xmlns:p14="http://schemas.microsoft.com/office/powerpoint/2010/main" xmlns="" val="3775399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v. other expressions of ‘rules’</a:t>
            </a:r>
            <a:endParaRPr lang="en-US" b="1" dirty="0"/>
          </a:p>
        </p:txBody>
      </p:sp>
      <p:sp>
        <p:nvSpPr>
          <p:cNvPr id="3" name="Content Placeholder 2"/>
          <p:cNvSpPr>
            <a:spLocks noGrp="1"/>
          </p:cNvSpPr>
          <p:nvPr>
            <p:ph idx="1"/>
          </p:nvPr>
        </p:nvSpPr>
        <p:spPr>
          <a:xfrm>
            <a:off x="838200" y="1496440"/>
            <a:ext cx="9771529" cy="5111623"/>
          </a:xfrm>
        </p:spPr>
        <p:txBody>
          <a:bodyPr>
            <a:normAutofit/>
          </a:bodyPr>
          <a:lstStyle/>
          <a:p>
            <a:r>
              <a:rPr lang="en-US" dirty="0" smtClean="0"/>
              <a:t>Global refugee policy as a sub-set of a broad category </a:t>
            </a:r>
            <a:r>
              <a:rPr lang="en-US" smtClean="0"/>
              <a:t>of ‘</a:t>
            </a:r>
            <a:r>
              <a:rPr lang="en-US" dirty="0" smtClean="0"/>
              <a:t>impersonal rules’ (Barnett and </a:t>
            </a:r>
            <a:r>
              <a:rPr lang="en-US" dirty="0" err="1" smtClean="0"/>
              <a:t>Finnemore</a:t>
            </a:r>
            <a:r>
              <a:rPr lang="en-US" dirty="0" smtClean="0"/>
              <a:t>)</a:t>
            </a:r>
          </a:p>
          <a:p>
            <a:r>
              <a:rPr lang="en-US" dirty="0" smtClean="0"/>
              <a:t>Overlaps with, but distinct from, </a:t>
            </a:r>
            <a:r>
              <a:rPr lang="en-US" b="1" dirty="0" smtClean="0"/>
              <a:t>norms</a:t>
            </a:r>
            <a:r>
              <a:rPr lang="en-US" dirty="0" smtClean="0"/>
              <a:t>: “</a:t>
            </a:r>
            <a:r>
              <a:rPr lang="en-GB" dirty="0"/>
              <a:t>a standard of appropriate </a:t>
            </a:r>
            <a:r>
              <a:rPr lang="en-GB" dirty="0" smtClean="0"/>
              <a:t>behaviour </a:t>
            </a:r>
            <a:r>
              <a:rPr lang="en-GB" dirty="0"/>
              <a:t>for actors with a given </a:t>
            </a:r>
            <a:r>
              <a:rPr lang="en-GB" dirty="0" smtClean="0"/>
              <a:t>identity”</a:t>
            </a:r>
            <a:endParaRPr lang="en-US" dirty="0" smtClean="0"/>
          </a:p>
          <a:p>
            <a:r>
              <a:rPr lang="en-US" dirty="0"/>
              <a:t>Overlaps with, but distinct from, </a:t>
            </a:r>
            <a:r>
              <a:rPr lang="en-US" b="1" dirty="0" smtClean="0"/>
              <a:t>international law</a:t>
            </a:r>
            <a:r>
              <a:rPr lang="en-US" dirty="0" smtClean="0"/>
              <a:t>: “the body of law that governs relations between states”</a:t>
            </a:r>
          </a:p>
          <a:p>
            <a:r>
              <a:rPr lang="en-US" dirty="0" smtClean="0"/>
              <a:t>Overlaps with, but distinct from, </a:t>
            </a:r>
            <a:r>
              <a:rPr lang="en-US" b="1" dirty="0" smtClean="0"/>
              <a:t>other policies</a:t>
            </a:r>
          </a:p>
          <a:p>
            <a:r>
              <a:rPr lang="en-US" dirty="0" smtClean="0"/>
              <a:t>Key features of global refugee policy:</a:t>
            </a:r>
          </a:p>
          <a:p>
            <a:pPr lvl="1"/>
            <a:r>
              <a:rPr lang="en-US" dirty="0" smtClean="0"/>
              <a:t>Formal statement of a problem and steps to resolve that problem</a:t>
            </a:r>
          </a:p>
          <a:p>
            <a:pPr lvl="1"/>
            <a:r>
              <a:rPr lang="en-US" dirty="0" smtClean="0"/>
              <a:t>From the decision-making bodies of the global refugee regime</a:t>
            </a:r>
          </a:p>
          <a:p>
            <a:pPr lvl="1"/>
            <a:r>
              <a:rPr lang="en-US" dirty="0" smtClean="0"/>
              <a:t>Applies to states and international organizations</a:t>
            </a:r>
          </a:p>
          <a:p>
            <a:endParaRPr lang="en-US" dirty="0" smtClean="0"/>
          </a:p>
        </p:txBody>
      </p:sp>
    </p:spTree>
    <p:extLst>
      <p:ext uri="{BB962C8B-B14F-4D97-AF65-F5344CB8AC3E}">
        <p14:creationId xmlns:p14="http://schemas.microsoft.com/office/powerpoint/2010/main" xmlns="" val="100594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Observing power in global policy</a:t>
            </a:r>
            <a:endParaRPr lang="en-US" b="1" dirty="0"/>
          </a:p>
        </p:txBody>
      </p:sp>
      <p:sp>
        <p:nvSpPr>
          <p:cNvPr id="3" name="Content Placeholder 2"/>
          <p:cNvSpPr>
            <a:spLocks noGrp="1"/>
          </p:cNvSpPr>
          <p:nvPr>
            <p:ph idx="1"/>
          </p:nvPr>
        </p:nvSpPr>
        <p:spPr/>
        <p:txBody>
          <a:bodyPr>
            <a:normAutofit/>
          </a:bodyPr>
          <a:lstStyle/>
          <a:p>
            <a:r>
              <a:rPr lang="en-US" dirty="0" smtClean="0"/>
              <a:t>Global refugee policy is both a </a:t>
            </a:r>
            <a:r>
              <a:rPr lang="en-US" b="1" dirty="0" smtClean="0"/>
              <a:t>product </a:t>
            </a:r>
            <a:r>
              <a:rPr lang="en-US" dirty="0" smtClean="0"/>
              <a:t>(the text of the policy document itself) and a </a:t>
            </a:r>
            <a:r>
              <a:rPr lang="en-US" b="1" dirty="0" smtClean="0"/>
              <a:t>process</a:t>
            </a:r>
            <a:r>
              <a:rPr lang="en-US" dirty="0" smtClean="0"/>
              <a:t> by which the policy is made, implemented and evaluated:</a:t>
            </a:r>
          </a:p>
          <a:p>
            <a:pPr lvl="1"/>
            <a:r>
              <a:rPr lang="en-US" b="1" dirty="0" smtClean="0"/>
              <a:t>Agenda setting:</a:t>
            </a:r>
            <a:r>
              <a:rPr lang="en-US" dirty="0" smtClean="0"/>
              <a:t> How do certain issues make it on to the GRR’s agenda?</a:t>
            </a:r>
          </a:p>
          <a:p>
            <a:pPr lvl="1"/>
            <a:r>
              <a:rPr lang="en-US" b="1" dirty="0" smtClean="0"/>
              <a:t>Policy formulation:</a:t>
            </a:r>
            <a:r>
              <a:rPr lang="en-US" dirty="0" smtClean="0"/>
              <a:t> Who presents different policy options?</a:t>
            </a:r>
          </a:p>
          <a:p>
            <a:pPr lvl="1"/>
            <a:r>
              <a:rPr lang="en-US" b="1" dirty="0" smtClean="0"/>
              <a:t>Decision-making:</a:t>
            </a:r>
            <a:r>
              <a:rPr lang="en-US" dirty="0" smtClean="0"/>
              <a:t> Where and how are policies formalized?</a:t>
            </a:r>
          </a:p>
          <a:p>
            <a:pPr lvl="1"/>
            <a:r>
              <a:rPr lang="en-US" b="1" dirty="0" smtClean="0"/>
              <a:t>Policy implementation:</a:t>
            </a:r>
            <a:r>
              <a:rPr lang="en-US" dirty="0" smtClean="0"/>
              <a:t> What factors condition variation in implementation?</a:t>
            </a:r>
          </a:p>
          <a:p>
            <a:pPr lvl="1"/>
            <a:r>
              <a:rPr lang="en-US" b="1" dirty="0" smtClean="0"/>
              <a:t>Policy evaluation:</a:t>
            </a:r>
            <a:r>
              <a:rPr lang="en-US" dirty="0" smtClean="0"/>
              <a:t> How does evaluation inform revision?</a:t>
            </a:r>
          </a:p>
          <a:p>
            <a:pPr marL="457200" lvl="1" indent="0">
              <a:buNone/>
            </a:pPr>
            <a:endParaRPr lang="en-US" dirty="0"/>
          </a:p>
        </p:txBody>
      </p:sp>
    </p:spTree>
    <p:extLst>
      <p:ext uri="{BB962C8B-B14F-4D97-AF65-F5344CB8AC3E}">
        <p14:creationId xmlns:p14="http://schemas.microsoft.com/office/powerpoint/2010/main" xmlns="" val="414885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you study global refugee policy?</a:t>
            </a:r>
            <a:endParaRPr lang="en-US" b="1" dirty="0"/>
          </a:p>
        </p:txBody>
      </p:sp>
      <p:sp>
        <p:nvSpPr>
          <p:cNvPr id="3" name="Content Placeholder 2"/>
          <p:cNvSpPr>
            <a:spLocks noGrp="1"/>
          </p:cNvSpPr>
          <p:nvPr>
            <p:ph idx="1"/>
          </p:nvPr>
        </p:nvSpPr>
        <p:spPr>
          <a:xfrm>
            <a:off x="838200" y="1535168"/>
            <a:ext cx="10515600" cy="5011935"/>
          </a:xfrm>
        </p:spPr>
        <p:txBody>
          <a:bodyPr>
            <a:normAutofit/>
          </a:bodyPr>
          <a:lstStyle/>
          <a:p>
            <a:r>
              <a:rPr lang="en-US" dirty="0"/>
              <a:t>As an </a:t>
            </a:r>
            <a:r>
              <a:rPr lang="en-US" b="1" dirty="0"/>
              <a:t>independent variable</a:t>
            </a:r>
            <a:endParaRPr lang="en-US" dirty="0"/>
          </a:p>
          <a:p>
            <a:pPr lvl="1"/>
            <a:r>
              <a:rPr lang="en-US" dirty="0"/>
              <a:t>Can ask what role global refuge policy played in outcomes in a particular context (</a:t>
            </a:r>
            <a:r>
              <a:rPr lang="en-US" dirty="0" err="1"/>
              <a:t>ie</a:t>
            </a:r>
            <a:r>
              <a:rPr lang="en-US" dirty="0"/>
              <a:t> naturalization in Tanzania), but global refugee policy arguably has little effect as an independent causal variable without the agency of other actors and </a:t>
            </a:r>
            <a:r>
              <a:rPr lang="en-US" dirty="0" smtClean="0"/>
              <a:t>factors</a:t>
            </a:r>
          </a:p>
          <a:p>
            <a:r>
              <a:rPr lang="en-US" dirty="0" smtClean="0"/>
              <a:t>But, for understanding power, more useful as a </a:t>
            </a:r>
            <a:r>
              <a:rPr lang="en-US" b="1" dirty="0" smtClean="0"/>
              <a:t>dependent variable</a:t>
            </a:r>
            <a:endParaRPr lang="en-US" dirty="0" smtClean="0"/>
          </a:p>
          <a:p>
            <a:pPr lvl="1"/>
            <a:r>
              <a:rPr lang="en-US" dirty="0" smtClean="0"/>
              <a:t>What are the factors that explain the contents of the </a:t>
            </a:r>
            <a:r>
              <a:rPr lang="en-US" b="1" dirty="0" smtClean="0"/>
              <a:t>product</a:t>
            </a:r>
            <a:r>
              <a:rPr lang="en-US" dirty="0" smtClean="0"/>
              <a:t>?</a:t>
            </a:r>
          </a:p>
          <a:p>
            <a:pPr lvl="1"/>
            <a:r>
              <a:rPr lang="en-US" dirty="0" smtClean="0"/>
              <a:t>What are the factors that explain the outcomes of the </a:t>
            </a:r>
            <a:r>
              <a:rPr lang="en-US" b="1" dirty="0" smtClean="0"/>
              <a:t>process</a:t>
            </a:r>
            <a:r>
              <a:rPr lang="en-US" dirty="0" smtClean="0"/>
              <a:t>?</a:t>
            </a:r>
          </a:p>
          <a:p>
            <a:pPr lvl="1"/>
            <a:r>
              <a:rPr lang="en-US" dirty="0" smtClean="0"/>
              <a:t>What are the factors that explain the dynamics of each stage of the process?</a:t>
            </a:r>
          </a:p>
          <a:p>
            <a:pPr lvl="2"/>
            <a:r>
              <a:rPr lang="en-US" dirty="0" smtClean="0"/>
              <a:t>Who are the actors involved? </a:t>
            </a:r>
          </a:p>
          <a:p>
            <a:pPr lvl="2"/>
            <a:r>
              <a:rPr lang="en-US" dirty="0" smtClean="0"/>
              <a:t>What role do these actors play?</a:t>
            </a:r>
          </a:p>
          <a:p>
            <a:pPr lvl="2"/>
            <a:r>
              <a:rPr lang="en-US" dirty="0" smtClean="0"/>
              <a:t>What variation do we see between the role of these </a:t>
            </a:r>
            <a:r>
              <a:rPr lang="en-US" b="1" dirty="0" smtClean="0"/>
              <a:t>actors and factors </a:t>
            </a:r>
            <a:r>
              <a:rPr lang="en-US" dirty="0" smtClean="0"/>
              <a:t>at different stages of the </a:t>
            </a:r>
            <a:r>
              <a:rPr lang="en-US" b="1" dirty="0" smtClean="0"/>
              <a:t>same process </a:t>
            </a:r>
            <a:r>
              <a:rPr lang="en-US" dirty="0" smtClean="0"/>
              <a:t>or at the </a:t>
            </a:r>
            <a:r>
              <a:rPr lang="en-US" b="1" dirty="0" smtClean="0"/>
              <a:t>same stage</a:t>
            </a:r>
            <a:r>
              <a:rPr lang="en-US" dirty="0" smtClean="0"/>
              <a:t> of different processes? </a:t>
            </a:r>
          </a:p>
        </p:txBody>
      </p:sp>
    </p:spTree>
    <p:extLst>
      <p:ext uri="{BB962C8B-B14F-4D97-AF65-F5344CB8AC3E}">
        <p14:creationId xmlns:p14="http://schemas.microsoft.com/office/powerpoint/2010/main" xmlns="" val="42970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are the actors in the process?</a:t>
            </a:r>
            <a:endParaRPr lang="en-US" b="1" dirty="0"/>
          </a:p>
        </p:txBody>
      </p:sp>
      <p:sp>
        <p:nvSpPr>
          <p:cNvPr id="3" name="Content Placeholder 2"/>
          <p:cNvSpPr>
            <a:spLocks noGrp="1"/>
          </p:cNvSpPr>
          <p:nvPr>
            <p:ph idx="1"/>
          </p:nvPr>
        </p:nvSpPr>
        <p:spPr>
          <a:xfrm>
            <a:off x="838200" y="1535169"/>
            <a:ext cx="10515600" cy="4351338"/>
          </a:xfrm>
        </p:spPr>
        <p:txBody>
          <a:bodyPr>
            <a:normAutofit fontScale="92500" lnSpcReduction="10000"/>
          </a:bodyPr>
          <a:lstStyle/>
          <a:p>
            <a:r>
              <a:rPr lang="en-US" dirty="0" smtClean="0"/>
              <a:t>States</a:t>
            </a:r>
          </a:p>
          <a:p>
            <a:pPr lvl="1"/>
            <a:r>
              <a:rPr lang="en-US" dirty="0" smtClean="0"/>
              <a:t>Donor states (US v. Australia)</a:t>
            </a:r>
          </a:p>
          <a:p>
            <a:pPr lvl="1"/>
            <a:r>
              <a:rPr lang="en-US" dirty="0" smtClean="0"/>
              <a:t>Hosting states (India v. Bangladesh)</a:t>
            </a:r>
          </a:p>
          <a:p>
            <a:r>
              <a:rPr lang="en-US" dirty="0" smtClean="0"/>
              <a:t>International organizations</a:t>
            </a:r>
          </a:p>
          <a:p>
            <a:pPr lvl="1"/>
            <a:r>
              <a:rPr lang="en-US" dirty="0" smtClean="0"/>
              <a:t>UNHCR</a:t>
            </a:r>
          </a:p>
          <a:p>
            <a:pPr lvl="1"/>
            <a:r>
              <a:rPr lang="en-US" dirty="0" smtClean="0"/>
              <a:t>IOM?</a:t>
            </a:r>
          </a:p>
          <a:p>
            <a:r>
              <a:rPr lang="en-US" dirty="0" smtClean="0"/>
              <a:t>NGOs</a:t>
            </a:r>
          </a:p>
          <a:p>
            <a:pPr lvl="1"/>
            <a:r>
              <a:rPr lang="en-US" dirty="0" smtClean="0"/>
              <a:t>Advocacy</a:t>
            </a:r>
          </a:p>
          <a:p>
            <a:pPr lvl="1"/>
            <a:r>
              <a:rPr lang="en-US" dirty="0" smtClean="0"/>
              <a:t>Operational</a:t>
            </a:r>
          </a:p>
          <a:p>
            <a:r>
              <a:rPr lang="en-US" dirty="0" smtClean="0"/>
              <a:t>Other actors?</a:t>
            </a:r>
          </a:p>
          <a:p>
            <a:pPr lvl="1"/>
            <a:r>
              <a:rPr lang="en-US" dirty="0" smtClean="0"/>
              <a:t>What role for epistemic communities, diaspora communities, private sector, and refugee communities?</a:t>
            </a:r>
            <a:endParaRPr lang="en-US" dirty="0"/>
          </a:p>
        </p:txBody>
      </p:sp>
    </p:spTree>
    <p:extLst>
      <p:ext uri="{BB962C8B-B14F-4D97-AF65-F5344CB8AC3E}">
        <p14:creationId xmlns:p14="http://schemas.microsoft.com/office/powerpoint/2010/main" xmlns="" val="367672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Expectations of power and influence?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78085668"/>
              </p:ext>
            </p:extLst>
          </p:nvPr>
        </p:nvGraphicFramePr>
        <p:xfrm>
          <a:off x="838200" y="1685771"/>
          <a:ext cx="10515600" cy="4767224"/>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551726">
                <a:tc>
                  <a:txBody>
                    <a:bodyPr/>
                    <a:lstStyle/>
                    <a:p>
                      <a:r>
                        <a:rPr lang="en-US" b="1" dirty="0" smtClean="0"/>
                        <a:t>Actor</a:t>
                      </a:r>
                      <a:endParaRPr lang="en-US" b="1" dirty="0"/>
                    </a:p>
                  </a:txBody>
                  <a:tcPr/>
                </a:tc>
                <a:tc>
                  <a:txBody>
                    <a:bodyPr/>
                    <a:lstStyle/>
                    <a:p>
                      <a:r>
                        <a:rPr lang="en-US" dirty="0" smtClean="0"/>
                        <a:t>Agenda setting</a:t>
                      </a:r>
                      <a:endParaRPr lang="en-US" dirty="0"/>
                    </a:p>
                  </a:txBody>
                  <a:tcPr/>
                </a:tc>
                <a:tc>
                  <a:txBody>
                    <a:bodyPr/>
                    <a:lstStyle/>
                    <a:p>
                      <a:r>
                        <a:rPr lang="en-US" dirty="0" smtClean="0"/>
                        <a:t>Formulation</a:t>
                      </a:r>
                      <a:endParaRPr lang="en-US" dirty="0"/>
                    </a:p>
                  </a:txBody>
                  <a:tcPr/>
                </a:tc>
                <a:tc>
                  <a:txBody>
                    <a:bodyPr/>
                    <a:lstStyle/>
                    <a:p>
                      <a:r>
                        <a:rPr lang="en-US" dirty="0" smtClean="0"/>
                        <a:t>Decision-making</a:t>
                      </a:r>
                      <a:endParaRPr lang="en-US" dirty="0"/>
                    </a:p>
                  </a:txBody>
                  <a:tcPr/>
                </a:tc>
                <a:tc>
                  <a:txBody>
                    <a:bodyPr/>
                    <a:lstStyle/>
                    <a:p>
                      <a:r>
                        <a:rPr lang="en-US" dirty="0" smtClean="0"/>
                        <a:t>Implementation</a:t>
                      </a:r>
                      <a:endParaRPr lang="en-US" dirty="0"/>
                    </a:p>
                  </a:txBody>
                  <a:tcPr/>
                </a:tc>
                <a:tc>
                  <a:txBody>
                    <a:bodyPr/>
                    <a:lstStyle/>
                    <a:p>
                      <a:r>
                        <a:rPr lang="en-US" dirty="0" smtClean="0"/>
                        <a:t>Evaluation</a:t>
                      </a:r>
                      <a:endParaRPr lang="en-US" dirty="0"/>
                    </a:p>
                  </a:txBody>
                  <a:tcPr/>
                </a:tc>
              </a:tr>
              <a:tr h="551726">
                <a:tc>
                  <a:txBody>
                    <a:bodyPr/>
                    <a:lstStyle/>
                    <a:p>
                      <a:r>
                        <a:rPr lang="en-US" b="1" dirty="0" smtClean="0"/>
                        <a:t>Donor states (1)</a:t>
                      </a:r>
                      <a:endParaRPr lang="en-US" b="1"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r>
              <a:tr h="551726">
                <a:tc>
                  <a:txBody>
                    <a:bodyPr/>
                    <a:lstStyle/>
                    <a:p>
                      <a:r>
                        <a:rPr lang="en-US" b="1" dirty="0" smtClean="0"/>
                        <a:t>Donor states (2)</a:t>
                      </a:r>
                      <a:endParaRPr lang="en-US" b="1" dirty="0"/>
                    </a:p>
                  </a:txBody>
                  <a:tcPr/>
                </a:tc>
                <a:tc>
                  <a:txBody>
                    <a:bodyPr/>
                    <a:lstStyle/>
                    <a:p>
                      <a:pPr algn="ctr"/>
                      <a:r>
                        <a:rPr lang="en-US" dirty="0" smtClean="0"/>
                        <a:t>Limited</a:t>
                      </a:r>
                      <a:endParaRPr lang="en-US" dirty="0"/>
                    </a:p>
                  </a:txBody>
                  <a:tcPr/>
                </a:tc>
                <a:tc>
                  <a:txBody>
                    <a:bodyPr/>
                    <a:lstStyle/>
                    <a:p>
                      <a:pPr algn="ctr"/>
                      <a:r>
                        <a:rPr lang="en-US" dirty="0" smtClean="0"/>
                        <a:t>Limited</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Limited</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Host states</a:t>
                      </a:r>
                    </a:p>
                    <a:p>
                      <a:endParaRPr lang="en-US" b="1" dirty="0"/>
                    </a:p>
                  </a:txBody>
                  <a:tcPr/>
                </a:tc>
                <a:tc>
                  <a:txBody>
                    <a:bodyPr/>
                    <a:lstStyle/>
                    <a:p>
                      <a:pPr algn="ctr"/>
                      <a:r>
                        <a:rPr lang="en-US" dirty="0" smtClean="0"/>
                        <a:t>High</a:t>
                      </a:r>
                      <a:endParaRPr lang="en-US" dirty="0"/>
                    </a:p>
                  </a:txBody>
                  <a:tcPr/>
                </a:tc>
                <a:tc>
                  <a:txBody>
                    <a:bodyPr/>
                    <a:lstStyle/>
                    <a:p>
                      <a:pPr algn="ctr"/>
                      <a:r>
                        <a:rPr lang="en-US" dirty="0" smtClean="0"/>
                        <a:t>Limited</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Limited</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UNHCR</a:t>
                      </a:r>
                    </a:p>
                    <a:p>
                      <a:endParaRPr lang="en-US" b="1" dirty="0"/>
                    </a:p>
                  </a:txBody>
                  <a:tcPr/>
                </a:tc>
                <a:tc>
                  <a:txBody>
                    <a:bodyPr/>
                    <a:lstStyle/>
                    <a:p>
                      <a:pPr algn="ctr"/>
                      <a:r>
                        <a:rPr lang="en-US" dirty="0" smtClean="0"/>
                        <a:t>High</a:t>
                      </a:r>
                      <a:endParaRPr lang="en-US" dirty="0"/>
                    </a:p>
                  </a:txBody>
                  <a:tcPr/>
                </a:tc>
                <a:tc>
                  <a:txBody>
                    <a:bodyPr/>
                    <a:lstStyle/>
                    <a:p>
                      <a:pPr algn="ctr"/>
                      <a:r>
                        <a:rPr lang="en-US" dirty="0" smtClean="0"/>
                        <a:t>High</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Advocacy NGO</a:t>
                      </a:r>
                    </a:p>
                    <a:p>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p>
                    <a:p>
                      <a:pPr algn="ctr"/>
                      <a:r>
                        <a:rPr lang="en-US" dirty="0" smtClean="0"/>
                        <a:t>(inconsistent)</a:t>
                      </a:r>
                      <a:endParaRPr lang="en-US" dirty="0"/>
                    </a:p>
                  </a:txBody>
                  <a:tcPr/>
                </a:tc>
              </a:tr>
              <a:tr h="551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Ops.</a:t>
                      </a:r>
                      <a:r>
                        <a:rPr lang="en-US" b="1" baseline="0" dirty="0" smtClean="0"/>
                        <a:t> NGO</a:t>
                      </a:r>
                      <a:endParaRPr lang="en-US" b="1" dirty="0" smtClean="0"/>
                    </a:p>
                    <a:p>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High</a:t>
                      </a:r>
                      <a:endParaRPr lang="en-US" dirty="0"/>
                    </a:p>
                  </a:txBody>
                  <a:tcPr/>
                </a:tc>
                <a:tc>
                  <a:txBody>
                    <a:bodyPr/>
                    <a:lstStyle/>
                    <a:p>
                      <a:pPr algn="ctr"/>
                      <a:r>
                        <a:rPr lang="en-US" dirty="0" smtClean="0"/>
                        <a:t>High</a:t>
                      </a:r>
                    </a:p>
                    <a:p>
                      <a:pPr algn="ctr"/>
                      <a:r>
                        <a:rPr lang="en-US" dirty="0" smtClean="0"/>
                        <a:t>(inconsistent)</a:t>
                      </a:r>
                      <a:endParaRPr lang="en-US" dirty="0"/>
                    </a:p>
                  </a:txBody>
                  <a:tcPr/>
                </a:tc>
              </a:tr>
              <a:tr h="551726">
                <a:tc>
                  <a:txBody>
                    <a:bodyPr/>
                    <a:lstStyle/>
                    <a:p>
                      <a:r>
                        <a:rPr lang="en-US" b="1" dirty="0" smtClean="0"/>
                        <a:t>Other</a:t>
                      </a:r>
                      <a:endParaRPr lang="en-US" b="1"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Indirect</a:t>
                      </a:r>
                      <a:endParaRPr lang="en-US" dirty="0"/>
                    </a:p>
                  </a:txBody>
                  <a:tcPr/>
                </a:tc>
                <a:tc>
                  <a:txBody>
                    <a:bodyPr/>
                    <a:lstStyle/>
                    <a:p>
                      <a:pPr algn="ctr"/>
                      <a:r>
                        <a:rPr lang="en-US" dirty="0" smtClean="0"/>
                        <a:t>?</a:t>
                      </a:r>
                      <a:endParaRPr lang="en-US" dirty="0"/>
                    </a:p>
                  </a:txBody>
                  <a:tcPr/>
                </a:tc>
              </a:tr>
            </a:tbl>
          </a:graphicData>
        </a:graphic>
      </p:graphicFrame>
    </p:spTree>
    <p:extLst>
      <p:ext uri="{BB962C8B-B14F-4D97-AF65-F5344CB8AC3E}">
        <p14:creationId xmlns:p14="http://schemas.microsoft.com/office/powerpoint/2010/main" xmlns="" val="300339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processes?</a:t>
            </a:r>
            <a:endParaRPr lang="en-US" b="1" dirty="0"/>
          </a:p>
        </p:txBody>
      </p:sp>
      <p:sp>
        <p:nvSpPr>
          <p:cNvPr id="3" name="Content Placeholder 2"/>
          <p:cNvSpPr>
            <a:spLocks noGrp="1"/>
          </p:cNvSpPr>
          <p:nvPr>
            <p:ph idx="1"/>
          </p:nvPr>
        </p:nvSpPr>
        <p:spPr>
          <a:xfrm>
            <a:off x="179294" y="1839069"/>
            <a:ext cx="7794812" cy="4351338"/>
          </a:xfrm>
        </p:spPr>
        <p:txBody>
          <a:bodyPr>
            <a:normAutofit/>
          </a:bodyPr>
          <a:lstStyle/>
          <a:p>
            <a:r>
              <a:rPr lang="en-US" dirty="0" smtClean="0"/>
              <a:t>Recent examples of global refugee policy:</a:t>
            </a:r>
          </a:p>
          <a:p>
            <a:pPr lvl="1"/>
            <a:r>
              <a:rPr lang="en-US" dirty="0" smtClean="0"/>
              <a:t>UNHCR’s 2014 policy on alternative to camps</a:t>
            </a:r>
          </a:p>
          <a:p>
            <a:pPr lvl="1"/>
            <a:r>
              <a:rPr lang="en-US" dirty="0" smtClean="0"/>
              <a:t>UNHCR’s 2011 policy on age, gender and diversity</a:t>
            </a:r>
          </a:p>
          <a:p>
            <a:pPr lvl="1"/>
            <a:r>
              <a:rPr lang="en-US" dirty="0" smtClean="0"/>
              <a:t>UNHCR’s 2010 policy on statelessness</a:t>
            </a:r>
          </a:p>
          <a:p>
            <a:pPr lvl="1"/>
            <a:r>
              <a:rPr lang="en-US" dirty="0" smtClean="0"/>
              <a:t>UNHCR’s 2009 policy on displacement and natural disasters</a:t>
            </a:r>
          </a:p>
          <a:p>
            <a:pPr lvl="1"/>
            <a:r>
              <a:rPr lang="en-US" dirty="0" smtClean="0"/>
              <a:t>UNHCR’s 2009 urban refugee policy</a:t>
            </a:r>
          </a:p>
          <a:p>
            <a:pPr lvl="1"/>
            <a:r>
              <a:rPr lang="en-US" dirty="0" err="1" smtClean="0"/>
              <a:t>ExCom’s</a:t>
            </a:r>
            <a:r>
              <a:rPr lang="en-US" dirty="0" smtClean="0"/>
              <a:t> 2009 Conclusion on protracted refugee situations</a:t>
            </a:r>
          </a:p>
          <a:p>
            <a:pPr lvl="1"/>
            <a:r>
              <a:rPr lang="en-US" dirty="0" err="1" smtClean="0"/>
              <a:t>ExCom’s</a:t>
            </a:r>
            <a:r>
              <a:rPr lang="en-US" dirty="0" smtClean="0"/>
              <a:t> 2007 Conclusion on children at risk</a:t>
            </a:r>
          </a:p>
        </p:txBody>
      </p:sp>
      <p:pic>
        <p:nvPicPr>
          <p:cNvPr id="5" name="Picture 4"/>
          <p:cNvPicPr>
            <a:picLocks noChangeAspect="1"/>
          </p:cNvPicPr>
          <p:nvPr/>
        </p:nvPicPr>
        <p:blipFill>
          <a:blip r:embed="rId2" cstate="print"/>
          <a:stretch>
            <a:fillRect/>
          </a:stretch>
        </p:blipFill>
        <p:spPr>
          <a:xfrm>
            <a:off x="7556183" y="637665"/>
            <a:ext cx="4226999" cy="6034131"/>
          </a:xfrm>
          <a:prstGeom prst="rect">
            <a:avLst/>
          </a:prstGeom>
        </p:spPr>
      </p:pic>
    </p:spTree>
    <p:extLst>
      <p:ext uri="{BB962C8B-B14F-4D97-AF65-F5344CB8AC3E}">
        <p14:creationId xmlns:p14="http://schemas.microsoft.com/office/powerpoint/2010/main" xmlns="" val="1591372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setting</a:t>
            </a:r>
            <a:endParaRPr lang="en-US" b="1" dirty="0"/>
          </a:p>
        </p:txBody>
      </p:sp>
      <p:sp>
        <p:nvSpPr>
          <p:cNvPr id="3" name="Content Placeholder 2"/>
          <p:cNvSpPr>
            <a:spLocks noGrp="1"/>
          </p:cNvSpPr>
          <p:nvPr>
            <p:ph idx="1"/>
          </p:nvPr>
        </p:nvSpPr>
        <p:spPr/>
        <p:txBody>
          <a:bodyPr>
            <a:normAutofit/>
          </a:bodyPr>
          <a:lstStyle/>
          <a:p>
            <a:r>
              <a:rPr lang="en-US" dirty="0" smtClean="0"/>
              <a:t>Donor states (1): Influence of key donor and resettlement countries</a:t>
            </a:r>
          </a:p>
          <a:p>
            <a:r>
              <a:rPr lang="en-US" dirty="0" smtClean="0"/>
              <a:t>Donor states (2): Limited influence of states that are seen to have lost moral authority within the regime</a:t>
            </a:r>
          </a:p>
          <a:p>
            <a:r>
              <a:rPr lang="en-US" dirty="0" smtClean="0"/>
              <a:t>Host states: Demonstrated ability to bring issues to the agenda through majority in </a:t>
            </a:r>
            <a:r>
              <a:rPr lang="en-US" dirty="0" err="1" smtClean="0"/>
              <a:t>ExCom</a:t>
            </a:r>
            <a:r>
              <a:rPr lang="en-US" dirty="0" smtClean="0"/>
              <a:t> structure</a:t>
            </a:r>
          </a:p>
          <a:p>
            <a:r>
              <a:rPr lang="en-US" dirty="0" smtClean="0"/>
              <a:t>UNHCR: Important role, especially since proliferation of fora</a:t>
            </a:r>
          </a:p>
          <a:p>
            <a:r>
              <a:rPr lang="en-US" dirty="0" smtClean="0"/>
              <a:t>NGOs: Ability to influence other actors, especially states</a:t>
            </a:r>
          </a:p>
          <a:p>
            <a:r>
              <a:rPr lang="en-US" dirty="0" smtClean="0"/>
              <a:t>Other: Limited indirect role for epistemic communities  </a:t>
            </a:r>
          </a:p>
          <a:p>
            <a:r>
              <a:rPr lang="en-US" b="1" dirty="0" smtClean="0"/>
              <a:t>Result:</a:t>
            </a:r>
            <a:r>
              <a:rPr lang="en-US" dirty="0" smtClean="0"/>
              <a:t> Contestation between donor states, host states and UNHCR</a:t>
            </a:r>
            <a:endParaRPr lang="en-US" b="1" dirty="0" smtClean="0"/>
          </a:p>
          <a:p>
            <a:endParaRPr lang="en-US" dirty="0"/>
          </a:p>
        </p:txBody>
      </p:sp>
    </p:spTree>
    <p:extLst>
      <p:ext uri="{BB962C8B-B14F-4D97-AF65-F5344CB8AC3E}">
        <p14:creationId xmlns:p14="http://schemas.microsoft.com/office/powerpoint/2010/main" xmlns="" val="222686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formulation</a:t>
            </a:r>
            <a:endParaRPr lang="en-US" b="1" dirty="0"/>
          </a:p>
        </p:txBody>
      </p:sp>
      <p:sp>
        <p:nvSpPr>
          <p:cNvPr id="3" name="Content Placeholder 2"/>
          <p:cNvSpPr>
            <a:spLocks noGrp="1"/>
          </p:cNvSpPr>
          <p:nvPr>
            <p:ph idx="1"/>
          </p:nvPr>
        </p:nvSpPr>
        <p:spPr/>
        <p:txBody>
          <a:bodyPr>
            <a:normAutofit/>
          </a:bodyPr>
          <a:lstStyle/>
          <a:p>
            <a:r>
              <a:rPr lang="en-US" dirty="0"/>
              <a:t>Donor states (1</a:t>
            </a:r>
            <a:r>
              <a:rPr lang="en-US" dirty="0" smtClean="0"/>
              <a:t>): “Loaned” policy capacity and expertise</a:t>
            </a:r>
            <a:endParaRPr lang="en-US" dirty="0"/>
          </a:p>
          <a:p>
            <a:r>
              <a:rPr lang="en-US" dirty="0"/>
              <a:t>Donor states (2</a:t>
            </a:r>
            <a:r>
              <a:rPr lang="en-US" dirty="0" smtClean="0"/>
              <a:t>): Limited due to perceived loss of moral authority</a:t>
            </a:r>
            <a:endParaRPr lang="en-US" dirty="0"/>
          </a:p>
          <a:p>
            <a:r>
              <a:rPr lang="en-US" dirty="0"/>
              <a:t>Host </a:t>
            </a:r>
            <a:r>
              <a:rPr lang="en-US" dirty="0" smtClean="0"/>
              <a:t>states: Limited due to perceived capacity and interests</a:t>
            </a:r>
            <a:endParaRPr lang="en-US" dirty="0"/>
          </a:p>
          <a:p>
            <a:r>
              <a:rPr lang="en-US" dirty="0" smtClean="0"/>
              <a:t>UNHCR: Established power of IOs through expertise and experience</a:t>
            </a:r>
            <a:endParaRPr lang="en-US" dirty="0"/>
          </a:p>
          <a:p>
            <a:r>
              <a:rPr lang="en-US" dirty="0" smtClean="0"/>
              <a:t>NGOs: </a:t>
            </a:r>
            <a:r>
              <a:rPr lang="en-US" dirty="0"/>
              <a:t>Indirect abilities, but only when included in process</a:t>
            </a:r>
          </a:p>
          <a:p>
            <a:r>
              <a:rPr lang="en-US" dirty="0" smtClean="0"/>
              <a:t>Other: Indirect </a:t>
            </a:r>
            <a:r>
              <a:rPr lang="en-US" dirty="0"/>
              <a:t>abilities, but only when included in </a:t>
            </a:r>
            <a:r>
              <a:rPr lang="en-US" dirty="0" smtClean="0"/>
              <a:t>process</a:t>
            </a:r>
          </a:p>
          <a:p>
            <a:r>
              <a:rPr lang="en-US" b="1" dirty="0" smtClean="0"/>
              <a:t>Result:</a:t>
            </a:r>
            <a:r>
              <a:rPr lang="en-US" dirty="0" smtClean="0"/>
              <a:t> Contestation between donor states and UNHCR and </a:t>
            </a:r>
            <a:r>
              <a:rPr lang="en-US" b="1" dirty="0" smtClean="0"/>
              <a:t>within</a:t>
            </a:r>
            <a:r>
              <a:rPr lang="en-US" dirty="0" smtClean="0"/>
              <a:t> UNHCR</a:t>
            </a:r>
            <a:endParaRPr lang="en-US" b="1" dirty="0"/>
          </a:p>
          <a:p>
            <a:endParaRPr lang="en-US" dirty="0"/>
          </a:p>
        </p:txBody>
      </p:sp>
    </p:spTree>
    <p:extLst>
      <p:ext uri="{BB962C8B-B14F-4D97-AF65-F5344CB8AC3E}">
        <p14:creationId xmlns:p14="http://schemas.microsoft.com/office/powerpoint/2010/main" xmlns="" val="138315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Decision-making</a:t>
            </a:r>
            <a:endParaRPr lang="en-US" b="1" dirty="0"/>
          </a:p>
        </p:txBody>
      </p:sp>
      <p:sp>
        <p:nvSpPr>
          <p:cNvPr id="3" name="Content Placeholder 2"/>
          <p:cNvSpPr>
            <a:spLocks noGrp="1"/>
          </p:cNvSpPr>
          <p:nvPr>
            <p:ph idx="1"/>
          </p:nvPr>
        </p:nvSpPr>
        <p:spPr/>
        <p:txBody>
          <a:bodyPr>
            <a:normAutofit lnSpcReduction="10000"/>
          </a:bodyPr>
          <a:lstStyle/>
          <a:p>
            <a:r>
              <a:rPr lang="en-US" dirty="0" smtClean="0"/>
              <a:t>States: Monopoly on power given role of states in multilateral structures, but presumes the type of policy, ability to resist options, and </a:t>
            </a:r>
            <a:r>
              <a:rPr lang="en-US" b="1" dirty="0" smtClean="0"/>
              <a:t>formal v. informal venues of decision-making </a:t>
            </a:r>
            <a:endParaRPr lang="en-US" b="1" dirty="0"/>
          </a:p>
          <a:p>
            <a:r>
              <a:rPr lang="en-US" dirty="0" smtClean="0"/>
              <a:t>UNHCR: Officially indirect influence only through moral authority, but </a:t>
            </a:r>
            <a:r>
              <a:rPr lang="en-US" dirty="0"/>
              <a:t>presumes the type of policy, ability to resist options, and formal v. informal venues of decision-making</a:t>
            </a:r>
          </a:p>
          <a:p>
            <a:r>
              <a:rPr lang="en-US" dirty="0" smtClean="0"/>
              <a:t>NGOs: </a:t>
            </a:r>
            <a:r>
              <a:rPr lang="en-US" dirty="0"/>
              <a:t>Indirect abilities, but only when included in process</a:t>
            </a:r>
          </a:p>
          <a:p>
            <a:r>
              <a:rPr lang="en-US" dirty="0" smtClean="0"/>
              <a:t>Other: Indirect abilities through informal networks</a:t>
            </a:r>
          </a:p>
          <a:p>
            <a:r>
              <a:rPr lang="en-US" b="1" dirty="0" smtClean="0"/>
              <a:t>Result:</a:t>
            </a:r>
            <a:r>
              <a:rPr lang="en-US" dirty="0" smtClean="0"/>
              <a:t> Primarily contestation between states, but highlights the significance of formal and informal decision-making venues </a:t>
            </a:r>
            <a:endParaRPr lang="en-US" b="1" dirty="0"/>
          </a:p>
          <a:p>
            <a:endParaRPr lang="en-US" dirty="0"/>
          </a:p>
        </p:txBody>
      </p:sp>
    </p:spTree>
    <p:extLst>
      <p:ext uri="{BB962C8B-B14F-4D97-AF65-F5344CB8AC3E}">
        <p14:creationId xmlns:p14="http://schemas.microsoft.com/office/powerpoint/2010/main" xmlns="" val="19533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Geneva, 1998</a:t>
            </a:r>
            <a:endParaRPr lang="en-US" b="1" dirty="0"/>
          </a:p>
        </p:txBody>
      </p:sp>
      <p:sp>
        <p:nvSpPr>
          <p:cNvPr id="3" name="Content Placeholder 2"/>
          <p:cNvSpPr>
            <a:spLocks noGrp="1"/>
          </p:cNvSpPr>
          <p:nvPr>
            <p:ph idx="1"/>
          </p:nvPr>
        </p:nvSpPr>
        <p:spPr>
          <a:xfrm>
            <a:off x="838199" y="1452282"/>
            <a:ext cx="11016728" cy="4937760"/>
          </a:xfrm>
        </p:spPr>
        <p:txBody>
          <a:bodyPr>
            <a:normAutofit/>
          </a:bodyPr>
          <a:lstStyle/>
          <a:p>
            <a:r>
              <a:rPr lang="en-US" dirty="0" smtClean="0"/>
              <a:t>Annual meeting of the Executive Committee of the High Commissioner’s </a:t>
            </a:r>
            <a:r>
              <a:rPr lang="en-US" dirty="0" err="1" smtClean="0"/>
              <a:t>Programme</a:t>
            </a:r>
            <a:r>
              <a:rPr lang="en-US" dirty="0" smtClean="0"/>
              <a:t> (</a:t>
            </a:r>
            <a:r>
              <a:rPr lang="en-US" dirty="0" err="1" smtClean="0"/>
              <a:t>ExCom</a:t>
            </a:r>
            <a:r>
              <a:rPr lang="en-US" dirty="0" smtClean="0"/>
              <a:t>)</a:t>
            </a:r>
          </a:p>
          <a:p>
            <a:r>
              <a:rPr lang="en-US" dirty="0" smtClean="0"/>
              <a:t>Debate on annual theme: “International Solidarity and Burden-Sharing in all its Aspects: National, Regional and International Responsibilities for Refugees”</a:t>
            </a:r>
          </a:p>
          <a:p>
            <a:r>
              <a:rPr lang="en-US" dirty="0" smtClean="0"/>
              <a:t>Desire to “identify practical ways of achieving or enhancing” cooperation</a:t>
            </a:r>
          </a:p>
          <a:p>
            <a:r>
              <a:rPr lang="en-US" dirty="0" smtClean="0"/>
              <a:t>Context: </a:t>
            </a:r>
          </a:p>
          <a:p>
            <a:pPr lvl="1"/>
            <a:r>
              <a:rPr lang="en-US" dirty="0" smtClean="0"/>
              <a:t>Rising global refugee numbers and pressures for repatriation</a:t>
            </a:r>
          </a:p>
          <a:p>
            <a:pPr lvl="1"/>
            <a:r>
              <a:rPr lang="en-US" dirty="0" smtClean="0"/>
              <a:t>Restrictive policies by states in the Global North and South</a:t>
            </a:r>
          </a:p>
          <a:p>
            <a:pPr lvl="1"/>
            <a:r>
              <a:rPr lang="en-US" dirty="0" smtClean="0"/>
              <a:t>Hathaway’s proposal for the “reformulation of refugee law”</a:t>
            </a:r>
          </a:p>
          <a:p>
            <a:pPr lvl="1"/>
            <a:r>
              <a:rPr lang="en-US" dirty="0" smtClean="0"/>
              <a:t>Opportunity for the progressive development of the global refugee regime?</a:t>
            </a:r>
          </a:p>
          <a:p>
            <a:pPr lvl="1"/>
            <a:endParaRPr lang="en-US" dirty="0"/>
          </a:p>
        </p:txBody>
      </p:sp>
    </p:spTree>
    <p:extLst>
      <p:ext uri="{BB962C8B-B14F-4D97-AF65-F5344CB8AC3E}">
        <p14:creationId xmlns:p14="http://schemas.microsoft.com/office/powerpoint/2010/main" xmlns="" val="3240055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implementation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Donor </a:t>
            </a:r>
            <a:r>
              <a:rPr lang="en-US" dirty="0" smtClean="0"/>
              <a:t>states: Indirect influence over implementation of policy outside their territory (resources, pressure, capacity)</a:t>
            </a:r>
            <a:endParaRPr lang="en-US" dirty="0"/>
          </a:p>
          <a:p>
            <a:r>
              <a:rPr lang="en-US" dirty="0" smtClean="0"/>
              <a:t>Host states: Significant control over implementation process in their territory (where control is asserted)</a:t>
            </a:r>
            <a:endParaRPr lang="en-US" dirty="0"/>
          </a:p>
          <a:p>
            <a:r>
              <a:rPr lang="en-US" dirty="0" smtClean="0"/>
              <a:t>UNHCR: Indirect influence through host states as mediator of international support, except where UNHCR is “surrogate state”</a:t>
            </a:r>
            <a:endParaRPr lang="en-US" dirty="0"/>
          </a:p>
          <a:p>
            <a:r>
              <a:rPr lang="en-US" dirty="0"/>
              <a:t>Advocacy </a:t>
            </a:r>
            <a:r>
              <a:rPr lang="en-US" dirty="0" smtClean="0"/>
              <a:t>NGO: Indirect influence through other actors</a:t>
            </a:r>
            <a:endParaRPr lang="en-US" dirty="0"/>
          </a:p>
          <a:p>
            <a:r>
              <a:rPr lang="en-US" dirty="0"/>
              <a:t>Ops. </a:t>
            </a:r>
            <a:r>
              <a:rPr lang="en-US" dirty="0" smtClean="0"/>
              <a:t>NGO: High, especially as implementing partners</a:t>
            </a:r>
            <a:endParaRPr lang="en-US" dirty="0"/>
          </a:p>
          <a:p>
            <a:r>
              <a:rPr lang="en-US" dirty="0" smtClean="0"/>
              <a:t>Other: </a:t>
            </a:r>
            <a:r>
              <a:rPr lang="en-US" dirty="0"/>
              <a:t>Indirect influence through other </a:t>
            </a:r>
            <a:r>
              <a:rPr lang="en-US" dirty="0" smtClean="0"/>
              <a:t>actors</a:t>
            </a:r>
          </a:p>
          <a:p>
            <a:r>
              <a:rPr lang="en-US" b="1" dirty="0" smtClean="0"/>
              <a:t>Result:</a:t>
            </a:r>
            <a:r>
              <a:rPr lang="en-US" dirty="0" smtClean="0"/>
              <a:t> While donor state influence would be expected, more common is contestation between host states, donor states and UNHCR</a:t>
            </a:r>
            <a:endParaRPr lang="en-US" b="1" dirty="0"/>
          </a:p>
          <a:p>
            <a:endParaRPr lang="en-US" dirty="0"/>
          </a:p>
        </p:txBody>
      </p:sp>
    </p:spTree>
    <p:extLst>
      <p:ext uri="{BB962C8B-B14F-4D97-AF65-F5344CB8AC3E}">
        <p14:creationId xmlns:p14="http://schemas.microsoft.com/office/powerpoint/2010/main" xmlns="" val="3032240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evaluation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Donor </a:t>
            </a:r>
            <a:r>
              <a:rPr lang="en-US" dirty="0"/>
              <a:t>states (1</a:t>
            </a:r>
            <a:r>
              <a:rPr lang="en-US" dirty="0" smtClean="0"/>
              <a:t>): Impact of donor missions and evaluations</a:t>
            </a:r>
            <a:endParaRPr lang="en-US" dirty="0"/>
          </a:p>
          <a:p>
            <a:r>
              <a:rPr lang="en-US" dirty="0"/>
              <a:t>Donor states (2</a:t>
            </a:r>
            <a:r>
              <a:rPr lang="en-US" dirty="0" smtClean="0"/>
              <a:t>): Limited impact, unless through coalitions</a:t>
            </a:r>
            <a:endParaRPr lang="en-US" dirty="0"/>
          </a:p>
          <a:p>
            <a:r>
              <a:rPr lang="en-US" dirty="0"/>
              <a:t>Host </a:t>
            </a:r>
            <a:r>
              <a:rPr lang="en-US" dirty="0" smtClean="0"/>
              <a:t>states: Limited influence due to presumed agenda</a:t>
            </a:r>
            <a:endParaRPr lang="en-US" dirty="0"/>
          </a:p>
          <a:p>
            <a:r>
              <a:rPr lang="en-US" dirty="0" smtClean="0"/>
              <a:t>UNHCR: </a:t>
            </a:r>
            <a:r>
              <a:rPr lang="en-US" dirty="0"/>
              <a:t>Established power of IOs through expertise and </a:t>
            </a:r>
            <a:r>
              <a:rPr lang="en-US" dirty="0" smtClean="0"/>
              <a:t>experience</a:t>
            </a:r>
            <a:endParaRPr lang="en-US" dirty="0"/>
          </a:p>
          <a:p>
            <a:r>
              <a:rPr lang="en-US" dirty="0" smtClean="0"/>
              <a:t>NGOs: Demonstrated impact of NGOs evaluations, but inconsistency in the exercise of this impact</a:t>
            </a:r>
            <a:endParaRPr lang="en-US" dirty="0"/>
          </a:p>
          <a:p>
            <a:r>
              <a:rPr lang="en-US" dirty="0" smtClean="0"/>
              <a:t>Other: Unclear what role academic evaluations of policies have played</a:t>
            </a:r>
            <a:endParaRPr lang="en-US" dirty="0"/>
          </a:p>
          <a:p>
            <a:r>
              <a:rPr lang="en-US" b="1" dirty="0" smtClean="0"/>
              <a:t>Result: </a:t>
            </a:r>
            <a:r>
              <a:rPr lang="en-US" dirty="0" smtClean="0"/>
              <a:t>Primarily contestation between donor states, UNHCR and NGOs</a:t>
            </a:r>
          </a:p>
          <a:p>
            <a:r>
              <a:rPr lang="en-US" b="1" dirty="0" smtClean="0"/>
              <a:t>Key:</a:t>
            </a:r>
            <a:r>
              <a:rPr lang="en-US" dirty="0" smtClean="0"/>
              <a:t> Limited understanding of the role of evaluations in formal policy cycle within the global refugee regime</a:t>
            </a:r>
            <a:endParaRPr lang="en-US" b="1" dirty="0"/>
          </a:p>
        </p:txBody>
      </p:sp>
    </p:spTree>
    <p:extLst>
      <p:ext uri="{BB962C8B-B14F-4D97-AF65-F5344CB8AC3E}">
        <p14:creationId xmlns:p14="http://schemas.microsoft.com/office/powerpoint/2010/main" xmlns="" val="478812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Preliminary conclusions</a:t>
            </a:r>
            <a:endParaRPr lang="en-US" b="1" dirty="0"/>
          </a:p>
        </p:txBody>
      </p:sp>
      <p:sp>
        <p:nvSpPr>
          <p:cNvPr id="3" name="Content Placeholder 2"/>
          <p:cNvSpPr>
            <a:spLocks noGrp="1"/>
          </p:cNvSpPr>
          <p:nvPr>
            <p:ph idx="1"/>
          </p:nvPr>
        </p:nvSpPr>
        <p:spPr>
          <a:xfrm>
            <a:off x="838200" y="1825624"/>
            <a:ext cx="10515600" cy="4855591"/>
          </a:xfrm>
        </p:spPr>
        <p:txBody>
          <a:bodyPr>
            <a:normAutofit fontScale="92500" lnSpcReduction="10000"/>
          </a:bodyPr>
          <a:lstStyle/>
          <a:p>
            <a:r>
              <a:rPr lang="en-US" dirty="0"/>
              <a:t>Different actors exercise ‘power’ in different ways at different stages in the global refugee policy </a:t>
            </a:r>
            <a:r>
              <a:rPr lang="en-US" dirty="0" smtClean="0"/>
              <a:t>process</a:t>
            </a:r>
          </a:p>
          <a:p>
            <a:r>
              <a:rPr lang="en-US" dirty="0" smtClean="0"/>
              <a:t>Not all actors are able to exercise ‘direct’ power</a:t>
            </a:r>
          </a:p>
          <a:p>
            <a:pPr lvl="1"/>
            <a:r>
              <a:rPr lang="en-US" dirty="0" smtClean="0"/>
              <a:t>What is the distinction between ‘power’ and ‘influence’</a:t>
            </a:r>
          </a:p>
          <a:p>
            <a:pPr lvl="1"/>
            <a:r>
              <a:rPr lang="en-US" dirty="0" smtClean="0"/>
              <a:t>‘Power’ is not static: actors may gain and lose power</a:t>
            </a:r>
            <a:endParaRPr lang="en-US" dirty="0"/>
          </a:p>
          <a:p>
            <a:r>
              <a:rPr lang="en-US" dirty="0"/>
              <a:t>Need to develop more systematic methodology to study ‘power</a:t>
            </a:r>
            <a:r>
              <a:rPr lang="en-US" dirty="0" smtClean="0"/>
              <a:t>’</a:t>
            </a:r>
          </a:p>
          <a:p>
            <a:r>
              <a:rPr lang="en-US" dirty="0" smtClean="0"/>
              <a:t>A more systematic study of the global refugee policy process (as a dependent variable) provides a context within which such a methodology may be developed</a:t>
            </a:r>
          </a:p>
          <a:p>
            <a:r>
              <a:rPr lang="en-US" dirty="0"/>
              <a:t>A more rigorous understanding of ‘power’ will enhance our understanding of the functioning of the global refugee </a:t>
            </a:r>
            <a:r>
              <a:rPr lang="en-US" dirty="0" smtClean="0"/>
              <a:t>regime, and may contribute to the regime’s effectiveness and predictability</a:t>
            </a:r>
            <a:endParaRPr lang="en-US" dirty="0"/>
          </a:p>
          <a:p>
            <a:pPr marL="0" indent="0">
              <a:buNone/>
            </a:pPr>
            <a:endParaRPr lang="en-US" dirty="0"/>
          </a:p>
          <a:p>
            <a:pPr lvl="1"/>
            <a:endParaRPr lang="en-US" dirty="0" smtClean="0"/>
          </a:p>
        </p:txBody>
      </p:sp>
    </p:spTree>
    <p:extLst>
      <p:ext uri="{BB962C8B-B14F-4D97-AF65-F5344CB8AC3E}">
        <p14:creationId xmlns:p14="http://schemas.microsoft.com/office/powerpoint/2010/main" xmlns="" val="438769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838200" y="1358152"/>
            <a:ext cx="10515600" cy="5123329"/>
          </a:xfrm>
        </p:spPr>
        <p:txBody>
          <a:bodyPr>
            <a:normAutofit/>
          </a:bodyPr>
          <a:lstStyle/>
          <a:p>
            <a:r>
              <a:rPr lang="en-US" dirty="0"/>
              <a:t>Workshop at Carleton University in September 2015</a:t>
            </a:r>
          </a:p>
          <a:p>
            <a:pPr lvl="1"/>
            <a:r>
              <a:rPr lang="en-US" dirty="0" smtClean="0"/>
              <a:t>The </a:t>
            </a:r>
            <a:r>
              <a:rPr lang="en-US" dirty="0"/>
              <a:t>role of state, IO, NGO and other </a:t>
            </a:r>
            <a:r>
              <a:rPr lang="en-US" dirty="0" smtClean="0"/>
              <a:t>actors in the making and implementation of global refugee policy </a:t>
            </a:r>
          </a:p>
          <a:p>
            <a:pPr lvl="1"/>
            <a:r>
              <a:rPr lang="en-US" dirty="0" smtClean="0"/>
              <a:t>Plan to have video-link with the RSC (TBC)</a:t>
            </a:r>
          </a:p>
          <a:p>
            <a:pPr lvl="1"/>
            <a:r>
              <a:rPr lang="en-US" dirty="0" smtClean="0"/>
              <a:t>Preparing background paper while in Oxford (May 2015)</a:t>
            </a:r>
          </a:p>
          <a:p>
            <a:pPr lvl="1"/>
            <a:r>
              <a:rPr lang="en-US" dirty="0" smtClean="0"/>
              <a:t>Would welcome opportunity to continue discussion</a:t>
            </a:r>
          </a:p>
          <a:p>
            <a:r>
              <a:rPr lang="en-US" dirty="0" smtClean="0"/>
              <a:t>Develop partnerships to examine the making and implementation of global refugee policy</a:t>
            </a:r>
          </a:p>
          <a:p>
            <a:pPr lvl="1"/>
            <a:r>
              <a:rPr lang="en-US" dirty="0" smtClean="0"/>
              <a:t>Graduate students working with different policy partners examining the making of global refugee policy or the implementation of the same policy in different locations</a:t>
            </a:r>
          </a:p>
          <a:p>
            <a:pPr lvl="1"/>
            <a:r>
              <a:rPr lang="en-US" dirty="0" smtClean="0"/>
              <a:t>Would welcome interest from graduate students associated with the RSC</a:t>
            </a:r>
          </a:p>
          <a:p>
            <a:pPr lvl="1"/>
            <a:r>
              <a:rPr lang="en-US" dirty="0" smtClean="0"/>
              <a:t>Ability to draw common lessons from comparative research</a:t>
            </a:r>
          </a:p>
          <a:p>
            <a:endParaRPr lang="en-US" dirty="0"/>
          </a:p>
        </p:txBody>
      </p:sp>
    </p:spTree>
    <p:extLst>
      <p:ext uri="{BB962C8B-B14F-4D97-AF65-F5344CB8AC3E}">
        <p14:creationId xmlns:p14="http://schemas.microsoft.com/office/powerpoint/2010/main" xmlns="" val="205974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a:t>
            </a:r>
            <a:endParaRPr lang="en-US" b="1" dirty="0"/>
          </a:p>
        </p:txBody>
      </p:sp>
      <p:sp>
        <p:nvSpPr>
          <p:cNvPr id="3" name="Content Placeholder 2"/>
          <p:cNvSpPr>
            <a:spLocks noGrp="1"/>
          </p:cNvSpPr>
          <p:nvPr>
            <p:ph idx="1"/>
          </p:nvPr>
        </p:nvSpPr>
        <p:spPr>
          <a:xfrm>
            <a:off x="838200" y="2353235"/>
            <a:ext cx="10515600" cy="3823728"/>
          </a:xfrm>
        </p:spPr>
        <p:txBody>
          <a:bodyPr/>
          <a:lstStyle/>
          <a:p>
            <a:pPr marL="0" indent="0" algn="ctr">
              <a:buNone/>
            </a:pPr>
            <a:r>
              <a:rPr lang="en-US" dirty="0" smtClean="0"/>
              <a:t>James Milner</a:t>
            </a:r>
          </a:p>
          <a:p>
            <a:pPr marL="0" indent="0" algn="ctr">
              <a:buNone/>
            </a:pPr>
            <a:r>
              <a:rPr lang="en-US" dirty="0" smtClean="0"/>
              <a:t>Carleton University</a:t>
            </a:r>
          </a:p>
          <a:p>
            <a:pPr marL="0" indent="0" algn="ctr">
              <a:buNone/>
            </a:pPr>
            <a:r>
              <a:rPr lang="en-US" dirty="0" smtClean="0"/>
              <a:t>James.Milner@carleton.ca</a:t>
            </a:r>
            <a:endParaRPr lang="en-US" dirty="0"/>
          </a:p>
        </p:txBody>
      </p:sp>
    </p:spTree>
    <p:extLst>
      <p:ext uri="{BB962C8B-B14F-4D97-AF65-F5344CB8AC3E}">
        <p14:creationId xmlns:p14="http://schemas.microsoft.com/office/powerpoint/2010/main" xmlns="" val="221633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Debate highlights</a:t>
            </a:r>
            <a:endParaRPr lang="en-US" b="1" dirty="0"/>
          </a:p>
        </p:txBody>
      </p:sp>
      <p:sp>
        <p:nvSpPr>
          <p:cNvPr id="3" name="Content Placeholder 2"/>
          <p:cNvSpPr>
            <a:spLocks noGrp="1"/>
          </p:cNvSpPr>
          <p:nvPr>
            <p:ph idx="1"/>
          </p:nvPr>
        </p:nvSpPr>
        <p:spPr>
          <a:xfrm>
            <a:off x="838200" y="1414272"/>
            <a:ext cx="10515600" cy="5084064"/>
          </a:xfrm>
        </p:spPr>
        <p:txBody>
          <a:bodyPr>
            <a:normAutofit lnSpcReduction="10000"/>
          </a:bodyPr>
          <a:lstStyle/>
          <a:p>
            <a:r>
              <a:rPr lang="en-US" b="1" dirty="0" smtClean="0"/>
              <a:t>India: </a:t>
            </a:r>
            <a:r>
              <a:rPr lang="en-US" dirty="0" smtClean="0"/>
              <a:t>“While donors seek solutions that relieve their financial burden as fast as possible, the priority for developing countries of first asylum is to expedite returns in order to obtain relief from the … burdens that the presence of refugees poses to their already hard pressed societies.”</a:t>
            </a:r>
            <a:r>
              <a:rPr lang="en-US" b="1" dirty="0"/>
              <a:t> </a:t>
            </a:r>
            <a:endParaRPr lang="en-US" b="1" dirty="0" smtClean="0"/>
          </a:p>
          <a:p>
            <a:r>
              <a:rPr lang="en-US" b="1" dirty="0" smtClean="0"/>
              <a:t>Tanzania</a:t>
            </a:r>
            <a:r>
              <a:rPr lang="en-US" b="1" dirty="0"/>
              <a:t>: </a:t>
            </a:r>
            <a:r>
              <a:rPr lang="en-US" dirty="0"/>
              <a:t>“Countries of asylum are to a large extent left to bear the brunt of the burden or hosting the refugees they admit to their territory… Whatever resources that are made available to the countries of asylum remains a matter of charity, left to the discretion of donor countries</a:t>
            </a:r>
            <a:r>
              <a:rPr lang="en-US" dirty="0" smtClean="0"/>
              <a:t>.”</a:t>
            </a:r>
          </a:p>
          <a:p>
            <a:r>
              <a:rPr lang="en-US" b="1" dirty="0" smtClean="0"/>
              <a:t>US: </a:t>
            </a:r>
            <a:r>
              <a:rPr lang="en-US" dirty="0" smtClean="0"/>
              <a:t>“Protecting refugees should be seen as a “shared responsibility not as a shared burden” and “it would be wrong to see refugees only in terms of costs to the countries in which they find refuge.”</a:t>
            </a:r>
          </a:p>
        </p:txBody>
      </p:sp>
    </p:spTree>
    <p:extLst>
      <p:ext uri="{BB962C8B-B14F-4D97-AF65-F5344CB8AC3E}">
        <p14:creationId xmlns:p14="http://schemas.microsoft.com/office/powerpoint/2010/main" xmlns="" val="6359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a:t>
            </a:r>
            <a:endParaRPr lang="en-US" b="1" dirty="0"/>
          </a:p>
        </p:txBody>
      </p:sp>
      <p:sp>
        <p:nvSpPr>
          <p:cNvPr id="3" name="Content Placeholder 2"/>
          <p:cNvSpPr>
            <a:spLocks noGrp="1"/>
          </p:cNvSpPr>
          <p:nvPr>
            <p:ph idx="1"/>
          </p:nvPr>
        </p:nvSpPr>
        <p:spPr>
          <a:xfrm>
            <a:off x="838200" y="1559859"/>
            <a:ext cx="10515600" cy="4617104"/>
          </a:xfrm>
        </p:spPr>
        <p:txBody>
          <a:bodyPr/>
          <a:lstStyle/>
          <a:p>
            <a:r>
              <a:rPr lang="en-US" dirty="0" smtClean="0"/>
              <a:t>Chairman’s summary:</a:t>
            </a:r>
          </a:p>
          <a:p>
            <a:pPr lvl="1"/>
            <a:r>
              <a:rPr lang="en-US" dirty="0" smtClean="0"/>
              <a:t>Agreement on the principle, but not on mechanisms</a:t>
            </a:r>
          </a:p>
          <a:p>
            <a:pPr lvl="1"/>
            <a:r>
              <a:rPr lang="en-US" dirty="0" smtClean="0"/>
              <a:t>Debates on language of “burden” v. “responsibility”</a:t>
            </a:r>
          </a:p>
          <a:p>
            <a:pPr lvl="1"/>
            <a:r>
              <a:rPr lang="en-US" dirty="0" smtClean="0"/>
              <a:t>Majority view that “developing countries bear a disproportionate share of the burden or hosting refugees”</a:t>
            </a:r>
          </a:p>
          <a:p>
            <a:r>
              <a:rPr lang="en-US" dirty="0" smtClean="0"/>
              <a:t>Result: Annual Standing Committee paper on “Economic and social impact of massive refugee populations on host developing countries, as well as other countries”</a:t>
            </a:r>
          </a:p>
          <a:p>
            <a:r>
              <a:rPr lang="en-US" dirty="0" smtClean="0"/>
              <a:t>Politics of the issue arguably prevented more empirical consideration of the various impacts of refugees on host states and communities</a:t>
            </a:r>
          </a:p>
        </p:txBody>
      </p:sp>
    </p:spTree>
    <p:extLst>
      <p:ext uri="{BB962C8B-B14F-4D97-AF65-F5344CB8AC3E}">
        <p14:creationId xmlns:p14="http://schemas.microsoft.com/office/powerpoint/2010/main" xmlns="" val="381114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a:t>
            </a:r>
            <a:endParaRPr lang="en-US" b="1" dirty="0"/>
          </a:p>
        </p:txBody>
      </p:sp>
      <p:sp>
        <p:nvSpPr>
          <p:cNvPr id="3" name="Content Placeholder 2"/>
          <p:cNvSpPr>
            <a:spLocks noGrp="1"/>
          </p:cNvSpPr>
          <p:nvPr>
            <p:ph idx="1"/>
          </p:nvPr>
        </p:nvSpPr>
        <p:spPr>
          <a:xfrm>
            <a:off x="838200" y="1825625"/>
            <a:ext cx="10171176" cy="4351338"/>
          </a:xfrm>
        </p:spPr>
        <p:txBody>
          <a:bodyPr>
            <a:normAutofit/>
          </a:bodyPr>
          <a:lstStyle/>
          <a:p>
            <a:r>
              <a:rPr lang="en-US" dirty="0"/>
              <a:t>As the presume hegemon in the global refugee regime, the US was not able to reframe the debate around ‘responsibilities’</a:t>
            </a:r>
          </a:p>
          <a:p>
            <a:r>
              <a:rPr lang="en-US" dirty="0" smtClean="0"/>
              <a:t>As a growing majority of states in </a:t>
            </a:r>
            <a:r>
              <a:rPr lang="en-US" dirty="0" err="1" smtClean="0"/>
              <a:t>ExCom</a:t>
            </a:r>
            <a:r>
              <a:rPr lang="en-US" dirty="0" smtClean="0"/>
              <a:t>, refugee hosting states were able to frame the concept of ‘burden sharing’</a:t>
            </a:r>
          </a:p>
          <a:p>
            <a:r>
              <a:rPr lang="en-US" dirty="0" smtClean="0"/>
              <a:t>Provokes several questions:</a:t>
            </a:r>
          </a:p>
          <a:p>
            <a:pPr lvl="1"/>
            <a:r>
              <a:rPr lang="en-US" dirty="0" smtClean="0"/>
              <a:t>What does this suggest about the functioning of the decision-making bodies of the global refugee regime?</a:t>
            </a:r>
          </a:p>
          <a:p>
            <a:pPr lvl="1"/>
            <a:r>
              <a:rPr lang="en-US" dirty="0" smtClean="0"/>
              <a:t>What does this suggest about the functioning of power in the global refugee regime?</a:t>
            </a:r>
          </a:p>
          <a:p>
            <a:pPr lvl="1"/>
            <a:r>
              <a:rPr lang="en-US" dirty="0" smtClean="0"/>
              <a:t>What does this suggest about power in global regimes, more generally?</a:t>
            </a:r>
          </a:p>
        </p:txBody>
      </p:sp>
    </p:spTree>
    <p:extLst>
      <p:ext uri="{BB962C8B-B14F-4D97-AF65-F5344CB8AC3E}">
        <p14:creationId xmlns:p14="http://schemas.microsoft.com/office/powerpoint/2010/main" xmlns="" val="343747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global refugee regime</a:t>
            </a:r>
            <a:endParaRPr lang="en-US" b="1" dirty="0"/>
          </a:p>
        </p:txBody>
      </p:sp>
      <p:sp>
        <p:nvSpPr>
          <p:cNvPr id="3" name="Content Placeholder 2"/>
          <p:cNvSpPr>
            <a:spLocks noGrp="1"/>
          </p:cNvSpPr>
          <p:nvPr>
            <p:ph idx="1"/>
          </p:nvPr>
        </p:nvSpPr>
        <p:spPr>
          <a:xfrm>
            <a:off x="838200" y="1409252"/>
            <a:ext cx="10515600" cy="5282004"/>
          </a:xfrm>
        </p:spPr>
        <p:txBody>
          <a:bodyPr>
            <a:normAutofit/>
          </a:bodyPr>
          <a:lstStyle/>
          <a:p>
            <a:r>
              <a:rPr lang="en-US" dirty="0" smtClean="0"/>
              <a:t>What is a regime? Krasner (1982):</a:t>
            </a:r>
          </a:p>
          <a:p>
            <a:pPr marL="457200" lvl="1" indent="0">
              <a:buNone/>
            </a:pPr>
            <a:r>
              <a:rPr lang="en-US" dirty="0" smtClean="0"/>
              <a:t>“sets of implicit or explicit principles, norms, rules and decision making procedures around which actors’ expectations converge in a given area of international relations.” </a:t>
            </a:r>
          </a:p>
          <a:p>
            <a:r>
              <a:rPr lang="en-US" dirty="0" smtClean="0"/>
              <a:t>Is there a global refugee regime?</a:t>
            </a:r>
          </a:p>
          <a:p>
            <a:pPr lvl="1"/>
            <a:r>
              <a:rPr lang="en-US" dirty="0" smtClean="0"/>
              <a:t>Norms: </a:t>
            </a:r>
            <a:r>
              <a:rPr lang="en-US" i="1" dirty="0" smtClean="0"/>
              <a:t>Non-</a:t>
            </a:r>
            <a:r>
              <a:rPr lang="en-US" i="1" dirty="0" err="1" smtClean="0"/>
              <a:t>refoulement</a:t>
            </a:r>
            <a:endParaRPr lang="en-US" i="1" dirty="0" smtClean="0"/>
          </a:p>
          <a:p>
            <a:pPr lvl="1"/>
            <a:r>
              <a:rPr lang="en-US" dirty="0" smtClean="0"/>
              <a:t>Rules: 1951 Convention and UNHCR’s 1950 Statue</a:t>
            </a:r>
          </a:p>
          <a:p>
            <a:pPr lvl="1"/>
            <a:r>
              <a:rPr lang="en-US" dirty="0" smtClean="0"/>
              <a:t>Decision-making procedures: </a:t>
            </a:r>
            <a:r>
              <a:rPr lang="en-US" dirty="0" err="1" smtClean="0"/>
              <a:t>ExCom</a:t>
            </a:r>
            <a:endParaRPr lang="en-US" dirty="0"/>
          </a:p>
          <a:p>
            <a:r>
              <a:rPr lang="en-US" dirty="0" smtClean="0"/>
              <a:t>Expectation?</a:t>
            </a:r>
          </a:p>
          <a:p>
            <a:pPr lvl="1"/>
            <a:r>
              <a:rPr lang="en-US" dirty="0" smtClean="0"/>
              <a:t>The creation and expansion of a global refugee regime will facilitate cooperation, overcome collective action failure and help ensure the realization of the regime’s core objectives: protection and solutions for refugees</a:t>
            </a:r>
          </a:p>
          <a:p>
            <a:pPr lvl="1"/>
            <a:endParaRPr lang="en-US" dirty="0" smtClean="0"/>
          </a:p>
        </p:txBody>
      </p:sp>
    </p:spTree>
    <p:extLst>
      <p:ext uri="{BB962C8B-B14F-4D97-AF65-F5344CB8AC3E}">
        <p14:creationId xmlns:p14="http://schemas.microsoft.com/office/powerpoint/2010/main" xmlns="" val="158228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regimes matter?</a:t>
            </a:r>
            <a:endParaRPr lang="en-US" b="1" dirty="0"/>
          </a:p>
        </p:txBody>
      </p:sp>
      <p:sp>
        <p:nvSpPr>
          <p:cNvPr id="3" name="Content Placeholder 2"/>
          <p:cNvSpPr>
            <a:spLocks noGrp="1"/>
          </p:cNvSpPr>
          <p:nvPr>
            <p:ph idx="1"/>
          </p:nvPr>
        </p:nvSpPr>
        <p:spPr>
          <a:xfrm>
            <a:off x="838200" y="1592132"/>
            <a:ext cx="10515600" cy="4584831"/>
          </a:xfrm>
        </p:spPr>
        <p:txBody>
          <a:bodyPr>
            <a:normAutofit fontScale="92500"/>
          </a:bodyPr>
          <a:lstStyle/>
          <a:p>
            <a:r>
              <a:rPr lang="en-US" dirty="0" smtClean="0"/>
              <a:t>Realist view of “hegemonic stability”: The emergence of a state hegemon would encourage stability and predictability</a:t>
            </a:r>
          </a:p>
          <a:p>
            <a:pPr lvl="1"/>
            <a:r>
              <a:rPr lang="en-US" dirty="0" smtClean="0"/>
              <a:t>The US as the hegemon of the global refugee regime?</a:t>
            </a:r>
          </a:p>
          <a:p>
            <a:r>
              <a:rPr lang="en-US" dirty="0" smtClean="0"/>
              <a:t>Liberal view of the role of regimes and international organizations in facilitating cooperation and overcoming collective action failure</a:t>
            </a:r>
          </a:p>
          <a:p>
            <a:pPr lvl="1"/>
            <a:r>
              <a:rPr lang="en-US" dirty="0" err="1" smtClean="0"/>
              <a:t>ExCom</a:t>
            </a:r>
            <a:r>
              <a:rPr lang="en-US" dirty="0" smtClean="0"/>
              <a:t> providing a venue for developing collaborative approaches?</a:t>
            </a:r>
          </a:p>
          <a:p>
            <a:r>
              <a:rPr lang="en-US" dirty="0" smtClean="0"/>
              <a:t>Critical view that regimes are not “benevolent, voluntary, cooperative, and thus legitimate” but “forums and objects of struggle” (Keeley, 1990)</a:t>
            </a:r>
          </a:p>
          <a:p>
            <a:pPr lvl="1"/>
            <a:r>
              <a:rPr lang="en-US" dirty="0" smtClean="0"/>
              <a:t>How do actors exercise power or influence within the regime? </a:t>
            </a:r>
            <a:endParaRPr lang="en-US" dirty="0"/>
          </a:p>
          <a:p>
            <a:r>
              <a:rPr lang="en-US" dirty="0"/>
              <a:t>Experience of </a:t>
            </a:r>
            <a:r>
              <a:rPr lang="en-US" dirty="0" smtClean="0"/>
              <a:t>1998 suggests that hegemons do not always get their way, regimes do not always result in consensus, and power matters</a:t>
            </a:r>
            <a:endParaRPr lang="en-US" dirty="0"/>
          </a:p>
        </p:txBody>
      </p:sp>
    </p:spTree>
    <p:extLst>
      <p:ext uri="{BB962C8B-B14F-4D97-AF65-F5344CB8AC3E}">
        <p14:creationId xmlns:p14="http://schemas.microsoft.com/office/powerpoint/2010/main" xmlns="" val="1601774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Understanding power</a:t>
            </a:r>
            <a:endParaRPr lang="en-US" b="1" dirty="0"/>
          </a:p>
        </p:txBody>
      </p:sp>
      <p:sp>
        <p:nvSpPr>
          <p:cNvPr id="3" name="Content Placeholder 2"/>
          <p:cNvSpPr>
            <a:spLocks noGrp="1"/>
          </p:cNvSpPr>
          <p:nvPr>
            <p:ph idx="1"/>
          </p:nvPr>
        </p:nvSpPr>
        <p:spPr>
          <a:xfrm>
            <a:off x="838200" y="1548384"/>
            <a:ext cx="8693075" cy="5010912"/>
          </a:xfrm>
        </p:spPr>
        <p:txBody>
          <a:bodyPr>
            <a:normAutofit fontScale="92500" lnSpcReduction="10000"/>
          </a:bodyPr>
          <a:lstStyle/>
          <a:p>
            <a:r>
              <a:rPr lang="en-US" dirty="0" smtClean="0"/>
              <a:t>Limited attention to the role of power in the study and pursuit of “global governance”</a:t>
            </a:r>
          </a:p>
          <a:p>
            <a:r>
              <a:rPr lang="en-US" dirty="0" smtClean="0"/>
              <a:t>Barnett and Duvall (2005)</a:t>
            </a:r>
          </a:p>
          <a:p>
            <a:pPr lvl="1"/>
            <a:r>
              <a:rPr lang="en-US" dirty="0" smtClean="0"/>
              <a:t>Compulsory power: direct control over another</a:t>
            </a:r>
          </a:p>
          <a:p>
            <a:pPr lvl="1"/>
            <a:r>
              <a:rPr lang="en-US" dirty="0" smtClean="0"/>
              <a:t>Institutional power: actors’ control over socially distant others</a:t>
            </a:r>
          </a:p>
          <a:p>
            <a:pPr lvl="1"/>
            <a:r>
              <a:rPr lang="en-US" dirty="0" smtClean="0"/>
              <a:t>Structural power: direct and mutual constitution of the capacities of actors (such as shaping the global economy)</a:t>
            </a:r>
          </a:p>
          <a:p>
            <a:pPr lvl="1"/>
            <a:r>
              <a:rPr lang="en-US" dirty="0" smtClean="0"/>
              <a:t>Productive power: production of subjects through diffuse social relations (ability to define “what constitutes legitimate knowledge”) </a:t>
            </a:r>
            <a:endParaRPr lang="en-US" dirty="0"/>
          </a:p>
          <a:p>
            <a:r>
              <a:rPr lang="en-US" dirty="0" smtClean="0"/>
              <a:t>Helps frame two key questions</a:t>
            </a:r>
          </a:p>
          <a:p>
            <a:pPr lvl="1"/>
            <a:r>
              <a:rPr lang="en-US" dirty="0" smtClean="0"/>
              <a:t>If there is no single expression of power, how do </a:t>
            </a:r>
            <a:r>
              <a:rPr lang="en-US" dirty="0"/>
              <a:t>different actors </a:t>
            </a:r>
            <a:r>
              <a:rPr lang="en-US" dirty="0" smtClean="0"/>
              <a:t>employ different forms of power to </a:t>
            </a:r>
            <a:r>
              <a:rPr lang="en-US" dirty="0"/>
              <a:t>influence outcomes</a:t>
            </a:r>
            <a:r>
              <a:rPr lang="en-US" dirty="0" smtClean="0"/>
              <a:t>?</a:t>
            </a:r>
          </a:p>
          <a:p>
            <a:pPr lvl="1"/>
            <a:r>
              <a:rPr lang="en-US" dirty="0" smtClean="0"/>
              <a:t>If not </a:t>
            </a:r>
            <a:r>
              <a:rPr lang="en-US" dirty="0"/>
              <a:t>all power </a:t>
            </a:r>
            <a:r>
              <a:rPr lang="en-US" dirty="0" smtClean="0"/>
              <a:t>is exercised </a:t>
            </a:r>
            <a:r>
              <a:rPr lang="en-US" dirty="0"/>
              <a:t>and experienced </a:t>
            </a:r>
            <a:r>
              <a:rPr lang="en-US" dirty="0" smtClean="0"/>
              <a:t>directly, is there a distinction between ‘power’ and ‘influence’?</a:t>
            </a:r>
            <a:endParaRPr lang="en-US" dirty="0"/>
          </a:p>
        </p:txBody>
      </p:sp>
      <p:pic>
        <p:nvPicPr>
          <p:cNvPr id="1028" name="Picture 4" descr="http://assets.cambridge.org/97805215/49523/cover/97805215495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71125" y="2370324"/>
            <a:ext cx="2386442" cy="3579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257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 in the global refugee regime</a:t>
            </a:r>
            <a:endParaRPr lang="en-US" b="1" dirty="0"/>
          </a:p>
        </p:txBody>
      </p:sp>
      <p:sp>
        <p:nvSpPr>
          <p:cNvPr id="3" name="Content Placeholder 2"/>
          <p:cNvSpPr>
            <a:spLocks noGrp="1"/>
          </p:cNvSpPr>
          <p:nvPr>
            <p:ph idx="1"/>
          </p:nvPr>
        </p:nvSpPr>
        <p:spPr/>
        <p:txBody>
          <a:bodyPr>
            <a:normAutofit/>
          </a:bodyPr>
          <a:lstStyle/>
          <a:p>
            <a:r>
              <a:rPr lang="en-US" dirty="0"/>
              <a:t>How </a:t>
            </a:r>
            <a:r>
              <a:rPr lang="en-US" dirty="0" smtClean="0"/>
              <a:t>and where do </a:t>
            </a:r>
            <a:r>
              <a:rPr lang="en-US" dirty="0"/>
              <a:t>we observe or measure power/influence?</a:t>
            </a:r>
          </a:p>
          <a:p>
            <a:r>
              <a:rPr lang="en-US" dirty="0" smtClean="0"/>
              <a:t>What determines the ability of various actors to influence the global refugee regime? Where? When? How?</a:t>
            </a:r>
          </a:p>
          <a:p>
            <a:r>
              <a:rPr lang="en-US" dirty="0" smtClean="0"/>
              <a:t>Are there different forms of power that influence outcomes in different contexts?</a:t>
            </a:r>
          </a:p>
          <a:p>
            <a:r>
              <a:rPr lang="en-US" dirty="0" smtClean="0"/>
              <a:t>How can an understanding of power contribute to a more effective and predictable global refugee regime? </a:t>
            </a:r>
            <a:endParaRPr lang="en-US" dirty="0"/>
          </a:p>
        </p:txBody>
      </p:sp>
    </p:spTree>
    <p:extLst>
      <p:ext uri="{BB962C8B-B14F-4D97-AF65-F5344CB8AC3E}">
        <p14:creationId xmlns:p14="http://schemas.microsoft.com/office/powerpoint/2010/main" xmlns="" val="277641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2219</Words>
  <Application>Microsoft Office PowerPoint</Application>
  <PresentationFormat>Custom</PresentationFormat>
  <Paragraphs>228</Paragraphs>
  <Slides>24</Slides>
  <Notes>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Understanding power in the global refugee regime: A work in progress…</vt:lpstr>
      <vt:lpstr>Geneva, 1998</vt:lpstr>
      <vt:lpstr>Debate highlights</vt:lpstr>
      <vt:lpstr>Result?</vt:lpstr>
      <vt:lpstr>Significance?</vt:lpstr>
      <vt:lpstr>The global refugee regime</vt:lpstr>
      <vt:lpstr>Do regimes matter?</vt:lpstr>
      <vt:lpstr>Understanding power</vt:lpstr>
      <vt:lpstr>Power in the global refugee regime</vt:lpstr>
      <vt:lpstr>Where can we observe ‘power’?</vt:lpstr>
      <vt:lpstr>Policy v. other expressions of ‘rules’</vt:lpstr>
      <vt:lpstr>Observing power in global policy</vt:lpstr>
      <vt:lpstr>How do you study global refugee policy?</vt:lpstr>
      <vt:lpstr>Who are the actors in the process?</vt:lpstr>
      <vt:lpstr>Expectations of power and influence?</vt:lpstr>
      <vt:lpstr>What are the processes?</vt:lpstr>
      <vt:lpstr>Agenda setting</vt:lpstr>
      <vt:lpstr>Policy formulation</vt:lpstr>
      <vt:lpstr>Decision-making</vt:lpstr>
      <vt:lpstr>Policy implementation</vt:lpstr>
      <vt:lpstr>Policy evaluation</vt:lpstr>
      <vt:lpstr>Preliminary conclusions</vt:lpstr>
      <vt:lpstr>Next steps</vt:lpstr>
      <vt:lpstr>Thank you!</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global refugee policy</dc:title>
  <dc:creator>James Milner</dc:creator>
  <cp:lastModifiedBy>John</cp:lastModifiedBy>
  <cp:revision>62</cp:revision>
  <cp:lastPrinted>2015-05-05T10:21:29Z</cp:lastPrinted>
  <dcterms:created xsi:type="dcterms:W3CDTF">2014-10-14T18:33:47Z</dcterms:created>
  <dcterms:modified xsi:type="dcterms:W3CDTF">2015-06-16T14:12:27Z</dcterms:modified>
</cp:coreProperties>
</file>