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0" r:id="rId2"/>
    <p:sldId id="299" r:id="rId3"/>
    <p:sldId id="295" r:id="rId4"/>
    <p:sldId id="296" r:id="rId5"/>
    <p:sldId id="276" r:id="rId6"/>
    <p:sldId id="274" r:id="rId7"/>
    <p:sldId id="281" r:id="rId8"/>
    <p:sldId id="297" r:id="rId9"/>
    <p:sldId id="275" r:id="rId10"/>
    <p:sldId id="282" r:id="rId11"/>
    <p:sldId id="288" r:id="rId12"/>
    <p:sldId id="290" r:id="rId13"/>
    <p:sldId id="29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16" autoAdjust="0"/>
  </p:normalViewPr>
  <p:slideViewPr>
    <p:cSldViewPr showGuides="1">
      <p:cViewPr>
        <p:scale>
          <a:sx n="60" d="100"/>
          <a:sy n="60" d="100"/>
        </p:scale>
        <p:origin x="-1644" y="-276"/>
      </p:cViewPr>
      <p:guideLst>
        <p:guide orient="horz" pos="211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imo1\Documents\PADM%20resources\VW%20facts%20and%20figu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imo1\Documents\PADM%20resources\VW%20facts%20and%20figu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imo1\Documents\PADM%20resources\WV%20Research%20-%20Bob%20Slater\VW%20facts%20and%20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comparison!$C$3</c:f>
              <c:strCache>
                <c:ptCount val="1"/>
                <c:pt idx="0">
                  <c:v>Gobal sale</c:v>
                </c:pt>
              </c:strCache>
            </c:strRef>
          </c:tx>
          <c:invertIfNegative val="0"/>
          <c:dPt>
            <c:idx val="1"/>
            <c:invertIfNegative val="0"/>
            <c:bubble3D val="0"/>
            <c:spPr>
              <a:solidFill>
                <a:srgbClr val="C00000"/>
              </a:solidFill>
              <a:ln>
                <a:solidFill>
                  <a:srgbClr val="C00000"/>
                </a:solidFill>
              </a:ln>
            </c:spPr>
          </c:dPt>
          <c:dLbls>
            <c:txPr>
              <a:bodyPr/>
              <a:lstStyle/>
              <a:p>
                <a:pPr>
                  <a:defRPr sz="1050"/>
                </a:pPr>
                <a:endParaRPr lang="en-US"/>
              </a:p>
            </c:txPr>
            <c:showLegendKey val="0"/>
            <c:showVal val="1"/>
            <c:showCatName val="0"/>
            <c:showSerName val="0"/>
            <c:showPercent val="0"/>
            <c:showBubbleSize val="0"/>
            <c:showLeaderLines val="0"/>
          </c:dLbls>
          <c:cat>
            <c:strRef>
              <c:f>comparison!$B$4:$B$8</c:f>
              <c:strCache>
                <c:ptCount val="5"/>
                <c:pt idx="0">
                  <c:v>Toyota</c:v>
                </c:pt>
                <c:pt idx="1">
                  <c:v>Volkswagen</c:v>
                </c:pt>
                <c:pt idx="2">
                  <c:v>GM</c:v>
                </c:pt>
                <c:pt idx="3">
                  <c:v>Renault-Nissan</c:v>
                </c:pt>
                <c:pt idx="4">
                  <c:v>Hyundai- Kia</c:v>
                </c:pt>
              </c:strCache>
            </c:strRef>
          </c:cat>
          <c:val>
            <c:numRef>
              <c:f>comparison!$C$4:$C$8</c:f>
              <c:numCache>
                <c:formatCode>General</c:formatCode>
                <c:ptCount val="5"/>
                <c:pt idx="0">
                  <c:v>10.23</c:v>
                </c:pt>
                <c:pt idx="1">
                  <c:v>10.14</c:v>
                </c:pt>
                <c:pt idx="2">
                  <c:v>9.92</c:v>
                </c:pt>
                <c:pt idx="3">
                  <c:v>8.5</c:v>
                </c:pt>
                <c:pt idx="4">
                  <c:v>8.01</c:v>
                </c:pt>
              </c:numCache>
            </c:numRef>
          </c:val>
        </c:ser>
        <c:dLbls>
          <c:showLegendKey val="0"/>
          <c:showVal val="0"/>
          <c:showCatName val="0"/>
          <c:showSerName val="0"/>
          <c:showPercent val="0"/>
          <c:showBubbleSize val="0"/>
        </c:dLbls>
        <c:gapWidth val="150"/>
        <c:axId val="110978176"/>
        <c:axId val="110979712"/>
      </c:barChart>
      <c:catAx>
        <c:axId val="110978176"/>
        <c:scaling>
          <c:orientation val="minMax"/>
        </c:scaling>
        <c:delete val="0"/>
        <c:axPos val="l"/>
        <c:majorTickMark val="out"/>
        <c:minorTickMark val="none"/>
        <c:tickLblPos val="nextTo"/>
        <c:txPr>
          <a:bodyPr/>
          <a:lstStyle/>
          <a:p>
            <a:pPr>
              <a:defRPr b="1"/>
            </a:pPr>
            <a:endParaRPr lang="en-US"/>
          </a:p>
        </c:txPr>
        <c:crossAx val="110979712"/>
        <c:crosses val="autoZero"/>
        <c:auto val="1"/>
        <c:lblAlgn val="ctr"/>
        <c:lblOffset val="100"/>
        <c:noMultiLvlLbl val="0"/>
      </c:catAx>
      <c:valAx>
        <c:axId val="110979712"/>
        <c:scaling>
          <c:orientation val="minMax"/>
        </c:scaling>
        <c:delete val="0"/>
        <c:axPos val="b"/>
        <c:majorGridlines/>
        <c:numFmt formatCode="General" sourceLinked="1"/>
        <c:majorTickMark val="out"/>
        <c:minorTickMark val="none"/>
        <c:tickLblPos val="nextTo"/>
        <c:crossAx val="110978176"/>
        <c:crosses val="autoZero"/>
        <c:crossBetween val="between"/>
      </c:valAx>
    </c:plotArea>
    <c:plotVisOnly val="1"/>
    <c:dispBlanksAs val="gap"/>
    <c:showDLblsOverMax val="0"/>
  </c:chart>
  <c:spPr>
    <a:ln>
      <a:solidFill>
        <a:schemeClr val="tx1"/>
      </a:solidFill>
    </a:ln>
  </c:spPr>
  <c:txPr>
    <a:bodyPr/>
    <a:lstStyle/>
    <a:p>
      <a:pPr>
        <a:defRPr sz="11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Sheet1!$B$3</c:f>
              <c:strCache>
                <c:ptCount val="1"/>
                <c:pt idx="0">
                  <c:v>Vehicle Sales (units) </c:v>
                </c:pt>
              </c:strCache>
            </c:strRef>
          </c:tx>
          <c:dLbls>
            <c:dLbl>
              <c:idx val="0"/>
              <c:layout>
                <c:manualLayout>
                  <c:x val="2.7777777777777779E-3"/>
                  <c:y val="5.0925925925925923E-2"/>
                </c:manualLayout>
              </c:layout>
              <c:showLegendKey val="0"/>
              <c:showVal val="1"/>
              <c:showCatName val="0"/>
              <c:showSerName val="0"/>
              <c:showPercent val="0"/>
              <c:showBubbleSize val="0"/>
            </c:dLbl>
            <c:dLbl>
              <c:idx val="1"/>
              <c:layout>
                <c:manualLayout>
                  <c:x val="8.3333333333333332E-3"/>
                  <c:y val="7.8703703703703706E-2"/>
                </c:manualLayout>
              </c:layout>
              <c:showLegendKey val="0"/>
              <c:showVal val="1"/>
              <c:showCatName val="0"/>
              <c:showSerName val="0"/>
              <c:showPercent val="0"/>
              <c:showBubbleSize val="0"/>
            </c:dLbl>
            <c:dLbl>
              <c:idx val="2"/>
              <c:layout>
                <c:manualLayout>
                  <c:x val="0"/>
                  <c:y val="5.5555555555555511E-2"/>
                </c:manualLayout>
              </c:layout>
              <c:showLegendKey val="0"/>
              <c:showVal val="1"/>
              <c:showCatName val="0"/>
              <c:showSerName val="0"/>
              <c:showPercent val="0"/>
              <c:showBubbleSize val="0"/>
            </c:dLbl>
            <c:dLbl>
              <c:idx val="3"/>
              <c:layout>
                <c:manualLayout>
                  <c:x val="0"/>
                  <c:y val="7.407407407407407E-2"/>
                </c:manualLayout>
              </c:layout>
              <c:showLegendKey val="0"/>
              <c:showVal val="1"/>
              <c:showCatName val="0"/>
              <c:showSerName val="0"/>
              <c:showPercent val="0"/>
              <c:showBubbleSize val="0"/>
            </c:dLbl>
            <c:dLbl>
              <c:idx val="4"/>
              <c:layout>
                <c:manualLayout>
                  <c:x val="-0.05"/>
                  <c:y val="6.4814814814814811E-2"/>
                </c:manualLayout>
              </c:layout>
              <c:tx>
                <c:rich>
                  <a:bodyPr/>
                  <a:lstStyle/>
                  <a:p>
                    <a:r>
                      <a:rPr lang="en-US"/>
                      <a:t>10,217</a:t>
                    </a:r>
                  </a:p>
                </c:rich>
              </c:tx>
              <c:showLegendKey val="0"/>
              <c:showVal val="1"/>
              <c:showCatName val="0"/>
              <c:showSerName val="0"/>
              <c:showPercent val="0"/>
              <c:showBubbleSize val="0"/>
            </c:dLbl>
            <c:showLegendKey val="0"/>
            <c:showVal val="1"/>
            <c:showCatName val="0"/>
            <c:showSerName val="0"/>
            <c:showPercent val="0"/>
            <c:showBubbleSize val="0"/>
            <c:showLeaderLines val="0"/>
          </c:dLbls>
          <c:cat>
            <c:numRef>
              <c:f>Sheet1!$C$2:$G$2</c:f>
              <c:numCache>
                <c:formatCode>General</c:formatCode>
                <c:ptCount val="5"/>
                <c:pt idx="0">
                  <c:v>2010</c:v>
                </c:pt>
                <c:pt idx="1">
                  <c:v>2011</c:v>
                </c:pt>
                <c:pt idx="2">
                  <c:v>2012</c:v>
                </c:pt>
                <c:pt idx="3">
                  <c:v>2013</c:v>
                </c:pt>
                <c:pt idx="4">
                  <c:v>2014</c:v>
                </c:pt>
              </c:numCache>
            </c:numRef>
          </c:cat>
          <c:val>
            <c:numRef>
              <c:f>Sheet1!$C$3:$G$3</c:f>
              <c:numCache>
                <c:formatCode>General</c:formatCode>
                <c:ptCount val="5"/>
                <c:pt idx="0">
                  <c:v>7278</c:v>
                </c:pt>
                <c:pt idx="1">
                  <c:v>8361</c:v>
                </c:pt>
                <c:pt idx="2">
                  <c:v>9345</c:v>
                </c:pt>
                <c:pt idx="3" formatCode="#,##0">
                  <c:v>9728</c:v>
                </c:pt>
                <c:pt idx="4" formatCode="#,##0">
                  <c:v>10217</c:v>
                </c:pt>
              </c:numCache>
            </c:numRef>
          </c:val>
          <c:smooth val="0"/>
        </c:ser>
        <c:dLbls>
          <c:showLegendKey val="0"/>
          <c:showVal val="0"/>
          <c:showCatName val="0"/>
          <c:showSerName val="0"/>
          <c:showPercent val="0"/>
          <c:showBubbleSize val="0"/>
        </c:dLbls>
        <c:marker val="1"/>
        <c:smooth val="0"/>
        <c:axId val="111327104"/>
        <c:axId val="111328640"/>
      </c:lineChart>
      <c:catAx>
        <c:axId val="111327104"/>
        <c:scaling>
          <c:orientation val="minMax"/>
        </c:scaling>
        <c:delete val="0"/>
        <c:axPos val="b"/>
        <c:numFmt formatCode="General" sourceLinked="1"/>
        <c:majorTickMark val="out"/>
        <c:minorTickMark val="none"/>
        <c:tickLblPos val="nextTo"/>
        <c:txPr>
          <a:bodyPr/>
          <a:lstStyle/>
          <a:p>
            <a:pPr>
              <a:defRPr sz="900"/>
            </a:pPr>
            <a:endParaRPr lang="en-US"/>
          </a:p>
        </c:txPr>
        <c:crossAx val="111328640"/>
        <c:crosses val="autoZero"/>
        <c:auto val="1"/>
        <c:lblAlgn val="ctr"/>
        <c:lblOffset val="100"/>
        <c:noMultiLvlLbl val="0"/>
      </c:catAx>
      <c:valAx>
        <c:axId val="111328640"/>
        <c:scaling>
          <c:orientation val="minMax"/>
        </c:scaling>
        <c:delete val="0"/>
        <c:axPos val="l"/>
        <c:majorGridlines/>
        <c:numFmt formatCode="General" sourceLinked="1"/>
        <c:majorTickMark val="out"/>
        <c:minorTickMark val="none"/>
        <c:tickLblPos val="nextTo"/>
        <c:txPr>
          <a:bodyPr/>
          <a:lstStyle/>
          <a:p>
            <a:pPr>
              <a:defRPr sz="900"/>
            </a:pPr>
            <a:endParaRPr lang="en-US"/>
          </a:p>
        </c:txPr>
        <c:crossAx val="111327104"/>
        <c:crosses val="autoZero"/>
        <c:crossBetween val="between"/>
      </c:valAx>
    </c:plotArea>
    <c:plotVisOnly val="1"/>
    <c:dispBlanksAs val="gap"/>
    <c:showDLblsOverMax val="0"/>
  </c:chart>
  <c:spPr>
    <a:ln>
      <a:solidFill>
        <a:schemeClr val="tx1"/>
      </a:solidFill>
    </a:ln>
  </c:spPr>
  <c:txPr>
    <a:bodyPr/>
    <a:lstStyle/>
    <a:p>
      <a:pPr>
        <a:defRPr sz="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1"/>
          <c:order val="0"/>
          <c:dLbls>
            <c:dLbl>
              <c:idx val="2"/>
              <c:layout>
                <c:manualLayout>
                  <c:x val="-0.1"/>
                  <c:y val="-6.9444444444444448E-2"/>
                </c:manualLayout>
              </c:layout>
              <c:showLegendKey val="0"/>
              <c:showVal val="1"/>
              <c:showCatName val="0"/>
              <c:showSerName val="0"/>
              <c:showPercent val="0"/>
              <c:showBubbleSize val="0"/>
            </c:dLbl>
            <c:dLbl>
              <c:idx val="3"/>
              <c:layout>
                <c:manualLayout>
                  <c:x val="-4.4444444444444446E-2"/>
                  <c:y val="5.5555555555555601E-2"/>
                </c:manualLayout>
              </c:layout>
              <c:showLegendKey val="0"/>
              <c:showVal val="1"/>
              <c:showCatName val="0"/>
              <c:showSerName val="0"/>
              <c:showPercent val="0"/>
              <c:showBubbleSize val="0"/>
            </c:dLbl>
            <c:dLbl>
              <c:idx val="4"/>
              <c:layout>
                <c:manualLayout>
                  <c:x val="-4.1666666666666768E-2"/>
                  <c:y val="-5.5555555555555552E-2"/>
                </c:manualLayout>
              </c:layout>
              <c:showLegendKey val="0"/>
              <c:showVal val="1"/>
              <c:showCatName val="0"/>
              <c:showSerName val="0"/>
              <c:showPercent val="0"/>
              <c:showBubbleSize val="0"/>
            </c:dLbl>
            <c:txPr>
              <a:bodyPr/>
              <a:lstStyle/>
              <a:p>
                <a:pPr>
                  <a:defRPr sz="800"/>
                </a:pPr>
                <a:endParaRPr lang="en-US"/>
              </a:p>
            </c:txPr>
            <c:showLegendKey val="0"/>
            <c:showVal val="1"/>
            <c:showCatName val="0"/>
            <c:showSerName val="0"/>
            <c:showPercent val="0"/>
            <c:showBubbleSize val="0"/>
            <c:showLeaderLines val="0"/>
          </c:dLbls>
          <c:cat>
            <c:numRef>
              <c:f>Sheet1!$C$20:$G$20</c:f>
              <c:numCache>
                <c:formatCode>General</c:formatCode>
                <c:ptCount val="5"/>
                <c:pt idx="0">
                  <c:v>2010</c:v>
                </c:pt>
                <c:pt idx="1">
                  <c:v>2011</c:v>
                </c:pt>
                <c:pt idx="2">
                  <c:v>2012</c:v>
                </c:pt>
                <c:pt idx="3">
                  <c:v>2013</c:v>
                </c:pt>
                <c:pt idx="4">
                  <c:v>2014</c:v>
                </c:pt>
              </c:numCache>
            </c:numRef>
          </c:cat>
          <c:val>
            <c:numRef>
              <c:f>Sheet1!$C$21:$G$21</c:f>
              <c:numCache>
                <c:formatCode>_(* #,##0_);_(* \(#,##0\);_(* "-"??_);_(@_)</c:formatCode>
                <c:ptCount val="5"/>
                <c:pt idx="0">
                  <c:v>126875</c:v>
                </c:pt>
                <c:pt idx="1">
                  <c:v>159337</c:v>
                </c:pt>
                <c:pt idx="2">
                  <c:v>192676</c:v>
                </c:pt>
                <c:pt idx="3">
                  <c:v>197007</c:v>
                </c:pt>
                <c:pt idx="4">
                  <c:v>202458</c:v>
                </c:pt>
              </c:numCache>
            </c:numRef>
          </c:val>
          <c:smooth val="0"/>
        </c:ser>
        <c:dLbls>
          <c:showLegendKey val="0"/>
          <c:showVal val="0"/>
          <c:showCatName val="0"/>
          <c:showSerName val="0"/>
          <c:showPercent val="0"/>
          <c:showBubbleSize val="0"/>
        </c:dLbls>
        <c:marker val="1"/>
        <c:smooth val="0"/>
        <c:axId val="111356928"/>
        <c:axId val="111366912"/>
      </c:lineChart>
      <c:catAx>
        <c:axId val="111356928"/>
        <c:scaling>
          <c:orientation val="minMax"/>
        </c:scaling>
        <c:delete val="0"/>
        <c:axPos val="b"/>
        <c:numFmt formatCode="General" sourceLinked="1"/>
        <c:majorTickMark val="none"/>
        <c:minorTickMark val="none"/>
        <c:tickLblPos val="nextTo"/>
        <c:txPr>
          <a:bodyPr/>
          <a:lstStyle/>
          <a:p>
            <a:pPr>
              <a:defRPr sz="900"/>
            </a:pPr>
            <a:endParaRPr lang="en-US"/>
          </a:p>
        </c:txPr>
        <c:crossAx val="111366912"/>
        <c:crosses val="autoZero"/>
        <c:auto val="1"/>
        <c:lblAlgn val="ctr"/>
        <c:lblOffset val="100"/>
        <c:noMultiLvlLbl val="0"/>
      </c:catAx>
      <c:valAx>
        <c:axId val="111366912"/>
        <c:scaling>
          <c:orientation val="minMax"/>
        </c:scaling>
        <c:delete val="0"/>
        <c:axPos val="l"/>
        <c:majorGridlines/>
        <c:numFmt formatCode="_(* #,##0_);_(* \(#,##0\);_(* &quot;-&quot;??_);_(@_)" sourceLinked="1"/>
        <c:majorTickMark val="none"/>
        <c:minorTickMark val="none"/>
        <c:tickLblPos val="nextTo"/>
        <c:txPr>
          <a:bodyPr/>
          <a:lstStyle/>
          <a:p>
            <a:pPr>
              <a:defRPr sz="900"/>
            </a:pPr>
            <a:endParaRPr lang="en-US"/>
          </a:p>
        </c:txPr>
        <c:crossAx val="111356928"/>
        <c:crosses val="autoZero"/>
        <c:crossBetween val="between"/>
      </c:valAx>
    </c:plotArea>
    <c:plotVisOnly val="1"/>
    <c:dispBlanksAs val="zero"/>
    <c:showDLblsOverMax val="0"/>
  </c:chart>
  <c:spPr>
    <a:ln>
      <a:solidFill>
        <a:schemeClr val="tx1"/>
      </a:solidFill>
    </a:ln>
  </c:sp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6-04-05T11:01:24.735" idx="1">
    <p:pos x="10" y="10"/>
    <p:text/>
  </p:cm>
</p:cmLst>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8D374-274E-41B9-A1BF-003D34A2B031}" type="doc">
      <dgm:prSet loTypeId="urn:microsoft.com/office/officeart/2005/8/layout/arrow2" loCatId="process" qsTypeId="urn:microsoft.com/office/officeart/2005/8/quickstyle/simple1" qsCatId="simple" csTypeId="urn:microsoft.com/office/officeart/2005/8/colors/accent2_4" csCatId="accent2" phldr="1"/>
      <dgm:spPr/>
    </dgm:pt>
    <dgm:pt modelId="{25FC54F8-5052-4F13-9543-4BC736B6EAA5}">
      <dgm:prSet phldrT="[Text]" custT="1"/>
      <dgm:spPr/>
      <dgm:t>
        <a:bodyPr/>
        <a:lstStyle/>
        <a:p>
          <a:r>
            <a:rPr lang="en-US" sz="1600" b="0" dirty="0" smtClean="0"/>
            <a:t>The city of Pittsburgh </a:t>
          </a:r>
          <a:endParaRPr lang="en-US" sz="1600" b="0" dirty="0" smtClean="0"/>
        </a:p>
        <a:p>
          <a:r>
            <a:rPr lang="en-US" sz="1600" b="0" dirty="0" smtClean="0"/>
            <a:t>1890s, Chicago and Cincinnati issued ordinance to control smoke and shoot</a:t>
          </a:r>
          <a:endParaRPr lang="en-US" sz="1600" b="0" dirty="0"/>
        </a:p>
      </dgm:t>
    </dgm:pt>
    <dgm:pt modelId="{1857CC58-5959-40A4-88F2-6C78D7D17324}" type="parTrans" cxnId="{C1034D7C-0C73-4FE6-9293-2479669A0A99}">
      <dgm:prSet/>
      <dgm:spPr/>
      <dgm:t>
        <a:bodyPr/>
        <a:lstStyle/>
        <a:p>
          <a:endParaRPr lang="en-US" sz="1600" b="0"/>
        </a:p>
      </dgm:t>
    </dgm:pt>
    <dgm:pt modelId="{A95C1C78-9C5F-4507-B61B-5DBAF602532E}" type="sibTrans" cxnId="{C1034D7C-0C73-4FE6-9293-2479669A0A99}">
      <dgm:prSet/>
      <dgm:spPr/>
      <dgm:t>
        <a:bodyPr/>
        <a:lstStyle/>
        <a:p>
          <a:endParaRPr lang="en-US" sz="1600" b="0"/>
        </a:p>
      </dgm:t>
    </dgm:pt>
    <dgm:pt modelId="{AE135D80-CD41-496E-A89A-DB76A859E483}">
      <dgm:prSet phldrT="[Text]" custT="1"/>
      <dgm:spPr/>
      <dgm:t>
        <a:bodyPr/>
        <a:lstStyle/>
        <a:p>
          <a:r>
            <a:rPr lang="en-US" sz="1600" b="0" dirty="0" smtClean="0"/>
            <a:t>“</a:t>
          </a:r>
          <a:r>
            <a:rPr lang="en-US" sz="1600" b="1" dirty="0" smtClean="0"/>
            <a:t>Motor Vehicle Air Pollution Control Act</a:t>
          </a:r>
          <a:r>
            <a:rPr lang="en-US" sz="1600" b="0" dirty="0" smtClean="0"/>
            <a:t>” </a:t>
          </a:r>
          <a:endParaRPr lang="en-US" sz="1600" b="0" dirty="0"/>
        </a:p>
      </dgm:t>
    </dgm:pt>
    <dgm:pt modelId="{FE5E42F0-B6EB-4E1B-9EA4-211A6377806D}" type="parTrans" cxnId="{CD95E205-7414-4915-96E1-2673F595C49C}">
      <dgm:prSet/>
      <dgm:spPr/>
      <dgm:t>
        <a:bodyPr/>
        <a:lstStyle/>
        <a:p>
          <a:endParaRPr lang="en-US" sz="1600" b="0"/>
        </a:p>
      </dgm:t>
    </dgm:pt>
    <dgm:pt modelId="{57493BE3-C8B0-48FA-B921-AC13F0FD66A5}" type="sibTrans" cxnId="{CD95E205-7414-4915-96E1-2673F595C49C}">
      <dgm:prSet/>
      <dgm:spPr/>
      <dgm:t>
        <a:bodyPr/>
        <a:lstStyle/>
        <a:p>
          <a:endParaRPr lang="en-US" sz="1600" b="0"/>
        </a:p>
      </dgm:t>
    </dgm:pt>
    <dgm:pt modelId="{0F83E2D8-E026-4493-B569-815DA48718CB}">
      <dgm:prSet phldrT="[Text]" custT="1"/>
      <dgm:spPr/>
      <dgm:t>
        <a:bodyPr/>
        <a:lstStyle/>
        <a:p>
          <a:r>
            <a:rPr lang="en-US" sz="1600" b="0" dirty="0" smtClean="0"/>
            <a:t>“</a:t>
          </a:r>
          <a:r>
            <a:rPr lang="en-US" sz="1600" b="1" dirty="0" smtClean="0"/>
            <a:t>Air Quality Act” in 1967 </a:t>
          </a:r>
          <a:r>
            <a:rPr lang="en-US" sz="1600" b="0" dirty="0" smtClean="0"/>
            <a:t>that set the “Criteria” pollutants</a:t>
          </a:r>
          <a:endParaRPr lang="en-US" sz="1600" b="0" dirty="0"/>
        </a:p>
      </dgm:t>
    </dgm:pt>
    <dgm:pt modelId="{DD904018-BEE9-4865-A80A-90814A005B84}" type="parTrans" cxnId="{67B626F9-1CD4-4671-8AD5-63169F2A2F6A}">
      <dgm:prSet/>
      <dgm:spPr/>
      <dgm:t>
        <a:bodyPr/>
        <a:lstStyle/>
        <a:p>
          <a:endParaRPr lang="en-US" sz="1600" b="0"/>
        </a:p>
      </dgm:t>
    </dgm:pt>
    <dgm:pt modelId="{58962C31-9FAF-4C99-A6E6-3D78EBA38389}" type="sibTrans" cxnId="{67B626F9-1CD4-4671-8AD5-63169F2A2F6A}">
      <dgm:prSet/>
      <dgm:spPr/>
      <dgm:t>
        <a:bodyPr/>
        <a:lstStyle/>
        <a:p>
          <a:endParaRPr lang="en-US" sz="1600" b="0"/>
        </a:p>
      </dgm:t>
    </dgm:pt>
    <dgm:pt modelId="{DD5718EB-EC74-4E11-AF3C-236DDE513292}">
      <dgm:prSet phldrT="[Text]" custT="1"/>
      <dgm:spPr/>
      <dgm:t>
        <a:bodyPr/>
        <a:lstStyle/>
        <a:p>
          <a:r>
            <a:rPr lang="en-US" sz="1600" b="1" dirty="0" smtClean="0"/>
            <a:t>“Clean Air Act” (CCA)</a:t>
          </a:r>
          <a:r>
            <a:rPr lang="en-US" sz="1600" b="0" dirty="0" smtClean="0"/>
            <a:t> </a:t>
          </a:r>
          <a:endParaRPr lang="en-US" sz="1600" b="0" dirty="0"/>
        </a:p>
      </dgm:t>
    </dgm:pt>
    <dgm:pt modelId="{818CDAED-FD43-4954-AC32-CF9D54963724}" type="parTrans" cxnId="{7A5B1158-E345-4EF0-B993-A8DF0C12CA08}">
      <dgm:prSet/>
      <dgm:spPr/>
      <dgm:t>
        <a:bodyPr/>
        <a:lstStyle/>
        <a:p>
          <a:endParaRPr lang="en-US" sz="1600" b="0"/>
        </a:p>
      </dgm:t>
    </dgm:pt>
    <dgm:pt modelId="{41927197-5D0E-4361-91F3-5829F473BC73}" type="sibTrans" cxnId="{7A5B1158-E345-4EF0-B993-A8DF0C12CA08}">
      <dgm:prSet/>
      <dgm:spPr/>
      <dgm:t>
        <a:bodyPr/>
        <a:lstStyle/>
        <a:p>
          <a:endParaRPr lang="en-US" sz="1600" b="0"/>
        </a:p>
      </dgm:t>
    </dgm:pt>
    <dgm:pt modelId="{B8AED1CA-8C6A-4B25-BC2E-0C3E84A5BDFC}">
      <dgm:prSet phldrT="[Text]" custT="1"/>
      <dgm:spPr/>
      <dgm:t>
        <a:bodyPr/>
        <a:lstStyle/>
        <a:p>
          <a:r>
            <a:rPr lang="en-US" sz="1600" b="0" dirty="0" smtClean="0"/>
            <a:t>Significant amendments to the CAA took place in 1966, 1970, 1977 and 1990- </a:t>
          </a:r>
        </a:p>
        <a:p>
          <a:r>
            <a:rPr lang="en-US" sz="1600" b="0" dirty="0" smtClean="0"/>
            <a:t>1- New regulatory format</a:t>
          </a:r>
        </a:p>
        <a:p>
          <a:r>
            <a:rPr lang="en-US" sz="1600" b="0" dirty="0" smtClean="0"/>
            <a:t>2- Tougher vehicle emissions standards</a:t>
          </a:r>
          <a:endParaRPr lang="en-US" sz="1600" b="0" dirty="0"/>
        </a:p>
      </dgm:t>
    </dgm:pt>
    <dgm:pt modelId="{25AB7899-5A0C-4E37-B8AE-3FE5EE768EF9}" type="parTrans" cxnId="{BF575888-A13D-4DE0-8D8A-479428CD8724}">
      <dgm:prSet/>
      <dgm:spPr/>
      <dgm:t>
        <a:bodyPr/>
        <a:lstStyle/>
        <a:p>
          <a:endParaRPr lang="en-US" sz="1600" b="0"/>
        </a:p>
      </dgm:t>
    </dgm:pt>
    <dgm:pt modelId="{397F3C12-C81E-47E9-9757-CC28BEA9BD0C}" type="sibTrans" cxnId="{BF575888-A13D-4DE0-8D8A-479428CD8724}">
      <dgm:prSet/>
      <dgm:spPr/>
      <dgm:t>
        <a:bodyPr/>
        <a:lstStyle/>
        <a:p>
          <a:endParaRPr lang="en-US" sz="1600" b="0"/>
        </a:p>
      </dgm:t>
    </dgm:pt>
    <dgm:pt modelId="{40AA2540-0484-44E4-98A8-69444E9F650C}" type="pres">
      <dgm:prSet presAssocID="{82F8D374-274E-41B9-A1BF-003D34A2B031}" presName="arrowDiagram" presStyleCnt="0">
        <dgm:presLayoutVars>
          <dgm:chMax val="5"/>
          <dgm:dir/>
          <dgm:resizeHandles val="exact"/>
        </dgm:presLayoutVars>
      </dgm:prSet>
      <dgm:spPr/>
    </dgm:pt>
    <dgm:pt modelId="{03EC3857-711F-4584-AEBE-C41E966A4CC7}" type="pres">
      <dgm:prSet presAssocID="{82F8D374-274E-41B9-A1BF-003D34A2B031}" presName="arrow" presStyleLbl="bgShp" presStyleIdx="0" presStyleCnt="1"/>
      <dgm:spPr/>
    </dgm:pt>
    <dgm:pt modelId="{DED7236F-0203-4232-BDE9-117865AF3DA1}" type="pres">
      <dgm:prSet presAssocID="{82F8D374-274E-41B9-A1BF-003D34A2B031}" presName="arrowDiagram5" presStyleCnt="0"/>
      <dgm:spPr/>
    </dgm:pt>
    <dgm:pt modelId="{C3856DA7-7D4B-4AB5-8364-3BA3AE3264E9}" type="pres">
      <dgm:prSet presAssocID="{25FC54F8-5052-4F13-9543-4BC736B6EAA5}" presName="bullet5a" presStyleLbl="node1" presStyleIdx="0" presStyleCnt="5"/>
      <dgm:spPr/>
    </dgm:pt>
    <dgm:pt modelId="{8B62F213-A7C4-4972-AAD7-7D6CE0FFC064}" type="pres">
      <dgm:prSet presAssocID="{25FC54F8-5052-4F13-9543-4BC736B6EAA5}" presName="textBox5a" presStyleLbl="revTx" presStyleIdx="0" presStyleCnt="5" custScaleX="195378" custScaleY="89525" custLinFactNeighborY="9511">
        <dgm:presLayoutVars>
          <dgm:bulletEnabled val="1"/>
        </dgm:presLayoutVars>
      </dgm:prSet>
      <dgm:spPr/>
      <dgm:t>
        <a:bodyPr/>
        <a:lstStyle/>
        <a:p>
          <a:endParaRPr lang="en-US"/>
        </a:p>
      </dgm:t>
    </dgm:pt>
    <dgm:pt modelId="{514B1723-D153-46EA-8D03-FA8DAD9C808A}" type="pres">
      <dgm:prSet presAssocID="{DD5718EB-EC74-4E11-AF3C-236DDE513292}" presName="bullet5b" presStyleLbl="node1" presStyleIdx="1" presStyleCnt="5"/>
      <dgm:spPr/>
    </dgm:pt>
    <dgm:pt modelId="{F15D9B08-8BF2-4323-B3E2-6D9D8014C50E}" type="pres">
      <dgm:prSet presAssocID="{DD5718EB-EC74-4E11-AF3C-236DDE513292}" presName="textBox5b" presStyleLbl="revTx" presStyleIdx="1" presStyleCnt="5" custScaleX="141377" custScaleY="36360" custLinFactNeighborX="12017" custLinFactNeighborY="-23304">
        <dgm:presLayoutVars>
          <dgm:bulletEnabled val="1"/>
        </dgm:presLayoutVars>
      </dgm:prSet>
      <dgm:spPr/>
      <dgm:t>
        <a:bodyPr/>
        <a:lstStyle/>
        <a:p>
          <a:endParaRPr lang="en-US"/>
        </a:p>
      </dgm:t>
    </dgm:pt>
    <dgm:pt modelId="{854EAF61-9D27-45F6-AFD5-58DFAA862515}" type="pres">
      <dgm:prSet presAssocID="{AE135D80-CD41-496E-A89A-DB76A859E483}" presName="bullet5c" presStyleLbl="node1" presStyleIdx="2" presStyleCnt="5"/>
      <dgm:spPr/>
    </dgm:pt>
    <dgm:pt modelId="{0B6E63BE-B1B5-4296-85AF-755F289F007B}" type="pres">
      <dgm:prSet presAssocID="{AE135D80-CD41-496E-A89A-DB76A859E483}" presName="textBox5c" presStyleLbl="revTx" presStyleIdx="2" presStyleCnt="5" custScaleY="24567" custLinFactNeighborX="-99742" custLinFactNeighborY="-71926">
        <dgm:presLayoutVars>
          <dgm:bulletEnabled val="1"/>
        </dgm:presLayoutVars>
      </dgm:prSet>
      <dgm:spPr/>
      <dgm:t>
        <a:bodyPr/>
        <a:lstStyle/>
        <a:p>
          <a:endParaRPr lang="en-US"/>
        </a:p>
      </dgm:t>
    </dgm:pt>
    <dgm:pt modelId="{0B966039-0D19-4D4F-BDE5-C0648E630392}" type="pres">
      <dgm:prSet presAssocID="{0F83E2D8-E026-4493-B569-815DA48718CB}" presName="bullet5d" presStyleLbl="node1" presStyleIdx="3" presStyleCnt="5"/>
      <dgm:spPr/>
    </dgm:pt>
    <dgm:pt modelId="{244AE52E-BD1B-48B3-9E5C-5A09EA7B8773}" type="pres">
      <dgm:prSet presAssocID="{0F83E2D8-E026-4493-B569-815DA48718CB}" presName="textBox5d" presStyleLbl="revTx" presStyleIdx="3" presStyleCnt="5" custScaleX="117494" custScaleY="24873" custLinFactNeighborX="-81143" custLinFactNeighborY="-71885">
        <dgm:presLayoutVars>
          <dgm:bulletEnabled val="1"/>
        </dgm:presLayoutVars>
      </dgm:prSet>
      <dgm:spPr/>
      <dgm:t>
        <a:bodyPr/>
        <a:lstStyle/>
        <a:p>
          <a:endParaRPr lang="en-US"/>
        </a:p>
      </dgm:t>
    </dgm:pt>
    <dgm:pt modelId="{32DA011E-70E1-4808-8D27-580B6C0B0AC3}" type="pres">
      <dgm:prSet presAssocID="{B8AED1CA-8C6A-4B25-BC2E-0C3E84A5BDFC}" presName="bullet5e" presStyleLbl="node1" presStyleIdx="4" presStyleCnt="5"/>
      <dgm:spPr/>
    </dgm:pt>
    <dgm:pt modelId="{BBC47F6F-97A2-4BCE-ABE8-CE1609DE3414}" type="pres">
      <dgm:prSet presAssocID="{B8AED1CA-8C6A-4B25-BC2E-0C3E84A5BDFC}" presName="textBox5e" presStyleLbl="revTx" presStyleIdx="4" presStyleCnt="5" custScaleX="199656" custScaleY="38981" custLinFactNeighborX="14133" custLinFactNeighborY="-17042">
        <dgm:presLayoutVars>
          <dgm:bulletEnabled val="1"/>
        </dgm:presLayoutVars>
      </dgm:prSet>
      <dgm:spPr/>
      <dgm:t>
        <a:bodyPr/>
        <a:lstStyle/>
        <a:p>
          <a:endParaRPr lang="en-US"/>
        </a:p>
      </dgm:t>
    </dgm:pt>
  </dgm:ptLst>
  <dgm:cxnLst>
    <dgm:cxn modelId="{7A5B1158-E345-4EF0-B993-A8DF0C12CA08}" srcId="{82F8D374-274E-41B9-A1BF-003D34A2B031}" destId="{DD5718EB-EC74-4E11-AF3C-236DDE513292}" srcOrd="1" destOrd="0" parTransId="{818CDAED-FD43-4954-AC32-CF9D54963724}" sibTransId="{41927197-5D0E-4361-91F3-5829F473BC73}"/>
    <dgm:cxn modelId="{BDD93417-19DA-4E4F-870B-9E148DCD9161}" type="presOf" srcId="{25FC54F8-5052-4F13-9543-4BC736B6EAA5}" destId="{8B62F213-A7C4-4972-AAD7-7D6CE0FFC064}" srcOrd="0" destOrd="0" presId="urn:microsoft.com/office/officeart/2005/8/layout/arrow2"/>
    <dgm:cxn modelId="{199E8667-9472-4106-8BA3-47B81A979C7B}" type="presOf" srcId="{0F83E2D8-E026-4493-B569-815DA48718CB}" destId="{244AE52E-BD1B-48B3-9E5C-5A09EA7B8773}" srcOrd="0" destOrd="0" presId="urn:microsoft.com/office/officeart/2005/8/layout/arrow2"/>
    <dgm:cxn modelId="{CD95E205-7414-4915-96E1-2673F595C49C}" srcId="{82F8D374-274E-41B9-A1BF-003D34A2B031}" destId="{AE135D80-CD41-496E-A89A-DB76A859E483}" srcOrd="2" destOrd="0" parTransId="{FE5E42F0-B6EB-4E1B-9EA4-211A6377806D}" sibTransId="{57493BE3-C8B0-48FA-B921-AC13F0FD66A5}"/>
    <dgm:cxn modelId="{B5CAEA5A-D2D7-49F0-9A06-C821BAC2A6CB}" type="presOf" srcId="{B8AED1CA-8C6A-4B25-BC2E-0C3E84A5BDFC}" destId="{BBC47F6F-97A2-4BCE-ABE8-CE1609DE3414}" srcOrd="0" destOrd="0" presId="urn:microsoft.com/office/officeart/2005/8/layout/arrow2"/>
    <dgm:cxn modelId="{D646AD23-F45B-4CBF-B5F4-8E6A182928E1}" type="presOf" srcId="{DD5718EB-EC74-4E11-AF3C-236DDE513292}" destId="{F15D9B08-8BF2-4323-B3E2-6D9D8014C50E}" srcOrd="0" destOrd="0" presId="urn:microsoft.com/office/officeart/2005/8/layout/arrow2"/>
    <dgm:cxn modelId="{BF575888-A13D-4DE0-8D8A-479428CD8724}" srcId="{82F8D374-274E-41B9-A1BF-003D34A2B031}" destId="{B8AED1CA-8C6A-4B25-BC2E-0C3E84A5BDFC}" srcOrd="4" destOrd="0" parTransId="{25AB7899-5A0C-4E37-B8AE-3FE5EE768EF9}" sibTransId="{397F3C12-C81E-47E9-9757-CC28BEA9BD0C}"/>
    <dgm:cxn modelId="{C1034D7C-0C73-4FE6-9293-2479669A0A99}" srcId="{82F8D374-274E-41B9-A1BF-003D34A2B031}" destId="{25FC54F8-5052-4F13-9543-4BC736B6EAA5}" srcOrd="0" destOrd="0" parTransId="{1857CC58-5959-40A4-88F2-6C78D7D17324}" sibTransId="{A95C1C78-9C5F-4507-B61B-5DBAF602532E}"/>
    <dgm:cxn modelId="{92C2C8E0-0C54-4971-90A3-A5B8C8A41238}" type="presOf" srcId="{82F8D374-274E-41B9-A1BF-003D34A2B031}" destId="{40AA2540-0484-44E4-98A8-69444E9F650C}" srcOrd="0" destOrd="0" presId="urn:microsoft.com/office/officeart/2005/8/layout/arrow2"/>
    <dgm:cxn modelId="{67B626F9-1CD4-4671-8AD5-63169F2A2F6A}" srcId="{82F8D374-274E-41B9-A1BF-003D34A2B031}" destId="{0F83E2D8-E026-4493-B569-815DA48718CB}" srcOrd="3" destOrd="0" parTransId="{DD904018-BEE9-4865-A80A-90814A005B84}" sibTransId="{58962C31-9FAF-4C99-A6E6-3D78EBA38389}"/>
    <dgm:cxn modelId="{DA050207-91E0-4C47-BCEC-9EED50A1E955}" type="presOf" srcId="{AE135D80-CD41-496E-A89A-DB76A859E483}" destId="{0B6E63BE-B1B5-4296-85AF-755F289F007B}" srcOrd="0" destOrd="0" presId="urn:microsoft.com/office/officeart/2005/8/layout/arrow2"/>
    <dgm:cxn modelId="{765E0FCE-224C-4320-A73F-16FCF244CB0D}" type="presParOf" srcId="{40AA2540-0484-44E4-98A8-69444E9F650C}" destId="{03EC3857-711F-4584-AEBE-C41E966A4CC7}" srcOrd="0" destOrd="0" presId="urn:microsoft.com/office/officeart/2005/8/layout/arrow2"/>
    <dgm:cxn modelId="{C5C06D06-DA0E-4E94-A216-881554C7E71E}" type="presParOf" srcId="{40AA2540-0484-44E4-98A8-69444E9F650C}" destId="{DED7236F-0203-4232-BDE9-117865AF3DA1}" srcOrd="1" destOrd="0" presId="urn:microsoft.com/office/officeart/2005/8/layout/arrow2"/>
    <dgm:cxn modelId="{1F60A2DE-AB04-48A6-89D1-D0A0AC947324}" type="presParOf" srcId="{DED7236F-0203-4232-BDE9-117865AF3DA1}" destId="{C3856DA7-7D4B-4AB5-8364-3BA3AE3264E9}" srcOrd="0" destOrd="0" presId="urn:microsoft.com/office/officeart/2005/8/layout/arrow2"/>
    <dgm:cxn modelId="{9C97C59A-F73D-4D4C-92A9-BF89864485A4}" type="presParOf" srcId="{DED7236F-0203-4232-BDE9-117865AF3DA1}" destId="{8B62F213-A7C4-4972-AAD7-7D6CE0FFC064}" srcOrd="1" destOrd="0" presId="urn:microsoft.com/office/officeart/2005/8/layout/arrow2"/>
    <dgm:cxn modelId="{97ECE1C4-B212-4B58-B5DB-14E6AD1C883D}" type="presParOf" srcId="{DED7236F-0203-4232-BDE9-117865AF3DA1}" destId="{514B1723-D153-46EA-8D03-FA8DAD9C808A}" srcOrd="2" destOrd="0" presId="urn:microsoft.com/office/officeart/2005/8/layout/arrow2"/>
    <dgm:cxn modelId="{D8328D6B-7041-4BAF-8ACB-0C695CEEFB97}" type="presParOf" srcId="{DED7236F-0203-4232-BDE9-117865AF3DA1}" destId="{F15D9B08-8BF2-4323-B3E2-6D9D8014C50E}" srcOrd="3" destOrd="0" presId="urn:microsoft.com/office/officeart/2005/8/layout/arrow2"/>
    <dgm:cxn modelId="{875094F0-6C7F-411B-94C9-2107196909D4}" type="presParOf" srcId="{DED7236F-0203-4232-BDE9-117865AF3DA1}" destId="{854EAF61-9D27-45F6-AFD5-58DFAA862515}" srcOrd="4" destOrd="0" presId="urn:microsoft.com/office/officeart/2005/8/layout/arrow2"/>
    <dgm:cxn modelId="{FD422C2F-882C-4835-9DDA-2626AC98F96B}" type="presParOf" srcId="{DED7236F-0203-4232-BDE9-117865AF3DA1}" destId="{0B6E63BE-B1B5-4296-85AF-755F289F007B}" srcOrd="5" destOrd="0" presId="urn:microsoft.com/office/officeart/2005/8/layout/arrow2"/>
    <dgm:cxn modelId="{D2761B18-A824-454A-94BA-D7E17BBAFD45}" type="presParOf" srcId="{DED7236F-0203-4232-BDE9-117865AF3DA1}" destId="{0B966039-0D19-4D4F-BDE5-C0648E630392}" srcOrd="6" destOrd="0" presId="urn:microsoft.com/office/officeart/2005/8/layout/arrow2"/>
    <dgm:cxn modelId="{BFFCBE05-B63D-4952-8BD0-09CDE9D09384}" type="presParOf" srcId="{DED7236F-0203-4232-BDE9-117865AF3DA1}" destId="{244AE52E-BD1B-48B3-9E5C-5A09EA7B8773}" srcOrd="7" destOrd="0" presId="urn:microsoft.com/office/officeart/2005/8/layout/arrow2"/>
    <dgm:cxn modelId="{A821DBBB-B7D8-415C-A962-2A3934104292}" type="presParOf" srcId="{DED7236F-0203-4232-BDE9-117865AF3DA1}" destId="{32DA011E-70E1-4808-8D27-580B6C0B0AC3}" srcOrd="8" destOrd="0" presId="urn:microsoft.com/office/officeart/2005/8/layout/arrow2"/>
    <dgm:cxn modelId="{738C29D9-8B4B-4AB8-8265-35B0D359411B}" type="presParOf" srcId="{DED7236F-0203-4232-BDE9-117865AF3DA1}" destId="{BBC47F6F-97A2-4BCE-ABE8-CE1609DE3414}"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C3857-711F-4584-AEBE-C41E966A4CC7}">
      <dsp:nvSpPr>
        <dsp:cNvPr id="0" name=""/>
        <dsp:cNvSpPr/>
      </dsp:nvSpPr>
      <dsp:spPr>
        <a:xfrm>
          <a:off x="206788" y="0"/>
          <a:ext cx="7315580" cy="4572238"/>
        </a:xfrm>
        <a:prstGeom prst="swooshArrow">
          <a:avLst>
            <a:gd name="adj1" fmla="val 25000"/>
            <a:gd name="adj2" fmla="val 25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856DA7-7D4B-4AB5-8364-3BA3AE3264E9}">
      <dsp:nvSpPr>
        <dsp:cNvPr id="0" name=""/>
        <dsp:cNvSpPr/>
      </dsp:nvSpPr>
      <dsp:spPr>
        <a:xfrm>
          <a:off x="927373" y="3399916"/>
          <a:ext cx="168258" cy="168258"/>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62F213-A7C4-4972-AAD7-7D6CE0FFC064}">
      <dsp:nvSpPr>
        <dsp:cNvPr id="0" name=""/>
        <dsp:cNvSpPr/>
      </dsp:nvSpPr>
      <dsp:spPr>
        <a:xfrm>
          <a:off x="554479" y="3598033"/>
          <a:ext cx="1872387" cy="974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57" tIns="0" rIns="0" bIns="0" numCol="1" spcCol="1270" anchor="t" anchorCtr="0">
          <a:noAutofit/>
        </a:bodyPr>
        <a:lstStyle/>
        <a:p>
          <a:pPr lvl="0" algn="l" defTabSz="711200">
            <a:lnSpc>
              <a:spcPct val="90000"/>
            </a:lnSpc>
            <a:spcBef>
              <a:spcPct val="0"/>
            </a:spcBef>
            <a:spcAft>
              <a:spcPct val="35000"/>
            </a:spcAft>
          </a:pPr>
          <a:r>
            <a:rPr lang="en-US" sz="1600" b="0" kern="1200" dirty="0" smtClean="0"/>
            <a:t>The city of Pittsburgh </a:t>
          </a:r>
          <a:endParaRPr lang="en-US" sz="1600" b="0" kern="1200" dirty="0" smtClean="0"/>
        </a:p>
        <a:p>
          <a:pPr lvl="0" algn="l" defTabSz="711200">
            <a:lnSpc>
              <a:spcPct val="90000"/>
            </a:lnSpc>
            <a:spcBef>
              <a:spcPct val="0"/>
            </a:spcBef>
            <a:spcAft>
              <a:spcPct val="35000"/>
            </a:spcAft>
          </a:pPr>
          <a:r>
            <a:rPr lang="en-US" sz="1600" b="0" kern="1200" dirty="0" smtClean="0"/>
            <a:t>1890s, Chicago and Cincinnati issued ordinance to control smoke and shoot</a:t>
          </a:r>
          <a:endParaRPr lang="en-US" sz="1600" b="0" kern="1200" dirty="0"/>
        </a:p>
      </dsp:txBody>
      <dsp:txXfrm>
        <a:off x="554479" y="3598033"/>
        <a:ext cx="1872387" cy="974204"/>
      </dsp:txXfrm>
    </dsp:sp>
    <dsp:sp modelId="{514B1723-D153-46EA-8D03-FA8DAD9C808A}">
      <dsp:nvSpPr>
        <dsp:cNvPr id="0" name=""/>
        <dsp:cNvSpPr/>
      </dsp:nvSpPr>
      <dsp:spPr>
        <a:xfrm>
          <a:off x="1838163" y="2524789"/>
          <a:ext cx="263360" cy="263360"/>
        </a:xfrm>
        <a:prstGeom prst="ellipse">
          <a:avLst/>
        </a:prstGeom>
        <a:solidFill>
          <a:schemeClr val="accent2">
            <a:shade val="50000"/>
            <a:hueOff val="-16594"/>
            <a:satOff val="-3364"/>
            <a:lumOff val="18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5D9B08-8BF2-4323-B3E2-6D9D8014C50E}">
      <dsp:nvSpPr>
        <dsp:cNvPr id="0" name=""/>
        <dsp:cNvSpPr/>
      </dsp:nvSpPr>
      <dsp:spPr>
        <a:xfrm>
          <a:off x="1864538" y="2819617"/>
          <a:ext cx="1716863" cy="696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49" tIns="0" rIns="0" bIns="0" numCol="1" spcCol="1270" anchor="t" anchorCtr="0">
          <a:noAutofit/>
        </a:bodyPr>
        <a:lstStyle/>
        <a:p>
          <a:pPr lvl="0" algn="l" defTabSz="711200">
            <a:lnSpc>
              <a:spcPct val="90000"/>
            </a:lnSpc>
            <a:spcBef>
              <a:spcPct val="0"/>
            </a:spcBef>
            <a:spcAft>
              <a:spcPct val="35000"/>
            </a:spcAft>
          </a:pPr>
          <a:r>
            <a:rPr lang="en-US" sz="1600" b="1" kern="1200" dirty="0" smtClean="0"/>
            <a:t>“Clean Air Act” (CCA)</a:t>
          </a:r>
          <a:r>
            <a:rPr lang="en-US" sz="1600" b="0" kern="1200" dirty="0" smtClean="0"/>
            <a:t> </a:t>
          </a:r>
          <a:endParaRPr lang="en-US" sz="1600" b="0" kern="1200" dirty="0"/>
        </a:p>
      </dsp:txBody>
      <dsp:txXfrm>
        <a:off x="1864538" y="2819617"/>
        <a:ext cx="1716863" cy="696573"/>
      </dsp:txXfrm>
    </dsp:sp>
    <dsp:sp modelId="{854EAF61-9D27-45F6-AFD5-58DFAA862515}">
      <dsp:nvSpPr>
        <dsp:cNvPr id="0" name=""/>
        <dsp:cNvSpPr/>
      </dsp:nvSpPr>
      <dsp:spPr>
        <a:xfrm>
          <a:off x="3008656" y="1827066"/>
          <a:ext cx="351147" cy="351147"/>
        </a:xfrm>
        <a:prstGeom prst="ellipse">
          <a:avLst/>
        </a:prstGeom>
        <a:solidFill>
          <a:schemeClr val="accent2">
            <a:shade val="50000"/>
            <a:hueOff val="-33187"/>
            <a:satOff val="-6727"/>
            <a:lumOff val="37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E63BE-B1B5-4296-85AF-755F289F007B}">
      <dsp:nvSpPr>
        <dsp:cNvPr id="0" name=""/>
        <dsp:cNvSpPr/>
      </dsp:nvSpPr>
      <dsp:spPr>
        <a:xfrm>
          <a:off x="1775965" y="1123593"/>
          <a:ext cx="1411907" cy="63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066" tIns="0" rIns="0" bIns="0" numCol="1" spcCol="1270" anchor="t" anchorCtr="0">
          <a:noAutofit/>
        </a:bodyPr>
        <a:lstStyle/>
        <a:p>
          <a:pPr lvl="0" algn="l" defTabSz="711200">
            <a:lnSpc>
              <a:spcPct val="90000"/>
            </a:lnSpc>
            <a:spcBef>
              <a:spcPct val="0"/>
            </a:spcBef>
            <a:spcAft>
              <a:spcPct val="35000"/>
            </a:spcAft>
          </a:pPr>
          <a:r>
            <a:rPr lang="en-US" sz="1600" b="0" kern="1200" dirty="0" smtClean="0"/>
            <a:t>“</a:t>
          </a:r>
          <a:r>
            <a:rPr lang="en-US" sz="1600" b="1" kern="1200" dirty="0" smtClean="0"/>
            <a:t>Motor Vehicle Air Pollution Control Act</a:t>
          </a:r>
          <a:r>
            <a:rPr lang="en-US" sz="1600" b="0" kern="1200" dirty="0" smtClean="0"/>
            <a:t>” </a:t>
          </a:r>
          <a:endParaRPr lang="en-US" sz="1600" b="0" kern="1200" dirty="0"/>
        </a:p>
      </dsp:txBody>
      <dsp:txXfrm>
        <a:off x="1775965" y="1123593"/>
        <a:ext cx="1411907" cy="631273"/>
      </dsp:txXfrm>
    </dsp:sp>
    <dsp:sp modelId="{0B966039-0D19-4D4F-BDE5-C0648E630392}">
      <dsp:nvSpPr>
        <dsp:cNvPr id="0" name=""/>
        <dsp:cNvSpPr/>
      </dsp:nvSpPr>
      <dsp:spPr>
        <a:xfrm>
          <a:off x="4369354" y="1282055"/>
          <a:ext cx="453566" cy="453566"/>
        </a:xfrm>
        <a:prstGeom prst="ellipse">
          <a:avLst/>
        </a:prstGeom>
        <a:solidFill>
          <a:schemeClr val="accent2">
            <a:shade val="50000"/>
            <a:hueOff val="-33187"/>
            <a:satOff val="-6727"/>
            <a:lumOff val="37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4AE52E-BD1B-48B3-9E5C-5A09EA7B8773}">
      <dsp:nvSpPr>
        <dsp:cNvPr id="0" name=""/>
        <dsp:cNvSpPr/>
      </dsp:nvSpPr>
      <dsp:spPr>
        <a:xfrm>
          <a:off x="3280942" y="457433"/>
          <a:ext cx="1719073" cy="761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335" tIns="0" rIns="0" bIns="0" numCol="1" spcCol="1270" anchor="t" anchorCtr="0">
          <a:noAutofit/>
        </a:bodyPr>
        <a:lstStyle/>
        <a:p>
          <a:pPr lvl="0" algn="l" defTabSz="711200">
            <a:lnSpc>
              <a:spcPct val="90000"/>
            </a:lnSpc>
            <a:spcBef>
              <a:spcPct val="0"/>
            </a:spcBef>
            <a:spcAft>
              <a:spcPct val="35000"/>
            </a:spcAft>
          </a:pPr>
          <a:r>
            <a:rPr lang="en-US" sz="1600" b="0" kern="1200" dirty="0" smtClean="0"/>
            <a:t>“</a:t>
          </a:r>
          <a:r>
            <a:rPr lang="en-US" sz="1600" b="1" kern="1200" dirty="0" smtClean="0"/>
            <a:t>Air Quality Act” in 1967 </a:t>
          </a:r>
          <a:r>
            <a:rPr lang="en-US" sz="1600" b="0" kern="1200" dirty="0" smtClean="0"/>
            <a:t>that set the “Criteria” pollutants</a:t>
          </a:r>
          <a:endParaRPr lang="en-US" sz="1600" b="0" kern="1200" dirty="0"/>
        </a:p>
      </dsp:txBody>
      <dsp:txXfrm>
        <a:off x="3280942" y="457433"/>
        <a:ext cx="1719073" cy="761959"/>
      </dsp:txXfrm>
    </dsp:sp>
    <dsp:sp modelId="{32DA011E-70E1-4808-8D27-580B6C0B0AC3}">
      <dsp:nvSpPr>
        <dsp:cNvPr id="0" name=""/>
        <dsp:cNvSpPr/>
      </dsp:nvSpPr>
      <dsp:spPr>
        <a:xfrm>
          <a:off x="5770288" y="918105"/>
          <a:ext cx="577930" cy="577930"/>
        </a:xfrm>
        <a:prstGeom prst="ellipse">
          <a:avLst/>
        </a:prstGeom>
        <a:solidFill>
          <a:schemeClr val="accent2">
            <a:shade val="50000"/>
            <a:hueOff val="-16594"/>
            <a:satOff val="-3364"/>
            <a:lumOff val="18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C47F6F-97A2-4BCE-ABE8-CE1609DE3414}">
      <dsp:nvSpPr>
        <dsp:cNvPr id="0" name=""/>
        <dsp:cNvSpPr/>
      </dsp:nvSpPr>
      <dsp:spPr>
        <a:xfrm>
          <a:off x="5536994" y="1660274"/>
          <a:ext cx="2921199" cy="1311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234" tIns="0" rIns="0" bIns="0" numCol="1" spcCol="1270" anchor="t" anchorCtr="0">
          <a:noAutofit/>
        </a:bodyPr>
        <a:lstStyle/>
        <a:p>
          <a:pPr lvl="0" algn="l" defTabSz="711200">
            <a:lnSpc>
              <a:spcPct val="90000"/>
            </a:lnSpc>
            <a:spcBef>
              <a:spcPct val="0"/>
            </a:spcBef>
            <a:spcAft>
              <a:spcPct val="35000"/>
            </a:spcAft>
          </a:pPr>
          <a:r>
            <a:rPr lang="en-US" sz="1600" b="0" kern="1200" dirty="0" smtClean="0"/>
            <a:t>Significant amendments to the CAA took place in 1966, 1970, 1977 and 1990- </a:t>
          </a:r>
        </a:p>
        <a:p>
          <a:pPr lvl="0" algn="l" defTabSz="711200">
            <a:lnSpc>
              <a:spcPct val="90000"/>
            </a:lnSpc>
            <a:spcBef>
              <a:spcPct val="0"/>
            </a:spcBef>
            <a:spcAft>
              <a:spcPct val="35000"/>
            </a:spcAft>
          </a:pPr>
          <a:r>
            <a:rPr lang="en-US" sz="1600" b="0" kern="1200" dirty="0" smtClean="0"/>
            <a:t>1- New regulatory format</a:t>
          </a:r>
        </a:p>
        <a:p>
          <a:pPr lvl="0" algn="l" defTabSz="711200">
            <a:lnSpc>
              <a:spcPct val="90000"/>
            </a:lnSpc>
            <a:spcBef>
              <a:spcPct val="0"/>
            </a:spcBef>
            <a:spcAft>
              <a:spcPct val="35000"/>
            </a:spcAft>
          </a:pPr>
          <a:r>
            <a:rPr lang="en-US" sz="1600" b="0" kern="1200" dirty="0" smtClean="0"/>
            <a:t>2- Tougher vehicle emissions standards</a:t>
          </a:r>
          <a:endParaRPr lang="en-US" sz="1600" b="0" kern="1200" dirty="0"/>
        </a:p>
      </dsp:txBody>
      <dsp:txXfrm>
        <a:off x="5536994" y="1660274"/>
        <a:ext cx="2921199" cy="131177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AA1E68-AFEF-48D4-9706-8528F89906C7}" type="datetimeFigureOut">
              <a:rPr lang="en-US" smtClean="0"/>
              <a:t>4/5/2016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56C677-0F36-421F-BD57-CC25B582C995}" type="slidenum">
              <a:rPr lang="en-US" smtClean="0"/>
              <a:t>‹#›</a:t>
            </a:fld>
            <a:endParaRPr lang="en-US"/>
          </a:p>
        </p:txBody>
      </p:sp>
    </p:spTree>
    <p:extLst>
      <p:ext uri="{BB962C8B-B14F-4D97-AF65-F5344CB8AC3E}">
        <p14:creationId xmlns:p14="http://schemas.microsoft.com/office/powerpoint/2010/main" val="2617186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by the story of a </a:t>
            </a:r>
            <a:r>
              <a:rPr lang="en-US" baseline="0" dirty="0" smtClean="0"/>
              <a:t>large, ambitious, rapidly growing motor vehicle company</a:t>
            </a:r>
            <a:endParaRPr lang="en-US" dirty="0"/>
          </a:p>
        </p:txBody>
      </p:sp>
      <p:sp>
        <p:nvSpPr>
          <p:cNvPr id="4" name="Slide Number Placeholder 3"/>
          <p:cNvSpPr>
            <a:spLocks noGrp="1"/>
          </p:cNvSpPr>
          <p:nvPr>
            <p:ph type="sldNum" sz="quarter" idx="10"/>
          </p:nvPr>
        </p:nvSpPr>
        <p:spPr/>
        <p:txBody>
          <a:bodyPr/>
          <a:lstStyle/>
          <a:p>
            <a:fld id="{0956C677-0F36-421F-BD57-CC25B582C995}" type="slidenum">
              <a:rPr lang="en-US" smtClean="0"/>
              <a:t>3</a:t>
            </a:fld>
            <a:endParaRPr lang="en-US"/>
          </a:p>
        </p:txBody>
      </p:sp>
    </p:spTree>
    <p:extLst>
      <p:ext uri="{BB962C8B-B14F-4D97-AF65-F5344CB8AC3E}">
        <p14:creationId xmlns:p14="http://schemas.microsoft.com/office/powerpoint/2010/main" val="2836576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The scandal has raised public awareness and probably polarized the public vis a vis the diesel vehicle emissions. Most of the car manufacturers have become under public scrutiny. Many voices have criticized the inadequacy of the current regulations and their enforcement. They have called for a more “real-time” testing and enforcement to be implemented. </a:t>
            </a:r>
          </a:p>
        </p:txBody>
      </p:sp>
      <p:sp>
        <p:nvSpPr>
          <p:cNvPr id="4" name="Slide Number Placeholder 3"/>
          <p:cNvSpPr>
            <a:spLocks noGrp="1"/>
          </p:cNvSpPr>
          <p:nvPr>
            <p:ph type="sldNum" sz="quarter" idx="10"/>
          </p:nvPr>
        </p:nvSpPr>
        <p:spPr/>
        <p:txBody>
          <a:bodyPr/>
          <a:lstStyle/>
          <a:p>
            <a:fld id="{0956C677-0F36-421F-BD57-CC25B582C995}" type="slidenum">
              <a:rPr lang="en-US" smtClean="0"/>
              <a:t>12</a:t>
            </a:fld>
            <a:endParaRPr lang="en-US"/>
          </a:p>
        </p:txBody>
      </p:sp>
    </p:spTree>
    <p:extLst>
      <p:ext uri="{BB962C8B-B14F-4D97-AF65-F5344CB8AC3E}">
        <p14:creationId xmlns:p14="http://schemas.microsoft.com/office/powerpoint/2010/main" val="4138477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prstClr val="black"/>
                </a:solidFill>
              </a:rPr>
              <a:t>Though the full range of impacts is unclear … The scandal is revealing serious concerns with regard to the overall regulatory regime governing the industry…</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Volkswagen case makes it clear that regulators opting to use performance-based regulation need to pay careful attention to how they monitor compliance once firms start to take advantage of the flexibility that performance standards offer. Though performance-based regulation might be theoretically superior, in reality, it is perceived that it only works when regulated firms’ performance can be assured.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t>”Flexibility gives firms room to find ways to comply with the letter of the law while still advancing their private goals – but sometimes they do so at the expense of public goals</a:t>
            </a:r>
            <a:r>
              <a:rPr lang="en-US" sz="1200"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56C677-0F36-421F-BD57-CC25B582C995}" type="slidenum">
              <a:rPr lang="en-US" smtClean="0"/>
              <a:t>13</a:t>
            </a:fld>
            <a:endParaRPr lang="en-US"/>
          </a:p>
        </p:txBody>
      </p:sp>
    </p:spTree>
    <p:extLst>
      <p:ext uri="{BB962C8B-B14F-4D97-AF65-F5344CB8AC3E}">
        <p14:creationId xmlns:p14="http://schemas.microsoft.com/office/powerpoint/2010/main" val="4138477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line with the strategic directions, the Group hit the 2018 target in 2014. In fact, it has increased the number of vehicles delivered to customers to 10.2 million from the 9.7 million in 2013, with a growth rate of 8.85% in vehicle sales since 2010 weighted average growth rate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Sale revenues reached 202.5 billion euros (2013: €197 billion), with a weighted average growth rate of 12.4% since 2011, as illustrated in figure 5. The 2014 profit amounted to €11.1 billion compared to €9.1 billion in 2013.</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Group expressed its support for the World Business Council for Sustainable Development “</a:t>
            </a:r>
            <a:r>
              <a:rPr lang="en-US" sz="1200" b="1" dirty="0" smtClean="0"/>
              <a:t>WBCSD Road to Paris</a:t>
            </a:r>
            <a:r>
              <a:rPr lang="en-US" sz="1200" dirty="0" smtClean="0"/>
              <a:t>” aiming at realizing the “2 degree” target at COP21 in Paris toward the end of 2015.</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sz="1200" b="1" dirty="0" smtClean="0">
                <a:solidFill>
                  <a:prstClr val="black"/>
                </a:solidFill>
              </a:rPr>
              <a:t>yet the scandal blew it away…</a:t>
            </a:r>
            <a:endParaRPr lang="en-US" dirty="0"/>
          </a:p>
        </p:txBody>
      </p:sp>
      <p:sp>
        <p:nvSpPr>
          <p:cNvPr id="4" name="Slide Number Placeholder 3"/>
          <p:cNvSpPr>
            <a:spLocks noGrp="1"/>
          </p:cNvSpPr>
          <p:nvPr>
            <p:ph type="sldNum" sz="quarter" idx="10"/>
          </p:nvPr>
        </p:nvSpPr>
        <p:spPr/>
        <p:txBody>
          <a:bodyPr/>
          <a:lstStyle/>
          <a:p>
            <a:fld id="{0956C677-0F36-421F-BD57-CC25B582C995}" type="slidenum">
              <a:rPr lang="en-US" smtClean="0"/>
              <a:t>4</a:t>
            </a:fld>
            <a:endParaRPr lang="en-US"/>
          </a:p>
        </p:txBody>
      </p:sp>
    </p:spTree>
    <p:extLst>
      <p:ext uri="{BB962C8B-B14F-4D97-AF65-F5344CB8AC3E}">
        <p14:creationId xmlns:p14="http://schemas.microsoft.com/office/powerpoint/2010/main" val="262465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in September</a:t>
            </a:r>
            <a:r>
              <a:rPr lang="en-US" baseline="0" dirty="0" smtClean="0"/>
              <a:t> 2015 VW occupied the headlines news… but this time the story was not about the success of the company but rather about its meltdown and suicide… </a:t>
            </a:r>
            <a:endParaRPr lang="en-US" dirty="0" smtClean="0"/>
          </a:p>
          <a:p>
            <a:endParaRPr lang="en-US" dirty="0" smtClean="0"/>
          </a:p>
          <a:p>
            <a:r>
              <a:rPr lang="en-US" dirty="0" smtClean="0"/>
              <a:t>We have been all bombarded with news about</a:t>
            </a:r>
            <a:r>
              <a:rPr lang="en-US" baseline="0" dirty="0" smtClean="0"/>
              <a:t> the VW scandal…</a:t>
            </a:r>
            <a:endParaRPr lang="en-US" dirty="0" smtClean="0"/>
          </a:p>
          <a:p>
            <a:r>
              <a:rPr lang="en-US" dirty="0" smtClean="0"/>
              <a:t>No newspapers or magazine in September 2015 does not heave VW Scandal as the main news heading… </a:t>
            </a:r>
            <a:endParaRPr lang="en-US" dirty="0"/>
          </a:p>
        </p:txBody>
      </p:sp>
      <p:sp>
        <p:nvSpPr>
          <p:cNvPr id="4" name="Slide Number Placeholder 3"/>
          <p:cNvSpPr>
            <a:spLocks noGrp="1"/>
          </p:cNvSpPr>
          <p:nvPr>
            <p:ph type="sldNum" sz="quarter" idx="10"/>
          </p:nvPr>
        </p:nvSpPr>
        <p:spPr/>
        <p:txBody>
          <a:bodyPr/>
          <a:lstStyle/>
          <a:p>
            <a:fld id="{0956C677-0F36-421F-BD57-CC25B582C995}" type="slidenum">
              <a:rPr lang="en-US" smtClean="0"/>
              <a:t>5</a:t>
            </a:fld>
            <a:endParaRPr lang="en-US" dirty="0"/>
          </a:p>
        </p:txBody>
      </p:sp>
    </p:spTree>
    <p:extLst>
      <p:ext uri="{BB962C8B-B14F-4D97-AF65-F5344CB8AC3E}">
        <p14:creationId xmlns:p14="http://schemas.microsoft.com/office/powerpoint/2010/main" val="1189656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issue emerged when the International Council on Clean Transportation (ICCT) - contracted the Center for Alternative Fuels Engines and Emissions at West Virginia University to test emissions from three light-duty diesel vehicles in 2014. </a:t>
            </a:r>
          </a:p>
          <a:p>
            <a:r>
              <a:rPr lang="en-US" sz="1200" kern="1200" dirty="0" smtClean="0">
                <a:solidFill>
                  <a:schemeClr val="tx1"/>
                </a:solidFill>
                <a:effectLst/>
                <a:latin typeface="+mn-lt"/>
                <a:ea typeface="+mn-ea"/>
                <a:cs typeface="+mn-cs"/>
              </a:rPr>
              <a:t>The aim was to run the tests under more “realistic” conditions than the ones in the laboratory context. To do so, the scientists fitted cars with a portable emissions measurement system.</a:t>
            </a:r>
          </a:p>
          <a:p>
            <a:r>
              <a:rPr lang="en-US" sz="1200" kern="1200" dirty="0" smtClean="0">
                <a:solidFill>
                  <a:schemeClr val="tx1"/>
                </a:solidFill>
                <a:effectLst/>
                <a:latin typeface="+mn-lt"/>
                <a:ea typeface="+mn-ea"/>
                <a:cs typeface="+mn-cs"/>
              </a:rPr>
              <a:t>The tests found that the levels of NOx emitted by:</a:t>
            </a:r>
          </a:p>
          <a:p>
            <a:r>
              <a:rPr lang="en-US" sz="1200" kern="1200" dirty="0" smtClean="0">
                <a:solidFill>
                  <a:schemeClr val="tx1"/>
                </a:solidFill>
                <a:effectLst/>
                <a:latin typeface="+mn-lt"/>
                <a:ea typeface="+mn-ea"/>
                <a:cs typeface="+mn-cs"/>
              </a:rPr>
              <a:t>1- Volkswagen Jetta vehicles were 15–35 times greater than the US standard (31 milligrams per km)</a:t>
            </a:r>
          </a:p>
          <a:p>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Volkswagen Passat were found to be 5–20 times greater. </a:t>
            </a:r>
          </a:p>
          <a:p>
            <a:r>
              <a:rPr lang="en-US" sz="1200" kern="1200" dirty="0" smtClean="0">
                <a:solidFill>
                  <a:schemeClr val="tx1"/>
                </a:solidFill>
                <a:effectLst/>
                <a:latin typeface="+mn-lt"/>
                <a:ea typeface="+mn-ea"/>
                <a:cs typeface="+mn-cs"/>
              </a:rPr>
              <a:t>The results were provided to the California Air resources Board in May 2014, and since then they became public.</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3 September 2015, EPA threatened to withdraw its approval for all Volkswagen diesel vehicles approved for sale in the US. </a:t>
            </a:r>
          </a:p>
          <a:p>
            <a:r>
              <a:rPr lang="en-US" sz="1200" kern="1200" dirty="0" smtClean="0">
                <a:solidFill>
                  <a:schemeClr val="tx1"/>
                </a:solidFill>
                <a:effectLst/>
                <a:latin typeface="+mn-lt"/>
                <a:ea typeface="+mn-ea"/>
                <a:cs typeface="+mn-cs"/>
              </a:rPr>
              <a:t>2- On 18 September 2015, EPA issued a notice of violation (NOV) of the Clean Air Act to Volkswagen Group of America, Inc. alleging that model year 2009 – 2015 Volkswagen and Audi diesel cars equipped with 2.0 liter engines included software that circumvents EPA emissions standards for nitrogen oxides. </a:t>
            </a:r>
          </a:p>
          <a:p>
            <a:r>
              <a:rPr lang="en-US" sz="1200" kern="1200" dirty="0" smtClean="0">
                <a:solidFill>
                  <a:schemeClr val="tx1"/>
                </a:solidFill>
                <a:effectLst/>
                <a:latin typeface="+mn-lt"/>
                <a:ea typeface="+mn-ea"/>
                <a:cs typeface="+mn-cs"/>
              </a:rPr>
              <a:t>3- On 2 November 2015, EPA issued a second Notice of Violation (NOV) to Volkswagen Group (including Porsche) alleging that the Group has developed and installed a defeat device in certain light duty diesel vehicles equipped with 3.0 liter engines for model years 2014 through 2016 that increases emissions of nitrogen oxide up to nine times EPA’s standard</a:t>
            </a:r>
            <a:endParaRPr lang="en-US" dirty="0"/>
          </a:p>
        </p:txBody>
      </p:sp>
      <p:sp>
        <p:nvSpPr>
          <p:cNvPr id="4" name="Slide Number Placeholder 3"/>
          <p:cNvSpPr>
            <a:spLocks noGrp="1"/>
          </p:cNvSpPr>
          <p:nvPr>
            <p:ph type="sldNum" sz="quarter" idx="10"/>
          </p:nvPr>
        </p:nvSpPr>
        <p:spPr/>
        <p:txBody>
          <a:bodyPr/>
          <a:lstStyle/>
          <a:p>
            <a:fld id="{0956C677-0F36-421F-BD57-CC25B582C995}" type="slidenum">
              <a:rPr lang="en-US" smtClean="0"/>
              <a:t>6</a:t>
            </a:fld>
            <a:endParaRPr lang="en-US"/>
          </a:p>
        </p:txBody>
      </p:sp>
    </p:spTree>
    <p:extLst>
      <p:ext uri="{BB962C8B-B14F-4D97-AF65-F5344CB8AC3E}">
        <p14:creationId xmlns:p14="http://schemas.microsoft.com/office/powerpoint/2010/main" val="426256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software  detects when the  “Normal Mode” vehicle is not being tested. In such mode, tail pipe emissions of NOx  are up to 9 times the permissible standard level.</a:t>
            </a:r>
          </a:p>
          <a:p>
            <a:endParaRPr lang="en-US" dirty="0" smtClean="0"/>
          </a:p>
          <a:p>
            <a:r>
              <a:rPr lang="en-US" dirty="0" smtClean="0"/>
              <a:t>It is a violation to the Clean Air Act… </a:t>
            </a:r>
          </a:p>
          <a:p>
            <a:r>
              <a:rPr lang="en-US" dirty="0" smtClean="0"/>
              <a:t>Let’s have a look at the evolution of the emissions-related policy and regulatory regime</a:t>
            </a:r>
            <a:endParaRPr lang="en-US" dirty="0"/>
          </a:p>
        </p:txBody>
      </p:sp>
      <p:sp>
        <p:nvSpPr>
          <p:cNvPr id="4" name="Slide Number Placeholder 3"/>
          <p:cNvSpPr>
            <a:spLocks noGrp="1"/>
          </p:cNvSpPr>
          <p:nvPr>
            <p:ph type="sldNum" sz="quarter" idx="10"/>
          </p:nvPr>
        </p:nvSpPr>
        <p:spPr/>
        <p:txBody>
          <a:bodyPr/>
          <a:lstStyle/>
          <a:p>
            <a:fld id="{0956C677-0F36-421F-BD57-CC25B582C995}" type="slidenum">
              <a:rPr lang="en-US" smtClean="0"/>
              <a:t>7</a:t>
            </a:fld>
            <a:endParaRPr lang="en-US"/>
          </a:p>
        </p:txBody>
      </p:sp>
    </p:spTree>
    <p:extLst>
      <p:ext uri="{BB962C8B-B14F-4D97-AF65-F5344CB8AC3E}">
        <p14:creationId xmlns:p14="http://schemas.microsoft.com/office/powerpoint/2010/main" val="3530516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dirty="0" smtClean="0"/>
              <a:t>Evolution of increasingly stringent standards for vehicle emission regulations</a:t>
            </a:r>
            <a:endParaRPr lang="en-US" sz="1200" dirty="0" smtClean="0"/>
          </a:p>
          <a:p>
            <a:pPr marL="171450" indent="-171450">
              <a:buFont typeface="Arial" panose="020B0604020202020204" pitchFamily="34" charset="0"/>
              <a:buChar char="•"/>
            </a:pPr>
            <a:r>
              <a:rPr lang="en-US" sz="1200" dirty="0" smtClean="0"/>
              <a:t>The first city order was passed in Pittsburgh city in the late 1860s prohibiting the use of bituminous coal or wood in locomotives.</a:t>
            </a:r>
          </a:p>
          <a:p>
            <a:pPr marL="171450" indent="-171450">
              <a:buFont typeface="Arial" panose="020B0604020202020204" pitchFamily="34" charset="0"/>
              <a:buChar char="•"/>
            </a:pPr>
            <a:r>
              <a:rPr lang="en-US" sz="1200" dirty="0" smtClean="0"/>
              <a:t>In 1890s, Chicago and Cincinnati issued ordinance to control smoke and shoot from locomotives and factories</a:t>
            </a:r>
          </a:p>
          <a:p>
            <a:pPr marL="171450" indent="-171450">
              <a:buFont typeface="Arial" panose="020B0604020202020204" pitchFamily="34" charset="0"/>
              <a:buChar char="•"/>
            </a:pPr>
            <a:r>
              <a:rPr lang="en-US" sz="1200" dirty="0" smtClean="0"/>
              <a:t>Cities turned to states to issue and enforce laws, while the states had to involve the federal state because of lack of data at local levels.</a:t>
            </a:r>
          </a:p>
          <a:p>
            <a:pPr marL="171450" indent="-171450">
              <a:buFont typeface="Arial" panose="020B0604020202020204" pitchFamily="34" charset="0"/>
              <a:buChar char="•"/>
            </a:pPr>
            <a:r>
              <a:rPr lang="en-US" sz="1200" dirty="0" smtClean="0"/>
              <a:t>In 1955, the first air pollution law was enacted federally</a:t>
            </a:r>
          </a:p>
          <a:p>
            <a:pPr marL="171450" indent="-171450">
              <a:buFont typeface="Arial" panose="020B0604020202020204" pitchFamily="34" charset="0"/>
              <a:buChar char="•"/>
            </a:pPr>
            <a:r>
              <a:rPr lang="en-US" sz="1200" dirty="0" smtClean="0"/>
              <a:t>In 1960, the Motor Vehicle Exhaust Study Act was enacted (to provide the study within 2 years</a:t>
            </a:r>
          </a:p>
          <a:p>
            <a:pPr marL="171450" indent="-171450">
              <a:buFont typeface="Arial" panose="020B0604020202020204" pitchFamily="34" charset="0"/>
              <a:buChar char="•"/>
            </a:pPr>
            <a:r>
              <a:rPr lang="en-US" sz="1200" dirty="0" smtClean="0"/>
              <a:t>The “Clean Air Act” (CCA) was issued in 1963, followed by the “Motor Vehicle Air Pollution Control Act” in 1965, and the “Air Quality Act” in 1967</a:t>
            </a:r>
          </a:p>
          <a:p>
            <a:pPr marL="171450" indent="-171450">
              <a:buFont typeface="Arial" panose="020B0604020202020204" pitchFamily="34" charset="0"/>
              <a:buChar char="•"/>
            </a:pPr>
            <a:r>
              <a:rPr lang="en-US" sz="1200" dirty="0" smtClean="0"/>
              <a:t>Significant amendments to the CAA took place in 1966, 1970, 1977 and 1990. but nothing since then.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solidFill>
              </a:rPr>
              <a:t>The first legislated exhaust tailpipe emission standards were promulgated by the State of California for 1966 model year for cars sold in that state, followed by the United States as a whole in model year 1968.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In Canada: In 1971 under the </a:t>
            </a:r>
            <a:r>
              <a:rPr lang="en-US" sz="1200" i="1" dirty="0" smtClean="0"/>
              <a:t>Motor Vehicle Safety Act</a:t>
            </a:r>
            <a:r>
              <a:rPr lang="en-US" sz="1200" dirty="0" smtClean="0"/>
              <a:t> which was administered by Transport Canada.</a:t>
            </a:r>
            <a:r>
              <a:rPr lang="en-US" sz="1200" baseline="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in 1999, the Canadian Environmental Protection Act 1999 (CEPA 1999) was issued transferring the authority from </a:t>
            </a:r>
            <a:r>
              <a:rPr lang="en-US" sz="1200" dirty="0" err="1" smtClean="0"/>
              <a:t>from</a:t>
            </a:r>
            <a:r>
              <a:rPr lang="en-US" sz="1200" dirty="0" smtClean="0"/>
              <a:t> Transport Canada to Environment Canada and enacted the on-road vehicle emissions  control .</a:t>
            </a:r>
          </a:p>
          <a:p>
            <a:pPr marL="171450" indent="-171450">
              <a:buFont typeface="Arial" panose="020B0604020202020204" pitchFamily="34" charset="0"/>
              <a:buChar char="•"/>
            </a:pPr>
            <a:endParaRPr lang="en-US" sz="1200" dirty="0" smtClean="0"/>
          </a:p>
          <a:p>
            <a:endParaRPr lang="en-US" dirty="0" smtClean="0"/>
          </a:p>
          <a:p>
            <a:r>
              <a:rPr lang="en-US" dirty="0" smtClean="0"/>
              <a:t>“Criteria Pollutants” are set by the Federal law</a:t>
            </a:r>
            <a:r>
              <a:rPr lang="en-US" baseline="0" dirty="0" smtClean="0"/>
              <a:t> and necessitates the agencies to develop criteria for the states to use in controlling them.</a:t>
            </a:r>
            <a:endParaRPr lang="en-US" dirty="0" smtClean="0"/>
          </a:p>
          <a:p>
            <a:pPr marL="342900" indent="-342900">
              <a:buFont typeface="+mj-lt"/>
              <a:buAutoNum type="arabicPeriod"/>
            </a:pPr>
            <a:r>
              <a:rPr lang="en-US" sz="1200" dirty="0" smtClean="0"/>
              <a:t>Carbon Monoxide (CO)</a:t>
            </a:r>
          </a:p>
          <a:p>
            <a:pPr marL="342900" indent="-342900">
              <a:buFont typeface="+mj-lt"/>
              <a:buAutoNum type="arabicPeriod"/>
            </a:pPr>
            <a:r>
              <a:rPr lang="en-US" sz="1200" dirty="0" smtClean="0"/>
              <a:t>Sulfur Dioxide (SO</a:t>
            </a:r>
            <a:r>
              <a:rPr lang="en-US" sz="1000" dirty="0" smtClean="0"/>
              <a:t>2</a:t>
            </a:r>
            <a:r>
              <a:rPr lang="en-US" sz="1200" dirty="0" smtClean="0"/>
              <a:t>)</a:t>
            </a:r>
          </a:p>
          <a:p>
            <a:pPr marL="342900" indent="-342900">
              <a:buFont typeface="+mj-lt"/>
              <a:buAutoNum type="arabicPeriod"/>
            </a:pPr>
            <a:r>
              <a:rPr lang="en-US" sz="1200" dirty="0" smtClean="0"/>
              <a:t>Nitrogen Oxides (NO</a:t>
            </a:r>
            <a:r>
              <a:rPr lang="en-US" sz="1050" dirty="0" smtClean="0"/>
              <a:t>x</a:t>
            </a:r>
            <a:r>
              <a:rPr lang="en-US" sz="1200" dirty="0" smtClean="0"/>
              <a:t>)</a:t>
            </a:r>
          </a:p>
          <a:p>
            <a:pPr marL="342900" indent="-342900">
              <a:buFont typeface="+mj-lt"/>
              <a:buAutoNum type="arabicPeriod"/>
            </a:pPr>
            <a:r>
              <a:rPr lang="en-US" sz="1200" dirty="0" smtClean="0"/>
              <a:t>Ozone (O</a:t>
            </a:r>
            <a:r>
              <a:rPr lang="en-US" sz="1000" dirty="0" smtClean="0"/>
              <a:t>3</a:t>
            </a:r>
            <a:r>
              <a:rPr lang="en-US" sz="1200" dirty="0" smtClean="0"/>
              <a:t>)</a:t>
            </a:r>
          </a:p>
          <a:p>
            <a:pPr marL="342900" indent="-342900">
              <a:buFont typeface="+mj-lt"/>
              <a:buAutoNum type="arabicPeriod"/>
            </a:pPr>
            <a:r>
              <a:rPr lang="en-US" sz="1200" dirty="0" smtClean="0"/>
              <a:t>Lead</a:t>
            </a:r>
          </a:p>
          <a:p>
            <a:pPr marL="342900" indent="-342900">
              <a:buFont typeface="+mj-lt"/>
              <a:buAutoNum type="arabicPeriod"/>
            </a:pPr>
            <a:r>
              <a:rPr lang="en-US" sz="1200" dirty="0" smtClean="0"/>
              <a:t>Particulate Matter (PM)</a:t>
            </a:r>
          </a:p>
          <a:p>
            <a:endParaRPr lang="en-US" dirty="0"/>
          </a:p>
        </p:txBody>
      </p:sp>
      <p:sp>
        <p:nvSpPr>
          <p:cNvPr id="4" name="Slide Number Placeholder 3"/>
          <p:cNvSpPr>
            <a:spLocks noGrp="1"/>
          </p:cNvSpPr>
          <p:nvPr>
            <p:ph type="sldNum" sz="quarter" idx="10"/>
          </p:nvPr>
        </p:nvSpPr>
        <p:spPr/>
        <p:txBody>
          <a:bodyPr/>
          <a:lstStyle/>
          <a:p>
            <a:fld id="{0956C677-0F36-421F-BD57-CC25B582C995}" type="slidenum">
              <a:rPr lang="en-US" smtClean="0"/>
              <a:t>8</a:t>
            </a:fld>
            <a:endParaRPr lang="en-US"/>
          </a:p>
        </p:txBody>
      </p:sp>
    </p:spTree>
    <p:extLst>
      <p:ext uri="{BB962C8B-B14F-4D97-AF65-F5344CB8AC3E}">
        <p14:creationId xmlns:p14="http://schemas.microsoft.com/office/powerpoint/2010/main" val="2889670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Volkswagen diesel emission case is not the first violation in the vehicle industry. Nor has it been the first time automakers took advantage of their foreknowledge of the specific laboratory test conditions in order to bypass emissions controls during </a:t>
            </a:r>
            <a:r>
              <a:rPr lang="en-US" sz="1200" kern="1200" dirty="0" err="1" smtClean="0">
                <a:solidFill>
                  <a:schemeClr val="tx1"/>
                </a:solidFill>
                <a:effectLst/>
                <a:latin typeface="+mn-lt"/>
                <a:ea typeface="+mn-ea"/>
                <a:cs typeface="+mn-cs"/>
              </a:rPr>
              <a:t>testing.There</a:t>
            </a:r>
            <a:r>
              <a:rPr lang="en-US" sz="1200" kern="1200" dirty="0" smtClean="0">
                <a:solidFill>
                  <a:schemeClr val="tx1"/>
                </a:solidFill>
                <a:effectLst/>
                <a:latin typeface="+mn-lt"/>
                <a:ea typeface="+mn-ea"/>
                <a:cs typeface="+mn-cs"/>
              </a:rPr>
              <a:t> have been signs of violations looming prior to the scandal.</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GM: for installing illegal devices in some 470,000 Cadillacs to defeat emissions controls, emitting 100,000 tons of CO.</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Honda spent $267 million to correct the disabling of the misfire monitoring device on 1.6 million vehicles (1996 and 1997 model)</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Ford Motor Company paid $7.8 million for programming 60,000 Ford </a:t>
            </a:r>
            <a:r>
              <a:rPr lang="en-US" sz="1200" kern="1200" dirty="0" err="1" smtClean="0">
                <a:solidFill>
                  <a:schemeClr val="tx1"/>
                </a:solidFill>
                <a:effectLst/>
                <a:latin typeface="+mn-lt"/>
                <a:ea typeface="+mn-ea"/>
                <a:cs typeface="+mn-cs"/>
              </a:rPr>
              <a:t>Econoline</a:t>
            </a:r>
            <a:r>
              <a:rPr lang="en-US" sz="1200" kern="1200" dirty="0" smtClean="0">
                <a:solidFill>
                  <a:schemeClr val="tx1"/>
                </a:solidFill>
                <a:effectLst/>
                <a:latin typeface="+mn-lt"/>
                <a:ea typeface="+mn-ea"/>
                <a:cs typeface="+mn-cs"/>
              </a:rPr>
              <a:t> vans (1997 model) to keep emissions low during the 20-minute EPA test routine, and then disabling the emissions controls during normal highway cruising.</a:t>
            </a:r>
            <a:endParaRPr lang="en-US" dirty="0"/>
          </a:p>
        </p:txBody>
      </p:sp>
      <p:sp>
        <p:nvSpPr>
          <p:cNvPr id="4" name="Slide Number Placeholder 3"/>
          <p:cNvSpPr>
            <a:spLocks noGrp="1"/>
          </p:cNvSpPr>
          <p:nvPr>
            <p:ph type="sldNum" sz="quarter" idx="10"/>
          </p:nvPr>
        </p:nvSpPr>
        <p:spPr/>
        <p:txBody>
          <a:bodyPr/>
          <a:lstStyle/>
          <a:p>
            <a:fld id="{0956C677-0F36-421F-BD57-CC25B582C995}" type="slidenum">
              <a:rPr lang="en-US" smtClean="0"/>
              <a:t>9</a:t>
            </a:fld>
            <a:endParaRPr lang="en-US"/>
          </a:p>
        </p:txBody>
      </p:sp>
    </p:spTree>
    <p:extLst>
      <p:ext uri="{BB962C8B-B14F-4D97-AF65-F5344CB8AC3E}">
        <p14:creationId xmlns:p14="http://schemas.microsoft.com/office/powerpoint/2010/main" val="4241965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dirty="0" smtClean="0"/>
              <a:t> On all fronts, financial, liability, management and customer trust…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Before resigning, Martin </a:t>
            </a:r>
            <a:r>
              <a:rPr lang="en-US" sz="1200" dirty="0" err="1" smtClean="0"/>
              <a:t>Winterkorn</a:t>
            </a:r>
            <a:r>
              <a:rPr lang="en-US" sz="1200" dirty="0" smtClean="0"/>
              <a:t> expressed that: "</a:t>
            </a:r>
            <a:r>
              <a:rPr lang="en-US" sz="1200" b="1" i="1" dirty="0" smtClean="0"/>
              <a:t>I personally am deeply sorry that we have broken the trust of our customers and the public</a:t>
            </a:r>
            <a:r>
              <a:rPr lang="en-US" sz="1200" dirty="0" smtClean="0"/>
              <a:t>“.</a:t>
            </a:r>
          </a:p>
          <a:p>
            <a:pPr lvl="0" rtl="0"/>
            <a:endParaRPr lang="en-US" sz="1200" kern="1200" dirty="0" smtClean="0">
              <a:solidFill>
                <a:schemeClr val="tx1"/>
              </a:solidFill>
              <a:effectLst/>
              <a:latin typeface="+mn-lt"/>
              <a:ea typeface="+mn-ea"/>
              <a:cs typeface="+mn-cs"/>
            </a:endParaRPr>
          </a:p>
          <a:p>
            <a:pPr lvl="0" rtl="0"/>
            <a:r>
              <a:rPr lang="en-US" sz="1200" kern="1200" dirty="0" smtClean="0">
                <a:solidFill>
                  <a:schemeClr val="tx1"/>
                </a:solidFill>
                <a:effectLst/>
                <a:latin typeface="+mn-lt"/>
                <a:ea typeface="+mn-ea"/>
                <a:cs typeface="+mn-cs"/>
              </a:rPr>
              <a:t>The US EPA announced that should the allegations be proven, Volkswagen Group could face fines of up USD 18 billion (corresponding to US$37,500 per vehicle). Furthermore, the US Department of Justice Environment and the Natural Resources Division have embarked into conducting a criminal probe of Volkswagen AG's conduct. EPA decided to broaden its investigations, focusing on 28 diesel-powered models made by various manufacturers. On 4 January 2016, the US justice department, on behalf of the EPA, filed a lawsuit against VW in a federal court in Detroit, Michigan, seeking up to $46 billion in penalties for Clean Air Act violations. Besides, the states of West Virginia, New Mexico, Texas and Harris County, Texas have filed separate lawsuits seeking restitution from VW. The company also faces investigations by 48 U.S. state attorneys.</a:t>
            </a:r>
          </a:p>
          <a:p>
            <a:endParaRPr lang="en-US" dirty="0"/>
          </a:p>
        </p:txBody>
      </p:sp>
      <p:sp>
        <p:nvSpPr>
          <p:cNvPr id="4" name="Slide Number Placeholder 3"/>
          <p:cNvSpPr>
            <a:spLocks noGrp="1"/>
          </p:cNvSpPr>
          <p:nvPr>
            <p:ph type="sldNum" sz="quarter" idx="10"/>
          </p:nvPr>
        </p:nvSpPr>
        <p:spPr/>
        <p:txBody>
          <a:bodyPr/>
          <a:lstStyle/>
          <a:p>
            <a:fld id="{0956C677-0F36-421F-BD57-CC25B582C995}" type="slidenum">
              <a:rPr lang="en-US" smtClean="0"/>
              <a:t>10</a:t>
            </a:fld>
            <a:endParaRPr lang="en-US"/>
          </a:p>
        </p:txBody>
      </p:sp>
    </p:spTree>
    <p:extLst>
      <p:ext uri="{BB962C8B-B14F-4D97-AF65-F5344CB8AC3E}">
        <p14:creationId xmlns:p14="http://schemas.microsoft.com/office/powerpoint/2010/main" val="3323536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prstClr val="black"/>
                </a:solidFill>
              </a:rPr>
              <a:t>Volkswagen’s scandal has severely shaken the customers’ confidence not only in Volkswagen vehicles and technologies, but in the diesel vehicle technology in general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The scandal triggered massive scale press statements by the different car manufacturers aiming at alienating themselves from the scandal, reassuring the public confidence, and reiterating their compliance with the set regulations.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sz="1200" kern="1200" dirty="0" smtClean="0">
                <a:solidFill>
                  <a:schemeClr val="tx1"/>
                </a:solidFill>
                <a:effectLst/>
                <a:latin typeface="+mn-lt"/>
                <a:ea typeface="+mn-ea"/>
                <a:cs typeface="+mn-cs"/>
              </a:rPr>
              <a:t>Emerging views suggest that the scandal is setting limits for the diesel-vehicle industry in particular and the conventionally-fueled vehicles in general, anticipating a rising demand and appreciation for the new generation of vehicles – mainly the hybrid and electric ones. </a:t>
            </a:r>
          </a:p>
          <a:p>
            <a:r>
              <a:rPr lang="en-US" sz="1200" kern="1200" dirty="0" smtClean="0">
                <a:solidFill>
                  <a:schemeClr val="tx1"/>
                </a:solidFill>
                <a:effectLst/>
                <a:latin typeface="+mn-lt"/>
                <a:ea typeface="+mn-ea"/>
                <a:cs typeface="+mn-cs"/>
              </a:rPr>
              <a:t>(3) Media (Reuters for instance) emphasized the unprecedented scale of the crisis that could jeopardize the whole German economy. This echoed the Deutsche </a:t>
            </a:r>
            <a:r>
              <a:rPr lang="en-US" sz="1200" kern="1200" dirty="0" err="1" smtClean="0">
                <a:solidFill>
                  <a:schemeClr val="tx1"/>
                </a:solidFill>
                <a:effectLst/>
                <a:latin typeface="+mn-lt"/>
                <a:ea typeface="+mn-ea"/>
                <a:cs typeface="+mn-cs"/>
              </a:rPr>
              <a:t>Welle</a:t>
            </a:r>
            <a:r>
              <a:rPr lang="en-US" sz="1200" kern="1200" dirty="0" smtClean="0">
                <a:solidFill>
                  <a:schemeClr val="tx1"/>
                </a:solidFill>
                <a:effectLst/>
                <a:latin typeface="+mn-lt"/>
                <a:ea typeface="+mn-ea"/>
                <a:cs typeface="+mn-cs"/>
              </a:rPr>
              <a:t> – Germany's main state broadcasters – qualifying the crisis as a "lawsuit tsunami" that might affect the German competitiveness and blow up the "Made in Germany" pride and branding.</a:t>
            </a:r>
          </a:p>
          <a:p>
            <a:r>
              <a:rPr lang="en-US" sz="1200" kern="1200" dirty="0" smtClean="0">
                <a:solidFill>
                  <a:schemeClr val="tx1"/>
                </a:solidFill>
                <a:effectLst/>
                <a:latin typeface="+mn-lt"/>
                <a:ea typeface="+mn-ea"/>
                <a:cs typeface="+mn-cs"/>
              </a:rPr>
              <a:t>(4) The scandal has raised public awareness and probably polarized the public vis a vis the diesel vehicle emissions. Most of the car manufacturers have become under public scrutiny. Many voices have criticized the inadequacy of the current regulations and their enforcement. They have called for a more “real-time” testing and enforcement to be implemented. </a:t>
            </a:r>
          </a:p>
        </p:txBody>
      </p:sp>
      <p:sp>
        <p:nvSpPr>
          <p:cNvPr id="4" name="Slide Number Placeholder 3"/>
          <p:cNvSpPr>
            <a:spLocks noGrp="1"/>
          </p:cNvSpPr>
          <p:nvPr>
            <p:ph type="sldNum" sz="quarter" idx="10"/>
          </p:nvPr>
        </p:nvSpPr>
        <p:spPr/>
        <p:txBody>
          <a:bodyPr/>
          <a:lstStyle/>
          <a:p>
            <a:fld id="{0956C677-0F36-421F-BD57-CC25B582C995}" type="slidenum">
              <a:rPr lang="en-US" smtClean="0"/>
              <a:t>11</a:t>
            </a:fld>
            <a:endParaRPr lang="en-US"/>
          </a:p>
        </p:txBody>
      </p:sp>
    </p:spTree>
    <p:extLst>
      <p:ext uri="{BB962C8B-B14F-4D97-AF65-F5344CB8AC3E}">
        <p14:creationId xmlns:p14="http://schemas.microsoft.com/office/powerpoint/2010/main" val="4138477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D16234-E75C-488C-A74B-71E93598F3BD}"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1B617-9D58-46DB-874E-78179200AB42}" type="slidenum">
              <a:rPr lang="en-US" smtClean="0"/>
              <a:t>‹#›</a:t>
            </a:fld>
            <a:endParaRPr lang="en-US"/>
          </a:p>
        </p:txBody>
      </p:sp>
    </p:spTree>
    <p:extLst>
      <p:ext uri="{BB962C8B-B14F-4D97-AF65-F5344CB8AC3E}">
        <p14:creationId xmlns:p14="http://schemas.microsoft.com/office/powerpoint/2010/main" val="386031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16234-E75C-488C-A74B-71E93598F3BD}"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1B617-9D58-46DB-874E-78179200AB42}" type="slidenum">
              <a:rPr lang="en-US" smtClean="0"/>
              <a:t>‹#›</a:t>
            </a:fld>
            <a:endParaRPr lang="en-US"/>
          </a:p>
        </p:txBody>
      </p:sp>
    </p:spTree>
    <p:extLst>
      <p:ext uri="{BB962C8B-B14F-4D97-AF65-F5344CB8AC3E}">
        <p14:creationId xmlns:p14="http://schemas.microsoft.com/office/powerpoint/2010/main" val="3264751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16234-E75C-488C-A74B-71E93598F3BD}"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1B617-9D58-46DB-874E-78179200AB42}" type="slidenum">
              <a:rPr lang="en-US" smtClean="0"/>
              <a:t>‹#›</a:t>
            </a:fld>
            <a:endParaRPr lang="en-US"/>
          </a:p>
        </p:txBody>
      </p:sp>
    </p:spTree>
    <p:extLst>
      <p:ext uri="{BB962C8B-B14F-4D97-AF65-F5344CB8AC3E}">
        <p14:creationId xmlns:p14="http://schemas.microsoft.com/office/powerpoint/2010/main" val="312153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16234-E75C-488C-A74B-71E93598F3BD}"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1B617-9D58-46DB-874E-78179200AB42}" type="slidenum">
              <a:rPr lang="en-US" smtClean="0"/>
              <a:t>‹#›</a:t>
            </a:fld>
            <a:endParaRPr lang="en-US"/>
          </a:p>
        </p:txBody>
      </p:sp>
    </p:spTree>
    <p:extLst>
      <p:ext uri="{BB962C8B-B14F-4D97-AF65-F5344CB8AC3E}">
        <p14:creationId xmlns:p14="http://schemas.microsoft.com/office/powerpoint/2010/main" val="97419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D16234-E75C-488C-A74B-71E93598F3BD}"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1B617-9D58-46DB-874E-78179200AB42}" type="slidenum">
              <a:rPr lang="en-US" smtClean="0"/>
              <a:t>‹#›</a:t>
            </a:fld>
            <a:endParaRPr lang="en-US"/>
          </a:p>
        </p:txBody>
      </p:sp>
    </p:spTree>
    <p:extLst>
      <p:ext uri="{BB962C8B-B14F-4D97-AF65-F5344CB8AC3E}">
        <p14:creationId xmlns:p14="http://schemas.microsoft.com/office/powerpoint/2010/main" val="346681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D16234-E75C-488C-A74B-71E93598F3BD}" type="datetimeFigureOut">
              <a:rPr lang="en-US" smtClean="0"/>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1B617-9D58-46DB-874E-78179200AB42}" type="slidenum">
              <a:rPr lang="en-US" smtClean="0"/>
              <a:t>‹#›</a:t>
            </a:fld>
            <a:endParaRPr lang="en-US"/>
          </a:p>
        </p:txBody>
      </p:sp>
    </p:spTree>
    <p:extLst>
      <p:ext uri="{BB962C8B-B14F-4D97-AF65-F5344CB8AC3E}">
        <p14:creationId xmlns:p14="http://schemas.microsoft.com/office/powerpoint/2010/main" val="395931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D16234-E75C-488C-A74B-71E93598F3BD}" type="datetimeFigureOut">
              <a:rPr lang="en-US" smtClean="0"/>
              <a:t>4/5/2016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51B617-9D58-46DB-874E-78179200AB42}" type="slidenum">
              <a:rPr lang="en-US" smtClean="0"/>
              <a:t>‹#›</a:t>
            </a:fld>
            <a:endParaRPr lang="en-US"/>
          </a:p>
        </p:txBody>
      </p:sp>
    </p:spTree>
    <p:extLst>
      <p:ext uri="{BB962C8B-B14F-4D97-AF65-F5344CB8AC3E}">
        <p14:creationId xmlns:p14="http://schemas.microsoft.com/office/powerpoint/2010/main" val="201826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D16234-E75C-488C-A74B-71E93598F3BD}" type="datetimeFigureOut">
              <a:rPr lang="en-US" smtClean="0"/>
              <a:t>4/5/2016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51B617-9D58-46DB-874E-78179200AB42}" type="slidenum">
              <a:rPr lang="en-US" smtClean="0"/>
              <a:t>‹#›</a:t>
            </a:fld>
            <a:endParaRPr lang="en-US"/>
          </a:p>
        </p:txBody>
      </p:sp>
    </p:spTree>
    <p:extLst>
      <p:ext uri="{BB962C8B-B14F-4D97-AF65-F5344CB8AC3E}">
        <p14:creationId xmlns:p14="http://schemas.microsoft.com/office/powerpoint/2010/main" val="3210186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16234-E75C-488C-A74B-71E93598F3BD}" type="datetimeFigureOut">
              <a:rPr lang="en-US" smtClean="0"/>
              <a:t>4/5/2016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51B617-9D58-46DB-874E-78179200AB42}" type="slidenum">
              <a:rPr lang="en-US" smtClean="0"/>
              <a:t>‹#›</a:t>
            </a:fld>
            <a:endParaRPr lang="en-US"/>
          </a:p>
        </p:txBody>
      </p:sp>
    </p:spTree>
    <p:extLst>
      <p:ext uri="{BB962C8B-B14F-4D97-AF65-F5344CB8AC3E}">
        <p14:creationId xmlns:p14="http://schemas.microsoft.com/office/powerpoint/2010/main" val="765607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D16234-E75C-488C-A74B-71E93598F3BD}" type="datetimeFigureOut">
              <a:rPr lang="en-US" smtClean="0"/>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1B617-9D58-46DB-874E-78179200AB42}" type="slidenum">
              <a:rPr lang="en-US" smtClean="0"/>
              <a:t>‹#›</a:t>
            </a:fld>
            <a:endParaRPr lang="en-US"/>
          </a:p>
        </p:txBody>
      </p:sp>
    </p:spTree>
    <p:extLst>
      <p:ext uri="{BB962C8B-B14F-4D97-AF65-F5344CB8AC3E}">
        <p14:creationId xmlns:p14="http://schemas.microsoft.com/office/powerpoint/2010/main" val="305905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D16234-E75C-488C-A74B-71E93598F3BD}" type="datetimeFigureOut">
              <a:rPr lang="en-US" smtClean="0"/>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1B617-9D58-46DB-874E-78179200AB42}" type="slidenum">
              <a:rPr lang="en-US" smtClean="0"/>
              <a:t>‹#›</a:t>
            </a:fld>
            <a:endParaRPr lang="en-US"/>
          </a:p>
        </p:txBody>
      </p:sp>
    </p:spTree>
    <p:extLst>
      <p:ext uri="{BB962C8B-B14F-4D97-AF65-F5344CB8AC3E}">
        <p14:creationId xmlns:p14="http://schemas.microsoft.com/office/powerpoint/2010/main" val="357632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16234-E75C-488C-A74B-71E93598F3BD}" type="datetimeFigureOut">
              <a:rPr lang="en-US" smtClean="0"/>
              <a:t>4/5/2016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1B617-9D58-46DB-874E-78179200AB42}" type="slidenum">
              <a:rPr lang="en-US" smtClean="0"/>
              <a:t>‹#›</a:t>
            </a:fld>
            <a:endParaRPr lang="en-US"/>
          </a:p>
        </p:txBody>
      </p:sp>
    </p:spTree>
    <p:extLst>
      <p:ext uri="{BB962C8B-B14F-4D97-AF65-F5344CB8AC3E}">
        <p14:creationId xmlns:p14="http://schemas.microsoft.com/office/powerpoint/2010/main" val="2577859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blic admin header small roun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9144000" cy="1000125"/>
          </a:xfrm>
          <a:prstGeom prst="rect">
            <a:avLst/>
          </a:prstGeom>
          <a:noFill/>
          <a:ln>
            <a:noFill/>
          </a:ln>
        </p:spPr>
      </p:pic>
      <p:graphicFrame>
        <p:nvGraphicFramePr>
          <p:cNvPr id="7" name="Table 6"/>
          <p:cNvGraphicFramePr>
            <a:graphicFrameLocks noGrp="1"/>
          </p:cNvGraphicFramePr>
          <p:nvPr>
            <p:extLst>
              <p:ext uri="{D42A27DB-BD31-4B8C-83A1-F6EECF244321}">
                <p14:modId xmlns:p14="http://schemas.microsoft.com/office/powerpoint/2010/main" val="1346756094"/>
              </p:ext>
            </p:extLst>
          </p:nvPr>
        </p:nvGraphicFramePr>
        <p:xfrm>
          <a:off x="381000" y="1676400"/>
          <a:ext cx="8229600" cy="2237232"/>
        </p:xfrm>
        <a:graphic>
          <a:graphicData uri="http://schemas.openxmlformats.org/drawingml/2006/table">
            <a:tbl>
              <a:tblPr firstRow="1" firstCol="1" bandRow="1"/>
              <a:tblGrid>
                <a:gridCol w="8229600"/>
              </a:tblGrid>
              <a:tr h="0">
                <a:tc>
                  <a:txBody>
                    <a:bodyPr/>
                    <a:lstStyle/>
                    <a:p>
                      <a:pPr marL="0" marR="0" algn="l">
                        <a:lnSpc>
                          <a:spcPct val="115000"/>
                        </a:lnSpc>
                        <a:spcBef>
                          <a:spcPts val="0"/>
                        </a:spcBef>
                        <a:spcAft>
                          <a:spcPts val="0"/>
                        </a:spcAft>
                      </a:pPr>
                      <a:r>
                        <a:rPr lang="en-US" sz="1600" dirty="0">
                          <a:effectLst/>
                          <a:latin typeface="Cambria"/>
                          <a:ea typeface="Times New Roman"/>
                          <a:cs typeface="Times New Roman"/>
                        </a:rPr>
                        <a:t> </a:t>
                      </a:r>
                      <a:endParaRPr lang="en-US" sz="1600" dirty="0">
                        <a:effectLst/>
                        <a:latin typeface="Calibri"/>
                        <a:ea typeface="Times New Roman"/>
                        <a:cs typeface="Arial"/>
                      </a:endParaRPr>
                    </a:p>
                  </a:txBody>
                  <a:tcPr marL="73025" marR="73025" marT="137160" marB="137160">
                    <a:lnL w="28575" cap="flat" cmpd="sng" algn="ctr">
                      <a:solidFill>
                        <a:srgbClr val="000000"/>
                      </a:solidFill>
                      <a:prstDash val="solid"/>
                      <a:round/>
                      <a:headEnd type="none" w="med" len="med"/>
                      <a:tailEnd type="none" w="med" len="med"/>
                    </a:lnL>
                    <a:lnR>
                      <a:noFill/>
                    </a:lnR>
                    <a:lnT>
                      <a:noFill/>
                    </a:lnT>
                    <a:lnB>
                      <a:noFill/>
                    </a:lnB>
                  </a:tcPr>
                </a:tc>
              </a:tr>
              <a:tr h="0">
                <a:tc>
                  <a:txBody>
                    <a:bodyPr/>
                    <a:lstStyle/>
                    <a:p>
                      <a:pPr marL="0" marR="0" algn="l">
                        <a:lnSpc>
                          <a:spcPct val="115000"/>
                        </a:lnSpc>
                        <a:spcBef>
                          <a:spcPts val="0"/>
                        </a:spcBef>
                        <a:spcAft>
                          <a:spcPts val="0"/>
                        </a:spcAft>
                      </a:pPr>
                      <a:r>
                        <a:rPr lang="en-CA" sz="3200" b="1" dirty="0">
                          <a:effectLst/>
                          <a:latin typeface="Cambria"/>
                          <a:ea typeface="Calibri"/>
                          <a:cs typeface="Times New Roman"/>
                        </a:rPr>
                        <a:t>The Volkswagen Scandal: Implications </a:t>
                      </a:r>
                      <a:r>
                        <a:rPr lang="en-CA" sz="3200" b="1" dirty="0" smtClean="0">
                          <a:effectLst/>
                          <a:latin typeface="Cambria"/>
                          <a:ea typeface="Calibri"/>
                          <a:cs typeface="Times New Roman"/>
                        </a:rPr>
                        <a:t>for </a:t>
                      </a:r>
                      <a:r>
                        <a:rPr lang="en-CA" sz="3200" b="1" dirty="0">
                          <a:effectLst/>
                          <a:latin typeface="Cambria"/>
                          <a:ea typeface="Calibri"/>
                          <a:cs typeface="Times New Roman"/>
                        </a:rPr>
                        <a:t>the Regulatory Regime</a:t>
                      </a:r>
                      <a:endParaRPr lang="en-US" sz="1600" dirty="0">
                        <a:effectLst/>
                        <a:latin typeface="Calibri"/>
                        <a:ea typeface="Times New Roman"/>
                        <a:cs typeface="Arial"/>
                      </a:endParaRPr>
                    </a:p>
                  </a:txBody>
                  <a:tcPr marL="68580" marR="68580" marT="0" marB="0">
                    <a:lnL w="28575" cap="flat" cmpd="sng" algn="ctr">
                      <a:solidFill>
                        <a:srgbClr val="000000"/>
                      </a:solidFill>
                      <a:prstDash val="solid"/>
                      <a:round/>
                      <a:headEnd type="none" w="med" len="med"/>
                      <a:tailEnd type="none" w="med" len="med"/>
                    </a:lnL>
                    <a:lnR>
                      <a:noFill/>
                    </a:lnR>
                    <a:lnT>
                      <a:noFill/>
                    </a:lnT>
                    <a:lnB>
                      <a:noFill/>
                    </a:lnB>
                  </a:tcPr>
                </a:tc>
              </a:tr>
              <a:tr h="0">
                <a:tc>
                  <a:txBody>
                    <a:bodyPr/>
                    <a:lstStyle/>
                    <a:p>
                      <a:pPr marL="0" marR="0" algn="l">
                        <a:lnSpc>
                          <a:spcPct val="115000"/>
                        </a:lnSpc>
                        <a:spcBef>
                          <a:spcPts val="0"/>
                        </a:spcBef>
                        <a:spcAft>
                          <a:spcPts val="0"/>
                        </a:spcAft>
                      </a:pPr>
                      <a:endParaRPr lang="en-US" sz="1600" dirty="0" smtClean="0">
                        <a:effectLst/>
                        <a:latin typeface="Calibri"/>
                        <a:ea typeface="Times New Roman"/>
                        <a:cs typeface="Arial"/>
                      </a:endParaRPr>
                    </a:p>
                    <a:p>
                      <a:pPr marL="0" marR="0" algn="l">
                        <a:lnSpc>
                          <a:spcPct val="115000"/>
                        </a:lnSpc>
                        <a:spcBef>
                          <a:spcPts val="0"/>
                        </a:spcBef>
                        <a:spcAft>
                          <a:spcPts val="0"/>
                        </a:spcAft>
                      </a:pPr>
                      <a:endParaRPr lang="en-US" sz="1600" dirty="0">
                        <a:effectLst/>
                        <a:latin typeface="Calibri"/>
                        <a:ea typeface="Times New Roman"/>
                        <a:cs typeface="Arial"/>
                      </a:endParaRPr>
                    </a:p>
                  </a:txBody>
                  <a:tcPr marL="68580" marR="68580" marT="0" marB="0">
                    <a:lnL w="28575"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8" name="Rectangle 7"/>
          <p:cNvSpPr/>
          <p:nvPr/>
        </p:nvSpPr>
        <p:spPr>
          <a:xfrm>
            <a:off x="0" y="6369460"/>
            <a:ext cx="9144000" cy="410882"/>
          </a:xfrm>
          <a:prstGeom prst="rect">
            <a:avLst/>
          </a:prstGeom>
        </p:spPr>
        <p:txBody>
          <a:bodyPr wrap="square">
            <a:spAutoFit/>
          </a:bodyPr>
          <a:lstStyle/>
          <a:p>
            <a:pPr>
              <a:lnSpc>
                <a:spcPct val="115000"/>
              </a:lnSpc>
            </a:pPr>
            <a:r>
              <a:rPr lang="en-US" b="1" dirty="0">
                <a:latin typeface="Cambria"/>
                <a:ea typeface="Times New Roman"/>
                <a:cs typeface="Times New Roman"/>
              </a:rPr>
              <a:t>A Critical Conversation™:Reflections on Regulatory Regimes – Present &amp; Future</a:t>
            </a:r>
            <a:endParaRPr lang="en-US" sz="1200" dirty="0">
              <a:ea typeface="Times New Roman"/>
              <a:cs typeface="Arial"/>
            </a:endParaRPr>
          </a:p>
        </p:txBody>
      </p:sp>
      <p:sp>
        <p:nvSpPr>
          <p:cNvPr id="10" name="Rectangle 1"/>
          <p:cNvSpPr>
            <a:spLocks noGrp="1" noChangeArrowheads="1"/>
          </p:cNvSpPr>
          <p:nvPr>
            <p:ph type="subTitle" idx="1"/>
          </p:nvPr>
        </p:nvSpPr>
        <p:spPr bwMode="auto">
          <a:xfrm>
            <a:off x="457200" y="5248870"/>
            <a:ext cx="4114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spcBef>
                <a:spcPts val="0"/>
              </a:spcBef>
            </a:pPr>
            <a:r>
              <a:rPr lang="en-CA" sz="1800" b="1" dirty="0">
                <a:solidFill>
                  <a:schemeClr val="tx1"/>
                </a:solidFill>
              </a:rPr>
              <a:t>Kassem El Saddik</a:t>
            </a:r>
            <a:endParaRPr lang="en-US" sz="1800" b="1" dirty="0">
              <a:solidFill>
                <a:schemeClr val="tx1"/>
              </a:solidFill>
            </a:endParaRPr>
          </a:p>
          <a:p>
            <a:pPr algn="l">
              <a:spcBef>
                <a:spcPts val="0"/>
              </a:spcBef>
            </a:pPr>
            <a:r>
              <a:rPr lang="en-CA" sz="1800" b="1" dirty="0">
                <a:solidFill>
                  <a:schemeClr val="tx1"/>
                </a:solidFill>
              </a:rPr>
              <a:t>PhD Public </a:t>
            </a:r>
            <a:r>
              <a:rPr lang="en-CA" sz="1800" b="1" dirty="0" smtClean="0">
                <a:solidFill>
                  <a:schemeClr val="tx1"/>
                </a:solidFill>
              </a:rPr>
              <a:t>Policy</a:t>
            </a:r>
            <a:endParaRPr lang="en-US" sz="1800" b="1" dirty="0" smtClean="0">
              <a:solidFill>
                <a:schemeClr val="tx1"/>
              </a:solidFill>
              <a:cs typeface="Arial"/>
            </a:endParaRPr>
          </a:p>
          <a:p>
            <a:pPr algn="l">
              <a:spcBef>
                <a:spcPts val="0"/>
              </a:spcBef>
            </a:pPr>
            <a:r>
              <a:rPr kumimoji="0" lang="en-CA" altLang="en-US" sz="18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SPPA- Carleton University</a:t>
            </a:r>
            <a:r>
              <a:rPr kumimoji="0" lang="en-US" altLang="en-US" sz="1800" b="1"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4104150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l"/>
            <a:r>
              <a:rPr lang="en-US" sz="2400" b="1" dirty="0" smtClean="0"/>
              <a:t>The implications of the scandal…</a:t>
            </a:r>
            <a:endParaRPr lang="en-US" sz="2400" b="1" dirty="0"/>
          </a:p>
        </p:txBody>
      </p:sp>
      <p:cxnSp>
        <p:nvCxnSpPr>
          <p:cNvPr id="20" name="Straight Connector 19"/>
          <p:cNvCxnSpPr>
            <a:endCxn id="21" idx="0"/>
          </p:cNvCxnSpPr>
          <p:nvPr/>
        </p:nvCxnSpPr>
        <p:spPr>
          <a:xfrm>
            <a:off x="2209800" y="2365057"/>
            <a:ext cx="0" cy="596325"/>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23" idx="0"/>
          </p:cNvCxnSpPr>
          <p:nvPr/>
        </p:nvCxnSpPr>
        <p:spPr>
          <a:xfrm>
            <a:off x="3886200" y="2326957"/>
            <a:ext cx="0" cy="60960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25" idx="0"/>
          </p:cNvCxnSpPr>
          <p:nvPr/>
        </p:nvCxnSpPr>
        <p:spPr>
          <a:xfrm flipH="1">
            <a:off x="5981700" y="2408086"/>
            <a:ext cx="11824" cy="53865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76200" y="1793557"/>
            <a:ext cx="8743950" cy="1752600"/>
            <a:chOff x="76200" y="1752600"/>
            <a:chExt cx="8743950" cy="1752600"/>
          </a:xfrm>
        </p:grpSpPr>
        <p:cxnSp>
          <p:nvCxnSpPr>
            <p:cNvPr id="4" name="Straight Connector 3"/>
            <p:cNvCxnSpPr/>
            <p:nvPr/>
          </p:nvCxnSpPr>
          <p:spPr>
            <a:xfrm>
              <a:off x="457200" y="2438400"/>
              <a:ext cx="83058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9600" y="2286000"/>
              <a:ext cx="0" cy="152400"/>
            </a:xfrm>
            <a:prstGeom prst="line">
              <a:avLst/>
            </a:prstGeom>
            <a:ln w="38100">
              <a:no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133600" y="2286000"/>
              <a:ext cx="0" cy="152400"/>
            </a:xfrm>
            <a:prstGeom prst="line">
              <a:avLst/>
            </a:prstGeom>
            <a:ln w="38100">
              <a:no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57600" y="2286000"/>
              <a:ext cx="0" cy="152400"/>
            </a:xfrm>
            <a:prstGeom prst="line">
              <a:avLst/>
            </a:prstGeom>
            <a:ln w="38100">
              <a:no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38800" y="2286000"/>
              <a:ext cx="0" cy="152400"/>
            </a:xfrm>
            <a:prstGeom prst="line">
              <a:avLst/>
            </a:prstGeom>
            <a:ln w="38100">
              <a:no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001000" y="2286000"/>
              <a:ext cx="0" cy="152400"/>
            </a:xfrm>
            <a:prstGeom prst="line">
              <a:avLst/>
            </a:prstGeom>
            <a:ln w="38100">
              <a:no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1752600"/>
              <a:ext cx="609600" cy="523220"/>
            </a:xfrm>
            <a:prstGeom prst="rect">
              <a:avLst/>
            </a:prstGeom>
            <a:noFill/>
            <a:ln>
              <a:noFill/>
            </a:ln>
          </p:spPr>
          <p:txBody>
            <a:bodyPr wrap="square" rtlCol="0">
              <a:spAutoFit/>
            </a:bodyPr>
            <a:lstStyle/>
            <a:p>
              <a:pPr algn="ctr"/>
              <a:r>
                <a:rPr lang="en-US" sz="1400" b="1" dirty="0" smtClean="0">
                  <a:solidFill>
                    <a:schemeClr val="bg1">
                      <a:lumMod val="95000"/>
                    </a:schemeClr>
                  </a:solidFill>
                </a:rPr>
                <a:t>May </a:t>
              </a:r>
            </a:p>
            <a:p>
              <a:pPr algn="ctr"/>
              <a:r>
                <a:rPr lang="en-US" sz="1400" b="1" dirty="0" smtClean="0">
                  <a:solidFill>
                    <a:schemeClr val="bg1">
                      <a:lumMod val="95000"/>
                    </a:schemeClr>
                  </a:solidFill>
                </a:rPr>
                <a:t>2014</a:t>
              </a:r>
              <a:endParaRPr lang="en-US" sz="1400" b="1" dirty="0">
                <a:solidFill>
                  <a:schemeClr val="bg1">
                    <a:lumMod val="95000"/>
                  </a:schemeClr>
                </a:solidFill>
              </a:endParaRPr>
            </a:p>
          </p:txBody>
        </p:sp>
        <p:sp>
          <p:nvSpPr>
            <p:cNvPr id="11" name="TextBox 10"/>
            <p:cNvSpPr txBox="1"/>
            <p:nvPr/>
          </p:nvSpPr>
          <p:spPr>
            <a:xfrm>
              <a:off x="76200" y="2667000"/>
              <a:ext cx="1066800" cy="830997"/>
            </a:xfrm>
            <a:prstGeom prst="rect">
              <a:avLst/>
            </a:prstGeom>
            <a:noFill/>
            <a:ln>
              <a:noFill/>
            </a:ln>
          </p:spPr>
          <p:txBody>
            <a:bodyPr wrap="square" rtlCol="0">
              <a:spAutoFit/>
            </a:bodyPr>
            <a:lstStyle/>
            <a:p>
              <a:pPr algn="ctr"/>
              <a:r>
                <a:rPr lang="en-US" sz="1600" dirty="0" smtClean="0">
                  <a:solidFill>
                    <a:schemeClr val="bg1">
                      <a:lumMod val="95000"/>
                    </a:schemeClr>
                  </a:solidFill>
                </a:rPr>
                <a:t>ICCT notified CARB</a:t>
              </a:r>
              <a:endParaRPr lang="en-US" sz="1600" dirty="0">
                <a:solidFill>
                  <a:schemeClr val="bg1">
                    <a:lumMod val="95000"/>
                  </a:schemeClr>
                </a:solidFill>
              </a:endParaRPr>
            </a:p>
          </p:txBody>
        </p:sp>
        <p:sp>
          <p:nvSpPr>
            <p:cNvPr id="12" name="TextBox 11"/>
            <p:cNvSpPr txBox="1"/>
            <p:nvPr/>
          </p:nvSpPr>
          <p:spPr>
            <a:xfrm>
              <a:off x="1752600" y="1752600"/>
              <a:ext cx="762000" cy="523220"/>
            </a:xfrm>
            <a:prstGeom prst="rect">
              <a:avLst/>
            </a:prstGeom>
            <a:noFill/>
            <a:ln>
              <a:noFill/>
            </a:ln>
          </p:spPr>
          <p:txBody>
            <a:bodyPr wrap="square" rtlCol="0">
              <a:spAutoFit/>
            </a:bodyPr>
            <a:lstStyle/>
            <a:p>
              <a:pPr algn="ctr"/>
              <a:r>
                <a:rPr lang="en-US" sz="1400" b="1" dirty="0" smtClean="0">
                  <a:solidFill>
                    <a:schemeClr val="bg1">
                      <a:lumMod val="95000"/>
                    </a:schemeClr>
                  </a:solidFill>
                </a:rPr>
                <a:t>3 Sept 2015</a:t>
              </a:r>
              <a:endParaRPr lang="en-US" sz="1400" b="1" dirty="0">
                <a:solidFill>
                  <a:schemeClr val="bg1">
                    <a:lumMod val="95000"/>
                  </a:schemeClr>
                </a:solidFill>
              </a:endParaRPr>
            </a:p>
          </p:txBody>
        </p:sp>
        <p:sp>
          <p:nvSpPr>
            <p:cNvPr id="13" name="TextBox 12"/>
            <p:cNvSpPr txBox="1"/>
            <p:nvPr/>
          </p:nvSpPr>
          <p:spPr>
            <a:xfrm>
              <a:off x="3276600" y="1762780"/>
              <a:ext cx="762000" cy="523220"/>
            </a:xfrm>
            <a:prstGeom prst="rect">
              <a:avLst/>
            </a:prstGeom>
            <a:noFill/>
            <a:ln>
              <a:noFill/>
            </a:ln>
          </p:spPr>
          <p:txBody>
            <a:bodyPr wrap="square" rtlCol="0">
              <a:spAutoFit/>
            </a:bodyPr>
            <a:lstStyle/>
            <a:p>
              <a:pPr algn="ctr"/>
              <a:r>
                <a:rPr lang="en-US" sz="1400" b="1" dirty="0" smtClean="0">
                  <a:solidFill>
                    <a:schemeClr val="bg1">
                      <a:lumMod val="95000"/>
                    </a:schemeClr>
                  </a:solidFill>
                </a:rPr>
                <a:t>18 Sept 2015</a:t>
              </a:r>
              <a:endParaRPr lang="en-US" sz="1400" b="1" dirty="0">
                <a:solidFill>
                  <a:schemeClr val="bg1">
                    <a:lumMod val="95000"/>
                  </a:schemeClr>
                </a:solidFill>
              </a:endParaRPr>
            </a:p>
          </p:txBody>
        </p:sp>
        <p:sp>
          <p:nvSpPr>
            <p:cNvPr id="14" name="TextBox 13"/>
            <p:cNvSpPr txBox="1"/>
            <p:nvPr/>
          </p:nvSpPr>
          <p:spPr>
            <a:xfrm>
              <a:off x="5257800" y="1752600"/>
              <a:ext cx="762000" cy="523220"/>
            </a:xfrm>
            <a:prstGeom prst="rect">
              <a:avLst/>
            </a:prstGeom>
            <a:noFill/>
            <a:ln>
              <a:noFill/>
            </a:ln>
          </p:spPr>
          <p:txBody>
            <a:bodyPr wrap="square" rtlCol="0">
              <a:spAutoFit/>
            </a:bodyPr>
            <a:lstStyle/>
            <a:p>
              <a:pPr algn="ctr"/>
              <a:r>
                <a:rPr lang="en-US" sz="1400" b="1" dirty="0" smtClean="0">
                  <a:solidFill>
                    <a:schemeClr val="bg1">
                      <a:lumMod val="95000"/>
                    </a:schemeClr>
                  </a:solidFill>
                </a:rPr>
                <a:t>2 Nov 2015</a:t>
              </a:r>
              <a:endParaRPr lang="en-US" sz="1400" b="1" dirty="0">
                <a:solidFill>
                  <a:schemeClr val="bg1">
                    <a:lumMod val="95000"/>
                  </a:schemeClr>
                </a:solidFill>
              </a:endParaRPr>
            </a:p>
          </p:txBody>
        </p:sp>
        <p:sp>
          <p:nvSpPr>
            <p:cNvPr id="15" name="TextBox 14"/>
            <p:cNvSpPr txBox="1"/>
            <p:nvPr/>
          </p:nvSpPr>
          <p:spPr>
            <a:xfrm>
              <a:off x="7620000" y="1752600"/>
              <a:ext cx="762000" cy="523220"/>
            </a:xfrm>
            <a:prstGeom prst="rect">
              <a:avLst/>
            </a:prstGeom>
            <a:noFill/>
            <a:ln>
              <a:noFill/>
            </a:ln>
          </p:spPr>
          <p:txBody>
            <a:bodyPr wrap="square" rtlCol="0">
              <a:spAutoFit/>
            </a:bodyPr>
            <a:lstStyle/>
            <a:p>
              <a:pPr algn="ctr"/>
              <a:r>
                <a:rPr lang="en-US" sz="1400" b="1" dirty="0" smtClean="0">
                  <a:solidFill>
                    <a:schemeClr val="bg1">
                      <a:lumMod val="95000"/>
                    </a:schemeClr>
                  </a:solidFill>
                </a:rPr>
                <a:t>26 Jan 2016</a:t>
              </a:r>
              <a:endParaRPr lang="en-US" sz="1400" b="1" dirty="0">
                <a:solidFill>
                  <a:schemeClr val="bg1">
                    <a:lumMod val="95000"/>
                  </a:schemeClr>
                </a:solidFill>
              </a:endParaRPr>
            </a:p>
          </p:txBody>
        </p:sp>
        <p:sp>
          <p:nvSpPr>
            <p:cNvPr id="16" name="TextBox 15"/>
            <p:cNvSpPr txBox="1"/>
            <p:nvPr/>
          </p:nvSpPr>
          <p:spPr>
            <a:xfrm>
              <a:off x="1600200" y="2674203"/>
              <a:ext cx="1066800" cy="584775"/>
            </a:xfrm>
            <a:prstGeom prst="rect">
              <a:avLst/>
            </a:prstGeom>
            <a:noFill/>
            <a:ln>
              <a:noFill/>
            </a:ln>
          </p:spPr>
          <p:txBody>
            <a:bodyPr wrap="square" rtlCol="0">
              <a:spAutoFit/>
            </a:bodyPr>
            <a:lstStyle/>
            <a:p>
              <a:pPr algn="ctr"/>
              <a:r>
                <a:rPr lang="en-US" sz="1600" dirty="0" smtClean="0">
                  <a:solidFill>
                    <a:schemeClr val="bg1">
                      <a:lumMod val="95000"/>
                    </a:schemeClr>
                  </a:solidFill>
                </a:rPr>
                <a:t>EPA was Notified</a:t>
              </a:r>
              <a:endParaRPr lang="en-US" sz="1600" dirty="0">
                <a:solidFill>
                  <a:schemeClr val="bg1">
                    <a:lumMod val="95000"/>
                  </a:schemeClr>
                </a:solidFill>
              </a:endParaRPr>
            </a:p>
          </p:txBody>
        </p:sp>
        <p:sp>
          <p:nvSpPr>
            <p:cNvPr id="17" name="TextBox 16"/>
            <p:cNvSpPr txBox="1"/>
            <p:nvPr/>
          </p:nvSpPr>
          <p:spPr>
            <a:xfrm>
              <a:off x="2971800" y="2667000"/>
              <a:ext cx="1447800" cy="830997"/>
            </a:xfrm>
            <a:prstGeom prst="rect">
              <a:avLst/>
            </a:prstGeom>
            <a:noFill/>
            <a:ln>
              <a:noFill/>
            </a:ln>
          </p:spPr>
          <p:txBody>
            <a:bodyPr wrap="square" rtlCol="0">
              <a:spAutoFit/>
            </a:bodyPr>
            <a:lstStyle/>
            <a:p>
              <a:pPr algn="ctr"/>
              <a:r>
                <a:rPr lang="en-US" sz="1600" dirty="0" smtClean="0">
                  <a:solidFill>
                    <a:schemeClr val="bg1">
                      <a:lumMod val="95000"/>
                    </a:schemeClr>
                  </a:solidFill>
                </a:rPr>
                <a:t>1</a:t>
              </a:r>
              <a:r>
                <a:rPr lang="en-US" sz="1600" baseline="30000" dirty="0" smtClean="0">
                  <a:solidFill>
                    <a:schemeClr val="bg1">
                      <a:lumMod val="95000"/>
                    </a:schemeClr>
                  </a:solidFill>
                </a:rPr>
                <a:t>st</a:t>
              </a:r>
              <a:r>
                <a:rPr lang="en-US" sz="1600" dirty="0" smtClean="0">
                  <a:solidFill>
                    <a:schemeClr val="bg1">
                      <a:lumMod val="95000"/>
                    </a:schemeClr>
                  </a:solidFill>
                </a:rPr>
                <a:t> NOV of CAA  violation </a:t>
              </a:r>
            </a:p>
            <a:p>
              <a:pPr algn="ctr"/>
              <a:r>
                <a:rPr lang="en-US" sz="1600" dirty="0" smtClean="0">
                  <a:solidFill>
                    <a:schemeClr val="bg1">
                      <a:lumMod val="95000"/>
                    </a:schemeClr>
                  </a:solidFill>
                </a:rPr>
                <a:t>(2.0 L vehicles)</a:t>
              </a:r>
              <a:endParaRPr lang="en-US" sz="1600" dirty="0">
                <a:solidFill>
                  <a:schemeClr val="bg1">
                    <a:lumMod val="95000"/>
                  </a:schemeClr>
                </a:solidFill>
              </a:endParaRPr>
            </a:p>
          </p:txBody>
        </p:sp>
        <p:sp>
          <p:nvSpPr>
            <p:cNvPr id="18" name="TextBox 17"/>
            <p:cNvSpPr txBox="1"/>
            <p:nvPr/>
          </p:nvSpPr>
          <p:spPr>
            <a:xfrm>
              <a:off x="4876800" y="2667000"/>
              <a:ext cx="1600200" cy="830997"/>
            </a:xfrm>
            <a:prstGeom prst="rect">
              <a:avLst/>
            </a:prstGeom>
            <a:noFill/>
            <a:ln>
              <a:noFill/>
            </a:ln>
          </p:spPr>
          <p:txBody>
            <a:bodyPr wrap="square" rtlCol="0">
              <a:spAutoFit/>
            </a:bodyPr>
            <a:lstStyle/>
            <a:p>
              <a:pPr algn="ctr"/>
              <a:r>
                <a:rPr lang="en-US" sz="1600" dirty="0" smtClean="0">
                  <a:solidFill>
                    <a:schemeClr val="bg1">
                      <a:lumMod val="95000"/>
                    </a:schemeClr>
                  </a:solidFill>
                </a:rPr>
                <a:t>2</a:t>
              </a:r>
              <a:r>
                <a:rPr lang="en-US" sz="1600" baseline="30000" dirty="0" smtClean="0">
                  <a:solidFill>
                    <a:schemeClr val="bg1">
                      <a:lumMod val="95000"/>
                    </a:schemeClr>
                  </a:solidFill>
                </a:rPr>
                <a:t>nd</a:t>
              </a:r>
              <a:r>
                <a:rPr lang="en-US" sz="1600" dirty="0" smtClean="0">
                  <a:solidFill>
                    <a:schemeClr val="bg1">
                      <a:lumMod val="95000"/>
                    </a:schemeClr>
                  </a:solidFill>
                </a:rPr>
                <a:t> NOV Detailed  violation </a:t>
              </a:r>
            </a:p>
            <a:p>
              <a:pPr algn="ctr"/>
              <a:r>
                <a:rPr lang="en-US" sz="1600" dirty="0" smtClean="0">
                  <a:solidFill>
                    <a:schemeClr val="bg1">
                      <a:lumMod val="95000"/>
                    </a:schemeClr>
                  </a:solidFill>
                </a:rPr>
                <a:t>(3.0 L vehicles)</a:t>
              </a:r>
              <a:endParaRPr lang="en-US" sz="1600" dirty="0">
                <a:solidFill>
                  <a:schemeClr val="bg1">
                    <a:lumMod val="95000"/>
                  </a:schemeClr>
                </a:solidFill>
              </a:endParaRPr>
            </a:p>
          </p:txBody>
        </p:sp>
        <p:sp>
          <p:nvSpPr>
            <p:cNvPr id="19" name="TextBox 18"/>
            <p:cNvSpPr txBox="1"/>
            <p:nvPr/>
          </p:nvSpPr>
          <p:spPr>
            <a:xfrm>
              <a:off x="7219950" y="2674203"/>
              <a:ext cx="1600200" cy="830997"/>
            </a:xfrm>
            <a:prstGeom prst="rect">
              <a:avLst/>
            </a:prstGeom>
            <a:noFill/>
            <a:ln>
              <a:noFill/>
            </a:ln>
          </p:spPr>
          <p:txBody>
            <a:bodyPr wrap="square" rtlCol="0">
              <a:spAutoFit/>
            </a:bodyPr>
            <a:lstStyle/>
            <a:p>
              <a:pPr algn="ctr"/>
              <a:r>
                <a:rPr lang="en-US" sz="1600" dirty="0" smtClean="0">
                  <a:solidFill>
                    <a:schemeClr val="bg1">
                      <a:lumMod val="95000"/>
                    </a:schemeClr>
                  </a:solidFill>
                </a:rPr>
                <a:t>US Justice </a:t>
              </a:r>
              <a:r>
                <a:rPr lang="en-US" sz="1600" dirty="0" err="1" smtClean="0">
                  <a:solidFill>
                    <a:schemeClr val="bg1">
                      <a:lumMod val="95000"/>
                    </a:schemeClr>
                  </a:solidFill>
                </a:rPr>
                <a:t>Dpt</a:t>
              </a:r>
              <a:r>
                <a:rPr lang="en-US" sz="1600" dirty="0" smtClean="0">
                  <a:solidFill>
                    <a:schemeClr val="bg1">
                      <a:lumMod val="95000"/>
                    </a:schemeClr>
                  </a:solidFill>
                </a:rPr>
                <a:t> </a:t>
              </a:r>
            </a:p>
            <a:p>
              <a:pPr algn="ctr"/>
              <a:r>
                <a:rPr lang="en-US" sz="1600" dirty="0" smtClean="0">
                  <a:solidFill>
                    <a:schemeClr val="bg1">
                      <a:lumMod val="95000"/>
                    </a:schemeClr>
                  </a:solidFill>
                </a:rPr>
                <a:t>($46 billion penalties - CAA)</a:t>
              </a:r>
              <a:endParaRPr lang="en-US" sz="1600" dirty="0">
                <a:solidFill>
                  <a:schemeClr val="bg1">
                    <a:lumMod val="95000"/>
                  </a:schemeClr>
                </a:solidFill>
              </a:endParaRPr>
            </a:p>
          </p:txBody>
        </p:sp>
        <p:cxnSp>
          <p:nvCxnSpPr>
            <p:cNvPr id="26" name="Straight Connector 25"/>
            <p:cNvCxnSpPr/>
            <p:nvPr/>
          </p:nvCxnSpPr>
          <p:spPr>
            <a:xfrm flipV="1">
              <a:off x="1219200" y="2324100"/>
              <a:ext cx="76200" cy="19050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95400" y="2324100"/>
              <a:ext cx="76200" cy="190500"/>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a:xfrm>
            <a:off x="457200" y="1676401"/>
            <a:ext cx="7924800" cy="457199"/>
          </a:xfrm>
        </p:spPr>
        <p:txBody>
          <a:bodyPr>
            <a:normAutofit/>
          </a:bodyPr>
          <a:lstStyle/>
          <a:p>
            <a:r>
              <a:rPr lang="en-US" sz="2000" b="1" dirty="0" smtClean="0"/>
              <a:t>USD </a:t>
            </a:r>
            <a:r>
              <a:rPr lang="en-US" sz="2000" b="1" dirty="0"/>
              <a:t>7.3 billion on rectifying the emissions </a:t>
            </a:r>
            <a:r>
              <a:rPr lang="en-US" sz="2000" b="1" dirty="0" smtClean="0"/>
              <a:t>issues</a:t>
            </a:r>
            <a:endParaRPr lang="en-US" sz="2000" b="1" dirty="0"/>
          </a:p>
        </p:txBody>
      </p:sp>
      <p:sp>
        <p:nvSpPr>
          <p:cNvPr id="21" name="TextBox 20"/>
          <p:cNvSpPr txBox="1"/>
          <p:nvPr/>
        </p:nvSpPr>
        <p:spPr>
          <a:xfrm>
            <a:off x="1676400" y="2961382"/>
            <a:ext cx="1066800" cy="1077218"/>
          </a:xfrm>
          <a:prstGeom prst="rect">
            <a:avLst/>
          </a:prstGeom>
          <a:noFill/>
        </p:spPr>
        <p:txBody>
          <a:bodyPr wrap="square" rtlCol="0">
            <a:spAutoFit/>
          </a:bodyPr>
          <a:lstStyle/>
          <a:p>
            <a:pPr algn="ctr"/>
            <a:r>
              <a:rPr lang="en-US" sz="1600" dirty="0" smtClean="0"/>
              <a:t>VW Stock fell </a:t>
            </a:r>
            <a:r>
              <a:rPr lang="en-US" sz="1600" dirty="0" smtClean="0"/>
              <a:t>by </a:t>
            </a:r>
            <a:r>
              <a:rPr lang="en-US" sz="1600" dirty="0" smtClean="0"/>
              <a:t>a third (2</a:t>
            </a:r>
            <a:r>
              <a:rPr lang="en-US" sz="1600" baseline="30000" dirty="0" smtClean="0"/>
              <a:t>nd</a:t>
            </a:r>
            <a:r>
              <a:rPr lang="en-US" sz="1600" dirty="0" smtClean="0"/>
              <a:t> week)</a:t>
            </a:r>
            <a:endParaRPr lang="en-US" sz="1600" dirty="0"/>
          </a:p>
        </p:txBody>
      </p:sp>
      <p:sp>
        <p:nvSpPr>
          <p:cNvPr id="23" name="TextBox 22"/>
          <p:cNvSpPr txBox="1"/>
          <p:nvPr/>
        </p:nvSpPr>
        <p:spPr>
          <a:xfrm>
            <a:off x="3276600" y="2936557"/>
            <a:ext cx="1219200" cy="1077218"/>
          </a:xfrm>
          <a:prstGeom prst="rect">
            <a:avLst/>
          </a:prstGeom>
          <a:noFill/>
        </p:spPr>
        <p:txBody>
          <a:bodyPr wrap="square" rtlCol="0">
            <a:spAutoFit/>
          </a:bodyPr>
          <a:lstStyle/>
          <a:p>
            <a:pPr algn="ctr"/>
            <a:r>
              <a:rPr lang="en-US" sz="1600" dirty="0" smtClean="0"/>
              <a:t>VW Stock </a:t>
            </a:r>
            <a:r>
              <a:rPr lang="en-US" sz="1600" dirty="0" smtClean="0"/>
              <a:t>fell </a:t>
            </a:r>
            <a:r>
              <a:rPr lang="en-US" sz="1600" dirty="0" smtClean="0"/>
              <a:t>by another 17%</a:t>
            </a:r>
            <a:endParaRPr lang="en-US" sz="1600" dirty="0"/>
          </a:p>
        </p:txBody>
      </p:sp>
      <p:sp>
        <p:nvSpPr>
          <p:cNvPr id="25" name="TextBox 24"/>
          <p:cNvSpPr txBox="1"/>
          <p:nvPr/>
        </p:nvSpPr>
        <p:spPr>
          <a:xfrm>
            <a:off x="5257800" y="2946737"/>
            <a:ext cx="1447800" cy="1077218"/>
          </a:xfrm>
          <a:prstGeom prst="rect">
            <a:avLst/>
          </a:prstGeom>
          <a:noFill/>
        </p:spPr>
        <p:txBody>
          <a:bodyPr wrap="square" rtlCol="0">
            <a:spAutoFit/>
          </a:bodyPr>
          <a:lstStyle/>
          <a:p>
            <a:pPr algn="ctr"/>
            <a:r>
              <a:rPr lang="en-US" sz="1600" dirty="0" smtClean="0"/>
              <a:t>VW Sale </a:t>
            </a:r>
            <a:r>
              <a:rPr lang="en-US" sz="1600" dirty="0" smtClean="0"/>
              <a:t>fell </a:t>
            </a:r>
            <a:r>
              <a:rPr lang="en-US" sz="1600" dirty="0" smtClean="0"/>
              <a:t>by 25 % (compared by Nov. 2014)</a:t>
            </a:r>
            <a:endParaRPr lang="en-US" sz="1600" dirty="0"/>
          </a:p>
        </p:txBody>
      </p:sp>
      <p:sp>
        <p:nvSpPr>
          <p:cNvPr id="33" name="Content Placeholder 2"/>
          <p:cNvSpPr txBox="1">
            <a:spLocks/>
          </p:cNvSpPr>
          <p:nvPr/>
        </p:nvSpPr>
        <p:spPr>
          <a:xfrm>
            <a:off x="457200" y="4953000"/>
            <a:ext cx="79248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a:t>more than 11 million vehicles were affected by the emission </a:t>
            </a:r>
            <a:r>
              <a:rPr lang="en-US" sz="2000" b="1" dirty="0" smtClean="0"/>
              <a:t>violation</a:t>
            </a:r>
          </a:p>
          <a:p>
            <a:r>
              <a:rPr lang="en-US" sz="2000" b="1" dirty="0" smtClean="0"/>
              <a:t>2.8 </a:t>
            </a:r>
            <a:r>
              <a:rPr lang="en-US" sz="2000" b="1" dirty="0"/>
              <a:t>million in Germany </a:t>
            </a:r>
            <a:r>
              <a:rPr lang="en-US" sz="2000" b="1" dirty="0" smtClean="0"/>
              <a:t>alone</a:t>
            </a:r>
          </a:p>
          <a:p>
            <a:r>
              <a:rPr lang="en-US" sz="2000" b="1" dirty="0"/>
              <a:t>Investors trust </a:t>
            </a:r>
          </a:p>
        </p:txBody>
      </p:sp>
      <p:sp>
        <p:nvSpPr>
          <p:cNvPr id="35" name="TextBox 34"/>
          <p:cNvSpPr txBox="1"/>
          <p:nvPr/>
        </p:nvSpPr>
        <p:spPr>
          <a:xfrm>
            <a:off x="7086600" y="2943760"/>
            <a:ext cx="1600200" cy="830997"/>
          </a:xfrm>
          <a:prstGeom prst="rect">
            <a:avLst/>
          </a:prstGeom>
          <a:noFill/>
        </p:spPr>
        <p:txBody>
          <a:bodyPr wrap="square" rtlCol="0">
            <a:spAutoFit/>
          </a:bodyPr>
          <a:lstStyle/>
          <a:p>
            <a:pPr algn="ctr"/>
            <a:r>
              <a:rPr lang="en-US" sz="1600" dirty="0" smtClean="0"/>
              <a:t>US Justice </a:t>
            </a:r>
            <a:r>
              <a:rPr lang="en-US" sz="1600" dirty="0" err="1" smtClean="0"/>
              <a:t>Dpt</a:t>
            </a:r>
            <a:r>
              <a:rPr lang="en-US" sz="1600" dirty="0" smtClean="0"/>
              <a:t> </a:t>
            </a:r>
          </a:p>
          <a:p>
            <a:pPr algn="ctr"/>
            <a:r>
              <a:rPr lang="en-US" sz="1600" dirty="0" smtClean="0"/>
              <a:t>($46 billion penalties - CAA)</a:t>
            </a:r>
            <a:endParaRPr lang="en-US" sz="1600" dirty="0"/>
          </a:p>
        </p:txBody>
      </p:sp>
      <p:cxnSp>
        <p:nvCxnSpPr>
          <p:cNvPr id="36" name="Straight Connector 35"/>
          <p:cNvCxnSpPr>
            <a:endCxn id="35" idx="0"/>
          </p:cNvCxnSpPr>
          <p:nvPr/>
        </p:nvCxnSpPr>
        <p:spPr>
          <a:xfrm>
            <a:off x="7886700" y="2403157"/>
            <a:ext cx="0" cy="540603"/>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68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par>
                                <p:cTn id="16" presetID="2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1000" fill="hold"/>
                                        <p:tgtEl>
                                          <p:spTgt spid="35"/>
                                        </p:tgtEl>
                                        <p:attrNameLst>
                                          <p:attrName>ppt_w</p:attrName>
                                        </p:attrNameLst>
                                      </p:cBhvr>
                                      <p:tavLst>
                                        <p:tav tm="0">
                                          <p:val>
                                            <p:fltVal val="0"/>
                                          </p:val>
                                        </p:tav>
                                        <p:tav tm="100000">
                                          <p:val>
                                            <p:strVal val="#ppt_w"/>
                                          </p:val>
                                        </p:tav>
                                      </p:tavLst>
                                    </p:anim>
                                    <p:anim calcmode="lin" valueType="num">
                                      <p:cBhvr>
                                        <p:cTn id="30" dur="1000" fill="hold"/>
                                        <p:tgtEl>
                                          <p:spTgt spid="35"/>
                                        </p:tgtEl>
                                        <p:attrNameLst>
                                          <p:attrName>ppt_h</p:attrName>
                                        </p:attrNameLst>
                                      </p:cBhvr>
                                      <p:tavLst>
                                        <p:tav tm="0">
                                          <p:val>
                                            <p:fltVal val="0"/>
                                          </p:val>
                                        </p:tav>
                                        <p:tav tm="100000">
                                          <p:val>
                                            <p:strVal val="#ppt_h"/>
                                          </p:val>
                                        </p:tav>
                                      </p:tavLst>
                                    </p:anim>
                                    <p:anim calcmode="lin" valueType="num">
                                      <p:cBhvr>
                                        <p:cTn id="31" dur="1000" fill="hold"/>
                                        <p:tgtEl>
                                          <p:spTgt spid="35"/>
                                        </p:tgtEl>
                                        <p:attrNameLst>
                                          <p:attrName>style.rotation</p:attrName>
                                        </p:attrNameLst>
                                      </p:cBhvr>
                                      <p:tavLst>
                                        <p:tav tm="0">
                                          <p:val>
                                            <p:fltVal val="90"/>
                                          </p:val>
                                        </p:tav>
                                        <p:tav tm="100000">
                                          <p:val>
                                            <p:fltVal val="0"/>
                                          </p:val>
                                        </p:tav>
                                      </p:tavLst>
                                    </p:anim>
                                    <p:animEffect transition="in" filter="fade">
                                      <p:cBhvr>
                                        <p:cTn id="32" dur="10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0-#ppt_w/2"/>
                                          </p:val>
                                        </p:tav>
                                        <p:tav tm="100000">
                                          <p:val>
                                            <p:strVal val="#ppt_x"/>
                                          </p:val>
                                        </p:tav>
                                      </p:tavLst>
                                    </p:anim>
                                    <p:anim calcmode="lin" valueType="num">
                                      <p:cBhvr additive="base">
                                        <p:cTn id="43"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33"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200" b="1" dirty="0" smtClean="0">
                <a:solidFill>
                  <a:prstClr val="black"/>
                </a:solidFill>
              </a:rPr>
              <a:t>Implications beyond Volkswagen…</a:t>
            </a:r>
            <a:endParaRPr lang="en-US" dirty="0"/>
          </a:p>
        </p:txBody>
      </p:sp>
      <p:sp>
        <p:nvSpPr>
          <p:cNvPr id="3" name="Content Placeholder 2"/>
          <p:cNvSpPr>
            <a:spLocks noGrp="1"/>
          </p:cNvSpPr>
          <p:nvPr>
            <p:ph idx="1"/>
          </p:nvPr>
        </p:nvSpPr>
        <p:spPr>
          <a:xfrm>
            <a:off x="2057400" y="1447800"/>
            <a:ext cx="6477000" cy="1295400"/>
          </a:xfrm>
        </p:spPr>
        <p:txBody>
          <a:bodyPr>
            <a:normAutofit/>
          </a:bodyPr>
          <a:lstStyle/>
          <a:p>
            <a:pPr marL="0" indent="0">
              <a:buNone/>
            </a:pPr>
            <a:r>
              <a:rPr lang="en-US" sz="1800" dirty="0" smtClean="0"/>
              <a:t>Massive </a:t>
            </a:r>
            <a:r>
              <a:rPr lang="en-US" sz="1800" dirty="0"/>
              <a:t>scale press statements by the different </a:t>
            </a:r>
            <a:r>
              <a:rPr lang="en-US" sz="1800" b="1" dirty="0"/>
              <a:t>car manufacturers aiming at </a:t>
            </a:r>
            <a:r>
              <a:rPr lang="en-US" sz="1800" b="1" dirty="0" smtClean="0"/>
              <a:t>distancing</a:t>
            </a:r>
            <a:r>
              <a:rPr lang="en-US" sz="1800" b="1" dirty="0" smtClean="0"/>
              <a:t> </a:t>
            </a:r>
            <a:r>
              <a:rPr lang="en-US" sz="1800" b="1" dirty="0"/>
              <a:t>themselves from the scandal</a:t>
            </a:r>
            <a:r>
              <a:rPr lang="en-US" sz="1800" dirty="0"/>
              <a:t>, reassuring </a:t>
            </a:r>
            <a:r>
              <a:rPr lang="en-US" sz="1800" dirty="0" smtClean="0"/>
              <a:t>public </a:t>
            </a:r>
            <a:r>
              <a:rPr lang="en-US" sz="1800" dirty="0"/>
              <a:t>confidence, and reiterating their compliance with the set regulations.  </a:t>
            </a:r>
          </a:p>
        </p:txBody>
      </p:sp>
      <p:sp>
        <p:nvSpPr>
          <p:cNvPr id="5" name="Content Placeholder 2"/>
          <p:cNvSpPr txBox="1">
            <a:spLocks/>
          </p:cNvSpPr>
          <p:nvPr/>
        </p:nvSpPr>
        <p:spPr>
          <a:xfrm>
            <a:off x="609600" y="1447800"/>
            <a:ext cx="1371600" cy="1295400"/>
          </a:xfrm>
          <a:prstGeom prst="rect">
            <a:avLst/>
          </a:prstGeom>
          <a:solidFill>
            <a:srgbClr val="C00000"/>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smtClean="0">
                <a:solidFill>
                  <a:schemeClr val="bg1"/>
                </a:solidFill>
              </a:rPr>
              <a:t>Car Industry</a:t>
            </a:r>
            <a:endParaRPr lang="en-US" sz="2000" b="1" dirty="0">
              <a:solidFill>
                <a:schemeClr val="bg1"/>
              </a:solidFill>
            </a:endParaRPr>
          </a:p>
        </p:txBody>
      </p:sp>
      <p:sp>
        <p:nvSpPr>
          <p:cNvPr id="6" name="Content Placeholder 2"/>
          <p:cNvSpPr txBox="1">
            <a:spLocks/>
          </p:cNvSpPr>
          <p:nvPr/>
        </p:nvSpPr>
        <p:spPr>
          <a:xfrm>
            <a:off x="2057400" y="3048000"/>
            <a:ext cx="2514600"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smtClean="0"/>
              <a:t>Rising </a:t>
            </a:r>
            <a:r>
              <a:rPr lang="en-US" sz="1800" dirty="0"/>
              <a:t>demand </a:t>
            </a:r>
            <a:r>
              <a:rPr lang="en-US" sz="1800" dirty="0" smtClean="0"/>
              <a:t>for </a:t>
            </a:r>
            <a:r>
              <a:rPr lang="en-US" sz="1800" dirty="0"/>
              <a:t>the </a:t>
            </a:r>
            <a:r>
              <a:rPr lang="en-US" sz="1800" b="1" dirty="0"/>
              <a:t>new generation of vehicles </a:t>
            </a:r>
            <a:r>
              <a:rPr lang="en-US" sz="1800" dirty="0"/>
              <a:t>– mainly the hybrid and electric </a:t>
            </a:r>
            <a:r>
              <a:rPr lang="en-US" sz="1800" dirty="0" smtClean="0"/>
              <a:t>ones</a:t>
            </a:r>
            <a:endParaRPr lang="en-US" sz="1800" dirty="0"/>
          </a:p>
        </p:txBody>
      </p:sp>
      <p:sp>
        <p:nvSpPr>
          <p:cNvPr id="7" name="Content Placeholder 2"/>
          <p:cNvSpPr txBox="1">
            <a:spLocks/>
          </p:cNvSpPr>
          <p:nvPr/>
        </p:nvSpPr>
        <p:spPr>
          <a:xfrm>
            <a:off x="609600" y="3048000"/>
            <a:ext cx="1371600" cy="1371600"/>
          </a:xfrm>
          <a:prstGeom prst="rect">
            <a:avLst/>
          </a:prstGeom>
          <a:solidFill>
            <a:srgbClr val="C00000"/>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smtClean="0">
                <a:solidFill>
                  <a:schemeClr val="bg1"/>
                </a:solidFill>
              </a:rPr>
              <a:t>Confidence in Diesel Vehicles</a:t>
            </a:r>
            <a:endParaRPr lang="en-US" sz="2000" b="1" dirty="0">
              <a:solidFill>
                <a:schemeClr val="bg1"/>
              </a:solidFill>
            </a:endParaRPr>
          </a:p>
        </p:txBody>
      </p:sp>
      <p:sp>
        <p:nvSpPr>
          <p:cNvPr id="8" name="Content Placeholder 2"/>
          <p:cNvSpPr txBox="1">
            <a:spLocks/>
          </p:cNvSpPr>
          <p:nvPr/>
        </p:nvSpPr>
        <p:spPr>
          <a:xfrm>
            <a:off x="2057400" y="4953000"/>
            <a:ext cx="25146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smtClean="0"/>
              <a:t>Lawsuit tsunami affecting </a:t>
            </a:r>
            <a:r>
              <a:rPr lang="en-US" sz="1800" dirty="0" smtClean="0"/>
              <a:t> </a:t>
            </a:r>
            <a:r>
              <a:rPr lang="en-US" sz="1800" dirty="0"/>
              <a:t>German </a:t>
            </a:r>
            <a:r>
              <a:rPr lang="en-US" sz="1800" dirty="0" smtClean="0"/>
              <a:t>competitiveness</a:t>
            </a:r>
            <a:endParaRPr lang="en-US" sz="1800" dirty="0"/>
          </a:p>
        </p:txBody>
      </p:sp>
      <p:sp>
        <p:nvSpPr>
          <p:cNvPr id="9" name="Content Placeholder 2"/>
          <p:cNvSpPr txBox="1">
            <a:spLocks/>
          </p:cNvSpPr>
          <p:nvPr/>
        </p:nvSpPr>
        <p:spPr>
          <a:xfrm>
            <a:off x="609600" y="4953000"/>
            <a:ext cx="1371600" cy="990600"/>
          </a:xfrm>
          <a:prstGeom prst="rect">
            <a:avLst/>
          </a:prstGeom>
          <a:solidFill>
            <a:srgbClr val="C00000"/>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smtClean="0">
                <a:solidFill>
                  <a:schemeClr val="bg1"/>
                </a:solidFill>
              </a:rPr>
              <a:t>German Pride</a:t>
            </a:r>
            <a:endParaRPr lang="en-US" sz="2000" b="1" dirty="0">
              <a:solidFill>
                <a:schemeClr val="bg1"/>
              </a:solidFill>
            </a:endParaRPr>
          </a:p>
        </p:txBody>
      </p:sp>
      <p:pic>
        <p:nvPicPr>
          <p:cNvPr id="10" name="Picture 2" descr="http://stmedia.startribune.com/images/ows_1443049212219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667000"/>
            <a:ext cx="4495800" cy="3405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26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0-#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P spid="7" grpId="0" animBg="1"/>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200" b="1" dirty="0">
                <a:solidFill>
                  <a:prstClr val="black"/>
                </a:solidFill>
              </a:rPr>
              <a:t>Implications beyond Volkswagen…</a:t>
            </a:r>
            <a:endParaRPr lang="en-US" dirty="0"/>
          </a:p>
        </p:txBody>
      </p:sp>
      <p:sp>
        <p:nvSpPr>
          <p:cNvPr id="10" name="Content Placeholder 2"/>
          <p:cNvSpPr txBox="1">
            <a:spLocks/>
          </p:cNvSpPr>
          <p:nvPr/>
        </p:nvSpPr>
        <p:spPr>
          <a:xfrm>
            <a:off x="2054772" y="1752600"/>
            <a:ext cx="64770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smtClean="0"/>
              <a:t>Calling for </a:t>
            </a:r>
            <a:r>
              <a:rPr lang="en-US" sz="1800" dirty="0" smtClean="0"/>
              <a:t>more </a:t>
            </a:r>
            <a:r>
              <a:rPr lang="en-US" sz="1800" dirty="0"/>
              <a:t>“real-time” testing and enforcement to be implemented. </a:t>
            </a:r>
          </a:p>
        </p:txBody>
      </p:sp>
      <p:sp>
        <p:nvSpPr>
          <p:cNvPr id="11" name="Content Placeholder 2"/>
          <p:cNvSpPr txBox="1">
            <a:spLocks/>
          </p:cNvSpPr>
          <p:nvPr/>
        </p:nvSpPr>
        <p:spPr>
          <a:xfrm>
            <a:off x="609600" y="1752600"/>
            <a:ext cx="1371600" cy="990600"/>
          </a:xfrm>
          <a:prstGeom prst="rect">
            <a:avLst/>
          </a:prstGeom>
          <a:solidFill>
            <a:srgbClr val="C00000"/>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smtClean="0">
                <a:solidFill>
                  <a:schemeClr val="bg1"/>
                </a:solidFill>
              </a:rPr>
              <a:t>Regulatory Regime</a:t>
            </a:r>
            <a:endParaRPr lang="en-US" sz="2000" b="1" dirty="0">
              <a:solidFill>
                <a:schemeClr val="bg1"/>
              </a:solidFill>
            </a:endParaRPr>
          </a:p>
        </p:txBody>
      </p:sp>
      <p:pic>
        <p:nvPicPr>
          <p:cNvPr id="13"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09800" y="2514600"/>
            <a:ext cx="5468627" cy="4249578"/>
          </a:xfrm>
        </p:spPr>
      </p:pic>
    </p:spTree>
    <p:extLst>
      <p:ext uri="{BB962C8B-B14F-4D97-AF65-F5344CB8AC3E}">
        <p14:creationId xmlns:p14="http://schemas.microsoft.com/office/powerpoint/2010/main" val="1097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200" b="1" dirty="0" smtClean="0">
                <a:solidFill>
                  <a:prstClr val="black"/>
                </a:solidFill>
              </a:rPr>
              <a:t>Features </a:t>
            </a:r>
            <a:r>
              <a:rPr lang="en-US" sz="2200" b="1" dirty="0">
                <a:solidFill>
                  <a:prstClr val="black"/>
                </a:solidFill>
              </a:rPr>
              <a:t>of the future regulatory </a:t>
            </a:r>
            <a:r>
              <a:rPr lang="en-US" sz="2200" b="1" dirty="0" smtClean="0">
                <a:solidFill>
                  <a:prstClr val="black"/>
                </a:solidFill>
              </a:rPr>
              <a:t>framework…</a:t>
            </a:r>
            <a:endParaRPr lang="en-US" dirty="0"/>
          </a:p>
        </p:txBody>
      </p:sp>
      <p:sp>
        <p:nvSpPr>
          <p:cNvPr id="3" name="Content Placeholder 2"/>
          <p:cNvSpPr>
            <a:spLocks noGrp="1"/>
          </p:cNvSpPr>
          <p:nvPr>
            <p:ph idx="1"/>
          </p:nvPr>
        </p:nvSpPr>
        <p:spPr>
          <a:xfrm>
            <a:off x="628650" y="1447800"/>
            <a:ext cx="7677150" cy="1143000"/>
          </a:xfrm>
        </p:spPr>
        <p:txBody>
          <a:bodyPr>
            <a:normAutofit/>
          </a:bodyPr>
          <a:lstStyle/>
          <a:p>
            <a:pPr marL="0" indent="0">
              <a:buNone/>
            </a:pPr>
            <a:r>
              <a:rPr lang="en-US" sz="1800" dirty="0" smtClean="0"/>
              <a:t>The </a:t>
            </a:r>
            <a:r>
              <a:rPr lang="en-US" sz="1800" dirty="0"/>
              <a:t>flexibility of “</a:t>
            </a:r>
            <a:r>
              <a:rPr lang="en-US" sz="1800" i="1" dirty="0"/>
              <a:t>Performance-based Regulation” is “</a:t>
            </a:r>
            <a:r>
              <a:rPr lang="en-US" sz="1800" b="1" i="1" dirty="0"/>
              <a:t>both its principle advantage and challenge</a:t>
            </a:r>
            <a:r>
              <a:rPr lang="en-US" sz="1800" i="1" dirty="0"/>
              <a:t>”</a:t>
            </a:r>
            <a:r>
              <a:rPr lang="en-US" sz="1800" dirty="0"/>
              <a:t>, particularly in absence of the regulators’ oversight and audit. </a:t>
            </a:r>
            <a:r>
              <a:rPr lang="en-US" sz="1800" dirty="0" smtClean="0"/>
              <a:t> </a:t>
            </a:r>
            <a:r>
              <a:rPr lang="en-US" sz="1800" b="1" dirty="0" smtClean="0"/>
              <a:t>(</a:t>
            </a:r>
            <a:r>
              <a:rPr lang="en-US" sz="1800" b="1" dirty="0"/>
              <a:t>Cary </a:t>
            </a:r>
            <a:r>
              <a:rPr lang="en-US" sz="1800" b="1" dirty="0" err="1" smtClean="0"/>
              <a:t>Coglianese</a:t>
            </a:r>
            <a:r>
              <a:rPr lang="en-US" sz="1800" b="1" dirty="0" smtClean="0"/>
              <a:t>)</a:t>
            </a:r>
            <a:endParaRPr lang="en-US" sz="1800" b="1" dirty="0"/>
          </a:p>
        </p:txBody>
      </p:sp>
      <p:sp>
        <p:nvSpPr>
          <p:cNvPr id="12" name="Content Placeholder 2"/>
          <p:cNvSpPr txBox="1">
            <a:spLocks/>
          </p:cNvSpPr>
          <p:nvPr/>
        </p:nvSpPr>
        <p:spPr>
          <a:xfrm>
            <a:off x="609600" y="2667000"/>
            <a:ext cx="7924800"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smtClean="0"/>
              <a:t>Some </a:t>
            </a:r>
            <a:r>
              <a:rPr lang="en-US" sz="1800" b="1" dirty="0"/>
              <a:t>key features of the future regulatory framework </a:t>
            </a:r>
            <a:r>
              <a:rPr lang="en-US" sz="1800" b="1" dirty="0" smtClean="0"/>
              <a:t> that should be taken into consideration </a:t>
            </a:r>
            <a:r>
              <a:rPr lang="en-US" sz="1800" b="1" dirty="0" smtClean="0"/>
              <a:t>:</a:t>
            </a:r>
          </a:p>
        </p:txBody>
      </p:sp>
      <p:sp>
        <p:nvSpPr>
          <p:cNvPr id="4" name="Rectangle 3"/>
          <p:cNvSpPr/>
          <p:nvPr/>
        </p:nvSpPr>
        <p:spPr>
          <a:xfrm>
            <a:off x="0" y="6334780"/>
            <a:ext cx="4572000" cy="523220"/>
          </a:xfrm>
          <a:prstGeom prst="rect">
            <a:avLst/>
          </a:prstGeom>
        </p:spPr>
        <p:txBody>
          <a:bodyPr>
            <a:spAutoFit/>
          </a:bodyPr>
          <a:lstStyle/>
          <a:p>
            <a:r>
              <a:rPr lang="en-US" sz="1400" dirty="0"/>
              <a:t>(Professor and Director of the Penn Program on Regulations at the University of </a:t>
            </a:r>
            <a:r>
              <a:rPr lang="en-US" sz="1400" dirty="0" smtClean="0"/>
              <a:t>Pennsylvania </a:t>
            </a:r>
            <a:r>
              <a:rPr lang="en-US" sz="1400" dirty="0"/>
              <a:t>Law School)</a:t>
            </a:r>
            <a:endParaRPr lang="en-US" sz="1600" dirty="0"/>
          </a:p>
        </p:txBody>
      </p:sp>
      <p:sp>
        <p:nvSpPr>
          <p:cNvPr id="7" name="Content Placeholder 2"/>
          <p:cNvSpPr txBox="1">
            <a:spLocks/>
          </p:cNvSpPr>
          <p:nvPr/>
        </p:nvSpPr>
        <p:spPr>
          <a:xfrm>
            <a:off x="609600" y="3657600"/>
            <a:ext cx="3505200" cy="514350"/>
          </a:xfrm>
          <a:prstGeom prst="rect">
            <a:avLst/>
          </a:prstGeom>
          <a:solidFill>
            <a:srgbClr val="C000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solidFill>
                  <a:schemeClr val="bg1"/>
                </a:solidFill>
              </a:rPr>
              <a:t>Ensure public interest not just private interest</a:t>
            </a:r>
          </a:p>
        </p:txBody>
      </p:sp>
      <p:sp>
        <p:nvSpPr>
          <p:cNvPr id="9" name="Content Placeholder 2"/>
          <p:cNvSpPr txBox="1">
            <a:spLocks/>
          </p:cNvSpPr>
          <p:nvPr/>
        </p:nvSpPr>
        <p:spPr>
          <a:xfrm>
            <a:off x="4953000" y="3657600"/>
            <a:ext cx="3505200" cy="514350"/>
          </a:xfrm>
          <a:prstGeom prst="rect">
            <a:avLst/>
          </a:prstGeom>
          <a:solidFill>
            <a:srgbClr val="C000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solidFill>
                  <a:schemeClr val="bg1"/>
                </a:solidFill>
              </a:rPr>
              <a:t>Meet statutory objectives </a:t>
            </a:r>
          </a:p>
        </p:txBody>
      </p:sp>
      <p:sp>
        <p:nvSpPr>
          <p:cNvPr id="10" name="Content Placeholder 2"/>
          <p:cNvSpPr txBox="1">
            <a:spLocks/>
          </p:cNvSpPr>
          <p:nvPr/>
        </p:nvSpPr>
        <p:spPr>
          <a:xfrm>
            <a:off x="609600" y="4362450"/>
            <a:ext cx="3505200" cy="895350"/>
          </a:xfrm>
          <a:prstGeom prst="rect">
            <a:avLst/>
          </a:prstGeom>
          <a:solidFill>
            <a:srgbClr val="C00000"/>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solidFill>
                  <a:schemeClr val="bg1"/>
                </a:solidFill>
              </a:rPr>
              <a:t>Have effective systems and processes of transparency and public accountability</a:t>
            </a:r>
          </a:p>
        </p:txBody>
      </p:sp>
      <p:sp>
        <p:nvSpPr>
          <p:cNvPr id="5" name="Rectangle 4"/>
          <p:cNvSpPr/>
          <p:nvPr/>
        </p:nvSpPr>
        <p:spPr>
          <a:xfrm>
            <a:off x="4953000" y="4362450"/>
            <a:ext cx="3505200" cy="1754326"/>
          </a:xfrm>
          <a:prstGeom prst="rect">
            <a:avLst/>
          </a:prstGeom>
          <a:solidFill>
            <a:srgbClr val="C00000"/>
          </a:solidFill>
        </p:spPr>
        <p:txBody>
          <a:bodyPr wrap="square">
            <a:spAutoFit/>
          </a:bodyPr>
          <a:lstStyle/>
          <a:p>
            <a:pPr marL="285750" indent="-285750">
              <a:buFont typeface="Arial" panose="020B0604020202020204" pitchFamily="34" charset="0"/>
              <a:buChar char="•"/>
            </a:pPr>
            <a:r>
              <a:rPr lang="en-US" b="1" dirty="0">
                <a:solidFill>
                  <a:schemeClr val="bg1"/>
                </a:solidFill>
              </a:rPr>
              <a:t>Ensure and maintain a higher level of trust between the regulators and regulated on one hand, and the regulated and the general public on the other…</a:t>
            </a:r>
          </a:p>
        </p:txBody>
      </p:sp>
      <p:sp>
        <p:nvSpPr>
          <p:cNvPr id="11" name="TextBox 10"/>
          <p:cNvSpPr txBox="1"/>
          <p:nvPr/>
        </p:nvSpPr>
        <p:spPr>
          <a:xfrm>
            <a:off x="5562600" y="6334780"/>
            <a:ext cx="3505200" cy="523220"/>
          </a:xfrm>
          <a:prstGeom prst="rect">
            <a:avLst/>
          </a:prstGeom>
          <a:noFill/>
        </p:spPr>
        <p:txBody>
          <a:bodyPr wrap="square" rtlCol="0">
            <a:spAutoFit/>
          </a:bodyPr>
          <a:lstStyle/>
          <a:p>
            <a:pPr algn="r"/>
            <a:r>
              <a:rPr lang="en-US" sz="2800" b="1" dirty="0" smtClean="0">
                <a:solidFill>
                  <a:srgbClr val="C00000"/>
                </a:solidFill>
              </a:rPr>
              <a:t>Thank you</a:t>
            </a:r>
            <a:endParaRPr lang="en-US" sz="2800" b="1" dirty="0">
              <a:solidFill>
                <a:srgbClr val="C00000"/>
              </a:solidFill>
            </a:endParaRPr>
          </a:p>
        </p:txBody>
      </p:sp>
    </p:spTree>
    <p:extLst>
      <p:ext uri="{BB962C8B-B14F-4D97-AF65-F5344CB8AC3E}">
        <p14:creationId xmlns:p14="http://schemas.microsoft.com/office/powerpoint/2010/main" val="339209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uiExpand="1" build="p"/>
      <p:bldP spid="7" grpId="0" animBg="1"/>
      <p:bldP spid="9" grpId="0" animBg="1"/>
      <p:bldP spid="10"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Volkswagen Story</a:t>
            </a:r>
          </a:p>
          <a:p>
            <a:r>
              <a:rPr lang="en-US" b="1" dirty="0" smtClean="0"/>
              <a:t>The Scandal </a:t>
            </a:r>
            <a:r>
              <a:rPr lang="en-US" b="1" dirty="0" smtClean="0"/>
              <a:t>unfolds</a:t>
            </a:r>
            <a:endParaRPr lang="en-US" b="1" dirty="0"/>
          </a:p>
          <a:p>
            <a:r>
              <a:rPr lang="en-US" b="1" dirty="0"/>
              <a:t>The engineering of the </a:t>
            </a:r>
            <a:r>
              <a:rPr lang="en-US" b="1" dirty="0" smtClean="0"/>
              <a:t>scandal</a:t>
            </a:r>
          </a:p>
          <a:p>
            <a:r>
              <a:rPr lang="en-US" b="1" dirty="0">
                <a:solidFill>
                  <a:prstClr val="black"/>
                </a:solidFill>
              </a:rPr>
              <a:t>The regulatory Aspect</a:t>
            </a:r>
            <a:endParaRPr lang="en-US" b="1" dirty="0" smtClean="0"/>
          </a:p>
          <a:p>
            <a:r>
              <a:rPr lang="en-US" b="1" dirty="0" smtClean="0"/>
              <a:t>Many </a:t>
            </a:r>
            <a:r>
              <a:rPr lang="en-US" b="1" dirty="0" smtClean="0"/>
              <a:t>violations setting a </a:t>
            </a:r>
            <a:r>
              <a:rPr lang="en-US" b="1" dirty="0" smtClean="0"/>
              <a:t>precedence</a:t>
            </a:r>
          </a:p>
          <a:p>
            <a:r>
              <a:rPr lang="en-US" b="1" dirty="0"/>
              <a:t>The implications of the </a:t>
            </a:r>
            <a:r>
              <a:rPr lang="en-US" b="1" dirty="0" smtClean="0"/>
              <a:t>scandal</a:t>
            </a:r>
          </a:p>
          <a:p>
            <a:pPr lvl="1"/>
            <a:r>
              <a:rPr lang="en-US" b="1" dirty="0" smtClean="0"/>
              <a:t>For</a:t>
            </a:r>
            <a:r>
              <a:rPr lang="en-US" b="1" dirty="0" smtClean="0"/>
              <a:t> </a:t>
            </a:r>
            <a:r>
              <a:rPr lang="en-US" b="1" dirty="0" smtClean="0"/>
              <a:t>Volkswagen</a:t>
            </a:r>
          </a:p>
          <a:p>
            <a:pPr lvl="1"/>
            <a:r>
              <a:rPr lang="en-US" b="1" dirty="0" smtClean="0">
                <a:solidFill>
                  <a:prstClr val="black"/>
                </a:solidFill>
              </a:rPr>
              <a:t>Beyond Volkswagen</a:t>
            </a:r>
            <a:endParaRPr lang="en-US" b="1" dirty="0" smtClean="0"/>
          </a:p>
          <a:p>
            <a:r>
              <a:rPr lang="en-US" b="1" dirty="0">
                <a:solidFill>
                  <a:prstClr val="black"/>
                </a:solidFill>
              </a:rPr>
              <a:t>Features of the </a:t>
            </a:r>
            <a:r>
              <a:rPr lang="en-US" b="1" dirty="0" smtClean="0">
                <a:solidFill>
                  <a:prstClr val="black"/>
                </a:solidFill>
              </a:rPr>
              <a:t>Future Regulatory </a:t>
            </a:r>
            <a:r>
              <a:rPr lang="en-US" b="1" dirty="0" smtClean="0">
                <a:solidFill>
                  <a:prstClr val="black"/>
                </a:solidFill>
              </a:rPr>
              <a:t>Fr</a:t>
            </a:r>
            <a:r>
              <a:rPr lang="en-US" b="1" dirty="0" smtClean="0">
                <a:solidFill>
                  <a:prstClr val="black"/>
                </a:solidFill>
              </a:rPr>
              <a:t>amework</a:t>
            </a:r>
            <a:endParaRPr lang="en-US" dirty="0" smtClean="0"/>
          </a:p>
          <a:p>
            <a:endParaRPr lang="en-US" dirty="0" smtClean="0"/>
          </a:p>
          <a:p>
            <a:endParaRPr lang="en-US" dirty="0"/>
          </a:p>
        </p:txBody>
      </p:sp>
      <p:pic>
        <p:nvPicPr>
          <p:cNvPr id="4" name="Picture 3" descr="public admin header small roun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9144000" cy="1000125"/>
          </a:xfrm>
          <a:prstGeom prst="rect">
            <a:avLst/>
          </a:prstGeom>
          <a:noFill/>
          <a:ln>
            <a:noFill/>
          </a:ln>
        </p:spPr>
      </p:pic>
    </p:spTree>
    <p:extLst>
      <p:ext uri="{BB962C8B-B14F-4D97-AF65-F5344CB8AC3E}">
        <p14:creationId xmlns:p14="http://schemas.microsoft.com/office/powerpoint/2010/main" val="4138308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solidFill>
                  <a:prstClr val="black"/>
                </a:solidFill>
              </a:rPr>
              <a:t>The Volkswagen Story… </a:t>
            </a:r>
            <a:br>
              <a:rPr lang="en-US" sz="2400" b="1" dirty="0" smtClean="0">
                <a:solidFill>
                  <a:prstClr val="black"/>
                </a:solidFill>
              </a:rPr>
            </a:br>
            <a:r>
              <a:rPr lang="en-US" sz="2400" b="1" dirty="0" smtClean="0">
                <a:solidFill>
                  <a:prstClr val="black"/>
                </a:solidFill>
              </a:rPr>
              <a:t>large</a:t>
            </a:r>
            <a:r>
              <a:rPr lang="en-US" sz="2400" b="1" dirty="0">
                <a:solidFill>
                  <a:prstClr val="black"/>
                </a:solidFill>
              </a:rPr>
              <a:t>, ambitious, rapidly growing motor vehicle </a:t>
            </a:r>
            <a:r>
              <a:rPr lang="en-US" sz="2400" b="1" dirty="0" smtClean="0">
                <a:solidFill>
                  <a:prstClr val="black"/>
                </a:solidFill>
              </a:rPr>
              <a:t>company…</a:t>
            </a:r>
            <a:endParaRPr lang="en-US" dirty="0"/>
          </a:p>
        </p:txBody>
      </p:sp>
      <p:grpSp>
        <p:nvGrpSpPr>
          <p:cNvPr id="11" name="Group 10"/>
          <p:cNvGrpSpPr/>
          <p:nvPr/>
        </p:nvGrpSpPr>
        <p:grpSpPr>
          <a:xfrm>
            <a:off x="4566745" y="1610380"/>
            <a:ext cx="4120055" cy="3037820"/>
            <a:chOff x="4566745" y="1686580"/>
            <a:chExt cx="4120055" cy="3037820"/>
          </a:xfrm>
        </p:grpSpPr>
        <p:graphicFrame>
          <p:nvGraphicFramePr>
            <p:cNvPr id="5" name="Chart 4"/>
            <p:cNvGraphicFramePr/>
            <p:nvPr>
              <p:extLst>
                <p:ext uri="{D42A27DB-BD31-4B8C-83A1-F6EECF244321}">
                  <p14:modId xmlns:p14="http://schemas.microsoft.com/office/powerpoint/2010/main" val="2981524178"/>
                </p:ext>
              </p:extLst>
            </p:nvPr>
          </p:nvGraphicFramePr>
          <p:xfrm>
            <a:off x="4586199" y="2362200"/>
            <a:ext cx="4081145"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66745" y="1686580"/>
              <a:ext cx="4120055" cy="523220"/>
            </a:xfrm>
            <a:prstGeom prst="rect">
              <a:avLst/>
            </a:prstGeom>
          </p:spPr>
          <p:txBody>
            <a:bodyPr wrap="square">
              <a:spAutoFit/>
            </a:bodyPr>
            <a:lstStyle/>
            <a:p>
              <a:r>
                <a:rPr lang="en-US" sz="1400" b="1" dirty="0"/>
                <a:t>Five Leading Vehicles Manufacturers by Global Sale (Million units) in 2014</a:t>
              </a:r>
            </a:p>
          </p:txBody>
        </p:sp>
      </p:grpSp>
      <p:sp>
        <p:nvSpPr>
          <p:cNvPr id="9" name="Content Placeholder 2"/>
          <p:cNvSpPr txBox="1">
            <a:spLocks/>
          </p:cNvSpPr>
          <p:nvPr/>
        </p:nvSpPr>
        <p:spPr>
          <a:xfrm>
            <a:off x="295274" y="5181601"/>
            <a:ext cx="8391525"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t>“We want to have the most satisfied employees and customers in the world, sell more than 10 million cars a year and achieve a profit margin of more than 8 percent” </a:t>
            </a:r>
            <a:r>
              <a:rPr lang="en-US" sz="2000" dirty="0"/>
              <a:t>Martin </a:t>
            </a:r>
            <a:r>
              <a:rPr lang="en-US" sz="2000" dirty="0" err="1"/>
              <a:t>Winterkorn</a:t>
            </a:r>
            <a:r>
              <a:rPr lang="en-US" sz="2000" dirty="0"/>
              <a:t> (VW CEO) </a:t>
            </a:r>
          </a:p>
        </p:txBody>
      </p:sp>
      <p:sp>
        <p:nvSpPr>
          <p:cNvPr id="10" name="Rectangle 9"/>
          <p:cNvSpPr/>
          <p:nvPr/>
        </p:nvSpPr>
        <p:spPr>
          <a:xfrm>
            <a:off x="0" y="6596390"/>
            <a:ext cx="4572000" cy="261610"/>
          </a:xfrm>
          <a:prstGeom prst="rect">
            <a:avLst/>
          </a:prstGeom>
        </p:spPr>
        <p:txBody>
          <a:bodyPr>
            <a:spAutoFit/>
          </a:bodyPr>
          <a:lstStyle/>
          <a:p>
            <a:r>
              <a:rPr lang="en-US" sz="1100" dirty="0"/>
              <a:t>Source: Moving Progress, Facts and Figures - Navigator 2015, December 2014</a:t>
            </a:r>
          </a:p>
        </p:txBody>
      </p:sp>
      <p:sp>
        <p:nvSpPr>
          <p:cNvPr id="8" name="Title 1"/>
          <p:cNvSpPr txBox="1">
            <a:spLocks/>
          </p:cNvSpPr>
          <p:nvPr/>
        </p:nvSpPr>
        <p:spPr>
          <a:xfrm>
            <a:off x="295275" y="2357110"/>
            <a:ext cx="3981450" cy="17576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solidFill>
                  <a:prstClr val="black"/>
                </a:solidFill>
              </a:rPr>
              <a:t>It has been one of the leading carmakers in the world… aiming at holding the “No. 1” position in the industry by 2018…</a:t>
            </a:r>
            <a:endParaRPr lang="en-US" sz="4000" dirty="0"/>
          </a:p>
        </p:txBody>
      </p:sp>
    </p:spTree>
    <p:extLst>
      <p:ext uri="{BB962C8B-B14F-4D97-AF65-F5344CB8AC3E}">
        <p14:creationId xmlns:p14="http://schemas.microsoft.com/office/powerpoint/2010/main" val="361828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a:solidFill>
                  <a:prstClr val="black"/>
                </a:solidFill>
              </a:rPr>
              <a:t>The Volkswagen Story… </a:t>
            </a:r>
            <a:br>
              <a:rPr lang="en-US" sz="2400" b="1" dirty="0">
                <a:solidFill>
                  <a:prstClr val="black"/>
                </a:solidFill>
              </a:rPr>
            </a:br>
            <a:r>
              <a:rPr lang="en-US" sz="2400" b="1" dirty="0">
                <a:solidFill>
                  <a:prstClr val="black"/>
                </a:solidFill>
              </a:rPr>
              <a:t>large, ambitious, rapidly growing motor vehicle company…</a:t>
            </a:r>
            <a:endParaRPr lang="en-US" dirty="0"/>
          </a:p>
        </p:txBody>
      </p:sp>
      <p:sp>
        <p:nvSpPr>
          <p:cNvPr id="8" name="Content Placeholder 2"/>
          <p:cNvSpPr>
            <a:spLocks noGrp="1"/>
          </p:cNvSpPr>
          <p:nvPr>
            <p:ph idx="1"/>
          </p:nvPr>
        </p:nvSpPr>
        <p:spPr>
          <a:xfrm>
            <a:off x="457200" y="4377909"/>
            <a:ext cx="3962400" cy="2099092"/>
          </a:xfrm>
        </p:spPr>
        <p:txBody>
          <a:bodyPr>
            <a:noAutofit/>
          </a:bodyPr>
          <a:lstStyle/>
          <a:p>
            <a:pPr marL="0" indent="0">
              <a:buNone/>
            </a:pPr>
            <a:r>
              <a:rPr lang="en-US" sz="1800" dirty="0" smtClean="0"/>
              <a:t>The Group has set a </a:t>
            </a:r>
            <a:r>
              <a:rPr lang="en-US" sz="1800" b="1" dirty="0" smtClean="0"/>
              <a:t>sustainability strategy </a:t>
            </a:r>
            <a:r>
              <a:rPr lang="en-US" sz="1800" dirty="0" smtClean="0"/>
              <a:t> and reported </a:t>
            </a:r>
            <a:r>
              <a:rPr lang="en-US" sz="1800" dirty="0"/>
              <a:t>taking forward steps in the Climate Change </a:t>
            </a:r>
            <a:r>
              <a:rPr lang="en-US" sz="1800" dirty="0" smtClean="0"/>
              <a:t>discourse.</a:t>
            </a:r>
          </a:p>
        </p:txBody>
      </p:sp>
      <p:sp>
        <p:nvSpPr>
          <p:cNvPr id="9" name="Content Placeholder 2"/>
          <p:cNvSpPr txBox="1">
            <a:spLocks/>
          </p:cNvSpPr>
          <p:nvPr/>
        </p:nvSpPr>
        <p:spPr>
          <a:xfrm>
            <a:off x="457200" y="1905001"/>
            <a:ext cx="3962400" cy="167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smtClean="0"/>
              <a:t>Volkswagen’s </a:t>
            </a:r>
            <a:r>
              <a:rPr lang="en-US" sz="1800" dirty="0" smtClean="0"/>
              <a:t>workforce grew </a:t>
            </a:r>
            <a:r>
              <a:rPr lang="en-US" sz="1800" dirty="0"/>
              <a:t>at an average rate of </a:t>
            </a:r>
            <a:r>
              <a:rPr lang="en-US" sz="1800" b="1" dirty="0" smtClean="0"/>
              <a:t>10.64%</a:t>
            </a:r>
            <a:r>
              <a:rPr lang="en-US" sz="1800" dirty="0"/>
              <a:t> </a:t>
            </a:r>
            <a:r>
              <a:rPr lang="en-US" sz="1800" dirty="0" smtClean="0"/>
              <a:t>(2010-2015) reaching  </a:t>
            </a:r>
            <a:r>
              <a:rPr lang="en-US" sz="1800" dirty="0"/>
              <a:t>583 thousand </a:t>
            </a:r>
            <a:r>
              <a:rPr lang="en-US" sz="1800" dirty="0" smtClean="0"/>
              <a:t>employees.</a:t>
            </a:r>
            <a:endParaRPr lang="en-US" sz="1800" dirty="0"/>
          </a:p>
        </p:txBody>
      </p:sp>
      <p:grpSp>
        <p:nvGrpSpPr>
          <p:cNvPr id="3" name="Group 2"/>
          <p:cNvGrpSpPr/>
          <p:nvPr/>
        </p:nvGrpSpPr>
        <p:grpSpPr>
          <a:xfrm>
            <a:off x="4706007" y="1524000"/>
            <a:ext cx="4120055" cy="2435136"/>
            <a:chOff x="4566745" y="1686580"/>
            <a:chExt cx="4120055" cy="2435136"/>
          </a:xfrm>
        </p:grpSpPr>
        <p:sp>
          <p:nvSpPr>
            <p:cNvPr id="6" name="Rectangle 5"/>
            <p:cNvSpPr/>
            <p:nvPr/>
          </p:nvSpPr>
          <p:spPr>
            <a:xfrm>
              <a:off x="4566745" y="1686580"/>
              <a:ext cx="4120055" cy="307777"/>
            </a:xfrm>
            <a:prstGeom prst="rect">
              <a:avLst/>
            </a:prstGeom>
          </p:spPr>
          <p:txBody>
            <a:bodyPr wrap="square">
              <a:spAutoFit/>
            </a:bodyPr>
            <a:lstStyle/>
            <a:p>
              <a:r>
                <a:rPr lang="en-US" sz="1400" b="1" dirty="0"/>
                <a:t>Vehicle Sales (in thousands)- CAGR= 8.85% </a:t>
              </a:r>
            </a:p>
          </p:txBody>
        </p:sp>
        <p:graphicFrame>
          <p:nvGraphicFramePr>
            <p:cNvPr id="7" name="Chart 6"/>
            <p:cNvGraphicFramePr/>
            <p:nvPr>
              <p:extLst>
                <p:ext uri="{D42A27DB-BD31-4B8C-83A1-F6EECF244321}">
                  <p14:modId xmlns:p14="http://schemas.microsoft.com/office/powerpoint/2010/main" val="569206726"/>
                </p:ext>
              </p:extLst>
            </p:nvPr>
          </p:nvGraphicFramePr>
          <p:xfrm>
            <a:off x="4577255" y="2054791"/>
            <a:ext cx="3952875" cy="2066925"/>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13" name="Group 12"/>
          <p:cNvGrpSpPr/>
          <p:nvPr/>
        </p:nvGrpSpPr>
        <p:grpSpPr>
          <a:xfrm>
            <a:off x="4711263" y="4070132"/>
            <a:ext cx="4127937" cy="2527518"/>
            <a:chOff x="4711263" y="4070132"/>
            <a:chExt cx="4127937" cy="2527518"/>
          </a:xfrm>
        </p:grpSpPr>
        <p:graphicFrame>
          <p:nvGraphicFramePr>
            <p:cNvPr id="11" name="Chart 10"/>
            <p:cNvGraphicFramePr/>
            <p:nvPr>
              <p:extLst>
                <p:ext uri="{D42A27DB-BD31-4B8C-83A1-F6EECF244321}">
                  <p14:modId xmlns:p14="http://schemas.microsoft.com/office/powerpoint/2010/main" val="1912399315"/>
                </p:ext>
              </p:extLst>
            </p:nvPr>
          </p:nvGraphicFramePr>
          <p:xfrm>
            <a:off x="4711263" y="4419600"/>
            <a:ext cx="3962400" cy="217805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4719145" y="4070132"/>
              <a:ext cx="4120055" cy="307777"/>
            </a:xfrm>
            <a:prstGeom prst="rect">
              <a:avLst/>
            </a:prstGeom>
          </p:spPr>
          <p:txBody>
            <a:bodyPr wrap="square">
              <a:spAutoFit/>
            </a:bodyPr>
            <a:lstStyle/>
            <a:p>
              <a:pPr>
                <a:defRPr sz="1100" b="1" i="0" u="none" strike="noStrike" kern="1200" baseline="0">
                  <a:solidFill>
                    <a:prstClr val="black"/>
                  </a:solidFill>
                  <a:latin typeface="+mn-lt"/>
                  <a:ea typeface="+mn-ea"/>
                  <a:cs typeface="+mn-cs"/>
                </a:defRPr>
              </a:pPr>
              <a:r>
                <a:rPr lang="en-US" sz="1400" dirty="0"/>
                <a:t>Sales Revenues (in Million Euros)- CAGR=12.4%</a:t>
              </a:r>
            </a:p>
          </p:txBody>
        </p:sp>
      </p:grpSp>
      <p:sp>
        <p:nvSpPr>
          <p:cNvPr id="4" name="Rectangle 3"/>
          <p:cNvSpPr/>
          <p:nvPr/>
        </p:nvSpPr>
        <p:spPr>
          <a:xfrm>
            <a:off x="0" y="6596390"/>
            <a:ext cx="4572000" cy="261610"/>
          </a:xfrm>
          <a:prstGeom prst="rect">
            <a:avLst/>
          </a:prstGeom>
        </p:spPr>
        <p:txBody>
          <a:bodyPr>
            <a:spAutoFit/>
          </a:bodyPr>
          <a:lstStyle/>
          <a:p>
            <a:r>
              <a:rPr lang="en-US" sz="1100" dirty="0"/>
              <a:t>Source: Moving Progress, Facts and Figures - Navigator 2015, December 2014</a:t>
            </a:r>
          </a:p>
        </p:txBody>
      </p:sp>
      <p:cxnSp>
        <p:nvCxnSpPr>
          <p:cNvPr id="15" name="Straight Connector 14"/>
          <p:cNvCxnSpPr>
            <a:stCxn id="2" idx="2"/>
          </p:cNvCxnSpPr>
          <p:nvPr/>
        </p:nvCxnSpPr>
        <p:spPr>
          <a:xfrm>
            <a:off x="4572000" y="1417638"/>
            <a:ext cx="0" cy="517875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29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http://asianlite.com/wp-content/uploads/2015/09/85693938_pink_1front_20150923_100.jpg?550478"/>
          <p:cNvPicPr>
            <a:picLocks noChangeAspect="1" noChangeArrowheads="1"/>
          </p:cNvPicPr>
          <p:nvPr/>
        </p:nvPicPr>
        <p:blipFill rotWithShape="1">
          <a:blip r:embed="rId3">
            <a:extLst>
              <a:ext uri="{28A0092B-C50C-407E-A947-70E740481C1C}">
                <a14:useLocalDpi xmlns:a14="http://schemas.microsoft.com/office/drawing/2010/main" val="0"/>
              </a:ext>
            </a:extLst>
          </a:blip>
          <a:srcRect b="38207"/>
          <a:stretch/>
        </p:blipFill>
        <p:spPr bwMode="auto">
          <a:xfrm>
            <a:off x="4800600" y="287450"/>
            <a:ext cx="4125648" cy="4038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23on.com/wp-content/uploads/2015/09/_85694826_the-times-23-09-15-pg-1-940x11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151" y="228598"/>
            <a:ext cx="5299075" cy="64547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chef-1.bbci.co.uk/news/976/cpsprodpb/F9C3/production/_85693936_weds-front.jpg"/>
          <p:cNvPicPr>
            <a:picLocks noChangeAspect="1" noChangeArrowheads="1"/>
          </p:cNvPicPr>
          <p:nvPr/>
        </p:nvPicPr>
        <p:blipFill rotWithShape="1">
          <a:blip r:embed="rId5">
            <a:extLst>
              <a:ext uri="{28A0092B-C50C-407E-A947-70E740481C1C}">
                <a14:useLocalDpi xmlns:a14="http://schemas.microsoft.com/office/drawing/2010/main" val="0"/>
              </a:ext>
            </a:extLst>
          </a:blip>
          <a:srcRect b="24889"/>
          <a:stretch/>
        </p:blipFill>
        <p:spPr bwMode="auto">
          <a:xfrm>
            <a:off x="4303986" y="2274176"/>
            <a:ext cx="4251124" cy="40927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amcdn.blob.core.windows.net/media/1/vw-emissions-scandal-front-pages/economist-v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847725"/>
            <a:ext cx="3810000" cy="50101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3.bp.blogspot.com/-f5t9RTf8JWU/VgbmFSzihKI/AAAAAAAAC0U/nKFMQD9wLwM/s1600/VolkswagenGate%2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0631" y="1446216"/>
            <a:ext cx="3942616" cy="5237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91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heel(1)">
                                      <p:cBhvr>
                                        <p:cTn id="17" dur="1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058"/>
                                        </p:tgtEl>
                                        <p:attrNameLst>
                                          <p:attrName>style.visibility</p:attrName>
                                        </p:attrNameLst>
                                      </p:cBhvr>
                                      <p:to>
                                        <p:strVal val="visible"/>
                                      </p:to>
                                    </p:set>
                                    <p:animEffect transition="in" filter="wheel(1)">
                                      <p:cBhvr>
                                        <p:cTn id="22" dur="1000"/>
                                        <p:tgtEl>
                                          <p:spTgt spid="205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wheel(1)">
                                      <p:cBhvr>
                                        <p:cTn id="27" dur="10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056"/>
                                        </p:tgtEl>
                                        <p:attrNameLst>
                                          <p:attrName>style.visibility</p:attrName>
                                        </p:attrNameLst>
                                      </p:cBhvr>
                                      <p:to>
                                        <p:strVal val="visible"/>
                                      </p:to>
                                    </p:set>
                                    <p:animEffect transition="in" filter="wheel(1)">
                                      <p:cBhvr>
                                        <p:cTn id="32" dur="1000"/>
                                        <p:tgtEl>
                                          <p:spTgt spid="205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054"/>
                                        </p:tgtEl>
                                        <p:attrNameLst>
                                          <p:attrName>style.visibility</p:attrName>
                                        </p:attrNameLst>
                                      </p:cBhvr>
                                      <p:to>
                                        <p:strVal val="visible"/>
                                      </p:to>
                                    </p:set>
                                    <p:animEffect transition="in" filter="wheel(1)">
                                      <p:cBhvr>
                                        <p:cTn id="37"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2400" b="1" dirty="0" smtClean="0"/>
              <a:t>The scandal unfolded…</a:t>
            </a:r>
            <a:endParaRPr lang="en-US" sz="2400" b="1" dirty="0"/>
          </a:p>
        </p:txBody>
      </p:sp>
      <p:sp>
        <p:nvSpPr>
          <p:cNvPr id="3" name="Content Placeholder 2"/>
          <p:cNvSpPr>
            <a:spLocks noGrp="1"/>
          </p:cNvSpPr>
          <p:nvPr>
            <p:ph idx="1"/>
          </p:nvPr>
        </p:nvSpPr>
        <p:spPr>
          <a:xfrm>
            <a:off x="0" y="4876800"/>
            <a:ext cx="9144000" cy="1143000"/>
          </a:xfrm>
        </p:spPr>
        <p:txBody>
          <a:bodyPr>
            <a:normAutofit/>
          </a:bodyPr>
          <a:lstStyle/>
          <a:p>
            <a:r>
              <a:rPr lang="en-US" sz="2000" b="1" dirty="0" smtClean="0"/>
              <a:t>Once revealed, The VW Scandal </a:t>
            </a:r>
            <a:r>
              <a:rPr lang="en-US" sz="2000" b="1" dirty="0" smtClean="0"/>
              <a:t>received</a:t>
            </a:r>
            <a:r>
              <a:rPr lang="en-US" sz="2000" b="1" dirty="0" smtClean="0"/>
              <a:t> </a:t>
            </a:r>
            <a:r>
              <a:rPr lang="en-US" sz="2000" b="1" dirty="0" smtClean="0"/>
              <a:t>widespread media attention with headlines fronting news website… </a:t>
            </a:r>
          </a:p>
          <a:p>
            <a:r>
              <a:rPr lang="en-US" sz="2000" b="1" dirty="0" smtClean="0"/>
              <a:t>Devastating Immediate implications </a:t>
            </a:r>
            <a:r>
              <a:rPr lang="en-US" sz="2000" b="1" dirty="0" smtClean="0"/>
              <a:t>for</a:t>
            </a:r>
            <a:r>
              <a:rPr lang="en-US" sz="2000" b="1" dirty="0" smtClean="0"/>
              <a:t> </a:t>
            </a:r>
            <a:r>
              <a:rPr lang="en-US" sz="2000" b="1" dirty="0" smtClean="0"/>
              <a:t>VW</a:t>
            </a:r>
            <a:endParaRPr lang="en-US" sz="2000" dirty="0"/>
          </a:p>
        </p:txBody>
      </p:sp>
      <p:cxnSp>
        <p:nvCxnSpPr>
          <p:cNvPr id="5" name="Straight Connector 4"/>
          <p:cNvCxnSpPr/>
          <p:nvPr/>
        </p:nvCxnSpPr>
        <p:spPr>
          <a:xfrm>
            <a:off x="457200" y="2438400"/>
            <a:ext cx="83058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2286000"/>
            <a:ext cx="0" cy="152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33600" y="2286000"/>
            <a:ext cx="0" cy="152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2286000"/>
            <a:ext cx="0" cy="152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8800" y="2286000"/>
            <a:ext cx="0" cy="152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01000" y="2286000"/>
            <a:ext cx="0" cy="152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 y="1752600"/>
            <a:ext cx="609600" cy="523220"/>
          </a:xfrm>
          <a:prstGeom prst="rect">
            <a:avLst/>
          </a:prstGeom>
          <a:noFill/>
        </p:spPr>
        <p:txBody>
          <a:bodyPr wrap="square" rtlCol="0">
            <a:spAutoFit/>
          </a:bodyPr>
          <a:lstStyle/>
          <a:p>
            <a:pPr algn="ctr"/>
            <a:r>
              <a:rPr lang="en-US" sz="1400" b="1" dirty="0" smtClean="0"/>
              <a:t>May </a:t>
            </a:r>
          </a:p>
          <a:p>
            <a:pPr algn="ctr"/>
            <a:r>
              <a:rPr lang="en-US" sz="1400" b="1" dirty="0" smtClean="0"/>
              <a:t>2014</a:t>
            </a:r>
            <a:endParaRPr lang="en-US" sz="1400" b="1" dirty="0"/>
          </a:p>
        </p:txBody>
      </p:sp>
      <p:sp>
        <p:nvSpPr>
          <p:cNvPr id="15" name="TextBox 14"/>
          <p:cNvSpPr txBox="1"/>
          <p:nvPr/>
        </p:nvSpPr>
        <p:spPr>
          <a:xfrm>
            <a:off x="76200" y="2667000"/>
            <a:ext cx="1066800" cy="830997"/>
          </a:xfrm>
          <a:prstGeom prst="rect">
            <a:avLst/>
          </a:prstGeom>
          <a:noFill/>
        </p:spPr>
        <p:txBody>
          <a:bodyPr wrap="square" rtlCol="0">
            <a:spAutoFit/>
          </a:bodyPr>
          <a:lstStyle/>
          <a:p>
            <a:pPr algn="ctr"/>
            <a:r>
              <a:rPr lang="en-US" sz="1600" dirty="0" smtClean="0"/>
              <a:t>ICCT notified CARB</a:t>
            </a:r>
            <a:endParaRPr lang="en-US" sz="1600" dirty="0"/>
          </a:p>
        </p:txBody>
      </p:sp>
      <p:sp>
        <p:nvSpPr>
          <p:cNvPr id="16" name="TextBox 15"/>
          <p:cNvSpPr txBox="1"/>
          <p:nvPr/>
        </p:nvSpPr>
        <p:spPr>
          <a:xfrm>
            <a:off x="1752600" y="1752600"/>
            <a:ext cx="762000" cy="523220"/>
          </a:xfrm>
          <a:prstGeom prst="rect">
            <a:avLst/>
          </a:prstGeom>
          <a:noFill/>
        </p:spPr>
        <p:txBody>
          <a:bodyPr wrap="square" rtlCol="0">
            <a:spAutoFit/>
          </a:bodyPr>
          <a:lstStyle/>
          <a:p>
            <a:pPr algn="ctr"/>
            <a:r>
              <a:rPr lang="en-US" sz="1400" b="1" dirty="0" smtClean="0"/>
              <a:t>3 Sept 2015</a:t>
            </a:r>
            <a:endParaRPr lang="en-US" sz="1400" b="1" dirty="0"/>
          </a:p>
        </p:txBody>
      </p:sp>
      <p:sp>
        <p:nvSpPr>
          <p:cNvPr id="17" name="TextBox 16"/>
          <p:cNvSpPr txBox="1"/>
          <p:nvPr/>
        </p:nvSpPr>
        <p:spPr>
          <a:xfrm>
            <a:off x="3276600" y="1762780"/>
            <a:ext cx="762000" cy="523220"/>
          </a:xfrm>
          <a:prstGeom prst="rect">
            <a:avLst/>
          </a:prstGeom>
          <a:noFill/>
        </p:spPr>
        <p:txBody>
          <a:bodyPr wrap="square" rtlCol="0">
            <a:spAutoFit/>
          </a:bodyPr>
          <a:lstStyle/>
          <a:p>
            <a:pPr algn="ctr"/>
            <a:r>
              <a:rPr lang="en-US" sz="1400" b="1" dirty="0" smtClean="0"/>
              <a:t>18 Sept 2015</a:t>
            </a:r>
            <a:endParaRPr lang="en-US" sz="1400" b="1" dirty="0"/>
          </a:p>
        </p:txBody>
      </p:sp>
      <p:sp>
        <p:nvSpPr>
          <p:cNvPr id="19" name="TextBox 18"/>
          <p:cNvSpPr txBox="1"/>
          <p:nvPr/>
        </p:nvSpPr>
        <p:spPr>
          <a:xfrm>
            <a:off x="5257800" y="1752600"/>
            <a:ext cx="762000" cy="523220"/>
          </a:xfrm>
          <a:prstGeom prst="rect">
            <a:avLst/>
          </a:prstGeom>
          <a:noFill/>
        </p:spPr>
        <p:txBody>
          <a:bodyPr wrap="square" rtlCol="0">
            <a:spAutoFit/>
          </a:bodyPr>
          <a:lstStyle/>
          <a:p>
            <a:pPr algn="ctr"/>
            <a:r>
              <a:rPr lang="en-US" sz="1400" b="1" dirty="0" smtClean="0"/>
              <a:t>2 Nov 2015</a:t>
            </a:r>
            <a:endParaRPr lang="en-US" sz="1400" b="1" dirty="0"/>
          </a:p>
        </p:txBody>
      </p:sp>
      <p:sp>
        <p:nvSpPr>
          <p:cNvPr id="20" name="TextBox 19"/>
          <p:cNvSpPr txBox="1"/>
          <p:nvPr/>
        </p:nvSpPr>
        <p:spPr>
          <a:xfrm>
            <a:off x="7620000" y="1752600"/>
            <a:ext cx="762000" cy="523220"/>
          </a:xfrm>
          <a:prstGeom prst="rect">
            <a:avLst/>
          </a:prstGeom>
          <a:noFill/>
        </p:spPr>
        <p:txBody>
          <a:bodyPr wrap="square" rtlCol="0">
            <a:spAutoFit/>
          </a:bodyPr>
          <a:lstStyle/>
          <a:p>
            <a:pPr algn="ctr"/>
            <a:r>
              <a:rPr lang="en-US" sz="1400" b="1" dirty="0" smtClean="0"/>
              <a:t>26 Jan 2016</a:t>
            </a:r>
            <a:endParaRPr lang="en-US" sz="1400" b="1" dirty="0"/>
          </a:p>
        </p:txBody>
      </p:sp>
      <p:sp>
        <p:nvSpPr>
          <p:cNvPr id="21" name="TextBox 20"/>
          <p:cNvSpPr txBox="1"/>
          <p:nvPr/>
        </p:nvSpPr>
        <p:spPr>
          <a:xfrm>
            <a:off x="1600200" y="2674203"/>
            <a:ext cx="1066800" cy="584775"/>
          </a:xfrm>
          <a:prstGeom prst="rect">
            <a:avLst/>
          </a:prstGeom>
          <a:noFill/>
        </p:spPr>
        <p:txBody>
          <a:bodyPr wrap="square" rtlCol="0">
            <a:spAutoFit/>
          </a:bodyPr>
          <a:lstStyle/>
          <a:p>
            <a:pPr algn="ctr"/>
            <a:r>
              <a:rPr lang="en-US" sz="1600" dirty="0" smtClean="0"/>
              <a:t>EPA was Notified</a:t>
            </a:r>
            <a:endParaRPr lang="en-US" sz="1600" dirty="0"/>
          </a:p>
        </p:txBody>
      </p:sp>
      <p:sp>
        <p:nvSpPr>
          <p:cNvPr id="22" name="TextBox 21"/>
          <p:cNvSpPr txBox="1"/>
          <p:nvPr/>
        </p:nvSpPr>
        <p:spPr>
          <a:xfrm>
            <a:off x="2971800" y="2667000"/>
            <a:ext cx="1447800" cy="830997"/>
          </a:xfrm>
          <a:prstGeom prst="rect">
            <a:avLst/>
          </a:prstGeom>
          <a:noFill/>
        </p:spPr>
        <p:txBody>
          <a:bodyPr wrap="square" rtlCol="0">
            <a:spAutoFit/>
          </a:bodyPr>
          <a:lstStyle/>
          <a:p>
            <a:pPr algn="ctr"/>
            <a:r>
              <a:rPr lang="en-US" sz="1600" dirty="0" smtClean="0"/>
              <a:t>1</a:t>
            </a:r>
            <a:r>
              <a:rPr lang="en-US" sz="1600" baseline="30000" dirty="0" smtClean="0"/>
              <a:t>st</a:t>
            </a:r>
            <a:r>
              <a:rPr lang="en-US" sz="1600" dirty="0" smtClean="0"/>
              <a:t> NOV of CAA  violation </a:t>
            </a:r>
          </a:p>
          <a:p>
            <a:pPr algn="ctr"/>
            <a:r>
              <a:rPr lang="en-US" sz="1600" dirty="0" smtClean="0"/>
              <a:t>(2.0 L vehicles)</a:t>
            </a:r>
            <a:endParaRPr lang="en-US" sz="1600" dirty="0"/>
          </a:p>
        </p:txBody>
      </p:sp>
      <p:sp>
        <p:nvSpPr>
          <p:cNvPr id="23" name="TextBox 22"/>
          <p:cNvSpPr txBox="1"/>
          <p:nvPr/>
        </p:nvSpPr>
        <p:spPr>
          <a:xfrm>
            <a:off x="4876800" y="2667000"/>
            <a:ext cx="1600200" cy="830997"/>
          </a:xfrm>
          <a:prstGeom prst="rect">
            <a:avLst/>
          </a:prstGeom>
          <a:noFill/>
        </p:spPr>
        <p:txBody>
          <a:bodyPr wrap="square" rtlCol="0">
            <a:spAutoFit/>
          </a:bodyPr>
          <a:lstStyle/>
          <a:p>
            <a:pPr algn="ctr"/>
            <a:r>
              <a:rPr lang="en-US" sz="1600" dirty="0" smtClean="0"/>
              <a:t>2</a:t>
            </a:r>
            <a:r>
              <a:rPr lang="en-US" sz="1600" baseline="30000" dirty="0" smtClean="0"/>
              <a:t>nd</a:t>
            </a:r>
            <a:r>
              <a:rPr lang="en-US" sz="1600" dirty="0" smtClean="0"/>
              <a:t> NOV Detailed  violation </a:t>
            </a:r>
          </a:p>
          <a:p>
            <a:pPr algn="ctr"/>
            <a:r>
              <a:rPr lang="en-US" sz="1600" dirty="0" smtClean="0"/>
              <a:t>(3.0 L vehicles)</a:t>
            </a:r>
            <a:endParaRPr lang="en-US" sz="1600" dirty="0"/>
          </a:p>
        </p:txBody>
      </p:sp>
      <p:sp>
        <p:nvSpPr>
          <p:cNvPr id="24" name="TextBox 23"/>
          <p:cNvSpPr txBox="1"/>
          <p:nvPr/>
        </p:nvSpPr>
        <p:spPr>
          <a:xfrm>
            <a:off x="7219950" y="2674203"/>
            <a:ext cx="1600200" cy="830997"/>
          </a:xfrm>
          <a:prstGeom prst="rect">
            <a:avLst/>
          </a:prstGeom>
          <a:noFill/>
        </p:spPr>
        <p:txBody>
          <a:bodyPr wrap="square" rtlCol="0">
            <a:spAutoFit/>
          </a:bodyPr>
          <a:lstStyle/>
          <a:p>
            <a:pPr algn="ctr"/>
            <a:r>
              <a:rPr lang="en-US" sz="1600" dirty="0" smtClean="0"/>
              <a:t>US Justice </a:t>
            </a:r>
            <a:r>
              <a:rPr lang="en-US" sz="1600" dirty="0" err="1" smtClean="0"/>
              <a:t>Dpt</a:t>
            </a:r>
            <a:r>
              <a:rPr lang="en-US" sz="1600" dirty="0" smtClean="0"/>
              <a:t> </a:t>
            </a:r>
          </a:p>
          <a:p>
            <a:pPr algn="ctr"/>
            <a:r>
              <a:rPr lang="en-US" sz="1600" dirty="0" smtClean="0"/>
              <a:t>($46 billion penalties - CAA)</a:t>
            </a:r>
            <a:endParaRPr lang="en-US" sz="1600" dirty="0"/>
          </a:p>
        </p:txBody>
      </p:sp>
      <p:cxnSp>
        <p:nvCxnSpPr>
          <p:cNvPr id="41" name="Straight Connector 40"/>
          <p:cNvCxnSpPr/>
          <p:nvPr/>
        </p:nvCxnSpPr>
        <p:spPr>
          <a:xfrm flipV="1">
            <a:off x="1219200" y="2324100"/>
            <a:ext cx="76200" cy="1905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1295400" y="2324100"/>
            <a:ext cx="76200" cy="1905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Right Arrow 51"/>
          <p:cNvSpPr/>
          <p:nvPr/>
        </p:nvSpPr>
        <p:spPr>
          <a:xfrm>
            <a:off x="609600" y="4038600"/>
            <a:ext cx="8153400" cy="49815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Massive media exposure (Social media)</a:t>
            </a:r>
          </a:p>
        </p:txBody>
      </p:sp>
    </p:spTree>
    <p:extLst>
      <p:ext uri="{BB962C8B-B14F-4D97-AF65-F5344CB8AC3E}">
        <p14:creationId xmlns:p14="http://schemas.microsoft.com/office/powerpoint/2010/main" val="301436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ppt_w</p:attrName>
                                        </p:attrNameLst>
                                      </p:cBhvr>
                                      <p:tavLst>
                                        <p:tav tm="0">
                                          <p:val>
                                            <p:fltVal val="0"/>
                                          </p:val>
                                        </p:tav>
                                        <p:tav tm="100000">
                                          <p:val>
                                            <p:strVal val="#ppt_w"/>
                                          </p:val>
                                        </p:tav>
                                      </p:tavLst>
                                    </p:anim>
                                    <p:anim calcmode="lin" valueType="num">
                                      <p:cBhvr>
                                        <p:cTn id="40" dur="1000" fill="hold"/>
                                        <p:tgtEl>
                                          <p:spTgt spid="16"/>
                                        </p:tgtEl>
                                        <p:attrNameLst>
                                          <p:attrName>ppt_h</p:attrName>
                                        </p:attrNameLst>
                                      </p:cBhvr>
                                      <p:tavLst>
                                        <p:tav tm="0">
                                          <p:val>
                                            <p:fltVal val="0"/>
                                          </p:val>
                                        </p:tav>
                                        <p:tav tm="100000">
                                          <p:val>
                                            <p:strVal val="#ppt_h"/>
                                          </p:val>
                                        </p:tav>
                                      </p:tavLst>
                                    </p:anim>
                                    <p:anim calcmode="lin" valueType="num">
                                      <p:cBhvr>
                                        <p:cTn id="41" dur="1000" fill="hold"/>
                                        <p:tgtEl>
                                          <p:spTgt spid="16"/>
                                        </p:tgtEl>
                                        <p:attrNameLst>
                                          <p:attrName>style.rotation</p:attrName>
                                        </p:attrNameLst>
                                      </p:cBhvr>
                                      <p:tavLst>
                                        <p:tav tm="0">
                                          <p:val>
                                            <p:fltVal val="90"/>
                                          </p:val>
                                        </p:tav>
                                        <p:tav tm="100000">
                                          <p:val>
                                            <p:fltVal val="0"/>
                                          </p:val>
                                        </p:tav>
                                      </p:tavLst>
                                    </p:anim>
                                    <p:animEffect transition="in" filter="fade">
                                      <p:cBhvr>
                                        <p:cTn id="42" dur="1000"/>
                                        <p:tgtEl>
                                          <p:spTgt spid="16"/>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1000" fill="hold"/>
                                        <p:tgtEl>
                                          <p:spTgt spid="21"/>
                                        </p:tgtEl>
                                        <p:attrNameLst>
                                          <p:attrName>ppt_w</p:attrName>
                                        </p:attrNameLst>
                                      </p:cBhvr>
                                      <p:tavLst>
                                        <p:tav tm="0">
                                          <p:val>
                                            <p:fltVal val="0"/>
                                          </p:val>
                                        </p:tav>
                                        <p:tav tm="100000">
                                          <p:val>
                                            <p:strVal val="#ppt_w"/>
                                          </p:val>
                                        </p:tav>
                                      </p:tavLst>
                                    </p:anim>
                                    <p:anim calcmode="lin" valueType="num">
                                      <p:cBhvr>
                                        <p:cTn id="46" dur="1000" fill="hold"/>
                                        <p:tgtEl>
                                          <p:spTgt spid="21"/>
                                        </p:tgtEl>
                                        <p:attrNameLst>
                                          <p:attrName>ppt_h</p:attrName>
                                        </p:attrNameLst>
                                      </p:cBhvr>
                                      <p:tavLst>
                                        <p:tav tm="0">
                                          <p:val>
                                            <p:fltVal val="0"/>
                                          </p:val>
                                        </p:tav>
                                        <p:tav tm="100000">
                                          <p:val>
                                            <p:strVal val="#ppt_h"/>
                                          </p:val>
                                        </p:tav>
                                      </p:tavLst>
                                    </p:anim>
                                    <p:anim calcmode="lin" valueType="num">
                                      <p:cBhvr>
                                        <p:cTn id="47" dur="1000" fill="hold"/>
                                        <p:tgtEl>
                                          <p:spTgt spid="21"/>
                                        </p:tgtEl>
                                        <p:attrNameLst>
                                          <p:attrName>style.rotation</p:attrName>
                                        </p:attrNameLst>
                                      </p:cBhvr>
                                      <p:tavLst>
                                        <p:tav tm="0">
                                          <p:val>
                                            <p:fltVal val="90"/>
                                          </p:val>
                                        </p:tav>
                                        <p:tav tm="100000">
                                          <p:val>
                                            <p:fltVal val="0"/>
                                          </p:val>
                                        </p:tav>
                                      </p:tavLst>
                                    </p:anim>
                                    <p:animEffect transition="in" filter="fade">
                                      <p:cBhvr>
                                        <p:cTn id="48" dur="10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1000" fill="hold"/>
                                        <p:tgtEl>
                                          <p:spTgt spid="17"/>
                                        </p:tgtEl>
                                        <p:attrNameLst>
                                          <p:attrName>ppt_w</p:attrName>
                                        </p:attrNameLst>
                                      </p:cBhvr>
                                      <p:tavLst>
                                        <p:tav tm="0">
                                          <p:val>
                                            <p:fltVal val="0"/>
                                          </p:val>
                                        </p:tav>
                                        <p:tav tm="100000">
                                          <p:val>
                                            <p:strVal val="#ppt_w"/>
                                          </p:val>
                                        </p:tav>
                                      </p:tavLst>
                                    </p:anim>
                                    <p:anim calcmode="lin" valueType="num">
                                      <p:cBhvr>
                                        <p:cTn id="60" dur="1000" fill="hold"/>
                                        <p:tgtEl>
                                          <p:spTgt spid="17"/>
                                        </p:tgtEl>
                                        <p:attrNameLst>
                                          <p:attrName>ppt_h</p:attrName>
                                        </p:attrNameLst>
                                      </p:cBhvr>
                                      <p:tavLst>
                                        <p:tav tm="0">
                                          <p:val>
                                            <p:fltVal val="0"/>
                                          </p:val>
                                        </p:tav>
                                        <p:tav tm="100000">
                                          <p:val>
                                            <p:strVal val="#ppt_h"/>
                                          </p:val>
                                        </p:tav>
                                      </p:tavLst>
                                    </p:anim>
                                    <p:anim calcmode="lin" valueType="num">
                                      <p:cBhvr>
                                        <p:cTn id="61" dur="1000" fill="hold"/>
                                        <p:tgtEl>
                                          <p:spTgt spid="17"/>
                                        </p:tgtEl>
                                        <p:attrNameLst>
                                          <p:attrName>style.rotation</p:attrName>
                                        </p:attrNameLst>
                                      </p:cBhvr>
                                      <p:tavLst>
                                        <p:tav tm="0">
                                          <p:val>
                                            <p:fltVal val="90"/>
                                          </p:val>
                                        </p:tav>
                                        <p:tav tm="100000">
                                          <p:val>
                                            <p:fltVal val="0"/>
                                          </p:val>
                                        </p:tav>
                                      </p:tavLst>
                                    </p:anim>
                                    <p:animEffect transition="in" filter="fade">
                                      <p:cBhvr>
                                        <p:cTn id="62" dur="1000"/>
                                        <p:tgtEl>
                                          <p:spTgt spid="17"/>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1000" fill="hold"/>
                                        <p:tgtEl>
                                          <p:spTgt spid="22"/>
                                        </p:tgtEl>
                                        <p:attrNameLst>
                                          <p:attrName>ppt_w</p:attrName>
                                        </p:attrNameLst>
                                      </p:cBhvr>
                                      <p:tavLst>
                                        <p:tav tm="0">
                                          <p:val>
                                            <p:fltVal val="0"/>
                                          </p:val>
                                        </p:tav>
                                        <p:tav tm="100000">
                                          <p:val>
                                            <p:strVal val="#ppt_w"/>
                                          </p:val>
                                        </p:tav>
                                      </p:tavLst>
                                    </p:anim>
                                    <p:anim calcmode="lin" valueType="num">
                                      <p:cBhvr>
                                        <p:cTn id="66" dur="1000" fill="hold"/>
                                        <p:tgtEl>
                                          <p:spTgt spid="22"/>
                                        </p:tgtEl>
                                        <p:attrNameLst>
                                          <p:attrName>ppt_h</p:attrName>
                                        </p:attrNameLst>
                                      </p:cBhvr>
                                      <p:tavLst>
                                        <p:tav tm="0">
                                          <p:val>
                                            <p:fltVal val="0"/>
                                          </p:val>
                                        </p:tav>
                                        <p:tav tm="100000">
                                          <p:val>
                                            <p:strVal val="#ppt_h"/>
                                          </p:val>
                                        </p:tav>
                                      </p:tavLst>
                                    </p:anim>
                                    <p:anim calcmode="lin" valueType="num">
                                      <p:cBhvr>
                                        <p:cTn id="67" dur="1000" fill="hold"/>
                                        <p:tgtEl>
                                          <p:spTgt spid="22"/>
                                        </p:tgtEl>
                                        <p:attrNameLst>
                                          <p:attrName>style.rotation</p:attrName>
                                        </p:attrNameLst>
                                      </p:cBhvr>
                                      <p:tavLst>
                                        <p:tav tm="0">
                                          <p:val>
                                            <p:fltVal val="90"/>
                                          </p:val>
                                        </p:tav>
                                        <p:tav tm="100000">
                                          <p:val>
                                            <p:fltVal val="0"/>
                                          </p:val>
                                        </p:tav>
                                      </p:tavLst>
                                    </p:anim>
                                    <p:animEffect transition="in" filter="fade">
                                      <p:cBhvr>
                                        <p:cTn id="68" dur="10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1000" fill="hold"/>
                                        <p:tgtEl>
                                          <p:spTgt spid="11"/>
                                        </p:tgtEl>
                                        <p:attrNameLst>
                                          <p:attrName>ppt_w</p:attrName>
                                        </p:attrNameLst>
                                      </p:cBhvr>
                                      <p:tavLst>
                                        <p:tav tm="0">
                                          <p:val>
                                            <p:fltVal val="0"/>
                                          </p:val>
                                        </p:tav>
                                        <p:tav tm="100000">
                                          <p:val>
                                            <p:strVal val="#ppt_w"/>
                                          </p:val>
                                        </p:tav>
                                      </p:tavLst>
                                    </p:anim>
                                    <p:anim calcmode="lin" valueType="num">
                                      <p:cBhvr>
                                        <p:cTn id="74" dur="1000" fill="hold"/>
                                        <p:tgtEl>
                                          <p:spTgt spid="11"/>
                                        </p:tgtEl>
                                        <p:attrNameLst>
                                          <p:attrName>ppt_h</p:attrName>
                                        </p:attrNameLst>
                                      </p:cBhvr>
                                      <p:tavLst>
                                        <p:tav tm="0">
                                          <p:val>
                                            <p:fltVal val="0"/>
                                          </p:val>
                                        </p:tav>
                                        <p:tav tm="100000">
                                          <p:val>
                                            <p:strVal val="#ppt_h"/>
                                          </p:val>
                                        </p:tav>
                                      </p:tavLst>
                                    </p:anim>
                                    <p:anim calcmode="lin" valueType="num">
                                      <p:cBhvr>
                                        <p:cTn id="75" dur="1000" fill="hold"/>
                                        <p:tgtEl>
                                          <p:spTgt spid="11"/>
                                        </p:tgtEl>
                                        <p:attrNameLst>
                                          <p:attrName>style.rotation</p:attrName>
                                        </p:attrNameLst>
                                      </p:cBhvr>
                                      <p:tavLst>
                                        <p:tav tm="0">
                                          <p:val>
                                            <p:fltVal val="90"/>
                                          </p:val>
                                        </p:tav>
                                        <p:tav tm="100000">
                                          <p:val>
                                            <p:fltVal val="0"/>
                                          </p:val>
                                        </p:tav>
                                      </p:tavLst>
                                    </p:anim>
                                    <p:animEffect transition="in" filter="fade">
                                      <p:cBhvr>
                                        <p:cTn id="76" dur="1000"/>
                                        <p:tgtEl>
                                          <p:spTgt spid="11"/>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1000" fill="hold"/>
                                        <p:tgtEl>
                                          <p:spTgt spid="19"/>
                                        </p:tgtEl>
                                        <p:attrNameLst>
                                          <p:attrName>ppt_w</p:attrName>
                                        </p:attrNameLst>
                                      </p:cBhvr>
                                      <p:tavLst>
                                        <p:tav tm="0">
                                          <p:val>
                                            <p:fltVal val="0"/>
                                          </p:val>
                                        </p:tav>
                                        <p:tav tm="100000">
                                          <p:val>
                                            <p:strVal val="#ppt_w"/>
                                          </p:val>
                                        </p:tav>
                                      </p:tavLst>
                                    </p:anim>
                                    <p:anim calcmode="lin" valueType="num">
                                      <p:cBhvr>
                                        <p:cTn id="80" dur="1000" fill="hold"/>
                                        <p:tgtEl>
                                          <p:spTgt spid="19"/>
                                        </p:tgtEl>
                                        <p:attrNameLst>
                                          <p:attrName>ppt_h</p:attrName>
                                        </p:attrNameLst>
                                      </p:cBhvr>
                                      <p:tavLst>
                                        <p:tav tm="0">
                                          <p:val>
                                            <p:fltVal val="0"/>
                                          </p:val>
                                        </p:tav>
                                        <p:tav tm="100000">
                                          <p:val>
                                            <p:strVal val="#ppt_h"/>
                                          </p:val>
                                        </p:tav>
                                      </p:tavLst>
                                    </p:anim>
                                    <p:anim calcmode="lin" valueType="num">
                                      <p:cBhvr>
                                        <p:cTn id="81" dur="1000" fill="hold"/>
                                        <p:tgtEl>
                                          <p:spTgt spid="19"/>
                                        </p:tgtEl>
                                        <p:attrNameLst>
                                          <p:attrName>style.rotation</p:attrName>
                                        </p:attrNameLst>
                                      </p:cBhvr>
                                      <p:tavLst>
                                        <p:tav tm="0">
                                          <p:val>
                                            <p:fltVal val="90"/>
                                          </p:val>
                                        </p:tav>
                                        <p:tav tm="100000">
                                          <p:val>
                                            <p:fltVal val="0"/>
                                          </p:val>
                                        </p:tav>
                                      </p:tavLst>
                                    </p:anim>
                                    <p:animEffect transition="in" filter="fade">
                                      <p:cBhvr>
                                        <p:cTn id="82" dur="1000"/>
                                        <p:tgtEl>
                                          <p:spTgt spid="19"/>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1000" fill="hold"/>
                                        <p:tgtEl>
                                          <p:spTgt spid="23"/>
                                        </p:tgtEl>
                                        <p:attrNameLst>
                                          <p:attrName>ppt_w</p:attrName>
                                        </p:attrNameLst>
                                      </p:cBhvr>
                                      <p:tavLst>
                                        <p:tav tm="0">
                                          <p:val>
                                            <p:fltVal val="0"/>
                                          </p:val>
                                        </p:tav>
                                        <p:tav tm="100000">
                                          <p:val>
                                            <p:strVal val="#ppt_w"/>
                                          </p:val>
                                        </p:tav>
                                      </p:tavLst>
                                    </p:anim>
                                    <p:anim calcmode="lin" valueType="num">
                                      <p:cBhvr>
                                        <p:cTn id="86" dur="1000" fill="hold"/>
                                        <p:tgtEl>
                                          <p:spTgt spid="23"/>
                                        </p:tgtEl>
                                        <p:attrNameLst>
                                          <p:attrName>ppt_h</p:attrName>
                                        </p:attrNameLst>
                                      </p:cBhvr>
                                      <p:tavLst>
                                        <p:tav tm="0">
                                          <p:val>
                                            <p:fltVal val="0"/>
                                          </p:val>
                                        </p:tav>
                                        <p:tav tm="100000">
                                          <p:val>
                                            <p:strVal val="#ppt_h"/>
                                          </p:val>
                                        </p:tav>
                                      </p:tavLst>
                                    </p:anim>
                                    <p:anim calcmode="lin" valueType="num">
                                      <p:cBhvr>
                                        <p:cTn id="87" dur="1000" fill="hold"/>
                                        <p:tgtEl>
                                          <p:spTgt spid="23"/>
                                        </p:tgtEl>
                                        <p:attrNameLst>
                                          <p:attrName>style.rotation</p:attrName>
                                        </p:attrNameLst>
                                      </p:cBhvr>
                                      <p:tavLst>
                                        <p:tav tm="0">
                                          <p:val>
                                            <p:fltVal val="90"/>
                                          </p:val>
                                        </p:tav>
                                        <p:tav tm="100000">
                                          <p:val>
                                            <p:fltVal val="0"/>
                                          </p:val>
                                        </p:tav>
                                      </p:tavLst>
                                    </p:anim>
                                    <p:animEffect transition="in" filter="fade">
                                      <p:cBhvr>
                                        <p:cTn id="88" dur="10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nodeType="click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1000" fill="hold"/>
                                        <p:tgtEl>
                                          <p:spTgt spid="13"/>
                                        </p:tgtEl>
                                        <p:attrNameLst>
                                          <p:attrName>ppt_w</p:attrName>
                                        </p:attrNameLst>
                                      </p:cBhvr>
                                      <p:tavLst>
                                        <p:tav tm="0">
                                          <p:val>
                                            <p:fltVal val="0"/>
                                          </p:val>
                                        </p:tav>
                                        <p:tav tm="100000">
                                          <p:val>
                                            <p:strVal val="#ppt_w"/>
                                          </p:val>
                                        </p:tav>
                                      </p:tavLst>
                                    </p:anim>
                                    <p:anim calcmode="lin" valueType="num">
                                      <p:cBhvr>
                                        <p:cTn id="94" dur="1000" fill="hold"/>
                                        <p:tgtEl>
                                          <p:spTgt spid="13"/>
                                        </p:tgtEl>
                                        <p:attrNameLst>
                                          <p:attrName>ppt_h</p:attrName>
                                        </p:attrNameLst>
                                      </p:cBhvr>
                                      <p:tavLst>
                                        <p:tav tm="0">
                                          <p:val>
                                            <p:fltVal val="0"/>
                                          </p:val>
                                        </p:tav>
                                        <p:tav tm="100000">
                                          <p:val>
                                            <p:strVal val="#ppt_h"/>
                                          </p:val>
                                        </p:tav>
                                      </p:tavLst>
                                    </p:anim>
                                    <p:anim calcmode="lin" valueType="num">
                                      <p:cBhvr>
                                        <p:cTn id="95" dur="1000" fill="hold"/>
                                        <p:tgtEl>
                                          <p:spTgt spid="13"/>
                                        </p:tgtEl>
                                        <p:attrNameLst>
                                          <p:attrName>style.rotation</p:attrName>
                                        </p:attrNameLst>
                                      </p:cBhvr>
                                      <p:tavLst>
                                        <p:tav tm="0">
                                          <p:val>
                                            <p:fltVal val="90"/>
                                          </p:val>
                                        </p:tav>
                                        <p:tav tm="100000">
                                          <p:val>
                                            <p:fltVal val="0"/>
                                          </p:val>
                                        </p:tav>
                                      </p:tavLst>
                                    </p:anim>
                                    <p:animEffect transition="in" filter="fade">
                                      <p:cBhvr>
                                        <p:cTn id="96" dur="1000"/>
                                        <p:tgtEl>
                                          <p:spTgt spid="13"/>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p:cTn id="99" dur="1000" fill="hold"/>
                                        <p:tgtEl>
                                          <p:spTgt spid="20"/>
                                        </p:tgtEl>
                                        <p:attrNameLst>
                                          <p:attrName>ppt_w</p:attrName>
                                        </p:attrNameLst>
                                      </p:cBhvr>
                                      <p:tavLst>
                                        <p:tav tm="0">
                                          <p:val>
                                            <p:fltVal val="0"/>
                                          </p:val>
                                        </p:tav>
                                        <p:tav tm="100000">
                                          <p:val>
                                            <p:strVal val="#ppt_w"/>
                                          </p:val>
                                        </p:tav>
                                      </p:tavLst>
                                    </p:anim>
                                    <p:anim calcmode="lin" valueType="num">
                                      <p:cBhvr>
                                        <p:cTn id="100" dur="1000" fill="hold"/>
                                        <p:tgtEl>
                                          <p:spTgt spid="20"/>
                                        </p:tgtEl>
                                        <p:attrNameLst>
                                          <p:attrName>ppt_h</p:attrName>
                                        </p:attrNameLst>
                                      </p:cBhvr>
                                      <p:tavLst>
                                        <p:tav tm="0">
                                          <p:val>
                                            <p:fltVal val="0"/>
                                          </p:val>
                                        </p:tav>
                                        <p:tav tm="100000">
                                          <p:val>
                                            <p:strVal val="#ppt_h"/>
                                          </p:val>
                                        </p:tav>
                                      </p:tavLst>
                                    </p:anim>
                                    <p:anim calcmode="lin" valueType="num">
                                      <p:cBhvr>
                                        <p:cTn id="101" dur="1000" fill="hold"/>
                                        <p:tgtEl>
                                          <p:spTgt spid="20"/>
                                        </p:tgtEl>
                                        <p:attrNameLst>
                                          <p:attrName>style.rotation</p:attrName>
                                        </p:attrNameLst>
                                      </p:cBhvr>
                                      <p:tavLst>
                                        <p:tav tm="0">
                                          <p:val>
                                            <p:fltVal val="90"/>
                                          </p:val>
                                        </p:tav>
                                        <p:tav tm="100000">
                                          <p:val>
                                            <p:fltVal val="0"/>
                                          </p:val>
                                        </p:tav>
                                      </p:tavLst>
                                    </p:anim>
                                    <p:animEffect transition="in" filter="fade">
                                      <p:cBhvr>
                                        <p:cTn id="102" dur="1000"/>
                                        <p:tgtEl>
                                          <p:spTgt spid="20"/>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1000" fill="hold"/>
                                        <p:tgtEl>
                                          <p:spTgt spid="24"/>
                                        </p:tgtEl>
                                        <p:attrNameLst>
                                          <p:attrName>ppt_w</p:attrName>
                                        </p:attrNameLst>
                                      </p:cBhvr>
                                      <p:tavLst>
                                        <p:tav tm="0">
                                          <p:val>
                                            <p:fltVal val="0"/>
                                          </p:val>
                                        </p:tav>
                                        <p:tav tm="100000">
                                          <p:val>
                                            <p:strVal val="#ppt_w"/>
                                          </p:val>
                                        </p:tav>
                                      </p:tavLst>
                                    </p:anim>
                                    <p:anim calcmode="lin" valueType="num">
                                      <p:cBhvr>
                                        <p:cTn id="106" dur="1000" fill="hold"/>
                                        <p:tgtEl>
                                          <p:spTgt spid="24"/>
                                        </p:tgtEl>
                                        <p:attrNameLst>
                                          <p:attrName>ppt_h</p:attrName>
                                        </p:attrNameLst>
                                      </p:cBhvr>
                                      <p:tavLst>
                                        <p:tav tm="0">
                                          <p:val>
                                            <p:fltVal val="0"/>
                                          </p:val>
                                        </p:tav>
                                        <p:tav tm="100000">
                                          <p:val>
                                            <p:strVal val="#ppt_h"/>
                                          </p:val>
                                        </p:tav>
                                      </p:tavLst>
                                    </p:anim>
                                    <p:anim calcmode="lin" valueType="num">
                                      <p:cBhvr>
                                        <p:cTn id="107" dur="1000" fill="hold"/>
                                        <p:tgtEl>
                                          <p:spTgt spid="24"/>
                                        </p:tgtEl>
                                        <p:attrNameLst>
                                          <p:attrName>style.rotation</p:attrName>
                                        </p:attrNameLst>
                                      </p:cBhvr>
                                      <p:tavLst>
                                        <p:tav tm="0">
                                          <p:val>
                                            <p:fltVal val="90"/>
                                          </p:val>
                                        </p:tav>
                                        <p:tav tm="100000">
                                          <p:val>
                                            <p:fltVal val="0"/>
                                          </p:val>
                                        </p:tav>
                                      </p:tavLst>
                                    </p:anim>
                                    <p:animEffect transition="in" filter="fade">
                                      <p:cBhvr>
                                        <p:cTn id="10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66" y="123497"/>
            <a:ext cx="8229600" cy="838200"/>
          </a:xfrm>
        </p:spPr>
        <p:txBody>
          <a:bodyPr>
            <a:normAutofit/>
          </a:bodyPr>
          <a:lstStyle/>
          <a:p>
            <a:pPr algn="l"/>
            <a:r>
              <a:rPr lang="en-US" sz="2400" b="1" dirty="0" smtClean="0"/>
              <a:t>The engineering of the scandal…</a:t>
            </a:r>
            <a:endParaRPr lang="en-US" sz="2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16366" y="762000"/>
            <a:ext cx="4251434" cy="5883038"/>
          </a:xfrm>
        </p:spPr>
      </p:pic>
      <p:sp>
        <p:nvSpPr>
          <p:cNvPr id="5" name="TextBox 4"/>
          <p:cNvSpPr txBox="1"/>
          <p:nvPr/>
        </p:nvSpPr>
        <p:spPr>
          <a:xfrm>
            <a:off x="396766" y="1295400"/>
            <a:ext cx="4022834" cy="4524315"/>
          </a:xfrm>
          <a:prstGeom prst="rect">
            <a:avLst/>
          </a:prstGeom>
          <a:noFill/>
        </p:spPr>
        <p:txBody>
          <a:bodyPr wrap="square" rtlCol="0">
            <a:spAutoFit/>
          </a:bodyPr>
          <a:lstStyle/>
          <a:p>
            <a:r>
              <a:rPr lang="en-US" dirty="0" smtClean="0"/>
              <a:t>The US </a:t>
            </a:r>
            <a:r>
              <a:rPr lang="en-US" dirty="0"/>
              <a:t>EPA accused Volkswagen </a:t>
            </a:r>
            <a:r>
              <a:rPr lang="en-US" dirty="0" smtClean="0"/>
              <a:t>of</a:t>
            </a:r>
            <a:r>
              <a:rPr lang="en-US" dirty="0" smtClean="0"/>
              <a:t> </a:t>
            </a:r>
            <a:r>
              <a:rPr lang="en-US" dirty="0"/>
              <a:t>violating key provisions in the CCA standard, </a:t>
            </a:r>
            <a:r>
              <a:rPr lang="en-US" dirty="0" smtClean="0"/>
              <a:t>particularly</a:t>
            </a:r>
            <a:r>
              <a:rPr lang="en-US" dirty="0" smtClean="0"/>
              <a:t>:</a:t>
            </a:r>
            <a:endParaRPr lang="en-US" dirty="0" smtClean="0"/>
          </a:p>
          <a:p>
            <a:endParaRPr lang="en-US" dirty="0" smtClean="0"/>
          </a:p>
          <a:p>
            <a:pPr marL="342900" indent="-342900">
              <a:buFont typeface="+mj-lt"/>
              <a:buAutoNum type="arabicPeriod"/>
            </a:pPr>
            <a:r>
              <a:rPr lang="en-US" b="1" dirty="0" smtClean="0"/>
              <a:t>Noncompliance </a:t>
            </a:r>
            <a:r>
              <a:rPr lang="en-US" b="1" dirty="0"/>
              <a:t>with CCA </a:t>
            </a:r>
            <a:r>
              <a:rPr lang="en-US" b="1" dirty="0" smtClean="0"/>
              <a:t>emissions</a:t>
            </a:r>
          </a:p>
          <a:p>
            <a:endParaRPr lang="en-US" dirty="0" smtClean="0"/>
          </a:p>
          <a:p>
            <a:r>
              <a:rPr lang="en-US" dirty="0" smtClean="0"/>
              <a:t>“</a:t>
            </a:r>
            <a:r>
              <a:rPr lang="en-US" i="1" dirty="0"/>
              <a:t>bypassing, defeating, or rendering inoperative elements of the vehicle design related to compliance with </a:t>
            </a:r>
            <a:r>
              <a:rPr lang="en-US" b="1" i="1" dirty="0"/>
              <a:t>CCA emission standard</a:t>
            </a:r>
            <a:r>
              <a:rPr lang="en-US" dirty="0"/>
              <a:t>”.</a:t>
            </a:r>
          </a:p>
          <a:p>
            <a:endParaRPr lang="en-US" dirty="0" smtClean="0"/>
          </a:p>
          <a:p>
            <a:endParaRPr lang="en-US" dirty="0"/>
          </a:p>
          <a:p>
            <a:endParaRPr lang="en-US" dirty="0" smtClean="0"/>
          </a:p>
          <a:p>
            <a:r>
              <a:rPr lang="en-US" dirty="0" smtClean="0"/>
              <a:t>2. </a:t>
            </a:r>
            <a:r>
              <a:rPr lang="en-US" dirty="0"/>
              <a:t> </a:t>
            </a:r>
            <a:r>
              <a:rPr lang="en-US" dirty="0" smtClean="0"/>
              <a:t>Selling </a:t>
            </a:r>
            <a:r>
              <a:rPr lang="en-US" dirty="0"/>
              <a:t>and introducing into the market vehicles that do not conform CCA standard. </a:t>
            </a:r>
            <a:endParaRPr lang="en-US" dirty="0" smtClean="0"/>
          </a:p>
        </p:txBody>
      </p:sp>
      <p:cxnSp>
        <p:nvCxnSpPr>
          <p:cNvPr id="8" name="Straight Connector 7"/>
          <p:cNvCxnSpPr>
            <a:stCxn id="2" idx="2"/>
          </p:cNvCxnSpPr>
          <p:nvPr/>
        </p:nvCxnSpPr>
        <p:spPr>
          <a:xfrm>
            <a:off x="4511566" y="961697"/>
            <a:ext cx="0" cy="5638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75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1143000"/>
          </a:xfrm>
        </p:spPr>
        <p:txBody>
          <a:bodyPr>
            <a:normAutofit/>
          </a:bodyPr>
          <a:lstStyle/>
          <a:p>
            <a:pPr algn="l"/>
            <a:r>
              <a:rPr lang="en-US" sz="2400" b="1" dirty="0" smtClean="0">
                <a:solidFill>
                  <a:prstClr val="black"/>
                </a:solidFill>
              </a:rPr>
              <a:t>The regulatory Aspect…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3129130"/>
              </p:ext>
            </p:extLst>
          </p:nvPr>
        </p:nvGraphicFramePr>
        <p:xfrm>
          <a:off x="457200" y="1142762"/>
          <a:ext cx="8458200" cy="457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565634" y="5856577"/>
            <a:ext cx="5349766" cy="738664"/>
          </a:xfrm>
          <a:prstGeom prst="rect">
            <a:avLst/>
          </a:prstGeom>
          <a:solidFill>
            <a:schemeClr val="bg2"/>
          </a:solidFill>
          <a:ln>
            <a:noFill/>
          </a:ln>
        </p:spPr>
        <p:txBody>
          <a:bodyPr wrap="square" rtlCol="0">
            <a:spAutoFit/>
          </a:bodyPr>
          <a:lstStyle/>
          <a:p>
            <a:r>
              <a:rPr lang="en-US" sz="1400" b="1" dirty="0" smtClean="0"/>
              <a:t>Six Criteria Pollutants</a:t>
            </a:r>
            <a:r>
              <a:rPr lang="en-US" sz="1400" dirty="0" smtClean="0"/>
              <a:t>: (1) Carbon Monoxide (CO), (2) Sulfur Dioxide (SO2), (3) Nitrogen Oxides (NOx), (4) Ozone (O3), (5) Lead and (6) Particulate Matter (PM)</a:t>
            </a:r>
            <a:endParaRPr lang="en-US" sz="1400" dirty="0"/>
          </a:p>
        </p:txBody>
      </p:sp>
      <p:sp>
        <p:nvSpPr>
          <p:cNvPr id="6" name="Rectangle 5"/>
          <p:cNvSpPr/>
          <p:nvPr/>
        </p:nvSpPr>
        <p:spPr>
          <a:xfrm>
            <a:off x="1502979" y="3400097"/>
            <a:ext cx="76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1963</a:t>
            </a:r>
            <a:endParaRPr lang="en-US" sz="1400" b="1" dirty="0">
              <a:solidFill>
                <a:schemeClr val="tx1"/>
              </a:solidFill>
            </a:endParaRPr>
          </a:p>
        </p:txBody>
      </p:sp>
      <p:sp>
        <p:nvSpPr>
          <p:cNvPr id="7" name="Rectangle 6"/>
          <p:cNvSpPr/>
          <p:nvPr/>
        </p:nvSpPr>
        <p:spPr>
          <a:xfrm>
            <a:off x="740979" y="4229100"/>
            <a:ext cx="76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1860’s</a:t>
            </a:r>
            <a:endParaRPr lang="en-US" sz="1400" b="1" dirty="0">
              <a:solidFill>
                <a:schemeClr val="tx1"/>
              </a:solidFill>
            </a:endParaRPr>
          </a:p>
        </p:txBody>
      </p:sp>
      <p:sp>
        <p:nvSpPr>
          <p:cNvPr id="11" name="Rectangle 10"/>
          <p:cNvSpPr/>
          <p:nvPr/>
        </p:nvSpPr>
        <p:spPr>
          <a:xfrm>
            <a:off x="3511670" y="3238500"/>
            <a:ext cx="76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1965</a:t>
            </a:r>
            <a:endParaRPr lang="en-US" sz="1400" b="1" dirty="0">
              <a:solidFill>
                <a:schemeClr val="tx1"/>
              </a:solidFill>
            </a:endParaRPr>
          </a:p>
        </p:txBody>
      </p:sp>
      <p:sp>
        <p:nvSpPr>
          <p:cNvPr id="12" name="Rectangle 11"/>
          <p:cNvSpPr/>
          <p:nvPr/>
        </p:nvSpPr>
        <p:spPr>
          <a:xfrm>
            <a:off x="4663966" y="2971800"/>
            <a:ext cx="76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1967</a:t>
            </a:r>
            <a:endParaRPr lang="en-US" sz="1400" b="1" dirty="0">
              <a:solidFill>
                <a:schemeClr val="tx1"/>
              </a:solidFill>
            </a:endParaRPr>
          </a:p>
        </p:txBody>
      </p:sp>
      <p:sp>
        <p:nvSpPr>
          <p:cNvPr id="13" name="Rectangle 12"/>
          <p:cNvSpPr/>
          <p:nvPr/>
        </p:nvSpPr>
        <p:spPr>
          <a:xfrm>
            <a:off x="6096000" y="1752600"/>
            <a:ext cx="76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1990</a:t>
            </a:r>
            <a:endParaRPr lang="en-US" sz="1400" b="1" dirty="0">
              <a:solidFill>
                <a:schemeClr val="tx1"/>
              </a:solidFill>
            </a:endParaRPr>
          </a:p>
        </p:txBody>
      </p:sp>
    </p:spTree>
    <p:extLst>
      <p:ext uri="{BB962C8B-B14F-4D97-AF65-F5344CB8AC3E}">
        <p14:creationId xmlns:p14="http://schemas.microsoft.com/office/powerpoint/2010/main" val="218023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2400" b="1" dirty="0" smtClean="0"/>
              <a:t>Yet, there </a:t>
            </a:r>
            <a:r>
              <a:rPr lang="en-US" sz="2400" b="1" dirty="0"/>
              <a:t>has been </a:t>
            </a:r>
            <a:r>
              <a:rPr lang="en-US" sz="2400" b="1" dirty="0" smtClean="0"/>
              <a:t>a precedence for many </a:t>
            </a:r>
            <a:r>
              <a:rPr lang="en-US" sz="2400" b="1" dirty="0" smtClean="0"/>
              <a:t>violations …</a:t>
            </a:r>
            <a:endParaRPr lang="en-US" sz="2400" b="1" dirty="0"/>
          </a:p>
        </p:txBody>
      </p:sp>
      <p:sp>
        <p:nvSpPr>
          <p:cNvPr id="3" name="Content Placeholder 2"/>
          <p:cNvSpPr>
            <a:spLocks noGrp="1"/>
          </p:cNvSpPr>
          <p:nvPr>
            <p:ph idx="1"/>
          </p:nvPr>
        </p:nvSpPr>
        <p:spPr>
          <a:xfrm>
            <a:off x="0" y="5715000"/>
            <a:ext cx="9144000" cy="1143000"/>
          </a:xfrm>
        </p:spPr>
        <p:txBody>
          <a:bodyPr>
            <a:normAutofit/>
          </a:bodyPr>
          <a:lstStyle/>
          <a:p>
            <a:pPr marL="0" indent="0">
              <a:buNone/>
            </a:pPr>
            <a:r>
              <a:rPr lang="en-US" sz="2000" b="1" dirty="0"/>
              <a:t>Ironically, </a:t>
            </a:r>
            <a:r>
              <a:rPr lang="en-US" sz="2000" b="1" dirty="0" smtClean="0"/>
              <a:t>t </a:t>
            </a:r>
            <a:r>
              <a:rPr lang="en-US" sz="2000" b="1" dirty="0"/>
              <a:t>took a </a:t>
            </a:r>
            <a:r>
              <a:rPr lang="en-US" sz="2000" b="1" dirty="0" smtClean="0"/>
              <a:t>couple of outliers (small </a:t>
            </a:r>
            <a:r>
              <a:rPr lang="en-US" sz="2000" b="1" dirty="0"/>
              <a:t>research </a:t>
            </a:r>
            <a:r>
              <a:rPr lang="en-US" sz="2000" b="1" dirty="0" smtClean="0"/>
              <a:t>team) to </a:t>
            </a:r>
            <a:r>
              <a:rPr lang="en-US" sz="2000" b="1" dirty="0"/>
              <a:t>uncover and make public what has been known within the industry for some time…</a:t>
            </a:r>
            <a:endParaRPr lang="en-US" sz="2000" dirty="0"/>
          </a:p>
        </p:txBody>
      </p:sp>
      <p:cxnSp>
        <p:nvCxnSpPr>
          <p:cNvPr id="5" name="Straight Connector 4"/>
          <p:cNvCxnSpPr/>
          <p:nvPr/>
        </p:nvCxnSpPr>
        <p:spPr>
          <a:xfrm>
            <a:off x="457200" y="2452048"/>
            <a:ext cx="83058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71600" y="2299648"/>
            <a:ext cx="0" cy="152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71800" y="2299648"/>
            <a:ext cx="0" cy="152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67250" y="2299648"/>
            <a:ext cx="0" cy="152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90600" y="1915671"/>
            <a:ext cx="762000" cy="338554"/>
          </a:xfrm>
          <a:prstGeom prst="rect">
            <a:avLst/>
          </a:prstGeom>
          <a:noFill/>
        </p:spPr>
        <p:txBody>
          <a:bodyPr wrap="square" rtlCol="0">
            <a:spAutoFit/>
          </a:bodyPr>
          <a:lstStyle/>
          <a:p>
            <a:pPr algn="ctr"/>
            <a:r>
              <a:rPr lang="en-US" sz="1600" b="1" dirty="0" smtClean="0"/>
              <a:t>1995</a:t>
            </a:r>
            <a:endParaRPr lang="en-US" sz="1600" b="1" dirty="0"/>
          </a:p>
        </p:txBody>
      </p:sp>
      <p:sp>
        <p:nvSpPr>
          <p:cNvPr id="17" name="TextBox 16"/>
          <p:cNvSpPr txBox="1"/>
          <p:nvPr/>
        </p:nvSpPr>
        <p:spPr>
          <a:xfrm>
            <a:off x="2590800" y="1915671"/>
            <a:ext cx="762000" cy="338554"/>
          </a:xfrm>
          <a:prstGeom prst="rect">
            <a:avLst/>
          </a:prstGeom>
          <a:noFill/>
        </p:spPr>
        <p:txBody>
          <a:bodyPr wrap="square" rtlCol="0">
            <a:spAutoFit/>
          </a:bodyPr>
          <a:lstStyle/>
          <a:p>
            <a:pPr algn="ctr"/>
            <a:r>
              <a:rPr lang="en-US" sz="1600" b="1" dirty="0" smtClean="0"/>
              <a:t>1998</a:t>
            </a:r>
            <a:endParaRPr lang="en-US" sz="1600" b="1" dirty="0"/>
          </a:p>
        </p:txBody>
      </p:sp>
      <p:sp>
        <p:nvSpPr>
          <p:cNvPr id="20" name="TextBox 19"/>
          <p:cNvSpPr txBox="1"/>
          <p:nvPr/>
        </p:nvSpPr>
        <p:spPr>
          <a:xfrm>
            <a:off x="4286250" y="1915671"/>
            <a:ext cx="762000" cy="338554"/>
          </a:xfrm>
          <a:prstGeom prst="rect">
            <a:avLst/>
          </a:prstGeom>
          <a:noFill/>
        </p:spPr>
        <p:txBody>
          <a:bodyPr wrap="square" rtlCol="0">
            <a:spAutoFit/>
          </a:bodyPr>
          <a:lstStyle/>
          <a:p>
            <a:pPr algn="ctr"/>
            <a:r>
              <a:rPr lang="en-US" sz="1600" b="1" dirty="0" smtClean="0"/>
              <a:t>2011</a:t>
            </a:r>
            <a:endParaRPr lang="en-US" sz="1600" b="1" dirty="0"/>
          </a:p>
        </p:txBody>
      </p:sp>
      <p:sp>
        <p:nvSpPr>
          <p:cNvPr id="21" name="TextBox 20"/>
          <p:cNvSpPr txBox="1"/>
          <p:nvPr/>
        </p:nvSpPr>
        <p:spPr>
          <a:xfrm>
            <a:off x="533400" y="2535451"/>
            <a:ext cx="1524000" cy="1323439"/>
          </a:xfrm>
          <a:prstGeom prst="rect">
            <a:avLst/>
          </a:prstGeom>
          <a:noFill/>
        </p:spPr>
        <p:txBody>
          <a:bodyPr wrap="square" rtlCol="0">
            <a:spAutoFit/>
          </a:bodyPr>
          <a:lstStyle/>
          <a:p>
            <a:r>
              <a:rPr lang="en-US" sz="1600" b="1" u="sng" dirty="0" smtClean="0"/>
              <a:t>GM </a:t>
            </a:r>
          </a:p>
          <a:p>
            <a:pPr marL="285750" indent="-285750">
              <a:buFont typeface="Arial" panose="020B0604020202020204" pitchFamily="34" charset="0"/>
              <a:buChar char="•"/>
            </a:pPr>
            <a:r>
              <a:rPr lang="en-US" sz="1600" dirty="0" smtClean="0"/>
              <a:t>$45 million</a:t>
            </a:r>
          </a:p>
          <a:p>
            <a:pPr marL="285750" indent="-285750">
              <a:buFont typeface="Arial" panose="020B0604020202020204" pitchFamily="34" charset="0"/>
              <a:buChar char="•"/>
            </a:pPr>
            <a:r>
              <a:rPr lang="en-US" sz="1600" dirty="0" smtClean="0"/>
              <a:t>470 thousand vehicles</a:t>
            </a:r>
            <a:endParaRPr lang="en-US" sz="1600" dirty="0"/>
          </a:p>
        </p:txBody>
      </p:sp>
      <p:sp>
        <p:nvSpPr>
          <p:cNvPr id="22" name="TextBox 21"/>
          <p:cNvSpPr txBox="1"/>
          <p:nvPr/>
        </p:nvSpPr>
        <p:spPr>
          <a:xfrm>
            <a:off x="2057400" y="2528248"/>
            <a:ext cx="1905000" cy="1077218"/>
          </a:xfrm>
          <a:prstGeom prst="rect">
            <a:avLst/>
          </a:prstGeom>
          <a:noFill/>
        </p:spPr>
        <p:txBody>
          <a:bodyPr wrap="square" rtlCol="0">
            <a:spAutoFit/>
          </a:bodyPr>
          <a:lstStyle/>
          <a:p>
            <a:r>
              <a:rPr lang="en-US" sz="1600" b="1" u="sng" dirty="0" smtClean="0"/>
              <a:t>Honda</a:t>
            </a:r>
            <a:endParaRPr lang="en-US" sz="1600" dirty="0" smtClean="0"/>
          </a:p>
          <a:p>
            <a:pPr marL="285750" indent="-285750">
              <a:buFont typeface="Arial" panose="020B0604020202020204" pitchFamily="34" charset="0"/>
              <a:buChar char="•"/>
            </a:pPr>
            <a:r>
              <a:rPr lang="en-US" sz="1600" dirty="0" smtClean="0"/>
              <a:t>$267 million</a:t>
            </a:r>
          </a:p>
          <a:p>
            <a:pPr marL="285750" indent="-285750">
              <a:buFont typeface="Arial" panose="020B0604020202020204" pitchFamily="34" charset="0"/>
              <a:buChar char="•"/>
            </a:pPr>
            <a:r>
              <a:rPr lang="en-US" sz="1600" dirty="0" smtClean="0"/>
              <a:t>1.6 million vehicles</a:t>
            </a:r>
          </a:p>
        </p:txBody>
      </p:sp>
      <p:sp>
        <p:nvSpPr>
          <p:cNvPr id="24" name="TextBox 23"/>
          <p:cNvSpPr txBox="1"/>
          <p:nvPr/>
        </p:nvSpPr>
        <p:spPr>
          <a:xfrm>
            <a:off x="3886200" y="2528248"/>
            <a:ext cx="1600200" cy="1569660"/>
          </a:xfrm>
          <a:prstGeom prst="rect">
            <a:avLst/>
          </a:prstGeom>
          <a:noFill/>
        </p:spPr>
        <p:txBody>
          <a:bodyPr wrap="square" rtlCol="0">
            <a:spAutoFit/>
          </a:bodyPr>
          <a:lstStyle/>
          <a:p>
            <a:r>
              <a:rPr lang="en-US" sz="1600" b="1" u="sng" dirty="0" smtClean="0"/>
              <a:t>EC JRC</a:t>
            </a:r>
          </a:p>
          <a:p>
            <a:r>
              <a:rPr lang="en-US" sz="1600" dirty="0" smtClean="0"/>
              <a:t>On-road emissions of diesel vehicles </a:t>
            </a:r>
            <a:r>
              <a:rPr lang="en-US" sz="1600" dirty="0"/>
              <a:t>exceed </a:t>
            </a:r>
            <a:r>
              <a:rPr lang="en-US" sz="1600" dirty="0" smtClean="0"/>
              <a:t>permissible level</a:t>
            </a:r>
          </a:p>
        </p:txBody>
      </p:sp>
      <p:sp>
        <p:nvSpPr>
          <p:cNvPr id="27" name="TextBox 26"/>
          <p:cNvSpPr txBox="1"/>
          <p:nvPr/>
        </p:nvSpPr>
        <p:spPr>
          <a:xfrm>
            <a:off x="2057400" y="3595048"/>
            <a:ext cx="1905000" cy="1077218"/>
          </a:xfrm>
          <a:prstGeom prst="rect">
            <a:avLst/>
          </a:prstGeom>
          <a:noFill/>
        </p:spPr>
        <p:txBody>
          <a:bodyPr wrap="square" rtlCol="0">
            <a:spAutoFit/>
          </a:bodyPr>
          <a:lstStyle/>
          <a:p>
            <a:r>
              <a:rPr lang="en-US" sz="1600" b="1" u="sng" dirty="0" smtClean="0"/>
              <a:t>Ford Motor</a:t>
            </a:r>
            <a:endParaRPr lang="en-US" sz="1600" dirty="0" smtClean="0"/>
          </a:p>
          <a:p>
            <a:pPr marL="285750" indent="-285750">
              <a:buFont typeface="Arial" panose="020B0604020202020204" pitchFamily="34" charset="0"/>
              <a:buChar char="•"/>
            </a:pPr>
            <a:r>
              <a:rPr lang="en-US" sz="1600" dirty="0" smtClean="0"/>
              <a:t>$7.8 million</a:t>
            </a:r>
          </a:p>
          <a:p>
            <a:pPr marL="285750" indent="-285750">
              <a:buFont typeface="Arial" panose="020B0604020202020204" pitchFamily="34" charset="0"/>
              <a:buChar char="•"/>
            </a:pPr>
            <a:r>
              <a:rPr lang="en-US" sz="1600" dirty="0" smtClean="0"/>
              <a:t>6 thousand vehicles</a:t>
            </a:r>
          </a:p>
        </p:txBody>
      </p:sp>
      <p:cxnSp>
        <p:nvCxnSpPr>
          <p:cNvPr id="30" name="Straight Connector 29"/>
          <p:cNvCxnSpPr/>
          <p:nvPr/>
        </p:nvCxnSpPr>
        <p:spPr>
          <a:xfrm>
            <a:off x="8096250" y="2288977"/>
            <a:ext cx="0" cy="152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562850" y="1905000"/>
            <a:ext cx="1047750" cy="338554"/>
          </a:xfrm>
          <a:prstGeom prst="rect">
            <a:avLst/>
          </a:prstGeom>
          <a:noFill/>
        </p:spPr>
        <p:txBody>
          <a:bodyPr wrap="square" rtlCol="0">
            <a:spAutoFit/>
          </a:bodyPr>
          <a:lstStyle/>
          <a:p>
            <a:pPr algn="ctr"/>
            <a:r>
              <a:rPr lang="en-US" sz="1600" b="1" dirty="0" smtClean="0"/>
              <a:t>2015/ 16</a:t>
            </a:r>
            <a:endParaRPr lang="en-US" sz="1600" b="1" dirty="0"/>
          </a:p>
        </p:txBody>
      </p:sp>
      <p:sp>
        <p:nvSpPr>
          <p:cNvPr id="32" name="TextBox 31"/>
          <p:cNvSpPr txBox="1"/>
          <p:nvPr/>
        </p:nvSpPr>
        <p:spPr>
          <a:xfrm>
            <a:off x="7715250" y="2517577"/>
            <a:ext cx="1200150" cy="1323439"/>
          </a:xfrm>
          <a:prstGeom prst="rect">
            <a:avLst/>
          </a:prstGeom>
          <a:noFill/>
        </p:spPr>
        <p:txBody>
          <a:bodyPr wrap="square" rtlCol="0">
            <a:spAutoFit/>
          </a:bodyPr>
          <a:lstStyle/>
          <a:p>
            <a:r>
              <a:rPr lang="en-US" sz="1600" b="1" u="sng" dirty="0" smtClean="0"/>
              <a:t>Volkswagen Scandal</a:t>
            </a:r>
          </a:p>
          <a:p>
            <a:r>
              <a:rPr lang="en-US" sz="1600" dirty="0" smtClean="0"/>
              <a:t>$</a:t>
            </a:r>
            <a:r>
              <a:rPr lang="en-US" sz="1600" dirty="0"/>
              <a:t>46 billion penalties - </a:t>
            </a:r>
            <a:r>
              <a:rPr lang="en-US" sz="1600" dirty="0" smtClean="0"/>
              <a:t>CAA</a:t>
            </a:r>
            <a:endParaRPr lang="en-US" sz="1600" dirty="0"/>
          </a:p>
        </p:txBody>
      </p:sp>
      <p:cxnSp>
        <p:nvCxnSpPr>
          <p:cNvPr id="33" name="Straight Connector 32"/>
          <p:cNvCxnSpPr/>
          <p:nvPr/>
        </p:nvCxnSpPr>
        <p:spPr>
          <a:xfrm>
            <a:off x="6496050" y="2289244"/>
            <a:ext cx="0" cy="152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15050" y="1905267"/>
            <a:ext cx="762000" cy="338554"/>
          </a:xfrm>
          <a:prstGeom prst="rect">
            <a:avLst/>
          </a:prstGeom>
          <a:noFill/>
        </p:spPr>
        <p:txBody>
          <a:bodyPr wrap="square" rtlCol="0">
            <a:spAutoFit/>
          </a:bodyPr>
          <a:lstStyle/>
          <a:p>
            <a:pPr algn="ctr"/>
            <a:r>
              <a:rPr lang="en-US" sz="1600" b="1" dirty="0" smtClean="0"/>
              <a:t>2014</a:t>
            </a:r>
            <a:endParaRPr lang="en-US" sz="1600" b="1" dirty="0"/>
          </a:p>
        </p:txBody>
      </p:sp>
      <p:sp>
        <p:nvSpPr>
          <p:cNvPr id="37" name="TextBox 36"/>
          <p:cNvSpPr txBox="1"/>
          <p:nvPr/>
        </p:nvSpPr>
        <p:spPr>
          <a:xfrm>
            <a:off x="5867400" y="2517844"/>
            <a:ext cx="1752600" cy="2062103"/>
          </a:xfrm>
          <a:prstGeom prst="rect">
            <a:avLst/>
          </a:prstGeom>
          <a:noFill/>
        </p:spPr>
        <p:txBody>
          <a:bodyPr wrap="square" rtlCol="0">
            <a:spAutoFit/>
          </a:bodyPr>
          <a:lstStyle/>
          <a:p>
            <a:r>
              <a:rPr lang="en-US" sz="1600" b="1" u="sng" dirty="0" smtClean="0"/>
              <a:t>ICCT</a:t>
            </a:r>
          </a:p>
          <a:p>
            <a:r>
              <a:rPr lang="en-US" sz="1600" dirty="0" smtClean="0"/>
              <a:t>Portable emission measurement system revealed the discrepancy between Lab and “on-road” emissions</a:t>
            </a:r>
          </a:p>
        </p:txBody>
      </p:sp>
      <p:sp>
        <p:nvSpPr>
          <p:cNvPr id="38" name="Right Arrow 37"/>
          <p:cNvSpPr/>
          <p:nvPr/>
        </p:nvSpPr>
        <p:spPr>
          <a:xfrm>
            <a:off x="5867400" y="4672266"/>
            <a:ext cx="2895600" cy="96653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Massive media exposure (Social media)</a:t>
            </a:r>
          </a:p>
        </p:txBody>
      </p:sp>
    </p:spTree>
    <p:extLst>
      <p:ext uri="{BB962C8B-B14F-4D97-AF65-F5344CB8AC3E}">
        <p14:creationId xmlns:p14="http://schemas.microsoft.com/office/powerpoint/2010/main" val="59205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0-#ppt_w/2"/>
                                          </p:val>
                                        </p:tav>
                                        <p:tav tm="100000">
                                          <p:val>
                                            <p:strVal val="#ppt_x"/>
                                          </p:val>
                                        </p:tav>
                                      </p:tavLst>
                                    </p:anim>
                                    <p:anim calcmode="lin" valueType="num">
                                      <p:cBhvr additive="base">
                                        <p:cTn id="30" dur="500" fill="hold"/>
                                        <p:tgtEl>
                                          <p:spTgt spid="22"/>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0-#ppt_w/2"/>
                                          </p:val>
                                        </p:tav>
                                        <p:tav tm="100000">
                                          <p:val>
                                            <p:strVal val="#ppt_x"/>
                                          </p:val>
                                        </p:tav>
                                      </p:tavLst>
                                    </p:anim>
                                    <p:anim calcmode="lin" valueType="num">
                                      <p:cBhvr additive="base">
                                        <p:cTn id="3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0-#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0-#ppt_w/2"/>
                                          </p:val>
                                        </p:tav>
                                        <p:tav tm="100000">
                                          <p:val>
                                            <p:strVal val="#ppt_x"/>
                                          </p:val>
                                        </p:tav>
                                      </p:tavLst>
                                    </p:anim>
                                    <p:anim calcmode="lin" valueType="num">
                                      <p:cBhvr additive="base">
                                        <p:cTn id="4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1+#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1+#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1+#ppt_w/2"/>
                                          </p:val>
                                        </p:tav>
                                        <p:tav tm="100000">
                                          <p:val>
                                            <p:strVal val="#ppt_x"/>
                                          </p:val>
                                        </p:tav>
                                      </p:tavLst>
                                    </p:anim>
                                    <p:anim calcmode="lin" valueType="num">
                                      <p:cBhvr additive="base">
                                        <p:cTn id="68" dur="500" fill="hold"/>
                                        <p:tgtEl>
                                          <p:spTgt spid="30"/>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1+#ppt_w/2"/>
                                          </p:val>
                                        </p:tav>
                                        <p:tav tm="100000">
                                          <p:val>
                                            <p:strVal val="#ppt_x"/>
                                          </p:val>
                                        </p:tav>
                                      </p:tavLst>
                                    </p:anim>
                                    <p:anim calcmode="lin" valueType="num">
                                      <p:cBhvr additive="base">
                                        <p:cTn id="72" dur="500" fill="hold"/>
                                        <p:tgtEl>
                                          <p:spTgt spid="31"/>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1+#ppt_w/2"/>
                                          </p:val>
                                        </p:tav>
                                        <p:tav tm="100000">
                                          <p:val>
                                            <p:strVal val="#ppt_x"/>
                                          </p:val>
                                        </p:tav>
                                      </p:tavLst>
                                    </p:anim>
                                    <p:anim calcmode="lin" valueType="num">
                                      <p:cBhvr additive="base">
                                        <p:cTn id="76"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1" grpId="0"/>
      <p:bldP spid="22" grpId="0"/>
      <p:bldP spid="24" grpId="0"/>
      <p:bldP spid="27" grpId="0"/>
      <p:bldP spid="31" grpId="0"/>
      <p:bldP spid="32" grpId="0"/>
      <p:bldP spid="34"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3249</TotalTime>
  <Words>2437</Words>
  <Application>Microsoft Office PowerPoint</Application>
  <PresentationFormat>On-screen Show (4:3)</PresentationFormat>
  <Paragraphs>217</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The Volkswagen Story…  large, ambitious, rapidly growing motor vehicle company…</vt:lpstr>
      <vt:lpstr>The Volkswagen Story…  large, ambitious, rapidly growing motor vehicle company…</vt:lpstr>
      <vt:lpstr>PowerPoint Presentation</vt:lpstr>
      <vt:lpstr>The scandal unfolded…</vt:lpstr>
      <vt:lpstr>The engineering of the scandal…</vt:lpstr>
      <vt:lpstr>The regulatory Aspect…</vt:lpstr>
      <vt:lpstr>Yet, there has been a precedence for many violations …</vt:lpstr>
      <vt:lpstr>The implications of the scandal…</vt:lpstr>
      <vt:lpstr>Implications beyond Volkswagen…</vt:lpstr>
      <vt:lpstr>Implications beyond Volkswagen…</vt:lpstr>
      <vt:lpstr>Features of the future regulatory framework…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Kimo1</dc:creator>
  <cp:lastModifiedBy>Sara</cp:lastModifiedBy>
  <cp:revision>96</cp:revision>
  <dcterms:created xsi:type="dcterms:W3CDTF">2016-01-24T05:16:03Z</dcterms:created>
  <dcterms:modified xsi:type="dcterms:W3CDTF">2016-04-05T15:08:32Z</dcterms:modified>
</cp:coreProperties>
</file>