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0" r:id="rId4"/>
    <p:sldId id="261" r:id="rId5"/>
    <p:sldId id="262" r:id="rId6"/>
    <p:sldId id="270" r:id="rId7"/>
    <p:sldId id="271" r:id="rId8"/>
    <p:sldId id="272" r:id="rId9"/>
    <p:sldId id="266" r:id="rId10"/>
    <p:sldId id="26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59CA3-8C85-4ABD-840A-D0EA09B00B0B}" type="datetimeFigureOut">
              <a:rPr lang="en-CA" smtClean="0"/>
              <a:pPr/>
              <a:t>14/10/2014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FF897-7098-4B2A-8196-80F939A7D50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77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FF897-7098-4B2A-8196-80F939A7D50A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6057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FF897-7098-4B2A-8196-80F939A7D50A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2951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59EA-5C53-4796-9990-EC9E9934D2F8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C9CE-A2EF-492B-9C82-363AA9593872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AE8C3-8FA9-406C-A2AB-28B8FA0D0AB3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3AA9-97D4-4432-A8AA-3C92AD61AA35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77CE-660C-4418-9D59-58C627A7A709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74E5-4A41-4CF1-AD9D-7898A730EC70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0F77-C23A-4947-AA17-4FCE7DE2F412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EB48A-0559-470A-9FD1-5F65560FEBE9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1391D-E11D-487E-A8A0-AE4B3490D1B9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985F71E-A5D6-4289-A043-A8E070CB366C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2B36-1C45-4DA4-96DE-6CD32BB155E3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955AFDF-E6E9-4E22-9608-2633A409EDE9}" type="datetime1">
              <a:rPr lang="en-US" smtClean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92248"/>
          </a:xfrm>
        </p:spPr>
        <p:txBody>
          <a:bodyPr>
            <a:normAutofit/>
          </a:bodyPr>
          <a:lstStyle/>
          <a:p>
            <a:pPr algn="ctr"/>
            <a:r>
              <a:rPr lang="en-CA" sz="6000" dirty="0" smtClean="0"/>
              <a:t>  </a:t>
            </a:r>
            <a:r>
              <a:rPr lang="en-CA" sz="5400" dirty="0" smtClean="0"/>
              <a:t>Railway Regulatory Freedoms:</a:t>
            </a:r>
            <a:br>
              <a:rPr lang="en-CA" sz="5400" dirty="0" smtClean="0"/>
            </a:br>
            <a:r>
              <a:rPr lang="en-CA" sz="5400" dirty="0" smtClean="0"/>
              <a:t>     Rights and Obligations </a:t>
            </a:r>
            <a:endParaRPr lang="en-CA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00" y="4455620"/>
            <a:ext cx="11341100" cy="160228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CA" dirty="0" smtClean="0"/>
              <a:t>     </a:t>
            </a:r>
            <a:r>
              <a:rPr lang="en-CA" sz="2200" i="1" dirty="0" smtClean="0"/>
              <a:t>Presentation </a:t>
            </a:r>
            <a:r>
              <a:rPr lang="en-CA" sz="2200" i="1" dirty="0"/>
              <a:t>to the </a:t>
            </a:r>
            <a:r>
              <a:rPr lang="en-CA" sz="2200" i="1" dirty="0" smtClean="0"/>
              <a:t>Regulatory </a:t>
            </a:r>
            <a:r>
              <a:rPr lang="en-CA" sz="2200" i="1" dirty="0"/>
              <a:t>Governance </a:t>
            </a:r>
            <a:r>
              <a:rPr lang="en-CA" sz="2200" i="1" dirty="0" smtClean="0"/>
              <a:t>Initiative          </a:t>
            </a:r>
          </a:p>
          <a:p>
            <a:pPr algn="ctr">
              <a:spcAft>
                <a:spcPts val="1500"/>
              </a:spcAft>
            </a:pPr>
            <a:r>
              <a:rPr lang="en-CA" sz="2200" dirty="0" smtClean="0"/>
              <a:t>By Nick Mulder</a:t>
            </a:r>
          </a:p>
          <a:p>
            <a:pPr algn="ctr"/>
            <a:r>
              <a:rPr lang="en-CA" sz="2200" dirty="0" smtClean="0"/>
              <a:t>Carleton University, Ottawa </a:t>
            </a:r>
          </a:p>
          <a:p>
            <a:pPr algn="ctr"/>
            <a:r>
              <a:rPr lang="en-CA" sz="2200" dirty="0" smtClean="0"/>
              <a:t>  October 16, 2014</a:t>
            </a:r>
          </a:p>
        </p:txBody>
      </p:sp>
    </p:spTree>
    <p:extLst>
      <p:ext uri="{BB962C8B-B14F-4D97-AF65-F5344CB8AC3E}">
        <p14:creationId xmlns:p14="http://schemas.microsoft.com/office/powerpoint/2010/main" val="2189000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Railway Obligations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   With more regulatory freedoms, there are more obligations but railways need to decide how </a:t>
            </a:r>
          </a:p>
          <a:p>
            <a:pPr>
              <a:spcBef>
                <a:spcPts val="0"/>
              </a:spcBef>
              <a:buNone/>
            </a:pPr>
            <a:r>
              <a:rPr lang="en-CA" dirty="0" smtClean="0"/>
              <a:t>     to meet them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 Railways are common carriers and have to meet traffic service offered; that’s how they make </a:t>
            </a:r>
          </a:p>
          <a:p>
            <a:pPr>
              <a:spcBef>
                <a:spcPts val="0"/>
              </a:spcBef>
              <a:buNone/>
            </a:pPr>
            <a:r>
              <a:rPr lang="en-CA" dirty="0" smtClean="0"/>
              <a:t>     money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 </a:t>
            </a:r>
            <a:r>
              <a:rPr lang="en-CA" dirty="0"/>
              <a:t>F</a:t>
            </a:r>
            <a:r>
              <a:rPr lang="en-CA" dirty="0" smtClean="0"/>
              <a:t>or all and “captive” and small shippers 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 Service with joint shared obligations and penalties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 Safety too 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 Trade off between efficiency and profitability versus service needs for all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40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Government’s Role and the Look-Ahead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Government has effectively deregulated the railways over last 40 years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Railways have done very well - maybe they went too far too fast?</a:t>
            </a:r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There is a need to focus on service, both large and small shippers with balanced obligations and financial/legal recourses as per Bill C-52 provisions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Need to resist </a:t>
            </a:r>
            <a:r>
              <a:rPr lang="en-US" smtClean="0"/>
              <a:t>new regulations. </a:t>
            </a:r>
            <a:r>
              <a:rPr lang="en-US" dirty="0" smtClean="0"/>
              <a:t>Get commercial parties to sort it out - most are not small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Fundamentally, there are more important transportation issues to focus on</a:t>
            </a:r>
          </a:p>
          <a:p>
            <a:pPr marL="749300" lvl="1" indent="-292100">
              <a:buFont typeface="Arial" pitchFamily="34" charset="0"/>
              <a:buChar char="•"/>
            </a:pPr>
            <a:r>
              <a:rPr lang="en-US" dirty="0" smtClean="0"/>
              <a:t>Railways and most rail shippers have done well</a:t>
            </a:r>
            <a:endParaRPr lang="en-US" dirty="0"/>
          </a:p>
          <a:p>
            <a:pPr marL="0" indent="0">
              <a:buFont typeface="Arial" pitchFamily="34" charset="0"/>
              <a:buChar char="•"/>
            </a:pPr>
            <a:r>
              <a:rPr lang="en-US" dirty="0" smtClean="0"/>
              <a:t>      Canada does not need more railway conservations but commercial action among all parties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We have to move to and act on other issues: gateways, bottle necks and congestion in urban areas, air sector, among others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09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Freedoms </a:t>
            </a:r>
            <a:r>
              <a:rPr lang="en-CA" sz="4000" dirty="0"/>
              <a:t>o</a:t>
            </a:r>
            <a:r>
              <a:rPr lang="en-CA" sz="4000" dirty="0" smtClean="0"/>
              <a:t>ver the Decades (1)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580" y="2175934"/>
            <a:ext cx="10058400" cy="4023360"/>
          </a:xfrm>
        </p:spPr>
        <p:txBody>
          <a:bodyPr/>
          <a:lstStyle/>
          <a:p>
            <a:r>
              <a:rPr lang="en-CA" dirty="0" smtClean="0"/>
              <a:t>1) In the 1970s, consistent with the policy statement of the 1967 NTA:  </a:t>
            </a:r>
          </a:p>
          <a:p>
            <a:pPr lvl="1"/>
            <a:r>
              <a:rPr lang="en-CA" dirty="0"/>
              <a:t>t</a:t>
            </a:r>
            <a:r>
              <a:rPr lang="en-CA" dirty="0" smtClean="0"/>
              <a:t>he transfer of rail passenger services and deficits to VIA Rail; and</a:t>
            </a:r>
            <a:endParaRPr lang="en-CA" dirty="0"/>
          </a:p>
          <a:p>
            <a:pPr lvl="1"/>
            <a:r>
              <a:rPr lang="en-CA" dirty="0" smtClean="0"/>
              <a:t>a partial offset for mounting grain transportation losses through government purchases of many hopper cars and the branch line rehabilitation program</a:t>
            </a:r>
          </a:p>
          <a:p>
            <a:r>
              <a:rPr lang="en-CA" dirty="0" smtClean="0"/>
              <a:t>2) In the 1980s:</a:t>
            </a:r>
          </a:p>
          <a:p>
            <a:pPr lvl="1"/>
            <a:r>
              <a:rPr lang="en-CA" dirty="0"/>
              <a:t>r</a:t>
            </a:r>
            <a:r>
              <a:rPr lang="en-CA" dirty="0" smtClean="0"/>
              <a:t>epeal of the very low Crow Rate;</a:t>
            </a:r>
          </a:p>
          <a:p>
            <a:pPr lvl="1"/>
            <a:r>
              <a:rPr lang="en-CA" dirty="0" smtClean="0"/>
              <a:t>payment to the railways of the Crow Benefit of about $600 million per year with many conditions; and</a:t>
            </a:r>
          </a:p>
          <a:p>
            <a:pPr lvl="1"/>
            <a:r>
              <a:rPr lang="en-CA" dirty="0"/>
              <a:t>t</a:t>
            </a:r>
            <a:r>
              <a:rPr lang="en-CA" dirty="0" smtClean="0"/>
              <a:t>hrough the 1987 Freedom to Move legislation, revised but more targeted rail regulations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503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Freedoms over the Decades (2)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3) In </a:t>
            </a:r>
            <a:r>
              <a:rPr lang="en-CA" dirty="0"/>
              <a:t>the </a:t>
            </a:r>
            <a:r>
              <a:rPr lang="en-CA" dirty="0" smtClean="0"/>
              <a:t>1990s: </a:t>
            </a:r>
          </a:p>
          <a:p>
            <a:pPr lvl="1"/>
            <a:r>
              <a:rPr lang="en-CA" dirty="0" smtClean="0"/>
              <a:t>the </a:t>
            </a:r>
            <a:r>
              <a:rPr lang="en-CA" dirty="0"/>
              <a:t>privatization of </a:t>
            </a:r>
            <a:r>
              <a:rPr lang="en-CA" dirty="0" smtClean="0"/>
              <a:t>CN;</a:t>
            </a:r>
          </a:p>
          <a:p>
            <a:pPr lvl="1"/>
            <a:r>
              <a:rPr lang="en-CA" dirty="0"/>
              <a:t>f</a:t>
            </a:r>
            <a:r>
              <a:rPr lang="en-CA" dirty="0" smtClean="0"/>
              <a:t>ewer and simplified </a:t>
            </a:r>
            <a:r>
              <a:rPr lang="en-CA" dirty="0"/>
              <a:t>rail </a:t>
            </a:r>
            <a:r>
              <a:rPr lang="en-CA" dirty="0" smtClean="0"/>
              <a:t>regulations for grain and other shipments; </a:t>
            </a:r>
          </a:p>
          <a:p>
            <a:pPr lvl="1"/>
            <a:r>
              <a:rPr lang="en-CA" dirty="0" smtClean="0"/>
              <a:t>reduced </a:t>
            </a:r>
            <a:r>
              <a:rPr lang="en-CA" dirty="0"/>
              <a:t>role of the </a:t>
            </a:r>
            <a:r>
              <a:rPr lang="en-CA" dirty="0" smtClean="0"/>
              <a:t>Canadian Transportation Agency;</a:t>
            </a:r>
          </a:p>
          <a:p>
            <a:pPr lvl="1"/>
            <a:r>
              <a:rPr lang="en-CA" dirty="0" smtClean="0"/>
              <a:t>elimination </a:t>
            </a:r>
            <a:r>
              <a:rPr lang="en-CA" dirty="0"/>
              <a:t>of all freight </a:t>
            </a:r>
            <a:r>
              <a:rPr lang="en-CA" dirty="0" smtClean="0"/>
              <a:t>rate subsidies; and</a:t>
            </a:r>
          </a:p>
          <a:p>
            <a:pPr lvl="1"/>
            <a:r>
              <a:rPr lang="en-CA" dirty="0" smtClean="0"/>
              <a:t>much simpler branch </a:t>
            </a:r>
            <a:r>
              <a:rPr lang="en-CA" dirty="0"/>
              <a:t>line abonnement </a:t>
            </a:r>
            <a:r>
              <a:rPr lang="en-CA" dirty="0" smtClean="0"/>
              <a:t>procedures. </a:t>
            </a:r>
            <a:endParaRPr lang="en-CA" dirty="0"/>
          </a:p>
          <a:p>
            <a:r>
              <a:rPr lang="en-CA" dirty="0" smtClean="0"/>
              <a:t>4) In </a:t>
            </a:r>
            <a:r>
              <a:rPr lang="en-CA" dirty="0"/>
              <a:t>the </a:t>
            </a:r>
            <a:r>
              <a:rPr lang="en-CA" dirty="0" smtClean="0"/>
              <a:t>2000s:</a:t>
            </a:r>
          </a:p>
          <a:p>
            <a:pPr lvl="1"/>
            <a:r>
              <a:rPr lang="en-CA" dirty="0" smtClean="0"/>
              <a:t>steps </a:t>
            </a:r>
            <a:r>
              <a:rPr lang="en-CA" dirty="0"/>
              <a:t>for improved </a:t>
            </a:r>
            <a:r>
              <a:rPr lang="en-CA" dirty="0" smtClean="0"/>
              <a:t>Final Offer Arbitration;</a:t>
            </a:r>
          </a:p>
          <a:p>
            <a:pPr lvl="1"/>
            <a:r>
              <a:rPr lang="en-CA" dirty="0" smtClean="0"/>
              <a:t>dispute arbitration procedures;</a:t>
            </a:r>
          </a:p>
          <a:p>
            <a:pPr lvl="1"/>
            <a:r>
              <a:rPr lang="en-CA" dirty="0"/>
              <a:t>m</a:t>
            </a:r>
            <a:r>
              <a:rPr lang="en-CA" dirty="0" smtClean="0"/>
              <a:t>ore focus on service obligations; and</a:t>
            </a:r>
          </a:p>
          <a:p>
            <a:pPr lvl="1"/>
            <a:r>
              <a:rPr lang="en-CA" dirty="0" smtClean="0"/>
              <a:t>revised grain transportation regulations. 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6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Very Impressive Results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  Canada’s railways went from the worst (especially CN) to the best in North America</a:t>
            </a:r>
          </a:p>
          <a:p>
            <a:pPr marL="382588" lvl="1" indent="74613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CA" dirty="0" smtClean="0"/>
              <a:t>  Through proactive management, mergers, many operating improvements, large capital investments, </a:t>
            </a:r>
          </a:p>
          <a:p>
            <a:pPr marL="382588" lvl="1" indent="74613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smtClean="0"/>
              <a:t>  new labour rules, etc</a:t>
            </a:r>
          </a:p>
          <a:p>
            <a:pPr marL="174625" indent="-174625">
              <a:lnSpc>
                <a:spcPct val="100000"/>
              </a:lnSpc>
              <a:buFont typeface="Arial" pitchFamily="34" charset="0"/>
              <a:buChar char="•"/>
            </a:pPr>
            <a:r>
              <a:rPr lang="en-CA" dirty="0" smtClean="0"/>
              <a:t>As RAC and StatsCan data show, there have been major gains in shipments, revenues and capital investments over the past 3 decades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Revenue per tonne mile has increased as has employee productivity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Freight rates per tonne mile have on average decreased in real terms, not nominally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Safety records have steadily improved as has fuel efficiency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83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880" y="716973"/>
            <a:ext cx="10058400" cy="949859"/>
          </a:xfrm>
        </p:spPr>
        <p:txBody>
          <a:bodyPr>
            <a:normAutofit/>
          </a:bodyPr>
          <a:lstStyle/>
          <a:p>
            <a:r>
              <a:rPr lang="en-CA" sz="4400" dirty="0" smtClean="0"/>
              <a:t>Operating Ratios: How Low Can They Go? </a:t>
            </a:r>
            <a:endParaRPr lang="en-CA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  Operating ratios (OR) have gone from the 90s and 80s to the low 60s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No other major Canadian industry has made so much progress in last two decades</a:t>
            </a:r>
            <a:endParaRPr lang="en-CA" dirty="0"/>
          </a:p>
          <a:p>
            <a:pPr marL="177800" indent="-177800">
              <a:buFont typeface="Arial" pitchFamily="34" charset="0"/>
              <a:buChar char="•"/>
            </a:pPr>
            <a:r>
              <a:rPr lang="en-CA" dirty="0" smtClean="0"/>
              <a:t> There have been large benefits to many shippers through better and faster service and   </a:t>
            </a:r>
          </a:p>
          <a:p>
            <a:pPr marL="177800" indent="-177800">
              <a:spcBef>
                <a:spcPts val="0"/>
              </a:spcBef>
              <a:buNone/>
            </a:pPr>
            <a:r>
              <a:rPr lang="en-CA" dirty="0" smtClean="0"/>
              <a:t>    equipment at relatively lower rates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Other major gains have gone to shareholders, employees, executives and government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CA" dirty="0" smtClean="0"/>
              <a:t>Still, there are adverse consequences: loss of many branch lines, service east of Montreal, for   rural and small shippers, and several weak short lines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How low can the OR go? Is there a limit? </a:t>
            </a:r>
            <a:r>
              <a:rPr lang="en-CA" dirty="0"/>
              <a:t>Are there </a:t>
            </a:r>
            <a:r>
              <a:rPr lang="en-CA" dirty="0" smtClean="0"/>
              <a:t>not consequences? Service? Safety? </a:t>
            </a:r>
          </a:p>
          <a:p>
            <a:pPr>
              <a:spcBef>
                <a:spcPts val="0"/>
              </a:spcBef>
              <a:buNone/>
            </a:pPr>
            <a:r>
              <a:rPr lang="en-CA" dirty="0" smtClean="0"/>
              <a:t>    Capacity? Response? Employees?  Shippers? The public?  Politics?</a:t>
            </a:r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39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Problems and Issues(1)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b="1" dirty="0" smtClean="0"/>
              <a:t>1) Services</a:t>
            </a:r>
          </a:p>
          <a:p>
            <a:pPr lvl="1"/>
            <a:r>
              <a:rPr lang="en-CA" dirty="0" smtClean="0"/>
              <a:t>Mounting </a:t>
            </a:r>
            <a:r>
              <a:rPr lang="en-CA" dirty="0"/>
              <a:t>concerns about </a:t>
            </a:r>
            <a:r>
              <a:rPr lang="en-CA" dirty="0" smtClean="0"/>
              <a:t>railways’ </a:t>
            </a:r>
            <a:r>
              <a:rPr lang="en-CA" dirty="0"/>
              <a:t>service </a:t>
            </a:r>
            <a:r>
              <a:rPr lang="en-CA" dirty="0" smtClean="0"/>
              <a:t>levels</a:t>
            </a:r>
            <a:r>
              <a:rPr lang="en-CA" dirty="0"/>
              <a:t>:</a:t>
            </a:r>
            <a:r>
              <a:rPr lang="en-CA" dirty="0" smtClean="0"/>
              <a:t> focus on the </a:t>
            </a:r>
            <a:r>
              <a:rPr lang="en-CA" dirty="0"/>
              <a:t>main </a:t>
            </a:r>
            <a:r>
              <a:rPr lang="en-CA" dirty="0" smtClean="0"/>
              <a:t>line, not on door-to-door service</a:t>
            </a:r>
            <a:r>
              <a:rPr lang="en-CA" dirty="0"/>
              <a:t>, </a:t>
            </a:r>
            <a:r>
              <a:rPr lang="en-CA" dirty="0" smtClean="0"/>
              <a:t>smaller shippers, “first </a:t>
            </a:r>
            <a:r>
              <a:rPr lang="en-CA" dirty="0"/>
              <a:t>and last </a:t>
            </a:r>
            <a:r>
              <a:rPr lang="en-CA" dirty="0" smtClean="0"/>
              <a:t>mile”</a:t>
            </a:r>
          </a:p>
          <a:p>
            <a:pPr lvl="1"/>
            <a:r>
              <a:rPr lang="en-CA" dirty="0"/>
              <a:t>L</a:t>
            </a:r>
            <a:r>
              <a:rPr lang="en-CA" dirty="0" smtClean="0"/>
              <a:t>ack </a:t>
            </a:r>
            <a:r>
              <a:rPr lang="en-CA" dirty="0"/>
              <a:t>of information </a:t>
            </a:r>
            <a:r>
              <a:rPr lang="en-CA" dirty="0" smtClean="0"/>
              <a:t>to, </a:t>
            </a:r>
            <a:r>
              <a:rPr lang="en-CA" dirty="0"/>
              <a:t>and communications </a:t>
            </a:r>
            <a:r>
              <a:rPr lang="en-CA" dirty="0" smtClean="0"/>
              <a:t>with shippers; limited </a:t>
            </a:r>
            <a:r>
              <a:rPr lang="en-CA" dirty="0"/>
              <a:t>legal and financial recourse to </a:t>
            </a:r>
            <a:r>
              <a:rPr lang="en-CA" dirty="0" smtClean="0"/>
              <a:t>railway </a:t>
            </a:r>
            <a:r>
              <a:rPr lang="en-CA" dirty="0"/>
              <a:t>service failures </a:t>
            </a:r>
            <a:r>
              <a:rPr lang="en-CA" dirty="0" smtClean="0"/>
              <a:t>– left-over issues from changes in the 1990s</a:t>
            </a:r>
          </a:p>
          <a:p>
            <a:pPr lvl="1"/>
            <a:r>
              <a:rPr lang="en-CA" dirty="0"/>
              <a:t>H</a:t>
            </a:r>
            <a:r>
              <a:rPr lang="en-CA" dirty="0" smtClean="0"/>
              <a:t>ence, the Government has undertaken various rail service discussions and reviews over two decades</a:t>
            </a:r>
          </a:p>
          <a:p>
            <a:pPr lvl="1"/>
            <a:r>
              <a:rPr lang="en-CA" dirty="0" smtClean="0"/>
              <a:t>Concluded with Bill C-52 - restoring balance between railway obligations and shippers’ rights</a:t>
            </a:r>
          </a:p>
          <a:p>
            <a:pPr lvl="1"/>
            <a:r>
              <a:rPr lang="en-CA" dirty="0" smtClean="0"/>
              <a:t>Good success so far but needs simplification and consistent arbitration</a:t>
            </a:r>
          </a:p>
          <a:p>
            <a:r>
              <a:rPr lang="en-CA" b="1" dirty="0" smtClean="0"/>
              <a:t>2) Grain Transportation</a:t>
            </a:r>
          </a:p>
          <a:p>
            <a:pPr lvl="1"/>
            <a:r>
              <a:rPr lang="en-CA" dirty="0" smtClean="0"/>
              <a:t>Huge crop, very cold winter, lack of service, farmers’ losses, lack of industry co-ordination,  co-operative action </a:t>
            </a:r>
          </a:p>
          <a:p>
            <a:pPr lvl="1"/>
            <a:r>
              <a:rPr lang="en-CA" dirty="0" smtClean="0"/>
              <a:t>With no Grain Administrator nor the Wheat Board to inform and level the shipments,  industry on both sides failed to act</a:t>
            </a:r>
            <a:endParaRPr lang="en-CA" dirty="0"/>
          </a:p>
          <a:p>
            <a:pPr lvl="1"/>
            <a:r>
              <a:rPr lang="en-CA" dirty="0" smtClean="0"/>
              <a:t>Led to new regs and Bill C-30 (railway obligations and penalties and new inter-switching rules)</a:t>
            </a:r>
          </a:p>
          <a:p>
            <a:pPr lvl="1"/>
            <a:r>
              <a:rPr lang="en-CA" dirty="0" smtClean="0"/>
              <a:t>Mixed success so far. Micro management? Industry can’t do it alone? </a:t>
            </a:r>
          </a:p>
          <a:p>
            <a:pPr lvl="1"/>
            <a:endParaRPr lang="en-CA" dirty="0" smtClean="0"/>
          </a:p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613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Problems and Issues(2)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CA" sz="1900" b="1" dirty="0" smtClean="0"/>
              <a:t>3) Safety</a:t>
            </a:r>
          </a:p>
          <a:p>
            <a:pPr lvl="1"/>
            <a:r>
              <a:rPr lang="en-CA" dirty="0" smtClean="0"/>
              <a:t>Overall </a:t>
            </a:r>
            <a:r>
              <a:rPr lang="en-CA" dirty="0"/>
              <a:t>a very good </a:t>
            </a:r>
            <a:r>
              <a:rPr lang="en-CA" dirty="0" smtClean="0"/>
              <a:t>record, </a:t>
            </a:r>
            <a:r>
              <a:rPr lang="en-CA" dirty="0"/>
              <a:t>but </a:t>
            </a:r>
            <a:r>
              <a:rPr lang="en-CA" dirty="0" smtClean="0"/>
              <a:t>Lac-Mégantic </a:t>
            </a:r>
            <a:r>
              <a:rPr lang="en-CA" dirty="0"/>
              <a:t>demonstrated a </a:t>
            </a:r>
            <a:r>
              <a:rPr lang="en-CA" dirty="0" smtClean="0"/>
              <a:t>serious lack </a:t>
            </a:r>
            <a:r>
              <a:rPr lang="en-CA" dirty="0"/>
              <a:t>of </a:t>
            </a:r>
            <a:r>
              <a:rPr lang="en-CA" dirty="0" smtClean="0"/>
              <a:t>up-to-date regs</a:t>
            </a:r>
            <a:r>
              <a:rPr lang="en-CA" dirty="0"/>
              <a:t>,</a:t>
            </a:r>
            <a:r>
              <a:rPr lang="en-CA" dirty="0" smtClean="0"/>
              <a:t> standards, enforcement, information and </a:t>
            </a:r>
            <a:r>
              <a:rPr lang="en-CA" dirty="0"/>
              <a:t>problems </a:t>
            </a:r>
            <a:r>
              <a:rPr lang="en-CA" dirty="0" smtClean="0"/>
              <a:t>with new </a:t>
            </a:r>
            <a:r>
              <a:rPr lang="en-CA" dirty="0"/>
              <a:t>large oil shipments</a:t>
            </a:r>
          </a:p>
          <a:p>
            <a:pPr lvl="1"/>
            <a:r>
              <a:rPr lang="en-CA" dirty="0" smtClean="0"/>
              <a:t>Good progress: many </a:t>
            </a:r>
            <a:r>
              <a:rPr lang="en-CA" dirty="0"/>
              <a:t>new regs </a:t>
            </a:r>
            <a:r>
              <a:rPr lang="en-CA" dirty="0" smtClean="0"/>
              <a:t>now </a:t>
            </a:r>
            <a:r>
              <a:rPr lang="en-CA" dirty="0"/>
              <a:t>in place and more action </a:t>
            </a:r>
            <a:r>
              <a:rPr lang="en-CA" dirty="0" smtClean="0"/>
              <a:t>underway, plus work on liability issues</a:t>
            </a:r>
          </a:p>
          <a:p>
            <a:pPr lvl="1"/>
            <a:r>
              <a:rPr lang="en-CA" dirty="0" smtClean="0"/>
              <a:t>However, still many problems. If it bleeds, it leads! If more, expect more regulations. </a:t>
            </a:r>
          </a:p>
          <a:p>
            <a:r>
              <a:rPr lang="en-CA" sz="1900" b="1" dirty="0" smtClean="0"/>
              <a:t>4) Review of the </a:t>
            </a:r>
            <a:r>
              <a:rPr lang="en-CA" sz="1900" b="1" i="1" dirty="0" smtClean="0"/>
              <a:t>Canada Transportation Act</a:t>
            </a:r>
            <a:endParaRPr lang="en-CA" sz="1900" b="1" dirty="0"/>
          </a:p>
          <a:p>
            <a:pPr lvl="1"/>
            <a:r>
              <a:rPr lang="en-CA" dirty="0" smtClean="0"/>
              <a:t>Comprehensive review underway until end of 2015. A good start.</a:t>
            </a:r>
          </a:p>
          <a:p>
            <a:pPr lvl="1"/>
            <a:r>
              <a:rPr lang="en-CA" dirty="0" smtClean="0"/>
              <a:t>But too much focus on the same old rail issues – what will be new?</a:t>
            </a:r>
          </a:p>
          <a:p>
            <a:pPr lvl="1"/>
            <a:r>
              <a:rPr lang="en-CA" dirty="0" smtClean="0"/>
              <a:t>Are there not more important issues? Making real change?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84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Tragedy of the Commons ?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en-CA" dirty="0" smtClean="0"/>
              <a:t>Interesting concept but not relevant to rail; rails are not a free resource and have restricted access, costs and conditions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CA" dirty="0" smtClean="0"/>
              <a:t>Except for the occasional surges, there are no real capacity problems; plus mostly large entities (shippers and railways) with ample money. Is there a need for peak capacity?</a:t>
            </a:r>
          </a:p>
          <a:p>
            <a:pPr marL="0" indent="0">
              <a:buFont typeface="Arial" pitchFamily="34" charset="0"/>
              <a:buChar char="•"/>
            </a:pPr>
            <a:r>
              <a:rPr lang="en-CA" dirty="0" smtClean="0"/>
              <a:t>  As per the service reviews, the railways ought to focus more on needs/service agreements 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dirty="0" smtClean="0"/>
              <a:t>    invest in equipment/tracks and both parties meet their obligations</a:t>
            </a:r>
            <a:endParaRPr lang="en-CA" dirty="0"/>
          </a:p>
          <a:p>
            <a:pPr marL="0" indent="0">
              <a:buFont typeface="Arial" pitchFamily="34" charset="0"/>
              <a:buChar char="•"/>
            </a:pPr>
            <a:r>
              <a:rPr lang="en-CA" dirty="0" smtClean="0"/>
              <a:t>  With their new freedoms, railways have increased obligations - a two-way deal with mutual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dirty="0" smtClean="0"/>
              <a:t>    conditions</a:t>
            </a:r>
          </a:p>
          <a:p>
            <a:pPr marL="0" indent="0">
              <a:buFont typeface="Arial" pitchFamily="34" charset="0"/>
              <a:buChar char="•"/>
            </a:pPr>
            <a:r>
              <a:rPr lang="en-CA" dirty="0" smtClean="0"/>
              <a:t>  It is a supply and logistics chain - all parties have to co-operate with mutual shared obligations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58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Politics of Freight Rates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  The railways seem to have limited institutional memory about the Politics of Freight Rates (see   </a:t>
            </a:r>
          </a:p>
          <a:p>
            <a:pPr>
              <a:spcBef>
                <a:spcPts val="0"/>
              </a:spcBef>
              <a:buNone/>
            </a:pPr>
            <a:r>
              <a:rPr lang="en-CA" dirty="0" smtClean="0"/>
              <a:t>    book by Howard Darling)</a:t>
            </a:r>
          </a:p>
          <a:p>
            <a:pPr marL="230188" indent="-230188">
              <a:buFont typeface="Arial" pitchFamily="34" charset="0"/>
              <a:buChar char="•"/>
            </a:pPr>
            <a:r>
              <a:rPr lang="en-CA" dirty="0" smtClean="0"/>
              <a:t>Given the focus on efficiency and the bottom line, railways ignored key concerns, many shippers (including captive shippers), service obligations, communications and even politicians (especially in Western Canada)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 Railways forgot that for decades, if Western farmers had a problem it was “God damn the CPR”</a:t>
            </a:r>
          </a:p>
          <a:p>
            <a:pPr lvl="1">
              <a:buFont typeface="Arial" pitchFamily="34" charset="0"/>
              <a:buChar char="•"/>
            </a:pPr>
            <a:r>
              <a:rPr lang="en-CA" dirty="0" smtClean="0"/>
              <a:t>As Judy LaMarsh said: “If you scratch a Canadian’s back, you will find a railway track”</a:t>
            </a:r>
            <a:endParaRPr lang="en-CA" dirty="0"/>
          </a:p>
          <a:p>
            <a:pPr marL="271463" indent="-271463">
              <a:buFont typeface="Arial" pitchFamily="34" charset="0"/>
              <a:buChar char="•"/>
            </a:pPr>
            <a:r>
              <a:rPr lang="en-CA" dirty="0" smtClean="0"/>
              <a:t>Pools are gone but now there are even bigger grain players in the West and for other products</a:t>
            </a:r>
            <a:r>
              <a:rPr lang="en-CA" dirty="0"/>
              <a:t>;</a:t>
            </a:r>
            <a:r>
              <a:rPr lang="en-CA" dirty="0" smtClean="0"/>
              <a:t> volume and service needs are increasing </a:t>
            </a:r>
            <a:endParaRPr lang="en-CA" dirty="0"/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   Further, many farmers have political clout in many ridings; small shippers too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57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549</TotalTime>
  <Words>1238</Words>
  <Application>Microsoft Office PowerPoint</Application>
  <PresentationFormat>Widescreen</PresentationFormat>
  <Paragraphs>158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Retrospect</vt:lpstr>
      <vt:lpstr>  Railway Regulatory Freedoms:      Rights and Obligations </vt:lpstr>
      <vt:lpstr>Freedoms over the Decades (1)</vt:lpstr>
      <vt:lpstr>Freedoms over the Decades (2)</vt:lpstr>
      <vt:lpstr>Very Impressive Results</vt:lpstr>
      <vt:lpstr>Operating Ratios: How Low Can They Go? </vt:lpstr>
      <vt:lpstr>Problems and Issues(1)</vt:lpstr>
      <vt:lpstr>Problems and Issues(2)</vt:lpstr>
      <vt:lpstr>Tragedy of the Commons ?</vt:lpstr>
      <vt:lpstr>Politics of Freight Rates</vt:lpstr>
      <vt:lpstr>Railway Obligations</vt:lpstr>
      <vt:lpstr>Government’s Role and the Look-Ahead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Regulatory Freedoms: Rights and Obligations</dc:title>
  <dc:creator>Nick Mulder</dc:creator>
  <cp:lastModifiedBy>Erika Adams</cp:lastModifiedBy>
  <cp:revision>88</cp:revision>
  <dcterms:created xsi:type="dcterms:W3CDTF">2014-10-05T21:17:03Z</dcterms:created>
  <dcterms:modified xsi:type="dcterms:W3CDTF">2014-10-15T02:25:40Z</dcterms:modified>
</cp:coreProperties>
</file>