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82" r:id="rId2"/>
    <p:sldId id="275" r:id="rId3"/>
    <p:sldId id="274" r:id="rId4"/>
    <p:sldId id="281" r:id="rId5"/>
    <p:sldId id="278" r:id="rId6"/>
    <p:sldId id="280" r:id="rId7"/>
    <p:sldId id="266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48" autoAdjust="0"/>
  </p:normalViewPr>
  <p:slideViewPr>
    <p:cSldViewPr snapToGrid="0" snapToObjects="1">
      <p:cViewPr>
        <p:scale>
          <a:sx n="73" d="100"/>
          <a:sy n="73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>
        <p:scale>
          <a:sx n="196" d="100"/>
          <a:sy n="196" d="100"/>
        </p:scale>
        <p:origin x="-2424" y="512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B1338-7800-43DF-8ABD-6368C123206E}" type="datetimeFigureOut">
              <a:rPr lang="en-CA" smtClean="0"/>
              <a:t>04/04/2016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480E8-58FE-441C-A578-9195BEEB34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9778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2786" tIns="46393" rIns="92786" bIns="46393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2786" tIns="46393" rIns="92786" bIns="46393" rtlCol="0"/>
          <a:lstStyle>
            <a:lvl1pPr algn="r">
              <a:defRPr sz="1200"/>
            </a:lvl1pPr>
          </a:lstStyle>
          <a:p>
            <a:fld id="{9A7F65E2-E15B-4A26-9B65-A1334DAFF90D}" type="datetimeFigureOut">
              <a:rPr lang="en-CA" smtClean="0"/>
              <a:pPr/>
              <a:t>04/04/2016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86" tIns="46393" rIns="92786" bIns="46393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2786" tIns="46393" rIns="92786" bIns="4639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2786" tIns="46393" rIns="92786" bIns="46393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2786" tIns="46393" rIns="92786" bIns="46393" rtlCol="0" anchor="b"/>
          <a:lstStyle>
            <a:lvl1pPr algn="r">
              <a:defRPr sz="1200"/>
            </a:lvl1pPr>
          </a:lstStyle>
          <a:p>
            <a:fld id="{BE7724BC-754D-490E-8152-D03EAB11CDCE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713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724BC-754D-490E-8152-D03EAB11CDCE}" type="slidenum">
              <a:rPr lang="en-CA" smtClean="0"/>
              <a:pPr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5840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724BC-754D-490E-8152-D03EAB11CDCE}" type="slidenum">
              <a:rPr lang="en-CA" smtClean="0"/>
              <a:pPr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40495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724BC-754D-490E-8152-D03EAB11CDCE}" type="slidenum">
              <a:rPr lang="en-CA" smtClean="0"/>
              <a:pPr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9926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724BC-754D-490E-8152-D03EAB11CDCE}" type="slidenum">
              <a:rPr lang="en-CA" smtClean="0"/>
              <a:pPr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38327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724BC-754D-490E-8152-D03EAB11CDCE}" type="slidenum">
              <a:rPr lang="en-CA" smtClean="0"/>
              <a:pPr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77160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0317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6475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2153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7419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66810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5931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1826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1018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6560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05905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7632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3A134-F1C3-464B-BF47-54DC2DE08F52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7785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blic admin header small round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"/>
            <a:ext cx="9144000" cy="10001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237744"/>
              </p:ext>
            </p:extLst>
          </p:nvPr>
        </p:nvGraphicFramePr>
        <p:xfrm>
          <a:off x="457200" y="1524001"/>
          <a:ext cx="8229600" cy="4626864"/>
        </p:xfrm>
        <a:graphic>
          <a:graphicData uri="http://schemas.openxmlformats.org/drawingml/2006/table">
            <a:tbl>
              <a:tblPr firstRow="1" firstCol="1" bandRow="1"/>
              <a:tblGrid>
                <a:gridCol w="8229600"/>
              </a:tblGrid>
              <a:tr h="31072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800" b="1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Certificate Program in Regulatory Leadership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800" b="1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3600" b="1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Regulatory Reflections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800" b="1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800" b="1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800" b="1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800" b="1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800" b="1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b="1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April</a:t>
                      </a:r>
                      <a:r>
                        <a:rPr lang="en-CA" sz="1800" b="1" baseline="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12, 2016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800" b="1" baseline="0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800" b="1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6369460"/>
            <a:ext cx="914400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latin typeface="Cambria"/>
                <a:ea typeface="Times New Roman"/>
                <a:cs typeface="Times New Roman"/>
              </a:rPr>
              <a:t>A Critical Conversation™</a:t>
            </a:r>
            <a:r>
              <a:rPr lang="en-US" b="1" dirty="0" smtClean="0">
                <a:latin typeface="Cambria"/>
                <a:ea typeface="Times New Roman"/>
                <a:cs typeface="Times New Roman"/>
              </a:rPr>
              <a:t>: Reflections </a:t>
            </a:r>
            <a:r>
              <a:rPr lang="en-US" b="1" dirty="0">
                <a:latin typeface="Cambria"/>
                <a:ea typeface="Times New Roman"/>
                <a:cs typeface="Times New Roman"/>
              </a:rPr>
              <a:t>on Regulatory Regimes – Present &amp; Future</a:t>
            </a:r>
            <a:endParaRPr lang="en-US" sz="1200" dirty="0">
              <a:ea typeface="Times New Roman"/>
              <a:cs typeface="Arial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457200" y="4052491"/>
            <a:ext cx="4648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CA" sz="20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Robert Slater, Carleton University</a:t>
            </a:r>
            <a:br>
              <a:rPr lang="en-CA" sz="2000" b="1" dirty="0" smtClean="0">
                <a:solidFill>
                  <a:schemeClr val="tx1"/>
                </a:solidFill>
                <a:latin typeface="Cambria" panose="02040503050406030204" pitchFamily="18" charset="0"/>
              </a:rPr>
            </a:br>
            <a:r>
              <a:rPr lang="en-CA" sz="20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Michael Presley, University of Ottawa</a:t>
            </a:r>
            <a:endParaRPr lang="en-US" altLang="en-US" sz="2000" b="1" dirty="0" smtClean="0">
              <a:solidFill>
                <a:schemeClr val="tx1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90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411" y="1019174"/>
            <a:ext cx="8229600" cy="54247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u="sng" dirty="0" smtClean="0"/>
              <a:t>Outline</a:t>
            </a:r>
            <a:endParaRPr lang="en-CA" sz="3600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9358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 smtClean="0"/>
              <a:t>1. Management</a:t>
            </a:r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2. Multiple Players</a:t>
            </a:r>
          </a:p>
          <a:p>
            <a:endParaRPr lang="en-US" dirty="0" smtClean="0"/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3. Social </a:t>
            </a:r>
            <a:r>
              <a:rPr lang="en-US" dirty="0" err="1" smtClean="0"/>
              <a:t>Licence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232" y="1696453"/>
            <a:ext cx="2616588" cy="1383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232" y="3453061"/>
            <a:ext cx="2616588" cy="1444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211" y="5227218"/>
            <a:ext cx="2594609" cy="1462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public admin header small round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"/>
            <a:ext cx="9144000" cy="1000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02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702" y="109760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5300" dirty="0"/>
              <a:t> </a:t>
            </a:r>
            <a:r>
              <a:rPr lang="en-US" sz="5300" dirty="0" smtClean="0"/>
              <a:t>    </a:t>
            </a:r>
            <a:r>
              <a:rPr lang="en-US" sz="5300" u="sng" dirty="0" smtClean="0"/>
              <a:t>Management</a:t>
            </a:r>
            <a:endParaRPr lang="en-CA" sz="5300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10" y="3145397"/>
            <a:ext cx="7619048" cy="3176337"/>
          </a:xfr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5063" y="1023638"/>
            <a:ext cx="2748937" cy="140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public admin header small round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09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8" y="117517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5400" u="sng" dirty="0"/>
              <a:t>Management</a:t>
            </a:r>
            <a:endParaRPr lang="en-CA" sz="54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78" y="2583180"/>
            <a:ext cx="8204645" cy="363653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5061" y="1042583"/>
            <a:ext cx="2748937" cy="140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16569" y="1330452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CA" sz="5300" dirty="0"/>
          </a:p>
        </p:txBody>
      </p:sp>
      <p:pic>
        <p:nvPicPr>
          <p:cNvPr id="7" name="Picture 6" descr="public admin header small round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"/>
            <a:ext cx="9144000" cy="1000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567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31965" y="1000125"/>
            <a:ext cx="8229600" cy="1143000"/>
          </a:xfrm>
        </p:spPr>
        <p:txBody>
          <a:bodyPr>
            <a:normAutofit/>
          </a:bodyPr>
          <a:lstStyle/>
          <a:p>
            <a:r>
              <a:rPr lang="en-US" sz="5300" u="sng" dirty="0"/>
              <a:t>Multiple</a:t>
            </a:r>
            <a:r>
              <a:rPr lang="en-US" sz="5900" u="sng" dirty="0"/>
              <a:t> </a:t>
            </a:r>
            <a:r>
              <a:rPr lang="en-US" sz="5900" u="sng" dirty="0" smtClean="0"/>
              <a:t>Players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6566" y="2631454"/>
            <a:ext cx="8578516" cy="3946340"/>
          </a:xfrm>
        </p:spPr>
        <p:txBody>
          <a:bodyPr/>
          <a:lstStyle/>
          <a:p>
            <a:r>
              <a:rPr lang="en-CA" sz="2800" dirty="0" smtClean="0"/>
              <a:t>Government     	</a:t>
            </a:r>
            <a:r>
              <a:rPr lang="en-CA" sz="2800" dirty="0"/>
              <a:t>  </a:t>
            </a:r>
            <a:r>
              <a:rPr lang="en-CA" sz="2800" dirty="0" smtClean="0"/>
              <a:t>        </a:t>
            </a:r>
            <a:r>
              <a:rPr lang="en-CA" sz="2800" dirty="0" smtClean="0"/>
              <a:t>   	Inspection</a:t>
            </a:r>
            <a:endParaRPr lang="en-CA" sz="2800" dirty="0" smtClean="0"/>
          </a:p>
          <a:p>
            <a:pPr marL="118872" indent="0">
              <a:buNone/>
            </a:pPr>
            <a:endParaRPr lang="en-CA" sz="2800" dirty="0"/>
          </a:p>
          <a:p>
            <a:r>
              <a:rPr lang="en-CA" sz="2800" dirty="0"/>
              <a:t>I</a:t>
            </a:r>
            <a:r>
              <a:rPr lang="en-CA" sz="2800" dirty="0" smtClean="0"/>
              <a:t>nternational                       </a:t>
            </a:r>
            <a:r>
              <a:rPr lang="en-CA" sz="2800" dirty="0" smtClean="0"/>
              <a:t>	Alignment/outcomes</a:t>
            </a:r>
            <a:endParaRPr lang="en-CA" sz="2800" dirty="0" smtClean="0"/>
          </a:p>
          <a:p>
            <a:endParaRPr lang="en-CA" sz="2800" dirty="0"/>
          </a:p>
          <a:p>
            <a:r>
              <a:rPr lang="en-CA" sz="2800" dirty="0" smtClean="0"/>
              <a:t>Private </a:t>
            </a:r>
            <a:r>
              <a:rPr lang="en-CA" sz="2800" dirty="0"/>
              <a:t>Sector    </a:t>
            </a:r>
            <a:r>
              <a:rPr lang="en-CA" sz="2800" dirty="0" smtClean="0"/>
              <a:t>                </a:t>
            </a:r>
            <a:r>
              <a:rPr lang="en-CA" sz="2800" dirty="0" smtClean="0"/>
              <a:t>	Supply </a:t>
            </a:r>
            <a:r>
              <a:rPr lang="en-CA" sz="2800" dirty="0"/>
              <a:t>chain </a:t>
            </a:r>
            <a:r>
              <a:rPr lang="en-CA" sz="2800" dirty="0" smtClean="0"/>
              <a:t>standards</a:t>
            </a:r>
          </a:p>
          <a:p>
            <a:pPr marL="118872" indent="0">
              <a:buNone/>
            </a:pPr>
            <a:endParaRPr lang="en-CA" sz="2800" dirty="0"/>
          </a:p>
          <a:p>
            <a:r>
              <a:rPr lang="en-CA" sz="2800" dirty="0" smtClean="0"/>
              <a:t>Civil </a:t>
            </a:r>
            <a:r>
              <a:rPr lang="en-CA" sz="2800" dirty="0"/>
              <a:t>Society        </a:t>
            </a:r>
            <a:r>
              <a:rPr lang="en-CA" sz="2800" dirty="0" smtClean="0"/>
              <a:t>                 </a:t>
            </a:r>
            <a:r>
              <a:rPr lang="en-CA" sz="2800" dirty="0" smtClean="0"/>
              <a:t>	Monitoring/standards</a:t>
            </a:r>
            <a:endParaRPr lang="en-CA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5451" y="1000125"/>
            <a:ext cx="2748547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3322884" y="2631454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ight Arrow 8"/>
          <p:cNvSpPr/>
          <p:nvPr/>
        </p:nvSpPr>
        <p:spPr>
          <a:xfrm>
            <a:off x="3322884" y="3689651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ight Arrow 9"/>
          <p:cNvSpPr/>
          <p:nvPr/>
        </p:nvSpPr>
        <p:spPr>
          <a:xfrm>
            <a:off x="3322884" y="4697324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ight Arrow 10"/>
          <p:cNvSpPr/>
          <p:nvPr/>
        </p:nvSpPr>
        <p:spPr>
          <a:xfrm>
            <a:off x="3322884" y="5705648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2" name="Picture 11" descr="public admin header small round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1000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71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01782" y="1132713"/>
            <a:ext cx="8229600" cy="1143000"/>
          </a:xfrm>
        </p:spPr>
        <p:txBody>
          <a:bodyPr>
            <a:normAutofit/>
          </a:bodyPr>
          <a:lstStyle/>
          <a:p>
            <a:r>
              <a:rPr lang="en-US" sz="5300" u="sng" dirty="0"/>
              <a:t>Social </a:t>
            </a:r>
            <a:r>
              <a:rPr lang="en-US" sz="5300" u="sng" dirty="0" err="1" smtClean="0"/>
              <a:t>Licence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408301"/>
            <a:ext cx="8229600" cy="422731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“Divided We Stall”</a:t>
            </a:r>
          </a:p>
          <a:p>
            <a:endParaRPr lang="en-US" sz="1500" dirty="0"/>
          </a:p>
          <a:p>
            <a:r>
              <a:rPr lang="en-US" dirty="0"/>
              <a:t>3 </a:t>
            </a:r>
            <a:r>
              <a:rPr lang="en-US" dirty="0" err="1" smtClean="0"/>
              <a:t>Licences</a:t>
            </a:r>
            <a:r>
              <a:rPr lang="en-US" dirty="0"/>
              <a:t>:</a:t>
            </a:r>
          </a:p>
          <a:p>
            <a:pPr marL="118872" indent="0">
              <a:buNone/>
            </a:pPr>
            <a:r>
              <a:rPr lang="en-US" dirty="0"/>
              <a:t>         </a:t>
            </a:r>
            <a:r>
              <a:rPr lang="en-US" dirty="0" smtClean="0"/>
              <a:t>     1</a:t>
            </a:r>
            <a:r>
              <a:rPr lang="en-US" dirty="0"/>
              <a:t>. Financial</a:t>
            </a:r>
          </a:p>
          <a:p>
            <a:pPr marL="118872" indent="0">
              <a:buNone/>
            </a:pPr>
            <a:r>
              <a:rPr lang="en-US" dirty="0"/>
              <a:t>         </a:t>
            </a:r>
            <a:r>
              <a:rPr lang="en-US" dirty="0" smtClean="0"/>
              <a:t>     2</a:t>
            </a:r>
            <a:r>
              <a:rPr lang="en-US" dirty="0"/>
              <a:t>. Regulatory</a:t>
            </a:r>
          </a:p>
          <a:p>
            <a:pPr marL="118872" indent="0">
              <a:buNone/>
            </a:pPr>
            <a:r>
              <a:rPr lang="en-US" dirty="0"/>
              <a:t>         </a:t>
            </a:r>
            <a:r>
              <a:rPr lang="en-US" dirty="0" smtClean="0"/>
              <a:t>     3</a:t>
            </a:r>
            <a:r>
              <a:rPr lang="en-US" dirty="0"/>
              <a:t>. Social </a:t>
            </a:r>
          </a:p>
          <a:p>
            <a:endParaRPr lang="en-US" sz="1200" dirty="0"/>
          </a:p>
          <a:p>
            <a:r>
              <a:rPr lang="en-US" dirty="0"/>
              <a:t>Social: “till the ground”….confidence in </a:t>
            </a:r>
            <a:r>
              <a:rPr lang="en-US" dirty="0" smtClean="0"/>
              <a:t>government</a:t>
            </a:r>
            <a:endParaRPr lang="en-US" dirty="0"/>
          </a:p>
          <a:p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000125"/>
            <a:ext cx="3048000" cy="140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public admin header small round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1000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870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562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300" u="sng" dirty="0"/>
              <a:t>Conclusions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7623"/>
            <a:ext cx="8229600" cy="3918540"/>
          </a:xfrm>
        </p:spPr>
        <p:txBody>
          <a:bodyPr>
            <a:normAutofit fontScale="92500" lnSpcReduction="10000"/>
          </a:bodyPr>
          <a:lstStyle/>
          <a:p>
            <a:r>
              <a:rPr lang="en-CA" sz="3600" dirty="0"/>
              <a:t>Three </a:t>
            </a:r>
            <a:r>
              <a:rPr lang="en-CA" sz="3600" dirty="0" smtClean="0"/>
              <a:t>Takeaways</a:t>
            </a:r>
            <a:r>
              <a:rPr lang="en-CA" sz="3600" dirty="0"/>
              <a:t>:</a:t>
            </a:r>
          </a:p>
          <a:p>
            <a:endParaRPr lang="en-CA" sz="1000" dirty="0"/>
          </a:p>
          <a:p>
            <a:pPr marL="118872" indent="0">
              <a:buNone/>
            </a:pPr>
            <a:r>
              <a:rPr lang="en-CA" sz="3600" dirty="0" smtClean="0"/>
              <a:t>	1</a:t>
            </a:r>
            <a:r>
              <a:rPr lang="en-CA" sz="3600" dirty="0"/>
              <a:t>.  Improve </a:t>
            </a:r>
            <a:r>
              <a:rPr lang="en-CA" sz="3600" dirty="0" smtClean="0"/>
              <a:t>management</a:t>
            </a:r>
            <a:endParaRPr lang="en-CA" sz="3600" dirty="0"/>
          </a:p>
          <a:p>
            <a:endParaRPr lang="en-CA" sz="3600" dirty="0"/>
          </a:p>
          <a:p>
            <a:pPr marL="118872" indent="0">
              <a:buNone/>
            </a:pPr>
            <a:r>
              <a:rPr lang="en-CA" sz="3600" dirty="0" smtClean="0"/>
              <a:t>	2</a:t>
            </a:r>
            <a:r>
              <a:rPr lang="en-CA" sz="3600" dirty="0"/>
              <a:t>.  Invest in people</a:t>
            </a:r>
          </a:p>
          <a:p>
            <a:endParaRPr lang="en-CA" sz="3600" dirty="0"/>
          </a:p>
          <a:p>
            <a:pPr marL="118872" indent="0">
              <a:buNone/>
            </a:pPr>
            <a:r>
              <a:rPr lang="en-CA" sz="3600" dirty="0" smtClean="0"/>
              <a:t>	3</a:t>
            </a:r>
            <a:r>
              <a:rPr lang="en-CA" sz="3600" dirty="0"/>
              <a:t>.   Prize: Comparative national </a:t>
            </a:r>
            <a:r>
              <a:rPr lang="en-CA" sz="3600" dirty="0" smtClean="0"/>
              <a:t>   		       </a:t>
            </a:r>
            <a:r>
              <a:rPr lang="en-CA" sz="3600" dirty="0" smtClean="0"/>
              <a:t>advantage</a:t>
            </a:r>
            <a:endParaRPr lang="en-CA" sz="3600" dirty="0"/>
          </a:p>
          <a:p>
            <a:endParaRPr lang="en-US" sz="2000" dirty="0"/>
          </a:p>
        </p:txBody>
      </p:sp>
      <p:pic>
        <p:nvPicPr>
          <p:cNvPr id="4" name="Picture 3" descr="public admin header small round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1000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1285299"/>
      </p:ext>
    </p:extLst>
  </p:cSld>
  <p:clrMapOvr>
    <a:masterClrMapping/>
  </p:clrMapOvr>
</p:sld>
</file>

<file path=ppt/theme/theme1.xml><?xml version="1.0" encoding="utf-8"?>
<a:theme xmlns:a="http://schemas.openxmlformats.org/drawingml/2006/main" name="RGI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RGI Template</Template>
  <TotalTime>3708</TotalTime>
  <Words>88</Words>
  <Application>Microsoft Office PowerPoint</Application>
  <PresentationFormat>On-screen Show (4:3)</PresentationFormat>
  <Paragraphs>55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RGI Template</vt:lpstr>
      <vt:lpstr>PowerPoint Presentation</vt:lpstr>
      <vt:lpstr>Outline</vt:lpstr>
      <vt:lpstr>     Management</vt:lpstr>
      <vt:lpstr>Management</vt:lpstr>
      <vt:lpstr>Multiple Players</vt:lpstr>
      <vt:lpstr>Social Licence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a  Leadership Practice</dc:title>
  <dc:creator>William Pullen</dc:creator>
  <cp:lastModifiedBy>Sara</cp:lastModifiedBy>
  <cp:revision>101</cp:revision>
  <cp:lastPrinted>2014-11-05T17:55:22Z</cp:lastPrinted>
  <dcterms:created xsi:type="dcterms:W3CDTF">2012-06-05T17:03:10Z</dcterms:created>
  <dcterms:modified xsi:type="dcterms:W3CDTF">2016-04-04T19:08:52Z</dcterms:modified>
</cp:coreProperties>
</file>