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99" r:id="rId2"/>
    <p:sldId id="257" r:id="rId3"/>
    <p:sldId id="328" r:id="rId4"/>
    <p:sldId id="279" r:id="rId5"/>
    <p:sldId id="289" r:id="rId6"/>
    <p:sldId id="339" r:id="rId7"/>
    <p:sldId id="303" r:id="rId8"/>
    <p:sldId id="315" r:id="rId9"/>
    <p:sldId id="277" r:id="rId10"/>
    <p:sldId id="329" r:id="rId11"/>
    <p:sldId id="330" r:id="rId12"/>
    <p:sldId id="331" r:id="rId13"/>
    <p:sldId id="302" r:id="rId14"/>
    <p:sldId id="337" r:id="rId15"/>
    <p:sldId id="334" r:id="rId16"/>
    <p:sldId id="335" r:id="rId17"/>
    <p:sldId id="296" r:id="rId18"/>
    <p:sldId id="336" r:id="rId19"/>
    <p:sldId id="342" r:id="rId20"/>
    <p:sldId id="344" r:id="rId21"/>
    <p:sldId id="346" r:id="rId22"/>
    <p:sldId id="348"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612"/>
    <a:srgbClr val="C5C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84284" autoAdjust="0"/>
  </p:normalViewPr>
  <p:slideViewPr>
    <p:cSldViewPr>
      <p:cViewPr>
        <p:scale>
          <a:sx n="63" d="100"/>
          <a:sy n="63" d="100"/>
        </p:scale>
        <p:origin x="-1570" y="-18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0"/>
    </p:cViewPr>
  </p:sorterViewPr>
  <p:notesViewPr>
    <p:cSldViewPr>
      <p:cViewPr varScale="1">
        <p:scale>
          <a:sx n="51" d="100"/>
          <a:sy n="51" d="100"/>
        </p:scale>
        <p:origin x="-196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28166-9482-4762-A230-ED5A4308FEE4}"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2A342B20-7F1F-44C9-AE85-025C29154103}">
      <dgm:prSet phldrT="[Text]"/>
      <dgm:spPr/>
      <dgm:t>
        <a:bodyPr/>
        <a:lstStyle/>
        <a:p>
          <a:r>
            <a:rPr lang="en-US" dirty="0" smtClean="0"/>
            <a:t>University Operations</a:t>
          </a:r>
          <a:endParaRPr lang="en-US" dirty="0"/>
        </a:p>
      </dgm:t>
    </dgm:pt>
    <dgm:pt modelId="{8BBF9DD3-ECD7-4E2F-9EFC-F1F11A223269}" type="parTrans" cxnId="{8EC5CD0D-D7EA-40F9-8BD0-A364AD32A7BF}">
      <dgm:prSet/>
      <dgm:spPr/>
      <dgm:t>
        <a:bodyPr/>
        <a:lstStyle/>
        <a:p>
          <a:endParaRPr lang="en-US"/>
        </a:p>
      </dgm:t>
    </dgm:pt>
    <dgm:pt modelId="{E9BE2B42-616A-44AE-8454-02CD66C627A1}" type="sibTrans" cxnId="{8EC5CD0D-D7EA-40F9-8BD0-A364AD32A7BF}">
      <dgm:prSet/>
      <dgm:spPr/>
      <dgm:t>
        <a:bodyPr/>
        <a:lstStyle/>
        <a:p>
          <a:endParaRPr lang="en-US"/>
        </a:p>
      </dgm:t>
    </dgm:pt>
    <dgm:pt modelId="{380B9F90-C2B3-466E-BA9E-2F0DFB2931E6}">
      <dgm:prSet phldrT="[Text]" custT="1"/>
      <dgm:spPr>
        <a:ln w="8890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dgm:spPr>
      <dgm:t>
        <a:bodyPr/>
        <a:lstStyle/>
        <a:p>
          <a:r>
            <a:rPr lang="en-US" sz="3600" dirty="0" smtClean="0"/>
            <a:t>Teaching</a:t>
          </a:r>
          <a:endParaRPr lang="en-US" sz="3600" dirty="0"/>
        </a:p>
      </dgm:t>
    </dgm:pt>
    <dgm:pt modelId="{46673199-B15D-492C-BE74-C07FEC92294E}" type="parTrans" cxnId="{F2622856-B7AF-4134-AAE5-345530D1520D}">
      <dgm:prSet/>
      <dgm:spPr/>
      <dgm:t>
        <a:bodyPr/>
        <a:lstStyle/>
        <a:p>
          <a:endParaRPr lang="en-US"/>
        </a:p>
      </dgm:t>
    </dgm:pt>
    <dgm:pt modelId="{0AACCF89-CCA8-4942-A555-FE70EDCFBE67}" type="sibTrans" cxnId="{F2622856-B7AF-4134-AAE5-345530D1520D}">
      <dgm:prSet/>
      <dgm:spPr/>
      <dgm:t>
        <a:bodyPr/>
        <a:lstStyle/>
        <a:p>
          <a:endParaRPr lang="en-US"/>
        </a:p>
      </dgm:t>
    </dgm:pt>
    <dgm:pt modelId="{1C5156B4-682F-4B2C-B878-31C1A4F1DBFE}">
      <dgm:prSet phldrT="[Text]" custT="1"/>
      <dgm:spPr>
        <a:ln w="8890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dgm:spPr>
      <dgm:t>
        <a:bodyPr/>
        <a:lstStyle/>
        <a:p>
          <a:r>
            <a:rPr lang="en-US" sz="3600" dirty="0" smtClean="0"/>
            <a:t>Research</a:t>
          </a:r>
          <a:endParaRPr lang="en-US" sz="3600" dirty="0"/>
        </a:p>
      </dgm:t>
    </dgm:pt>
    <dgm:pt modelId="{B9BBB9F0-3C20-4B96-8F43-6D8C9CE52583}" type="parTrans" cxnId="{1E8D50B1-061D-4B19-9453-A7180F2046D0}">
      <dgm:prSet/>
      <dgm:spPr/>
      <dgm:t>
        <a:bodyPr/>
        <a:lstStyle/>
        <a:p>
          <a:endParaRPr lang="en-US"/>
        </a:p>
      </dgm:t>
    </dgm:pt>
    <dgm:pt modelId="{4EE1C018-C1D0-4B9B-AED9-B417F46392E0}" type="sibTrans" cxnId="{1E8D50B1-061D-4B19-9453-A7180F2046D0}">
      <dgm:prSet/>
      <dgm:spPr/>
      <dgm:t>
        <a:bodyPr/>
        <a:lstStyle/>
        <a:p>
          <a:endParaRPr lang="en-US"/>
        </a:p>
      </dgm:t>
    </dgm:pt>
    <dgm:pt modelId="{D8E1B97C-DAD0-448A-BD77-E98F5895B61B}">
      <dgm:prSet phldrT="[Text]" custT="1"/>
      <dgm:spPr>
        <a:ln w="8890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dgm:spPr>
      <dgm:t>
        <a:bodyPr/>
        <a:lstStyle/>
        <a:p>
          <a:r>
            <a:rPr lang="en-US" sz="3000" dirty="0" smtClean="0"/>
            <a:t>Support Functions </a:t>
          </a:r>
          <a:r>
            <a:rPr lang="en-US" sz="2000" dirty="0" smtClean="0"/>
            <a:t>(public facing)</a:t>
          </a:r>
          <a:endParaRPr lang="en-US" sz="2000" dirty="0"/>
        </a:p>
      </dgm:t>
    </dgm:pt>
    <dgm:pt modelId="{6BE1F1C8-3FFC-43B4-81EA-BF1BB85DE9B4}" type="parTrans" cxnId="{5D1750F4-D540-450B-B43C-4F0796F17184}">
      <dgm:prSet/>
      <dgm:spPr/>
      <dgm:t>
        <a:bodyPr/>
        <a:lstStyle/>
        <a:p>
          <a:endParaRPr lang="en-US"/>
        </a:p>
      </dgm:t>
    </dgm:pt>
    <dgm:pt modelId="{C434C7CE-F997-4CF6-8C17-B75998DBED7D}" type="sibTrans" cxnId="{5D1750F4-D540-450B-B43C-4F0796F17184}">
      <dgm:prSet/>
      <dgm:spPr/>
      <dgm:t>
        <a:bodyPr/>
        <a:lstStyle/>
        <a:p>
          <a:endParaRPr lang="en-US"/>
        </a:p>
      </dgm:t>
    </dgm:pt>
    <dgm:pt modelId="{615E34CD-FC54-40B4-B8A0-C8EC8F8EBE53}">
      <dgm:prSet phldrT="[Text]" custT="1"/>
      <dgm:spPr>
        <a:ln w="88900">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dgm:spPr>
      <dgm:t>
        <a:bodyPr/>
        <a:lstStyle/>
        <a:p>
          <a:r>
            <a:rPr lang="en-US" sz="3000" dirty="0" smtClean="0"/>
            <a:t>Administrative Functions </a:t>
          </a:r>
          <a:r>
            <a:rPr lang="en-US" sz="2000" dirty="0" smtClean="0"/>
            <a:t>(internal)</a:t>
          </a:r>
          <a:endParaRPr lang="en-US" sz="2000" dirty="0"/>
        </a:p>
      </dgm:t>
    </dgm:pt>
    <dgm:pt modelId="{4F051303-5F91-49EA-ABC6-9D582B011401}" type="parTrans" cxnId="{937575D1-1135-4E6B-9A32-F56D1BEC993D}">
      <dgm:prSet/>
      <dgm:spPr/>
      <dgm:t>
        <a:bodyPr/>
        <a:lstStyle/>
        <a:p>
          <a:endParaRPr lang="en-US"/>
        </a:p>
      </dgm:t>
    </dgm:pt>
    <dgm:pt modelId="{633C1DFC-5886-488A-8739-EBE45ACA23B1}" type="sibTrans" cxnId="{937575D1-1135-4E6B-9A32-F56D1BEC993D}">
      <dgm:prSet/>
      <dgm:spPr/>
      <dgm:t>
        <a:bodyPr/>
        <a:lstStyle/>
        <a:p>
          <a:endParaRPr lang="en-US"/>
        </a:p>
      </dgm:t>
    </dgm:pt>
    <dgm:pt modelId="{F035EA48-6FEE-4E0C-9C0C-C66AC98CEE55}" type="pres">
      <dgm:prSet presAssocID="{DCD28166-9482-4762-A230-ED5A4308FEE4}" presName="composite" presStyleCnt="0">
        <dgm:presLayoutVars>
          <dgm:chMax val="1"/>
          <dgm:dir/>
          <dgm:resizeHandles val="exact"/>
        </dgm:presLayoutVars>
      </dgm:prSet>
      <dgm:spPr/>
      <dgm:t>
        <a:bodyPr/>
        <a:lstStyle/>
        <a:p>
          <a:endParaRPr lang="en-US"/>
        </a:p>
      </dgm:t>
    </dgm:pt>
    <dgm:pt modelId="{13616680-425B-46B0-B0AD-CA9BE0C222B4}" type="pres">
      <dgm:prSet presAssocID="{2A342B20-7F1F-44C9-AE85-025C29154103}" presName="roof" presStyleLbl="dkBgShp" presStyleIdx="0" presStyleCnt="2"/>
      <dgm:spPr/>
      <dgm:t>
        <a:bodyPr/>
        <a:lstStyle/>
        <a:p>
          <a:endParaRPr lang="en-US"/>
        </a:p>
      </dgm:t>
    </dgm:pt>
    <dgm:pt modelId="{A9B4459C-C8B1-4EB7-845E-88CB75DB7336}" type="pres">
      <dgm:prSet presAssocID="{2A342B20-7F1F-44C9-AE85-025C29154103}" presName="pillars" presStyleCnt="0"/>
      <dgm:spPr/>
    </dgm:pt>
    <dgm:pt modelId="{64DDB9C9-B30D-4510-80F3-0B56C430B4E4}" type="pres">
      <dgm:prSet presAssocID="{2A342B20-7F1F-44C9-AE85-025C29154103}" presName="pillar1" presStyleLbl="node1" presStyleIdx="0" presStyleCnt="4" custScaleX="1639462">
        <dgm:presLayoutVars>
          <dgm:bulletEnabled val="1"/>
        </dgm:presLayoutVars>
      </dgm:prSet>
      <dgm:spPr/>
      <dgm:t>
        <a:bodyPr/>
        <a:lstStyle/>
        <a:p>
          <a:endParaRPr lang="en-US"/>
        </a:p>
      </dgm:t>
    </dgm:pt>
    <dgm:pt modelId="{A96D7E7D-6C3C-4415-B0C2-D7661FA4587F}" type="pres">
      <dgm:prSet presAssocID="{1C5156B4-682F-4B2C-B878-31C1A4F1DBFE}" presName="pillarX" presStyleLbl="node1" presStyleIdx="1" presStyleCnt="4" custScaleX="1639462">
        <dgm:presLayoutVars>
          <dgm:bulletEnabled val="1"/>
        </dgm:presLayoutVars>
      </dgm:prSet>
      <dgm:spPr/>
      <dgm:t>
        <a:bodyPr/>
        <a:lstStyle/>
        <a:p>
          <a:endParaRPr lang="en-US"/>
        </a:p>
      </dgm:t>
    </dgm:pt>
    <dgm:pt modelId="{C617DC48-C979-40BF-89FE-E18584ADD606}" type="pres">
      <dgm:prSet presAssocID="{D8E1B97C-DAD0-448A-BD77-E98F5895B61B}" presName="pillarX" presStyleLbl="node1" presStyleIdx="2" presStyleCnt="4" custScaleX="1695471">
        <dgm:presLayoutVars>
          <dgm:bulletEnabled val="1"/>
        </dgm:presLayoutVars>
      </dgm:prSet>
      <dgm:spPr/>
      <dgm:t>
        <a:bodyPr/>
        <a:lstStyle/>
        <a:p>
          <a:endParaRPr lang="en-US"/>
        </a:p>
      </dgm:t>
    </dgm:pt>
    <dgm:pt modelId="{EDB79849-3E83-4410-86AC-AC2C16B2DC42}" type="pres">
      <dgm:prSet presAssocID="{615E34CD-FC54-40B4-B8A0-C8EC8F8EBE53}" presName="pillarX" presStyleLbl="node1" presStyleIdx="3" presStyleCnt="4" custScaleX="2000000">
        <dgm:presLayoutVars>
          <dgm:bulletEnabled val="1"/>
        </dgm:presLayoutVars>
      </dgm:prSet>
      <dgm:spPr/>
      <dgm:t>
        <a:bodyPr/>
        <a:lstStyle/>
        <a:p>
          <a:endParaRPr lang="en-US"/>
        </a:p>
      </dgm:t>
    </dgm:pt>
    <dgm:pt modelId="{D67FB39F-6525-4D94-A7A7-A8B4587B2D00}" type="pres">
      <dgm:prSet presAssocID="{2A342B20-7F1F-44C9-AE85-025C29154103}" presName="base" presStyleLbl="dkBgShp" presStyleIdx="1" presStyleCnt="2"/>
      <dgm:spPr/>
    </dgm:pt>
  </dgm:ptLst>
  <dgm:cxnLst>
    <dgm:cxn modelId="{7B54043B-C2C1-49A3-9DA4-679CE9E006E5}" type="presOf" srcId="{380B9F90-C2B3-466E-BA9E-2F0DFB2931E6}" destId="{64DDB9C9-B30D-4510-80F3-0B56C430B4E4}" srcOrd="0" destOrd="0" presId="urn:microsoft.com/office/officeart/2005/8/layout/hList3"/>
    <dgm:cxn modelId="{F2622856-B7AF-4134-AAE5-345530D1520D}" srcId="{2A342B20-7F1F-44C9-AE85-025C29154103}" destId="{380B9F90-C2B3-466E-BA9E-2F0DFB2931E6}" srcOrd="0" destOrd="0" parTransId="{46673199-B15D-492C-BE74-C07FEC92294E}" sibTransId="{0AACCF89-CCA8-4942-A555-FE70EDCFBE67}"/>
    <dgm:cxn modelId="{CB5D9718-23A1-4977-B572-F7C24FAB7EE6}" type="presOf" srcId="{1C5156B4-682F-4B2C-B878-31C1A4F1DBFE}" destId="{A96D7E7D-6C3C-4415-B0C2-D7661FA4587F}" srcOrd="0" destOrd="0" presId="urn:microsoft.com/office/officeart/2005/8/layout/hList3"/>
    <dgm:cxn modelId="{977F4B34-15FA-4BB3-B9CA-D9E2F184EAC7}" type="presOf" srcId="{D8E1B97C-DAD0-448A-BD77-E98F5895B61B}" destId="{C617DC48-C979-40BF-89FE-E18584ADD606}" srcOrd="0" destOrd="0" presId="urn:microsoft.com/office/officeart/2005/8/layout/hList3"/>
    <dgm:cxn modelId="{8EC5CD0D-D7EA-40F9-8BD0-A364AD32A7BF}" srcId="{DCD28166-9482-4762-A230-ED5A4308FEE4}" destId="{2A342B20-7F1F-44C9-AE85-025C29154103}" srcOrd="0" destOrd="0" parTransId="{8BBF9DD3-ECD7-4E2F-9EFC-F1F11A223269}" sibTransId="{E9BE2B42-616A-44AE-8454-02CD66C627A1}"/>
    <dgm:cxn modelId="{5D1750F4-D540-450B-B43C-4F0796F17184}" srcId="{2A342B20-7F1F-44C9-AE85-025C29154103}" destId="{D8E1B97C-DAD0-448A-BD77-E98F5895B61B}" srcOrd="2" destOrd="0" parTransId="{6BE1F1C8-3FFC-43B4-81EA-BF1BB85DE9B4}" sibTransId="{C434C7CE-F997-4CF6-8C17-B75998DBED7D}"/>
    <dgm:cxn modelId="{90B9884C-449C-4E8B-BDCC-8700DECEC24A}" type="presOf" srcId="{615E34CD-FC54-40B4-B8A0-C8EC8F8EBE53}" destId="{EDB79849-3E83-4410-86AC-AC2C16B2DC42}" srcOrd="0" destOrd="0" presId="urn:microsoft.com/office/officeart/2005/8/layout/hList3"/>
    <dgm:cxn modelId="{4F2DB11B-185E-46C6-AEB1-978C1974CA83}" type="presOf" srcId="{2A342B20-7F1F-44C9-AE85-025C29154103}" destId="{13616680-425B-46B0-B0AD-CA9BE0C222B4}" srcOrd="0" destOrd="0" presId="urn:microsoft.com/office/officeart/2005/8/layout/hList3"/>
    <dgm:cxn modelId="{1E8D50B1-061D-4B19-9453-A7180F2046D0}" srcId="{2A342B20-7F1F-44C9-AE85-025C29154103}" destId="{1C5156B4-682F-4B2C-B878-31C1A4F1DBFE}" srcOrd="1" destOrd="0" parTransId="{B9BBB9F0-3C20-4B96-8F43-6D8C9CE52583}" sibTransId="{4EE1C018-C1D0-4B9B-AED9-B417F46392E0}"/>
    <dgm:cxn modelId="{937575D1-1135-4E6B-9A32-F56D1BEC993D}" srcId="{2A342B20-7F1F-44C9-AE85-025C29154103}" destId="{615E34CD-FC54-40B4-B8A0-C8EC8F8EBE53}" srcOrd="3" destOrd="0" parTransId="{4F051303-5F91-49EA-ABC6-9D582B011401}" sibTransId="{633C1DFC-5886-488A-8739-EBE45ACA23B1}"/>
    <dgm:cxn modelId="{4BD64FC9-408F-4808-A598-05E9250D6C57}" type="presOf" srcId="{DCD28166-9482-4762-A230-ED5A4308FEE4}" destId="{F035EA48-6FEE-4E0C-9C0C-C66AC98CEE55}" srcOrd="0" destOrd="0" presId="urn:microsoft.com/office/officeart/2005/8/layout/hList3"/>
    <dgm:cxn modelId="{E6E4A833-545B-4A36-9C8D-B2EB95D32608}" type="presParOf" srcId="{F035EA48-6FEE-4E0C-9C0C-C66AC98CEE55}" destId="{13616680-425B-46B0-B0AD-CA9BE0C222B4}" srcOrd="0" destOrd="0" presId="urn:microsoft.com/office/officeart/2005/8/layout/hList3"/>
    <dgm:cxn modelId="{4356E6F1-3135-47C6-BC8E-815057F5A116}" type="presParOf" srcId="{F035EA48-6FEE-4E0C-9C0C-C66AC98CEE55}" destId="{A9B4459C-C8B1-4EB7-845E-88CB75DB7336}" srcOrd="1" destOrd="0" presId="urn:microsoft.com/office/officeart/2005/8/layout/hList3"/>
    <dgm:cxn modelId="{54DF11C2-05C3-41D1-BFE1-70A2AEE3DACE}" type="presParOf" srcId="{A9B4459C-C8B1-4EB7-845E-88CB75DB7336}" destId="{64DDB9C9-B30D-4510-80F3-0B56C430B4E4}" srcOrd="0" destOrd="0" presId="urn:microsoft.com/office/officeart/2005/8/layout/hList3"/>
    <dgm:cxn modelId="{CF4DC2F9-8EE7-4832-B519-15D8DDF9B5A9}" type="presParOf" srcId="{A9B4459C-C8B1-4EB7-845E-88CB75DB7336}" destId="{A96D7E7D-6C3C-4415-B0C2-D7661FA4587F}" srcOrd="1" destOrd="0" presId="urn:microsoft.com/office/officeart/2005/8/layout/hList3"/>
    <dgm:cxn modelId="{B33CAC24-F6D4-4900-B48E-FC6F4B862F0E}" type="presParOf" srcId="{A9B4459C-C8B1-4EB7-845E-88CB75DB7336}" destId="{C617DC48-C979-40BF-89FE-E18584ADD606}" srcOrd="2" destOrd="0" presId="urn:microsoft.com/office/officeart/2005/8/layout/hList3"/>
    <dgm:cxn modelId="{1ECE516C-EF5D-44D3-A3F3-6B21C307AA03}" type="presParOf" srcId="{A9B4459C-C8B1-4EB7-845E-88CB75DB7336}" destId="{EDB79849-3E83-4410-86AC-AC2C16B2DC42}" srcOrd="3" destOrd="0" presId="urn:microsoft.com/office/officeart/2005/8/layout/hList3"/>
    <dgm:cxn modelId="{257015E8-167A-4D1F-83FC-5B5B3B20471A}" type="presParOf" srcId="{F035EA48-6FEE-4E0C-9C0C-C66AC98CEE55}" destId="{D67FB39F-6525-4D94-A7A7-A8B4587B2D0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6680-425B-46B0-B0AD-CA9BE0C222B4}">
      <dsp:nvSpPr>
        <dsp:cNvPr id="0" name=""/>
        <dsp:cNvSpPr/>
      </dsp:nvSpPr>
      <dsp:spPr>
        <a:xfrm>
          <a:off x="0" y="0"/>
          <a:ext cx="8712968" cy="129614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n-US" sz="6000" kern="1200" dirty="0" smtClean="0"/>
            <a:t>University Operations</a:t>
          </a:r>
          <a:endParaRPr lang="en-US" sz="6000" kern="1200" dirty="0"/>
        </a:p>
      </dsp:txBody>
      <dsp:txXfrm>
        <a:off x="0" y="0"/>
        <a:ext cx="8712968" cy="1296144"/>
      </dsp:txXfrm>
    </dsp:sp>
    <dsp:sp modelId="{64DDB9C9-B30D-4510-80F3-0B56C430B4E4}">
      <dsp:nvSpPr>
        <dsp:cNvPr id="0" name=""/>
        <dsp:cNvSpPr/>
      </dsp:nvSpPr>
      <dsp:spPr>
        <a:xfrm>
          <a:off x="3086" y="1296144"/>
          <a:ext cx="2046695" cy="2721902"/>
        </a:xfrm>
        <a:prstGeom prst="rect">
          <a:avLst/>
        </a:prstGeom>
        <a:solidFill>
          <a:schemeClr val="lt1">
            <a:hueOff val="0"/>
            <a:satOff val="0"/>
            <a:lumOff val="0"/>
            <a:alphaOff val="0"/>
          </a:schemeClr>
        </a:solidFill>
        <a:ln w="88900" cap="flat" cmpd="sng" algn="ct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Teaching</a:t>
          </a:r>
          <a:endParaRPr lang="en-US" sz="3600" kern="1200" dirty="0"/>
        </a:p>
      </dsp:txBody>
      <dsp:txXfrm>
        <a:off x="3086" y="1296144"/>
        <a:ext cx="2046695" cy="2721902"/>
      </dsp:txXfrm>
    </dsp:sp>
    <dsp:sp modelId="{A96D7E7D-6C3C-4415-B0C2-D7661FA4587F}">
      <dsp:nvSpPr>
        <dsp:cNvPr id="0" name=""/>
        <dsp:cNvSpPr/>
      </dsp:nvSpPr>
      <dsp:spPr>
        <a:xfrm>
          <a:off x="2049781" y="1296144"/>
          <a:ext cx="2046695" cy="2721902"/>
        </a:xfrm>
        <a:prstGeom prst="rect">
          <a:avLst/>
        </a:prstGeom>
        <a:solidFill>
          <a:schemeClr val="lt1">
            <a:hueOff val="0"/>
            <a:satOff val="0"/>
            <a:lumOff val="0"/>
            <a:alphaOff val="0"/>
          </a:schemeClr>
        </a:solidFill>
        <a:ln w="88900" cap="flat" cmpd="sng" algn="ct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Research</a:t>
          </a:r>
          <a:endParaRPr lang="en-US" sz="3600" kern="1200" dirty="0"/>
        </a:p>
      </dsp:txBody>
      <dsp:txXfrm>
        <a:off x="2049781" y="1296144"/>
        <a:ext cx="2046695" cy="2721902"/>
      </dsp:txXfrm>
    </dsp:sp>
    <dsp:sp modelId="{C617DC48-C979-40BF-89FE-E18584ADD606}">
      <dsp:nvSpPr>
        <dsp:cNvPr id="0" name=""/>
        <dsp:cNvSpPr/>
      </dsp:nvSpPr>
      <dsp:spPr>
        <a:xfrm>
          <a:off x="4096476" y="1296144"/>
          <a:ext cx="2116616" cy="2721902"/>
        </a:xfrm>
        <a:prstGeom prst="rect">
          <a:avLst/>
        </a:prstGeom>
        <a:solidFill>
          <a:schemeClr val="lt1">
            <a:hueOff val="0"/>
            <a:satOff val="0"/>
            <a:lumOff val="0"/>
            <a:alphaOff val="0"/>
          </a:schemeClr>
        </a:solidFill>
        <a:ln w="88900" cap="flat" cmpd="sng" algn="ct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Support Functions </a:t>
          </a:r>
          <a:r>
            <a:rPr lang="en-US" sz="2000" kern="1200" dirty="0" smtClean="0"/>
            <a:t>(public facing)</a:t>
          </a:r>
          <a:endParaRPr lang="en-US" sz="2000" kern="1200" dirty="0"/>
        </a:p>
      </dsp:txBody>
      <dsp:txXfrm>
        <a:off x="4096476" y="1296144"/>
        <a:ext cx="2116616" cy="2721902"/>
      </dsp:txXfrm>
    </dsp:sp>
    <dsp:sp modelId="{EDB79849-3E83-4410-86AC-AC2C16B2DC42}">
      <dsp:nvSpPr>
        <dsp:cNvPr id="0" name=""/>
        <dsp:cNvSpPr/>
      </dsp:nvSpPr>
      <dsp:spPr>
        <a:xfrm>
          <a:off x="6213092" y="1296144"/>
          <a:ext cx="2496788" cy="2721902"/>
        </a:xfrm>
        <a:prstGeom prst="rect">
          <a:avLst/>
        </a:prstGeom>
        <a:solidFill>
          <a:schemeClr val="lt1">
            <a:hueOff val="0"/>
            <a:satOff val="0"/>
            <a:lumOff val="0"/>
            <a:alphaOff val="0"/>
          </a:schemeClr>
        </a:solidFill>
        <a:ln w="88900" cap="flat" cmpd="sng" algn="ct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Administrative Functions </a:t>
          </a:r>
          <a:r>
            <a:rPr lang="en-US" sz="2000" kern="1200" dirty="0" smtClean="0"/>
            <a:t>(internal)</a:t>
          </a:r>
          <a:endParaRPr lang="en-US" sz="2000" kern="1200" dirty="0"/>
        </a:p>
      </dsp:txBody>
      <dsp:txXfrm>
        <a:off x="6213092" y="1296144"/>
        <a:ext cx="2496788" cy="2721902"/>
      </dsp:txXfrm>
    </dsp:sp>
    <dsp:sp modelId="{D67FB39F-6525-4D94-A7A7-A8B4587B2D00}">
      <dsp:nvSpPr>
        <dsp:cNvPr id="0" name=""/>
        <dsp:cNvSpPr/>
      </dsp:nvSpPr>
      <dsp:spPr>
        <a:xfrm>
          <a:off x="0" y="4018046"/>
          <a:ext cx="8712968" cy="302433"/>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3F03C1CF-59B0-48C8-A518-B40CB60B1E95}" type="datetimeFigureOut">
              <a:rPr lang="en-CA" smtClean="0"/>
              <a:pPr/>
              <a:t>04/01/2013</a:t>
            </a:fld>
            <a:endParaRPr lang="en-CA"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1ED198FA-AD9C-4E82-B0E9-1E9C8B0F4A69}" type="slidenum">
              <a:rPr lang="en-CA" smtClean="0"/>
              <a:pPr/>
              <a:t>‹#›</a:t>
            </a:fld>
            <a:endParaRPr lang="en-CA" dirty="0"/>
          </a:p>
        </p:txBody>
      </p:sp>
    </p:spTree>
    <p:extLst>
      <p:ext uri="{BB962C8B-B14F-4D97-AF65-F5344CB8AC3E}">
        <p14:creationId xmlns:p14="http://schemas.microsoft.com/office/powerpoint/2010/main" val="41757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6DB85C-3A4A-4FD7-8D6A-EFCB6DD34DF4}" type="datetimeFigureOut">
              <a:rPr lang="en-US"/>
              <a:pPr>
                <a:defRPr/>
              </a:pPr>
              <a:t>1/4/2013</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CA"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413DF9-3FA9-492F-84BE-BCAC86F8C470}" type="slidenum">
              <a:rPr lang="en-CA"/>
              <a:pPr>
                <a:defRPr/>
              </a:pPr>
              <a:t>‹#›</a:t>
            </a:fld>
            <a:endParaRPr lang="en-CA" dirty="0"/>
          </a:p>
        </p:txBody>
      </p:sp>
    </p:spTree>
    <p:extLst>
      <p:ext uri="{BB962C8B-B14F-4D97-AF65-F5344CB8AC3E}">
        <p14:creationId xmlns:p14="http://schemas.microsoft.com/office/powerpoint/2010/main" val="29693291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Support</a:t>
            </a:r>
            <a:r>
              <a:rPr lang="en-US" baseline="0" dirty="0" smtClean="0"/>
              <a:t> Briefing.</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CA" sz="900" dirty="0" smtClean="0"/>
              <a:t>Teacher,</a:t>
            </a:r>
            <a:r>
              <a:rPr lang="en-CA" sz="900" baseline="0" dirty="0" smtClean="0"/>
              <a:t> </a:t>
            </a:r>
            <a:r>
              <a:rPr lang="en-CA" sz="900" dirty="0" smtClean="0"/>
              <a:t>Researcher,</a:t>
            </a:r>
            <a:r>
              <a:rPr lang="en-CA" sz="900" baseline="0" dirty="0" smtClean="0"/>
              <a:t> </a:t>
            </a:r>
            <a:r>
              <a:rPr lang="en-CA" sz="900" dirty="0" smtClean="0"/>
              <a:t>Support Services Provider,</a:t>
            </a:r>
            <a:r>
              <a:rPr lang="en-CA" sz="900" baseline="0" dirty="0" smtClean="0"/>
              <a:t> </a:t>
            </a:r>
            <a:r>
              <a:rPr lang="en-CA" sz="900" dirty="0" smtClean="0"/>
              <a:t>Administrative Services Provider all perform</a:t>
            </a:r>
            <a:r>
              <a:rPr lang="en-CA" sz="900" baseline="0" dirty="0" smtClean="0"/>
              <a:t> various support and business functions which contribute to these f</a:t>
            </a:r>
            <a:r>
              <a:rPr lang="en-CA" sz="900" dirty="0" smtClean="0"/>
              <a:t>our functional business lines.  For the purposes of assessment</a:t>
            </a:r>
            <a:r>
              <a:rPr lang="en-CA" sz="900" baseline="0" dirty="0" smtClean="0"/>
              <a:t> of current capability, identification of capability gaps, and recommendations for mitigative action, we must drill down to the individual functions and processes necessary to provide the services within these four business lines. The existing organizational structures will be used for validation and for coordination. </a:t>
            </a:r>
            <a:endParaRPr lang="en-CA" sz="900" dirty="0" smtClean="0"/>
          </a:p>
          <a:p>
            <a:endParaRPr lang="en-US" sz="900"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lvl="1"/>
            <a:r>
              <a:rPr lang="en-CA" sz="900" dirty="0" smtClean="0">
                <a:latin typeface="Arial" pitchFamily="34" charset="0"/>
                <a:cs typeface="Arial" pitchFamily="34" charset="0"/>
              </a:rPr>
              <a:t>Stop thinking organizationally, according</a:t>
            </a:r>
            <a:r>
              <a:rPr lang="en-CA" sz="900" baseline="0" dirty="0" smtClean="0">
                <a:latin typeface="Arial" pitchFamily="34" charset="0"/>
                <a:cs typeface="Arial" pitchFamily="34" charset="0"/>
              </a:rPr>
              <a:t> to an org chart, e.g., teaching activities across faculties more closely related than teaching and admin functions within a faculty.  Our aim is capture, collate and analyse the supporting activities and business functions as a packaged, trusted offering that can be provided after a major interruption </a:t>
            </a:r>
            <a:endParaRPr lang="en-CA" sz="900" dirty="0" smtClean="0">
              <a:latin typeface="Arial" pitchFamily="34" charset="0"/>
              <a:cs typeface="Arial" pitchFamily="34" charset="0"/>
            </a:endParaRPr>
          </a:p>
          <a:p>
            <a:endParaRPr lang="en-US" sz="900"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 minimum</a:t>
            </a:r>
            <a:r>
              <a:rPr lang="en-US" baseline="0" dirty="0" smtClean="0"/>
              <a:t> requirements according to the expectations of our stakeholders, both internal and external.</a:t>
            </a:r>
            <a:endParaRPr lang="en-US" dirty="0"/>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13</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Acknowledgement of the benefit of the project for Carleton’s reputation, operational viability, survival</a:t>
            </a:r>
          </a:p>
          <a:p>
            <a:r>
              <a:rPr lang="en-US" dirty="0" smtClean="0"/>
              <a:t>Communication to all staff regarding the project and its importance</a:t>
            </a:r>
          </a:p>
          <a:p>
            <a:r>
              <a:rPr lang="en-US" dirty="0" smtClean="0"/>
              <a:t>Participate in verification and validation of iterative deliverables such as Functions and Resource summaries, BIAs, gap</a:t>
            </a:r>
            <a:r>
              <a:rPr lang="en-US" baseline="0" dirty="0" smtClean="0"/>
              <a:t> analyses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14</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Attend interviews/workshops (90/120 mins) as required</a:t>
            </a:r>
          </a:p>
          <a:p>
            <a:endParaRPr lang="en-US" dirty="0"/>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15</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16</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900" dirty="0" smtClean="0">
                <a:latin typeface="Arial" pitchFamily="34" charset="0"/>
                <a:cs typeface="Arial" pitchFamily="34" charset="0"/>
              </a:rPr>
              <a:t>Ostrich tactic and hope are not effective EMCO strategies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latin typeface="Arial" pitchFamily="34" charset="0"/>
                <a:ea typeface="+mn-ea"/>
                <a:cs typeface="Arial" pitchFamily="34" charset="0"/>
              </a:rPr>
              <a:t>An effective EMCO program will ensure the university is properly prepared to face a major incident thus mitigating risk and liability and protecting Carleton's valuable reputation as one of Canada's leading institutions of higher learning.</a:t>
            </a:r>
          </a:p>
          <a:p>
            <a:pPr>
              <a:lnSpc>
                <a:spcPct val="90000"/>
              </a:lnSpc>
            </a:pPr>
            <a:r>
              <a:rPr lang="en-CA" sz="2700" dirty="0" smtClean="0"/>
              <a:t>An effective EMCO program is required for the survival of Carleton University as a viable academic institution</a:t>
            </a:r>
          </a:p>
          <a:p>
            <a:pPr lvl="1">
              <a:lnSpc>
                <a:spcPct val="90000"/>
              </a:lnSpc>
            </a:pPr>
            <a:r>
              <a:rPr lang="en-CA" sz="2300" dirty="0" smtClean="0"/>
              <a:t>Maintain reputation</a:t>
            </a:r>
          </a:p>
          <a:p>
            <a:pPr lvl="1">
              <a:lnSpc>
                <a:spcPct val="90000"/>
              </a:lnSpc>
            </a:pPr>
            <a:r>
              <a:rPr lang="en-CA" sz="2300" dirty="0" smtClean="0"/>
              <a:t>Mitigate AP&amp;S risks</a:t>
            </a:r>
          </a:p>
          <a:p>
            <a:pPr lvl="1">
              <a:lnSpc>
                <a:spcPct val="90000"/>
              </a:lnSpc>
            </a:pPr>
            <a:r>
              <a:rPr lang="en-CA" sz="2300" dirty="0" smtClean="0"/>
              <a:t>Alleviate financial liability</a:t>
            </a:r>
          </a:p>
          <a:p>
            <a:pPr>
              <a:lnSpc>
                <a:spcPct val="90000"/>
              </a:lnSpc>
            </a:pPr>
            <a:r>
              <a:rPr lang="en-CA" sz="2700" dirty="0" smtClean="0"/>
              <a:t>A lower cost model for EMCO program development  (utilizing existing resources and in-house support) will increase the time and effort required to develop and implement EMCO program</a:t>
            </a:r>
          </a:p>
          <a:p>
            <a:pPr>
              <a:lnSpc>
                <a:spcPct val="90000"/>
              </a:lnSpc>
            </a:pPr>
            <a:r>
              <a:rPr lang="en-CA" sz="2700" dirty="0" smtClean="0"/>
              <a:t>Significant project management, co-ordination by the BCP Coordinator, and senior management support is required</a:t>
            </a:r>
          </a:p>
          <a:p>
            <a:pPr>
              <a:lnSpc>
                <a:spcPct val="90000"/>
              </a:lnSpc>
            </a:pPr>
            <a:r>
              <a:rPr lang="en-CA" sz="2700" dirty="0" smtClean="0"/>
              <a:t>We cannot afford </a:t>
            </a:r>
            <a:r>
              <a:rPr lang="en-CA" sz="2700" u="sng" dirty="0" smtClean="0"/>
              <a:t>not</a:t>
            </a:r>
            <a:r>
              <a:rPr lang="en-CA" sz="2700" dirty="0" smtClean="0"/>
              <a:t> to have an EMCO program</a:t>
            </a:r>
          </a:p>
          <a:p>
            <a:pPr>
              <a:lnSpc>
                <a:spcPct val="90000"/>
              </a:lnSpc>
            </a:pPr>
            <a:endParaRPr lang="en-CA" sz="27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CA" sz="900" dirty="0" smtClean="0">
              <a:latin typeface="Arial" pitchFamily="34" charset="0"/>
              <a:cs typeface="Arial" pitchFamily="34" charset="0"/>
            </a:endParaRPr>
          </a:p>
          <a:p>
            <a:endParaRPr lang="en-CA"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17</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900" dirty="0" smtClean="0">
                <a:latin typeface="Arial" pitchFamily="34" charset="0"/>
                <a:cs typeface="Arial" pitchFamily="34" charset="0"/>
              </a:rPr>
              <a:t>Ostrich tactic and hope are not effective EMCO strategies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kern="1200" dirty="0" smtClean="0">
                <a:solidFill>
                  <a:schemeClr val="tx1"/>
                </a:solidFill>
                <a:latin typeface="Arial" pitchFamily="34" charset="0"/>
                <a:ea typeface="+mn-ea"/>
                <a:cs typeface="Arial" pitchFamily="34" charset="0"/>
              </a:rPr>
              <a:t>An effective EMCO program will ensure the university is properly prepared to face a major incident thus mitigating risk and liability and protecting Carleton's valuable reputation as one of Canada's leading institutions of higher learning.</a:t>
            </a:r>
          </a:p>
          <a:p>
            <a:pPr>
              <a:lnSpc>
                <a:spcPct val="90000"/>
              </a:lnSpc>
            </a:pPr>
            <a:r>
              <a:rPr lang="en-CA" sz="2700" dirty="0" smtClean="0"/>
              <a:t>An effective EMCO program is required for the survival of Carleton University as a viable academic institution</a:t>
            </a:r>
          </a:p>
          <a:p>
            <a:pPr lvl="1">
              <a:lnSpc>
                <a:spcPct val="90000"/>
              </a:lnSpc>
            </a:pPr>
            <a:r>
              <a:rPr lang="en-CA" sz="2300" dirty="0" smtClean="0"/>
              <a:t>Maintain reputation</a:t>
            </a:r>
          </a:p>
          <a:p>
            <a:pPr lvl="1">
              <a:lnSpc>
                <a:spcPct val="90000"/>
              </a:lnSpc>
            </a:pPr>
            <a:r>
              <a:rPr lang="en-CA" sz="2300" dirty="0" smtClean="0"/>
              <a:t>Mitigate AP&amp;S risks</a:t>
            </a:r>
          </a:p>
          <a:p>
            <a:pPr lvl="1">
              <a:lnSpc>
                <a:spcPct val="90000"/>
              </a:lnSpc>
            </a:pPr>
            <a:r>
              <a:rPr lang="en-CA" sz="2300" dirty="0" smtClean="0"/>
              <a:t>Alleviate financial liability</a:t>
            </a:r>
          </a:p>
          <a:p>
            <a:pPr>
              <a:lnSpc>
                <a:spcPct val="90000"/>
              </a:lnSpc>
            </a:pPr>
            <a:r>
              <a:rPr lang="en-CA" sz="2700" dirty="0" smtClean="0"/>
              <a:t>A lower cost model for EMCO program development  (utilizing existing resources and in-house support) will increase the time and effort required to develop and implement EMCO program</a:t>
            </a:r>
          </a:p>
          <a:p>
            <a:pPr>
              <a:lnSpc>
                <a:spcPct val="90000"/>
              </a:lnSpc>
            </a:pPr>
            <a:r>
              <a:rPr lang="en-CA" sz="2700" dirty="0" smtClean="0"/>
              <a:t>Significant project management, co-ordination by the BCP Coordinator, and senior management support is required</a:t>
            </a:r>
          </a:p>
          <a:p>
            <a:pPr>
              <a:lnSpc>
                <a:spcPct val="90000"/>
              </a:lnSpc>
            </a:pPr>
            <a:r>
              <a:rPr lang="en-CA" sz="2700" dirty="0" smtClean="0"/>
              <a:t>We cannot afford </a:t>
            </a:r>
            <a:r>
              <a:rPr lang="en-CA" sz="2700" u="sng" dirty="0" smtClean="0"/>
              <a:t>not</a:t>
            </a:r>
            <a:r>
              <a:rPr lang="en-CA" sz="2700" dirty="0" smtClean="0"/>
              <a:t> to have an EMCO program</a:t>
            </a:r>
          </a:p>
          <a:p>
            <a:pPr>
              <a:lnSpc>
                <a:spcPct val="90000"/>
              </a:lnSpc>
            </a:pPr>
            <a:endParaRPr lang="en-CA" sz="27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CA" sz="900" dirty="0" smtClean="0">
              <a:latin typeface="Arial" pitchFamily="34" charset="0"/>
              <a:cs typeface="Arial" pitchFamily="34" charset="0"/>
            </a:endParaRPr>
          </a:p>
          <a:p>
            <a:endParaRPr lang="en-CA"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18</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existing resources, within  RTO  </a:t>
            </a:r>
            <a:endParaRPr lang="en-US" dirty="0"/>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pPr>
            <a:r>
              <a:rPr lang="en-CA" dirty="0" smtClean="0"/>
              <a:t>Director University Safety and CU Subject Matter Experts project proposal</a:t>
            </a:r>
          </a:p>
          <a:p>
            <a:pPr lvl="1">
              <a:lnSpc>
                <a:spcPct val="90000"/>
              </a:lnSpc>
            </a:pPr>
            <a:r>
              <a:rPr lang="en-CA" dirty="0" smtClean="0"/>
              <a:t> Approved by VP Fin and Admin</a:t>
            </a:r>
          </a:p>
          <a:p>
            <a:pPr lvl="1">
              <a:lnSpc>
                <a:spcPct val="90000"/>
              </a:lnSpc>
            </a:pPr>
            <a:r>
              <a:rPr lang="en-CA" dirty="0" smtClean="0"/>
              <a:t>Pres and VPs briefed and agree</a:t>
            </a:r>
          </a:p>
          <a:p>
            <a:pPr>
              <a:lnSpc>
                <a:spcPct val="90000"/>
              </a:lnSpc>
            </a:pPr>
            <a:endParaRPr lang="en-CA"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CA" sz="900" dirty="0" smtClean="0">
                <a:latin typeface="Arial" pitchFamily="34" charset="0"/>
                <a:cs typeface="Arial" pitchFamily="34" charset="0"/>
              </a:rPr>
              <a:t>Educate you on the conceptual breadth and depth of Emergency Management &amp; Continuity of Operations (EMCO)</a:t>
            </a:r>
          </a:p>
          <a:p>
            <a:pPr lvl="1">
              <a:lnSpc>
                <a:spcPct val="90000"/>
              </a:lnSpc>
            </a:pPr>
            <a:r>
              <a:rPr lang="en-CA" sz="900" dirty="0" smtClean="0">
                <a:latin typeface="Arial" pitchFamily="34" charset="0"/>
                <a:cs typeface="Arial" pitchFamily="34" charset="0"/>
              </a:rPr>
              <a:t>Capability requirements</a:t>
            </a:r>
          </a:p>
          <a:p>
            <a:pPr>
              <a:lnSpc>
                <a:spcPct val="90000"/>
              </a:lnSpc>
            </a:pPr>
            <a:r>
              <a:rPr lang="en-CA" sz="900" dirty="0" smtClean="0">
                <a:latin typeface="Arial" pitchFamily="34" charset="0"/>
                <a:cs typeface="Arial" pitchFamily="34" charset="0"/>
              </a:rPr>
              <a:t>Provide a status report on current EMCO capabilities at </a:t>
            </a:r>
            <a:r>
              <a:rPr lang="en-CA" sz="900" dirty="0" smtClean="0">
                <a:solidFill>
                  <a:schemeClr val="accent1"/>
                </a:solidFill>
                <a:latin typeface="Arial" pitchFamily="34" charset="0"/>
                <a:cs typeface="Arial" pitchFamily="34" charset="0"/>
              </a:rPr>
              <a:t>Carleton</a:t>
            </a:r>
          </a:p>
          <a:p>
            <a:pPr>
              <a:lnSpc>
                <a:spcPct val="90000"/>
              </a:lnSpc>
            </a:pPr>
            <a:r>
              <a:rPr lang="en-CA" sz="900" dirty="0" smtClean="0">
                <a:latin typeface="Arial" pitchFamily="34" charset="0"/>
                <a:cs typeface="Arial" pitchFamily="34" charset="0"/>
              </a:rPr>
              <a:t>Propose a way ahead to help Carleton address the current operational risk environment and to align with industry best practice in EMCO</a:t>
            </a:r>
          </a:p>
          <a:p>
            <a:pPr>
              <a:lnSpc>
                <a:spcPct val="90000"/>
              </a:lnSpc>
            </a:pPr>
            <a:r>
              <a:rPr lang="en-CA" sz="900" dirty="0" smtClean="0">
                <a:latin typeface="Arial" pitchFamily="34" charset="0"/>
                <a:cs typeface="Arial" pitchFamily="34" charset="0"/>
              </a:rPr>
              <a:t>Seek guidance to implement Carleton’s EMCO program</a:t>
            </a:r>
          </a:p>
          <a:p>
            <a:pPr lvl="1">
              <a:lnSpc>
                <a:spcPct val="90000"/>
              </a:lnSpc>
            </a:pPr>
            <a:r>
              <a:rPr lang="en-CA" sz="900" dirty="0" smtClean="0">
                <a:latin typeface="Arial" pitchFamily="34" charset="0"/>
                <a:cs typeface="Arial" pitchFamily="34" charset="0"/>
              </a:rPr>
              <a:t>Which other committees should be briefed</a:t>
            </a:r>
          </a:p>
          <a:p>
            <a:pPr lvl="1">
              <a:lnSpc>
                <a:spcPct val="90000"/>
              </a:lnSpc>
            </a:pPr>
            <a:r>
              <a:rPr lang="en-CA" sz="900" dirty="0" smtClean="0">
                <a:latin typeface="Arial" pitchFamily="34" charset="0"/>
                <a:cs typeface="Arial" pitchFamily="34" charset="0"/>
              </a:rPr>
              <a:t>Recommendation for next steps</a:t>
            </a:r>
          </a:p>
          <a:p>
            <a:r>
              <a:rPr lang="en-CA" sz="900" dirty="0" smtClean="0">
                <a:latin typeface="Arial" pitchFamily="34" charset="0"/>
                <a:cs typeface="Arial" pitchFamily="34" charset="0"/>
              </a:rPr>
              <a:t>Note replaced</a:t>
            </a:r>
            <a:r>
              <a:rPr lang="en-CA" sz="900" baseline="0" dirty="0" smtClean="0">
                <a:latin typeface="Arial" pitchFamily="34" charset="0"/>
                <a:cs typeface="Arial" pitchFamily="34" charset="0"/>
              </a:rPr>
              <a:t> CU with Carleton throughout</a:t>
            </a:r>
            <a:endParaRPr lang="en-CA"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D2413DF9-3FA9-492F-84BE-BCAC86F8C470}" type="slidenum">
              <a:rPr lang="en-CA" smtClean="0"/>
              <a:pPr>
                <a:defRPr/>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1EB66-18DC-4166-965A-4635179D3F56}" type="slidenum">
              <a:rPr lang="en-US">
                <a:cs typeface="Arial" charset="0"/>
              </a:rPr>
              <a:pPr fontAlgn="base">
                <a:spcBef>
                  <a:spcPct val="0"/>
                </a:spcBef>
                <a:spcAft>
                  <a:spcPct val="0"/>
                </a:spcAft>
              </a:pPr>
              <a:t>5</a:t>
            </a:fld>
            <a:endParaRPr lang="en-US"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a:ln/>
        </p:spPr>
        <p:txBody>
          <a:bodyPr wrap="square" numCol="1" anchor="t" anchorCtr="0" compatLnSpc="1">
            <a:prstTxWarp prst="textNoShape">
              <a:avLst/>
            </a:prstTxWarp>
          </a:bodyPr>
          <a:lstStyle/>
          <a:p>
            <a:pPr>
              <a:lnSpc>
                <a:spcPct val="80000"/>
              </a:lnSpc>
              <a:spcBef>
                <a:spcPct val="0"/>
              </a:spcBef>
            </a:pPr>
            <a:endParaRPr lang="en-US" sz="900"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1EB66-18DC-4166-965A-4635179D3F56}" type="slidenum">
              <a:rPr lang="en-US">
                <a:cs typeface="Arial" charset="0"/>
              </a:rPr>
              <a:pPr fontAlgn="base">
                <a:spcBef>
                  <a:spcPct val="0"/>
                </a:spcBef>
                <a:spcAft>
                  <a:spcPct val="0"/>
                </a:spcAft>
              </a:pPr>
              <a:t>6</a:t>
            </a:fld>
            <a:endParaRPr lang="en-US" dirty="0">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a:ln/>
        </p:spPr>
        <p:txBody>
          <a:bodyPr wrap="square" numCol="1" anchor="t" anchorCtr="0" compatLnSpc="1">
            <a:prstTxWarp prst="textNoShape">
              <a:avLst/>
            </a:prstTxWarp>
          </a:bodyPr>
          <a:lstStyle/>
          <a:p>
            <a:pPr>
              <a:lnSpc>
                <a:spcPct val="80000"/>
              </a:lnSpc>
              <a:spcBef>
                <a:spcPct val="0"/>
              </a:spcBef>
            </a:pPr>
            <a:endParaRPr lang="en-US" sz="900"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900" dirty="0" smtClean="0">
                <a:latin typeface="Arial" pitchFamily="34" charset="0"/>
                <a:cs typeface="Arial" pitchFamily="34" charset="0"/>
              </a:rPr>
              <a:t>Definitions &amp; concepts</a:t>
            </a:r>
          </a:p>
          <a:p>
            <a:pPr>
              <a:spcBef>
                <a:spcPct val="0"/>
              </a:spcBef>
            </a:pPr>
            <a:r>
              <a:rPr lang="en-US" sz="900" dirty="0" smtClean="0">
                <a:latin typeface="Arial" pitchFamily="34" charset="0"/>
                <a:cs typeface="Arial" pitchFamily="34" charset="0"/>
              </a:rPr>
              <a:t>EMCO comprises</a:t>
            </a:r>
          </a:p>
          <a:p>
            <a:pPr lvl="1">
              <a:spcBef>
                <a:spcPct val="0"/>
              </a:spcBef>
            </a:pPr>
            <a:r>
              <a:rPr lang="en-US" sz="900" dirty="0" smtClean="0">
                <a:latin typeface="Arial" pitchFamily="34" charset="0"/>
                <a:cs typeface="Arial" pitchFamily="34" charset="0"/>
              </a:rPr>
              <a:t>ER</a:t>
            </a:r>
          </a:p>
          <a:p>
            <a:pPr lvl="1">
              <a:spcBef>
                <a:spcPct val="0"/>
              </a:spcBef>
            </a:pPr>
            <a:r>
              <a:rPr lang="en-US" sz="900" dirty="0" smtClean="0">
                <a:latin typeface="Arial" pitchFamily="34" charset="0"/>
                <a:cs typeface="Arial" pitchFamily="34" charset="0"/>
              </a:rPr>
              <a:t>Contingency plans </a:t>
            </a:r>
          </a:p>
          <a:p>
            <a:pPr lvl="1">
              <a:spcBef>
                <a:spcPct val="0"/>
              </a:spcBef>
            </a:pPr>
            <a:r>
              <a:rPr lang="en-US" sz="900" dirty="0" smtClean="0">
                <a:latin typeface="Arial" pitchFamily="34" charset="0"/>
                <a:cs typeface="Arial" pitchFamily="34" charset="0"/>
              </a:rPr>
              <a:t>BCP</a:t>
            </a:r>
          </a:p>
          <a:p>
            <a:pPr lvl="1">
              <a:spcBef>
                <a:spcPct val="0"/>
              </a:spcBef>
            </a:pPr>
            <a:r>
              <a:rPr lang="en-US" sz="900" dirty="0" smtClean="0">
                <a:latin typeface="Arial" pitchFamily="34" charset="0"/>
                <a:cs typeface="Arial" pitchFamily="34" charset="0"/>
              </a:rPr>
              <a:t>DRP </a:t>
            </a:r>
          </a:p>
          <a:p>
            <a:pPr>
              <a:spcBef>
                <a:spcPct val="0"/>
              </a:spcBef>
            </a:pPr>
            <a:r>
              <a:rPr lang="en-US" sz="900" dirty="0" smtClean="0">
                <a:latin typeface="Arial" pitchFamily="34" charset="0"/>
                <a:cs typeface="Arial" pitchFamily="34" charset="0"/>
              </a:rPr>
              <a:t>EMCO exists to </a:t>
            </a:r>
          </a:p>
          <a:p>
            <a:pPr lvl="1">
              <a:spcBef>
                <a:spcPct val="0"/>
              </a:spcBef>
            </a:pPr>
            <a:r>
              <a:rPr lang="en-US" sz="900" dirty="0" smtClean="0">
                <a:latin typeface="Arial" pitchFamily="34" charset="0"/>
                <a:cs typeface="Arial" pitchFamily="34" charset="0"/>
              </a:rPr>
              <a:t>reduce </a:t>
            </a:r>
            <a:r>
              <a:rPr lang="en-US" sz="900" u="sng" dirty="0" smtClean="0">
                <a:latin typeface="Arial" pitchFamily="34" charset="0"/>
                <a:cs typeface="Arial" pitchFamily="34" charset="0"/>
              </a:rPr>
              <a:t>risks</a:t>
            </a:r>
            <a:r>
              <a:rPr lang="en-US" sz="900" dirty="0" smtClean="0">
                <a:latin typeface="Arial" pitchFamily="34" charset="0"/>
                <a:cs typeface="Arial" pitchFamily="34" charset="0"/>
              </a:rPr>
              <a:t> to …</a:t>
            </a:r>
          </a:p>
          <a:p>
            <a:pPr lvl="2">
              <a:spcBef>
                <a:spcPct val="0"/>
              </a:spcBef>
            </a:pPr>
            <a:r>
              <a:rPr lang="en-US" sz="900" dirty="0" smtClean="0">
                <a:latin typeface="Arial" pitchFamily="34" charset="0"/>
                <a:cs typeface="Arial" pitchFamily="34" charset="0"/>
              </a:rPr>
              <a:t>People</a:t>
            </a:r>
          </a:p>
          <a:p>
            <a:pPr lvl="2">
              <a:spcBef>
                <a:spcPct val="0"/>
              </a:spcBef>
            </a:pPr>
            <a:r>
              <a:rPr lang="en-US" sz="900" dirty="0" smtClean="0">
                <a:latin typeface="Arial" pitchFamily="34" charset="0"/>
                <a:cs typeface="Arial" pitchFamily="34" charset="0"/>
              </a:rPr>
              <a:t>Infrastructure</a:t>
            </a:r>
          </a:p>
          <a:p>
            <a:pPr lvl="2">
              <a:spcBef>
                <a:spcPct val="0"/>
              </a:spcBef>
            </a:pPr>
            <a:r>
              <a:rPr lang="en-US" sz="900" dirty="0" smtClean="0">
                <a:latin typeface="Arial" pitchFamily="34" charset="0"/>
                <a:cs typeface="Arial" pitchFamily="34" charset="0"/>
              </a:rPr>
              <a:t>Ops</a:t>
            </a:r>
          </a:p>
          <a:p>
            <a:pPr lvl="2">
              <a:spcBef>
                <a:spcPct val="0"/>
              </a:spcBef>
            </a:pPr>
            <a:r>
              <a:rPr lang="en-US" sz="900" dirty="0" smtClean="0">
                <a:latin typeface="Arial" pitchFamily="34" charset="0"/>
                <a:cs typeface="Arial" pitchFamily="34" charset="0"/>
              </a:rPr>
              <a:t>Reputation</a:t>
            </a:r>
          </a:p>
          <a:p>
            <a:pPr lvl="1">
              <a:spcBef>
                <a:spcPct val="0"/>
              </a:spcBef>
            </a:pPr>
            <a:r>
              <a:rPr lang="en-US" sz="900" dirty="0" smtClean="0">
                <a:latin typeface="Arial" pitchFamily="34" charset="0"/>
                <a:cs typeface="Arial" pitchFamily="34" charset="0"/>
              </a:rPr>
              <a:t>Ensure business survival  </a:t>
            </a:r>
          </a:p>
          <a:p>
            <a:pPr>
              <a:spcBef>
                <a:spcPct val="0"/>
              </a:spcBef>
            </a:pPr>
            <a:endParaRPr lang="en-CA" sz="900" dirty="0" smtClean="0">
              <a:latin typeface="Arial" pitchFamily="34" charset="0"/>
              <a:cs typeface="Arial" pitchFamily="34" charset="0"/>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6F1B1-3329-4420-99DD-C54910F0D17D}" type="slidenum">
              <a:rPr lang="en-CA"/>
              <a:pPr fontAlgn="base">
                <a:spcBef>
                  <a:spcPct val="0"/>
                </a:spcBef>
                <a:spcAft>
                  <a:spcPct val="0"/>
                </a:spcAft>
              </a:pPr>
              <a:t>7</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CA" sz="900" dirty="0" smtClean="0">
                <a:latin typeface="Arial" pitchFamily="34" charset="0"/>
                <a:cs typeface="Arial" pitchFamily="34" charset="0"/>
              </a:rPr>
              <a:t>Make maximum use of in-house expertise</a:t>
            </a:r>
          </a:p>
          <a:p>
            <a:pPr lvl="1"/>
            <a:r>
              <a:rPr lang="en-CA" sz="900" dirty="0" smtClean="0">
                <a:latin typeface="Arial" pitchFamily="34" charset="0"/>
                <a:cs typeface="Arial" pitchFamily="34" charset="0"/>
              </a:rPr>
              <a:t>Faculty, staff and students	(co-ops)</a:t>
            </a:r>
          </a:p>
          <a:p>
            <a:pPr lvl="1"/>
            <a:r>
              <a:rPr lang="en-CA" sz="900" dirty="0" smtClean="0">
                <a:latin typeface="Arial" pitchFamily="34" charset="0"/>
                <a:cs typeface="Arial" pitchFamily="34" charset="0"/>
              </a:rPr>
              <a:t>Part of degree and professional certificate programs</a:t>
            </a:r>
          </a:p>
          <a:p>
            <a:pPr lvl="1"/>
            <a:r>
              <a:rPr lang="en-CA" sz="900" dirty="0" smtClean="0"/>
              <a:t>Collaborative, not</a:t>
            </a:r>
            <a:r>
              <a:rPr lang="en-CA" sz="900" baseline="0" dirty="0" smtClean="0"/>
              <a:t> consultative</a:t>
            </a:r>
            <a:endParaRPr lang="en-CA" sz="900" dirty="0" smtClean="0">
              <a:latin typeface="Arial" pitchFamily="34" charset="0"/>
              <a:cs typeface="Arial" pitchFamily="34" charset="0"/>
            </a:endParaRPr>
          </a:p>
          <a:p>
            <a:endParaRPr lang="en-US" sz="900"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lvl="1"/>
            <a:r>
              <a:rPr lang="en-CA" sz="900" dirty="0" smtClean="0">
                <a:latin typeface="Arial" pitchFamily="34" charset="0"/>
                <a:cs typeface="Arial" pitchFamily="34" charset="0"/>
              </a:rPr>
              <a:t>Similarly iterative and cumulative</a:t>
            </a:r>
          </a:p>
          <a:p>
            <a:endParaRPr lang="en-US" sz="900"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C8F1FD4-9CC9-412C-8CDE-0E20AB038C71}" type="datetime1">
              <a:rPr lang="en-US"/>
              <a:pPr>
                <a:defRPr/>
              </a:pPr>
              <a:t>1/4/2013</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57E32D96-B990-43E5-8C8B-6269180E7EB7}"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D7FB83A-B8FE-473B-80E3-CAEC58F84255}" type="datetime1">
              <a:rPr lang="en-US"/>
              <a:pPr>
                <a:defRPr/>
              </a:pPr>
              <a:t>1/4/2013</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38F36B0B-296F-4EC8-8F7B-416E5D00DF5F}"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B92F07E-B451-430F-8896-58D2A2BCE8D8}" type="datetime1">
              <a:rPr lang="en-US"/>
              <a:pPr>
                <a:defRPr/>
              </a:pPr>
              <a:t>1/4/2013</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DE62840-DA00-4522-9341-6842E18FEEB2}" type="slidenum">
              <a:rPr lang="en-CA"/>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792FE8F-D462-490D-ACF7-7243C10777D6}" type="datetime1">
              <a:rPr lang="en-US"/>
              <a:pPr>
                <a:defRPr/>
              </a:pPr>
              <a:t>1/4/2013</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E6F3C15E-6CB0-43BB-B7F0-BFF341509131}"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9D7C9A-5526-4C7B-8DCE-5294CDFC5214}" type="datetime1">
              <a:rPr lang="en-US"/>
              <a:pPr>
                <a:defRPr/>
              </a:pPr>
              <a:t>1/4/2013</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094DF26E-B6DB-47F0-9A7E-2B711314B034}"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BC8106C2-EDE5-4DA1-8288-6986A6316C9E}" type="datetime1">
              <a:rPr lang="en-US"/>
              <a:pPr>
                <a:defRPr/>
              </a:pPr>
              <a:t>1/4/2013</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DBFF23A6-BF7F-4A0C-B823-EB57D7367B3D}"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1EB8E58C-D0AC-4E14-9EBF-CFC029E512D1}" type="datetime1">
              <a:rPr lang="en-US"/>
              <a:pPr>
                <a:defRPr/>
              </a:pPr>
              <a:t>1/4/2013</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C3E5688-D00C-4B5E-B41D-D46BC6A79747}"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CD2E1503-7078-4E90-970E-DC0F96A82637}" type="datetime1">
              <a:rPr lang="en-US"/>
              <a:pPr>
                <a:defRPr/>
              </a:pPr>
              <a:t>1/4/2013</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5B16D003-B6BB-4676-9DE6-6400817022B8}"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7AB7F1-3DAB-4D01-B232-CD218D64C57C}" type="datetime1">
              <a:rPr lang="en-US"/>
              <a:pPr>
                <a:defRPr/>
              </a:pPr>
              <a:t>1/4/2013</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6401B821-8E5A-4704-B68B-6FDF486D949E}"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DB22EB-C8DD-4F00-B2CB-348B2A07ED73}" type="datetime1">
              <a:rPr lang="en-US"/>
              <a:pPr>
                <a:defRPr/>
              </a:pPr>
              <a:t>1/4/2013</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B1DFA9EC-62FD-40C4-92B1-FACDC14B37FF}"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798551-EB89-4E5F-99C2-7D08DC0CB214}" type="datetime1">
              <a:rPr lang="en-US"/>
              <a:pPr>
                <a:defRPr/>
              </a:pPr>
              <a:t>1/4/2013</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F5B5C9AA-A54B-4E76-AC08-BF9A55A25CE5}"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E4BCF44-02C0-4272-8483-A3D6C042E586}" type="datetime1">
              <a:rPr lang="en-US"/>
              <a:pPr>
                <a:defRPr/>
              </a:pPr>
              <a:t>1/4/2013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FBC41E5-D3A8-4BCD-A70A-B9A9DFAFCF9B}"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rgbClr val="C00000"/>
          </a:solidFill>
          <a:latin typeface="+mj-lt"/>
          <a:ea typeface="+mj-ea"/>
          <a:cs typeface="+mj-cs"/>
        </a:defRPr>
      </a:lvl1pPr>
      <a:lvl2pPr algn="ctr" rtl="0" fontAlgn="base">
        <a:spcBef>
          <a:spcPct val="0"/>
        </a:spcBef>
        <a:spcAft>
          <a:spcPct val="0"/>
        </a:spcAft>
        <a:defRPr sz="4400">
          <a:solidFill>
            <a:srgbClr val="C00000"/>
          </a:solidFill>
          <a:latin typeface="Calibri" pitchFamily="34" charset="0"/>
        </a:defRPr>
      </a:lvl2pPr>
      <a:lvl3pPr algn="ctr" rtl="0" fontAlgn="base">
        <a:spcBef>
          <a:spcPct val="0"/>
        </a:spcBef>
        <a:spcAft>
          <a:spcPct val="0"/>
        </a:spcAft>
        <a:defRPr sz="4400">
          <a:solidFill>
            <a:srgbClr val="C00000"/>
          </a:solidFill>
          <a:latin typeface="Calibri" pitchFamily="34" charset="0"/>
        </a:defRPr>
      </a:lvl3pPr>
      <a:lvl4pPr algn="ctr" rtl="0" fontAlgn="base">
        <a:spcBef>
          <a:spcPct val="0"/>
        </a:spcBef>
        <a:spcAft>
          <a:spcPct val="0"/>
        </a:spcAft>
        <a:defRPr sz="4400">
          <a:solidFill>
            <a:srgbClr val="C00000"/>
          </a:solidFill>
          <a:latin typeface="Calibri" pitchFamily="34" charset="0"/>
        </a:defRPr>
      </a:lvl4pPr>
      <a:lvl5pPr algn="ctr" rtl="0" fontAlgn="base">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fontAlgn="base">
        <a:spcBef>
          <a:spcPct val="20000"/>
        </a:spcBef>
        <a:spcAft>
          <a:spcPct val="0"/>
        </a:spcAft>
        <a:buClr>
          <a:schemeClr val="accent1"/>
        </a:buClr>
        <a:buFont typeface="Wingdings"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F79646"/>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C00000"/>
        </a:buClr>
        <a:buFont typeface="Calibri"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I:\Library Images\MacOdrum\library_exterior_quad.jpg"/>
          <p:cNvPicPr>
            <a:picLocks noChangeAspect="1" noChangeArrowheads="1"/>
          </p:cNvPicPr>
          <p:nvPr/>
        </p:nvPicPr>
        <p:blipFill>
          <a:blip r:embed="rId3" cstate="print">
            <a:lum bright="48000" contrast="-70000"/>
          </a:blip>
          <a:srcRect/>
          <a:stretch>
            <a:fillRect/>
          </a:stretch>
        </p:blipFill>
        <p:spPr bwMode="auto">
          <a:xfrm>
            <a:off x="285750" y="285750"/>
            <a:ext cx="8477250" cy="6357938"/>
          </a:xfrm>
          <a:prstGeom prst="rect">
            <a:avLst/>
          </a:prstGeom>
          <a:noFill/>
          <a:ln w="9525">
            <a:noFill/>
            <a:miter lim="800000"/>
            <a:headEnd/>
            <a:tailEnd/>
          </a:ln>
        </p:spPr>
      </p:pic>
      <p:sp>
        <p:nvSpPr>
          <p:cNvPr id="2" name="Title 1"/>
          <p:cNvSpPr>
            <a:spLocks noGrp="1"/>
          </p:cNvSpPr>
          <p:nvPr>
            <p:ph type="ctrTitle"/>
          </p:nvPr>
        </p:nvSpPr>
        <p:spPr>
          <a:xfrm>
            <a:off x="428596" y="2130425"/>
            <a:ext cx="8215370" cy="1470025"/>
          </a:xfrm>
        </p:spPr>
        <p:txBody>
          <a:bodyPr rtlCol="0">
            <a:normAutofit fontScale="90000"/>
          </a:bodyPr>
          <a:lstStyle/>
          <a:p>
            <a:pPr fontAlgn="auto">
              <a:spcAft>
                <a:spcPts val="0"/>
              </a:spcAft>
              <a:defRPr/>
            </a:pPr>
            <a:r>
              <a:rPr lang="en-CA" b="1" dirty="0" smtClean="0"/>
              <a:t>Achieving Emergency Management &amp; Continuity of Operations for Carleton</a:t>
            </a:r>
            <a:br>
              <a:rPr lang="en-CA" b="1" dirty="0" smtClean="0"/>
            </a:br>
            <a:endParaRPr lang="en-CA" b="1" strike="sngStrike"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123728" y="4572000"/>
            <a:ext cx="6552728" cy="1377280"/>
          </a:xfrm>
        </p:spPr>
        <p:txBody>
          <a:bodyPr rtlCol="0">
            <a:normAutofit fontScale="62500" lnSpcReduction="20000"/>
          </a:bodyPr>
          <a:lstStyle/>
          <a:p>
            <a:pPr algn="l" fontAlgn="auto">
              <a:spcAft>
                <a:spcPts val="0"/>
              </a:spcAft>
              <a:defRPr/>
            </a:pPr>
            <a:r>
              <a:rPr lang="en-CA" sz="3400" b="1" dirty="0" smtClean="0">
                <a:solidFill>
                  <a:schemeClr val="tx1">
                    <a:lumMod val="75000"/>
                    <a:lumOff val="25000"/>
                  </a:schemeClr>
                </a:solidFill>
              </a:rPr>
              <a:t>Allan Burns, Project Director</a:t>
            </a:r>
          </a:p>
          <a:p>
            <a:pPr algn="l" fontAlgn="auto">
              <a:spcAft>
                <a:spcPts val="0"/>
              </a:spcAft>
              <a:defRPr/>
            </a:pPr>
            <a:r>
              <a:rPr lang="en-CA" sz="3400" b="1" dirty="0" smtClean="0">
                <a:solidFill>
                  <a:schemeClr val="tx1">
                    <a:lumMod val="75000"/>
                    <a:lumOff val="25000"/>
                  </a:schemeClr>
                </a:solidFill>
              </a:rPr>
              <a:t>Tony Lackey, Project Risk, Finance &amp; Liaison Officer</a:t>
            </a:r>
          </a:p>
          <a:p>
            <a:pPr algn="l" fontAlgn="auto">
              <a:spcAft>
                <a:spcPts val="0"/>
              </a:spcAft>
              <a:defRPr/>
            </a:pPr>
            <a:r>
              <a:rPr lang="en-CA" sz="3400" b="1" dirty="0" smtClean="0">
                <a:solidFill>
                  <a:schemeClr val="tx1">
                    <a:lumMod val="75000"/>
                    <a:lumOff val="25000"/>
                  </a:schemeClr>
                </a:solidFill>
              </a:rPr>
              <a:t>Dr. Wayne Boone CD CBCP PCIP, Project Technical Advisor</a:t>
            </a:r>
          </a:p>
          <a:p>
            <a:pPr fontAlgn="auto">
              <a:spcAft>
                <a:spcPts val="0"/>
              </a:spcAft>
              <a:defRPr/>
            </a:pPr>
            <a:endParaRPr lang="en-CA" dirty="0" smtClean="0">
              <a:solidFill>
                <a:schemeClr val="tx1">
                  <a:lumMod val="75000"/>
                  <a:lumOff val="2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74638"/>
            <a:ext cx="8229600" cy="706090"/>
          </a:xfrm>
        </p:spPr>
        <p:txBody>
          <a:bodyPr/>
          <a:lstStyle/>
          <a:p>
            <a:r>
              <a:rPr lang="en-US" dirty="0" smtClean="0"/>
              <a:t>Project Operations contd </a:t>
            </a:r>
          </a:p>
        </p:txBody>
      </p:sp>
      <p:sp>
        <p:nvSpPr>
          <p:cNvPr id="5" name="Slide Number Placeholder 4"/>
          <p:cNvSpPr>
            <a:spLocks noGrp="1"/>
          </p:cNvSpPr>
          <p:nvPr>
            <p:ph type="sldNum" sz="quarter" idx="12"/>
          </p:nvPr>
        </p:nvSpPr>
        <p:spPr/>
        <p:txBody>
          <a:bodyPr/>
          <a:lstStyle/>
          <a:p>
            <a:pPr>
              <a:defRPr/>
            </a:pPr>
            <a:fld id="{B3EAFA6A-8FDD-4771-95DC-24532EC12EFD}" type="slidenum">
              <a:rPr lang="en-CA"/>
              <a:pPr>
                <a:defRPr/>
              </a:pPr>
              <a:t>10</a:t>
            </a:fld>
            <a:endParaRPr lang="en-CA" dirty="0"/>
          </a:p>
        </p:txBody>
      </p:sp>
      <p:sp>
        <p:nvSpPr>
          <p:cNvPr id="54275" name="Content Placeholder 5"/>
          <p:cNvSpPr>
            <a:spLocks noGrp="1"/>
          </p:cNvSpPr>
          <p:nvPr>
            <p:ph idx="1"/>
          </p:nvPr>
        </p:nvSpPr>
        <p:spPr>
          <a:xfrm>
            <a:off x="323528" y="980728"/>
            <a:ext cx="8496944" cy="5073427"/>
          </a:xfrm>
        </p:spPr>
        <p:txBody>
          <a:bodyPr/>
          <a:lstStyle/>
          <a:p>
            <a:r>
              <a:rPr lang="en-CA" dirty="0" smtClean="0"/>
              <a:t>Deliverables  </a:t>
            </a:r>
          </a:p>
          <a:p>
            <a:pPr lvl="1"/>
            <a:r>
              <a:rPr lang="en-CA" sz="2400" dirty="0" smtClean="0"/>
              <a:t>Capabilities Inventory (ER, EM, Continuity, Disaster Recovery)</a:t>
            </a:r>
          </a:p>
          <a:p>
            <a:pPr lvl="1"/>
            <a:r>
              <a:rPr lang="en-CA" sz="2400" dirty="0" smtClean="0"/>
              <a:t>Gap Analyses </a:t>
            </a:r>
          </a:p>
          <a:p>
            <a:pPr lvl="1"/>
            <a:r>
              <a:rPr lang="en-CA" sz="2400" dirty="0" smtClean="0"/>
              <a:t>Functions and Resources Summary</a:t>
            </a:r>
          </a:p>
          <a:p>
            <a:pPr lvl="1"/>
            <a:r>
              <a:rPr lang="en-CA" sz="2400" dirty="0" smtClean="0"/>
              <a:t>Business Impact Assessment</a:t>
            </a:r>
          </a:p>
          <a:p>
            <a:pPr lvl="1"/>
            <a:r>
              <a:rPr lang="en-CA" sz="2400" dirty="0" smtClean="0"/>
              <a:t>EM and Continuity Strategies</a:t>
            </a:r>
          </a:p>
          <a:p>
            <a:r>
              <a:rPr lang="en-CA" dirty="0" smtClean="0"/>
              <a:t>Have a good understanding of process and level of effort from MacOdrum Library BCP project</a:t>
            </a:r>
          </a:p>
          <a:p>
            <a:pPr lvl="1"/>
            <a:endParaRPr lang="en-CA" sz="2400" dirty="0" smtClean="0"/>
          </a:p>
          <a:p>
            <a:pPr lvl="1"/>
            <a:endParaRPr lang="en-CA" sz="2400" dirty="0" smtClean="0"/>
          </a:p>
        </p:txBody>
      </p:sp>
      <p:pic>
        <p:nvPicPr>
          <p:cNvPr id="6" name="Picture 5" descr="20081014-DSC_0237.jpg"/>
          <p:cNvPicPr>
            <a:picLocks noChangeAspect="1"/>
          </p:cNvPicPr>
          <p:nvPr/>
        </p:nvPicPr>
        <p:blipFill>
          <a:blip r:embed="rId3" cstate="print"/>
          <a:stretch>
            <a:fillRect/>
          </a:stretch>
        </p:blipFill>
        <p:spPr>
          <a:xfrm>
            <a:off x="611560" y="4941168"/>
            <a:ext cx="7920880" cy="1599770"/>
          </a:xfrm>
          <a:prstGeom prst="rect">
            <a:avLst/>
          </a:prstGeom>
          <a:ln>
            <a:noFill/>
          </a:ln>
          <a:effectLst>
            <a:softEdge rad="1270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79512" y="274638"/>
            <a:ext cx="8712968" cy="706090"/>
          </a:xfrm>
        </p:spPr>
        <p:txBody>
          <a:bodyPr/>
          <a:lstStyle/>
          <a:p>
            <a:r>
              <a:rPr lang="en-US" dirty="0" smtClean="0"/>
              <a:t>Functional Approach to Assessment</a:t>
            </a:r>
          </a:p>
        </p:txBody>
      </p:sp>
      <p:sp>
        <p:nvSpPr>
          <p:cNvPr id="5" name="Slide Number Placeholder 4"/>
          <p:cNvSpPr>
            <a:spLocks noGrp="1"/>
          </p:cNvSpPr>
          <p:nvPr>
            <p:ph type="sldNum" sz="quarter" idx="12"/>
          </p:nvPr>
        </p:nvSpPr>
        <p:spPr/>
        <p:txBody>
          <a:bodyPr/>
          <a:lstStyle/>
          <a:p>
            <a:pPr>
              <a:defRPr/>
            </a:pPr>
            <a:fld id="{B3EAFA6A-8FDD-4771-95DC-24532EC12EFD}" type="slidenum">
              <a:rPr lang="en-CA"/>
              <a:pPr>
                <a:defRPr/>
              </a:pPr>
              <a:t>11</a:t>
            </a:fld>
            <a:endParaRPr lang="en-CA" dirty="0"/>
          </a:p>
        </p:txBody>
      </p:sp>
      <p:graphicFrame>
        <p:nvGraphicFramePr>
          <p:cNvPr id="6" name="Content Placeholder 5"/>
          <p:cNvGraphicFramePr>
            <a:graphicFrameLocks noGrp="1"/>
          </p:cNvGraphicFramePr>
          <p:nvPr>
            <p:ph idx="1"/>
          </p:nvPr>
        </p:nvGraphicFramePr>
        <p:xfrm>
          <a:off x="251520" y="1196752"/>
          <a:ext cx="871296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83568" y="5301208"/>
            <a:ext cx="777686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27584" y="5373216"/>
            <a:ext cx="7488832" cy="954107"/>
          </a:xfrm>
          <a:prstGeom prst="rect">
            <a:avLst/>
          </a:prstGeom>
          <a:solidFill>
            <a:schemeClr val="bg1"/>
          </a:solidFill>
        </p:spPr>
        <p:txBody>
          <a:bodyPr wrap="square" rtlCol="0">
            <a:spAutoFit/>
          </a:bodyPr>
          <a:lstStyle/>
          <a:p>
            <a:pPr algn="ctr"/>
            <a:r>
              <a:rPr lang="en-US" sz="2800" dirty="0" smtClean="0"/>
              <a:t>Supporting activities and business functions</a:t>
            </a:r>
          </a:p>
          <a:p>
            <a:pPr algn="ctr"/>
            <a:r>
              <a:rPr lang="en-US" sz="2800" dirty="0" smtClean="0"/>
              <a:t>(focus of assessment)</a:t>
            </a:r>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lping-08.jpg"/>
          <p:cNvPicPr>
            <a:picLocks noChangeAspect="1"/>
          </p:cNvPicPr>
          <p:nvPr/>
        </p:nvPicPr>
        <p:blipFill>
          <a:blip r:embed="rId3" cstate="print"/>
          <a:stretch>
            <a:fillRect/>
          </a:stretch>
        </p:blipFill>
        <p:spPr>
          <a:xfrm>
            <a:off x="6270009" y="4557510"/>
            <a:ext cx="2622471" cy="1751810"/>
          </a:xfrm>
          <a:prstGeom prst="rect">
            <a:avLst/>
          </a:prstGeom>
          <a:effectLst>
            <a:softEdge rad="127000"/>
          </a:effectLst>
        </p:spPr>
      </p:pic>
      <p:sp>
        <p:nvSpPr>
          <p:cNvPr id="54273" name="Title 1"/>
          <p:cNvSpPr>
            <a:spLocks noGrp="1"/>
          </p:cNvSpPr>
          <p:nvPr>
            <p:ph type="title"/>
          </p:nvPr>
        </p:nvSpPr>
        <p:spPr>
          <a:xfrm>
            <a:off x="457200" y="274638"/>
            <a:ext cx="8229600" cy="706090"/>
          </a:xfrm>
        </p:spPr>
        <p:txBody>
          <a:bodyPr/>
          <a:lstStyle/>
          <a:p>
            <a:r>
              <a:rPr lang="en-US" dirty="0" smtClean="0"/>
              <a:t>Major Activities Addressed</a:t>
            </a:r>
          </a:p>
        </p:txBody>
      </p:sp>
      <p:sp>
        <p:nvSpPr>
          <p:cNvPr id="5" name="Slide Number Placeholder 4"/>
          <p:cNvSpPr>
            <a:spLocks noGrp="1"/>
          </p:cNvSpPr>
          <p:nvPr>
            <p:ph type="sldNum" sz="quarter" idx="12"/>
          </p:nvPr>
        </p:nvSpPr>
        <p:spPr/>
        <p:txBody>
          <a:bodyPr/>
          <a:lstStyle/>
          <a:p>
            <a:pPr>
              <a:defRPr/>
            </a:pPr>
            <a:fld id="{B3EAFA6A-8FDD-4771-95DC-24532EC12EFD}" type="slidenum">
              <a:rPr lang="en-CA"/>
              <a:pPr>
                <a:defRPr/>
              </a:pPr>
              <a:t>12</a:t>
            </a:fld>
            <a:endParaRPr lang="en-CA" dirty="0"/>
          </a:p>
        </p:txBody>
      </p:sp>
      <p:sp>
        <p:nvSpPr>
          <p:cNvPr id="54275" name="Content Placeholder 5"/>
          <p:cNvSpPr>
            <a:spLocks noGrp="1"/>
          </p:cNvSpPr>
          <p:nvPr>
            <p:ph idx="1"/>
          </p:nvPr>
        </p:nvSpPr>
        <p:spPr>
          <a:xfrm>
            <a:off x="323528" y="1052736"/>
            <a:ext cx="8496944" cy="5001419"/>
          </a:xfrm>
        </p:spPr>
        <p:txBody>
          <a:bodyPr/>
          <a:lstStyle/>
          <a:p>
            <a:r>
              <a:rPr lang="en-CA" dirty="0" smtClean="0"/>
              <a:t>Address functions, irrespective of organizational reporting lines</a:t>
            </a:r>
          </a:p>
          <a:p>
            <a:pPr lvl="1"/>
            <a:r>
              <a:rPr lang="en-CA" dirty="0" smtClean="0"/>
              <a:t>Understand that a Faculty or Department may house activities related to teaching, research, admin and support functions</a:t>
            </a:r>
          </a:p>
          <a:p>
            <a:r>
              <a:rPr lang="en-CA" dirty="0" smtClean="0"/>
              <a:t>Like aligned with like</a:t>
            </a:r>
          </a:p>
          <a:p>
            <a:pPr lvl="1"/>
            <a:endParaRPr lang="en-CA" dirty="0" smtClean="0"/>
          </a:p>
        </p:txBody>
      </p:sp>
      <p:pic>
        <p:nvPicPr>
          <p:cNvPr id="8" name="Picture 7" descr="Menton1.jpg"/>
          <p:cNvPicPr>
            <a:picLocks noChangeAspect="1"/>
          </p:cNvPicPr>
          <p:nvPr/>
        </p:nvPicPr>
        <p:blipFill>
          <a:blip r:embed="rId4" cstate="print"/>
          <a:stretch>
            <a:fillRect/>
          </a:stretch>
        </p:blipFill>
        <p:spPr>
          <a:xfrm>
            <a:off x="251520" y="4552528"/>
            <a:ext cx="2072640" cy="1828800"/>
          </a:xfrm>
          <a:prstGeom prst="rect">
            <a:avLst/>
          </a:prstGeom>
          <a:effectLst>
            <a:softEdge rad="127000"/>
          </a:effectLst>
          <a:scene3d>
            <a:camera prst="orthographicFront">
              <a:rot lat="0" lon="10800000" rev="0"/>
            </a:camera>
            <a:lightRig rig="threePt" dir="t"/>
          </a:scene3d>
        </p:spPr>
      </p:pic>
      <p:pic>
        <p:nvPicPr>
          <p:cNvPr id="9" name="Picture 8" descr="Terriko-class3096872556_674d09c573_b.jpg"/>
          <p:cNvPicPr>
            <a:picLocks noChangeAspect="1"/>
          </p:cNvPicPr>
          <p:nvPr/>
        </p:nvPicPr>
        <p:blipFill>
          <a:blip r:embed="rId5" cstate="print"/>
          <a:stretch>
            <a:fillRect/>
          </a:stretch>
        </p:blipFill>
        <p:spPr>
          <a:xfrm>
            <a:off x="1979712" y="4566558"/>
            <a:ext cx="2699792" cy="1800740"/>
          </a:xfrm>
          <a:prstGeom prst="rect">
            <a:avLst/>
          </a:prstGeom>
          <a:effectLst>
            <a:softEdge rad="127000"/>
          </a:effectLst>
        </p:spPr>
      </p:pic>
      <p:pic>
        <p:nvPicPr>
          <p:cNvPr id="6" name="Picture 5" descr="chemLab15.jpg"/>
          <p:cNvPicPr>
            <a:picLocks noChangeAspect="1"/>
          </p:cNvPicPr>
          <p:nvPr/>
        </p:nvPicPr>
        <p:blipFill>
          <a:blip r:embed="rId6" cstate="print"/>
          <a:stretch>
            <a:fillRect/>
          </a:stretch>
        </p:blipFill>
        <p:spPr>
          <a:xfrm>
            <a:off x="4066159" y="4556781"/>
            <a:ext cx="2738089" cy="1820293"/>
          </a:xfrm>
          <a:prstGeom prst="rect">
            <a:avLst/>
          </a:prstGeom>
          <a:effectLst>
            <a:softEdge rad="1270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457200" y="274638"/>
            <a:ext cx="8229600" cy="994122"/>
          </a:xfrm>
        </p:spPr>
        <p:txBody>
          <a:bodyPr/>
          <a:lstStyle/>
          <a:p>
            <a:r>
              <a:rPr lang="en-US" dirty="0" smtClean="0"/>
              <a:t>Expected Results</a:t>
            </a:r>
          </a:p>
        </p:txBody>
      </p:sp>
      <p:sp>
        <p:nvSpPr>
          <p:cNvPr id="57347" name="Rectangle 3"/>
          <p:cNvSpPr>
            <a:spLocks noGrp="1"/>
          </p:cNvSpPr>
          <p:nvPr>
            <p:ph type="body" idx="1"/>
          </p:nvPr>
        </p:nvSpPr>
        <p:spPr>
          <a:xfrm>
            <a:off x="467544" y="1124744"/>
            <a:ext cx="8229600" cy="4525963"/>
          </a:xfrm>
        </p:spPr>
        <p:txBody>
          <a:bodyPr/>
          <a:lstStyle/>
          <a:p>
            <a:r>
              <a:rPr lang="en-US" dirty="0" smtClean="0"/>
              <a:t>Increased capability for effective: </a:t>
            </a:r>
          </a:p>
          <a:p>
            <a:pPr lvl="1"/>
            <a:r>
              <a:rPr lang="en-US" sz="2400" dirty="0" smtClean="0"/>
              <a:t>Emergency Response (Dir Campus Safety)</a:t>
            </a:r>
          </a:p>
          <a:p>
            <a:pPr lvl="1"/>
            <a:r>
              <a:rPr lang="en-US" sz="2400" dirty="0" smtClean="0"/>
              <a:t>Continuity Planning  and execution(BCP Coordinator)</a:t>
            </a:r>
          </a:p>
          <a:p>
            <a:pPr lvl="1"/>
            <a:r>
              <a:rPr lang="en-US" sz="2400" dirty="0" smtClean="0"/>
              <a:t>Disaster Recovery (Computing/Communications Services)</a:t>
            </a:r>
          </a:p>
          <a:p>
            <a:pPr lvl="1"/>
            <a:r>
              <a:rPr lang="en-US" sz="2400" dirty="0" smtClean="0"/>
              <a:t>Enterprise Risk Management (Mgr Risk and Insurance)</a:t>
            </a:r>
          </a:p>
          <a:p>
            <a:pPr lvl="1"/>
            <a:r>
              <a:rPr lang="en-US" sz="2400" dirty="0" smtClean="0"/>
              <a:t>Continued viability of Carleton University (President and Senior Executive)</a:t>
            </a:r>
          </a:p>
          <a:p>
            <a:pPr lvl="1"/>
            <a:endParaRPr lang="en-US" sz="1400" dirty="0" smtClean="0"/>
          </a:p>
          <a:p>
            <a:r>
              <a:rPr lang="en-US" dirty="0" smtClean="0"/>
              <a:t>Planning and program development occurs in a concurrent and coordinated way</a:t>
            </a:r>
          </a:p>
          <a:p>
            <a:pPr lvl="1"/>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What the Team Needs from You</a:t>
            </a:r>
            <a:endParaRPr lang="en-US" dirty="0"/>
          </a:p>
        </p:txBody>
      </p:sp>
      <p:sp>
        <p:nvSpPr>
          <p:cNvPr id="3" name="Content Placeholder 2"/>
          <p:cNvSpPr>
            <a:spLocks noGrp="1"/>
          </p:cNvSpPr>
          <p:nvPr>
            <p:ph idx="1"/>
          </p:nvPr>
        </p:nvSpPr>
        <p:spPr>
          <a:xfrm>
            <a:off x="0" y="1052736"/>
            <a:ext cx="8820472" cy="4525963"/>
          </a:xfrm>
        </p:spPr>
        <p:txBody>
          <a:bodyPr/>
          <a:lstStyle/>
          <a:p>
            <a:r>
              <a:rPr lang="en-US" dirty="0" smtClean="0"/>
              <a:t>Communicate to all staff about the project</a:t>
            </a:r>
          </a:p>
          <a:p>
            <a:pPr lvl="1"/>
            <a:r>
              <a:rPr lang="en-US" sz="2400" dirty="0" smtClean="0"/>
              <a:t>Convey the importance and emphasize benefits</a:t>
            </a:r>
          </a:p>
          <a:p>
            <a:pPr lvl="1"/>
            <a:r>
              <a:rPr lang="en-US" sz="2400" dirty="0" smtClean="0"/>
              <a:t>Encourage participation</a:t>
            </a:r>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E6F3C15E-6CB0-43BB-B7F0-BFF341509131}" type="slidenum">
              <a:rPr lang="en-CA" smtClean="0"/>
              <a:pPr>
                <a:defRPr/>
              </a:pPr>
              <a:t>14</a:t>
            </a:fld>
            <a:endParaRPr lang="en-CA" dirty="0"/>
          </a:p>
        </p:txBody>
      </p:sp>
      <p:pic>
        <p:nvPicPr>
          <p:cNvPr id="5" name="Picture 4" descr="Terriko-CU-bags3410832512_1360c377ce_b.jpg"/>
          <p:cNvPicPr>
            <a:picLocks noChangeAspect="1"/>
          </p:cNvPicPr>
          <p:nvPr/>
        </p:nvPicPr>
        <p:blipFill>
          <a:blip r:embed="rId3" cstate="print"/>
          <a:stretch>
            <a:fillRect/>
          </a:stretch>
        </p:blipFill>
        <p:spPr>
          <a:xfrm>
            <a:off x="5257467" y="3068960"/>
            <a:ext cx="3886533" cy="2592288"/>
          </a:xfrm>
          <a:prstGeom prst="rect">
            <a:avLst/>
          </a:prstGeom>
          <a:effectLst>
            <a:softEdge rad="635000"/>
          </a:effectLst>
        </p:spPr>
      </p:pic>
      <p:sp>
        <p:nvSpPr>
          <p:cNvPr id="6" name="Rectangle 5"/>
          <p:cNvSpPr/>
          <p:nvPr/>
        </p:nvSpPr>
        <p:spPr>
          <a:xfrm>
            <a:off x="611560" y="2690336"/>
            <a:ext cx="6246440" cy="2677656"/>
          </a:xfrm>
          <a:prstGeom prst="rect">
            <a:avLst/>
          </a:prstGeom>
        </p:spPr>
        <p:txBody>
          <a:bodyPr wrap="square">
            <a:spAutoFit/>
          </a:bodyPr>
          <a:lstStyle/>
          <a:p>
            <a:pPr marL="342900" indent="-342900">
              <a:buFont typeface="Arial" pitchFamily="34" charset="0"/>
              <a:buChar char="•"/>
            </a:pPr>
            <a:r>
              <a:rPr lang="en-US" sz="2400" dirty="0"/>
              <a:t>Participate in verification and validation of iterative </a:t>
            </a:r>
            <a:r>
              <a:rPr lang="en-US" sz="2400" dirty="0" smtClean="0"/>
              <a:t>deliverables</a:t>
            </a:r>
          </a:p>
          <a:p>
            <a:pPr marL="342900" indent="-342900">
              <a:buFont typeface="Arial" pitchFamily="34" charset="0"/>
              <a:buChar char="•"/>
            </a:pPr>
            <a:endParaRPr lang="en-US" sz="2400" dirty="0"/>
          </a:p>
          <a:p>
            <a:pPr marL="342900" indent="-342900">
              <a:buFont typeface="Arial" pitchFamily="34" charset="0"/>
              <a:buChar char="•"/>
            </a:pPr>
            <a:r>
              <a:rPr lang="en-US" sz="2400" dirty="0"/>
              <a:t>Assist project team in development of Business Continuity Plans (BCPs</a:t>
            </a:r>
            <a:r>
              <a:rPr lang="en-US" sz="2400" dirty="0" smtClean="0"/>
              <a:t>)</a:t>
            </a:r>
          </a:p>
          <a:p>
            <a:pPr marL="342900" indent="-342900">
              <a:buFont typeface="Arial" pitchFamily="34" charset="0"/>
              <a:buChar char="•"/>
            </a:pPr>
            <a:endParaRPr lang="en-US" sz="2400" dirty="0"/>
          </a:p>
          <a:p>
            <a:pPr marL="342900" indent="-342900">
              <a:buFont typeface="Arial" pitchFamily="34" charset="0"/>
              <a:buChar char="•"/>
            </a:pPr>
            <a:r>
              <a:rPr lang="en-US" sz="2400" dirty="0"/>
              <a:t>Aid in transition to EMCO </a:t>
            </a:r>
            <a:r>
              <a:rPr lang="en-US" sz="2400" dirty="0" smtClean="0"/>
              <a:t>program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Your Staff Contributes</a:t>
            </a:r>
            <a:endParaRPr lang="en-US" dirty="0"/>
          </a:p>
        </p:txBody>
      </p:sp>
      <p:sp>
        <p:nvSpPr>
          <p:cNvPr id="3" name="Content Placeholder 2"/>
          <p:cNvSpPr>
            <a:spLocks noGrp="1"/>
          </p:cNvSpPr>
          <p:nvPr>
            <p:ph idx="1"/>
          </p:nvPr>
        </p:nvSpPr>
        <p:spPr/>
        <p:txBody>
          <a:bodyPr/>
          <a:lstStyle/>
          <a:p>
            <a:r>
              <a:rPr lang="en-US" dirty="0" smtClean="0"/>
              <a:t>Review their activities and business functions within the four functional business lines</a:t>
            </a:r>
          </a:p>
          <a:p>
            <a:r>
              <a:rPr lang="en-US" dirty="0" smtClean="0"/>
              <a:t>Consider the provided preparatory questions</a:t>
            </a:r>
          </a:p>
          <a:p>
            <a:pPr lvl="1"/>
            <a:r>
              <a:rPr lang="en-US" dirty="0" smtClean="0"/>
              <a:t>No elaborate written responses required</a:t>
            </a:r>
          </a:p>
          <a:p>
            <a:r>
              <a:rPr lang="en-US" dirty="0" smtClean="0"/>
              <a:t>Attend interviews/workshops as required</a:t>
            </a:r>
          </a:p>
          <a:p>
            <a:r>
              <a:rPr lang="en-US" dirty="0" smtClean="0"/>
              <a:t> Verify teams’ findings as part of your validation </a:t>
            </a:r>
          </a:p>
        </p:txBody>
      </p:sp>
      <p:sp>
        <p:nvSpPr>
          <p:cNvPr id="4" name="Slide Number Placeholder 3"/>
          <p:cNvSpPr>
            <a:spLocks noGrp="1"/>
          </p:cNvSpPr>
          <p:nvPr>
            <p:ph type="sldNum" sz="quarter" idx="12"/>
          </p:nvPr>
        </p:nvSpPr>
        <p:spPr/>
        <p:txBody>
          <a:bodyPr/>
          <a:lstStyle/>
          <a:p>
            <a:pPr>
              <a:defRPr/>
            </a:pPr>
            <a:fld id="{E6F3C15E-6CB0-43BB-B7F0-BFF341509131}" type="slidenum">
              <a:rPr lang="en-CA" smtClean="0"/>
              <a:pPr>
                <a:defRPr/>
              </a:pPr>
              <a:t>15</a:t>
            </a:fld>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t>Benefits to You and Your Staff</a:t>
            </a:r>
            <a:endParaRPr lang="en-US" dirty="0"/>
          </a:p>
        </p:txBody>
      </p:sp>
      <p:sp>
        <p:nvSpPr>
          <p:cNvPr id="3" name="Content Placeholder 2"/>
          <p:cNvSpPr>
            <a:spLocks noGrp="1"/>
          </p:cNvSpPr>
          <p:nvPr>
            <p:ph idx="1"/>
          </p:nvPr>
        </p:nvSpPr>
        <p:spPr>
          <a:xfrm>
            <a:off x="179512" y="1124744"/>
            <a:ext cx="8964488" cy="5112568"/>
          </a:xfrm>
        </p:spPr>
        <p:txBody>
          <a:bodyPr/>
          <a:lstStyle/>
          <a:p>
            <a:r>
              <a:rPr lang="en-US" sz="2800" dirty="0" smtClean="0"/>
              <a:t>After a major interruption, with minimal loss of time and resources, you will be able to </a:t>
            </a:r>
          </a:p>
          <a:p>
            <a:pPr lvl="1"/>
            <a:r>
              <a:rPr lang="en-US" sz="2400" dirty="0" smtClean="0"/>
              <a:t>Resume teaching </a:t>
            </a:r>
          </a:p>
          <a:p>
            <a:pPr lvl="1"/>
            <a:r>
              <a:rPr lang="en-US" sz="2400" dirty="0" smtClean="0"/>
              <a:t>Resume time-sensitive research with minimal data loss</a:t>
            </a:r>
          </a:p>
          <a:p>
            <a:pPr lvl="1"/>
            <a:r>
              <a:rPr lang="en-US" sz="2400" dirty="0" smtClean="0"/>
              <a:t>Provide minimum support services to students and the public</a:t>
            </a:r>
          </a:p>
          <a:p>
            <a:pPr lvl="1"/>
            <a:r>
              <a:rPr lang="en-US" sz="2400" dirty="0" smtClean="0"/>
              <a:t>Provide minimum administrative services to faculty and staff</a:t>
            </a:r>
          </a:p>
          <a:p>
            <a:pPr lvl="1"/>
            <a:r>
              <a:rPr lang="en-US" sz="2400" dirty="0" smtClean="0"/>
              <a:t>Restore all remaining activities and business processes</a:t>
            </a:r>
          </a:p>
          <a:p>
            <a:r>
              <a:rPr lang="en-US" sz="2800" dirty="0" smtClean="0"/>
              <a:t>Minimize chaos, panic and uncertainty</a:t>
            </a:r>
          </a:p>
          <a:p>
            <a:r>
              <a:rPr lang="en-US" sz="2800" dirty="0" smtClean="0"/>
              <a:t>Have a much clearer appreciation of resources, interdependencies and priority of activities</a:t>
            </a:r>
          </a:p>
          <a:p>
            <a:pPr lvl="1"/>
            <a:r>
              <a:rPr lang="en-US" sz="2400" dirty="0" smtClean="0"/>
              <a:t>Stimulates review and improvements to processes</a:t>
            </a:r>
          </a:p>
          <a:p>
            <a:pPr lvl="1"/>
            <a:endParaRPr lang="en-US" sz="2400" dirty="0" smtClean="0"/>
          </a:p>
          <a:p>
            <a:pPr lvl="1"/>
            <a:endParaRPr lang="en-US" sz="24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E6F3C15E-6CB0-43BB-B7F0-BFF341509131}" type="slidenum">
              <a:rPr lang="en-CA" smtClean="0"/>
              <a:pPr>
                <a:defRPr/>
              </a:pPr>
              <a:t>16</a:t>
            </a:fld>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1066130"/>
          </a:xfrm>
        </p:spPr>
        <p:txBody>
          <a:bodyPr/>
          <a:lstStyle/>
          <a:p>
            <a:r>
              <a:rPr lang="en-CA" dirty="0" smtClean="0"/>
              <a:t>Conclusions</a:t>
            </a:r>
          </a:p>
        </p:txBody>
      </p:sp>
      <p:sp>
        <p:nvSpPr>
          <p:cNvPr id="3" name="Content Placeholder 2"/>
          <p:cNvSpPr>
            <a:spLocks noGrp="1"/>
          </p:cNvSpPr>
          <p:nvPr>
            <p:ph idx="1"/>
          </p:nvPr>
        </p:nvSpPr>
        <p:spPr>
          <a:xfrm>
            <a:off x="457200" y="1484784"/>
            <a:ext cx="8229600" cy="4525963"/>
          </a:xfrm>
        </p:spPr>
        <p:txBody>
          <a:bodyPr>
            <a:normAutofit/>
          </a:bodyPr>
          <a:lstStyle/>
          <a:p>
            <a:pPr>
              <a:lnSpc>
                <a:spcPct val="90000"/>
              </a:lnSpc>
            </a:pPr>
            <a:r>
              <a:rPr lang="en-CA" sz="2800" dirty="0" smtClean="0"/>
              <a:t>An effective EMCO program is required for the survival of Carleton University as a viable academic institution</a:t>
            </a:r>
          </a:p>
          <a:p>
            <a:pPr>
              <a:lnSpc>
                <a:spcPct val="90000"/>
              </a:lnSpc>
            </a:pPr>
            <a:r>
              <a:rPr lang="en-CA" sz="2800" dirty="0" smtClean="0"/>
              <a:t>Collaborative and participative effort, project conducted for you, team working with you</a:t>
            </a:r>
          </a:p>
          <a:p>
            <a:pPr>
              <a:lnSpc>
                <a:spcPct val="90000"/>
              </a:lnSpc>
            </a:pPr>
            <a:r>
              <a:rPr lang="en-CA" sz="2800" dirty="0" smtClean="0"/>
              <a:t>Time invested now will reap rewards after a major interruption</a:t>
            </a:r>
          </a:p>
          <a:p>
            <a:pPr>
              <a:lnSpc>
                <a:spcPct val="90000"/>
              </a:lnSpc>
            </a:pPr>
            <a:r>
              <a:rPr lang="en-CA" sz="2800" dirty="0" smtClean="0"/>
              <a:t>Will also enhance your understanding of operations</a:t>
            </a:r>
          </a:p>
          <a:p>
            <a:pPr>
              <a:lnSpc>
                <a:spcPct val="90000"/>
              </a:lnSpc>
            </a:pPr>
            <a:r>
              <a:rPr lang="en-CA" sz="2800" dirty="0" smtClean="0"/>
              <a:t>We cannot afford </a:t>
            </a:r>
            <a:r>
              <a:rPr lang="en-CA" sz="2800" u="sng" dirty="0" smtClean="0"/>
              <a:t>not</a:t>
            </a:r>
            <a:r>
              <a:rPr lang="en-CA" sz="2800" dirty="0" smtClean="0"/>
              <a:t> to have an EMCO program</a:t>
            </a:r>
          </a:p>
          <a:p>
            <a:pPr>
              <a:lnSpc>
                <a:spcPct val="90000"/>
              </a:lnSpc>
            </a:pPr>
            <a:endParaRPr lang="en-CA" sz="2700" dirty="0" smtClean="0"/>
          </a:p>
        </p:txBody>
      </p:sp>
      <p:sp>
        <p:nvSpPr>
          <p:cNvPr id="4" name="Slide Number Placeholder 3"/>
          <p:cNvSpPr>
            <a:spLocks noGrp="1"/>
          </p:cNvSpPr>
          <p:nvPr>
            <p:ph type="sldNum" sz="quarter" idx="12"/>
          </p:nvPr>
        </p:nvSpPr>
        <p:spPr/>
        <p:txBody>
          <a:bodyPr/>
          <a:lstStyle/>
          <a:p>
            <a:pPr>
              <a:defRPr/>
            </a:pPr>
            <a:fld id="{3DB1C3CE-CEDF-42B6-B1CE-D99E567596D7}" type="slidenum">
              <a:rPr lang="en-CA"/>
              <a:pPr>
                <a:defRPr/>
              </a:pPr>
              <a:t>17</a:t>
            </a:fld>
            <a:endParaRPr lang="en-CA"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1066130"/>
          </a:xfrm>
        </p:spPr>
        <p:txBody>
          <a:bodyPr/>
          <a:lstStyle/>
          <a:p>
            <a:r>
              <a:rPr lang="en-CA" dirty="0" smtClean="0"/>
              <a:t>Points of Contact and Questions</a:t>
            </a:r>
          </a:p>
        </p:txBody>
      </p:sp>
      <p:sp>
        <p:nvSpPr>
          <p:cNvPr id="3" name="Content Placeholder 2"/>
          <p:cNvSpPr>
            <a:spLocks noGrp="1"/>
          </p:cNvSpPr>
          <p:nvPr>
            <p:ph idx="1"/>
          </p:nvPr>
        </p:nvSpPr>
        <p:spPr>
          <a:xfrm>
            <a:off x="457200" y="1484784"/>
            <a:ext cx="8229600" cy="4525963"/>
          </a:xfrm>
        </p:spPr>
        <p:txBody>
          <a:bodyPr>
            <a:normAutofit/>
          </a:bodyPr>
          <a:lstStyle/>
          <a:p>
            <a:pPr>
              <a:lnSpc>
                <a:spcPct val="90000"/>
              </a:lnSpc>
            </a:pPr>
            <a:r>
              <a:rPr lang="en-CA" dirty="0" smtClean="0"/>
              <a:t>Project  questions  </a:t>
            </a:r>
          </a:p>
          <a:p>
            <a:pPr lvl="1">
              <a:lnSpc>
                <a:spcPct val="90000"/>
              </a:lnSpc>
            </a:pPr>
            <a:r>
              <a:rPr lang="en-CA" dirty="0" smtClean="0"/>
              <a:t>Allan Burns, Director University Safety (8535)</a:t>
            </a:r>
          </a:p>
          <a:p>
            <a:pPr>
              <a:lnSpc>
                <a:spcPct val="90000"/>
              </a:lnSpc>
            </a:pPr>
            <a:r>
              <a:rPr lang="en-CA" dirty="0" smtClean="0"/>
              <a:t>Administrative questions  </a:t>
            </a:r>
          </a:p>
          <a:p>
            <a:pPr lvl="1">
              <a:lnSpc>
                <a:spcPct val="90000"/>
              </a:lnSpc>
            </a:pPr>
            <a:r>
              <a:rPr lang="en-CA" dirty="0" smtClean="0"/>
              <a:t>Tony Lackey, Risk Management &amp; Insurance (1473)</a:t>
            </a:r>
          </a:p>
          <a:p>
            <a:pPr>
              <a:lnSpc>
                <a:spcPct val="90000"/>
              </a:lnSpc>
            </a:pPr>
            <a:r>
              <a:rPr lang="en-CA" dirty="0" smtClean="0"/>
              <a:t>Technical questions</a:t>
            </a:r>
          </a:p>
          <a:p>
            <a:pPr lvl="1">
              <a:lnSpc>
                <a:spcPct val="90000"/>
              </a:lnSpc>
            </a:pPr>
            <a:r>
              <a:rPr lang="en-CA" dirty="0" smtClean="0"/>
              <a:t>Wayne Boone, MIPIS Program (6672)  </a:t>
            </a:r>
          </a:p>
          <a:p>
            <a:pPr lvl="1">
              <a:lnSpc>
                <a:spcPct val="90000"/>
              </a:lnSpc>
            </a:pPr>
            <a:endParaRPr lang="en-CA" dirty="0" smtClean="0"/>
          </a:p>
          <a:p>
            <a:pPr algn="ctr">
              <a:lnSpc>
                <a:spcPct val="90000"/>
              </a:lnSpc>
            </a:pPr>
            <a:r>
              <a:rPr lang="en-CA" sz="5400" dirty="0" smtClean="0"/>
              <a:t>Discussion</a:t>
            </a:r>
          </a:p>
        </p:txBody>
      </p:sp>
      <p:sp>
        <p:nvSpPr>
          <p:cNvPr id="4" name="Slide Number Placeholder 3"/>
          <p:cNvSpPr>
            <a:spLocks noGrp="1"/>
          </p:cNvSpPr>
          <p:nvPr>
            <p:ph type="sldNum" sz="quarter" idx="12"/>
          </p:nvPr>
        </p:nvSpPr>
        <p:spPr/>
        <p:txBody>
          <a:bodyPr/>
          <a:lstStyle/>
          <a:p>
            <a:pPr>
              <a:defRPr/>
            </a:pPr>
            <a:fld id="{3DB1C3CE-CEDF-42B6-B1CE-D99E567596D7}" type="slidenum">
              <a:rPr lang="en-CA"/>
              <a:pPr>
                <a:defRPr/>
              </a:pPr>
              <a:t>18</a:t>
            </a:fld>
            <a:endParaRPr lang="en-CA"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0CE8745-DBD7-4455-9ADB-73AEB660FF8B}" type="slidenum">
              <a:rPr lang="en-US"/>
              <a:pPr/>
              <a:t>19</a:t>
            </a:fld>
            <a:endParaRPr lang="en-US"/>
          </a:p>
        </p:txBody>
      </p:sp>
      <p:sp>
        <p:nvSpPr>
          <p:cNvPr id="3073" name="Rectangle 1"/>
          <p:cNvSpPr>
            <a:spLocks noGrp="1" noChangeArrowheads="1"/>
          </p:cNvSpPr>
          <p:nvPr>
            <p:ph type="title"/>
          </p:nvPr>
        </p:nvSpPr>
        <p:spPr>
          <a:ln/>
        </p:spPr>
        <p:txBody>
          <a:bodyPr/>
          <a:lstStyle/>
          <a:p>
            <a:r>
              <a:rPr lang="en-US"/>
              <a:t>Preparatory Questions</a:t>
            </a:r>
          </a:p>
        </p:txBody>
      </p:sp>
      <p:sp>
        <p:nvSpPr>
          <p:cNvPr id="3074" name="Rectangle 2"/>
          <p:cNvSpPr>
            <a:spLocks noGrp="1" noChangeArrowheads="1"/>
          </p:cNvSpPr>
          <p:nvPr>
            <p:ph type="body" idx="1"/>
          </p:nvPr>
        </p:nvSpPr>
        <p:spPr>
          <a:ln/>
        </p:spPr>
        <p:txBody>
          <a:bodyPr/>
          <a:lstStyle/>
          <a:p>
            <a:r>
              <a:rPr lang="en-US"/>
              <a:t>What is your key (high-level) business function?</a:t>
            </a:r>
            <a:r>
              <a:rPr lang="en-US" sz="2400"/>
              <a:t> </a:t>
            </a:r>
          </a:p>
          <a:p>
            <a:pPr marL="522368" lvl="1"/>
            <a:r>
              <a:rPr lang="en-US" sz="2400"/>
              <a:t>How quickly would that process need to be recovered in event of major disruption?</a:t>
            </a:r>
            <a:endParaRPr lang="en-US"/>
          </a:p>
          <a:p>
            <a:r>
              <a:rPr lang="en-US"/>
              <a:t>In what way is your function Administrative (staff/faculty) or Supporting (students)?</a:t>
            </a:r>
          </a:p>
          <a:p>
            <a:r>
              <a:rPr lang="en-US"/>
              <a:t>What quantity and type of resources do you require to provide your function?</a:t>
            </a:r>
          </a:p>
          <a:p>
            <a:pPr marL="522368" lvl="1"/>
            <a:r>
              <a:rPr lang="en-US"/>
              <a:t>People, Equipment, Information, Workstations...</a:t>
            </a:r>
          </a:p>
          <a:p>
            <a:pPr marL="803643" lvl="2"/>
            <a:endParaRPr lang="en-US"/>
          </a:p>
          <a:p>
            <a:pPr marL="803643" lvl="2"/>
            <a:endParaRPr lang="en-US"/>
          </a:p>
        </p:txBody>
      </p:sp>
      <p:sp>
        <p:nvSpPr>
          <p:cNvPr id="3075" name="Text Box 3"/>
          <p:cNvSpPr txBox="1">
            <a:spLocks noChangeArrowheads="1"/>
          </p:cNvSpPr>
          <p:nvPr/>
        </p:nvSpPr>
        <p:spPr bwMode="auto">
          <a:xfrm>
            <a:off x="8478739" y="6494115"/>
            <a:ext cx="207615"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fld id="{1C9651E7-91AB-4360-8F85-8473661F38F8}" type="slidenum">
              <a:rPr lang="en-US" sz="1100">
                <a:solidFill>
                  <a:srgbClr val="878787"/>
                </a:solidFill>
                <a:latin typeface="Calibri" charset="0"/>
                <a:ea typeface="Calibri" charset="0"/>
                <a:cs typeface="Calibri" charset="0"/>
                <a:sym typeface="Calibri" charset="0"/>
              </a:rPr>
              <a:pPr algn="r"/>
              <a:t>19</a:t>
            </a:fld>
            <a:endParaRPr lang="en-US" sz="1100">
              <a:solidFill>
                <a:srgbClr val="878787"/>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27608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74638"/>
            <a:ext cx="8229600" cy="994122"/>
          </a:xfrm>
        </p:spPr>
        <p:txBody>
          <a:bodyPr/>
          <a:lstStyle/>
          <a:p>
            <a:r>
              <a:rPr lang="en-CA" dirty="0" smtClean="0"/>
              <a:t>Outline of Briefing</a:t>
            </a:r>
          </a:p>
        </p:txBody>
      </p:sp>
      <p:sp>
        <p:nvSpPr>
          <p:cNvPr id="3" name="Content Placeholder 2"/>
          <p:cNvSpPr>
            <a:spLocks noGrp="1"/>
          </p:cNvSpPr>
          <p:nvPr>
            <p:ph idx="1"/>
          </p:nvPr>
        </p:nvSpPr>
        <p:spPr>
          <a:xfrm>
            <a:off x="251520" y="1124744"/>
            <a:ext cx="8568952" cy="4896544"/>
          </a:xfrm>
        </p:spPr>
        <p:txBody>
          <a:bodyPr>
            <a:normAutofit fontScale="92500"/>
          </a:bodyPr>
          <a:lstStyle/>
          <a:p>
            <a:pPr>
              <a:lnSpc>
                <a:spcPct val="90000"/>
              </a:lnSpc>
            </a:pPr>
            <a:r>
              <a:rPr lang="en-CA" sz="3600" dirty="0" smtClean="0"/>
              <a:t>Background</a:t>
            </a:r>
          </a:p>
          <a:p>
            <a:pPr>
              <a:lnSpc>
                <a:spcPct val="90000"/>
              </a:lnSpc>
            </a:pPr>
            <a:r>
              <a:rPr lang="en-CA" sz="3600" dirty="0" smtClean="0"/>
              <a:t>Project Aim and Rationale</a:t>
            </a:r>
          </a:p>
          <a:p>
            <a:pPr>
              <a:lnSpc>
                <a:spcPct val="90000"/>
              </a:lnSpc>
            </a:pPr>
            <a:r>
              <a:rPr lang="en-CA" sz="3600" dirty="0" smtClean="0"/>
              <a:t>Emergency Management / Continuity of Operations  explained</a:t>
            </a:r>
          </a:p>
          <a:p>
            <a:pPr>
              <a:lnSpc>
                <a:spcPct val="90000"/>
              </a:lnSpc>
            </a:pPr>
            <a:r>
              <a:rPr lang="en-CA" sz="3600" dirty="0" smtClean="0"/>
              <a:t>Project Operations and Functional Approach</a:t>
            </a:r>
          </a:p>
          <a:p>
            <a:pPr>
              <a:lnSpc>
                <a:spcPct val="90000"/>
              </a:lnSpc>
            </a:pPr>
            <a:r>
              <a:rPr lang="en-CA" sz="3600" dirty="0" smtClean="0"/>
              <a:t>Expected Results</a:t>
            </a:r>
          </a:p>
          <a:p>
            <a:pPr>
              <a:lnSpc>
                <a:spcPct val="90000"/>
              </a:lnSpc>
            </a:pPr>
            <a:r>
              <a:rPr lang="en-CA" sz="3600" dirty="0" smtClean="0"/>
              <a:t>What The Team Needs From You And Your Staff</a:t>
            </a:r>
          </a:p>
          <a:p>
            <a:pPr>
              <a:lnSpc>
                <a:spcPct val="90000"/>
              </a:lnSpc>
            </a:pPr>
            <a:r>
              <a:rPr lang="en-CA" sz="3600" dirty="0" smtClean="0"/>
              <a:t>Benefits For You And Your Staff</a:t>
            </a:r>
          </a:p>
          <a:p>
            <a:pPr>
              <a:lnSpc>
                <a:spcPct val="90000"/>
              </a:lnSpc>
            </a:pPr>
            <a:r>
              <a:rPr lang="en-CA" sz="3600" dirty="0" smtClean="0"/>
              <a:t>Conclusion And Questions</a:t>
            </a:r>
          </a:p>
          <a:p>
            <a:pPr>
              <a:lnSpc>
                <a:spcPct val="90000"/>
              </a:lnSpc>
            </a:pPr>
            <a:endParaRPr lang="en-CA" dirty="0" smtClean="0">
              <a:solidFill>
                <a:srgbClr val="92D050"/>
              </a:solidFill>
            </a:endParaRPr>
          </a:p>
          <a:p>
            <a:pPr>
              <a:lnSpc>
                <a:spcPct val="90000"/>
              </a:lnSpc>
            </a:pPr>
            <a:endParaRPr lang="en-CA" dirty="0" smtClean="0">
              <a:solidFill>
                <a:srgbClr val="92D050"/>
              </a:solidFill>
            </a:endParaRPr>
          </a:p>
          <a:p>
            <a:pPr>
              <a:lnSpc>
                <a:spcPct val="90000"/>
              </a:lnSpc>
            </a:pPr>
            <a:endParaRPr lang="en-CA" dirty="0" smtClean="0">
              <a:solidFill>
                <a:srgbClr val="92D050"/>
              </a:solidFill>
            </a:endParaRPr>
          </a:p>
          <a:p>
            <a:pPr>
              <a:lnSpc>
                <a:spcPct val="90000"/>
              </a:lnSpc>
            </a:pPr>
            <a:endParaRPr lang="en-CA" dirty="0" smtClean="0"/>
          </a:p>
          <a:p>
            <a:pPr>
              <a:lnSpc>
                <a:spcPct val="90000"/>
              </a:lnSpc>
            </a:pPr>
            <a:endParaRPr lang="en-CA" dirty="0" smtClean="0"/>
          </a:p>
          <a:p>
            <a:pPr>
              <a:lnSpc>
                <a:spcPct val="90000"/>
              </a:lnSpc>
            </a:pPr>
            <a:endParaRPr lang="en-CA" dirty="0" smtClean="0"/>
          </a:p>
          <a:p>
            <a:pPr>
              <a:lnSpc>
                <a:spcPct val="90000"/>
              </a:lnSpc>
            </a:pPr>
            <a:endParaRPr lang="en-CA" dirty="0" smtClean="0"/>
          </a:p>
        </p:txBody>
      </p:sp>
      <p:sp>
        <p:nvSpPr>
          <p:cNvPr id="4" name="Slide Number Placeholder 3"/>
          <p:cNvSpPr>
            <a:spLocks noGrp="1"/>
          </p:cNvSpPr>
          <p:nvPr>
            <p:ph type="sldNum" sz="quarter" idx="12"/>
          </p:nvPr>
        </p:nvSpPr>
        <p:spPr/>
        <p:txBody>
          <a:bodyPr/>
          <a:lstStyle/>
          <a:p>
            <a:pPr>
              <a:defRPr/>
            </a:pPr>
            <a:fld id="{9478C25D-3C75-4021-84E1-D7CD16BEA941}" type="slidenum">
              <a:rPr lang="en-CA"/>
              <a:pPr>
                <a:defRPr/>
              </a:pPr>
              <a:t>2</a:t>
            </a:fld>
            <a:endParaRPr lang="en-CA"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1EB2370-5170-4B46-B58A-74F77100ECAE}" type="slidenum">
              <a:rPr lang="en-US"/>
              <a:pPr/>
              <a:t>20</a:t>
            </a:fld>
            <a:endParaRPr lang="en-US"/>
          </a:p>
        </p:txBody>
      </p:sp>
      <p:sp>
        <p:nvSpPr>
          <p:cNvPr id="4097" name="Rectangle 1"/>
          <p:cNvSpPr>
            <a:spLocks noGrp="1" noChangeArrowheads="1"/>
          </p:cNvSpPr>
          <p:nvPr>
            <p:ph type="title"/>
          </p:nvPr>
        </p:nvSpPr>
        <p:spPr>
          <a:xfrm>
            <a:off x="432691" y="116632"/>
            <a:ext cx="8229600" cy="1143000"/>
          </a:xfrm>
          <a:ln/>
        </p:spPr>
        <p:txBody>
          <a:bodyPr/>
          <a:lstStyle/>
          <a:p>
            <a:r>
              <a:rPr lang="en-US"/>
              <a:t>Preparatory Questions</a:t>
            </a:r>
          </a:p>
        </p:txBody>
      </p:sp>
      <p:sp>
        <p:nvSpPr>
          <p:cNvPr id="4098" name="Rectangle 2"/>
          <p:cNvSpPr>
            <a:spLocks noGrp="1" noChangeArrowheads="1"/>
          </p:cNvSpPr>
          <p:nvPr>
            <p:ph type="body" idx="1"/>
          </p:nvPr>
        </p:nvSpPr>
        <p:spPr>
          <a:xfrm>
            <a:off x="457200" y="1196752"/>
            <a:ext cx="8229600" cy="4929411"/>
          </a:xfrm>
          <a:ln/>
        </p:spPr>
        <p:txBody>
          <a:bodyPr/>
          <a:lstStyle/>
          <a:p>
            <a:r>
              <a:rPr lang="en-US" dirty="0"/>
              <a:t>What documents support your department’s mandate?</a:t>
            </a:r>
            <a:r>
              <a:rPr lang="en-US" sz="2400" dirty="0"/>
              <a:t> </a:t>
            </a:r>
          </a:p>
          <a:p>
            <a:pPr marL="522368" lvl="1"/>
            <a:r>
              <a:rPr lang="en-US" sz="2400" dirty="0"/>
              <a:t>Mission statements, Process documents, Pandemic plans, Regulations, MOUs, Emergency Plans</a:t>
            </a:r>
            <a:endParaRPr lang="en-US" dirty="0"/>
          </a:p>
          <a:p>
            <a:r>
              <a:rPr lang="en-US" dirty="0"/>
              <a:t>What “threats” might negatively impact your department’s ability to provide service?</a:t>
            </a:r>
          </a:p>
          <a:p>
            <a:r>
              <a:rPr lang="en-US" dirty="0"/>
              <a:t>What vulnerabilities exist in your department that could result in inability to provide service?</a:t>
            </a:r>
          </a:p>
          <a:p>
            <a:r>
              <a:rPr lang="en-US" dirty="0"/>
              <a:t>What single points of failure exist?</a:t>
            </a:r>
          </a:p>
          <a:p>
            <a:pPr marL="522368" lvl="1"/>
            <a:r>
              <a:rPr lang="en-US" dirty="0"/>
              <a:t>Infrastructure, Personnel, Information</a:t>
            </a:r>
          </a:p>
          <a:p>
            <a:pPr marL="803643" lvl="2"/>
            <a:endParaRPr lang="en-US" dirty="0"/>
          </a:p>
          <a:p>
            <a:pPr marL="803643" lvl="2"/>
            <a:endParaRPr lang="en-US" sz="2700" dirty="0"/>
          </a:p>
        </p:txBody>
      </p:sp>
      <p:sp>
        <p:nvSpPr>
          <p:cNvPr id="4099" name="Text Box 3"/>
          <p:cNvSpPr txBox="1">
            <a:spLocks noChangeArrowheads="1"/>
          </p:cNvSpPr>
          <p:nvPr/>
        </p:nvSpPr>
        <p:spPr bwMode="auto">
          <a:xfrm>
            <a:off x="8478739" y="6494115"/>
            <a:ext cx="207615"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fld id="{53B5ACAE-9A99-45CF-B7A0-D0E04F5B19D0}" type="slidenum">
              <a:rPr lang="en-US" sz="1100">
                <a:solidFill>
                  <a:srgbClr val="878787"/>
                </a:solidFill>
                <a:latin typeface="Calibri" charset="0"/>
                <a:ea typeface="Calibri" charset="0"/>
                <a:cs typeface="Calibri" charset="0"/>
                <a:sym typeface="Calibri" charset="0"/>
              </a:rPr>
              <a:pPr algn="r"/>
              <a:t>20</a:t>
            </a:fld>
            <a:endParaRPr lang="en-US" sz="1100">
              <a:solidFill>
                <a:srgbClr val="878787"/>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347925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2A217A3-F23D-4903-90E7-C91E6D0BD3B5}" type="slidenum">
              <a:rPr lang="en-US"/>
              <a:pPr/>
              <a:t>21</a:t>
            </a:fld>
            <a:endParaRPr lang="en-US"/>
          </a:p>
        </p:txBody>
      </p:sp>
      <p:sp>
        <p:nvSpPr>
          <p:cNvPr id="5121" name="Rectangle 1"/>
          <p:cNvSpPr>
            <a:spLocks noGrp="1" noChangeArrowheads="1"/>
          </p:cNvSpPr>
          <p:nvPr>
            <p:ph type="title"/>
          </p:nvPr>
        </p:nvSpPr>
        <p:spPr>
          <a:ln/>
        </p:spPr>
        <p:txBody>
          <a:bodyPr/>
          <a:lstStyle/>
          <a:p>
            <a:r>
              <a:rPr lang="en-US"/>
              <a:t>Preparatory Questions</a:t>
            </a:r>
          </a:p>
        </p:txBody>
      </p:sp>
      <p:sp>
        <p:nvSpPr>
          <p:cNvPr id="5122" name="Rectangle 2"/>
          <p:cNvSpPr>
            <a:spLocks noGrp="1" noChangeArrowheads="1"/>
          </p:cNvSpPr>
          <p:nvPr>
            <p:ph type="body" idx="1"/>
          </p:nvPr>
        </p:nvSpPr>
        <p:spPr>
          <a:ln/>
        </p:spPr>
        <p:txBody>
          <a:bodyPr/>
          <a:lstStyle/>
          <a:p>
            <a:r>
              <a:rPr lang="en-US"/>
              <a:t>What time constraints do you face for service provision?</a:t>
            </a:r>
            <a:r>
              <a:rPr lang="en-US" sz="2700"/>
              <a:t> </a:t>
            </a:r>
          </a:p>
          <a:p>
            <a:pPr marL="522368" lvl="1"/>
            <a:r>
              <a:rPr lang="en-US"/>
              <a:t>Regulations? Policy? Expectations?</a:t>
            </a:r>
          </a:p>
          <a:p>
            <a:r>
              <a:rPr lang="en-US"/>
              <a:t>How long can your department not provide service before serious consequence?</a:t>
            </a:r>
          </a:p>
          <a:p>
            <a:pPr marL="522368" lvl="1"/>
            <a:r>
              <a:rPr lang="en-US"/>
              <a:t>To your department? The University? Students?</a:t>
            </a:r>
          </a:p>
          <a:p>
            <a:r>
              <a:rPr lang="en-US"/>
              <a:t>What resources would it take to return your department to operational capacity?</a:t>
            </a:r>
          </a:p>
          <a:p>
            <a:endParaRPr lang="en-US"/>
          </a:p>
          <a:p>
            <a:pPr marL="522368" lvl="1"/>
            <a:endParaRPr lang="en-US"/>
          </a:p>
        </p:txBody>
      </p:sp>
      <p:sp>
        <p:nvSpPr>
          <p:cNvPr id="5123" name="Text Box 3"/>
          <p:cNvSpPr txBox="1">
            <a:spLocks noChangeArrowheads="1"/>
          </p:cNvSpPr>
          <p:nvPr/>
        </p:nvSpPr>
        <p:spPr bwMode="auto">
          <a:xfrm>
            <a:off x="8478739" y="6494115"/>
            <a:ext cx="207615"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fld id="{649DA647-39DD-47FE-9E3F-E7EA314B93AC}" type="slidenum">
              <a:rPr lang="en-US" sz="1100">
                <a:solidFill>
                  <a:srgbClr val="878787"/>
                </a:solidFill>
                <a:latin typeface="Calibri" charset="0"/>
                <a:ea typeface="Calibri" charset="0"/>
                <a:cs typeface="Calibri" charset="0"/>
                <a:sym typeface="Calibri" charset="0"/>
              </a:rPr>
              <a:pPr algn="r"/>
              <a:t>21</a:t>
            </a:fld>
            <a:endParaRPr lang="en-US" sz="1100">
              <a:solidFill>
                <a:srgbClr val="878787"/>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306475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4FEAE3-8DE2-4D8B-8AF4-7F99F7BA88CA}" type="slidenum">
              <a:rPr lang="en-US"/>
              <a:pPr/>
              <a:t>22</a:t>
            </a:fld>
            <a:endParaRPr lang="en-US"/>
          </a:p>
        </p:txBody>
      </p:sp>
      <p:sp>
        <p:nvSpPr>
          <p:cNvPr id="6145" name="Rectangle 1"/>
          <p:cNvSpPr>
            <a:spLocks noGrp="1" noChangeArrowheads="1"/>
          </p:cNvSpPr>
          <p:nvPr>
            <p:ph type="title"/>
          </p:nvPr>
        </p:nvSpPr>
        <p:spPr>
          <a:ln/>
        </p:spPr>
        <p:txBody>
          <a:bodyPr/>
          <a:lstStyle/>
          <a:p>
            <a:r>
              <a:rPr lang="en-US"/>
              <a:t>Preparatory Questions</a:t>
            </a:r>
          </a:p>
        </p:txBody>
      </p:sp>
      <p:sp>
        <p:nvSpPr>
          <p:cNvPr id="6146" name="Rectangle 2"/>
          <p:cNvSpPr>
            <a:spLocks noGrp="1" noChangeArrowheads="1"/>
          </p:cNvSpPr>
          <p:nvPr>
            <p:ph type="body" idx="1"/>
          </p:nvPr>
        </p:nvSpPr>
        <p:spPr>
          <a:ln/>
        </p:spPr>
        <p:txBody>
          <a:bodyPr/>
          <a:lstStyle/>
          <a:p>
            <a:r>
              <a:rPr lang="en-US"/>
              <a:t>How much electronic data can you lose and still resume normal operations?</a:t>
            </a:r>
            <a:r>
              <a:rPr lang="en-US" sz="2700"/>
              <a:t> </a:t>
            </a:r>
          </a:p>
          <a:p>
            <a:pPr marL="522368" lvl="1"/>
            <a:r>
              <a:rPr lang="en-US"/>
              <a:t>How critical is that data to recovery?</a:t>
            </a:r>
          </a:p>
          <a:p>
            <a:r>
              <a:rPr lang="en-US"/>
              <a:t>What other departments do you depend on and which departments depend on you?</a:t>
            </a:r>
          </a:p>
          <a:p>
            <a:r>
              <a:rPr lang="en-US"/>
              <a:t>If Campus were inaccessible for an extended time period, where else and how else could you continue providing service? What assistance would you require?</a:t>
            </a:r>
          </a:p>
          <a:p>
            <a:pPr marL="522368" lvl="1"/>
            <a:endParaRPr lang="en-US"/>
          </a:p>
        </p:txBody>
      </p:sp>
      <p:sp>
        <p:nvSpPr>
          <p:cNvPr id="6147" name="Text Box 3"/>
          <p:cNvSpPr txBox="1">
            <a:spLocks noChangeArrowheads="1"/>
          </p:cNvSpPr>
          <p:nvPr/>
        </p:nvSpPr>
        <p:spPr bwMode="auto">
          <a:xfrm>
            <a:off x="8478739" y="6494115"/>
            <a:ext cx="207615"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fld id="{C9631556-8A41-4BAA-B66F-8F48508F2EDE}" type="slidenum">
              <a:rPr lang="en-US" sz="1100">
                <a:solidFill>
                  <a:srgbClr val="878787"/>
                </a:solidFill>
                <a:latin typeface="Calibri" charset="0"/>
                <a:ea typeface="Calibri" charset="0"/>
                <a:cs typeface="Calibri" charset="0"/>
                <a:sym typeface="Calibri" charset="0"/>
              </a:rPr>
              <a:pPr algn="r"/>
              <a:t>22</a:t>
            </a:fld>
            <a:endParaRPr lang="en-US" sz="1100">
              <a:solidFill>
                <a:srgbClr val="878787"/>
              </a:solidFill>
              <a:latin typeface="Calibri" charset="0"/>
              <a:ea typeface="Calibri" charset="0"/>
              <a:cs typeface="Calibri" charset="0"/>
              <a:sym typeface="Calibri" charset="0"/>
            </a:endParaRPr>
          </a:p>
        </p:txBody>
      </p:sp>
    </p:spTree>
    <p:extLst>
      <p:ext uri="{BB962C8B-B14F-4D97-AF65-F5344CB8AC3E}">
        <p14:creationId xmlns:p14="http://schemas.microsoft.com/office/powerpoint/2010/main" val="28888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850106"/>
          </a:xfrm>
        </p:spPr>
        <p:txBody>
          <a:bodyPr/>
          <a:lstStyle/>
          <a:p>
            <a:r>
              <a:rPr lang="en-CA" dirty="0" smtClean="0"/>
              <a:t>Background</a:t>
            </a:r>
          </a:p>
        </p:txBody>
      </p:sp>
      <p:sp>
        <p:nvSpPr>
          <p:cNvPr id="3" name="Content Placeholder 2"/>
          <p:cNvSpPr>
            <a:spLocks noGrp="1"/>
          </p:cNvSpPr>
          <p:nvPr>
            <p:ph idx="1"/>
          </p:nvPr>
        </p:nvSpPr>
        <p:spPr>
          <a:xfrm>
            <a:off x="251520" y="1124744"/>
            <a:ext cx="8568952" cy="5001419"/>
          </a:xfrm>
        </p:spPr>
        <p:txBody>
          <a:bodyPr>
            <a:normAutofit/>
          </a:bodyPr>
          <a:lstStyle/>
          <a:p>
            <a:pPr>
              <a:lnSpc>
                <a:spcPct val="90000"/>
              </a:lnSpc>
            </a:pPr>
            <a:r>
              <a:rPr lang="en-CA" dirty="0" smtClean="0"/>
              <a:t>Table Top Exercise of Carleton’s Emergency Management (EM) capability (Nov 2010)</a:t>
            </a:r>
          </a:p>
          <a:p>
            <a:pPr lvl="1">
              <a:lnSpc>
                <a:spcPct val="90000"/>
              </a:lnSpc>
            </a:pPr>
            <a:r>
              <a:rPr lang="en-CA" dirty="0" smtClean="0"/>
              <a:t>Covered only Emergency Response subset of EM</a:t>
            </a:r>
          </a:p>
          <a:p>
            <a:pPr lvl="1">
              <a:lnSpc>
                <a:spcPct val="90000"/>
              </a:lnSpc>
            </a:pPr>
            <a:r>
              <a:rPr lang="en-CA" dirty="0" smtClean="0"/>
              <a:t>No business functions were resumed (recovery and restoration subsets of EM)</a:t>
            </a:r>
          </a:p>
          <a:p>
            <a:pPr lvl="1">
              <a:lnSpc>
                <a:spcPct val="90000"/>
              </a:lnSpc>
            </a:pPr>
            <a:endParaRPr lang="en-CA" sz="1500" dirty="0" smtClean="0"/>
          </a:p>
          <a:p>
            <a:pPr>
              <a:lnSpc>
                <a:spcPct val="90000"/>
              </a:lnSpc>
            </a:pPr>
            <a:r>
              <a:rPr lang="en-CA" dirty="0" smtClean="0"/>
              <a:t>Uncertainty of Carleton’s ability to resume operations after a major interruption</a:t>
            </a:r>
          </a:p>
          <a:p>
            <a:pPr lvl="1">
              <a:lnSpc>
                <a:spcPct val="90000"/>
              </a:lnSpc>
            </a:pPr>
            <a:endParaRPr lang="en-CA" sz="1700" dirty="0" smtClean="0"/>
          </a:p>
          <a:p>
            <a:pPr>
              <a:lnSpc>
                <a:spcPct val="90000"/>
              </a:lnSpc>
            </a:pPr>
            <a:r>
              <a:rPr lang="en-CA" dirty="0" smtClean="0"/>
              <a:t>EMCO Project initiated to enhance EM capability under sponsorship of VP Finance &amp; Admin  </a:t>
            </a:r>
          </a:p>
        </p:txBody>
      </p:sp>
      <p:sp>
        <p:nvSpPr>
          <p:cNvPr id="4" name="Slide Number Placeholder 3"/>
          <p:cNvSpPr>
            <a:spLocks noGrp="1"/>
          </p:cNvSpPr>
          <p:nvPr>
            <p:ph type="sldNum" sz="quarter" idx="12"/>
          </p:nvPr>
        </p:nvSpPr>
        <p:spPr/>
        <p:txBody>
          <a:bodyPr/>
          <a:lstStyle/>
          <a:p>
            <a:pPr>
              <a:defRPr/>
            </a:pPr>
            <a:fld id="{37A8CCCC-6D77-4AE6-AB32-7D8432E3BBCA}" type="slidenum">
              <a:rPr lang="en-CA"/>
              <a:pPr>
                <a:defRPr/>
              </a:pPr>
              <a:t>3</a:t>
            </a:fld>
            <a:endParaRPr lang="en-CA"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994122"/>
          </a:xfrm>
        </p:spPr>
        <p:txBody>
          <a:bodyPr/>
          <a:lstStyle/>
          <a:p>
            <a:r>
              <a:rPr lang="en-CA" dirty="0" smtClean="0"/>
              <a:t>Project Aim</a:t>
            </a:r>
          </a:p>
        </p:txBody>
      </p:sp>
      <p:sp>
        <p:nvSpPr>
          <p:cNvPr id="3" name="Content Placeholder 2"/>
          <p:cNvSpPr>
            <a:spLocks noGrp="1"/>
          </p:cNvSpPr>
          <p:nvPr>
            <p:ph idx="1"/>
          </p:nvPr>
        </p:nvSpPr>
        <p:spPr>
          <a:xfrm>
            <a:off x="251520" y="1268760"/>
            <a:ext cx="6264696" cy="4857403"/>
          </a:xfrm>
        </p:spPr>
        <p:txBody>
          <a:bodyPr>
            <a:normAutofit/>
          </a:bodyPr>
          <a:lstStyle/>
          <a:p>
            <a:pPr>
              <a:lnSpc>
                <a:spcPct val="90000"/>
              </a:lnSpc>
            </a:pPr>
            <a:r>
              <a:rPr lang="en-CA" sz="2800" dirty="0" smtClean="0"/>
              <a:t>Assess current state of Emergency Management &amp; Continuity of Operations (EMCO) capabilities at Carleton </a:t>
            </a:r>
          </a:p>
          <a:p>
            <a:pPr lvl="2">
              <a:lnSpc>
                <a:spcPct val="90000"/>
              </a:lnSpc>
            </a:pPr>
            <a:endParaRPr lang="en-CA" sz="1800" dirty="0" smtClean="0"/>
          </a:p>
          <a:p>
            <a:pPr>
              <a:lnSpc>
                <a:spcPct val="90000"/>
              </a:lnSpc>
            </a:pPr>
            <a:r>
              <a:rPr lang="en-CA" sz="2800" dirty="0" smtClean="0"/>
              <a:t>Propose a way ahead to help Carleton address the current operational risk environment and to align with industry best practice in EMCO</a:t>
            </a:r>
          </a:p>
          <a:p>
            <a:pPr lvl="1">
              <a:lnSpc>
                <a:spcPct val="90000"/>
              </a:lnSpc>
            </a:pPr>
            <a:endParaRPr lang="en-CA" sz="1800" dirty="0" smtClean="0"/>
          </a:p>
          <a:p>
            <a:pPr>
              <a:lnSpc>
                <a:spcPct val="90000"/>
              </a:lnSpc>
            </a:pPr>
            <a:r>
              <a:rPr lang="en-CA" sz="2800" dirty="0" smtClean="0"/>
              <a:t>Implement Carleton’s EMCO program</a:t>
            </a:r>
          </a:p>
        </p:txBody>
      </p:sp>
      <p:sp>
        <p:nvSpPr>
          <p:cNvPr id="4" name="Slide Number Placeholder 3"/>
          <p:cNvSpPr>
            <a:spLocks noGrp="1"/>
          </p:cNvSpPr>
          <p:nvPr>
            <p:ph type="sldNum" sz="quarter" idx="12"/>
          </p:nvPr>
        </p:nvSpPr>
        <p:spPr/>
        <p:txBody>
          <a:bodyPr/>
          <a:lstStyle/>
          <a:p>
            <a:pPr>
              <a:defRPr/>
            </a:pPr>
            <a:fld id="{37A8CCCC-6D77-4AE6-AB32-7D8432E3BBCA}" type="slidenum">
              <a:rPr lang="en-CA"/>
              <a:pPr>
                <a:defRPr/>
              </a:pPr>
              <a:t>4</a:t>
            </a:fld>
            <a:endParaRPr lang="en-CA" dirty="0"/>
          </a:p>
        </p:txBody>
      </p:sp>
      <p:pic>
        <p:nvPicPr>
          <p:cNvPr id="5" name="Picture 2" descr="I:\Library Images\21.tif"/>
          <p:cNvPicPr>
            <a:picLocks noChangeAspect="1" noChangeArrowheads="1"/>
          </p:cNvPicPr>
          <p:nvPr/>
        </p:nvPicPr>
        <p:blipFill>
          <a:blip r:embed="rId3" cstate="print"/>
          <a:stretch>
            <a:fillRect/>
          </a:stretch>
        </p:blipFill>
        <p:spPr bwMode="auto">
          <a:xfrm>
            <a:off x="6228184" y="1196752"/>
            <a:ext cx="2605968" cy="4824536"/>
          </a:xfrm>
          <a:prstGeom prst="rect">
            <a:avLst/>
          </a:prstGeom>
          <a:ln>
            <a:noFill/>
          </a:ln>
          <a:effectLst>
            <a:softEdge rad="317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44488" y="327025"/>
            <a:ext cx="8499475" cy="960438"/>
          </a:xfrm>
        </p:spPr>
        <p:txBody>
          <a:bodyPr/>
          <a:lstStyle/>
          <a:p>
            <a:r>
              <a:rPr lang="en-US" sz="3600" dirty="0" smtClean="0"/>
              <a:t>Why EMCO? – Rationale</a:t>
            </a:r>
          </a:p>
        </p:txBody>
      </p:sp>
      <p:sp>
        <p:nvSpPr>
          <p:cNvPr id="21506" name="Rectangle 3"/>
          <p:cNvSpPr>
            <a:spLocks noGrp="1" noChangeArrowheads="1"/>
          </p:cNvSpPr>
          <p:nvPr>
            <p:ph idx="1"/>
          </p:nvPr>
        </p:nvSpPr>
        <p:spPr>
          <a:xfrm>
            <a:off x="285750" y="1214438"/>
            <a:ext cx="8520113" cy="4876800"/>
          </a:xfrm>
        </p:spPr>
        <p:txBody>
          <a:bodyPr/>
          <a:lstStyle/>
          <a:p>
            <a:r>
              <a:rPr lang="en-US" sz="2800" dirty="0" smtClean="0"/>
              <a:t>Provide a safe environment</a:t>
            </a:r>
          </a:p>
          <a:p>
            <a:r>
              <a:rPr lang="en-US" sz="2800" dirty="0" smtClean="0"/>
              <a:t>Mitigate impacts of a major interruption by minimizing:</a:t>
            </a:r>
          </a:p>
          <a:p>
            <a:pPr lvl="1"/>
            <a:r>
              <a:rPr lang="en-US" sz="2400" dirty="0" smtClean="0"/>
              <a:t>Casualties</a:t>
            </a:r>
          </a:p>
          <a:p>
            <a:pPr lvl="1"/>
            <a:r>
              <a:rPr lang="en-US" sz="2400" dirty="0" smtClean="0"/>
              <a:t>Asset destruction, data loss</a:t>
            </a:r>
          </a:p>
          <a:p>
            <a:pPr lvl="1"/>
            <a:r>
              <a:rPr lang="en-US" sz="2400" dirty="0" smtClean="0"/>
              <a:t>Loss of services and business functions</a:t>
            </a:r>
          </a:p>
          <a:p>
            <a:pPr marL="342900" lvl="1" indent="-342900">
              <a:lnSpc>
                <a:spcPct val="90000"/>
              </a:lnSpc>
              <a:buClr>
                <a:schemeClr val="accent1"/>
              </a:buClr>
              <a:buSzPct val="90000"/>
              <a:buFont typeface="Wingdings" pitchFamily="2" charset="2"/>
              <a:buChar char="§"/>
            </a:pPr>
            <a:r>
              <a:rPr lang="en-US" dirty="0" smtClean="0"/>
              <a:t>Meet service mandates</a:t>
            </a:r>
          </a:p>
          <a:p>
            <a:pPr marL="342900" lvl="1" indent="-342900">
              <a:lnSpc>
                <a:spcPct val="90000"/>
              </a:lnSpc>
              <a:buClr>
                <a:schemeClr val="accent1"/>
              </a:buClr>
              <a:buSzPct val="90000"/>
              <a:buFont typeface="Wingdings" pitchFamily="2" charset="2"/>
              <a:buChar char="§"/>
            </a:pPr>
            <a:r>
              <a:rPr lang="en-US" dirty="0" smtClean="0"/>
              <a:t>Display due diligence</a:t>
            </a:r>
          </a:p>
          <a:p>
            <a:pPr marL="342900" lvl="1" indent="-342900">
              <a:lnSpc>
                <a:spcPct val="90000"/>
              </a:lnSpc>
              <a:buClr>
                <a:schemeClr val="accent1"/>
              </a:buClr>
              <a:buSzPct val="90000"/>
              <a:buFont typeface="Wingdings" pitchFamily="2" charset="2"/>
              <a:buChar char="§"/>
            </a:pPr>
            <a:r>
              <a:rPr lang="en-US" dirty="0" smtClean="0"/>
              <a:t>Protect reputation</a:t>
            </a:r>
          </a:p>
          <a:p>
            <a:pPr>
              <a:lnSpc>
                <a:spcPct val="90000"/>
              </a:lnSpc>
            </a:pPr>
            <a:r>
              <a:rPr lang="en-US" sz="2800" dirty="0" smtClean="0"/>
              <a:t>Ensure business survival</a:t>
            </a:r>
          </a:p>
          <a:p>
            <a:pPr lvl="1">
              <a:buNone/>
            </a:pPr>
            <a:endParaRPr lang="en-US" sz="32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AB6D37AC-8ABA-47E1-B492-39249F78590B}" type="slidenum">
              <a:rPr lang="en-CA"/>
              <a:pPr>
                <a:defRPr/>
              </a:pPr>
              <a:t>5</a:t>
            </a:fld>
            <a:endParaRPr lang="en-CA" dirty="0"/>
          </a:p>
        </p:txBody>
      </p:sp>
      <p:pic>
        <p:nvPicPr>
          <p:cNvPr id="5" name="Picture 4" descr="CEEDUB-CUTunnel4111030130_b045246970_b.jpg"/>
          <p:cNvPicPr>
            <a:picLocks noChangeAspect="1"/>
          </p:cNvPicPr>
          <p:nvPr/>
        </p:nvPicPr>
        <p:blipFill>
          <a:blip r:embed="rId3" cstate="print"/>
          <a:stretch>
            <a:fillRect/>
          </a:stretch>
        </p:blipFill>
        <p:spPr>
          <a:xfrm>
            <a:off x="4788024" y="3410998"/>
            <a:ext cx="3851920" cy="2888940"/>
          </a:xfrm>
          <a:prstGeom prst="rect">
            <a:avLst/>
          </a:prstGeom>
          <a:ln>
            <a:noFill/>
          </a:ln>
          <a:effectLst>
            <a:softEdge rad="317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327025"/>
            <a:ext cx="9144000" cy="960438"/>
          </a:xfrm>
        </p:spPr>
        <p:txBody>
          <a:bodyPr/>
          <a:lstStyle/>
          <a:p>
            <a:r>
              <a:rPr lang="en-US" sz="3600" dirty="0" smtClean="0"/>
              <a:t>Why EMCO? – Recent Statistics at Universities</a:t>
            </a:r>
          </a:p>
        </p:txBody>
      </p:sp>
      <p:sp>
        <p:nvSpPr>
          <p:cNvPr id="21506" name="Rectangle 3"/>
          <p:cNvSpPr>
            <a:spLocks noGrp="1" noChangeArrowheads="1"/>
          </p:cNvSpPr>
          <p:nvPr>
            <p:ph idx="1"/>
          </p:nvPr>
        </p:nvSpPr>
        <p:spPr>
          <a:xfrm>
            <a:off x="285750" y="1214438"/>
            <a:ext cx="8520113" cy="4876800"/>
          </a:xfrm>
        </p:spPr>
        <p:txBody>
          <a:bodyPr/>
          <a:lstStyle/>
          <a:p>
            <a:r>
              <a:rPr lang="en-US" sz="2800" dirty="0" smtClean="0"/>
              <a:t>3 major Laboratory fires - in past 3 years</a:t>
            </a:r>
          </a:p>
          <a:p>
            <a:pPr lvl="1"/>
            <a:r>
              <a:rPr lang="en-US" sz="2400" dirty="0" smtClean="0"/>
              <a:t>University of British Columbia</a:t>
            </a:r>
          </a:p>
          <a:p>
            <a:pPr lvl="1"/>
            <a:r>
              <a:rPr lang="en-US" sz="2400" dirty="0" smtClean="0"/>
              <a:t>University of Manitoba</a:t>
            </a:r>
          </a:p>
          <a:p>
            <a:pPr lvl="1"/>
            <a:r>
              <a:rPr lang="en-US" sz="2400" dirty="0" smtClean="0"/>
              <a:t>University of Calgary</a:t>
            </a:r>
          </a:p>
          <a:p>
            <a:r>
              <a:rPr lang="en-US" sz="2800" dirty="0" smtClean="0"/>
              <a:t>2 major Residence fires – past 4 years</a:t>
            </a:r>
          </a:p>
          <a:p>
            <a:pPr lvl="1"/>
            <a:r>
              <a:rPr lang="en-US" sz="2400" dirty="0" smtClean="0"/>
              <a:t>McMaster University</a:t>
            </a:r>
          </a:p>
          <a:p>
            <a:pPr lvl="1"/>
            <a:r>
              <a:rPr lang="en-US" sz="2400" dirty="0" smtClean="0"/>
              <a:t>Wilfrid Laurier University</a:t>
            </a:r>
          </a:p>
          <a:p>
            <a:r>
              <a:rPr lang="en-US" sz="2800" dirty="0" smtClean="0"/>
              <a:t>Major failure of co-generation plant -2010</a:t>
            </a:r>
          </a:p>
          <a:p>
            <a:pPr lvl="1"/>
            <a:r>
              <a:rPr lang="en-US" sz="2400" dirty="0" smtClean="0"/>
              <a:t>University of Calgary</a:t>
            </a:r>
          </a:p>
        </p:txBody>
      </p:sp>
      <p:sp>
        <p:nvSpPr>
          <p:cNvPr id="4" name="Slide Number Placeholder 3"/>
          <p:cNvSpPr>
            <a:spLocks noGrp="1"/>
          </p:cNvSpPr>
          <p:nvPr>
            <p:ph type="sldNum" sz="quarter" idx="12"/>
          </p:nvPr>
        </p:nvSpPr>
        <p:spPr/>
        <p:txBody>
          <a:bodyPr/>
          <a:lstStyle/>
          <a:p>
            <a:pPr>
              <a:defRPr/>
            </a:pPr>
            <a:fld id="{AB6D37AC-8ABA-47E1-B492-39249F78590B}" type="slidenum">
              <a:rPr lang="en-CA"/>
              <a:pPr>
                <a:defRPr/>
              </a:pPr>
              <a:t>6</a:t>
            </a:fld>
            <a:endParaRPr lang="en-CA"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rleton-EM-framework-v5-revised.png"/>
          <p:cNvPicPr>
            <a:picLocks noGrp="1" noChangeAspect="1"/>
          </p:cNvPicPr>
          <p:nvPr>
            <p:ph idx="1"/>
          </p:nvPr>
        </p:nvPicPr>
        <p:blipFill>
          <a:blip r:embed="rId3" cstate="print"/>
          <a:stretch>
            <a:fillRect/>
          </a:stretch>
        </p:blipFill>
        <p:spPr>
          <a:xfrm>
            <a:off x="357158" y="1643050"/>
            <a:ext cx="8539745" cy="2428892"/>
          </a:xfrm>
        </p:spPr>
      </p:pic>
      <p:sp>
        <p:nvSpPr>
          <p:cNvPr id="2" name="Title 1"/>
          <p:cNvSpPr>
            <a:spLocks noGrp="1"/>
          </p:cNvSpPr>
          <p:nvPr>
            <p:ph type="title"/>
          </p:nvPr>
        </p:nvSpPr>
        <p:spPr/>
        <p:txBody>
          <a:bodyPr rtlCol="0">
            <a:normAutofit/>
          </a:bodyPr>
          <a:lstStyle/>
          <a:p>
            <a:pPr fontAlgn="auto">
              <a:spcAft>
                <a:spcPts val="0"/>
              </a:spcAft>
              <a:defRPr/>
            </a:pPr>
            <a:r>
              <a:rPr lang="en-CA" dirty="0" smtClean="0"/>
              <a:t>EMCO Continuum</a:t>
            </a:r>
            <a:endParaRPr lang="en-CA" dirty="0"/>
          </a:p>
        </p:txBody>
      </p:sp>
      <p:sp>
        <p:nvSpPr>
          <p:cNvPr id="5" name="Slide Number Placeholder 4"/>
          <p:cNvSpPr>
            <a:spLocks noGrp="1"/>
          </p:cNvSpPr>
          <p:nvPr>
            <p:ph type="sldNum" sz="quarter" idx="12"/>
          </p:nvPr>
        </p:nvSpPr>
        <p:spPr/>
        <p:txBody>
          <a:bodyPr/>
          <a:lstStyle/>
          <a:p>
            <a:pPr>
              <a:defRPr/>
            </a:pPr>
            <a:fld id="{32336A4E-39B5-4210-84C3-1FB8A4DC29C1}" type="slidenum">
              <a:rPr lang="en-CA"/>
              <a:pPr>
                <a:defRPr/>
              </a:pPr>
              <a:t>7</a:t>
            </a:fld>
            <a:endParaRPr lang="en-CA" dirty="0"/>
          </a:p>
        </p:txBody>
      </p:sp>
      <p:grpSp>
        <p:nvGrpSpPr>
          <p:cNvPr id="12" name="Group 11"/>
          <p:cNvGrpSpPr/>
          <p:nvPr/>
        </p:nvGrpSpPr>
        <p:grpSpPr>
          <a:xfrm>
            <a:off x="323528" y="4077072"/>
            <a:ext cx="1728191" cy="1368152"/>
            <a:chOff x="323528" y="4077072"/>
            <a:chExt cx="1728191" cy="1368152"/>
          </a:xfrm>
        </p:grpSpPr>
        <p:sp>
          <p:nvSpPr>
            <p:cNvPr id="6" name="Rectangle 5"/>
            <p:cNvSpPr/>
            <p:nvPr/>
          </p:nvSpPr>
          <p:spPr>
            <a:xfrm>
              <a:off x="467544" y="4521894"/>
              <a:ext cx="156966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80%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Left Brace 9"/>
            <p:cNvSpPr/>
            <p:nvPr/>
          </p:nvSpPr>
          <p:spPr>
            <a:xfrm rot="16200000">
              <a:off x="935596" y="3465004"/>
              <a:ext cx="504056" cy="1728191"/>
            </a:xfrm>
            <a:prstGeom prst="leftBrace">
              <a:avLst>
                <a:gd name="adj1" fmla="val 8333"/>
                <a:gd name="adj2" fmla="val 5084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oup 12"/>
          <p:cNvGrpSpPr/>
          <p:nvPr/>
        </p:nvGrpSpPr>
        <p:grpSpPr>
          <a:xfrm>
            <a:off x="2699792" y="4077072"/>
            <a:ext cx="5040560" cy="1368152"/>
            <a:chOff x="2699792" y="4077072"/>
            <a:chExt cx="5040560" cy="1368152"/>
          </a:xfrm>
        </p:grpSpPr>
        <p:sp>
          <p:nvSpPr>
            <p:cNvPr id="8" name="Rectangle 7"/>
            <p:cNvSpPr/>
            <p:nvPr/>
          </p:nvSpPr>
          <p:spPr>
            <a:xfrm>
              <a:off x="4572000" y="4521894"/>
              <a:ext cx="1569660"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Left Brace 10"/>
            <p:cNvSpPr/>
            <p:nvPr/>
          </p:nvSpPr>
          <p:spPr>
            <a:xfrm rot="16200000">
              <a:off x="4968044" y="1808820"/>
              <a:ext cx="504056" cy="5040560"/>
            </a:xfrm>
            <a:prstGeom prst="leftBrace">
              <a:avLst>
                <a:gd name="adj1" fmla="val 8333"/>
                <a:gd name="adj2" fmla="val 5084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TextBox 13"/>
          <p:cNvSpPr txBox="1"/>
          <p:nvPr/>
        </p:nvSpPr>
        <p:spPr>
          <a:xfrm>
            <a:off x="6768244" y="5661248"/>
            <a:ext cx="1944216" cy="230832"/>
          </a:xfrm>
          <a:prstGeom prst="rect">
            <a:avLst/>
          </a:prstGeom>
          <a:noFill/>
        </p:spPr>
        <p:txBody>
          <a:bodyPr wrap="square" rtlCol="0">
            <a:spAutoFit/>
          </a:bodyPr>
          <a:lstStyle/>
          <a:p>
            <a:r>
              <a:rPr lang="en-CA" sz="900" dirty="0" smtClean="0">
                <a:solidFill>
                  <a:schemeClr val="bg1">
                    <a:lumMod val="65000"/>
                  </a:schemeClr>
                </a:solidFill>
              </a:rPr>
              <a:t>Diagram: Boone &amp; Moore, 2011</a:t>
            </a:r>
            <a:endParaRPr lang="en-CA" sz="900"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a:lstStyle/>
          <a:p>
            <a:r>
              <a:rPr lang="en-US" sz="4000" dirty="0"/>
              <a:t>Way Ahead -- Phases of EMCO Planning</a:t>
            </a:r>
            <a:endParaRPr lang="en-CA" sz="4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304634"/>
            <a:ext cx="8568952" cy="5004686"/>
          </a:xfrm>
        </p:spPr>
      </p:pic>
      <p:sp>
        <p:nvSpPr>
          <p:cNvPr id="4" name="Slide Number Placeholder 3"/>
          <p:cNvSpPr>
            <a:spLocks noGrp="1"/>
          </p:cNvSpPr>
          <p:nvPr>
            <p:ph type="sldNum" sz="quarter" idx="12"/>
          </p:nvPr>
        </p:nvSpPr>
        <p:spPr/>
        <p:txBody>
          <a:bodyPr/>
          <a:lstStyle/>
          <a:p>
            <a:pPr>
              <a:defRPr/>
            </a:pPr>
            <a:fld id="{E6F3C15E-6CB0-43BB-B7F0-BFF341509131}" type="slidenum">
              <a:rPr lang="en-CA" smtClean="0"/>
              <a:pPr>
                <a:defRPr/>
              </a:pPr>
              <a:t>8</a:t>
            </a:fld>
            <a:endParaRPr lang="en-CA" dirty="0"/>
          </a:p>
        </p:txBody>
      </p:sp>
      <p:sp>
        <p:nvSpPr>
          <p:cNvPr id="6" name="TextBox 5"/>
          <p:cNvSpPr txBox="1"/>
          <p:nvPr/>
        </p:nvSpPr>
        <p:spPr>
          <a:xfrm>
            <a:off x="6444208" y="6438528"/>
            <a:ext cx="1944216" cy="230832"/>
          </a:xfrm>
          <a:prstGeom prst="rect">
            <a:avLst/>
          </a:prstGeom>
          <a:noFill/>
        </p:spPr>
        <p:txBody>
          <a:bodyPr wrap="square" rtlCol="0">
            <a:spAutoFit/>
          </a:bodyPr>
          <a:lstStyle/>
          <a:p>
            <a:r>
              <a:rPr lang="en-CA" sz="900" dirty="0" smtClean="0">
                <a:solidFill>
                  <a:schemeClr val="bg1">
                    <a:lumMod val="65000"/>
                  </a:schemeClr>
                </a:solidFill>
              </a:rPr>
              <a:t>Diagram: Boone &amp; Moore, 2011</a:t>
            </a:r>
            <a:endParaRPr lang="en-CA" sz="900" dirty="0">
              <a:solidFill>
                <a:schemeClr val="bg1">
                  <a:lumMod val="65000"/>
                </a:schemeClr>
              </a:solidFill>
            </a:endParaRPr>
          </a:p>
        </p:txBody>
      </p:sp>
    </p:spTree>
    <p:extLst>
      <p:ext uri="{BB962C8B-B14F-4D97-AF65-F5344CB8AC3E}">
        <p14:creationId xmlns:p14="http://schemas.microsoft.com/office/powerpoint/2010/main" val="269797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274638"/>
            <a:ext cx="8229600" cy="706090"/>
          </a:xfrm>
        </p:spPr>
        <p:txBody>
          <a:bodyPr/>
          <a:lstStyle/>
          <a:p>
            <a:r>
              <a:rPr lang="en-US" dirty="0" smtClean="0"/>
              <a:t>Project Operations </a:t>
            </a:r>
          </a:p>
        </p:txBody>
      </p:sp>
      <p:sp>
        <p:nvSpPr>
          <p:cNvPr id="5" name="Slide Number Placeholder 4"/>
          <p:cNvSpPr>
            <a:spLocks noGrp="1"/>
          </p:cNvSpPr>
          <p:nvPr>
            <p:ph type="sldNum" sz="quarter" idx="12"/>
          </p:nvPr>
        </p:nvSpPr>
        <p:spPr/>
        <p:txBody>
          <a:bodyPr/>
          <a:lstStyle/>
          <a:p>
            <a:pPr>
              <a:defRPr/>
            </a:pPr>
            <a:fld id="{B3EAFA6A-8FDD-4771-95DC-24532EC12EFD}" type="slidenum">
              <a:rPr lang="en-CA"/>
              <a:pPr>
                <a:defRPr/>
              </a:pPr>
              <a:t>9</a:t>
            </a:fld>
            <a:endParaRPr lang="en-CA" dirty="0"/>
          </a:p>
        </p:txBody>
      </p:sp>
      <p:sp>
        <p:nvSpPr>
          <p:cNvPr id="54275" name="Content Placeholder 5"/>
          <p:cNvSpPr>
            <a:spLocks noGrp="1"/>
          </p:cNvSpPr>
          <p:nvPr>
            <p:ph idx="1"/>
          </p:nvPr>
        </p:nvSpPr>
        <p:spPr>
          <a:xfrm>
            <a:off x="467544" y="980728"/>
            <a:ext cx="8229600" cy="5073427"/>
          </a:xfrm>
        </p:spPr>
        <p:txBody>
          <a:bodyPr/>
          <a:lstStyle/>
          <a:p>
            <a:r>
              <a:rPr lang="en-CA" sz="2800" dirty="0" smtClean="0"/>
              <a:t>EMCO Team based on partnerships </a:t>
            </a:r>
          </a:p>
          <a:p>
            <a:pPr lvl="1"/>
            <a:r>
              <a:rPr lang="en-CA" sz="2400" dirty="0" smtClean="0"/>
              <a:t>Students</a:t>
            </a:r>
          </a:p>
          <a:p>
            <a:pPr lvl="1"/>
            <a:r>
              <a:rPr lang="en-CA" sz="2400" dirty="0" smtClean="0"/>
              <a:t>Volunteers (Specialists and Learners)</a:t>
            </a:r>
          </a:p>
          <a:p>
            <a:pPr lvl="1"/>
            <a:r>
              <a:rPr lang="en-CA" sz="2400" dirty="0" smtClean="0"/>
              <a:t>Faculty and Staff</a:t>
            </a:r>
          </a:p>
          <a:p>
            <a:r>
              <a:rPr lang="en-CA" sz="2800" dirty="0" smtClean="0"/>
              <a:t>Collaborative</a:t>
            </a:r>
          </a:p>
          <a:p>
            <a:pPr lvl="1"/>
            <a:r>
              <a:rPr lang="en-CA" sz="2400" dirty="0" smtClean="0"/>
              <a:t>Work with you</a:t>
            </a:r>
          </a:p>
          <a:p>
            <a:r>
              <a:rPr lang="en-CA" sz="2800" dirty="0" smtClean="0"/>
              <a:t>Iterative </a:t>
            </a:r>
          </a:p>
          <a:p>
            <a:pPr lvl="1"/>
            <a:r>
              <a:rPr lang="en-CA" sz="2400" dirty="0" smtClean="0"/>
              <a:t>Briefings/workshops</a:t>
            </a:r>
          </a:p>
          <a:p>
            <a:pPr lvl="1"/>
            <a:r>
              <a:rPr lang="en-CA" sz="2400" dirty="0" smtClean="0"/>
              <a:t>Questionnaires</a:t>
            </a:r>
          </a:p>
          <a:p>
            <a:pPr lvl="1"/>
            <a:r>
              <a:rPr lang="en-CA" sz="2400" dirty="0" smtClean="0"/>
              <a:t>Interviews</a:t>
            </a:r>
          </a:p>
          <a:p>
            <a:pPr lvl="1"/>
            <a:r>
              <a:rPr lang="en-CA" sz="2400" dirty="0" smtClean="0"/>
              <a:t>Verification and validation</a:t>
            </a:r>
          </a:p>
        </p:txBody>
      </p:sp>
      <p:pic>
        <p:nvPicPr>
          <p:cNvPr id="1026" name="Picture 2" descr="C:\0-plm-laptop79\Dropbox\---graphics--pm3415\111-pix-for-presentation\photos-images-from-others\Carleton-campus\ChemMagicShow-index_2_1.jpg"/>
          <p:cNvPicPr>
            <a:picLocks noChangeAspect="1" noChangeArrowheads="1"/>
          </p:cNvPicPr>
          <p:nvPr/>
        </p:nvPicPr>
        <p:blipFill>
          <a:blip r:embed="rId3" cstate="print"/>
          <a:srcRect/>
          <a:stretch>
            <a:fillRect/>
          </a:stretch>
        </p:blipFill>
        <p:spPr bwMode="auto">
          <a:xfrm>
            <a:off x="4427984" y="2636912"/>
            <a:ext cx="4286250" cy="2857500"/>
          </a:xfrm>
          <a:prstGeom prst="rect">
            <a:avLst/>
          </a:prstGeom>
          <a:ln>
            <a:noFill/>
          </a:ln>
          <a:effectLst>
            <a:softEdge rad="317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5407</TotalTime>
  <Words>1636</Words>
  <Application>Microsoft Office PowerPoint</Application>
  <PresentationFormat>On-screen Show (4:3)</PresentationFormat>
  <Paragraphs>262</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Achieving Emergency Management &amp; Continuity of Operations for Carleton </vt:lpstr>
      <vt:lpstr>Outline of Briefing</vt:lpstr>
      <vt:lpstr>Background</vt:lpstr>
      <vt:lpstr>Project Aim</vt:lpstr>
      <vt:lpstr>Why EMCO? – Rationale</vt:lpstr>
      <vt:lpstr>Why EMCO? – Recent Statistics at Universities</vt:lpstr>
      <vt:lpstr>EMCO Continuum</vt:lpstr>
      <vt:lpstr>Way Ahead -- Phases of EMCO Planning</vt:lpstr>
      <vt:lpstr>Project Operations </vt:lpstr>
      <vt:lpstr>Project Operations contd </vt:lpstr>
      <vt:lpstr>Functional Approach to Assessment</vt:lpstr>
      <vt:lpstr>Major Activities Addressed</vt:lpstr>
      <vt:lpstr>Expected Results</vt:lpstr>
      <vt:lpstr>What the Team Needs from You</vt:lpstr>
      <vt:lpstr>How Your Staff Contributes</vt:lpstr>
      <vt:lpstr>Benefits to You and Your Staff</vt:lpstr>
      <vt:lpstr>Conclusions</vt:lpstr>
      <vt:lpstr>Points of Contact and Questions</vt:lpstr>
      <vt:lpstr>Preparatory Questions</vt:lpstr>
      <vt:lpstr>Preparatory Questions</vt:lpstr>
      <vt:lpstr>Preparatory Questions</vt:lpstr>
      <vt:lpstr>Preparatory Questions</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Management &amp; Operational Continuity for Carleton</dc:title>
  <dc:creator>patmoore</dc:creator>
  <cp:lastModifiedBy>Carleton University</cp:lastModifiedBy>
  <cp:revision>571</cp:revision>
  <dcterms:created xsi:type="dcterms:W3CDTF">2011-05-05T21:03:07Z</dcterms:created>
  <dcterms:modified xsi:type="dcterms:W3CDTF">2013-01-04T14:22:16Z</dcterms:modified>
</cp:coreProperties>
</file>