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7" r:id="rId2"/>
    <p:sldId id="281" r:id="rId3"/>
    <p:sldId id="259" r:id="rId4"/>
    <p:sldId id="306" r:id="rId5"/>
    <p:sldId id="307" r:id="rId6"/>
    <p:sldId id="280" r:id="rId7"/>
    <p:sldId id="260" r:id="rId8"/>
    <p:sldId id="262" r:id="rId9"/>
    <p:sldId id="268" r:id="rId10"/>
    <p:sldId id="284" r:id="rId11"/>
    <p:sldId id="285" r:id="rId12"/>
    <p:sldId id="287" r:id="rId13"/>
    <p:sldId id="288" r:id="rId14"/>
    <p:sldId id="289" r:id="rId15"/>
    <p:sldId id="290" r:id="rId16"/>
    <p:sldId id="291" r:id="rId17"/>
    <p:sldId id="299" r:id="rId18"/>
    <p:sldId id="302" r:id="rId19"/>
    <p:sldId id="292" r:id="rId20"/>
    <p:sldId id="276" r:id="rId21"/>
    <p:sldId id="277" r:id="rId22"/>
    <p:sldId id="278" r:id="rId23"/>
    <p:sldId id="286" r:id="rId24"/>
    <p:sldId id="270" r:id="rId25"/>
    <p:sldId id="293" r:id="rId26"/>
    <p:sldId id="294" r:id="rId27"/>
    <p:sldId id="297" r:id="rId28"/>
    <p:sldId id="301" r:id="rId29"/>
    <p:sldId id="295" r:id="rId30"/>
    <p:sldId id="304" r:id="rId31"/>
    <p:sldId id="308" r:id="rId32"/>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00" autoAdjust="0"/>
  </p:normalViewPr>
  <p:slideViewPr>
    <p:cSldViewPr>
      <p:cViewPr varScale="1">
        <p:scale>
          <a:sx n="94" d="100"/>
          <a:sy n="94" d="100"/>
        </p:scale>
        <p:origin x="-14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4C27B51D-4FAD-4C48-9CC0-053C5BF97543}" type="datetimeFigureOut">
              <a:rPr lang="en-US" smtClean="0"/>
              <a:t>12/1/2014</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84B1A847-AF6A-47DE-9710-142154C6DADD}" type="slidenum">
              <a:rPr lang="en-US" smtClean="0"/>
              <a:t>‹#›</a:t>
            </a:fld>
            <a:endParaRPr lang="en-US"/>
          </a:p>
        </p:txBody>
      </p:sp>
    </p:spTree>
    <p:extLst>
      <p:ext uri="{BB962C8B-B14F-4D97-AF65-F5344CB8AC3E}">
        <p14:creationId xmlns:p14="http://schemas.microsoft.com/office/powerpoint/2010/main" val="2356750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F0986D7-7619-4CE4-B3EE-F5FFCA5A2C51}" type="datetimeFigureOut">
              <a:rPr lang="en-US" smtClean="0"/>
              <a:t>12/1/2014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81FEBC25-D1F6-42D4-91EC-131A9898ACA1}" type="slidenum">
              <a:rPr lang="en-US" smtClean="0"/>
              <a:t>‹#›</a:t>
            </a:fld>
            <a:endParaRPr lang="en-US"/>
          </a:p>
        </p:txBody>
      </p:sp>
    </p:spTree>
    <p:extLst>
      <p:ext uri="{BB962C8B-B14F-4D97-AF65-F5344CB8AC3E}">
        <p14:creationId xmlns:p14="http://schemas.microsoft.com/office/powerpoint/2010/main" val="2303669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0" dirty="0" smtClean="0"/>
              <a:t>There</a:t>
            </a:r>
            <a:r>
              <a:rPr lang="en-US" b="0" baseline="0" dirty="0" smtClean="0"/>
              <a:t> is an o</a:t>
            </a:r>
            <a:r>
              <a:rPr lang="en-US" b="0" dirty="0" smtClean="0"/>
              <a:t>fficial social media strategy</a:t>
            </a:r>
          </a:p>
          <a:p>
            <a:pPr marL="171450" indent="-171450">
              <a:buFont typeface="Arial" charset="0"/>
              <a:buChar char="•"/>
            </a:pPr>
            <a:r>
              <a:rPr lang="en-US" b="0" dirty="0" smtClean="0"/>
              <a:t>“social media is immediate, it is engaging and it builds relationships,” all facts that make it an important element in how the university operates and interacts with its stakeholders, including students, staff, faculty and the external community</a:t>
            </a:r>
          </a:p>
          <a:p>
            <a:pPr marL="171450" indent="-171450">
              <a:buFont typeface="Arial" charset="0"/>
              <a:buChar char="•"/>
            </a:pPr>
            <a:r>
              <a:rPr lang="en-US" b="0" dirty="0" smtClean="0"/>
              <a:t>CU’s goal:</a:t>
            </a:r>
            <a:r>
              <a:rPr lang="en-US" b="0" baseline="0" dirty="0" smtClean="0"/>
              <a:t> </a:t>
            </a:r>
            <a:r>
              <a:rPr lang="en-US" b="0" dirty="0" smtClean="0"/>
              <a:t>“To be the benchmark of excellence in the use and effectiveness of social media communications, with all of our communities, among Canadian universities.”</a:t>
            </a:r>
          </a:p>
          <a:p>
            <a:pPr marL="171450" indent="-171450">
              <a:buFont typeface="Arial" charset="0"/>
              <a:buChar char="•"/>
            </a:pPr>
            <a:r>
              <a:rPr lang="en-US" b="0" dirty="0" smtClean="0"/>
              <a:t>THEREFORE,</a:t>
            </a:r>
            <a:r>
              <a:rPr lang="en-US" b="0" baseline="0" dirty="0" smtClean="0"/>
              <a:t> we are </a:t>
            </a:r>
            <a:r>
              <a:rPr lang="en-US" b="0" dirty="0" smtClean="0"/>
              <a:t>taking steps to proactively evaluate and refine the ways in which we utilize digital tools to engage with our publics</a:t>
            </a:r>
            <a:endParaRPr lang="en-US" b="0" dirty="0"/>
          </a:p>
        </p:txBody>
      </p:sp>
      <p:sp>
        <p:nvSpPr>
          <p:cNvPr id="4" name="Slide Number Placeholder 3"/>
          <p:cNvSpPr>
            <a:spLocks noGrp="1"/>
          </p:cNvSpPr>
          <p:nvPr>
            <p:ph type="sldNum" sz="quarter" idx="10"/>
          </p:nvPr>
        </p:nvSpPr>
        <p:spPr/>
        <p:txBody>
          <a:bodyPr/>
          <a:lstStyle/>
          <a:p>
            <a:fld id="{81FEBC25-D1F6-42D4-91EC-131A9898ACA1}" type="slidenum">
              <a:rPr lang="en-US" smtClean="0"/>
              <a:t>1</a:t>
            </a:fld>
            <a:endParaRPr lang="en-US"/>
          </a:p>
        </p:txBody>
      </p:sp>
    </p:spTree>
    <p:extLst>
      <p:ext uri="{BB962C8B-B14F-4D97-AF65-F5344CB8AC3E}">
        <p14:creationId xmlns:p14="http://schemas.microsoft.com/office/powerpoint/2010/main" val="1282516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0" dirty="0" smtClean="0"/>
              <a:t>There</a:t>
            </a:r>
            <a:r>
              <a:rPr lang="en-US" b="0" baseline="0" dirty="0" smtClean="0"/>
              <a:t> is an o</a:t>
            </a:r>
            <a:r>
              <a:rPr lang="en-US" b="0" dirty="0" smtClean="0"/>
              <a:t>fficial social media strategy</a:t>
            </a:r>
          </a:p>
          <a:p>
            <a:pPr marL="171450" indent="-171450">
              <a:buFont typeface="Arial" charset="0"/>
              <a:buChar char="•"/>
            </a:pPr>
            <a:r>
              <a:rPr lang="en-US" b="0" dirty="0" smtClean="0"/>
              <a:t>“social media is immediate, it is engaging and it builds relationships,” all facts that make it an important element in how the university operates and interacts with its stakeholders, including students, staff, faculty and the external community</a:t>
            </a:r>
          </a:p>
          <a:p>
            <a:pPr marL="171450" indent="-171450">
              <a:buFont typeface="Arial" charset="0"/>
              <a:buChar char="•"/>
            </a:pPr>
            <a:r>
              <a:rPr lang="en-US" b="0" dirty="0" smtClean="0"/>
              <a:t>CU’s goal:</a:t>
            </a:r>
            <a:r>
              <a:rPr lang="en-US" b="0" baseline="0" dirty="0" smtClean="0"/>
              <a:t> </a:t>
            </a:r>
            <a:r>
              <a:rPr lang="en-US" b="0" dirty="0" smtClean="0"/>
              <a:t>“To be the benchmark of excellence in the use and effectiveness of social media communications, with all of our communities, among Canadian universities.”</a:t>
            </a:r>
          </a:p>
          <a:p>
            <a:pPr marL="171450" indent="-171450">
              <a:buFont typeface="Arial" charset="0"/>
              <a:buChar char="•"/>
            </a:pPr>
            <a:r>
              <a:rPr lang="en-US" b="0" dirty="0" smtClean="0"/>
              <a:t>THEREFORE,</a:t>
            </a:r>
            <a:r>
              <a:rPr lang="en-US" b="0" baseline="0" dirty="0" smtClean="0"/>
              <a:t> we are </a:t>
            </a:r>
            <a:r>
              <a:rPr lang="en-US" b="0" dirty="0" smtClean="0"/>
              <a:t>taking steps to proactively evaluate and refine the ways in which we utilize digital tools to engage with our publics</a:t>
            </a:r>
            <a:endParaRPr lang="en-US" b="0" dirty="0"/>
          </a:p>
        </p:txBody>
      </p:sp>
      <p:sp>
        <p:nvSpPr>
          <p:cNvPr id="4" name="Slide Number Placeholder 3"/>
          <p:cNvSpPr>
            <a:spLocks noGrp="1"/>
          </p:cNvSpPr>
          <p:nvPr>
            <p:ph type="sldNum" sz="quarter" idx="10"/>
          </p:nvPr>
        </p:nvSpPr>
        <p:spPr/>
        <p:txBody>
          <a:bodyPr/>
          <a:lstStyle/>
          <a:p>
            <a:fld id="{81FEBC25-D1F6-42D4-91EC-131A9898ACA1}" type="slidenum">
              <a:rPr lang="en-US" smtClean="0"/>
              <a:t>31</a:t>
            </a:fld>
            <a:endParaRPr lang="en-US"/>
          </a:p>
        </p:txBody>
      </p:sp>
    </p:spTree>
    <p:extLst>
      <p:ext uri="{BB962C8B-B14F-4D97-AF65-F5344CB8AC3E}">
        <p14:creationId xmlns:p14="http://schemas.microsoft.com/office/powerpoint/2010/main" val="20541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0" dirty="0" smtClean="0"/>
              <a:t>There</a:t>
            </a:r>
            <a:r>
              <a:rPr lang="en-US" b="0" baseline="0" dirty="0" smtClean="0"/>
              <a:t> is an o</a:t>
            </a:r>
            <a:r>
              <a:rPr lang="en-US" b="0" dirty="0" smtClean="0"/>
              <a:t>fficial social media strategy</a:t>
            </a:r>
          </a:p>
          <a:p>
            <a:pPr marL="171450" indent="-171450">
              <a:buFont typeface="Arial" charset="0"/>
              <a:buChar char="•"/>
            </a:pPr>
            <a:r>
              <a:rPr lang="en-US" b="0" dirty="0" smtClean="0"/>
              <a:t>“social media is immediate, it is engaging and it builds relationships,” all facts that make it an important element in how the university operates and interacts with its stakeholders, including students, staff, faculty and the external community</a:t>
            </a:r>
          </a:p>
          <a:p>
            <a:pPr marL="171450" indent="-171450">
              <a:buFont typeface="Arial" charset="0"/>
              <a:buChar char="•"/>
            </a:pPr>
            <a:r>
              <a:rPr lang="en-US" b="0" dirty="0" smtClean="0"/>
              <a:t>CU’s goal:</a:t>
            </a:r>
            <a:r>
              <a:rPr lang="en-US" b="0" baseline="0" dirty="0" smtClean="0"/>
              <a:t> </a:t>
            </a:r>
            <a:r>
              <a:rPr lang="en-US" b="0" dirty="0" smtClean="0"/>
              <a:t>“To be the benchmark of excellence in the use and effectiveness of social media communications, with all of our communities, among Canadian universities.”</a:t>
            </a:r>
          </a:p>
          <a:p>
            <a:pPr marL="171450" indent="-171450">
              <a:buFont typeface="Arial" charset="0"/>
              <a:buChar char="•"/>
            </a:pPr>
            <a:r>
              <a:rPr lang="en-US" b="0" dirty="0" smtClean="0"/>
              <a:t>THEREFORE,</a:t>
            </a:r>
            <a:r>
              <a:rPr lang="en-US" b="0" baseline="0" dirty="0" smtClean="0"/>
              <a:t> we are </a:t>
            </a:r>
            <a:r>
              <a:rPr lang="en-US" b="0" dirty="0" smtClean="0"/>
              <a:t>taking steps to proactively evaluate and refine the ways in which we utilize digital tools to engage with our publics</a:t>
            </a:r>
            <a:endParaRPr lang="en-US" b="0" dirty="0"/>
          </a:p>
        </p:txBody>
      </p:sp>
      <p:sp>
        <p:nvSpPr>
          <p:cNvPr id="4" name="Slide Number Placeholder 3"/>
          <p:cNvSpPr>
            <a:spLocks noGrp="1"/>
          </p:cNvSpPr>
          <p:nvPr>
            <p:ph type="sldNum" sz="quarter" idx="10"/>
          </p:nvPr>
        </p:nvSpPr>
        <p:spPr/>
        <p:txBody>
          <a:bodyPr/>
          <a:lstStyle/>
          <a:p>
            <a:fld id="{81FEBC25-D1F6-42D4-91EC-131A9898ACA1}" type="slidenum">
              <a:rPr lang="en-US" smtClean="0"/>
              <a:t>2</a:t>
            </a:fld>
            <a:endParaRPr lang="en-US"/>
          </a:p>
        </p:txBody>
      </p:sp>
    </p:spTree>
    <p:extLst>
      <p:ext uri="{BB962C8B-B14F-4D97-AF65-F5344CB8AC3E}">
        <p14:creationId xmlns:p14="http://schemas.microsoft.com/office/powerpoint/2010/main" val="1288623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b="0" dirty="0"/>
          </a:p>
        </p:txBody>
      </p:sp>
      <p:sp>
        <p:nvSpPr>
          <p:cNvPr id="4" name="Slide Number Placeholder 3"/>
          <p:cNvSpPr>
            <a:spLocks noGrp="1"/>
          </p:cNvSpPr>
          <p:nvPr>
            <p:ph type="sldNum" sz="quarter" idx="10"/>
          </p:nvPr>
        </p:nvSpPr>
        <p:spPr/>
        <p:txBody>
          <a:bodyPr/>
          <a:lstStyle/>
          <a:p>
            <a:fld id="{81FEBC25-D1F6-42D4-91EC-131A9898ACA1}" type="slidenum">
              <a:rPr lang="en-US" smtClean="0"/>
              <a:t>3</a:t>
            </a:fld>
            <a:endParaRPr lang="en-US"/>
          </a:p>
        </p:txBody>
      </p:sp>
    </p:spTree>
    <p:extLst>
      <p:ext uri="{BB962C8B-B14F-4D97-AF65-F5344CB8AC3E}">
        <p14:creationId xmlns:p14="http://schemas.microsoft.com/office/powerpoint/2010/main" val="1282516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b="0" dirty="0"/>
          </a:p>
        </p:txBody>
      </p:sp>
      <p:sp>
        <p:nvSpPr>
          <p:cNvPr id="4" name="Slide Number Placeholder 3"/>
          <p:cNvSpPr>
            <a:spLocks noGrp="1"/>
          </p:cNvSpPr>
          <p:nvPr>
            <p:ph type="sldNum" sz="quarter" idx="10"/>
          </p:nvPr>
        </p:nvSpPr>
        <p:spPr/>
        <p:txBody>
          <a:bodyPr/>
          <a:lstStyle/>
          <a:p>
            <a:fld id="{81FEBC25-D1F6-42D4-91EC-131A9898ACA1}" type="slidenum">
              <a:rPr lang="en-US" smtClean="0"/>
              <a:t>6</a:t>
            </a:fld>
            <a:endParaRPr lang="en-US"/>
          </a:p>
        </p:txBody>
      </p:sp>
    </p:spTree>
    <p:extLst>
      <p:ext uri="{BB962C8B-B14F-4D97-AF65-F5344CB8AC3E}">
        <p14:creationId xmlns:p14="http://schemas.microsoft.com/office/powerpoint/2010/main" val="2134758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b="0" dirty="0"/>
          </a:p>
        </p:txBody>
      </p:sp>
      <p:sp>
        <p:nvSpPr>
          <p:cNvPr id="4" name="Slide Number Placeholder 3"/>
          <p:cNvSpPr>
            <a:spLocks noGrp="1"/>
          </p:cNvSpPr>
          <p:nvPr>
            <p:ph type="sldNum" sz="quarter" idx="10"/>
          </p:nvPr>
        </p:nvSpPr>
        <p:spPr/>
        <p:txBody>
          <a:bodyPr/>
          <a:lstStyle/>
          <a:p>
            <a:fld id="{81FEBC25-D1F6-42D4-91EC-131A9898ACA1}" type="slidenum">
              <a:rPr lang="en-US" smtClean="0"/>
              <a:t>7</a:t>
            </a:fld>
            <a:endParaRPr lang="en-US"/>
          </a:p>
        </p:txBody>
      </p:sp>
    </p:spTree>
    <p:extLst>
      <p:ext uri="{BB962C8B-B14F-4D97-AF65-F5344CB8AC3E}">
        <p14:creationId xmlns:p14="http://schemas.microsoft.com/office/powerpoint/2010/main" val="1282516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b="0" dirty="0"/>
          </a:p>
        </p:txBody>
      </p:sp>
      <p:sp>
        <p:nvSpPr>
          <p:cNvPr id="4" name="Slide Number Placeholder 3"/>
          <p:cNvSpPr>
            <a:spLocks noGrp="1"/>
          </p:cNvSpPr>
          <p:nvPr>
            <p:ph type="sldNum" sz="quarter" idx="10"/>
          </p:nvPr>
        </p:nvSpPr>
        <p:spPr/>
        <p:txBody>
          <a:bodyPr/>
          <a:lstStyle/>
          <a:p>
            <a:fld id="{81FEBC25-D1F6-42D4-91EC-131A9898ACA1}" type="slidenum">
              <a:rPr lang="en-US" smtClean="0"/>
              <a:t>8</a:t>
            </a:fld>
            <a:endParaRPr lang="en-US"/>
          </a:p>
        </p:txBody>
      </p:sp>
    </p:spTree>
    <p:extLst>
      <p:ext uri="{BB962C8B-B14F-4D97-AF65-F5344CB8AC3E}">
        <p14:creationId xmlns:p14="http://schemas.microsoft.com/office/powerpoint/2010/main" val="1282516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b="0" dirty="0"/>
          </a:p>
        </p:txBody>
      </p:sp>
      <p:sp>
        <p:nvSpPr>
          <p:cNvPr id="4" name="Slide Number Placeholder 3"/>
          <p:cNvSpPr>
            <a:spLocks noGrp="1"/>
          </p:cNvSpPr>
          <p:nvPr>
            <p:ph type="sldNum" sz="quarter" idx="10"/>
          </p:nvPr>
        </p:nvSpPr>
        <p:spPr/>
        <p:txBody>
          <a:bodyPr/>
          <a:lstStyle/>
          <a:p>
            <a:fld id="{81FEBC25-D1F6-42D4-91EC-131A9898ACA1}" type="slidenum">
              <a:rPr lang="en-US" smtClean="0"/>
              <a:t>9</a:t>
            </a:fld>
            <a:endParaRPr lang="en-US"/>
          </a:p>
        </p:txBody>
      </p:sp>
    </p:spTree>
    <p:extLst>
      <p:ext uri="{BB962C8B-B14F-4D97-AF65-F5344CB8AC3E}">
        <p14:creationId xmlns:p14="http://schemas.microsoft.com/office/powerpoint/2010/main" val="128251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b="0" dirty="0"/>
          </a:p>
        </p:txBody>
      </p:sp>
      <p:sp>
        <p:nvSpPr>
          <p:cNvPr id="4" name="Slide Number Placeholder 3"/>
          <p:cNvSpPr>
            <a:spLocks noGrp="1"/>
          </p:cNvSpPr>
          <p:nvPr>
            <p:ph type="sldNum" sz="quarter" idx="10"/>
          </p:nvPr>
        </p:nvSpPr>
        <p:spPr/>
        <p:txBody>
          <a:bodyPr/>
          <a:lstStyle/>
          <a:p>
            <a:fld id="{81FEBC25-D1F6-42D4-91EC-131A9898ACA1}" type="slidenum">
              <a:rPr lang="en-US" smtClean="0"/>
              <a:t>24</a:t>
            </a:fld>
            <a:endParaRPr lang="en-US"/>
          </a:p>
        </p:txBody>
      </p:sp>
    </p:spTree>
    <p:extLst>
      <p:ext uri="{BB962C8B-B14F-4D97-AF65-F5344CB8AC3E}">
        <p14:creationId xmlns:p14="http://schemas.microsoft.com/office/powerpoint/2010/main" val="1282516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b="0" dirty="0"/>
          </a:p>
        </p:txBody>
      </p:sp>
      <p:sp>
        <p:nvSpPr>
          <p:cNvPr id="4" name="Slide Number Placeholder 3"/>
          <p:cNvSpPr>
            <a:spLocks noGrp="1"/>
          </p:cNvSpPr>
          <p:nvPr>
            <p:ph type="sldNum" sz="quarter" idx="10"/>
          </p:nvPr>
        </p:nvSpPr>
        <p:spPr/>
        <p:txBody>
          <a:bodyPr/>
          <a:lstStyle/>
          <a:p>
            <a:fld id="{81FEBC25-D1F6-42D4-91EC-131A9898ACA1}" type="slidenum">
              <a:rPr lang="en-US" smtClean="0"/>
              <a:t>26</a:t>
            </a:fld>
            <a:endParaRPr lang="en-US"/>
          </a:p>
        </p:txBody>
      </p:sp>
    </p:spTree>
    <p:extLst>
      <p:ext uri="{BB962C8B-B14F-4D97-AF65-F5344CB8AC3E}">
        <p14:creationId xmlns:p14="http://schemas.microsoft.com/office/powerpoint/2010/main" val="1618688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216E4-4896-4C98-98D5-23313E2BC344}" type="datetimeFigureOut">
              <a:rPr lang="en-US" smtClean="0"/>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D99922-5E7F-4D19-8DC4-EFD7A4F4096B}" type="slidenum">
              <a:rPr lang="en-US" smtClean="0"/>
              <a:t>‹#›</a:t>
            </a:fld>
            <a:endParaRPr lang="en-US"/>
          </a:p>
        </p:txBody>
      </p:sp>
    </p:spTree>
    <p:extLst>
      <p:ext uri="{BB962C8B-B14F-4D97-AF65-F5344CB8AC3E}">
        <p14:creationId xmlns:p14="http://schemas.microsoft.com/office/powerpoint/2010/main" val="2978709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216E4-4896-4C98-98D5-23313E2BC344}" type="datetimeFigureOut">
              <a:rPr lang="en-US" smtClean="0"/>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D99922-5E7F-4D19-8DC4-EFD7A4F4096B}" type="slidenum">
              <a:rPr lang="en-US" smtClean="0"/>
              <a:t>‹#›</a:t>
            </a:fld>
            <a:endParaRPr lang="en-US"/>
          </a:p>
        </p:txBody>
      </p:sp>
    </p:spTree>
    <p:extLst>
      <p:ext uri="{BB962C8B-B14F-4D97-AF65-F5344CB8AC3E}">
        <p14:creationId xmlns:p14="http://schemas.microsoft.com/office/powerpoint/2010/main" val="2557454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216E4-4896-4C98-98D5-23313E2BC344}" type="datetimeFigureOut">
              <a:rPr lang="en-US" smtClean="0"/>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D99922-5E7F-4D19-8DC4-EFD7A4F4096B}" type="slidenum">
              <a:rPr lang="en-US" smtClean="0"/>
              <a:t>‹#›</a:t>
            </a:fld>
            <a:endParaRPr lang="en-US"/>
          </a:p>
        </p:txBody>
      </p:sp>
    </p:spTree>
    <p:extLst>
      <p:ext uri="{BB962C8B-B14F-4D97-AF65-F5344CB8AC3E}">
        <p14:creationId xmlns:p14="http://schemas.microsoft.com/office/powerpoint/2010/main" val="1533304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216E4-4896-4C98-98D5-23313E2BC344}" type="datetimeFigureOut">
              <a:rPr lang="en-US" smtClean="0"/>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D99922-5E7F-4D19-8DC4-EFD7A4F4096B}" type="slidenum">
              <a:rPr lang="en-US" smtClean="0"/>
              <a:t>‹#›</a:t>
            </a:fld>
            <a:endParaRPr lang="en-US"/>
          </a:p>
        </p:txBody>
      </p:sp>
    </p:spTree>
    <p:extLst>
      <p:ext uri="{BB962C8B-B14F-4D97-AF65-F5344CB8AC3E}">
        <p14:creationId xmlns:p14="http://schemas.microsoft.com/office/powerpoint/2010/main" val="486940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216E4-4896-4C98-98D5-23313E2BC344}" type="datetimeFigureOut">
              <a:rPr lang="en-US" smtClean="0"/>
              <a:t>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D99922-5E7F-4D19-8DC4-EFD7A4F4096B}" type="slidenum">
              <a:rPr lang="en-US" smtClean="0"/>
              <a:t>‹#›</a:t>
            </a:fld>
            <a:endParaRPr lang="en-US"/>
          </a:p>
        </p:txBody>
      </p:sp>
    </p:spTree>
    <p:extLst>
      <p:ext uri="{BB962C8B-B14F-4D97-AF65-F5344CB8AC3E}">
        <p14:creationId xmlns:p14="http://schemas.microsoft.com/office/powerpoint/2010/main" val="2110848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216E4-4896-4C98-98D5-23313E2BC344}" type="datetimeFigureOut">
              <a:rPr lang="en-US" smtClean="0"/>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D99922-5E7F-4D19-8DC4-EFD7A4F4096B}" type="slidenum">
              <a:rPr lang="en-US" smtClean="0"/>
              <a:t>‹#›</a:t>
            </a:fld>
            <a:endParaRPr lang="en-US"/>
          </a:p>
        </p:txBody>
      </p:sp>
    </p:spTree>
    <p:extLst>
      <p:ext uri="{BB962C8B-B14F-4D97-AF65-F5344CB8AC3E}">
        <p14:creationId xmlns:p14="http://schemas.microsoft.com/office/powerpoint/2010/main" val="3841243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216E4-4896-4C98-98D5-23313E2BC344}" type="datetimeFigureOut">
              <a:rPr lang="en-US" smtClean="0"/>
              <a:t>12/1/2014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D99922-5E7F-4D19-8DC4-EFD7A4F4096B}" type="slidenum">
              <a:rPr lang="en-US" smtClean="0"/>
              <a:t>‹#›</a:t>
            </a:fld>
            <a:endParaRPr lang="en-US"/>
          </a:p>
        </p:txBody>
      </p:sp>
    </p:spTree>
    <p:extLst>
      <p:ext uri="{BB962C8B-B14F-4D97-AF65-F5344CB8AC3E}">
        <p14:creationId xmlns:p14="http://schemas.microsoft.com/office/powerpoint/2010/main" val="3819924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216E4-4896-4C98-98D5-23313E2BC344}" type="datetimeFigureOut">
              <a:rPr lang="en-US" smtClean="0"/>
              <a:t>12/1/2014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D99922-5E7F-4D19-8DC4-EFD7A4F4096B}" type="slidenum">
              <a:rPr lang="en-US" smtClean="0"/>
              <a:t>‹#›</a:t>
            </a:fld>
            <a:endParaRPr lang="en-US"/>
          </a:p>
        </p:txBody>
      </p:sp>
    </p:spTree>
    <p:extLst>
      <p:ext uri="{BB962C8B-B14F-4D97-AF65-F5344CB8AC3E}">
        <p14:creationId xmlns:p14="http://schemas.microsoft.com/office/powerpoint/2010/main" val="3608194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216E4-4896-4C98-98D5-23313E2BC344}" type="datetimeFigureOut">
              <a:rPr lang="en-US" smtClean="0"/>
              <a:t>12/1/2014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D99922-5E7F-4D19-8DC4-EFD7A4F4096B}" type="slidenum">
              <a:rPr lang="en-US" smtClean="0"/>
              <a:t>‹#›</a:t>
            </a:fld>
            <a:endParaRPr lang="en-US"/>
          </a:p>
        </p:txBody>
      </p:sp>
    </p:spTree>
    <p:extLst>
      <p:ext uri="{BB962C8B-B14F-4D97-AF65-F5344CB8AC3E}">
        <p14:creationId xmlns:p14="http://schemas.microsoft.com/office/powerpoint/2010/main" val="157741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216E4-4896-4C98-98D5-23313E2BC344}" type="datetimeFigureOut">
              <a:rPr lang="en-US" smtClean="0"/>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D99922-5E7F-4D19-8DC4-EFD7A4F4096B}" type="slidenum">
              <a:rPr lang="en-US" smtClean="0"/>
              <a:t>‹#›</a:t>
            </a:fld>
            <a:endParaRPr lang="en-US"/>
          </a:p>
        </p:txBody>
      </p:sp>
    </p:spTree>
    <p:extLst>
      <p:ext uri="{BB962C8B-B14F-4D97-AF65-F5344CB8AC3E}">
        <p14:creationId xmlns:p14="http://schemas.microsoft.com/office/powerpoint/2010/main" val="2724532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216E4-4896-4C98-98D5-23313E2BC344}" type="datetimeFigureOut">
              <a:rPr lang="en-US" smtClean="0"/>
              <a:t>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D99922-5E7F-4D19-8DC4-EFD7A4F4096B}" type="slidenum">
              <a:rPr lang="en-US" smtClean="0"/>
              <a:t>‹#›</a:t>
            </a:fld>
            <a:endParaRPr lang="en-US"/>
          </a:p>
        </p:txBody>
      </p:sp>
    </p:spTree>
    <p:extLst>
      <p:ext uri="{BB962C8B-B14F-4D97-AF65-F5344CB8AC3E}">
        <p14:creationId xmlns:p14="http://schemas.microsoft.com/office/powerpoint/2010/main" val="726843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216E4-4896-4C98-98D5-23313E2BC344}" type="datetimeFigureOut">
              <a:rPr lang="en-US" smtClean="0"/>
              <a:t>12/1/2014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D99922-5E7F-4D19-8DC4-EFD7A4F4096B}" type="slidenum">
              <a:rPr lang="en-US" smtClean="0"/>
              <a:t>‹#›</a:t>
            </a:fld>
            <a:endParaRPr lang="en-US"/>
          </a:p>
        </p:txBody>
      </p:sp>
    </p:spTree>
    <p:extLst>
      <p:ext uri="{BB962C8B-B14F-4D97-AF65-F5344CB8AC3E}">
        <p14:creationId xmlns:p14="http://schemas.microsoft.com/office/powerpoint/2010/main" val="650240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carletonseo.polldaddy.com/s/seo-social-micro-campaig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p:spPr>
        <p:txBody>
          <a:bodyPr/>
          <a:lstStyle/>
          <a:p>
            <a:pPr marL="0" indent="0" algn="ctr">
              <a:buNone/>
            </a:pPr>
            <a:r>
              <a:rPr lang="en-US" sz="7200" dirty="0" smtClean="0">
                <a:latin typeface="Segoe UI Light" panose="020B0502040204020203" pitchFamily="34" charset="0"/>
              </a:rPr>
              <a:t>Social</a:t>
            </a:r>
          </a:p>
          <a:p>
            <a:pPr marL="0" indent="0" algn="ctr">
              <a:buNone/>
            </a:pPr>
            <a:r>
              <a:rPr lang="en-US" dirty="0" smtClean="0">
                <a:latin typeface="Segoe UI Light" panose="020B0502040204020203" pitchFamily="34" charset="0"/>
              </a:rPr>
              <a:t>@ the Student Experience Office</a:t>
            </a:r>
            <a:endParaRPr lang="en-US" dirty="0">
              <a:latin typeface="Segoe UI Light" panose="020B0502040204020203" pitchFamily="34" charset="0"/>
            </a:endParaRPr>
          </a:p>
        </p:txBody>
      </p:sp>
      <p:sp>
        <p:nvSpPr>
          <p:cNvPr id="5" name="TextBox 4"/>
          <p:cNvSpPr txBox="1"/>
          <p:nvPr/>
        </p:nvSpPr>
        <p:spPr>
          <a:xfrm>
            <a:off x="9829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01234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5483" y="1600200"/>
            <a:ext cx="7373034" cy="4525963"/>
          </a:xfrm>
        </p:spPr>
      </p:pic>
      <p:sp>
        <p:nvSpPr>
          <p:cNvPr id="5" name="Title 4"/>
          <p:cNvSpPr>
            <a:spLocks noGrp="1"/>
          </p:cNvSpPr>
          <p:nvPr>
            <p:ph type="title"/>
          </p:nvPr>
        </p:nvSpPr>
        <p:spPr/>
        <p:txBody>
          <a:bodyPr/>
          <a:lstStyle/>
          <a:p>
            <a:r>
              <a:rPr lang="en-US" dirty="0" smtClean="0">
                <a:latin typeface="Segoe UI Light" panose="020B0502040204020203" pitchFamily="34" charset="0"/>
              </a:rPr>
              <a:t>Central Twitter Account</a:t>
            </a:r>
            <a:endParaRPr lang="en-US" dirty="0">
              <a:latin typeface="Segoe UI Light" panose="020B0502040204020203" pitchFamily="34" charset="0"/>
            </a:endParaRPr>
          </a:p>
        </p:txBody>
      </p:sp>
      <p:sp>
        <p:nvSpPr>
          <p:cNvPr id="6" name="TextBox 5"/>
          <p:cNvSpPr txBox="1"/>
          <p:nvPr/>
        </p:nvSpPr>
        <p:spPr>
          <a:xfrm>
            <a:off x="7497486" y="89972"/>
            <a:ext cx="1200200" cy="369332"/>
          </a:xfrm>
          <a:prstGeom prst="rect">
            <a:avLst/>
          </a:prstGeom>
          <a:noFill/>
        </p:spPr>
        <p:txBody>
          <a:bodyPr wrap="none" rtlCol="0">
            <a:spAutoFit/>
          </a:bodyPr>
          <a:lstStyle/>
          <a:p>
            <a:r>
              <a:rPr lang="en-US" dirty="0" smtClean="0"/>
              <a:t>Awareness</a:t>
            </a:r>
            <a:endParaRPr lang="en-US" dirty="0"/>
          </a:p>
        </p:txBody>
      </p:sp>
    </p:spTree>
    <p:extLst>
      <p:ext uri="{BB962C8B-B14F-4D97-AF65-F5344CB8AC3E}">
        <p14:creationId xmlns:p14="http://schemas.microsoft.com/office/powerpoint/2010/main" val="1940220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1473" y="1600200"/>
            <a:ext cx="6841053" cy="4525963"/>
          </a:xfrm>
        </p:spPr>
      </p:pic>
      <p:sp>
        <p:nvSpPr>
          <p:cNvPr id="5" name="Title 4"/>
          <p:cNvSpPr>
            <a:spLocks noGrp="1"/>
          </p:cNvSpPr>
          <p:nvPr>
            <p:ph type="title"/>
          </p:nvPr>
        </p:nvSpPr>
        <p:spPr/>
        <p:txBody>
          <a:bodyPr/>
          <a:lstStyle/>
          <a:p>
            <a:r>
              <a:rPr lang="en-US" dirty="0" smtClean="0">
                <a:latin typeface="Segoe UI Light" panose="020B0502040204020203" pitchFamily="34" charset="0"/>
              </a:rPr>
              <a:t>Central FB Account</a:t>
            </a:r>
            <a:endParaRPr lang="en-US" dirty="0">
              <a:latin typeface="Segoe UI Light" panose="020B0502040204020203" pitchFamily="34" charset="0"/>
            </a:endParaRPr>
          </a:p>
        </p:txBody>
      </p:sp>
      <p:sp>
        <p:nvSpPr>
          <p:cNvPr id="6" name="TextBox 5"/>
          <p:cNvSpPr txBox="1"/>
          <p:nvPr/>
        </p:nvSpPr>
        <p:spPr>
          <a:xfrm>
            <a:off x="7497486" y="89972"/>
            <a:ext cx="1200200" cy="369332"/>
          </a:xfrm>
          <a:prstGeom prst="rect">
            <a:avLst/>
          </a:prstGeom>
          <a:noFill/>
        </p:spPr>
        <p:txBody>
          <a:bodyPr wrap="none" rtlCol="0">
            <a:spAutoFit/>
          </a:bodyPr>
          <a:lstStyle/>
          <a:p>
            <a:r>
              <a:rPr lang="en-US" dirty="0" smtClean="0"/>
              <a:t>Awareness</a:t>
            </a:r>
            <a:endParaRPr lang="en-US" dirty="0"/>
          </a:p>
        </p:txBody>
      </p:sp>
    </p:spTree>
    <p:extLst>
      <p:ext uri="{BB962C8B-B14F-4D97-AF65-F5344CB8AC3E}">
        <p14:creationId xmlns:p14="http://schemas.microsoft.com/office/powerpoint/2010/main" val="3068310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7249" y="1600200"/>
            <a:ext cx="5529502" cy="4525963"/>
          </a:xfrm>
        </p:spPr>
      </p:pic>
      <p:sp>
        <p:nvSpPr>
          <p:cNvPr id="5" name="Title 1"/>
          <p:cNvSpPr>
            <a:spLocks noGrp="1"/>
          </p:cNvSpPr>
          <p:nvPr>
            <p:ph type="title"/>
          </p:nvPr>
        </p:nvSpPr>
        <p:spPr>
          <a:xfrm>
            <a:off x="457200" y="274638"/>
            <a:ext cx="8229600" cy="1143000"/>
          </a:xfrm>
        </p:spPr>
        <p:txBody>
          <a:bodyPr/>
          <a:lstStyle/>
          <a:p>
            <a:r>
              <a:rPr lang="en-US" dirty="0" smtClean="0">
                <a:latin typeface="Segoe UI Light" panose="020B0502040204020203" pitchFamily="34" charset="0"/>
              </a:rPr>
              <a:t>#</a:t>
            </a:r>
            <a:r>
              <a:rPr lang="en-US" dirty="0" err="1" smtClean="0">
                <a:latin typeface="Segoe UI Light" panose="020B0502040204020203" pitchFamily="34" charset="0"/>
              </a:rPr>
              <a:t>CUatSummerO</a:t>
            </a:r>
            <a:endParaRPr lang="en-US" dirty="0">
              <a:latin typeface="Segoe UI Light" panose="020B0502040204020203" pitchFamily="34" charset="0"/>
            </a:endParaRPr>
          </a:p>
        </p:txBody>
      </p:sp>
      <p:sp>
        <p:nvSpPr>
          <p:cNvPr id="6" name="TextBox 5"/>
          <p:cNvSpPr txBox="1"/>
          <p:nvPr/>
        </p:nvSpPr>
        <p:spPr>
          <a:xfrm>
            <a:off x="7497486" y="89972"/>
            <a:ext cx="1200200" cy="369332"/>
          </a:xfrm>
          <a:prstGeom prst="rect">
            <a:avLst/>
          </a:prstGeom>
          <a:noFill/>
        </p:spPr>
        <p:txBody>
          <a:bodyPr wrap="none" rtlCol="0">
            <a:spAutoFit/>
          </a:bodyPr>
          <a:lstStyle/>
          <a:p>
            <a:r>
              <a:rPr lang="en-US" dirty="0" smtClean="0"/>
              <a:t>Awareness</a:t>
            </a:r>
            <a:endParaRPr lang="en-US" dirty="0"/>
          </a:p>
        </p:txBody>
      </p:sp>
    </p:spTree>
    <p:extLst>
      <p:ext uri="{BB962C8B-B14F-4D97-AF65-F5344CB8AC3E}">
        <p14:creationId xmlns:p14="http://schemas.microsoft.com/office/powerpoint/2010/main" val="277552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Light" panose="020B0502040204020203" pitchFamily="34" charset="0"/>
              </a:rPr>
              <a:t>#</a:t>
            </a:r>
            <a:r>
              <a:rPr lang="en-US" dirty="0" err="1" smtClean="0">
                <a:latin typeface="Segoe UI Light" panose="020B0502040204020203" pitchFamily="34" charset="0"/>
              </a:rPr>
              <a:t>jointheconspiracy</a:t>
            </a:r>
            <a:endParaRPr lang="en-US" dirty="0">
              <a:latin typeface="Segoe UI Light" panose="020B05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8505" y="1600200"/>
            <a:ext cx="4846990" cy="4525963"/>
          </a:xfrm>
        </p:spPr>
      </p:pic>
      <p:sp>
        <p:nvSpPr>
          <p:cNvPr id="5" name="TextBox 4"/>
          <p:cNvSpPr txBox="1"/>
          <p:nvPr/>
        </p:nvSpPr>
        <p:spPr>
          <a:xfrm>
            <a:off x="7497486" y="89972"/>
            <a:ext cx="1200200" cy="369332"/>
          </a:xfrm>
          <a:prstGeom prst="rect">
            <a:avLst/>
          </a:prstGeom>
          <a:noFill/>
        </p:spPr>
        <p:txBody>
          <a:bodyPr wrap="none" rtlCol="0">
            <a:spAutoFit/>
          </a:bodyPr>
          <a:lstStyle/>
          <a:p>
            <a:r>
              <a:rPr lang="en-US" dirty="0" smtClean="0"/>
              <a:t>Awareness</a:t>
            </a:r>
            <a:endParaRPr lang="en-US" dirty="0"/>
          </a:p>
        </p:txBody>
      </p:sp>
    </p:spTree>
    <p:extLst>
      <p:ext uri="{BB962C8B-B14F-4D97-AF65-F5344CB8AC3E}">
        <p14:creationId xmlns:p14="http://schemas.microsoft.com/office/powerpoint/2010/main" val="3415469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Light" panose="020B0502040204020203" pitchFamily="34" charset="0"/>
              </a:rPr>
              <a:t>#</a:t>
            </a:r>
            <a:r>
              <a:rPr lang="en-US" dirty="0" err="1" smtClean="0">
                <a:latin typeface="Segoe UI Light" panose="020B0502040204020203" pitchFamily="34" charset="0"/>
              </a:rPr>
              <a:t>CarletonSWAG</a:t>
            </a:r>
            <a:endParaRPr lang="en-US" dirty="0">
              <a:latin typeface="Segoe UI Light" panose="020B05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2809" y="1600200"/>
            <a:ext cx="5358381" cy="4525963"/>
          </a:xfrm>
        </p:spPr>
      </p:pic>
      <p:sp>
        <p:nvSpPr>
          <p:cNvPr id="5" name="TextBox 4"/>
          <p:cNvSpPr txBox="1"/>
          <p:nvPr/>
        </p:nvSpPr>
        <p:spPr>
          <a:xfrm>
            <a:off x="7497486" y="89972"/>
            <a:ext cx="1200200" cy="369332"/>
          </a:xfrm>
          <a:prstGeom prst="rect">
            <a:avLst/>
          </a:prstGeom>
          <a:noFill/>
        </p:spPr>
        <p:txBody>
          <a:bodyPr wrap="none" rtlCol="0">
            <a:spAutoFit/>
          </a:bodyPr>
          <a:lstStyle/>
          <a:p>
            <a:r>
              <a:rPr lang="en-US" dirty="0" smtClean="0"/>
              <a:t>Awareness</a:t>
            </a:r>
            <a:endParaRPr lang="en-US" dirty="0"/>
          </a:p>
        </p:txBody>
      </p:sp>
    </p:spTree>
    <p:extLst>
      <p:ext uri="{BB962C8B-B14F-4D97-AF65-F5344CB8AC3E}">
        <p14:creationId xmlns:p14="http://schemas.microsoft.com/office/powerpoint/2010/main" val="1853952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Light" panose="020B0502040204020203" pitchFamily="34" charset="0"/>
              </a:rPr>
              <a:t>#</a:t>
            </a:r>
            <a:r>
              <a:rPr lang="en-US" dirty="0" err="1" smtClean="0">
                <a:latin typeface="Segoe UI Light" panose="020B0502040204020203" pitchFamily="34" charset="0"/>
              </a:rPr>
              <a:t>CUatRJ</a:t>
            </a:r>
            <a:endParaRPr lang="en-US" dirty="0">
              <a:latin typeface="Segoe UI Light" panose="020B05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01662"/>
            <a:ext cx="8229600" cy="4323039"/>
          </a:xfrm>
        </p:spPr>
      </p:pic>
      <p:sp>
        <p:nvSpPr>
          <p:cNvPr id="5" name="TextBox 4"/>
          <p:cNvSpPr txBox="1"/>
          <p:nvPr/>
        </p:nvSpPr>
        <p:spPr>
          <a:xfrm>
            <a:off x="7497486" y="89972"/>
            <a:ext cx="1200200" cy="369332"/>
          </a:xfrm>
          <a:prstGeom prst="rect">
            <a:avLst/>
          </a:prstGeom>
          <a:noFill/>
        </p:spPr>
        <p:txBody>
          <a:bodyPr wrap="none" rtlCol="0">
            <a:spAutoFit/>
          </a:bodyPr>
          <a:lstStyle/>
          <a:p>
            <a:r>
              <a:rPr lang="en-US" dirty="0" smtClean="0"/>
              <a:t>Awareness</a:t>
            </a:r>
            <a:endParaRPr lang="en-US" dirty="0"/>
          </a:p>
        </p:txBody>
      </p:sp>
    </p:spTree>
    <p:extLst>
      <p:ext uri="{BB962C8B-B14F-4D97-AF65-F5344CB8AC3E}">
        <p14:creationId xmlns:p14="http://schemas.microsoft.com/office/powerpoint/2010/main" val="3871912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Light" panose="020B0502040204020203" pitchFamily="34" charset="0"/>
              </a:rPr>
              <a:t>#</a:t>
            </a:r>
            <a:r>
              <a:rPr lang="en-US" dirty="0" err="1" smtClean="0">
                <a:latin typeface="Segoe UI Light" panose="020B0502040204020203" pitchFamily="34" charset="0"/>
              </a:rPr>
              <a:t>CUatRJ</a:t>
            </a:r>
            <a:r>
              <a:rPr lang="en-US" dirty="0" smtClean="0">
                <a:latin typeface="Segoe UI Light" panose="020B0502040204020203" pitchFamily="34" charset="0"/>
              </a:rPr>
              <a:t> Trending</a:t>
            </a:r>
            <a:endParaRPr lang="en-US" dirty="0">
              <a:latin typeface="Segoe UI Light" panose="020B05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0338" y="1610204"/>
            <a:ext cx="5363323" cy="4505954"/>
          </a:xfrm>
        </p:spPr>
      </p:pic>
      <p:sp>
        <p:nvSpPr>
          <p:cNvPr id="5" name="TextBox 4"/>
          <p:cNvSpPr txBox="1"/>
          <p:nvPr/>
        </p:nvSpPr>
        <p:spPr>
          <a:xfrm>
            <a:off x="7497486" y="89972"/>
            <a:ext cx="1200200" cy="369332"/>
          </a:xfrm>
          <a:prstGeom prst="rect">
            <a:avLst/>
          </a:prstGeom>
          <a:noFill/>
        </p:spPr>
        <p:txBody>
          <a:bodyPr wrap="none" rtlCol="0">
            <a:spAutoFit/>
          </a:bodyPr>
          <a:lstStyle/>
          <a:p>
            <a:r>
              <a:rPr lang="en-US" dirty="0" smtClean="0"/>
              <a:t>Awareness</a:t>
            </a:r>
            <a:endParaRPr lang="en-US" dirty="0"/>
          </a:p>
        </p:txBody>
      </p:sp>
    </p:spTree>
    <p:extLst>
      <p:ext uri="{BB962C8B-B14F-4D97-AF65-F5344CB8AC3E}">
        <p14:creationId xmlns:p14="http://schemas.microsoft.com/office/powerpoint/2010/main" val="3363086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Light" panose="020B0502040204020203" pitchFamily="34" charset="0"/>
              </a:rPr>
              <a:t>CCR Button Contest</a:t>
            </a:r>
            <a:endParaRPr lang="en-US" dirty="0">
              <a:latin typeface="Segoe UI Light" panose="020B0502040204020203" pitchFamily="34" charset="0"/>
            </a:endParaRPr>
          </a:p>
        </p:txBody>
      </p:sp>
      <p:pic>
        <p:nvPicPr>
          <p:cNvPr id="4" name="Picture 3"/>
          <p:cNvPicPr>
            <a:picLocks noChangeAspect="1"/>
          </p:cNvPicPr>
          <p:nvPr/>
        </p:nvPicPr>
        <p:blipFill>
          <a:blip r:embed="rId2"/>
          <a:stretch>
            <a:fillRect/>
          </a:stretch>
        </p:blipFill>
        <p:spPr>
          <a:xfrm>
            <a:off x="152400" y="1419225"/>
            <a:ext cx="4962525" cy="6124575"/>
          </a:xfrm>
          <a:prstGeom prst="rect">
            <a:avLst/>
          </a:prstGeom>
        </p:spPr>
      </p:pic>
      <p:pic>
        <p:nvPicPr>
          <p:cNvPr id="5" name="Picture 4"/>
          <p:cNvPicPr>
            <a:picLocks noChangeAspect="1"/>
          </p:cNvPicPr>
          <p:nvPr/>
        </p:nvPicPr>
        <p:blipFill>
          <a:blip r:embed="rId3"/>
          <a:stretch>
            <a:fillRect/>
          </a:stretch>
        </p:blipFill>
        <p:spPr>
          <a:xfrm>
            <a:off x="5029200" y="1419225"/>
            <a:ext cx="5010150" cy="5648325"/>
          </a:xfrm>
          <a:prstGeom prst="rect">
            <a:avLst/>
          </a:prstGeom>
        </p:spPr>
      </p:pic>
      <p:sp>
        <p:nvSpPr>
          <p:cNvPr id="6" name="TextBox 5"/>
          <p:cNvSpPr txBox="1"/>
          <p:nvPr/>
        </p:nvSpPr>
        <p:spPr>
          <a:xfrm>
            <a:off x="7497486" y="89972"/>
            <a:ext cx="1200200" cy="369332"/>
          </a:xfrm>
          <a:prstGeom prst="rect">
            <a:avLst/>
          </a:prstGeom>
          <a:noFill/>
        </p:spPr>
        <p:txBody>
          <a:bodyPr wrap="none" rtlCol="0">
            <a:spAutoFit/>
          </a:bodyPr>
          <a:lstStyle/>
          <a:p>
            <a:r>
              <a:rPr lang="en-US" dirty="0" smtClean="0"/>
              <a:t>Awareness</a:t>
            </a:r>
            <a:endParaRPr lang="en-US" dirty="0"/>
          </a:p>
        </p:txBody>
      </p:sp>
    </p:spTree>
    <p:extLst>
      <p:ext uri="{BB962C8B-B14F-4D97-AF65-F5344CB8AC3E}">
        <p14:creationId xmlns:p14="http://schemas.microsoft.com/office/powerpoint/2010/main" val="3736985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Light" panose="020B0502040204020203" pitchFamily="34" charset="0"/>
              </a:rPr>
              <a:t>Photo Albums</a:t>
            </a:r>
            <a:endParaRPr lang="en-US" dirty="0">
              <a:latin typeface="Segoe UI Light" panose="020B0502040204020203" pitchFamily="34" charset="0"/>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76362" y="1398588"/>
            <a:ext cx="6391275" cy="5246464"/>
          </a:xfrm>
          <a:prstGeom prst="rect">
            <a:avLst/>
          </a:prstGeom>
        </p:spPr>
      </p:pic>
    </p:spTree>
    <p:extLst>
      <p:ext uri="{BB962C8B-B14F-4D97-AF65-F5344CB8AC3E}">
        <p14:creationId xmlns:p14="http://schemas.microsoft.com/office/powerpoint/2010/main" val="986897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Light" panose="020B0502040204020203" pitchFamily="34" charset="0"/>
              </a:rPr>
              <a:t>Facebook Album Ads</a:t>
            </a:r>
            <a:endParaRPr lang="en-US" dirty="0">
              <a:latin typeface="Segoe UI Light" panose="020B05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3351" y="1600200"/>
            <a:ext cx="7117298" cy="4525963"/>
          </a:xfrm>
        </p:spPr>
      </p:pic>
      <p:sp>
        <p:nvSpPr>
          <p:cNvPr id="5" name="TextBox 4"/>
          <p:cNvSpPr txBox="1"/>
          <p:nvPr/>
        </p:nvSpPr>
        <p:spPr>
          <a:xfrm>
            <a:off x="7497486" y="89972"/>
            <a:ext cx="1350947" cy="369332"/>
          </a:xfrm>
          <a:prstGeom prst="rect">
            <a:avLst/>
          </a:prstGeom>
          <a:noFill/>
        </p:spPr>
        <p:txBody>
          <a:bodyPr wrap="none" rtlCol="0">
            <a:spAutoFit/>
          </a:bodyPr>
          <a:lstStyle/>
          <a:p>
            <a:r>
              <a:rPr lang="en-US" dirty="0" smtClean="0"/>
              <a:t>Involvement</a:t>
            </a:r>
            <a:endParaRPr lang="en-US" dirty="0"/>
          </a:p>
        </p:txBody>
      </p:sp>
    </p:spTree>
    <p:extLst>
      <p:ext uri="{BB962C8B-B14F-4D97-AF65-F5344CB8AC3E}">
        <p14:creationId xmlns:p14="http://schemas.microsoft.com/office/powerpoint/2010/main" val="11843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p:spPr>
        <p:txBody>
          <a:bodyPr/>
          <a:lstStyle/>
          <a:p>
            <a:pPr marL="0" indent="0" algn="ctr">
              <a:buNone/>
            </a:pPr>
            <a:r>
              <a:rPr lang="en-US" dirty="0" smtClean="0">
                <a:latin typeface="Segoe UI Light" panose="020B0502040204020203" pitchFamily="34" charset="0"/>
              </a:rPr>
              <a:t>The mission of the Student Experience Office:</a:t>
            </a:r>
          </a:p>
          <a:p>
            <a:pPr marL="0" indent="0" algn="ctr">
              <a:buNone/>
            </a:pPr>
            <a:endParaRPr lang="en-US" dirty="0" smtClean="0">
              <a:latin typeface="Segoe UI Light" panose="020B0502040204020203" pitchFamily="34" charset="0"/>
            </a:endParaRPr>
          </a:p>
          <a:p>
            <a:pPr marL="0" indent="0" algn="ctr">
              <a:buNone/>
            </a:pPr>
            <a:r>
              <a:rPr lang="en-US" dirty="0" smtClean="0">
                <a:latin typeface="Segoe UI Light" panose="020B0502040204020203" pitchFamily="34" charset="0"/>
              </a:rPr>
              <a:t> transition support</a:t>
            </a:r>
          </a:p>
          <a:p>
            <a:pPr marL="0" indent="0" algn="ctr">
              <a:buNone/>
            </a:pPr>
            <a:endParaRPr lang="en-US" dirty="0" smtClean="0">
              <a:latin typeface="Segoe UI Light" panose="020B0502040204020203" pitchFamily="34" charset="0"/>
            </a:endParaRPr>
          </a:p>
          <a:p>
            <a:pPr marL="0" indent="0" algn="ctr">
              <a:buNone/>
            </a:pPr>
            <a:r>
              <a:rPr lang="en-US" dirty="0" smtClean="0">
                <a:latin typeface="Segoe UI Light" panose="020B0502040204020203" pitchFamily="34" charset="0"/>
              </a:rPr>
              <a:t>engaging programming opportunities</a:t>
            </a:r>
            <a:endParaRPr lang="en-US" dirty="0">
              <a:latin typeface="Segoe UI Light" panose="020B0502040204020203" pitchFamily="34" charset="0"/>
            </a:endParaRPr>
          </a:p>
        </p:txBody>
      </p:sp>
      <p:sp>
        <p:nvSpPr>
          <p:cNvPr id="5" name="TextBox 4"/>
          <p:cNvSpPr txBox="1"/>
          <p:nvPr/>
        </p:nvSpPr>
        <p:spPr>
          <a:xfrm>
            <a:off x="9829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22835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7497486" y="89972"/>
            <a:ext cx="1350947" cy="369332"/>
          </a:xfrm>
          <a:prstGeom prst="rect">
            <a:avLst/>
          </a:prstGeom>
          <a:noFill/>
        </p:spPr>
        <p:txBody>
          <a:bodyPr wrap="none" rtlCol="0">
            <a:spAutoFit/>
          </a:bodyPr>
          <a:lstStyle/>
          <a:p>
            <a:r>
              <a:rPr lang="en-US" dirty="0" smtClean="0">
                <a:solidFill>
                  <a:schemeClr val="bg1"/>
                </a:solidFill>
              </a:rPr>
              <a:t>Involvement</a:t>
            </a:r>
            <a:endParaRPr lang="en-US" dirty="0">
              <a:solidFill>
                <a:schemeClr val="bg1"/>
              </a:solidFill>
            </a:endParaRPr>
          </a:p>
        </p:txBody>
      </p:sp>
    </p:spTree>
    <p:extLst>
      <p:ext uri="{BB962C8B-B14F-4D97-AF65-F5344CB8AC3E}">
        <p14:creationId xmlns:p14="http://schemas.microsoft.com/office/powerpoint/2010/main" val="2177242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7497486" y="89972"/>
            <a:ext cx="1350947" cy="369332"/>
          </a:xfrm>
          <a:prstGeom prst="rect">
            <a:avLst/>
          </a:prstGeom>
          <a:noFill/>
        </p:spPr>
        <p:txBody>
          <a:bodyPr wrap="none" rtlCol="0">
            <a:spAutoFit/>
          </a:bodyPr>
          <a:lstStyle/>
          <a:p>
            <a:r>
              <a:rPr lang="en-US" dirty="0" smtClean="0">
                <a:solidFill>
                  <a:schemeClr val="bg1"/>
                </a:solidFill>
              </a:rPr>
              <a:t>Involvement</a:t>
            </a:r>
            <a:endParaRPr lang="en-US" dirty="0">
              <a:solidFill>
                <a:schemeClr val="bg1"/>
              </a:solidFill>
            </a:endParaRPr>
          </a:p>
        </p:txBody>
      </p:sp>
    </p:spTree>
    <p:extLst>
      <p:ext uri="{BB962C8B-B14F-4D97-AF65-F5344CB8AC3E}">
        <p14:creationId xmlns:p14="http://schemas.microsoft.com/office/powerpoint/2010/main" val="495993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a:solidFill>
            <a:schemeClr val="bg1">
              <a:alpha val="62000"/>
            </a:schemeClr>
          </a:solidFill>
        </p:spPr>
        <p:txBody>
          <a:bodyPr>
            <a:noAutofit/>
          </a:bodyPr>
          <a:lstStyle/>
          <a:p>
            <a:r>
              <a:rPr lang="en-US" sz="4800" b="1" dirty="0" smtClean="0">
                <a:latin typeface="Segoe UI" panose="020B0502040204020203" pitchFamily="34" charset="0"/>
                <a:ea typeface="Segoe UI" panose="020B0502040204020203" pitchFamily="34" charset="0"/>
                <a:cs typeface="Segoe UI" panose="020B0502040204020203" pitchFamily="34" charset="0"/>
              </a:rPr>
              <a:t>Carleton Serves is on Sept. 27</a:t>
            </a:r>
            <a:br>
              <a:rPr lang="en-US" sz="4800" b="1" dirty="0" smtClean="0">
                <a:latin typeface="Segoe UI" panose="020B0502040204020203" pitchFamily="34" charset="0"/>
                <a:ea typeface="Segoe UI" panose="020B0502040204020203" pitchFamily="34" charset="0"/>
                <a:cs typeface="Segoe UI" panose="020B0502040204020203" pitchFamily="34" charset="0"/>
              </a:rPr>
            </a:br>
            <a:r>
              <a:rPr lang="en-US" sz="1600" b="1" dirty="0" smtClean="0">
                <a:latin typeface="Segoe UI" panose="020B0502040204020203" pitchFamily="34" charset="0"/>
                <a:ea typeface="Segoe UI" panose="020B0502040204020203" pitchFamily="34" charset="0"/>
                <a:cs typeface="Segoe UI" panose="020B0502040204020203" pitchFamily="34" charset="0"/>
              </a:rPr>
              <a:t>Register using the link below. Share this image to invite your friends.</a:t>
            </a:r>
            <a:endParaRPr lang="en-US" sz="4800"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TextBox 2"/>
          <p:cNvSpPr txBox="1"/>
          <p:nvPr/>
        </p:nvSpPr>
        <p:spPr>
          <a:xfrm>
            <a:off x="7497486" y="89972"/>
            <a:ext cx="1350947" cy="369332"/>
          </a:xfrm>
          <a:prstGeom prst="rect">
            <a:avLst/>
          </a:prstGeom>
          <a:noFill/>
        </p:spPr>
        <p:txBody>
          <a:bodyPr wrap="none" rtlCol="0">
            <a:spAutoFit/>
          </a:bodyPr>
          <a:lstStyle/>
          <a:p>
            <a:r>
              <a:rPr lang="en-US" dirty="0" smtClean="0">
                <a:solidFill>
                  <a:schemeClr val="bg1"/>
                </a:solidFill>
              </a:rPr>
              <a:t>Involvement</a:t>
            </a:r>
            <a:endParaRPr lang="en-US" dirty="0">
              <a:solidFill>
                <a:schemeClr val="bg1"/>
              </a:solidFill>
            </a:endParaRPr>
          </a:p>
        </p:txBody>
      </p:sp>
    </p:spTree>
    <p:extLst>
      <p:ext uri="{BB962C8B-B14F-4D97-AF65-F5344CB8AC3E}">
        <p14:creationId xmlns:p14="http://schemas.microsoft.com/office/powerpoint/2010/main" val="2421308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02242"/>
            <a:ext cx="8229600" cy="4321879"/>
          </a:xfrm>
        </p:spPr>
      </p:pic>
      <p:sp>
        <p:nvSpPr>
          <p:cNvPr id="5" name="Title 4"/>
          <p:cNvSpPr>
            <a:spLocks noGrp="1"/>
          </p:cNvSpPr>
          <p:nvPr>
            <p:ph type="title"/>
          </p:nvPr>
        </p:nvSpPr>
        <p:spPr/>
        <p:txBody>
          <a:bodyPr/>
          <a:lstStyle/>
          <a:p>
            <a:r>
              <a:rPr lang="en-US" dirty="0" smtClean="0">
                <a:latin typeface="Segoe UI Light" panose="020B0502040204020203" pitchFamily="34" charset="0"/>
              </a:rPr>
              <a:t>Shared Calendar</a:t>
            </a:r>
            <a:endParaRPr lang="en-US" dirty="0">
              <a:latin typeface="Segoe UI Light" panose="020B0502040204020203" pitchFamily="34" charset="0"/>
            </a:endParaRPr>
          </a:p>
        </p:txBody>
      </p:sp>
      <p:sp>
        <p:nvSpPr>
          <p:cNvPr id="6" name="TextBox 5"/>
          <p:cNvSpPr txBox="1"/>
          <p:nvPr/>
        </p:nvSpPr>
        <p:spPr>
          <a:xfrm>
            <a:off x="7497486" y="89972"/>
            <a:ext cx="1200200" cy="369332"/>
          </a:xfrm>
          <a:prstGeom prst="rect">
            <a:avLst/>
          </a:prstGeom>
          <a:noFill/>
        </p:spPr>
        <p:txBody>
          <a:bodyPr wrap="none" rtlCol="0">
            <a:spAutoFit/>
          </a:bodyPr>
          <a:lstStyle/>
          <a:p>
            <a:r>
              <a:rPr lang="en-US" dirty="0" smtClean="0"/>
              <a:t>Awareness</a:t>
            </a:r>
            <a:endParaRPr lang="en-US" dirty="0"/>
          </a:p>
        </p:txBody>
      </p:sp>
    </p:spTree>
    <p:extLst>
      <p:ext uri="{BB962C8B-B14F-4D97-AF65-F5344CB8AC3E}">
        <p14:creationId xmlns:p14="http://schemas.microsoft.com/office/powerpoint/2010/main" val="445869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Segoe UI Light" panose="020B0502040204020203" pitchFamily="34" charset="0"/>
              </a:rPr>
              <a:t>Program Parameters for Social Content:</a:t>
            </a:r>
            <a:br>
              <a:rPr lang="en-US" sz="3600" dirty="0" smtClean="0">
                <a:latin typeface="Segoe UI Light" panose="020B0502040204020203" pitchFamily="34" charset="0"/>
              </a:rPr>
            </a:br>
            <a:r>
              <a:rPr lang="en-US" sz="2800" b="1" dirty="0" smtClean="0">
                <a:latin typeface="Segoe UI Light" panose="020B0502040204020203" pitchFamily="34" charset="0"/>
              </a:rPr>
              <a:t>Campus Activity Board</a:t>
            </a:r>
            <a:endParaRPr lang="en-US" sz="3600" b="1" dirty="0">
              <a:latin typeface="Segoe UI Light" panose="020B0502040204020203" pitchFamily="34" charset="0"/>
            </a:endParaRPr>
          </a:p>
        </p:txBody>
      </p:sp>
      <p:sp>
        <p:nvSpPr>
          <p:cNvPr id="3" name="Content Placeholder 2"/>
          <p:cNvSpPr>
            <a:spLocks noGrp="1"/>
          </p:cNvSpPr>
          <p:nvPr>
            <p:ph idx="1"/>
          </p:nvPr>
        </p:nvSpPr>
        <p:spPr>
          <a:xfrm>
            <a:off x="1885950" y="1600200"/>
            <a:ext cx="5372100" cy="4525963"/>
          </a:xfrm>
        </p:spPr>
        <p:txBody>
          <a:bodyPr>
            <a:normAutofit/>
          </a:bodyPr>
          <a:lstStyle/>
          <a:p>
            <a:pPr>
              <a:buFont typeface="Wingdings" panose="05000000000000000000" pitchFamily="2" charset="2"/>
              <a:buChar char="§"/>
            </a:pPr>
            <a:r>
              <a:rPr lang="en-US" sz="2000" b="1" dirty="0" smtClean="0">
                <a:latin typeface="Segoe UI Light" panose="020B0502040204020203" pitchFamily="34" charset="0"/>
              </a:rPr>
              <a:t>Core About Sentence: </a:t>
            </a:r>
            <a:r>
              <a:rPr lang="en-US" sz="2000" dirty="0" smtClean="0">
                <a:latin typeface="Segoe UI Light" panose="020B0502040204020203" pitchFamily="34" charset="0"/>
              </a:rPr>
              <a:t>CAB is a student-driven organization that plans and promotes on-campus activities and events.</a:t>
            </a:r>
          </a:p>
          <a:p>
            <a:pPr>
              <a:buFont typeface="Wingdings" panose="05000000000000000000" pitchFamily="2" charset="2"/>
              <a:buChar char="§"/>
            </a:pPr>
            <a:endParaRPr lang="en-US" sz="2000" b="1" dirty="0" smtClean="0">
              <a:latin typeface="Segoe UI Light" panose="020B0502040204020203" pitchFamily="34" charset="0"/>
            </a:endParaRPr>
          </a:p>
          <a:p>
            <a:pPr>
              <a:buFont typeface="Wingdings" panose="05000000000000000000" pitchFamily="2" charset="2"/>
              <a:buChar char="§"/>
            </a:pPr>
            <a:r>
              <a:rPr lang="en-US" sz="2000" b="1" dirty="0" smtClean="0">
                <a:latin typeface="Segoe UI Light" panose="020B0502040204020203" pitchFamily="34" charset="0"/>
              </a:rPr>
              <a:t>Hashtag</a:t>
            </a:r>
            <a:r>
              <a:rPr lang="en-US" sz="2000" dirty="0" smtClean="0">
                <a:latin typeface="Segoe UI Light" panose="020B0502040204020203" pitchFamily="34" charset="0"/>
              </a:rPr>
              <a:t>: #</a:t>
            </a:r>
            <a:r>
              <a:rPr lang="en-US" sz="2000" dirty="0" err="1" smtClean="0">
                <a:latin typeface="Segoe UI Light" panose="020B0502040204020203" pitchFamily="34" charset="0"/>
              </a:rPr>
              <a:t>CarletonCAB</a:t>
            </a:r>
            <a:endParaRPr lang="en-US" sz="2000" b="1" dirty="0" smtClean="0">
              <a:latin typeface="Segoe UI Light" panose="020B0502040204020203" pitchFamily="34" charset="0"/>
            </a:endParaRPr>
          </a:p>
          <a:p>
            <a:pPr>
              <a:buFont typeface="Wingdings" panose="05000000000000000000" pitchFamily="2" charset="2"/>
              <a:buChar char="§"/>
            </a:pPr>
            <a:endParaRPr lang="en-US" sz="2000" b="1" dirty="0" smtClean="0">
              <a:latin typeface="Segoe UI Light" panose="020B0502040204020203" pitchFamily="34" charset="0"/>
            </a:endParaRPr>
          </a:p>
          <a:p>
            <a:pPr>
              <a:buFont typeface="Wingdings" panose="05000000000000000000" pitchFamily="2" charset="2"/>
              <a:buChar char="§"/>
            </a:pPr>
            <a:r>
              <a:rPr lang="en-US" sz="2000" b="1" dirty="0" smtClean="0">
                <a:latin typeface="Segoe UI Light" panose="020B0502040204020203" pitchFamily="34" charset="0"/>
              </a:rPr>
              <a:t>Key tagline</a:t>
            </a:r>
            <a:r>
              <a:rPr lang="en-US" sz="2000" dirty="0" smtClean="0">
                <a:latin typeface="Segoe UI Light" panose="020B0502040204020203" pitchFamily="34" charset="0"/>
              </a:rPr>
              <a:t>: What are you doing tonight?</a:t>
            </a:r>
          </a:p>
          <a:p>
            <a:pPr>
              <a:buFont typeface="Wingdings" panose="05000000000000000000" pitchFamily="2" charset="2"/>
              <a:buChar char="§"/>
            </a:pPr>
            <a:endParaRPr lang="en-US" sz="2000" b="1" dirty="0" smtClean="0">
              <a:latin typeface="Segoe UI Light" panose="020B0502040204020203" pitchFamily="34" charset="0"/>
            </a:endParaRPr>
          </a:p>
          <a:p>
            <a:pPr>
              <a:buFont typeface="Wingdings" panose="05000000000000000000" pitchFamily="2" charset="2"/>
              <a:buChar char="§"/>
            </a:pPr>
            <a:r>
              <a:rPr lang="en-US" sz="2000" b="1" dirty="0" smtClean="0">
                <a:latin typeface="Segoe UI Light" panose="020B0502040204020203" pitchFamily="34" charset="0"/>
              </a:rPr>
              <a:t>Location of pre-approved written or graphic content: </a:t>
            </a:r>
            <a:r>
              <a:rPr lang="en-US" sz="2000" dirty="0" smtClean="0">
                <a:latin typeface="Segoe UI Light" panose="020B0502040204020203" pitchFamily="34" charset="0"/>
              </a:rPr>
              <a:t>:W/</a:t>
            </a:r>
            <a:r>
              <a:rPr lang="en-US" sz="2000" dirty="0" err="1" smtClean="0">
                <a:latin typeface="Segoe UI Light" panose="020B0502040204020203" pitchFamily="34" charset="0"/>
              </a:rPr>
              <a:t>Departmentnal</a:t>
            </a:r>
            <a:r>
              <a:rPr lang="en-US" sz="2000" dirty="0" smtClean="0">
                <a:latin typeface="Segoe UI Light" panose="020B0502040204020203" pitchFamily="34" charset="0"/>
              </a:rPr>
              <a:t>/</a:t>
            </a:r>
            <a:r>
              <a:rPr lang="en-US" sz="2000" dirty="0" err="1" smtClean="0">
                <a:latin typeface="Segoe UI Light" panose="020B0502040204020203" pitchFamily="34" charset="0"/>
              </a:rPr>
              <a:t>PictureGallery</a:t>
            </a:r>
            <a:r>
              <a:rPr lang="en-US" sz="2000" dirty="0" smtClean="0">
                <a:latin typeface="Segoe UI Light" panose="020B0502040204020203" pitchFamily="34" charset="0"/>
              </a:rPr>
              <a:t>/</a:t>
            </a:r>
            <a:r>
              <a:rPr lang="en-US" sz="2000" dirty="0" err="1" smtClean="0">
                <a:latin typeface="Segoe UI Light" panose="020B0502040204020203" pitchFamily="34" charset="0"/>
              </a:rPr>
              <a:t>CampusActivityBoard</a:t>
            </a:r>
            <a:endParaRPr lang="en-US" sz="2000" dirty="0" smtClean="0">
              <a:latin typeface="Segoe UI Light" panose="020B0502040204020203" pitchFamily="34" charset="0"/>
            </a:endParaRPr>
          </a:p>
          <a:p>
            <a:pPr>
              <a:buFont typeface="Wingdings" panose="05000000000000000000" pitchFamily="2" charset="2"/>
              <a:buChar char="§"/>
            </a:pPr>
            <a:endParaRPr lang="en-US" sz="2000" dirty="0" smtClean="0">
              <a:latin typeface="Segoe UI Light" panose="020B0502040204020203" pitchFamily="34" charset="0"/>
            </a:endParaRPr>
          </a:p>
        </p:txBody>
      </p:sp>
      <p:sp>
        <p:nvSpPr>
          <p:cNvPr id="5" name="TextBox 4"/>
          <p:cNvSpPr txBox="1"/>
          <p:nvPr/>
        </p:nvSpPr>
        <p:spPr>
          <a:xfrm>
            <a:off x="9829800" y="914400"/>
            <a:ext cx="184731" cy="369332"/>
          </a:xfrm>
          <a:prstGeom prst="rect">
            <a:avLst/>
          </a:prstGeom>
          <a:noFill/>
        </p:spPr>
        <p:txBody>
          <a:bodyPr wrap="none" rtlCol="0">
            <a:spAutoFit/>
          </a:bodyPr>
          <a:lstStyle/>
          <a:p>
            <a:endParaRPr lang="en-US" dirty="0"/>
          </a:p>
        </p:txBody>
      </p:sp>
      <p:sp>
        <p:nvSpPr>
          <p:cNvPr id="6" name="TextBox 5"/>
          <p:cNvSpPr txBox="1"/>
          <p:nvPr/>
        </p:nvSpPr>
        <p:spPr>
          <a:xfrm>
            <a:off x="7497486" y="89972"/>
            <a:ext cx="1200200" cy="369332"/>
          </a:xfrm>
          <a:prstGeom prst="rect">
            <a:avLst/>
          </a:prstGeom>
          <a:noFill/>
        </p:spPr>
        <p:txBody>
          <a:bodyPr wrap="none" rtlCol="0">
            <a:spAutoFit/>
          </a:bodyPr>
          <a:lstStyle/>
          <a:p>
            <a:r>
              <a:rPr lang="en-US" dirty="0" smtClean="0"/>
              <a:t>Awareness</a:t>
            </a:r>
            <a:endParaRPr lang="en-US" dirty="0"/>
          </a:p>
        </p:txBody>
      </p:sp>
    </p:spTree>
    <p:extLst>
      <p:ext uri="{BB962C8B-B14F-4D97-AF65-F5344CB8AC3E}">
        <p14:creationId xmlns:p14="http://schemas.microsoft.com/office/powerpoint/2010/main" val="2897264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Light" panose="020B0502040204020203" pitchFamily="34" charset="0"/>
              </a:rPr>
              <a:t>Micro-Campaign Form</a:t>
            </a:r>
            <a:endParaRPr lang="en-US" dirty="0">
              <a:latin typeface="Segoe UI Light" panose="020B0502040204020203" pitchFamily="34" charset="0"/>
            </a:endParaRPr>
          </a:p>
        </p:txBody>
      </p:sp>
      <p:sp>
        <p:nvSpPr>
          <p:cNvPr id="3" name="Content Placeholder 2"/>
          <p:cNvSpPr>
            <a:spLocks noGrp="1"/>
          </p:cNvSpPr>
          <p:nvPr>
            <p:ph idx="1"/>
          </p:nvPr>
        </p:nvSpPr>
        <p:spPr/>
        <p:txBody>
          <a:bodyPr>
            <a:normAutofit/>
          </a:bodyPr>
          <a:lstStyle/>
          <a:p>
            <a:pPr marL="0" indent="0" algn="ctr">
              <a:buNone/>
            </a:pPr>
            <a:endParaRPr lang="en-US" sz="6600" u="sng" dirty="0" smtClean="0">
              <a:solidFill>
                <a:srgbClr val="C00000"/>
              </a:solidFill>
              <a:uFill>
                <a:solidFill>
                  <a:schemeClr val="bg1"/>
                </a:solidFill>
              </a:uFill>
              <a:latin typeface="Segoe UI Light" panose="020B0502040204020203" pitchFamily="34" charset="0"/>
              <a:hlinkClick r:id="rId2"/>
            </a:endParaRPr>
          </a:p>
          <a:p>
            <a:pPr marL="0" indent="0" algn="ctr">
              <a:buNone/>
            </a:pPr>
            <a:r>
              <a:rPr lang="en-US" sz="6600" u="sng" dirty="0" smtClean="0">
                <a:solidFill>
                  <a:srgbClr val="C00000"/>
                </a:solidFill>
                <a:uFill>
                  <a:solidFill>
                    <a:schemeClr val="bg1"/>
                  </a:solidFill>
                </a:uFill>
                <a:latin typeface="Segoe UI Light" panose="020B0502040204020203" pitchFamily="34" charset="0"/>
                <a:hlinkClick r:id="rId2"/>
              </a:rPr>
              <a:t>Example</a:t>
            </a:r>
            <a:endParaRPr lang="en-US" sz="6600" u="sng" dirty="0">
              <a:solidFill>
                <a:srgbClr val="C00000"/>
              </a:solidFill>
              <a:uFill>
                <a:solidFill>
                  <a:schemeClr val="bg1"/>
                </a:solidFill>
              </a:uFill>
              <a:latin typeface="Segoe UI Light" panose="020B0502040204020203" pitchFamily="34" charset="0"/>
            </a:endParaRPr>
          </a:p>
        </p:txBody>
      </p:sp>
      <p:sp>
        <p:nvSpPr>
          <p:cNvPr id="4" name="TextBox 3"/>
          <p:cNvSpPr txBox="1"/>
          <p:nvPr/>
        </p:nvSpPr>
        <p:spPr>
          <a:xfrm>
            <a:off x="7497486" y="89972"/>
            <a:ext cx="1200200" cy="369332"/>
          </a:xfrm>
          <a:prstGeom prst="rect">
            <a:avLst/>
          </a:prstGeom>
          <a:noFill/>
        </p:spPr>
        <p:txBody>
          <a:bodyPr wrap="none" rtlCol="0">
            <a:spAutoFit/>
          </a:bodyPr>
          <a:lstStyle/>
          <a:p>
            <a:r>
              <a:rPr lang="en-US" dirty="0" smtClean="0"/>
              <a:t>Awareness</a:t>
            </a:r>
            <a:endParaRPr lang="en-US" dirty="0"/>
          </a:p>
        </p:txBody>
      </p:sp>
    </p:spTree>
    <p:extLst>
      <p:ext uri="{BB962C8B-B14F-4D97-AF65-F5344CB8AC3E}">
        <p14:creationId xmlns:p14="http://schemas.microsoft.com/office/powerpoint/2010/main" val="1136236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Segoe UI Light" panose="020B0502040204020203" pitchFamily="34" charset="0"/>
              </a:rPr>
              <a:t>evaluating our work:</a:t>
            </a:r>
            <a:br>
              <a:rPr lang="en-US" dirty="0" smtClean="0">
                <a:latin typeface="Segoe UI Light" panose="020B0502040204020203" pitchFamily="34" charset="0"/>
              </a:rPr>
            </a:br>
            <a:r>
              <a:rPr lang="en-US" dirty="0" smtClean="0">
                <a:latin typeface="Segoe UI Light" panose="020B0502040204020203" pitchFamily="34" charset="0"/>
              </a:rPr>
              <a:t>bi-weekly reporting</a:t>
            </a:r>
            <a:endParaRPr lang="en-US" dirty="0">
              <a:latin typeface="Segoe UI Light" panose="020B0502040204020203" pitchFamily="34" charset="0"/>
            </a:endParaRPr>
          </a:p>
        </p:txBody>
      </p:sp>
      <p:sp>
        <p:nvSpPr>
          <p:cNvPr id="3" name="Content Placeholder 2"/>
          <p:cNvSpPr>
            <a:spLocks noGrp="1"/>
          </p:cNvSpPr>
          <p:nvPr>
            <p:ph idx="1"/>
          </p:nvPr>
        </p:nvSpPr>
        <p:spPr>
          <a:xfrm>
            <a:off x="685800" y="2027237"/>
            <a:ext cx="3962400" cy="4525963"/>
          </a:xfrm>
        </p:spPr>
        <p:txBody>
          <a:bodyPr>
            <a:normAutofit/>
          </a:bodyPr>
          <a:lstStyle/>
          <a:p>
            <a:pPr marL="0" indent="0">
              <a:buNone/>
            </a:pPr>
            <a:r>
              <a:rPr lang="en-US" sz="2800" dirty="0" err="1" smtClean="0">
                <a:latin typeface="Segoe UI Light" panose="020B0502040204020203" pitchFamily="34" charset="0"/>
              </a:rPr>
              <a:t>Hootsuite</a:t>
            </a:r>
            <a:endParaRPr lang="en-US" sz="2800" dirty="0" smtClean="0">
              <a:latin typeface="Segoe UI Light" panose="020B0502040204020203" pitchFamily="34" charset="0"/>
            </a:endParaRPr>
          </a:p>
          <a:p>
            <a:pPr marL="0" indent="0">
              <a:buNone/>
            </a:pPr>
            <a:endParaRPr lang="en-US" sz="2800" dirty="0" smtClean="0">
              <a:latin typeface="Segoe UI Light" panose="020B0502040204020203" pitchFamily="34" charset="0"/>
            </a:endParaRPr>
          </a:p>
          <a:p>
            <a:pPr marL="0" indent="0">
              <a:buNone/>
            </a:pPr>
            <a:r>
              <a:rPr lang="en-US" sz="2800" dirty="0" smtClean="0">
                <a:latin typeface="Segoe UI Light" panose="020B0502040204020203" pitchFamily="34" charset="0"/>
              </a:rPr>
              <a:t>Twitter</a:t>
            </a:r>
            <a:endParaRPr lang="en-US" sz="2800" dirty="0">
              <a:latin typeface="Segoe UI Light" panose="020B0502040204020203" pitchFamily="34" charset="0"/>
            </a:endParaRPr>
          </a:p>
          <a:p>
            <a:pPr marL="0" indent="0">
              <a:buNone/>
            </a:pPr>
            <a:endParaRPr lang="en-US" sz="2800" dirty="0">
              <a:latin typeface="Segoe UI Light" panose="020B0502040204020203" pitchFamily="34" charset="0"/>
            </a:endParaRPr>
          </a:p>
          <a:p>
            <a:pPr marL="0" indent="0">
              <a:buNone/>
            </a:pPr>
            <a:r>
              <a:rPr lang="en-US" sz="2800" dirty="0" smtClean="0">
                <a:latin typeface="Segoe UI Light" panose="020B0502040204020203" pitchFamily="34" charset="0"/>
              </a:rPr>
              <a:t>Facebook Insights</a:t>
            </a:r>
          </a:p>
        </p:txBody>
      </p:sp>
      <p:sp>
        <p:nvSpPr>
          <p:cNvPr id="5" name="TextBox 4"/>
          <p:cNvSpPr txBox="1"/>
          <p:nvPr/>
        </p:nvSpPr>
        <p:spPr>
          <a:xfrm>
            <a:off x="9829800" y="914400"/>
            <a:ext cx="184731" cy="369332"/>
          </a:xfrm>
          <a:prstGeom prst="rect">
            <a:avLst/>
          </a:prstGeom>
          <a:noFill/>
        </p:spPr>
        <p:txBody>
          <a:bodyPr wrap="none" rtlCol="0">
            <a:spAutoFit/>
          </a:bodyPr>
          <a:lstStyle/>
          <a:p>
            <a:endParaRPr lang="en-US" dirty="0"/>
          </a:p>
        </p:txBody>
      </p:sp>
      <p:sp>
        <p:nvSpPr>
          <p:cNvPr id="7" name="Content Placeholder 2"/>
          <p:cNvSpPr txBox="1">
            <a:spLocks/>
          </p:cNvSpPr>
          <p:nvPr/>
        </p:nvSpPr>
        <p:spPr>
          <a:xfrm>
            <a:off x="4800600" y="1600200"/>
            <a:ext cx="3962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000" dirty="0">
              <a:latin typeface="Segoe UI Light" panose="020B0502040204020203" pitchFamily="34" charset="0"/>
            </a:endParaRPr>
          </a:p>
        </p:txBody>
      </p:sp>
      <p:sp>
        <p:nvSpPr>
          <p:cNvPr id="8" name="Content Placeholder 2"/>
          <p:cNvSpPr txBox="1">
            <a:spLocks/>
          </p:cNvSpPr>
          <p:nvPr/>
        </p:nvSpPr>
        <p:spPr>
          <a:xfrm>
            <a:off x="4953000" y="2027237"/>
            <a:ext cx="3962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dirty="0" smtClean="0">
                <a:latin typeface="Segoe UI Light" panose="020B0502040204020203" pitchFamily="34" charset="0"/>
              </a:rPr>
              <a:t>Twitter Analytics</a:t>
            </a:r>
          </a:p>
          <a:p>
            <a:pPr marL="0" indent="0">
              <a:buFont typeface="Arial" panose="020B0604020202020204" pitchFamily="34" charset="0"/>
              <a:buNone/>
            </a:pPr>
            <a:endParaRPr lang="en-US" sz="2800" dirty="0" smtClean="0">
              <a:latin typeface="Segoe UI Light" panose="020B0502040204020203" pitchFamily="34" charset="0"/>
            </a:endParaRPr>
          </a:p>
          <a:p>
            <a:pPr marL="0" indent="0">
              <a:buFont typeface="Arial" panose="020B0604020202020204" pitchFamily="34" charset="0"/>
              <a:buNone/>
            </a:pPr>
            <a:r>
              <a:rPr lang="en-US" sz="2800" dirty="0" smtClean="0">
                <a:latin typeface="Segoe UI Light" panose="020B0502040204020203" pitchFamily="34" charset="0"/>
              </a:rPr>
              <a:t>Google Analytics</a:t>
            </a:r>
          </a:p>
          <a:p>
            <a:pPr marL="0" indent="0">
              <a:buNone/>
            </a:pPr>
            <a:endParaRPr lang="en-US" sz="2800" dirty="0" smtClean="0">
              <a:latin typeface="Segoe UI Light" panose="020B0502040204020203" pitchFamily="34" charset="0"/>
            </a:endParaRPr>
          </a:p>
          <a:p>
            <a:pPr marL="0" indent="0">
              <a:buNone/>
            </a:pPr>
            <a:r>
              <a:rPr lang="en-US" sz="2800" dirty="0" smtClean="0">
                <a:latin typeface="Segoe UI Light" panose="020B0502040204020203" pitchFamily="34" charset="0"/>
              </a:rPr>
              <a:t>Offline KPIs</a:t>
            </a:r>
          </a:p>
        </p:txBody>
      </p:sp>
    </p:spTree>
    <p:extLst>
      <p:ext uri="{BB962C8B-B14F-4D97-AF65-F5344CB8AC3E}">
        <p14:creationId xmlns:p14="http://schemas.microsoft.com/office/powerpoint/2010/main" val="1646563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Segoe UI Light" panose="020B0502040204020203" pitchFamily="34" charset="0"/>
              </a:rPr>
              <a:t>Hootsuite</a:t>
            </a:r>
            <a:r>
              <a:rPr lang="en-US" smtClean="0">
                <a:latin typeface="Segoe UI Light" panose="020B0502040204020203" pitchFamily="34" charset="0"/>
              </a:rPr>
              <a:t> Weekly </a:t>
            </a:r>
            <a:r>
              <a:rPr lang="en-US" dirty="0" smtClean="0">
                <a:latin typeface="Segoe UI Light" panose="020B0502040204020203" pitchFamily="34" charset="0"/>
              </a:rPr>
              <a:t>Report</a:t>
            </a:r>
            <a:endParaRPr lang="en-US" dirty="0">
              <a:latin typeface="Segoe UI Light" panose="020B0502040204020203" pitchFamily="34" charset="0"/>
            </a:endParaRPr>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1295400" y="1777206"/>
            <a:ext cx="6648450" cy="4171950"/>
          </a:xfrm>
          <a:prstGeom prst="rect">
            <a:avLst/>
          </a:prstGeom>
        </p:spPr>
      </p:pic>
    </p:spTree>
    <p:extLst>
      <p:ext uri="{BB962C8B-B14F-4D97-AF65-F5344CB8AC3E}">
        <p14:creationId xmlns:p14="http://schemas.microsoft.com/office/powerpoint/2010/main" val="3612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Light" panose="020B0502040204020203" pitchFamily="34" charset="0"/>
              </a:rPr>
              <a:t>Twitter Analytics</a:t>
            </a:r>
            <a:endParaRPr lang="en-US" dirty="0">
              <a:latin typeface="Segoe UI Light" panose="020B0502040204020203" pitchFamily="34" charset="0"/>
            </a:endParaRPr>
          </a:p>
        </p:txBody>
      </p:sp>
      <p:sp>
        <p:nvSpPr>
          <p:cNvPr id="5" name="TextBox 4"/>
          <p:cNvSpPr txBox="1"/>
          <p:nvPr/>
        </p:nvSpPr>
        <p:spPr>
          <a:xfrm>
            <a:off x="7497486" y="89972"/>
            <a:ext cx="1200200" cy="369332"/>
          </a:xfrm>
          <a:prstGeom prst="rect">
            <a:avLst/>
          </a:prstGeom>
          <a:noFill/>
        </p:spPr>
        <p:txBody>
          <a:bodyPr wrap="none" rtlCol="0">
            <a:spAutoFit/>
          </a:bodyPr>
          <a:lstStyle/>
          <a:p>
            <a:r>
              <a:rPr lang="en-US" dirty="0" smtClean="0"/>
              <a:t>Awareness</a:t>
            </a:r>
            <a:endParaRPr lang="en-US" dirty="0"/>
          </a:p>
        </p:txBody>
      </p:sp>
      <p:pic>
        <p:nvPicPr>
          <p:cNvPr id="6" name="Picture 5"/>
          <p:cNvPicPr>
            <a:picLocks noChangeAspect="1"/>
          </p:cNvPicPr>
          <p:nvPr/>
        </p:nvPicPr>
        <p:blipFill>
          <a:blip r:embed="rId2"/>
          <a:stretch>
            <a:fillRect/>
          </a:stretch>
        </p:blipFill>
        <p:spPr>
          <a:xfrm>
            <a:off x="1753911" y="1524000"/>
            <a:ext cx="2828925" cy="4029075"/>
          </a:xfrm>
          <a:prstGeom prst="rect">
            <a:avLst/>
          </a:prstGeom>
        </p:spPr>
      </p:pic>
      <p:pic>
        <p:nvPicPr>
          <p:cNvPr id="7" name="Picture 6"/>
          <p:cNvPicPr>
            <a:picLocks noChangeAspect="1"/>
          </p:cNvPicPr>
          <p:nvPr/>
        </p:nvPicPr>
        <p:blipFill>
          <a:blip r:embed="rId3"/>
          <a:stretch>
            <a:fillRect/>
          </a:stretch>
        </p:blipFill>
        <p:spPr>
          <a:xfrm>
            <a:off x="4582836" y="1581150"/>
            <a:ext cx="2905125" cy="3943350"/>
          </a:xfrm>
          <a:prstGeom prst="rect">
            <a:avLst/>
          </a:prstGeom>
        </p:spPr>
      </p:pic>
    </p:spTree>
    <p:extLst>
      <p:ext uri="{BB962C8B-B14F-4D97-AF65-F5344CB8AC3E}">
        <p14:creationId xmlns:p14="http://schemas.microsoft.com/office/powerpoint/2010/main" val="1100647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Light" panose="020B0502040204020203" pitchFamily="34" charset="0"/>
              </a:rPr>
              <a:t>Successful Facebook Post Types</a:t>
            </a:r>
            <a:endParaRPr lang="en-US" dirty="0">
              <a:latin typeface="Segoe UI Light" panose="020B05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64940"/>
            <a:ext cx="8229600" cy="3996483"/>
          </a:xfrm>
        </p:spPr>
      </p:pic>
    </p:spTree>
    <p:extLst>
      <p:ext uri="{BB962C8B-B14F-4D97-AF65-F5344CB8AC3E}">
        <p14:creationId xmlns:p14="http://schemas.microsoft.com/office/powerpoint/2010/main" val="1080359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latin typeface="Segoe UI Light" panose="020B0502040204020203" pitchFamily="34" charset="0"/>
              </a:rPr>
              <a:t>Then</a:t>
            </a:r>
            <a:endParaRPr lang="en-US" b="1" dirty="0">
              <a:latin typeface="Segoe UI Light" panose="020B0502040204020203" pitchFamily="34" charset="0"/>
            </a:endParaRPr>
          </a:p>
        </p:txBody>
      </p:sp>
      <p:sp>
        <p:nvSpPr>
          <p:cNvPr id="5" name="TextBox 4"/>
          <p:cNvSpPr txBox="1"/>
          <p:nvPr/>
        </p:nvSpPr>
        <p:spPr>
          <a:xfrm>
            <a:off x="9829800" y="914400"/>
            <a:ext cx="184731" cy="369332"/>
          </a:xfrm>
          <a:prstGeom prst="rect">
            <a:avLst/>
          </a:prstGeom>
          <a:noFill/>
        </p:spPr>
        <p:txBody>
          <a:bodyPr wrap="none" rtlCol="0">
            <a:spAutoFit/>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80215544"/>
              </p:ext>
            </p:extLst>
          </p:nvPr>
        </p:nvGraphicFramePr>
        <p:xfrm>
          <a:off x="457200" y="1397000"/>
          <a:ext cx="8229600" cy="2072640"/>
        </p:xfrm>
        <a:graphic>
          <a:graphicData uri="http://schemas.openxmlformats.org/drawingml/2006/table">
            <a:tbl>
              <a:tblPr firstRow="1" bandRow="1">
                <a:tableStyleId>{2D5ABB26-0587-4C30-8999-92F81FD0307C}</a:tableStyleId>
              </a:tblPr>
              <a:tblGrid>
                <a:gridCol w="4114800"/>
                <a:gridCol w="4114800"/>
              </a:tblGrid>
              <a:tr h="370840">
                <a:tc>
                  <a:txBody>
                    <a:bodyPr/>
                    <a:lstStyle/>
                    <a:p>
                      <a:pPr marL="0" marR="0" algn="ctr">
                        <a:spcBef>
                          <a:spcPts val="0"/>
                        </a:spcBef>
                        <a:spcAft>
                          <a:spcPts val="0"/>
                        </a:spcAft>
                      </a:pPr>
                      <a:r>
                        <a:rPr lang="en-US" sz="2800" dirty="0" smtClean="0">
                          <a:effectLst/>
                          <a:latin typeface="Segoe UI Light" panose="020B0502040204020203" pitchFamily="34" charset="0"/>
                        </a:rPr>
                        <a:t>@</a:t>
                      </a:r>
                      <a:r>
                        <a:rPr lang="en-US" sz="2800" dirty="0" err="1" smtClean="0">
                          <a:effectLst/>
                          <a:latin typeface="Segoe UI Light" panose="020B0502040204020203" pitchFamily="34" charset="0"/>
                        </a:rPr>
                        <a:t>CarletonSEO</a:t>
                      </a:r>
                      <a:endParaRPr lang="en-US" sz="2800" dirty="0">
                        <a:effectLst/>
                        <a:latin typeface="Segoe UI Light" panose="020B0502040204020203" pitchFamily="34" charset="0"/>
                        <a:ea typeface="MS Mincho"/>
                        <a:cs typeface="Times New Roman"/>
                      </a:endParaRPr>
                    </a:p>
                  </a:txBody>
                  <a:tcPr marL="73025" marR="73025"/>
                </a:tc>
                <a:tc>
                  <a:txBody>
                    <a:bodyPr/>
                    <a:lstStyle/>
                    <a:p>
                      <a:pPr marL="0" marR="0" algn="ctr">
                        <a:spcBef>
                          <a:spcPts val="0"/>
                        </a:spcBef>
                        <a:spcAft>
                          <a:spcPts val="0"/>
                        </a:spcAft>
                      </a:pPr>
                      <a:r>
                        <a:rPr lang="en-US" sz="2800" dirty="0" smtClean="0">
                          <a:effectLst/>
                          <a:latin typeface="Segoe UI Light" panose="020B0502040204020203" pitchFamily="34" charset="0"/>
                        </a:rPr>
                        <a:t>1,548</a:t>
                      </a:r>
                      <a:endParaRPr lang="en-US" sz="2800" dirty="0">
                        <a:effectLst/>
                        <a:latin typeface="Segoe UI Light" panose="020B0502040204020203" pitchFamily="34" charset="0"/>
                        <a:ea typeface="MS Mincho"/>
                        <a:cs typeface="Times New Roman"/>
                      </a:endParaRPr>
                    </a:p>
                  </a:txBody>
                  <a:tcPr marL="73025" marR="73025"/>
                </a:tc>
              </a:tr>
              <a:tr h="370840">
                <a:tc>
                  <a:txBody>
                    <a:bodyPr/>
                    <a:lstStyle/>
                    <a:p>
                      <a:pPr marL="0" marR="0" algn="ctr">
                        <a:spcBef>
                          <a:spcPts val="0"/>
                        </a:spcBef>
                        <a:spcAft>
                          <a:spcPts val="0"/>
                        </a:spcAft>
                      </a:pPr>
                      <a:r>
                        <a:rPr lang="en-US" sz="2800" dirty="0" smtClean="0">
                          <a:effectLst/>
                          <a:latin typeface="Segoe UI Light" panose="020B0502040204020203" pitchFamily="34" charset="0"/>
                        </a:rPr>
                        <a:t>@</a:t>
                      </a:r>
                      <a:r>
                        <a:rPr lang="en-US" sz="2800" dirty="0" err="1" smtClean="0">
                          <a:effectLst/>
                          <a:latin typeface="Segoe UI Light" panose="020B0502040204020203" pitchFamily="34" charset="0"/>
                        </a:rPr>
                        <a:t>CU_FallO</a:t>
                      </a:r>
                      <a:endParaRPr lang="en-US" sz="2800" dirty="0">
                        <a:effectLst/>
                        <a:latin typeface="Segoe UI Light" panose="020B0502040204020203" pitchFamily="34" charset="0"/>
                        <a:ea typeface="MS Mincho"/>
                        <a:cs typeface="Times New Roman"/>
                      </a:endParaRPr>
                    </a:p>
                  </a:txBody>
                  <a:tcPr marL="73025" marR="73025"/>
                </a:tc>
                <a:tc>
                  <a:txBody>
                    <a:bodyPr/>
                    <a:lstStyle/>
                    <a:p>
                      <a:pPr marL="0" marR="0" algn="ctr">
                        <a:spcBef>
                          <a:spcPts val="0"/>
                        </a:spcBef>
                        <a:spcAft>
                          <a:spcPts val="0"/>
                        </a:spcAft>
                      </a:pPr>
                      <a:r>
                        <a:rPr lang="en-US" sz="2800" dirty="0" smtClean="0">
                          <a:effectLst/>
                          <a:latin typeface="Segoe UI Light" panose="020B0502040204020203" pitchFamily="34" charset="0"/>
                        </a:rPr>
                        <a:t>1,488</a:t>
                      </a:r>
                      <a:endParaRPr lang="en-US" sz="2800" dirty="0">
                        <a:effectLst/>
                        <a:latin typeface="Segoe UI Light" panose="020B0502040204020203" pitchFamily="34" charset="0"/>
                        <a:ea typeface="MS Mincho"/>
                        <a:cs typeface="Times New Roman"/>
                      </a:endParaRPr>
                    </a:p>
                  </a:txBody>
                  <a:tcPr marL="73025" marR="73025"/>
                </a:tc>
              </a:tr>
              <a:tr h="370840">
                <a:tc>
                  <a:txBody>
                    <a:bodyPr/>
                    <a:lstStyle/>
                    <a:p>
                      <a:pPr marL="0" marR="0" algn="ctr">
                        <a:spcBef>
                          <a:spcPts val="0"/>
                        </a:spcBef>
                        <a:spcAft>
                          <a:spcPts val="0"/>
                        </a:spcAft>
                      </a:pPr>
                      <a:r>
                        <a:rPr lang="en-US" sz="2800" dirty="0" smtClean="0">
                          <a:effectLst/>
                          <a:latin typeface="Segoe UI Light" panose="020B0502040204020203" pitchFamily="34" charset="0"/>
                        </a:rPr>
                        <a:t>@CU_CAB</a:t>
                      </a:r>
                      <a:endParaRPr lang="en-US" sz="2800" dirty="0">
                        <a:effectLst/>
                        <a:latin typeface="Segoe UI Light" panose="020B0502040204020203" pitchFamily="34" charset="0"/>
                        <a:ea typeface="MS Mincho"/>
                        <a:cs typeface="Times New Roman"/>
                      </a:endParaRPr>
                    </a:p>
                  </a:txBody>
                  <a:tcPr marL="73025" marR="73025"/>
                </a:tc>
                <a:tc>
                  <a:txBody>
                    <a:bodyPr/>
                    <a:lstStyle/>
                    <a:p>
                      <a:pPr marL="0" marR="0" algn="ctr">
                        <a:spcBef>
                          <a:spcPts val="0"/>
                        </a:spcBef>
                        <a:spcAft>
                          <a:spcPts val="0"/>
                        </a:spcAft>
                      </a:pPr>
                      <a:r>
                        <a:rPr lang="en-US" sz="2800" dirty="0" smtClean="0">
                          <a:effectLst/>
                          <a:latin typeface="Segoe UI Light" panose="020B0502040204020203" pitchFamily="34" charset="0"/>
                        </a:rPr>
                        <a:t>606</a:t>
                      </a:r>
                      <a:endParaRPr lang="en-US" sz="2800" dirty="0">
                        <a:effectLst/>
                        <a:latin typeface="Segoe UI Light" panose="020B0502040204020203" pitchFamily="34" charset="0"/>
                        <a:ea typeface="MS Mincho"/>
                        <a:cs typeface="Times New Roman"/>
                      </a:endParaRPr>
                    </a:p>
                  </a:txBody>
                  <a:tcPr marL="73025" marR="73025"/>
                </a:tc>
              </a:tr>
              <a:tr h="370840">
                <a:tc>
                  <a:txBody>
                    <a:bodyPr/>
                    <a:lstStyle/>
                    <a:p>
                      <a:pPr marL="0" marR="0" algn="ctr">
                        <a:spcBef>
                          <a:spcPts val="0"/>
                        </a:spcBef>
                        <a:spcAft>
                          <a:spcPts val="0"/>
                        </a:spcAft>
                      </a:pPr>
                      <a:r>
                        <a:rPr lang="en-US" sz="2800" dirty="0" smtClean="0">
                          <a:effectLst/>
                          <a:latin typeface="Segoe UI Light" panose="020B0502040204020203" pitchFamily="34" charset="0"/>
                        </a:rPr>
                        <a:t>FB: Campus </a:t>
                      </a:r>
                      <a:r>
                        <a:rPr lang="en-US" sz="2800" dirty="0">
                          <a:effectLst/>
                          <a:latin typeface="Segoe UI Light" panose="020B0502040204020203" pitchFamily="34" charset="0"/>
                        </a:rPr>
                        <a:t>Activity </a:t>
                      </a:r>
                      <a:r>
                        <a:rPr lang="en-US" sz="2800" dirty="0" smtClean="0">
                          <a:effectLst/>
                          <a:latin typeface="Segoe UI Light" panose="020B0502040204020203" pitchFamily="34" charset="0"/>
                        </a:rPr>
                        <a:t>Board</a:t>
                      </a:r>
                      <a:endParaRPr lang="en-US" sz="2800" dirty="0">
                        <a:effectLst/>
                        <a:latin typeface="Segoe UI Light" panose="020B0502040204020203" pitchFamily="34" charset="0"/>
                        <a:ea typeface="MS Mincho"/>
                        <a:cs typeface="Times New Roman"/>
                      </a:endParaRPr>
                    </a:p>
                  </a:txBody>
                  <a:tcPr marL="73025" marR="73025"/>
                </a:tc>
                <a:tc>
                  <a:txBody>
                    <a:bodyPr/>
                    <a:lstStyle/>
                    <a:p>
                      <a:pPr marL="0" marR="0" algn="ctr">
                        <a:spcBef>
                          <a:spcPts val="0"/>
                        </a:spcBef>
                        <a:spcAft>
                          <a:spcPts val="0"/>
                        </a:spcAft>
                      </a:pPr>
                      <a:r>
                        <a:rPr lang="en-US" sz="2800" dirty="0" smtClean="0">
                          <a:effectLst/>
                          <a:latin typeface="Segoe UI Light" panose="020B0502040204020203" pitchFamily="34" charset="0"/>
                        </a:rPr>
                        <a:t>680</a:t>
                      </a:r>
                      <a:endParaRPr lang="en-US" sz="2800" dirty="0">
                        <a:effectLst/>
                        <a:latin typeface="Segoe UI Light" panose="020B0502040204020203" pitchFamily="34" charset="0"/>
                        <a:ea typeface="MS Mincho"/>
                        <a:cs typeface="Times New Roman"/>
                      </a:endParaRPr>
                    </a:p>
                  </a:txBody>
                  <a:tcPr marL="73025" marR="73025"/>
                </a:tc>
              </a:tr>
            </a:tbl>
          </a:graphicData>
        </a:graphic>
      </p:graphicFrame>
    </p:spTree>
    <p:extLst>
      <p:ext uri="{BB962C8B-B14F-4D97-AF65-F5344CB8AC3E}">
        <p14:creationId xmlns:p14="http://schemas.microsoft.com/office/powerpoint/2010/main" val="33050510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32374033"/>
              </p:ext>
            </p:extLst>
          </p:nvPr>
        </p:nvGraphicFramePr>
        <p:xfrm>
          <a:off x="609600" y="457197"/>
          <a:ext cx="8077200" cy="5571812"/>
        </p:xfrm>
        <a:graphic>
          <a:graphicData uri="http://schemas.openxmlformats.org/drawingml/2006/table">
            <a:tbl>
              <a:tblPr firstRow="1" firstCol="1" bandRow="1">
                <a:tableStyleId>{5C22544A-7EE6-4342-B048-85BDC9FD1C3A}</a:tableStyleId>
              </a:tblPr>
              <a:tblGrid>
                <a:gridCol w="2692400"/>
                <a:gridCol w="2692400"/>
                <a:gridCol w="2692400"/>
              </a:tblGrid>
              <a:tr h="756622">
                <a:tc>
                  <a:txBody>
                    <a:bodyPr/>
                    <a:lstStyle/>
                    <a:p>
                      <a:pPr marL="0" marR="0" algn="ctr">
                        <a:lnSpc>
                          <a:spcPct val="115000"/>
                        </a:lnSpc>
                        <a:spcBef>
                          <a:spcPts val="0"/>
                        </a:spcBef>
                        <a:spcAft>
                          <a:spcPts val="0"/>
                        </a:spcAft>
                      </a:pPr>
                      <a:r>
                        <a:rPr lang="en-US" sz="1400" dirty="0">
                          <a:effectLst/>
                          <a:latin typeface="Segoe UI" panose="020B0502040204020203" pitchFamily="34" charset="0"/>
                          <a:ea typeface="Segoe UI" panose="020B0502040204020203" pitchFamily="34" charset="0"/>
                          <a:cs typeface="Segoe UI" panose="020B0502040204020203" pitchFamily="34" charset="0"/>
                        </a:rPr>
                        <a:t>Funnel Stages</a:t>
                      </a:r>
                      <a:endParaRPr lang="en-US" sz="2000" dirty="0">
                        <a:effectLst/>
                        <a:latin typeface="Segoe UI" panose="020B0502040204020203" pitchFamily="34" charset="0"/>
                        <a:ea typeface="Segoe UI" panose="020B0502040204020203" pitchFamily="34" charset="0"/>
                        <a:cs typeface="Segoe UI" panose="020B0502040204020203" pitchFamily="34" charset="0"/>
                      </a:endParaRPr>
                    </a:p>
                  </a:txBody>
                  <a:tcPr marL="68580" marR="68580" marT="0" marB="0" anchor="ctr"/>
                </a:tc>
                <a:tc gridSpan="2">
                  <a:txBody>
                    <a:bodyPr/>
                    <a:lstStyle/>
                    <a:p>
                      <a:pPr marL="0" marR="0" algn="ctr">
                        <a:lnSpc>
                          <a:spcPct val="115000"/>
                        </a:lnSpc>
                        <a:spcBef>
                          <a:spcPts val="0"/>
                        </a:spcBef>
                        <a:spcAft>
                          <a:spcPts val="0"/>
                        </a:spcAft>
                      </a:pPr>
                      <a:r>
                        <a:rPr lang="en-US" sz="2000" dirty="0">
                          <a:effectLst/>
                          <a:latin typeface="Segoe UI" panose="020B0502040204020203" pitchFamily="34" charset="0"/>
                          <a:ea typeface="Segoe UI" panose="020B0502040204020203" pitchFamily="34" charset="0"/>
                          <a:cs typeface="Segoe UI" panose="020B0502040204020203" pitchFamily="34" charset="0"/>
                        </a:rPr>
                        <a:t>What does social look like?</a:t>
                      </a:r>
                    </a:p>
                  </a:txBody>
                  <a:tcPr marL="68580" marR="68580" marT="0" marB="0" anchor="ctr"/>
                </a:tc>
                <a:tc hMerge="1">
                  <a:txBody>
                    <a:bodyPr/>
                    <a:lstStyle/>
                    <a:p>
                      <a:endParaRPr lang="en-US"/>
                    </a:p>
                  </a:txBody>
                  <a:tcPr/>
                </a:tc>
              </a:tr>
              <a:tr h="843581">
                <a:tc>
                  <a:txBody>
                    <a:bodyPr/>
                    <a:lstStyle/>
                    <a:p>
                      <a:pPr marL="0" marR="0" algn="ctr">
                        <a:lnSpc>
                          <a:spcPct val="115000"/>
                        </a:lnSpc>
                        <a:spcBef>
                          <a:spcPts val="0"/>
                        </a:spcBef>
                        <a:spcAft>
                          <a:spcPts val="0"/>
                        </a:spcAft>
                      </a:pPr>
                      <a:r>
                        <a:rPr lang="en-US" sz="2000" b="1" dirty="0">
                          <a:effectLst/>
                          <a:latin typeface="Segoe UI Light" panose="020B0502040204020203" pitchFamily="34" charset="0"/>
                          <a:ea typeface="Segoe UI" panose="020B0502040204020203" pitchFamily="34" charset="0"/>
                          <a:cs typeface="Segoe UI" panose="020B0502040204020203" pitchFamily="34" charset="0"/>
                        </a:rPr>
                        <a:t>Awareness</a:t>
                      </a:r>
                      <a:endParaRPr lang="en-US" sz="3200" b="1" dirty="0">
                        <a:effectLst/>
                        <a:latin typeface="Segoe UI Light" panose="020B0502040204020203" pitchFamily="34" charset="0"/>
                        <a:ea typeface="Segoe UI" panose="020B0502040204020203" pitchFamily="34" charset="0"/>
                        <a:cs typeface="Segoe UI" panose="020B0502040204020203" pitchFamily="34" charset="0"/>
                      </a:endParaRPr>
                    </a:p>
                  </a:txBody>
                  <a:tcPr marL="68580" marR="68580" marT="0" marB="0" anchor="ctr"/>
                </a:tc>
                <a:tc>
                  <a:txBody>
                    <a:bodyPr/>
                    <a:lstStyle/>
                    <a:p>
                      <a:pPr marL="0" marR="0" algn="ctr">
                        <a:lnSpc>
                          <a:spcPct val="115000"/>
                        </a:lnSpc>
                        <a:spcBef>
                          <a:spcPts val="0"/>
                        </a:spcBef>
                        <a:spcAft>
                          <a:spcPts val="0"/>
                        </a:spcAft>
                      </a:pPr>
                      <a:r>
                        <a:rPr lang="en-US" sz="1800" dirty="0">
                          <a:effectLst/>
                          <a:latin typeface="Segoe UI" panose="020B0502040204020203" pitchFamily="34" charset="0"/>
                          <a:ea typeface="Segoe UI" panose="020B0502040204020203" pitchFamily="34" charset="0"/>
                          <a:cs typeface="Segoe UI" panose="020B0502040204020203" pitchFamily="34" charset="0"/>
                        </a:rPr>
                        <a:t>Outside</a:t>
                      </a:r>
                      <a:endParaRPr lang="en-US" sz="2800" dirty="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r>
                        <a:rPr lang="en-US" sz="1400" dirty="0" smtClean="0">
                          <a:effectLst/>
                          <a:latin typeface="Segoe UI" panose="020B0502040204020203" pitchFamily="34" charset="0"/>
                          <a:ea typeface="Segoe UI" panose="020B0502040204020203" pitchFamily="34" charset="0"/>
                          <a:cs typeface="Segoe UI" panose="020B0502040204020203" pitchFamily="34" charset="0"/>
                        </a:rPr>
                        <a:t>(Social </a:t>
                      </a:r>
                      <a:r>
                        <a:rPr lang="en-US" sz="1400" dirty="0">
                          <a:effectLst/>
                          <a:latin typeface="Segoe UI" panose="020B0502040204020203" pitchFamily="34" charset="0"/>
                          <a:ea typeface="Segoe UI" panose="020B0502040204020203" pitchFamily="34" charset="0"/>
                          <a:cs typeface="Segoe UI" panose="020B0502040204020203" pitchFamily="34" charset="0"/>
                        </a:rPr>
                        <a:t>Media </a:t>
                      </a:r>
                      <a:r>
                        <a:rPr lang="en-US" sz="1400" dirty="0" smtClean="0">
                          <a:effectLst/>
                          <a:latin typeface="Segoe UI" panose="020B0502040204020203" pitchFamily="34" charset="0"/>
                          <a:ea typeface="Segoe UI" panose="020B0502040204020203" pitchFamily="34" charset="0"/>
                          <a:cs typeface="Segoe UI" panose="020B0502040204020203" pitchFamily="34" charset="0"/>
                        </a:rPr>
                        <a:t>Programs)</a:t>
                      </a:r>
                      <a:endParaRPr lang="en-US" sz="2800" dirty="0">
                        <a:effectLst/>
                        <a:latin typeface="Segoe UI" panose="020B0502040204020203" pitchFamily="34" charset="0"/>
                        <a:ea typeface="Segoe UI" panose="020B0502040204020203" pitchFamily="34" charset="0"/>
                        <a:cs typeface="Segoe UI" panose="020B0502040204020203" pitchFamily="34" charset="0"/>
                      </a:endParaRPr>
                    </a:p>
                  </a:txBody>
                  <a:tcPr marL="68580" marR="68580" marT="0" marB="0" anchor="ctr">
                    <a:cell3D prstMaterial="dkEdge">
                      <a:bevel w="77470" h="12700" prst="softRound"/>
                      <a:lightRig rig="flood" dir="t"/>
                    </a:cell3D>
                  </a:tcPr>
                </a:tc>
                <a:tc>
                  <a:txBody>
                    <a:bodyPr/>
                    <a:lstStyle/>
                    <a:p>
                      <a:pPr marL="0" marR="0" algn="ctr">
                        <a:lnSpc>
                          <a:spcPct val="115000"/>
                        </a:lnSpc>
                        <a:spcBef>
                          <a:spcPts val="0"/>
                        </a:spcBef>
                        <a:spcAft>
                          <a:spcPts val="0"/>
                        </a:spcAft>
                      </a:pPr>
                      <a:r>
                        <a:rPr lang="en-US" sz="1800" dirty="0">
                          <a:effectLst/>
                          <a:latin typeface="Segoe UI" panose="020B0502040204020203" pitchFamily="34" charset="0"/>
                          <a:ea typeface="Segoe UI" panose="020B0502040204020203" pitchFamily="34" charset="0"/>
                          <a:cs typeface="Segoe UI" panose="020B0502040204020203" pitchFamily="34" charset="0"/>
                        </a:rPr>
                        <a:t>Inside</a:t>
                      </a:r>
                      <a:endParaRPr lang="en-US" sz="2800" dirty="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r>
                        <a:rPr lang="en-US" sz="1400" dirty="0" smtClean="0">
                          <a:effectLst/>
                          <a:latin typeface="Segoe UI" panose="020B0502040204020203" pitchFamily="34" charset="0"/>
                          <a:ea typeface="Segoe UI" panose="020B0502040204020203" pitchFamily="34" charset="0"/>
                          <a:cs typeface="Segoe UI" panose="020B0502040204020203" pitchFamily="34" charset="0"/>
                        </a:rPr>
                        <a:t>(Infrastructure)</a:t>
                      </a:r>
                      <a:endParaRPr lang="en-US" sz="2800" dirty="0">
                        <a:effectLst/>
                        <a:latin typeface="Segoe UI" panose="020B0502040204020203" pitchFamily="34" charset="0"/>
                        <a:ea typeface="Segoe UI" panose="020B0502040204020203" pitchFamily="34" charset="0"/>
                        <a:cs typeface="Segoe UI" panose="020B0502040204020203" pitchFamily="34" charset="0"/>
                      </a:endParaRPr>
                    </a:p>
                  </a:txBody>
                  <a:tcPr marL="68580" marR="68580" marT="0" marB="0" anchor="ctr">
                    <a:cell3D prstMaterial="dkEdge">
                      <a:bevel w="77470" h="12700" prst="softRound"/>
                      <a:lightRig rig="flood" dir="t"/>
                    </a:cell3D>
                  </a:tcPr>
                </a:tc>
              </a:tr>
              <a:tr h="618959">
                <a:tc>
                  <a:txBody>
                    <a:bodyPr/>
                    <a:lstStyle/>
                    <a:p>
                      <a:pPr marL="0" marR="0" algn="ctr">
                        <a:lnSpc>
                          <a:spcPct val="115000"/>
                        </a:lnSpc>
                        <a:spcBef>
                          <a:spcPts val="0"/>
                        </a:spcBef>
                        <a:spcAft>
                          <a:spcPts val="0"/>
                        </a:spcAft>
                      </a:pPr>
                      <a:r>
                        <a:rPr lang="en-US" sz="1800" b="0" dirty="0">
                          <a:effectLst/>
                          <a:latin typeface="Segoe UI Light" panose="020B0502040204020203" pitchFamily="34" charset="0"/>
                          <a:ea typeface="Segoe UI" panose="020B0502040204020203" pitchFamily="34" charset="0"/>
                          <a:cs typeface="Segoe UI" panose="020B0502040204020203" pitchFamily="34" charset="0"/>
                        </a:rPr>
                        <a:t>Consideration</a:t>
                      </a:r>
                      <a:endParaRPr lang="en-US" sz="2800" b="0" dirty="0">
                        <a:effectLst/>
                        <a:latin typeface="Segoe UI Light" panose="020B0502040204020203" pitchFamily="34" charset="0"/>
                        <a:ea typeface="Segoe UI" panose="020B0502040204020203" pitchFamily="34" charset="0"/>
                        <a:cs typeface="Segoe UI" panose="020B0502040204020203" pitchFamily="34" charset="0"/>
                      </a:endParaRPr>
                    </a:p>
                  </a:txBody>
                  <a:tcPr marL="68580" marR="68580" marT="0" marB="0" anchor="ctr"/>
                </a:tc>
                <a:tc rowSpan="6">
                  <a:txBody>
                    <a:bodyPr/>
                    <a:lstStyle/>
                    <a:p>
                      <a:pPr marL="0" marR="0" algn="ctr">
                        <a:lnSpc>
                          <a:spcPct val="115000"/>
                        </a:lnSpc>
                        <a:spcBef>
                          <a:spcPts val="0"/>
                        </a:spcBef>
                        <a:spcAft>
                          <a:spcPts val="0"/>
                        </a:spcAft>
                      </a:pPr>
                      <a:r>
                        <a:rPr lang="en-US" sz="1800" dirty="0" smtClean="0">
                          <a:effectLst/>
                          <a:latin typeface="Segoe UI" panose="020B0502040204020203" pitchFamily="34" charset="0"/>
                          <a:ea typeface="Segoe UI" panose="020B0502040204020203" pitchFamily="34" charset="0"/>
                          <a:cs typeface="Segoe UI" panose="020B0502040204020203" pitchFamily="34" charset="0"/>
                        </a:rPr>
                        <a:t>Website</a:t>
                      </a:r>
                      <a:endParaRPr lang="en-US" sz="1800" baseline="0" dirty="0" smtClean="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endParaRPr lang="en-US" sz="1800" dirty="0" smtClean="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r>
                        <a:rPr lang="en-US" sz="1800" dirty="0" smtClean="0">
                          <a:effectLst/>
                          <a:latin typeface="Segoe UI" panose="020B0502040204020203" pitchFamily="34" charset="0"/>
                          <a:ea typeface="Segoe UI" panose="020B0502040204020203" pitchFamily="34" charset="0"/>
                          <a:cs typeface="Segoe UI" panose="020B0502040204020203" pitchFamily="34" charset="0"/>
                        </a:rPr>
                        <a:t>Engagement</a:t>
                      </a:r>
                      <a:endParaRPr lang="en-US" sz="1800" baseline="0" dirty="0" smtClean="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endParaRPr lang="en-US" sz="1800" dirty="0" smtClean="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r>
                        <a:rPr lang="en-US" sz="1800" dirty="0" smtClean="0">
                          <a:effectLst/>
                          <a:latin typeface="Segoe UI" panose="020B0502040204020203" pitchFamily="34" charset="0"/>
                          <a:ea typeface="Segoe UI" panose="020B0502040204020203" pitchFamily="34" charset="0"/>
                          <a:cs typeface="Segoe UI" panose="020B0502040204020203" pitchFamily="34" charset="0"/>
                        </a:rPr>
                        <a:t>Twitter</a:t>
                      </a:r>
                      <a:endParaRPr lang="en-US" sz="1800" dirty="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endParaRPr lang="en-US" sz="1800" dirty="0" smtClean="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r>
                        <a:rPr lang="en-US" sz="1800" dirty="0" smtClean="0">
                          <a:effectLst/>
                          <a:latin typeface="Segoe UI" panose="020B0502040204020203" pitchFamily="34" charset="0"/>
                          <a:ea typeface="Segoe UI" panose="020B0502040204020203" pitchFamily="34" charset="0"/>
                          <a:cs typeface="Segoe UI" panose="020B0502040204020203" pitchFamily="34" charset="0"/>
                        </a:rPr>
                        <a:t>Facebook</a:t>
                      </a:r>
                      <a:endParaRPr lang="en-US" sz="1800" dirty="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endParaRPr lang="en-US" sz="1800" dirty="0" smtClean="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r>
                        <a:rPr lang="en-US" sz="1800" dirty="0" smtClean="0">
                          <a:effectLst/>
                          <a:latin typeface="Segoe UI" panose="020B0502040204020203" pitchFamily="34" charset="0"/>
                          <a:ea typeface="Segoe UI" panose="020B0502040204020203" pitchFamily="34" charset="0"/>
                          <a:cs typeface="Segoe UI" panose="020B0502040204020203" pitchFamily="34" charset="0"/>
                        </a:rPr>
                        <a:t>Blogs</a:t>
                      </a:r>
                      <a:endParaRPr lang="en-US" sz="1800" dirty="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endParaRPr lang="en-US" sz="1800" dirty="0" smtClean="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r>
                        <a:rPr lang="en-US" sz="1800" dirty="0" smtClean="0">
                          <a:effectLst/>
                          <a:latin typeface="Segoe UI" panose="020B0502040204020203" pitchFamily="34" charset="0"/>
                          <a:ea typeface="Segoe UI" panose="020B0502040204020203" pitchFamily="34" charset="0"/>
                          <a:cs typeface="Segoe UI" panose="020B0502040204020203" pitchFamily="34" charset="0"/>
                        </a:rPr>
                        <a:t>Video</a:t>
                      </a:r>
                    </a:p>
                  </a:txBody>
                  <a:tcPr marL="68580" marR="68580" marT="0" marB="0" anchor="ctr">
                    <a:cell3D prstMaterial="dkEdge">
                      <a:bevel w="77470" h="12700" prst="softRound"/>
                      <a:lightRig rig="flood" dir="t"/>
                    </a:cell3D>
                  </a:tcPr>
                </a:tc>
                <a:tc rowSpan="6">
                  <a:txBody>
                    <a:bodyPr/>
                    <a:lstStyle/>
                    <a:p>
                      <a:pPr marL="0" marR="0" algn="ctr">
                        <a:lnSpc>
                          <a:spcPct val="115000"/>
                        </a:lnSpc>
                        <a:spcBef>
                          <a:spcPts val="0"/>
                        </a:spcBef>
                        <a:spcAft>
                          <a:spcPts val="0"/>
                        </a:spcAft>
                      </a:pPr>
                      <a:r>
                        <a:rPr lang="en-US" sz="1800" dirty="0" smtClean="0">
                          <a:effectLst/>
                          <a:latin typeface="Segoe UI" panose="020B0502040204020203" pitchFamily="34" charset="0"/>
                          <a:ea typeface="Segoe UI" panose="020B0502040204020203" pitchFamily="34" charset="0"/>
                          <a:cs typeface="Segoe UI" panose="020B0502040204020203" pitchFamily="34" charset="0"/>
                        </a:rPr>
                        <a:t>Staff Training</a:t>
                      </a:r>
                      <a:endParaRPr lang="en-US" sz="1800" dirty="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endParaRPr lang="en-US" sz="1800" dirty="0" smtClean="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r>
                        <a:rPr lang="en-US" sz="1800" dirty="0" smtClean="0">
                          <a:effectLst/>
                          <a:latin typeface="Segoe UI" panose="020B0502040204020203" pitchFamily="34" charset="0"/>
                          <a:ea typeface="Segoe UI" panose="020B0502040204020203" pitchFamily="34" charset="0"/>
                          <a:cs typeface="Segoe UI" panose="020B0502040204020203" pitchFamily="34" charset="0"/>
                        </a:rPr>
                        <a:t>Evaluation</a:t>
                      </a:r>
                      <a:r>
                        <a:rPr lang="en-US" sz="1800" baseline="0" dirty="0" smtClean="0">
                          <a:effectLst/>
                          <a:latin typeface="Segoe UI" panose="020B0502040204020203" pitchFamily="34" charset="0"/>
                          <a:ea typeface="Segoe UI" panose="020B0502040204020203" pitchFamily="34" charset="0"/>
                          <a:cs typeface="Segoe UI" panose="020B0502040204020203" pitchFamily="34" charset="0"/>
                        </a:rPr>
                        <a:t> </a:t>
                      </a:r>
                      <a:r>
                        <a:rPr lang="en-US" sz="1800" dirty="0" smtClean="0">
                          <a:effectLst/>
                          <a:latin typeface="Segoe UI" panose="020B0502040204020203" pitchFamily="34" charset="0"/>
                          <a:ea typeface="Segoe UI" panose="020B0502040204020203" pitchFamily="34" charset="0"/>
                          <a:cs typeface="Segoe UI" panose="020B0502040204020203" pitchFamily="34" charset="0"/>
                        </a:rPr>
                        <a:t>Mechanisms</a:t>
                      </a:r>
                      <a:endParaRPr lang="en-US" sz="1800" dirty="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endParaRPr lang="en-US" sz="1800" dirty="0" smtClean="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r>
                        <a:rPr lang="en-US" sz="1800" dirty="0" smtClean="0">
                          <a:effectLst/>
                          <a:latin typeface="Segoe UI" panose="020B0502040204020203" pitchFamily="34" charset="0"/>
                          <a:ea typeface="Segoe UI" panose="020B0502040204020203" pitchFamily="34" charset="0"/>
                          <a:cs typeface="Segoe UI" panose="020B0502040204020203" pitchFamily="34" charset="0"/>
                        </a:rPr>
                        <a:t>Platforms</a:t>
                      </a:r>
                      <a:endParaRPr lang="en-US" sz="1800" baseline="0" dirty="0" smtClean="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endParaRPr lang="en-US" sz="1800" baseline="0" dirty="0" smtClean="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r>
                        <a:rPr lang="en-US" sz="1800" dirty="0" smtClean="0">
                          <a:effectLst/>
                          <a:latin typeface="Segoe UI" panose="020B0502040204020203" pitchFamily="34" charset="0"/>
                          <a:ea typeface="Segoe UI" panose="020B0502040204020203" pitchFamily="34" charset="0"/>
                          <a:cs typeface="Segoe UI" panose="020B0502040204020203" pitchFamily="34" charset="0"/>
                        </a:rPr>
                        <a:t>Tools</a:t>
                      </a:r>
                      <a:endParaRPr lang="en-US" sz="1800" dirty="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endParaRPr lang="en-US" sz="1800" dirty="0" smtClean="0">
                        <a:effectLst/>
                        <a:latin typeface="Segoe UI" panose="020B0502040204020203" pitchFamily="34" charset="0"/>
                        <a:ea typeface="Segoe UI" panose="020B0502040204020203" pitchFamily="34" charset="0"/>
                        <a:cs typeface="Segoe UI" panose="020B0502040204020203" pitchFamily="34" charset="0"/>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sz="1800" dirty="0" smtClean="0">
                          <a:effectLst/>
                          <a:latin typeface="Segoe UI" panose="020B0502040204020203" pitchFamily="34" charset="0"/>
                          <a:ea typeface="Segoe UI" panose="020B0502040204020203" pitchFamily="34" charset="0"/>
                          <a:cs typeface="Segoe UI" panose="020B0502040204020203" pitchFamily="34" charset="0"/>
                        </a:rPr>
                        <a:t>Program Parameters</a:t>
                      </a:r>
                    </a:p>
                    <a:p>
                      <a:pPr marL="0" marR="0" algn="ctr">
                        <a:lnSpc>
                          <a:spcPct val="115000"/>
                        </a:lnSpc>
                        <a:spcBef>
                          <a:spcPts val="0"/>
                        </a:spcBef>
                        <a:spcAft>
                          <a:spcPts val="0"/>
                        </a:spcAft>
                      </a:pPr>
                      <a:endParaRPr lang="en-US" sz="1800" dirty="0" smtClean="0">
                        <a:effectLst/>
                        <a:latin typeface="Segoe UI" panose="020B0502040204020203" pitchFamily="34" charset="0"/>
                        <a:ea typeface="Segoe UI" panose="020B0502040204020203" pitchFamily="34" charset="0"/>
                        <a:cs typeface="Segoe UI" panose="020B0502040204020203" pitchFamily="34" charset="0"/>
                      </a:endParaRPr>
                    </a:p>
                    <a:p>
                      <a:pPr marL="0" marR="0" algn="ctr">
                        <a:lnSpc>
                          <a:spcPct val="115000"/>
                        </a:lnSpc>
                        <a:spcBef>
                          <a:spcPts val="0"/>
                        </a:spcBef>
                        <a:spcAft>
                          <a:spcPts val="0"/>
                        </a:spcAft>
                      </a:pPr>
                      <a:r>
                        <a:rPr lang="en-US" sz="1800" dirty="0" smtClean="0">
                          <a:effectLst/>
                          <a:latin typeface="Segoe UI" panose="020B0502040204020203" pitchFamily="34" charset="0"/>
                          <a:ea typeface="Segoe UI" panose="020B0502040204020203" pitchFamily="34" charset="0"/>
                          <a:cs typeface="Segoe UI" panose="020B0502040204020203" pitchFamily="34" charset="0"/>
                        </a:rPr>
                        <a:t>Policies</a:t>
                      </a:r>
                      <a:endParaRPr lang="en-US" sz="1800" dirty="0">
                        <a:effectLst/>
                        <a:latin typeface="Segoe UI" panose="020B0502040204020203" pitchFamily="34" charset="0"/>
                        <a:ea typeface="Segoe UI" panose="020B0502040204020203" pitchFamily="34" charset="0"/>
                        <a:cs typeface="Segoe UI" panose="020B0502040204020203" pitchFamily="34" charset="0"/>
                      </a:endParaRPr>
                    </a:p>
                  </a:txBody>
                  <a:tcPr marL="68580" marR="68580" marT="0" marB="0" anchor="ctr">
                    <a:cell3D prstMaterial="dkEdge">
                      <a:bevel w="77470" h="12700" prst="softRound"/>
                      <a:lightRig rig="flood" dir="t"/>
                    </a:cell3D>
                  </a:tcPr>
                </a:tc>
              </a:tr>
              <a:tr h="618959">
                <a:tc>
                  <a:txBody>
                    <a:bodyPr/>
                    <a:lstStyle/>
                    <a:p>
                      <a:pPr marL="0" marR="0" algn="ctr">
                        <a:lnSpc>
                          <a:spcPct val="115000"/>
                        </a:lnSpc>
                        <a:spcBef>
                          <a:spcPts val="0"/>
                        </a:spcBef>
                        <a:spcAft>
                          <a:spcPts val="0"/>
                        </a:spcAft>
                      </a:pPr>
                      <a:r>
                        <a:rPr lang="en-US" sz="1800" b="0" dirty="0">
                          <a:effectLst/>
                          <a:latin typeface="Segoe UI Light" panose="020B0502040204020203" pitchFamily="34" charset="0"/>
                          <a:ea typeface="Segoe UI" panose="020B0502040204020203" pitchFamily="34" charset="0"/>
                          <a:cs typeface="Segoe UI" panose="020B0502040204020203" pitchFamily="34" charset="0"/>
                        </a:rPr>
                        <a:t>Intent</a:t>
                      </a:r>
                      <a:endParaRPr lang="en-US" sz="2800" b="0" dirty="0">
                        <a:effectLst/>
                        <a:latin typeface="Segoe UI Light" panose="020B0502040204020203" pitchFamily="34" charset="0"/>
                        <a:ea typeface="Segoe UI" panose="020B0502040204020203" pitchFamily="34" charset="0"/>
                        <a:cs typeface="Segoe UI" panose="020B0502040204020203" pitchFamily="34" charset="0"/>
                      </a:endParaRPr>
                    </a:p>
                  </a:txBody>
                  <a:tcPr marL="68580" marR="68580" marT="0" marB="0" anchor="ctr"/>
                </a:tc>
                <a:tc vMerge="1">
                  <a:txBody>
                    <a:bodyPr/>
                    <a:lstStyle/>
                    <a:p>
                      <a:endParaRPr lang="en-US"/>
                    </a:p>
                  </a:txBody>
                  <a:tcPr/>
                </a:tc>
                <a:tc vMerge="1">
                  <a:txBody>
                    <a:bodyPr/>
                    <a:lstStyle/>
                    <a:p>
                      <a:endParaRPr lang="en-US"/>
                    </a:p>
                  </a:txBody>
                  <a:tcPr/>
                </a:tc>
              </a:tr>
              <a:tr h="618959">
                <a:tc>
                  <a:txBody>
                    <a:bodyPr/>
                    <a:lstStyle/>
                    <a:p>
                      <a:pPr marL="0" marR="0" algn="ctr">
                        <a:lnSpc>
                          <a:spcPct val="115000"/>
                        </a:lnSpc>
                        <a:spcBef>
                          <a:spcPts val="0"/>
                        </a:spcBef>
                        <a:spcAft>
                          <a:spcPts val="0"/>
                        </a:spcAft>
                      </a:pPr>
                      <a:r>
                        <a:rPr lang="en-US" sz="2800" b="1" dirty="0">
                          <a:effectLst/>
                          <a:latin typeface="Segoe UI Light" panose="020B0502040204020203" pitchFamily="34" charset="0"/>
                          <a:ea typeface="Segoe UI" panose="020B0502040204020203" pitchFamily="34" charset="0"/>
                          <a:cs typeface="Segoe UI" panose="020B0502040204020203" pitchFamily="34" charset="0"/>
                        </a:rPr>
                        <a:t>Involvement</a:t>
                      </a:r>
                      <a:endParaRPr lang="en-US" sz="4000" b="1" dirty="0">
                        <a:effectLst/>
                        <a:latin typeface="Segoe UI Light" panose="020B0502040204020203" pitchFamily="34" charset="0"/>
                        <a:ea typeface="Segoe UI" panose="020B0502040204020203" pitchFamily="34" charset="0"/>
                        <a:cs typeface="Segoe UI" panose="020B0502040204020203" pitchFamily="34" charset="0"/>
                      </a:endParaRPr>
                    </a:p>
                  </a:txBody>
                  <a:tcPr marL="68580" marR="68580" marT="0" marB="0" anchor="ctr"/>
                </a:tc>
                <a:tc vMerge="1">
                  <a:txBody>
                    <a:bodyPr/>
                    <a:lstStyle/>
                    <a:p>
                      <a:endParaRPr lang="en-US"/>
                    </a:p>
                  </a:txBody>
                  <a:tcPr/>
                </a:tc>
                <a:tc vMerge="1">
                  <a:txBody>
                    <a:bodyPr/>
                    <a:lstStyle/>
                    <a:p>
                      <a:endParaRPr lang="en-US"/>
                    </a:p>
                  </a:txBody>
                  <a:tcPr/>
                </a:tc>
              </a:tr>
              <a:tr h="618959">
                <a:tc>
                  <a:txBody>
                    <a:bodyPr/>
                    <a:lstStyle/>
                    <a:p>
                      <a:pPr marL="0" marR="0" algn="ctr">
                        <a:lnSpc>
                          <a:spcPct val="115000"/>
                        </a:lnSpc>
                        <a:spcBef>
                          <a:spcPts val="0"/>
                        </a:spcBef>
                        <a:spcAft>
                          <a:spcPts val="0"/>
                        </a:spcAft>
                      </a:pPr>
                      <a:r>
                        <a:rPr lang="en-US" sz="1800" b="0" dirty="0">
                          <a:effectLst/>
                          <a:latin typeface="Segoe UI Light" panose="020B0502040204020203" pitchFamily="34" charset="0"/>
                        </a:rPr>
                        <a:t>Fulfillment</a:t>
                      </a:r>
                      <a:endParaRPr lang="en-US" sz="2800" b="0" dirty="0">
                        <a:effectLst/>
                        <a:latin typeface="Segoe UI Light" panose="020B0502040204020203" pitchFamily="34" charset="0"/>
                        <a:ea typeface="Calibri"/>
                        <a:cs typeface="Times New Roman"/>
                      </a:endParaRPr>
                    </a:p>
                  </a:txBody>
                  <a:tcPr marL="68580" marR="68580" marT="0" marB="0" anchor="ctr"/>
                </a:tc>
                <a:tc vMerge="1">
                  <a:txBody>
                    <a:bodyPr/>
                    <a:lstStyle/>
                    <a:p>
                      <a:endParaRPr lang="en-US"/>
                    </a:p>
                  </a:txBody>
                  <a:tcPr/>
                </a:tc>
                <a:tc vMerge="1">
                  <a:txBody>
                    <a:bodyPr/>
                    <a:lstStyle/>
                    <a:p>
                      <a:endParaRPr lang="en-US"/>
                    </a:p>
                  </a:txBody>
                  <a:tcPr/>
                </a:tc>
              </a:tr>
              <a:tr h="618959">
                <a:tc>
                  <a:txBody>
                    <a:bodyPr/>
                    <a:lstStyle/>
                    <a:p>
                      <a:pPr marL="0" marR="0" algn="ctr">
                        <a:lnSpc>
                          <a:spcPct val="115000"/>
                        </a:lnSpc>
                        <a:spcBef>
                          <a:spcPts val="0"/>
                        </a:spcBef>
                        <a:spcAft>
                          <a:spcPts val="0"/>
                        </a:spcAft>
                      </a:pPr>
                      <a:r>
                        <a:rPr lang="en-US" sz="2000" b="1" dirty="0">
                          <a:effectLst/>
                          <a:latin typeface="Segoe UI Light" panose="020B0502040204020203" pitchFamily="34" charset="0"/>
                        </a:rPr>
                        <a:t>Commitment</a:t>
                      </a:r>
                      <a:endParaRPr lang="en-US" sz="3200" b="1" dirty="0">
                        <a:effectLst/>
                        <a:latin typeface="Segoe UI Light" panose="020B0502040204020203" pitchFamily="34" charset="0"/>
                        <a:ea typeface="Calibri"/>
                        <a:cs typeface="Times New Roman"/>
                      </a:endParaRPr>
                    </a:p>
                  </a:txBody>
                  <a:tcPr marL="68580" marR="68580" marT="0" marB="0" anchor="ctr"/>
                </a:tc>
                <a:tc vMerge="1">
                  <a:txBody>
                    <a:bodyPr/>
                    <a:lstStyle/>
                    <a:p>
                      <a:endParaRPr lang="en-US"/>
                    </a:p>
                  </a:txBody>
                  <a:tcPr/>
                </a:tc>
                <a:tc vMerge="1">
                  <a:txBody>
                    <a:bodyPr/>
                    <a:lstStyle/>
                    <a:p>
                      <a:endParaRPr lang="en-US"/>
                    </a:p>
                  </a:txBody>
                  <a:tcPr/>
                </a:tc>
              </a:tr>
              <a:tr h="876814">
                <a:tc>
                  <a:txBody>
                    <a:bodyPr/>
                    <a:lstStyle/>
                    <a:p>
                      <a:pPr marL="0" marR="0" algn="ctr">
                        <a:lnSpc>
                          <a:spcPct val="115000"/>
                        </a:lnSpc>
                        <a:spcBef>
                          <a:spcPts val="0"/>
                        </a:spcBef>
                        <a:spcAft>
                          <a:spcPts val="0"/>
                        </a:spcAft>
                      </a:pPr>
                      <a:r>
                        <a:rPr lang="en-US" sz="1800" b="0" dirty="0">
                          <a:effectLst/>
                          <a:latin typeface="Segoe UI Light" panose="020B0502040204020203" pitchFamily="34" charset="0"/>
                        </a:rPr>
                        <a:t>Advocacy</a:t>
                      </a:r>
                      <a:endParaRPr lang="en-US" sz="2800" b="0" dirty="0">
                        <a:effectLst/>
                        <a:latin typeface="Segoe UI Light" panose="020B0502040204020203" pitchFamily="34" charset="0"/>
                        <a:ea typeface="Calibri"/>
                        <a:cs typeface="Times New Roman"/>
                      </a:endParaRPr>
                    </a:p>
                  </a:txBody>
                  <a:tcPr marL="68580" marR="68580" marT="0" marB="0" anchor="ct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992069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p:spPr>
        <p:txBody>
          <a:bodyPr/>
          <a:lstStyle/>
          <a:p>
            <a:pPr marL="0" indent="0" algn="ctr">
              <a:buNone/>
            </a:pPr>
            <a:r>
              <a:rPr lang="en-US" sz="7200" dirty="0" smtClean="0">
                <a:latin typeface="Segoe UI Light" panose="020B0502040204020203" pitchFamily="34" charset="0"/>
              </a:rPr>
              <a:t>Discussion</a:t>
            </a:r>
          </a:p>
        </p:txBody>
      </p:sp>
      <p:sp>
        <p:nvSpPr>
          <p:cNvPr id="5" name="TextBox 4"/>
          <p:cNvSpPr txBox="1"/>
          <p:nvPr/>
        </p:nvSpPr>
        <p:spPr>
          <a:xfrm>
            <a:off x="9829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22078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Segoe UI Light" panose="020B0502040204020203" pitchFamily="34" charset="0"/>
              </a:rPr>
              <a:t>Hootsuite</a:t>
            </a:r>
            <a:r>
              <a:rPr lang="en-US" dirty="0" smtClean="0">
                <a:latin typeface="Segoe UI Light" panose="020B0502040204020203" pitchFamily="34" charset="0"/>
              </a:rPr>
              <a:t> Report</a:t>
            </a:r>
            <a:endParaRPr lang="en-US" dirty="0">
              <a:latin typeface="Segoe UI Light" panose="020B0502040204020203" pitchFamily="34" charset="0"/>
            </a:endParaRP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238250" y="1600200"/>
            <a:ext cx="6667500" cy="4181475"/>
          </a:xfrm>
          <a:prstGeom prst="rect">
            <a:avLst/>
          </a:prstGeom>
        </p:spPr>
      </p:pic>
    </p:spTree>
    <p:extLst>
      <p:ext uri="{BB962C8B-B14F-4D97-AF65-F5344CB8AC3E}">
        <p14:creationId xmlns:p14="http://schemas.microsoft.com/office/powerpoint/2010/main" val="4126151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Light" panose="020B0502040204020203" pitchFamily="34" charset="0"/>
              </a:rPr>
              <a:t>Facebook Page Likes</a:t>
            </a:r>
            <a:endParaRPr lang="en-US" dirty="0">
              <a:latin typeface="Segoe UI Light" panose="020B0502040204020203" pitchFamily="34" charset="0"/>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33450" y="1928812"/>
            <a:ext cx="7277100" cy="3000375"/>
          </a:xfrm>
          <a:prstGeom prst="rect">
            <a:avLst/>
          </a:prstGeom>
        </p:spPr>
      </p:pic>
    </p:spTree>
    <p:extLst>
      <p:ext uri="{BB962C8B-B14F-4D97-AF65-F5344CB8AC3E}">
        <p14:creationId xmlns:p14="http://schemas.microsoft.com/office/powerpoint/2010/main" val="1432501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latin typeface="Segoe UI Light" panose="020B0502040204020203" pitchFamily="34" charset="0"/>
              </a:rPr>
              <a:t>Now (70 days later)</a:t>
            </a:r>
            <a:endParaRPr lang="en-US" b="1" dirty="0">
              <a:latin typeface="Segoe UI Light" panose="020B0502040204020203" pitchFamily="34" charset="0"/>
            </a:endParaRPr>
          </a:p>
        </p:txBody>
      </p:sp>
      <p:sp>
        <p:nvSpPr>
          <p:cNvPr id="5" name="TextBox 4"/>
          <p:cNvSpPr txBox="1"/>
          <p:nvPr/>
        </p:nvSpPr>
        <p:spPr>
          <a:xfrm>
            <a:off x="9829800" y="914400"/>
            <a:ext cx="184731" cy="369332"/>
          </a:xfrm>
          <a:prstGeom prst="rect">
            <a:avLst/>
          </a:prstGeom>
          <a:noFill/>
        </p:spPr>
        <p:txBody>
          <a:bodyPr wrap="none" rtlCol="0">
            <a:spAutoFit/>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32572848"/>
              </p:ext>
            </p:extLst>
          </p:nvPr>
        </p:nvGraphicFramePr>
        <p:xfrm>
          <a:off x="457200" y="1397000"/>
          <a:ext cx="8229600" cy="2072640"/>
        </p:xfrm>
        <a:graphic>
          <a:graphicData uri="http://schemas.openxmlformats.org/drawingml/2006/table">
            <a:tbl>
              <a:tblPr firstRow="1" bandRow="1">
                <a:tableStyleId>{2D5ABB26-0587-4C30-8999-92F81FD0307C}</a:tableStyleId>
              </a:tblPr>
              <a:tblGrid>
                <a:gridCol w="4114800"/>
                <a:gridCol w="4114800"/>
              </a:tblGrid>
              <a:tr h="370840">
                <a:tc>
                  <a:txBody>
                    <a:bodyPr/>
                    <a:lstStyle/>
                    <a:p>
                      <a:pPr marL="0" marR="0" algn="ctr">
                        <a:spcBef>
                          <a:spcPts val="0"/>
                        </a:spcBef>
                        <a:spcAft>
                          <a:spcPts val="0"/>
                        </a:spcAft>
                      </a:pPr>
                      <a:r>
                        <a:rPr lang="en-US" sz="2800" dirty="0" smtClean="0">
                          <a:effectLst/>
                          <a:latin typeface="Segoe UI Light" panose="020B0502040204020203" pitchFamily="34" charset="0"/>
                        </a:rPr>
                        <a:t>@</a:t>
                      </a:r>
                      <a:r>
                        <a:rPr lang="en-US" sz="2800" dirty="0" err="1" smtClean="0">
                          <a:effectLst/>
                          <a:latin typeface="Segoe UI Light" panose="020B0502040204020203" pitchFamily="34" charset="0"/>
                        </a:rPr>
                        <a:t>CarletonSEO</a:t>
                      </a:r>
                      <a:endParaRPr lang="en-US" sz="2800" dirty="0">
                        <a:effectLst/>
                        <a:latin typeface="Segoe UI Light" panose="020B0502040204020203" pitchFamily="34" charset="0"/>
                        <a:ea typeface="MS Mincho"/>
                        <a:cs typeface="Times New Roman"/>
                      </a:endParaRPr>
                    </a:p>
                  </a:txBody>
                  <a:tcPr marL="73025" marR="73025"/>
                </a:tc>
                <a:tc>
                  <a:txBody>
                    <a:bodyPr/>
                    <a:lstStyle/>
                    <a:p>
                      <a:pPr marL="0" marR="0" algn="ctr">
                        <a:spcBef>
                          <a:spcPts val="0"/>
                        </a:spcBef>
                        <a:spcAft>
                          <a:spcPts val="0"/>
                        </a:spcAft>
                      </a:pPr>
                      <a:r>
                        <a:rPr lang="en-US" sz="2800" dirty="0" smtClean="0">
                          <a:effectLst/>
                          <a:latin typeface="Segoe UI Light" panose="020B0502040204020203" pitchFamily="34" charset="0"/>
                        </a:rPr>
                        <a:t>1,548 </a:t>
                      </a:r>
                      <a:r>
                        <a:rPr lang="en-US" sz="2800" dirty="0" smtClean="0">
                          <a:effectLst/>
                          <a:latin typeface="Segoe UI Light" panose="020B0502040204020203" pitchFamily="34" charset="0"/>
                          <a:sym typeface="Wingdings" panose="05000000000000000000" pitchFamily="2" charset="2"/>
                        </a:rPr>
                        <a:t> </a:t>
                      </a:r>
                      <a:r>
                        <a:rPr lang="en-US" sz="2800" b="1" dirty="0" smtClean="0">
                          <a:solidFill>
                            <a:srgbClr val="00B050"/>
                          </a:solidFill>
                          <a:effectLst/>
                          <a:latin typeface="Segoe UI Light" panose="020B0502040204020203" pitchFamily="34" charset="0"/>
                          <a:sym typeface="Wingdings" panose="05000000000000000000" pitchFamily="2" charset="2"/>
                        </a:rPr>
                        <a:t>2178 (40%+)</a:t>
                      </a:r>
                      <a:endParaRPr lang="en-US" sz="2800" b="1" dirty="0">
                        <a:solidFill>
                          <a:srgbClr val="00B050"/>
                        </a:solidFill>
                        <a:effectLst/>
                        <a:latin typeface="Segoe UI Light" panose="020B0502040204020203" pitchFamily="34" charset="0"/>
                        <a:ea typeface="MS Mincho"/>
                        <a:cs typeface="Times New Roman"/>
                      </a:endParaRPr>
                    </a:p>
                  </a:txBody>
                  <a:tcPr marL="73025" marR="73025"/>
                </a:tc>
              </a:tr>
              <a:tr h="370840">
                <a:tc>
                  <a:txBody>
                    <a:bodyPr/>
                    <a:lstStyle/>
                    <a:p>
                      <a:pPr marL="0" marR="0" algn="ctr">
                        <a:spcBef>
                          <a:spcPts val="0"/>
                        </a:spcBef>
                        <a:spcAft>
                          <a:spcPts val="0"/>
                        </a:spcAft>
                      </a:pPr>
                      <a:r>
                        <a:rPr lang="en-US" sz="2800" dirty="0" smtClean="0">
                          <a:effectLst/>
                          <a:latin typeface="Segoe UI Light" panose="020B0502040204020203" pitchFamily="34" charset="0"/>
                        </a:rPr>
                        <a:t>@</a:t>
                      </a:r>
                      <a:r>
                        <a:rPr lang="en-US" sz="2800" dirty="0" err="1" smtClean="0">
                          <a:effectLst/>
                          <a:latin typeface="Segoe UI Light" panose="020B0502040204020203" pitchFamily="34" charset="0"/>
                        </a:rPr>
                        <a:t>CU_FallO</a:t>
                      </a:r>
                      <a:endParaRPr lang="en-US" sz="2800" dirty="0">
                        <a:effectLst/>
                        <a:latin typeface="Segoe UI Light" panose="020B0502040204020203" pitchFamily="34" charset="0"/>
                        <a:ea typeface="MS Mincho"/>
                        <a:cs typeface="Times New Roman"/>
                      </a:endParaRPr>
                    </a:p>
                  </a:txBody>
                  <a:tcPr marL="73025" marR="73025"/>
                </a:tc>
                <a:tc>
                  <a:txBody>
                    <a:bodyPr/>
                    <a:lstStyle/>
                    <a:p>
                      <a:pPr marL="0" marR="0" algn="ctr">
                        <a:spcBef>
                          <a:spcPts val="0"/>
                        </a:spcBef>
                        <a:spcAft>
                          <a:spcPts val="0"/>
                        </a:spcAft>
                      </a:pPr>
                      <a:r>
                        <a:rPr lang="en-US" sz="2800" dirty="0" smtClean="0">
                          <a:effectLst/>
                          <a:latin typeface="Segoe UI Light" panose="020B0502040204020203" pitchFamily="34" charset="0"/>
                        </a:rPr>
                        <a:t>1,488</a:t>
                      </a:r>
                      <a:r>
                        <a:rPr lang="en-US" sz="2800" baseline="0" dirty="0" smtClean="0">
                          <a:effectLst/>
                          <a:latin typeface="Segoe UI Light" panose="020B0502040204020203" pitchFamily="34" charset="0"/>
                        </a:rPr>
                        <a:t> (dormant)</a:t>
                      </a:r>
                      <a:endParaRPr lang="en-US" sz="2800" dirty="0">
                        <a:effectLst/>
                        <a:latin typeface="Segoe UI Light" panose="020B0502040204020203" pitchFamily="34" charset="0"/>
                        <a:ea typeface="MS Mincho"/>
                        <a:cs typeface="Times New Roman"/>
                      </a:endParaRPr>
                    </a:p>
                  </a:txBody>
                  <a:tcPr marL="73025" marR="73025"/>
                </a:tc>
              </a:tr>
              <a:tr h="370840">
                <a:tc>
                  <a:txBody>
                    <a:bodyPr/>
                    <a:lstStyle/>
                    <a:p>
                      <a:pPr marL="0" marR="0" algn="ctr">
                        <a:spcBef>
                          <a:spcPts val="0"/>
                        </a:spcBef>
                        <a:spcAft>
                          <a:spcPts val="0"/>
                        </a:spcAft>
                      </a:pPr>
                      <a:r>
                        <a:rPr lang="en-US" sz="2800" dirty="0" smtClean="0">
                          <a:effectLst/>
                          <a:latin typeface="Segoe UI Light" panose="020B0502040204020203" pitchFamily="34" charset="0"/>
                        </a:rPr>
                        <a:t>@CU_CAB</a:t>
                      </a:r>
                      <a:endParaRPr lang="en-US" sz="2800" dirty="0">
                        <a:effectLst/>
                        <a:latin typeface="Segoe UI Light" panose="020B0502040204020203" pitchFamily="34" charset="0"/>
                        <a:ea typeface="MS Mincho"/>
                        <a:cs typeface="Times New Roman"/>
                      </a:endParaRPr>
                    </a:p>
                  </a:txBody>
                  <a:tcPr marL="73025" marR="73025"/>
                </a:tc>
                <a:tc>
                  <a:txBody>
                    <a:bodyPr/>
                    <a:lstStyle/>
                    <a:p>
                      <a:pPr marL="0" marR="0" algn="ctr">
                        <a:spcBef>
                          <a:spcPts val="0"/>
                        </a:spcBef>
                        <a:spcAft>
                          <a:spcPts val="0"/>
                        </a:spcAft>
                      </a:pPr>
                      <a:r>
                        <a:rPr lang="en-US" sz="2800" dirty="0" smtClean="0">
                          <a:effectLst/>
                          <a:latin typeface="Segoe UI Light" panose="020B0502040204020203" pitchFamily="34" charset="0"/>
                        </a:rPr>
                        <a:t>606 (removed)</a:t>
                      </a:r>
                      <a:endParaRPr lang="en-US" sz="2800" dirty="0">
                        <a:effectLst/>
                        <a:latin typeface="Segoe UI Light" panose="020B0502040204020203" pitchFamily="34" charset="0"/>
                        <a:ea typeface="MS Mincho"/>
                        <a:cs typeface="Times New Roman"/>
                      </a:endParaRPr>
                    </a:p>
                  </a:txBody>
                  <a:tcPr marL="73025" marR="73025"/>
                </a:tc>
              </a:tr>
              <a:tr h="370840">
                <a:tc>
                  <a:txBody>
                    <a:bodyPr/>
                    <a:lstStyle/>
                    <a:p>
                      <a:pPr marL="0" marR="0" algn="ctr">
                        <a:spcBef>
                          <a:spcPts val="0"/>
                        </a:spcBef>
                        <a:spcAft>
                          <a:spcPts val="0"/>
                        </a:spcAft>
                      </a:pPr>
                      <a:r>
                        <a:rPr lang="en-US" sz="2800" dirty="0" smtClean="0">
                          <a:effectLst/>
                          <a:latin typeface="Segoe UI Light" panose="020B0502040204020203" pitchFamily="34" charset="0"/>
                        </a:rPr>
                        <a:t>FB: Carleton SEO</a:t>
                      </a:r>
                      <a:endParaRPr lang="en-US" sz="2800" dirty="0">
                        <a:effectLst/>
                        <a:latin typeface="Segoe UI Light" panose="020B0502040204020203" pitchFamily="34" charset="0"/>
                        <a:ea typeface="MS Mincho"/>
                        <a:cs typeface="Times New Roman"/>
                      </a:endParaRPr>
                    </a:p>
                  </a:txBody>
                  <a:tcPr marL="73025" marR="73025"/>
                </a:tc>
                <a:tc>
                  <a:txBody>
                    <a:bodyPr/>
                    <a:lstStyle/>
                    <a:p>
                      <a:pPr marL="0" marR="0" algn="ctr">
                        <a:spcBef>
                          <a:spcPts val="0"/>
                        </a:spcBef>
                        <a:spcAft>
                          <a:spcPts val="0"/>
                        </a:spcAft>
                      </a:pPr>
                      <a:r>
                        <a:rPr lang="en-US" sz="2800" dirty="0" smtClean="0">
                          <a:effectLst/>
                          <a:latin typeface="Segoe UI Light" panose="020B0502040204020203" pitchFamily="34" charset="0"/>
                        </a:rPr>
                        <a:t>680 </a:t>
                      </a:r>
                      <a:r>
                        <a:rPr lang="en-US" sz="2800" dirty="0" smtClean="0">
                          <a:effectLst/>
                          <a:latin typeface="Segoe UI Light" panose="020B0502040204020203" pitchFamily="34" charset="0"/>
                          <a:sym typeface="Wingdings" panose="05000000000000000000" pitchFamily="2" charset="2"/>
                        </a:rPr>
                        <a:t> </a:t>
                      </a:r>
                      <a:r>
                        <a:rPr lang="en-US" sz="2800" b="1" dirty="0" smtClean="0">
                          <a:solidFill>
                            <a:srgbClr val="00B050"/>
                          </a:solidFill>
                          <a:effectLst/>
                          <a:latin typeface="Segoe UI Light" panose="020B0502040204020203" pitchFamily="34" charset="0"/>
                          <a:sym typeface="Wingdings" panose="05000000000000000000" pitchFamily="2" charset="2"/>
                        </a:rPr>
                        <a:t>1331 (96%+)</a:t>
                      </a:r>
                      <a:endParaRPr lang="en-US" sz="2800" b="1" dirty="0">
                        <a:solidFill>
                          <a:srgbClr val="00B050"/>
                        </a:solidFill>
                        <a:effectLst/>
                        <a:latin typeface="Segoe UI Light" panose="020B0502040204020203" pitchFamily="34" charset="0"/>
                        <a:ea typeface="MS Mincho"/>
                        <a:cs typeface="Times New Roman"/>
                      </a:endParaRPr>
                    </a:p>
                  </a:txBody>
                  <a:tcPr marL="73025" marR="73025"/>
                </a:tc>
              </a:tr>
            </a:tbl>
          </a:graphicData>
        </a:graphic>
      </p:graphicFrame>
    </p:spTree>
    <p:extLst>
      <p:ext uri="{BB962C8B-B14F-4D97-AF65-F5344CB8AC3E}">
        <p14:creationId xmlns:p14="http://schemas.microsoft.com/office/powerpoint/2010/main" val="1630459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Segoe UI Light" panose="020B0502040204020203" pitchFamily="34" charset="0"/>
              </a:rPr>
              <a:t>Pillars of Focus</a:t>
            </a:r>
            <a:endParaRPr lang="en-US" b="1" dirty="0">
              <a:latin typeface="Segoe UI Light" panose="020B0502040204020203" pitchFamily="34" charset="0"/>
            </a:endParaRPr>
          </a:p>
        </p:txBody>
      </p:sp>
      <p:sp>
        <p:nvSpPr>
          <p:cNvPr id="3" name="Content Placeholder 2"/>
          <p:cNvSpPr>
            <a:spLocks noGrp="1"/>
          </p:cNvSpPr>
          <p:nvPr>
            <p:ph idx="1"/>
          </p:nvPr>
        </p:nvSpPr>
        <p:spPr>
          <a:xfrm>
            <a:off x="457200" y="1600200"/>
            <a:ext cx="8229600" cy="4525963"/>
          </a:xfrm>
        </p:spPr>
        <p:txBody>
          <a:bodyPr/>
          <a:lstStyle/>
          <a:p>
            <a:pPr marL="0" indent="0" algn="ctr">
              <a:buNone/>
            </a:pPr>
            <a:r>
              <a:rPr lang="en-US" sz="7200" dirty="0" smtClean="0">
                <a:latin typeface="Segoe UI Light" panose="020B0502040204020203" pitchFamily="34" charset="0"/>
              </a:rPr>
              <a:t>awareness</a:t>
            </a:r>
            <a:endParaRPr lang="en-US" sz="7200" dirty="0">
              <a:latin typeface="Segoe UI Light" panose="020B0502040204020203" pitchFamily="34" charset="0"/>
            </a:endParaRPr>
          </a:p>
          <a:p>
            <a:pPr marL="0" indent="0" algn="ctr">
              <a:buNone/>
            </a:pPr>
            <a:r>
              <a:rPr lang="en-US" sz="7200" dirty="0" smtClean="0">
                <a:latin typeface="Segoe UI Light" panose="020B0502040204020203" pitchFamily="34" charset="0"/>
              </a:rPr>
              <a:t>involvement</a:t>
            </a:r>
          </a:p>
          <a:p>
            <a:pPr marL="0" indent="0" algn="ctr">
              <a:buNone/>
            </a:pPr>
            <a:r>
              <a:rPr lang="en-US" sz="7200" dirty="0" smtClean="0">
                <a:latin typeface="Segoe UI Light" panose="020B0502040204020203" pitchFamily="34" charset="0"/>
              </a:rPr>
              <a:t>commitment</a:t>
            </a:r>
            <a:endParaRPr lang="en-US" dirty="0">
              <a:latin typeface="Segoe UI Light" panose="020B0502040204020203" pitchFamily="34" charset="0"/>
            </a:endParaRPr>
          </a:p>
        </p:txBody>
      </p:sp>
      <p:sp>
        <p:nvSpPr>
          <p:cNvPr id="5" name="TextBox 4"/>
          <p:cNvSpPr txBox="1"/>
          <p:nvPr/>
        </p:nvSpPr>
        <p:spPr>
          <a:xfrm>
            <a:off x="9829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17580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Segoe UI Light" panose="020B0502040204020203" pitchFamily="34" charset="0"/>
              </a:rPr>
              <a:t>awareness</a:t>
            </a:r>
            <a:r>
              <a:rPr lang="en-US" dirty="0" smtClean="0">
                <a:latin typeface="Segoe UI Light" panose="020B0502040204020203" pitchFamily="34" charset="0"/>
              </a:rPr>
              <a:t> goals</a:t>
            </a:r>
            <a:endParaRPr lang="en-US" dirty="0">
              <a:latin typeface="Segoe UI Light" panose="020B0502040204020203" pitchFamily="34" charset="0"/>
            </a:endParaRPr>
          </a:p>
        </p:txBody>
      </p:sp>
      <p:sp>
        <p:nvSpPr>
          <p:cNvPr id="3" name="Content Placeholder 2"/>
          <p:cNvSpPr>
            <a:spLocks noGrp="1"/>
          </p:cNvSpPr>
          <p:nvPr>
            <p:ph idx="1"/>
          </p:nvPr>
        </p:nvSpPr>
        <p:spPr>
          <a:xfrm>
            <a:off x="457200" y="1600200"/>
            <a:ext cx="3962400" cy="4525963"/>
          </a:xfrm>
        </p:spPr>
        <p:txBody>
          <a:bodyPr>
            <a:normAutofit/>
          </a:bodyPr>
          <a:lstStyle/>
          <a:p>
            <a:pPr marL="0" indent="0">
              <a:buNone/>
            </a:pPr>
            <a:r>
              <a:rPr lang="en-US" sz="1800" b="1" dirty="0" smtClean="0">
                <a:latin typeface="Segoe UI Light" panose="020B0502040204020203" pitchFamily="34" charset="0"/>
              </a:rPr>
              <a:t>Centralized, unique brand:</a:t>
            </a:r>
          </a:p>
          <a:p>
            <a:pPr marL="0" indent="0">
              <a:buNone/>
            </a:pPr>
            <a:r>
              <a:rPr lang="en-US" sz="1800" dirty="0" smtClean="0">
                <a:latin typeface="Segoe UI Light" panose="020B0502040204020203" pitchFamily="34" charset="0"/>
              </a:rPr>
              <a:t>Remove program specific accounts</a:t>
            </a:r>
          </a:p>
          <a:p>
            <a:pPr marL="0" indent="0">
              <a:buNone/>
            </a:pPr>
            <a:endParaRPr lang="en-US" sz="1800" dirty="0" smtClean="0">
              <a:latin typeface="Segoe UI Light" panose="020B0502040204020203" pitchFamily="34" charset="0"/>
            </a:endParaRPr>
          </a:p>
          <a:p>
            <a:pPr marL="0" indent="0">
              <a:buNone/>
            </a:pPr>
            <a:r>
              <a:rPr lang="en-US" sz="1800" b="1" dirty="0" smtClean="0">
                <a:latin typeface="Segoe UI Light" panose="020B0502040204020203" pitchFamily="34" charset="0"/>
              </a:rPr>
              <a:t>Grow social content production:</a:t>
            </a:r>
          </a:p>
          <a:p>
            <a:pPr marL="0" indent="0">
              <a:buNone/>
            </a:pPr>
            <a:r>
              <a:rPr lang="en-US" sz="1800" dirty="0" smtClean="0">
                <a:latin typeface="Segoe UI Light" panose="020B0502040204020203" pitchFamily="34" charset="0"/>
              </a:rPr>
              <a:t>Establish internal process for sharing program and event info</a:t>
            </a:r>
            <a:endParaRPr lang="en-US" sz="1800" dirty="0">
              <a:latin typeface="Segoe UI Light" panose="020B0502040204020203" pitchFamily="34" charset="0"/>
            </a:endParaRPr>
          </a:p>
          <a:p>
            <a:pPr marL="0" indent="0">
              <a:buNone/>
            </a:pPr>
            <a:endParaRPr lang="en-US" sz="1800" dirty="0">
              <a:latin typeface="Segoe UI Light" panose="020B0502040204020203" pitchFamily="34" charset="0"/>
            </a:endParaRPr>
          </a:p>
          <a:p>
            <a:pPr marL="0" indent="0">
              <a:buNone/>
            </a:pPr>
            <a:r>
              <a:rPr lang="en-US" sz="1800" b="1" dirty="0" smtClean="0">
                <a:latin typeface="Segoe UI Light" panose="020B0502040204020203" pitchFamily="34" charset="0"/>
              </a:rPr>
              <a:t>Grow weekly foot traffic:</a:t>
            </a:r>
          </a:p>
          <a:p>
            <a:pPr marL="0" indent="0">
              <a:buNone/>
            </a:pPr>
            <a:r>
              <a:rPr lang="en-US" sz="1800" dirty="0" smtClean="0">
                <a:latin typeface="Segoe UI Light" panose="020B0502040204020203" pitchFamily="34" charset="0"/>
              </a:rPr>
              <a:t>Establish monthly, social-media-driven retail style door-crashers</a:t>
            </a:r>
          </a:p>
        </p:txBody>
      </p:sp>
      <p:sp>
        <p:nvSpPr>
          <p:cNvPr id="5" name="TextBox 4"/>
          <p:cNvSpPr txBox="1"/>
          <p:nvPr/>
        </p:nvSpPr>
        <p:spPr>
          <a:xfrm>
            <a:off x="9829800" y="914400"/>
            <a:ext cx="184731" cy="369332"/>
          </a:xfrm>
          <a:prstGeom prst="rect">
            <a:avLst/>
          </a:prstGeom>
          <a:noFill/>
        </p:spPr>
        <p:txBody>
          <a:bodyPr wrap="none" rtlCol="0">
            <a:spAutoFit/>
          </a:bodyPr>
          <a:lstStyle/>
          <a:p>
            <a:endParaRPr lang="en-US" dirty="0"/>
          </a:p>
        </p:txBody>
      </p:sp>
      <p:sp>
        <p:nvSpPr>
          <p:cNvPr id="7" name="Content Placeholder 2"/>
          <p:cNvSpPr txBox="1">
            <a:spLocks/>
          </p:cNvSpPr>
          <p:nvPr/>
        </p:nvSpPr>
        <p:spPr>
          <a:xfrm>
            <a:off x="4800600" y="1600200"/>
            <a:ext cx="3962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000" dirty="0">
              <a:latin typeface="Segoe UI Light" panose="020B0502040204020203" pitchFamily="34" charset="0"/>
            </a:endParaRPr>
          </a:p>
        </p:txBody>
      </p:sp>
      <p:sp>
        <p:nvSpPr>
          <p:cNvPr id="8" name="Content Placeholder 2"/>
          <p:cNvSpPr txBox="1">
            <a:spLocks/>
          </p:cNvSpPr>
          <p:nvPr/>
        </p:nvSpPr>
        <p:spPr>
          <a:xfrm>
            <a:off x="4724400" y="1600200"/>
            <a:ext cx="3962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b="1" dirty="0" smtClean="0">
                <a:latin typeface="Segoe UI Light" panose="020B0502040204020203" pitchFamily="34" charset="0"/>
              </a:rPr>
              <a:t>Grow social audience to 25% of undergraduate student body:</a:t>
            </a:r>
          </a:p>
          <a:p>
            <a:pPr marL="0" indent="0">
              <a:buFont typeface="Arial" panose="020B0604020202020204" pitchFamily="34" charset="0"/>
              <a:buNone/>
            </a:pPr>
            <a:r>
              <a:rPr lang="en-US" sz="1800" dirty="0" smtClean="0">
                <a:latin typeface="Segoe UI Light" panose="020B0502040204020203" pitchFamily="34" charset="0"/>
              </a:rPr>
              <a:t>Leverage existing program/activities to grow online communities; use Facebook to grow our reach</a:t>
            </a:r>
          </a:p>
          <a:p>
            <a:pPr marL="0" indent="0">
              <a:buNone/>
            </a:pPr>
            <a:endParaRPr lang="en-US" sz="1800" dirty="0" smtClean="0">
              <a:latin typeface="Segoe UI Light" panose="020B0502040204020203" pitchFamily="34" charset="0"/>
            </a:endParaRPr>
          </a:p>
          <a:p>
            <a:pPr marL="0" indent="0">
              <a:buNone/>
            </a:pPr>
            <a:r>
              <a:rPr lang="en-US" sz="1800" b="1" dirty="0" smtClean="0">
                <a:latin typeface="Segoe UI Light" panose="020B0502040204020203" pitchFamily="34" charset="0"/>
              </a:rPr>
              <a:t>Solicit student feedback </a:t>
            </a:r>
            <a:r>
              <a:rPr lang="en-US" sz="1800" b="1" dirty="0">
                <a:latin typeface="Segoe UI Light" panose="020B0502040204020203" pitchFamily="34" charset="0"/>
              </a:rPr>
              <a:t>and utilize </a:t>
            </a:r>
            <a:r>
              <a:rPr lang="en-US" sz="1800" b="1" dirty="0" smtClean="0">
                <a:latin typeface="Segoe UI Light" panose="020B0502040204020203" pitchFamily="34" charset="0"/>
              </a:rPr>
              <a:t>ideas </a:t>
            </a:r>
            <a:r>
              <a:rPr lang="en-US" sz="1800" b="1" dirty="0">
                <a:latin typeface="Segoe UI Light" panose="020B0502040204020203" pitchFamily="34" charset="0"/>
              </a:rPr>
              <a:t>to improve outreach </a:t>
            </a:r>
            <a:r>
              <a:rPr lang="en-US" sz="1800" b="1" dirty="0" smtClean="0">
                <a:latin typeface="Segoe UI Light" panose="020B0502040204020203" pitchFamily="34" charset="0"/>
              </a:rPr>
              <a:t>efforts:</a:t>
            </a:r>
          </a:p>
          <a:p>
            <a:pPr marL="0" indent="0">
              <a:buNone/>
            </a:pPr>
            <a:r>
              <a:rPr lang="en-US" sz="1800" dirty="0" smtClean="0">
                <a:latin typeface="Segoe UI Light" panose="020B0502040204020203" pitchFamily="34" charset="0"/>
              </a:rPr>
              <a:t>Seek faculty collaboration; establish partnership with senior-level marketing and communications class</a:t>
            </a:r>
            <a:endParaRPr lang="en-US" sz="1800" dirty="0">
              <a:latin typeface="Segoe UI Light" panose="020B0502040204020203" pitchFamily="34" charset="0"/>
            </a:endParaRPr>
          </a:p>
        </p:txBody>
      </p:sp>
      <p:sp>
        <p:nvSpPr>
          <p:cNvPr id="9" name="Title 1"/>
          <p:cNvSpPr txBox="1">
            <a:spLocks/>
          </p:cNvSpPr>
          <p:nvPr/>
        </p:nvSpPr>
        <p:spPr>
          <a:xfrm>
            <a:off x="457200" y="5105400"/>
            <a:ext cx="8229600" cy="1401762"/>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Segoe UI Light" panose="020B0502040204020203" pitchFamily="34" charset="0"/>
              </a:rPr>
              <a:t>involvement</a:t>
            </a:r>
            <a:r>
              <a:rPr lang="en-US" dirty="0" smtClean="0">
                <a:latin typeface="Segoe UI Light" panose="020B0502040204020203" pitchFamily="34" charset="0"/>
              </a:rPr>
              <a:t> goals</a:t>
            </a:r>
            <a:br>
              <a:rPr lang="en-US" dirty="0" smtClean="0">
                <a:latin typeface="Segoe UI Light" panose="020B0502040204020203" pitchFamily="34" charset="0"/>
              </a:rPr>
            </a:br>
            <a:r>
              <a:rPr lang="en-US" b="1" dirty="0" smtClean="0">
                <a:latin typeface="Segoe UI Light" panose="020B0502040204020203" pitchFamily="34" charset="0"/>
              </a:rPr>
              <a:t>commitment</a:t>
            </a:r>
            <a:r>
              <a:rPr lang="en-US" dirty="0" smtClean="0">
                <a:latin typeface="Segoe UI Light" panose="020B0502040204020203" pitchFamily="34" charset="0"/>
              </a:rPr>
              <a:t> goals</a:t>
            </a:r>
            <a:endParaRPr lang="en-US" dirty="0">
              <a:latin typeface="Segoe UI Light" panose="020B0502040204020203" pitchFamily="34" charset="0"/>
            </a:endParaRPr>
          </a:p>
        </p:txBody>
      </p:sp>
    </p:spTree>
    <p:extLst>
      <p:ext uri="{BB962C8B-B14F-4D97-AF65-F5344CB8AC3E}">
        <p14:creationId xmlns:p14="http://schemas.microsoft.com/office/powerpoint/2010/main" val="3908265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500"/>
                                        <p:tgtEl>
                                          <p:spTgt spid="8">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500"/>
                                        <p:tgtEl>
                                          <p:spTgt spid="8">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500"/>
                                        <p:tgtEl>
                                          <p:spTgt spid="8">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fade">
                                      <p:cBhvr>
                                        <p:cTn id="34" dur="500"/>
                                        <p:tgtEl>
                                          <p:spTgt spid="8">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uiExpand="1" build="p"/>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Segoe UI Light" panose="020B0502040204020203" pitchFamily="34" charset="0"/>
              </a:rPr>
              <a:t>Social Outside + In</a:t>
            </a:r>
            <a:endParaRPr lang="en-US" b="1" dirty="0">
              <a:latin typeface="Segoe UI Light" panose="020B0502040204020203" pitchFamily="34" charset="0"/>
            </a:endParaRPr>
          </a:p>
        </p:txBody>
      </p:sp>
      <p:sp>
        <p:nvSpPr>
          <p:cNvPr id="3" name="Content Placeholder 2"/>
          <p:cNvSpPr>
            <a:spLocks noGrp="1"/>
          </p:cNvSpPr>
          <p:nvPr>
            <p:ph idx="1"/>
          </p:nvPr>
        </p:nvSpPr>
        <p:spPr>
          <a:xfrm>
            <a:off x="457200" y="1600200"/>
            <a:ext cx="3962400" cy="4525963"/>
          </a:xfrm>
        </p:spPr>
        <p:txBody>
          <a:bodyPr>
            <a:normAutofit/>
          </a:bodyPr>
          <a:lstStyle/>
          <a:p>
            <a:pPr marL="0" indent="0">
              <a:buNone/>
            </a:pPr>
            <a:r>
              <a:rPr lang="en-US" sz="3600" b="1" dirty="0" smtClean="0">
                <a:latin typeface="Segoe UI Light" panose="020B0502040204020203" pitchFamily="34" charset="0"/>
              </a:rPr>
              <a:t>Programs:</a:t>
            </a:r>
          </a:p>
          <a:p>
            <a:pPr marL="0" indent="0">
              <a:buNone/>
            </a:pPr>
            <a:r>
              <a:rPr lang="en-US" sz="2400" dirty="0" smtClean="0">
                <a:latin typeface="Segoe UI Light" panose="020B0502040204020203" pitchFamily="34" charset="0"/>
              </a:rPr>
              <a:t>Actions </a:t>
            </a:r>
            <a:r>
              <a:rPr lang="en-US" sz="2400" dirty="0">
                <a:latin typeface="Segoe UI Light" panose="020B0502040204020203" pitchFamily="34" charset="0"/>
              </a:rPr>
              <a:t>and i</a:t>
            </a:r>
            <a:r>
              <a:rPr lang="en-US" sz="2400" dirty="0" smtClean="0">
                <a:latin typeface="Segoe UI Light" panose="020B0502040204020203" pitchFamily="34" charset="0"/>
              </a:rPr>
              <a:t>deas to drive</a:t>
            </a:r>
            <a:r>
              <a:rPr lang="en-US" sz="2400" dirty="0">
                <a:latin typeface="Segoe UI Light" panose="020B0502040204020203" pitchFamily="34" charset="0"/>
              </a:rPr>
              <a:t> </a:t>
            </a:r>
            <a:r>
              <a:rPr lang="en-US" sz="2400" dirty="0" smtClean="0">
                <a:latin typeface="Segoe UI Light" panose="020B0502040204020203" pitchFamily="34" charset="0"/>
              </a:rPr>
              <a:t>Awareness, Involvement, and Commitment</a:t>
            </a:r>
          </a:p>
        </p:txBody>
      </p:sp>
      <p:sp>
        <p:nvSpPr>
          <p:cNvPr id="5" name="TextBox 4"/>
          <p:cNvSpPr txBox="1"/>
          <p:nvPr/>
        </p:nvSpPr>
        <p:spPr>
          <a:xfrm>
            <a:off x="9829800" y="914400"/>
            <a:ext cx="184731" cy="369332"/>
          </a:xfrm>
          <a:prstGeom prst="rect">
            <a:avLst/>
          </a:prstGeom>
          <a:noFill/>
        </p:spPr>
        <p:txBody>
          <a:bodyPr wrap="none" rtlCol="0">
            <a:spAutoFit/>
          </a:bodyPr>
          <a:lstStyle/>
          <a:p>
            <a:endParaRPr lang="en-US" dirty="0"/>
          </a:p>
        </p:txBody>
      </p:sp>
      <p:sp>
        <p:nvSpPr>
          <p:cNvPr id="7" name="Content Placeholder 2"/>
          <p:cNvSpPr txBox="1">
            <a:spLocks/>
          </p:cNvSpPr>
          <p:nvPr/>
        </p:nvSpPr>
        <p:spPr>
          <a:xfrm>
            <a:off x="4800600" y="1600200"/>
            <a:ext cx="3962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000" dirty="0">
              <a:latin typeface="Segoe UI Light" panose="020B0502040204020203" pitchFamily="34" charset="0"/>
            </a:endParaRPr>
          </a:p>
        </p:txBody>
      </p:sp>
      <p:sp>
        <p:nvSpPr>
          <p:cNvPr id="8" name="Content Placeholder 2"/>
          <p:cNvSpPr txBox="1">
            <a:spLocks/>
          </p:cNvSpPr>
          <p:nvPr/>
        </p:nvSpPr>
        <p:spPr>
          <a:xfrm>
            <a:off x="4724400" y="1600200"/>
            <a:ext cx="3962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600" b="1" dirty="0" smtClean="0">
                <a:latin typeface="Segoe UI Light" panose="020B0502040204020203" pitchFamily="34" charset="0"/>
              </a:rPr>
              <a:t>Infrastructure:</a:t>
            </a:r>
          </a:p>
          <a:p>
            <a:pPr marL="0" indent="0">
              <a:buNone/>
            </a:pPr>
            <a:r>
              <a:rPr lang="en-US" sz="2400" dirty="0" smtClean="0">
                <a:latin typeface="Segoe UI Light" panose="020B0502040204020203" pitchFamily="34" charset="0"/>
              </a:rPr>
              <a:t>Policies, processes and tools that will enable us to carry out our </a:t>
            </a:r>
            <a:r>
              <a:rPr lang="en-US" sz="2400" b="1" dirty="0" smtClean="0">
                <a:latin typeface="Segoe UI Light" panose="020B0502040204020203" pitchFamily="34" charset="0"/>
              </a:rPr>
              <a:t>Programs</a:t>
            </a:r>
            <a:r>
              <a:rPr lang="en-US" sz="2400" dirty="0" smtClean="0">
                <a:latin typeface="Segoe UI Light" panose="020B0502040204020203" pitchFamily="34" charset="0"/>
              </a:rPr>
              <a:t> effectively. </a:t>
            </a:r>
          </a:p>
        </p:txBody>
      </p:sp>
    </p:spTree>
    <p:extLst>
      <p:ext uri="{BB962C8B-B14F-4D97-AF65-F5344CB8AC3E}">
        <p14:creationId xmlns:p14="http://schemas.microsoft.com/office/powerpoint/2010/main" val="22707654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TotalTime>
  <Words>691</Words>
  <Application>Microsoft Office PowerPoint</Application>
  <PresentationFormat>On-screen Show (4:3)</PresentationFormat>
  <Paragraphs>162</Paragraphs>
  <Slides>31</Slides>
  <Notes>10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Then</vt:lpstr>
      <vt:lpstr>Hootsuite Report</vt:lpstr>
      <vt:lpstr>Facebook Page Likes</vt:lpstr>
      <vt:lpstr>Now (70 days later)</vt:lpstr>
      <vt:lpstr>Pillars of Focus</vt:lpstr>
      <vt:lpstr>awareness goals</vt:lpstr>
      <vt:lpstr>Social Outside + In</vt:lpstr>
      <vt:lpstr>Central Twitter Account</vt:lpstr>
      <vt:lpstr>Central FB Account</vt:lpstr>
      <vt:lpstr>#CUatSummerO</vt:lpstr>
      <vt:lpstr>#jointheconspiracy</vt:lpstr>
      <vt:lpstr>#CarletonSWAG</vt:lpstr>
      <vt:lpstr>#CUatRJ</vt:lpstr>
      <vt:lpstr>#CUatRJ Trending</vt:lpstr>
      <vt:lpstr>CCR Button Contest</vt:lpstr>
      <vt:lpstr>Photo Albums</vt:lpstr>
      <vt:lpstr>Facebook Album Ads</vt:lpstr>
      <vt:lpstr>PowerPoint Presentation</vt:lpstr>
      <vt:lpstr>PowerPoint Presentation</vt:lpstr>
      <vt:lpstr>Carleton Serves is on Sept. 27 Register using the link below. Share this image to invite your friends.</vt:lpstr>
      <vt:lpstr>Shared Calendar</vt:lpstr>
      <vt:lpstr>Program Parameters for Social Content: Campus Activity Board</vt:lpstr>
      <vt:lpstr>Micro-Campaign Form</vt:lpstr>
      <vt:lpstr>evaluating our work: bi-weekly reporting</vt:lpstr>
      <vt:lpstr>Hootsuite Weekly Report</vt:lpstr>
      <vt:lpstr>Twitter Analytics</vt:lpstr>
      <vt:lpstr>Successful Facebook Post Types</vt:lpstr>
      <vt:lpstr>PowerPoint Presentation</vt:lpstr>
      <vt:lpstr>PowerPoint Presentation</vt:lpstr>
    </vt:vector>
  </TitlesOfParts>
  <Company>Carleton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Pillars of Focus</dc:title>
  <dc:creator>Patty Eddu</dc:creator>
  <cp:lastModifiedBy>Carleton University</cp:lastModifiedBy>
  <cp:revision>175</cp:revision>
  <cp:lastPrinted>2014-10-29T20:33:06Z</cp:lastPrinted>
  <dcterms:created xsi:type="dcterms:W3CDTF">2014-07-30T21:06:02Z</dcterms:created>
  <dcterms:modified xsi:type="dcterms:W3CDTF">2014-12-01T19:20:46Z</dcterms:modified>
</cp:coreProperties>
</file>