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0"/>
  </p:notesMasterIdLst>
  <p:sldIdLst>
    <p:sldId id="782" r:id="rId2"/>
    <p:sldId id="796" r:id="rId3"/>
    <p:sldId id="797" r:id="rId4"/>
    <p:sldId id="794" r:id="rId5"/>
    <p:sldId id="798" r:id="rId6"/>
    <p:sldId id="803" r:id="rId7"/>
    <p:sldId id="799" r:id="rId8"/>
    <p:sldId id="786" r:id="rId9"/>
    <p:sldId id="805" r:id="rId10"/>
    <p:sldId id="800" r:id="rId11"/>
    <p:sldId id="807" r:id="rId12"/>
    <p:sldId id="788" r:id="rId13"/>
    <p:sldId id="787" r:id="rId14"/>
    <p:sldId id="789" r:id="rId15"/>
    <p:sldId id="790" r:id="rId16"/>
    <p:sldId id="791" r:id="rId17"/>
    <p:sldId id="801" r:id="rId18"/>
    <p:sldId id="79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33" autoAdjust="0"/>
    <p:restoredTop sz="94675" autoAdjust="0"/>
  </p:normalViewPr>
  <p:slideViewPr>
    <p:cSldViewPr>
      <p:cViewPr varScale="1">
        <p:scale>
          <a:sx n="105" d="100"/>
          <a:sy n="105" d="100"/>
        </p:scale>
        <p:origin x="120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6" d="100"/>
        <a:sy n="7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F1E25-1DB3-417F-922B-680DB93A7023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074FC4-641F-4948-98E3-D20D5C9C3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670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algn="l" defTabSz="9255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defTabSz="9255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defTabSz="9255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defTabSz="9255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defTabSz="9255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4BBEC637-8ED0-41F3-8499-E5BDAE1309BB}" type="slidenum">
              <a:rPr kumimoji="0" lang="en-US" altLang="en-US"/>
              <a:pPr algn="r">
                <a:spcBef>
                  <a:spcPct val="0"/>
                </a:spcBef>
              </a:pPr>
              <a:t>2</a:t>
            </a:fld>
            <a:endParaRPr kumimoji="0" lang="en-US" altLang="en-US"/>
          </a:p>
        </p:txBody>
      </p:sp>
    </p:spTree>
    <p:extLst>
      <p:ext uri="{BB962C8B-B14F-4D97-AF65-F5344CB8AC3E}">
        <p14:creationId xmlns:p14="http://schemas.microsoft.com/office/powerpoint/2010/main" val="3360678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74FC4-641F-4948-98E3-D20D5C9C323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57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algn="l" defTabSz="9255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defTabSz="9255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defTabSz="9255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defTabSz="9255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defTabSz="9255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4BBEC637-8ED0-41F3-8499-E5BDAE1309BB}" type="slidenum">
              <a:rPr kumimoji="0" lang="en-US" altLang="en-US"/>
              <a:pPr algn="r">
                <a:spcBef>
                  <a:spcPct val="0"/>
                </a:spcBef>
              </a:pPr>
              <a:t>7</a:t>
            </a:fld>
            <a:endParaRPr kumimoji="0" lang="en-US" altLang="en-US"/>
          </a:p>
        </p:txBody>
      </p:sp>
    </p:spTree>
    <p:extLst>
      <p:ext uri="{BB962C8B-B14F-4D97-AF65-F5344CB8AC3E}">
        <p14:creationId xmlns:p14="http://schemas.microsoft.com/office/powerpoint/2010/main" val="3360678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63246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49530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74876C-D2A1-4B8B-A7F7-706FFEBAD3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68F75-998F-4B59-A197-427AC7A764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5000" y="274638"/>
            <a:ext cx="1752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105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68F75-998F-4B59-A197-427AC7A764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40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	</a:t>
            </a:r>
            <a:fld id="{DB268F75-998F-4B59-A197-427AC7A764C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68F75-998F-4B59-A197-427AC7A764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429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8600" y="1600200"/>
            <a:ext cx="3429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68F75-998F-4B59-A197-427AC7A764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68F75-998F-4B59-A197-427AC7A764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" y="61722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 algn="l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257800" y="61722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B268F75-998F-4B59-A197-427AC7A764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68F75-998F-4B59-A197-427AC7A764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68F75-998F-4B59-A197-427AC7A764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68F75-998F-4B59-A197-427AC7A764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01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7010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First Level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B268F75-998F-4B59-A197-427AC7A764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7500937" y="0"/>
            <a:ext cx="1628775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2" name="Picture 11" descr="fgpa_ppimage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566498" y="0"/>
            <a:ext cx="1653702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0163A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6400800" cy="5486400"/>
          </a:xfrm>
        </p:spPr>
        <p:txBody>
          <a:bodyPr/>
          <a:lstStyle/>
          <a:p>
            <a:r>
              <a:rPr lang="en-US" dirty="0" smtClean="0"/>
              <a:t>OGS Workshops</a:t>
            </a:r>
            <a:br>
              <a:rPr lang="en-US" dirty="0" smtClean="0"/>
            </a:br>
            <a:r>
              <a:rPr lang="en-US" dirty="0" smtClean="0"/>
              <a:t>Fall 2017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i="1" dirty="0" smtClean="0"/>
              <a:t>Leslie Main</a:t>
            </a:r>
            <a:r>
              <a:rPr lang="en-US" sz="3200" i="1" dirty="0"/>
              <a:t/>
            </a:r>
            <a:br>
              <a:rPr lang="en-US" sz="3200" i="1" dirty="0"/>
            </a:br>
            <a:r>
              <a:rPr lang="en-US" sz="3200" i="1" dirty="0" smtClean="0"/>
              <a:t>Co-</a:t>
            </a:r>
            <a:r>
              <a:rPr lang="en-US" sz="3200" i="1" dirty="0" err="1" smtClean="0"/>
              <a:t>ordinator</a:t>
            </a:r>
            <a:r>
              <a:rPr lang="en-US" sz="3200" i="1" dirty="0" smtClean="0"/>
              <a:t>, Graduate Awards</a:t>
            </a:r>
            <a:br>
              <a:rPr lang="en-US" sz="3200" i="1" dirty="0" smtClean="0"/>
            </a:br>
            <a:r>
              <a:rPr lang="en-US" sz="3200" i="1" dirty="0"/>
              <a:t/>
            </a:r>
            <a:br>
              <a:rPr lang="en-US" sz="3200" i="1" dirty="0"/>
            </a:br>
            <a:r>
              <a:rPr lang="en-US" sz="3200" i="1" dirty="0" smtClean="0"/>
              <a:t>Claire Samson</a:t>
            </a:r>
            <a:br>
              <a:rPr lang="en-US" sz="3200" i="1" dirty="0" smtClean="0"/>
            </a:br>
            <a:r>
              <a:rPr lang="en-US" sz="3200" i="1" dirty="0" smtClean="0"/>
              <a:t>Associate Dean, Planning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7316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One-Page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7010400" cy="47545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What Not to Include:</a:t>
            </a:r>
          </a:p>
          <a:p>
            <a:pPr marL="0" indent="0" algn="ctr">
              <a:buNone/>
            </a:pPr>
            <a:endParaRPr lang="en-US" dirty="0" smtClean="0"/>
          </a:p>
          <a:p>
            <a:r>
              <a:rPr lang="en-US" dirty="0" smtClean="0"/>
              <a:t>Personal &amp; background info </a:t>
            </a:r>
          </a:p>
          <a:p>
            <a:r>
              <a:rPr lang="en-US" dirty="0" smtClean="0"/>
              <a:t>Revelations while “walking in the snow”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4401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One-Page Statement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5" y="2362200"/>
            <a:ext cx="7280206" cy="296034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85" y="2362200"/>
            <a:ext cx="7520915" cy="205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52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010400" cy="1143000"/>
          </a:xfrm>
        </p:spPr>
        <p:txBody>
          <a:bodyPr/>
          <a:lstStyle/>
          <a:p>
            <a:r>
              <a:rPr lang="en-US" dirty="0" smtClean="0"/>
              <a:t>The One-Page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7010400" cy="47545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~ Considerations but Not a Template ~</a:t>
            </a:r>
          </a:p>
          <a:p>
            <a:pPr marL="0" indent="0" algn="ctr">
              <a:buNone/>
            </a:pPr>
            <a:endParaRPr lang="en-US" dirty="0" smtClean="0"/>
          </a:p>
          <a:p>
            <a:r>
              <a:rPr lang="en-US" dirty="0" smtClean="0"/>
              <a:t>Setting the context</a:t>
            </a:r>
          </a:p>
          <a:p>
            <a:pPr lvl="1"/>
            <a:r>
              <a:rPr lang="en-US" dirty="0" smtClean="0"/>
              <a:t>Scholarship</a:t>
            </a:r>
          </a:p>
          <a:p>
            <a:pPr lvl="1"/>
            <a:r>
              <a:rPr lang="en-US" dirty="0" smtClean="0"/>
              <a:t>Societal importance</a:t>
            </a:r>
          </a:p>
          <a:p>
            <a:r>
              <a:rPr lang="en-US" dirty="0" smtClean="0"/>
              <a:t>Your research purpose</a:t>
            </a:r>
          </a:p>
          <a:p>
            <a:pPr lvl="1"/>
            <a:r>
              <a:rPr lang="en-US" dirty="0" smtClean="0"/>
              <a:t>Flow from the context</a:t>
            </a:r>
          </a:p>
          <a:p>
            <a:pPr lvl="1"/>
            <a:r>
              <a:rPr lang="en-US" dirty="0" smtClean="0"/>
              <a:t>Focus your attention</a:t>
            </a:r>
          </a:p>
          <a:p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607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7010400" cy="1143000"/>
          </a:xfrm>
        </p:spPr>
        <p:txBody>
          <a:bodyPr/>
          <a:lstStyle/>
          <a:p>
            <a:r>
              <a:rPr lang="en-US" dirty="0" smtClean="0"/>
              <a:t>The One-Page Statement</a:t>
            </a:r>
            <a:br>
              <a:rPr lang="en-US" dirty="0" smtClean="0"/>
            </a:br>
            <a:r>
              <a:rPr lang="en-US" sz="3200" dirty="0" smtClean="0"/>
              <a:t>(</a:t>
            </a:r>
            <a:r>
              <a:rPr lang="en-US" sz="3200" dirty="0"/>
              <a:t>cont’d)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7010400" cy="4754563"/>
          </a:xfrm>
        </p:spPr>
        <p:txBody>
          <a:bodyPr/>
          <a:lstStyle/>
          <a:p>
            <a:r>
              <a:rPr lang="en-US" dirty="0" smtClean="0"/>
              <a:t>What will you do?</a:t>
            </a:r>
          </a:p>
          <a:p>
            <a:pPr lvl="1"/>
            <a:r>
              <a:rPr lang="en-US" dirty="0" smtClean="0"/>
              <a:t>Stage of program matters</a:t>
            </a:r>
          </a:p>
          <a:p>
            <a:pPr lvl="1"/>
            <a:r>
              <a:rPr lang="en-US" dirty="0" smtClean="0"/>
              <a:t>Demonstrate research potential </a:t>
            </a:r>
          </a:p>
          <a:p>
            <a:r>
              <a:rPr lang="en-US" dirty="0" smtClean="0"/>
              <a:t>Why are you a strong candidate?</a:t>
            </a:r>
          </a:p>
          <a:p>
            <a:pPr lvl="1"/>
            <a:r>
              <a:rPr lang="en-US" dirty="0" smtClean="0"/>
              <a:t>Relevance of your experience</a:t>
            </a:r>
          </a:p>
          <a:p>
            <a:pPr lvl="1"/>
            <a:r>
              <a:rPr lang="en-US" dirty="0" smtClean="0"/>
              <a:t>Carleton as a suitable place</a:t>
            </a:r>
          </a:p>
          <a:p>
            <a:pPr lvl="1"/>
            <a:r>
              <a:rPr lang="en-US" dirty="0" smtClean="0"/>
              <a:t>Non-Carleton support</a:t>
            </a:r>
          </a:p>
          <a:p>
            <a:pPr lvl="1"/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9467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7010400" cy="4754563"/>
          </a:xfrm>
        </p:spPr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eviews of draft proposals</a:t>
            </a:r>
          </a:p>
          <a:p>
            <a:pPr lvl="1"/>
            <a:r>
              <a:rPr lang="en-US" dirty="0" smtClean="0"/>
              <a:t>Other grad students in &amp; beyond your program</a:t>
            </a:r>
          </a:p>
          <a:p>
            <a:pPr lvl="1"/>
            <a:r>
              <a:rPr lang="en-US" dirty="0" smtClean="0"/>
              <a:t>Friends</a:t>
            </a:r>
          </a:p>
          <a:p>
            <a:r>
              <a:rPr lang="en-US" dirty="0" smtClean="0"/>
              <a:t>Engage your supervisor</a:t>
            </a:r>
          </a:p>
          <a:p>
            <a:pPr lvl="1"/>
            <a:r>
              <a:rPr lang="en-US" dirty="0" smtClean="0"/>
              <a:t>Request reviews</a:t>
            </a:r>
          </a:p>
          <a:p>
            <a:pPr lvl="1"/>
            <a:r>
              <a:rPr lang="en-US" dirty="0" smtClean="0"/>
              <a:t>Trust building exercise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204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7010400" cy="4754563"/>
          </a:xfrm>
        </p:spPr>
        <p:txBody>
          <a:bodyPr/>
          <a:lstStyle/>
          <a:p>
            <a:r>
              <a:rPr lang="en-US" dirty="0" smtClean="0"/>
              <a:t>Start early</a:t>
            </a:r>
          </a:p>
          <a:p>
            <a:r>
              <a:rPr lang="en-US" dirty="0" smtClean="0"/>
              <a:t>Ensure references will: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e supportive</a:t>
            </a:r>
          </a:p>
          <a:p>
            <a:pPr lvl="1"/>
            <a:r>
              <a:rPr lang="en-US" dirty="0" smtClean="0"/>
              <a:t>Collectively cover (</a:t>
            </a:r>
            <a:r>
              <a:rPr lang="en-US" dirty="0" err="1" smtClean="0"/>
              <a:t>i</a:t>
            </a:r>
            <a:r>
              <a:rPr lang="en-US" dirty="0" smtClean="0"/>
              <a:t>) academic excellence, (ii) research potential (iii) communication, interpersonal, leadership &amp; community skills</a:t>
            </a:r>
          </a:p>
        </p:txBody>
      </p:sp>
    </p:spTree>
    <p:extLst>
      <p:ext uri="{BB962C8B-B14F-4D97-AF65-F5344CB8AC3E}">
        <p14:creationId xmlns:p14="http://schemas.microsoft.com/office/powerpoint/2010/main" val="144310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cont’d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7010400" cy="4754563"/>
          </a:xfrm>
        </p:spPr>
        <p:txBody>
          <a:bodyPr/>
          <a:lstStyle/>
          <a:p>
            <a:r>
              <a:rPr lang="en-US" dirty="0" smtClean="0"/>
              <a:t>Up to one non-academic reference, preferably in related area</a:t>
            </a:r>
          </a:p>
          <a:p>
            <a:r>
              <a:rPr lang="en-US" dirty="0" smtClean="0"/>
              <a:t>Current supervisor</a:t>
            </a:r>
            <a:endParaRPr lang="en-US" dirty="0"/>
          </a:p>
          <a:p>
            <a:pPr lvl="1"/>
            <a:r>
              <a:rPr lang="en-US" dirty="0" smtClean="0"/>
              <a:t>If you do not know her/him well???</a:t>
            </a:r>
          </a:p>
          <a:p>
            <a:pPr lvl="1"/>
            <a:r>
              <a:rPr lang="en-US" dirty="0" smtClean="0"/>
              <a:t>Share previous papers, meet regularly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540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7010400" cy="4754563"/>
          </a:xfrm>
        </p:spPr>
        <p:txBody>
          <a:bodyPr/>
          <a:lstStyle/>
          <a:p>
            <a:r>
              <a:rPr lang="en-US" dirty="0" smtClean="0"/>
              <a:t>Start early</a:t>
            </a:r>
          </a:p>
          <a:p>
            <a:r>
              <a:rPr lang="en-US" smtClean="0"/>
              <a:t>Seek advice</a:t>
            </a:r>
            <a:endParaRPr lang="en-US" dirty="0" smtClean="0"/>
          </a:p>
          <a:p>
            <a:r>
              <a:rPr lang="en-US" dirty="0" smtClean="0"/>
              <a:t>All </a:t>
            </a:r>
            <a:r>
              <a:rPr lang="en-US" dirty="0"/>
              <a:t>components are important</a:t>
            </a:r>
          </a:p>
          <a:p>
            <a:r>
              <a:rPr lang="en-US" dirty="0"/>
              <a:t>Final check is </a:t>
            </a:r>
            <a:r>
              <a:rPr lang="en-US" dirty="0" smtClean="0"/>
              <a:t>critical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9555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7010400" cy="4754563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leslie.main@carleton.ca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/>
              <a:t>c</a:t>
            </a:r>
            <a:r>
              <a:rPr lang="en-US" dirty="0" smtClean="0"/>
              <a:t>laire.samson@carleton.ca</a:t>
            </a:r>
          </a:p>
        </p:txBody>
      </p:sp>
    </p:spTree>
    <p:extLst>
      <p:ext uri="{BB962C8B-B14F-4D97-AF65-F5344CB8AC3E}">
        <p14:creationId xmlns:p14="http://schemas.microsoft.com/office/powerpoint/2010/main" val="367385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Today’s Agenda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 eaLnBrk="1" hangingPunct="1">
              <a:buNone/>
            </a:pPr>
            <a:r>
              <a:rPr lang="en-US" altLang="en-US" dirty="0" smtClean="0"/>
              <a:t>THE OGS PROGRAM</a:t>
            </a:r>
            <a:endParaRPr lang="en-US" altLang="en-US" dirty="0"/>
          </a:p>
          <a:p>
            <a:pPr eaLnBrk="1" hangingPunct="1"/>
            <a:r>
              <a:rPr lang="en-US" altLang="en-US" dirty="0" smtClean="0"/>
              <a:t>Overview</a:t>
            </a:r>
          </a:p>
          <a:p>
            <a:pPr eaLnBrk="1" hangingPunct="1"/>
            <a:r>
              <a:rPr lang="en-US" altLang="en-US" b="0" dirty="0" smtClean="0"/>
              <a:t>Application Process</a:t>
            </a:r>
          </a:p>
          <a:p>
            <a:pPr eaLnBrk="1" hangingPunct="1"/>
            <a:r>
              <a:rPr lang="en-US" altLang="en-US" dirty="0" smtClean="0"/>
              <a:t>Research / Program Statement</a:t>
            </a:r>
          </a:p>
          <a:p>
            <a:pPr eaLnBrk="1" hangingPunct="1"/>
            <a:r>
              <a:rPr lang="en-US" altLang="en-US" b="0" dirty="0" smtClean="0"/>
              <a:t>Reference Letters</a:t>
            </a:r>
          </a:p>
          <a:p>
            <a:pPr marL="0" indent="0" eaLnBrk="1" hangingPunct="1">
              <a:buNone/>
            </a:pPr>
            <a:endParaRPr lang="en-US" altLang="en-US" dirty="0"/>
          </a:p>
          <a:p>
            <a:pPr marL="0" indent="0" eaLnBrk="1" hangingPunct="1">
              <a:buNone/>
            </a:pPr>
            <a:r>
              <a:rPr lang="en-US" altLang="en-US" i="1" dirty="0" smtClean="0"/>
              <a:t>Note: Some of this info may apply to other award programs.</a:t>
            </a:r>
            <a:endParaRPr lang="en-US" altLang="en-US" i="1" dirty="0"/>
          </a:p>
          <a:p>
            <a:pPr eaLnBrk="1" hangingPunct="1"/>
            <a:endParaRPr lang="en-US" altLang="en-US" b="0" dirty="0" smtClean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b="0" dirty="0" smtClean="0"/>
          </a:p>
          <a:p>
            <a:pPr marL="0" indent="0" eaLnBrk="1" hangingPunct="1">
              <a:buNone/>
            </a:pPr>
            <a:endParaRPr lang="en-US" alt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316943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dirty="0" smtClean="0"/>
              <a:t>OGS (Ontario Graduate Scholarship)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1800" dirty="0" smtClean="0"/>
              <a:t>OGS is worth $5000 per term for 2 or 3 terms.</a:t>
            </a:r>
          </a:p>
          <a:p>
            <a:r>
              <a:rPr lang="en-CA" sz="1800" dirty="0" smtClean="0"/>
              <a:t>Must be registered full-time to receive the award, but may be registered part-time when making application</a:t>
            </a:r>
          </a:p>
          <a:p>
            <a:r>
              <a:rPr lang="en-CA" sz="1800" dirty="0" smtClean="0"/>
              <a:t>Carleton University has 181 awards to give out, 5 to international students</a:t>
            </a:r>
          </a:p>
          <a:p>
            <a:r>
              <a:rPr lang="en-CA" sz="1800" dirty="0" smtClean="0"/>
              <a:t>Students complete the application, Carleton deadline to the departments is November 15, 2017</a:t>
            </a:r>
          </a:p>
          <a:p>
            <a:r>
              <a:rPr lang="en-CA" sz="1800" dirty="0" smtClean="0"/>
              <a:t>Reference Deadline is December 1, 2017</a:t>
            </a:r>
          </a:p>
          <a:p>
            <a:r>
              <a:rPr lang="en-CA" sz="1800" dirty="0" smtClean="0"/>
              <a:t>If you have access to Carleton Central you complete the online application, otherwise you must complete the paper application</a:t>
            </a:r>
          </a:p>
          <a:p>
            <a:r>
              <a:rPr lang="en-CA" sz="1800" dirty="0" smtClean="0"/>
              <a:t>CC, Awards &amp; Financial </a:t>
            </a:r>
            <a:r>
              <a:rPr lang="en-CA" sz="1800" dirty="0" smtClean="0"/>
              <a:t>Aid, </a:t>
            </a:r>
            <a:r>
              <a:rPr lang="en-CA" sz="1800" dirty="0" smtClean="0"/>
              <a:t>Online Graduate Award Applications</a:t>
            </a:r>
          </a:p>
          <a:p>
            <a:r>
              <a:rPr lang="en-CA" sz="1800" dirty="0" smtClean="0"/>
              <a:t>If you are applying to other institutions, please check procedures and deadlines at those institutions</a:t>
            </a:r>
          </a:p>
        </p:txBody>
      </p:sp>
    </p:spTree>
    <p:extLst>
      <p:ext uri="{BB962C8B-B14F-4D97-AF65-F5344CB8AC3E}">
        <p14:creationId xmlns:p14="http://schemas.microsoft.com/office/powerpoint/2010/main" val="366467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38200" y="228600"/>
            <a:ext cx="8686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54207"/>
              </a:buClr>
              <a:buFont typeface="Wingdings" panose="05000000000000000000" pitchFamily="2" charset="2"/>
              <a:buChar char="l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54207"/>
              </a:buClr>
              <a:buChar char="–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54207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54207"/>
              </a:buClr>
              <a:buChar char="–"/>
              <a:defRPr sz="20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54207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54207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54207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54207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54207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C54207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endParaRPr kumimoji="0" lang="en-GB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C54207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GB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Application Order (for Paper</a:t>
            </a:r>
            <a:r>
              <a:rPr kumimoji="0" lang="en-GB" altLang="en-US" sz="1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Application only)</a:t>
            </a:r>
            <a:endParaRPr kumimoji="0" lang="en-GB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C54207"/>
              </a:buClr>
              <a:buSzTx/>
              <a:buNone/>
              <a:tabLst/>
              <a:defRPr/>
            </a:pPr>
            <a:endParaRPr kumimoji="0" lang="en-GB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C54207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endParaRPr kumimoji="0" lang="en-GB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C54207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en-GB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Application Checklist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C54207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en-GB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OGS Application Form – signed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C54207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en-GB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Academic Assessment Report 1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C54207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en-GB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Academic Assessment Report 2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C54207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en-GB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All transcripts (Official transcripts only)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C54207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en-GB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Proof of Citizenship  - Permanent Resident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C54207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en-GB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Proof of Citizenship – Student Visa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C54207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en-GB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Proof of Citizenship – Protected Person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C54207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en-GB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Research/Program Statement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C54207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en-GB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Awards/Publication page (if applicable)</a:t>
            </a:r>
          </a:p>
        </p:txBody>
      </p:sp>
    </p:spTree>
    <p:extLst>
      <p:ext uri="{BB962C8B-B14F-4D97-AF65-F5344CB8AC3E}">
        <p14:creationId xmlns:p14="http://schemas.microsoft.com/office/powerpoint/2010/main" val="108663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OGS Adjudication</a:t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1800" dirty="0" smtClean="0"/>
              <a:t>Students complete applications and submit to department by November 15, 2017</a:t>
            </a:r>
          </a:p>
          <a:p>
            <a:r>
              <a:rPr lang="en-CA" sz="1800" dirty="0" smtClean="0"/>
              <a:t>References must submit their letters by December 1, 2017</a:t>
            </a:r>
          </a:p>
          <a:p>
            <a:r>
              <a:rPr lang="en-CA" sz="1800" dirty="0" smtClean="0"/>
              <a:t>Departments review applications and calculate GPA’s to determine eligibility</a:t>
            </a:r>
          </a:p>
          <a:p>
            <a:r>
              <a:rPr lang="en-CA" sz="1800" dirty="0" smtClean="0"/>
              <a:t>Departments forward eligible applications to faculty level committee</a:t>
            </a:r>
          </a:p>
          <a:p>
            <a:r>
              <a:rPr lang="en-CA" sz="1800" dirty="0" smtClean="0"/>
              <a:t>Committee reviews and meets to make decisions on applications</a:t>
            </a:r>
          </a:p>
          <a:p>
            <a:r>
              <a:rPr lang="en-CA" sz="1800" dirty="0" smtClean="0"/>
              <a:t>Applications are either, successful, reversion (waitlisted) or unsuccessful</a:t>
            </a:r>
          </a:p>
          <a:p>
            <a:r>
              <a:rPr lang="en-CA" sz="1800" dirty="0" smtClean="0"/>
              <a:t>Faculty forward successful and reversion applications to FGPA for vetting</a:t>
            </a:r>
          </a:p>
          <a:p>
            <a:r>
              <a:rPr lang="en-CA" sz="1800" dirty="0" smtClean="0"/>
              <a:t>FGPA informs students via email of the status of their OGS application by mid February 2017</a:t>
            </a: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269068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/>
              <a:t>How are applications adjudicated?</a:t>
            </a:r>
            <a:br>
              <a:rPr lang="en-US" altLang="en-US" sz="4000" dirty="0" smtClean="0"/>
            </a:br>
            <a:r>
              <a:rPr lang="en-US" altLang="en-US" sz="4000" dirty="0" smtClean="0"/>
              <a:t>What are the criteria?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90600" lvl="1" indent="-533400" eaLnBrk="1" hangingPunct="1"/>
            <a:endParaRPr lang="en-US" altLang="en-US" b="1" dirty="0" smtClean="0">
              <a:ea typeface="Arial" panose="020B0604020202020204" pitchFamily="34" charset="0"/>
            </a:endParaRPr>
          </a:p>
          <a:p>
            <a:pPr marL="990600" lvl="1" indent="-533400" eaLnBrk="1" hangingPunct="1"/>
            <a:r>
              <a:rPr lang="en-US" altLang="en-US" b="1" dirty="0" smtClean="0">
                <a:ea typeface="Arial" panose="020B0604020202020204" pitchFamily="34" charset="0"/>
              </a:rPr>
              <a:t>50% on academic excellence </a:t>
            </a:r>
          </a:p>
          <a:p>
            <a:pPr marL="457200" lvl="1" indent="0" eaLnBrk="1" hangingPunct="1">
              <a:buNone/>
            </a:pPr>
            <a:r>
              <a:rPr lang="en-US" altLang="en-US" b="1" dirty="0" smtClean="0">
                <a:ea typeface="Arial" panose="020B0604020202020204" pitchFamily="34" charset="0"/>
              </a:rPr>
              <a:t>      (transcripts, awards, distinctions)</a:t>
            </a:r>
          </a:p>
          <a:p>
            <a:pPr lvl="1"/>
            <a:r>
              <a:rPr lang="en-US" altLang="en-US" b="1" smtClean="0">
                <a:ea typeface="Arial" panose="020B0604020202020204" pitchFamily="34" charset="0"/>
              </a:rPr>
              <a:t>   30</a:t>
            </a:r>
            <a:r>
              <a:rPr lang="en-US" altLang="en-US" b="1" dirty="0" smtClean="0">
                <a:ea typeface="Arial" panose="020B0604020202020204" pitchFamily="34" charset="0"/>
              </a:rPr>
              <a:t>% research potential</a:t>
            </a:r>
          </a:p>
          <a:p>
            <a:pPr marL="990600" lvl="1" indent="-533400" eaLnBrk="1" hangingPunct="1"/>
            <a:r>
              <a:rPr lang="en-US" altLang="en-US" b="1" dirty="0" smtClean="0">
                <a:ea typeface="Arial" panose="020B0604020202020204" pitchFamily="34" charset="0"/>
              </a:rPr>
              <a:t>20% personal characteristics &amp; interpersonal skills</a:t>
            </a:r>
          </a:p>
        </p:txBody>
      </p:sp>
    </p:spTree>
    <p:extLst>
      <p:ext uri="{BB962C8B-B14F-4D97-AF65-F5344CB8AC3E}">
        <p14:creationId xmlns:p14="http://schemas.microsoft.com/office/powerpoint/2010/main" val="338081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GPA Calculations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b="0" dirty="0" smtClean="0"/>
              <a:t>All applicants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must have a minimum GPA of 10.0 (A-) in each of their last two years of study, regardless of level of study</a:t>
            </a:r>
            <a:endParaRPr lang="en-US" altLang="en-US" sz="2400" b="0" dirty="0" smtClean="0"/>
          </a:p>
          <a:p>
            <a:pPr marL="0" indent="0" eaLnBrk="1" hangingPunct="1">
              <a:buNone/>
            </a:pPr>
            <a:endParaRPr lang="en-US" altLang="en-US" sz="2000" b="0" dirty="0" smtClean="0"/>
          </a:p>
        </p:txBody>
      </p:sp>
    </p:spTree>
    <p:extLst>
      <p:ext uri="{BB962C8B-B14F-4D97-AF65-F5344CB8AC3E}">
        <p14:creationId xmlns:p14="http://schemas.microsoft.com/office/powerpoint/2010/main" val="129486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010400" cy="1143000"/>
          </a:xfrm>
        </p:spPr>
        <p:txBody>
          <a:bodyPr/>
          <a:lstStyle/>
          <a:p>
            <a:r>
              <a:rPr lang="en-US" dirty="0" smtClean="0"/>
              <a:t>Research/Program Statement</a:t>
            </a:r>
            <a:br>
              <a:rPr lang="en-US" dirty="0" smtClean="0"/>
            </a:br>
            <a:r>
              <a:rPr lang="en-US" dirty="0" smtClean="0"/>
              <a:t>Initial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71486"/>
            <a:ext cx="7010400" cy="4754563"/>
          </a:xfrm>
        </p:spPr>
        <p:txBody>
          <a:bodyPr/>
          <a:lstStyle/>
          <a:p>
            <a:r>
              <a:rPr lang="en-US" dirty="0" smtClean="0"/>
              <a:t>Non-specialist evaluators</a:t>
            </a:r>
          </a:p>
          <a:p>
            <a:r>
              <a:rPr lang="en-US" dirty="0" smtClean="0"/>
              <a:t>Demonstrate research potential</a:t>
            </a:r>
          </a:p>
          <a:p>
            <a:r>
              <a:rPr lang="en-US" dirty="0" smtClean="0"/>
              <a:t>Highlight accomplishments (pubs, conferences,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879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/>
              <a:t>Statement of Interest </a:t>
            </a:r>
            <a:br>
              <a:rPr lang="en-US" altLang="en-US" sz="4000" dirty="0" smtClean="0"/>
            </a:br>
            <a:r>
              <a:rPr lang="en-US" altLang="en-US" sz="4000" dirty="0" smtClean="0"/>
              <a:t>or Program of Study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Follow the guidelines carefully (especially for page limit!)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Remember your essay may be evaluated by an interdisciplinary group.  Write clearly and avoid jargon yet demonstrate that you know your field.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Get your referees to read over the statement!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In a short essay, organization is crucial: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>
                <a:ea typeface="Arial" panose="020B0604020202020204" pitchFamily="34" charset="0"/>
              </a:rPr>
              <a:t>What is your research project? (Be specific!)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>
                <a:ea typeface="Arial" panose="020B0604020202020204" pitchFamily="34" charset="0"/>
              </a:rPr>
              <a:t>How will you do it?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>
                <a:ea typeface="Arial" panose="020B0604020202020204" pitchFamily="34" charset="0"/>
              </a:rPr>
              <a:t>Why are you doing it?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>
                <a:ea typeface="Arial" panose="020B0604020202020204" pitchFamily="34" charset="0"/>
              </a:rPr>
              <a:t>Why are you well-equipped to do this project?</a:t>
            </a:r>
          </a:p>
        </p:txBody>
      </p:sp>
    </p:spTree>
    <p:extLst>
      <p:ext uri="{BB962C8B-B14F-4D97-AF65-F5344CB8AC3E}">
        <p14:creationId xmlns:p14="http://schemas.microsoft.com/office/powerpoint/2010/main" val="160482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GSR_PPT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342900" indent="-342900" fontAlgn="base">
          <a:spcBef>
            <a:spcPct val="20000"/>
          </a:spcBef>
          <a:spcAft>
            <a:spcPct val="0"/>
          </a:spcAft>
          <a:buClr>
            <a:srgbClr val="F0163A"/>
          </a:buClr>
          <a:buFont typeface="Wingdings" pitchFamily="2" charset="2"/>
          <a:buChar char="§"/>
          <a:defRPr sz="2800" kern="0" dirty="0" smtClean="0">
            <a:solidFill>
              <a:srgbClr val="000000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FGPATemplate</Template>
  <TotalTime>4187</TotalTime>
  <Words>639</Words>
  <Application>Microsoft Office PowerPoint</Application>
  <PresentationFormat>On-screen Show (4:3)</PresentationFormat>
  <Paragraphs>119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FGSR_PPT</vt:lpstr>
      <vt:lpstr>OGS Workshops Fall 2017  Leslie Main Co-ordinator, Graduate Awards  Claire Samson Associate Dean, Planning</vt:lpstr>
      <vt:lpstr>Today’s Agenda</vt:lpstr>
      <vt:lpstr>OGS (Ontario Graduate Scholarship) </vt:lpstr>
      <vt:lpstr>PowerPoint Presentation</vt:lpstr>
      <vt:lpstr>OGS Adjudication </vt:lpstr>
      <vt:lpstr>How are applications adjudicated? What are the criteria?</vt:lpstr>
      <vt:lpstr>GPA Calculations</vt:lpstr>
      <vt:lpstr>Research/Program Statement Initial Considerations</vt:lpstr>
      <vt:lpstr>Statement of Interest  or Program of Study</vt:lpstr>
      <vt:lpstr>The One-Page Statement</vt:lpstr>
      <vt:lpstr>The One-Page Statement</vt:lpstr>
      <vt:lpstr>The One-Page Statement</vt:lpstr>
      <vt:lpstr>The One-Page Statement (cont’d) </vt:lpstr>
      <vt:lpstr>The Process</vt:lpstr>
      <vt:lpstr>References</vt:lpstr>
      <vt:lpstr>References cont’d </vt:lpstr>
      <vt:lpstr>Final Thoughts</vt:lpstr>
      <vt:lpstr>Contact Info</vt:lpstr>
    </vt:vector>
  </TitlesOfParts>
  <Company>Carleton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Insights from the 2009-2010 Post-Season Analysis</dc:title>
  <dc:creator>johnchinneck</dc:creator>
  <cp:lastModifiedBy>Leslie Main</cp:lastModifiedBy>
  <cp:revision>389</cp:revision>
  <dcterms:created xsi:type="dcterms:W3CDTF">2009-12-08T17:49:43Z</dcterms:created>
  <dcterms:modified xsi:type="dcterms:W3CDTF">2017-09-21T12:04:31Z</dcterms:modified>
</cp:coreProperties>
</file>