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8"/>
  </p:notesMasterIdLst>
  <p:sldIdLst>
    <p:sldId id="303" r:id="rId5"/>
    <p:sldId id="347" r:id="rId6"/>
    <p:sldId id="281" r:id="rId7"/>
    <p:sldId id="353" r:id="rId8"/>
    <p:sldId id="354" r:id="rId9"/>
    <p:sldId id="406" r:id="rId10"/>
    <p:sldId id="409" r:id="rId11"/>
    <p:sldId id="352" r:id="rId12"/>
    <p:sldId id="357" r:id="rId13"/>
    <p:sldId id="358" r:id="rId14"/>
    <p:sldId id="359" r:id="rId15"/>
    <p:sldId id="397" r:id="rId16"/>
    <p:sldId id="414" r:id="rId17"/>
    <p:sldId id="412" r:id="rId18"/>
    <p:sldId id="411" r:id="rId19"/>
    <p:sldId id="364" r:id="rId20"/>
    <p:sldId id="361" r:id="rId21"/>
    <p:sldId id="362" r:id="rId22"/>
    <p:sldId id="381" r:id="rId23"/>
    <p:sldId id="382" r:id="rId24"/>
    <p:sldId id="387" r:id="rId25"/>
    <p:sldId id="388" r:id="rId26"/>
    <p:sldId id="392" r:id="rId27"/>
    <p:sldId id="415" r:id="rId28"/>
    <p:sldId id="385" r:id="rId29"/>
    <p:sldId id="393" r:id="rId30"/>
    <p:sldId id="368" r:id="rId31"/>
    <p:sldId id="399" r:id="rId32"/>
    <p:sldId id="376" r:id="rId33"/>
    <p:sldId id="374" r:id="rId34"/>
    <p:sldId id="404" r:id="rId35"/>
    <p:sldId id="356" r:id="rId36"/>
    <p:sldId id="413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94593"/>
  </p:normalViewPr>
  <p:slideViewPr>
    <p:cSldViewPr snapToGrid="0" snapToObjects="1">
      <p:cViewPr varScale="1">
        <p:scale>
          <a:sx n="123" d="100"/>
          <a:sy n="123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44484-2B6F-4BD5-8841-A96FBC7E9BA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041FD-FEA8-48A9-B676-F70C75EDFD42}">
      <dgm:prSet phldrT="[Text]"/>
      <dgm:spPr/>
      <dgm:t>
        <a:bodyPr/>
        <a:lstStyle/>
        <a:p>
          <a:r>
            <a:rPr lang="en-US" b="1" dirty="0"/>
            <a:t>Learning Outcomes</a:t>
          </a:r>
        </a:p>
      </dgm:t>
    </dgm:pt>
    <dgm:pt modelId="{7DB5CF77-AAAC-41B8-8F54-35D6121E4AD8}" type="sibTrans" cxnId="{30000BDB-19F9-446A-BCA0-256EFFEDC938}">
      <dgm:prSet/>
      <dgm:spPr/>
      <dgm:t>
        <a:bodyPr/>
        <a:lstStyle/>
        <a:p>
          <a:endParaRPr lang="en-US"/>
        </a:p>
      </dgm:t>
    </dgm:pt>
    <dgm:pt modelId="{244FB7C6-17A3-44BB-84EA-0A625EDD365F}" type="parTrans" cxnId="{30000BDB-19F9-446A-BCA0-256EFFEDC938}">
      <dgm:prSet/>
      <dgm:spPr/>
      <dgm:t>
        <a:bodyPr/>
        <a:lstStyle/>
        <a:p>
          <a:endParaRPr lang="en-US"/>
        </a:p>
      </dgm:t>
    </dgm:pt>
    <dgm:pt modelId="{18BE2435-E648-45C7-BA67-CB3E55D34014}">
      <dgm:prSet phldrT="[Text]" custT="1"/>
      <dgm:spPr/>
      <dgm:t>
        <a:bodyPr/>
        <a:lstStyle/>
        <a:p>
          <a:r>
            <a:rPr lang="en-US" sz="1400" dirty="0"/>
            <a:t>Program</a:t>
          </a:r>
        </a:p>
      </dgm:t>
    </dgm:pt>
    <dgm:pt modelId="{BCEA5465-697E-4FE4-93D5-5A8EB21022DB}" type="sibTrans" cxnId="{63DD6858-4498-4A6B-A191-82C8A35F6E91}">
      <dgm:prSet/>
      <dgm:spPr/>
      <dgm:t>
        <a:bodyPr/>
        <a:lstStyle/>
        <a:p>
          <a:endParaRPr lang="en-US"/>
        </a:p>
      </dgm:t>
    </dgm:pt>
    <dgm:pt modelId="{CA7EAE4E-0960-478B-AC89-67329943178A}" type="parTrans" cxnId="{63DD6858-4498-4A6B-A191-82C8A35F6E91}">
      <dgm:prSet/>
      <dgm:spPr/>
      <dgm:t>
        <a:bodyPr/>
        <a:lstStyle/>
        <a:p>
          <a:endParaRPr lang="en-US"/>
        </a:p>
      </dgm:t>
    </dgm:pt>
    <dgm:pt modelId="{ED5BD3C1-4604-4D31-B442-1BDFE3D1D10A}">
      <dgm:prSet phldrT="[Text]" custT="1"/>
      <dgm:spPr/>
      <dgm:t>
        <a:bodyPr/>
        <a:lstStyle/>
        <a:p>
          <a:r>
            <a:rPr lang="en-US" sz="1400" dirty="0"/>
            <a:t>Course</a:t>
          </a:r>
        </a:p>
      </dgm:t>
    </dgm:pt>
    <dgm:pt modelId="{3BEAAC70-9DEF-404A-BEFB-1A2EF7590028}" type="sibTrans" cxnId="{8F4628A8-FC0D-4D8D-B8FA-7ED9BADB3BD1}">
      <dgm:prSet/>
      <dgm:spPr/>
      <dgm:t>
        <a:bodyPr/>
        <a:lstStyle/>
        <a:p>
          <a:endParaRPr lang="en-US"/>
        </a:p>
      </dgm:t>
    </dgm:pt>
    <dgm:pt modelId="{70B2F571-F606-41B8-BA96-D31CC4EE2B45}" type="parTrans" cxnId="{8F4628A8-FC0D-4D8D-B8FA-7ED9BADB3BD1}">
      <dgm:prSet/>
      <dgm:spPr/>
      <dgm:t>
        <a:bodyPr/>
        <a:lstStyle/>
        <a:p>
          <a:endParaRPr lang="en-US"/>
        </a:p>
      </dgm:t>
    </dgm:pt>
    <dgm:pt modelId="{3A7FD3A5-4A91-4541-9CA7-EE368820B66F}">
      <dgm:prSet phldrT="[Text]" custT="1"/>
      <dgm:spPr/>
      <dgm:t>
        <a:bodyPr lIns="0" rIns="0"/>
        <a:lstStyle/>
        <a:p>
          <a:r>
            <a:rPr lang="en-US" sz="1800" b="1" dirty="0"/>
            <a:t>Assess-</a:t>
          </a:r>
          <a:r>
            <a:rPr lang="en-US" sz="1800" b="1" dirty="0" err="1"/>
            <a:t>ments</a:t>
          </a:r>
          <a:endParaRPr lang="en-US" sz="1200" b="1" dirty="0"/>
        </a:p>
      </dgm:t>
    </dgm:pt>
    <dgm:pt modelId="{00E61E4D-8732-4971-A7F8-FD1A618B4C63}" type="sibTrans" cxnId="{141987AB-FD37-4B11-8DDF-E3EA5EB26552}">
      <dgm:prSet/>
      <dgm:spPr/>
      <dgm:t>
        <a:bodyPr/>
        <a:lstStyle/>
        <a:p>
          <a:endParaRPr lang="en-US"/>
        </a:p>
      </dgm:t>
    </dgm:pt>
    <dgm:pt modelId="{46AE2158-F80A-4840-889D-3407EEB509CC}" type="parTrans" cxnId="{141987AB-FD37-4B11-8DDF-E3EA5EB26552}">
      <dgm:prSet/>
      <dgm:spPr/>
      <dgm:t>
        <a:bodyPr/>
        <a:lstStyle/>
        <a:p>
          <a:endParaRPr lang="en-US"/>
        </a:p>
      </dgm:t>
    </dgm:pt>
    <dgm:pt modelId="{71E76A5B-1C8E-414D-B406-EA98151917B7}">
      <dgm:prSet phldrT="[Text]" custT="1"/>
      <dgm:spPr/>
      <dgm:t>
        <a:bodyPr lIns="0" rIns="0"/>
        <a:lstStyle/>
        <a:p>
          <a:r>
            <a:rPr lang="en-US" sz="1400" dirty="0"/>
            <a:t>Theses, </a:t>
          </a:r>
          <a:r>
            <a:rPr lang="en-US" sz="1400" dirty="0" err="1"/>
            <a:t>cuPorfolio</a:t>
          </a:r>
          <a:endParaRPr lang="en-US" sz="1400" dirty="0"/>
        </a:p>
      </dgm:t>
    </dgm:pt>
    <dgm:pt modelId="{E9CA06BE-6FBA-4ADC-8FD6-D30CAE5F81A6}" type="sibTrans" cxnId="{A0F54395-BAE8-40D0-85D8-8990A86117CA}">
      <dgm:prSet/>
      <dgm:spPr/>
      <dgm:t>
        <a:bodyPr/>
        <a:lstStyle/>
        <a:p>
          <a:endParaRPr lang="en-US"/>
        </a:p>
      </dgm:t>
    </dgm:pt>
    <dgm:pt modelId="{A3D10C3E-1DB0-47E8-A37C-33F3438434B4}" type="parTrans" cxnId="{A0F54395-BAE8-40D0-85D8-8990A86117CA}">
      <dgm:prSet/>
      <dgm:spPr/>
      <dgm:t>
        <a:bodyPr/>
        <a:lstStyle/>
        <a:p>
          <a:endParaRPr lang="en-US"/>
        </a:p>
      </dgm:t>
    </dgm:pt>
    <dgm:pt modelId="{250773A7-1CAD-4206-A2F8-7AD69253730C}">
      <dgm:prSet phldrT="[Text]" custT="1"/>
      <dgm:spPr/>
      <dgm:t>
        <a:bodyPr lIns="0" rIns="0"/>
        <a:lstStyle/>
        <a:p>
          <a:r>
            <a:rPr lang="en-US" sz="1400" dirty="0"/>
            <a:t>Essays, exams</a:t>
          </a:r>
        </a:p>
      </dgm:t>
    </dgm:pt>
    <dgm:pt modelId="{64D1B8E1-015A-46C6-951E-EC809A36574D}" type="sibTrans" cxnId="{9329F355-0687-4BB7-86EC-44FD545BF5C8}">
      <dgm:prSet/>
      <dgm:spPr/>
      <dgm:t>
        <a:bodyPr/>
        <a:lstStyle/>
        <a:p>
          <a:endParaRPr lang="en-US"/>
        </a:p>
      </dgm:t>
    </dgm:pt>
    <dgm:pt modelId="{B6B0C5C2-7E3A-4433-9E7C-8569E252A0C2}" type="parTrans" cxnId="{9329F355-0687-4BB7-86EC-44FD545BF5C8}">
      <dgm:prSet/>
      <dgm:spPr/>
      <dgm:t>
        <a:bodyPr/>
        <a:lstStyle/>
        <a:p>
          <a:endParaRPr lang="en-US"/>
        </a:p>
      </dgm:t>
    </dgm:pt>
    <dgm:pt modelId="{6A8E33F6-C0F0-4FAF-980E-EAE4EEC05229}">
      <dgm:prSet phldrT="[Text]" custT="1"/>
      <dgm:spPr/>
      <dgm:t>
        <a:bodyPr/>
        <a:lstStyle/>
        <a:p>
          <a:r>
            <a:rPr lang="en-US" sz="1800" b="1" dirty="0"/>
            <a:t>Activities</a:t>
          </a:r>
          <a:endParaRPr lang="en-US" sz="1700" b="1" dirty="0"/>
        </a:p>
      </dgm:t>
    </dgm:pt>
    <dgm:pt modelId="{3068E9A1-3B33-42F6-85C9-4C9716053048}" type="sibTrans" cxnId="{199DBD0A-A55A-4662-BC33-F91C04D3CC95}">
      <dgm:prSet/>
      <dgm:spPr/>
      <dgm:t>
        <a:bodyPr/>
        <a:lstStyle/>
        <a:p>
          <a:endParaRPr lang="en-US"/>
        </a:p>
      </dgm:t>
    </dgm:pt>
    <dgm:pt modelId="{2197F2FC-DF0A-4FE1-9EEE-7D31A91FF90E}" type="parTrans" cxnId="{199DBD0A-A55A-4662-BC33-F91C04D3CC95}">
      <dgm:prSet/>
      <dgm:spPr/>
      <dgm:t>
        <a:bodyPr/>
        <a:lstStyle/>
        <a:p>
          <a:endParaRPr lang="en-US"/>
        </a:p>
      </dgm:t>
    </dgm:pt>
    <dgm:pt modelId="{9AA491F5-5810-4ED5-BB6B-74CC4C550C47}">
      <dgm:prSet phldrT="[Text]" custT="1"/>
      <dgm:spPr/>
      <dgm:t>
        <a:bodyPr lIns="0" rIns="0"/>
        <a:lstStyle/>
        <a:p>
          <a:r>
            <a:rPr lang="en-US" sz="1400" dirty="0"/>
            <a:t>Curricula</a:t>
          </a:r>
        </a:p>
      </dgm:t>
    </dgm:pt>
    <dgm:pt modelId="{515C586F-E322-4EE0-90FB-10C8E2EA3392}" type="sibTrans" cxnId="{E3B3BF79-4A97-4960-9221-2B4538A8F1FA}">
      <dgm:prSet/>
      <dgm:spPr/>
      <dgm:t>
        <a:bodyPr/>
        <a:lstStyle/>
        <a:p>
          <a:endParaRPr lang="en-US"/>
        </a:p>
      </dgm:t>
    </dgm:pt>
    <dgm:pt modelId="{F4E5653B-C6BA-471B-94C4-83A70FC157AA}" type="parTrans" cxnId="{E3B3BF79-4A97-4960-9221-2B4538A8F1FA}">
      <dgm:prSet/>
      <dgm:spPr/>
      <dgm:t>
        <a:bodyPr/>
        <a:lstStyle/>
        <a:p>
          <a:endParaRPr lang="en-US"/>
        </a:p>
      </dgm:t>
    </dgm:pt>
    <dgm:pt modelId="{56463CAB-3C42-420F-95C0-F476972C7C97}">
      <dgm:prSet phldrT="[Text]" custT="1"/>
      <dgm:spPr/>
      <dgm:t>
        <a:bodyPr lIns="0" rIns="0"/>
        <a:lstStyle/>
        <a:p>
          <a:r>
            <a:rPr lang="en-US" sz="1400" dirty="0"/>
            <a:t>Course design</a:t>
          </a:r>
          <a:endParaRPr lang="en-US" sz="1600" dirty="0"/>
        </a:p>
      </dgm:t>
    </dgm:pt>
    <dgm:pt modelId="{C9B77335-EEE0-42E7-9760-667148D59B68}" type="sibTrans" cxnId="{DC976DDB-BA0F-48AA-AF5D-50645B891244}">
      <dgm:prSet/>
      <dgm:spPr/>
      <dgm:t>
        <a:bodyPr/>
        <a:lstStyle/>
        <a:p>
          <a:endParaRPr lang="en-US"/>
        </a:p>
      </dgm:t>
    </dgm:pt>
    <dgm:pt modelId="{7BE7D154-D583-4F02-B670-C47605196C0C}" type="parTrans" cxnId="{DC976DDB-BA0F-48AA-AF5D-50645B891244}">
      <dgm:prSet/>
      <dgm:spPr/>
      <dgm:t>
        <a:bodyPr/>
        <a:lstStyle/>
        <a:p>
          <a:endParaRPr lang="en-US"/>
        </a:p>
      </dgm:t>
    </dgm:pt>
    <dgm:pt modelId="{99533763-D203-411C-96BC-337006A0F3D0}" type="pres">
      <dgm:prSet presAssocID="{7CA44484-2B6F-4BD5-8841-A96FBC7E9BA9}" presName="theList" presStyleCnt="0">
        <dgm:presLayoutVars>
          <dgm:dir/>
          <dgm:animLvl val="lvl"/>
          <dgm:resizeHandles val="exact"/>
        </dgm:presLayoutVars>
      </dgm:prSet>
      <dgm:spPr/>
    </dgm:pt>
    <dgm:pt modelId="{384B1C6F-75FB-4D08-A5C5-B30D29A67BD7}" type="pres">
      <dgm:prSet presAssocID="{F6A041FD-FEA8-48A9-B676-F70C75EDFD42}" presName="compNode" presStyleCnt="0"/>
      <dgm:spPr/>
    </dgm:pt>
    <dgm:pt modelId="{EABFF12F-1889-4BBB-8344-B3ACB34A77CE}" type="pres">
      <dgm:prSet presAssocID="{F6A041FD-FEA8-48A9-B676-F70C75EDFD42}" presName="noGeometry" presStyleCnt="0"/>
      <dgm:spPr/>
    </dgm:pt>
    <dgm:pt modelId="{93EFDD52-698F-4D29-BD52-524ECAAF6CC1}" type="pres">
      <dgm:prSet presAssocID="{F6A041FD-FEA8-48A9-B676-F70C75EDFD42}" presName="childTextVisible" presStyleLbl="bgAccFollowNode1" presStyleIdx="0" presStyleCnt="3" custScaleX="78718" custLinFactNeighborX="11528">
        <dgm:presLayoutVars>
          <dgm:bulletEnabled val="1"/>
        </dgm:presLayoutVars>
      </dgm:prSet>
      <dgm:spPr/>
    </dgm:pt>
    <dgm:pt modelId="{6A6949DE-C994-4231-B898-11224D3748F5}" type="pres">
      <dgm:prSet presAssocID="{F6A041FD-FEA8-48A9-B676-F70C75EDFD42}" presName="childTextHidden" presStyleLbl="bgAccFollowNode1" presStyleIdx="0" presStyleCnt="3"/>
      <dgm:spPr/>
    </dgm:pt>
    <dgm:pt modelId="{AE461D98-861A-4C24-B7AD-D76398DD075C}" type="pres">
      <dgm:prSet presAssocID="{F6A041FD-FEA8-48A9-B676-F70C75EDFD42}" presName="parentText" presStyleLbl="node1" presStyleIdx="0" presStyleCnt="3" custScaleX="144669" custScaleY="139959">
        <dgm:presLayoutVars>
          <dgm:chMax val="1"/>
          <dgm:bulletEnabled val="1"/>
        </dgm:presLayoutVars>
      </dgm:prSet>
      <dgm:spPr/>
    </dgm:pt>
    <dgm:pt modelId="{E334E341-A01E-4830-B642-AD521B33002F}" type="pres">
      <dgm:prSet presAssocID="{F6A041FD-FEA8-48A9-B676-F70C75EDFD42}" presName="aSpace" presStyleCnt="0"/>
      <dgm:spPr/>
    </dgm:pt>
    <dgm:pt modelId="{CE6C1C87-8AD6-44B2-BEAC-71BD3A8C031F}" type="pres">
      <dgm:prSet presAssocID="{3A7FD3A5-4A91-4541-9CA7-EE368820B66F}" presName="compNode" presStyleCnt="0"/>
      <dgm:spPr/>
    </dgm:pt>
    <dgm:pt modelId="{501DA4BA-951D-4827-8091-C1E6BB1D7018}" type="pres">
      <dgm:prSet presAssocID="{3A7FD3A5-4A91-4541-9CA7-EE368820B66F}" presName="noGeometry" presStyleCnt="0"/>
      <dgm:spPr/>
    </dgm:pt>
    <dgm:pt modelId="{D406C24E-7081-4049-805D-2296546CF979}" type="pres">
      <dgm:prSet presAssocID="{3A7FD3A5-4A91-4541-9CA7-EE368820B66F}" presName="childTextVisible" presStyleLbl="bgAccFollowNode1" presStyleIdx="1" presStyleCnt="3" custScaleX="83588" custLinFactNeighborX="10486" custLinFactNeighborY="843">
        <dgm:presLayoutVars>
          <dgm:bulletEnabled val="1"/>
        </dgm:presLayoutVars>
      </dgm:prSet>
      <dgm:spPr/>
    </dgm:pt>
    <dgm:pt modelId="{1B25499F-AC4A-4C99-ABCC-E2BA4E16C227}" type="pres">
      <dgm:prSet presAssocID="{3A7FD3A5-4A91-4541-9CA7-EE368820B66F}" presName="childTextHidden" presStyleLbl="bgAccFollowNode1" presStyleIdx="1" presStyleCnt="3"/>
      <dgm:spPr/>
    </dgm:pt>
    <dgm:pt modelId="{B1BEF12D-9B58-4C5C-B5C5-3EE6FA339DA7}" type="pres">
      <dgm:prSet presAssocID="{3A7FD3A5-4A91-4541-9CA7-EE368820B66F}" presName="parentText" presStyleLbl="node1" presStyleIdx="1" presStyleCnt="3" custScaleX="144669" custScaleY="139959" custLinFactNeighborX="-7295" custLinFactNeighborY="5642">
        <dgm:presLayoutVars>
          <dgm:chMax val="1"/>
          <dgm:bulletEnabled val="1"/>
        </dgm:presLayoutVars>
      </dgm:prSet>
      <dgm:spPr/>
    </dgm:pt>
    <dgm:pt modelId="{0106E996-DEB1-4CA6-BF96-1070DD3C9715}" type="pres">
      <dgm:prSet presAssocID="{3A7FD3A5-4A91-4541-9CA7-EE368820B66F}" presName="aSpace" presStyleCnt="0"/>
      <dgm:spPr/>
    </dgm:pt>
    <dgm:pt modelId="{7DD4F0CE-D0C2-4A67-A596-695F4B64C51C}" type="pres">
      <dgm:prSet presAssocID="{6A8E33F6-C0F0-4FAF-980E-EAE4EEC05229}" presName="compNode" presStyleCnt="0"/>
      <dgm:spPr/>
    </dgm:pt>
    <dgm:pt modelId="{6D080A23-EB9F-45D9-9129-861A8FC5DC5B}" type="pres">
      <dgm:prSet presAssocID="{6A8E33F6-C0F0-4FAF-980E-EAE4EEC05229}" presName="noGeometry" presStyleCnt="0"/>
      <dgm:spPr/>
    </dgm:pt>
    <dgm:pt modelId="{E17D79F9-AE7C-46CC-868C-4C51EEF8C0D9}" type="pres">
      <dgm:prSet presAssocID="{6A8E33F6-C0F0-4FAF-980E-EAE4EEC05229}" presName="childTextVisible" presStyleLbl="bgAccFollowNode1" presStyleIdx="2" presStyleCnt="3" custScaleX="87199" custLinFactNeighborX="6426">
        <dgm:presLayoutVars>
          <dgm:bulletEnabled val="1"/>
        </dgm:presLayoutVars>
      </dgm:prSet>
      <dgm:spPr/>
    </dgm:pt>
    <dgm:pt modelId="{A087AAC9-0AEB-4DDD-890F-8EAB1483D783}" type="pres">
      <dgm:prSet presAssocID="{6A8E33F6-C0F0-4FAF-980E-EAE4EEC05229}" presName="childTextHidden" presStyleLbl="bgAccFollowNode1" presStyleIdx="2" presStyleCnt="3"/>
      <dgm:spPr/>
    </dgm:pt>
    <dgm:pt modelId="{3C9D8ED7-BBFB-4D5F-8465-76F67204C4B9}" type="pres">
      <dgm:prSet presAssocID="{6A8E33F6-C0F0-4FAF-980E-EAE4EEC05229}" presName="parentText" presStyleLbl="node1" presStyleIdx="2" presStyleCnt="3" custScaleX="144669" custScaleY="139959" custLinFactNeighborX="-9379" custLinFactNeighborY="5642">
        <dgm:presLayoutVars>
          <dgm:chMax val="1"/>
          <dgm:bulletEnabled val="1"/>
        </dgm:presLayoutVars>
      </dgm:prSet>
      <dgm:spPr/>
    </dgm:pt>
  </dgm:ptLst>
  <dgm:cxnLst>
    <dgm:cxn modelId="{441E0106-FAC8-47AF-8CCE-F45B22D87D64}" type="presOf" srcId="{ED5BD3C1-4604-4D31-B442-1BDFE3D1D10A}" destId="{93EFDD52-698F-4D29-BD52-524ECAAF6CC1}" srcOrd="0" destOrd="1" presId="urn:microsoft.com/office/officeart/2005/8/layout/hProcess6"/>
    <dgm:cxn modelId="{199DBD0A-A55A-4662-BC33-F91C04D3CC95}" srcId="{7CA44484-2B6F-4BD5-8841-A96FBC7E9BA9}" destId="{6A8E33F6-C0F0-4FAF-980E-EAE4EEC05229}" srcOrd="2" destOrd="0" parTransId="{2197F2FC-DF0A-4FE1-9EEE-7D31A91FF90E}" sibTransId="{3068E9A1-3B33-42F6-85C9-4C9716053048}"/>
    <dgm:cxn modelId="{A2655822-4C7E-4388-A841-9D9D18F9E26F}" type="presOf" srcId="{ED5BD3C1-4604-4D31-B442-1BDFE3D1D10A}" destId="{6A6949DE-C994-4231-B898-11224D3748F5}" srcOrd="1" destOrd="1" presId="urn:microsoft.com/office/officeart/2005/8/layout/hProcess6"/>
    <dgm:cxn modelId="{7D767725-15CE-4246-A1B2-4316502DD7F9}" type="presOf" srcId="{9AA491F5-5810-4ED5-BB6B-74CC4C550C47}" destId="{A087AAC9-0AEB-4DDD-890F-8EAB1483D783}" srcOrd="1" destOrd="0" presId="urn:microsoft.com/office/officeart/2005/8/layout/hProcess6"/>
    <dgm:cxn modelId="{D417F833-E5D5-461E-9044-21EA0DA0405B}" type="presOf" srcId="{3A7FD3A5-4A91-4541-9CA7-EE368820B66F}" destId="{B1BEF12D-9B58-4C5C-B5C5-3EE6FA339DA7}" srcOrd="0" destOrd="0" presId="urn:microsoft.com/office/officeart/2005/8/layout/hProcess6"/>
    <dgm:cxn modelId="{B4C1195B-BE4C-4246-A651-8140B6874ED3}" type="presOf" srcId="{56463CAB-3C42-420F-95C0-F476972C7C97}" destId="{E17D79F9-AE7C-46CC-868C-4C51EEF8C0D9}" srcOrd="0" destOrd="1" presId="urn:microsoft.com/office/officeart/2005/8/layout/hProcess6"/>
    <dgm:cxn modelId="{8A47EA60-9BE4-4671-8A07-0199327F686B}" type="presOf" srcId="{9AA491F5-5810-4ED5-BB6B-74CC4C550C47}" destId="{E17D79F9-AE7C-46CC-868C-4C51EEF8C0D9}" srcOrd="0" destOrd="0" presId="urn:microsoft.com/office/officeart/2005/8/layout/hProcess6"/>
    <dgm:cxn modelId="{D3E5F94A-41DE-41CD-9F9F-7AF166818E75}" type="presOf" srcId="{71E76A5B-1C8E-414D-B406-EA98151917B7}" destId="{D406C24E-7081-4049-805D-2296546CF979}" srcOrd="0" destOrd="0" presId="urn:microsoft.com/office/officeart/2005/8/layout/hProcess6"/>
    <dgm:cxn modelId="{9329F355-0687-4BB7-86EC-44FD545BF5C8}" srcId="{3A7FD3A5-4A91-4541-9CA7-EE368820B66F}" destId="{250773A7-1CAD-4206-A2F8-7AD69253730C}" srcOrd="1" destOrd="0" parTransId="{B6B0C5C2-7E3A-4433-9E7C-8569E252A0C2}" sibTransId="{64D1B8E1-015A-46C6-951E-EC809A36574D}"/>
    <dgm:cxn modelId="{63DD6858-4498-4A6B-A191-82C8A35F6E91}" srcId="{F6A041FD-FEA8-48A9-B676-F70C75EDFD42}" destId="{18BE2435-E648-45C7-BA67-CB3E55D34014}" srcOrd="0" destOrd="0" parTransId="{CA7EAE4E-0960-478B-AC89-67329943178A}" sibTransId="{BCEA5465-697E-4FE4-93D5-5A8EB21022DB}"/>
    <dgm:cxn modelId="{E3B3BF79-4A97-4960-9221-2B4538A8F1FA}" srcId="{6A8E33F6-C0F0-4FAF-980E-EAE4EEC05229}" destId="{9AA491F5-5810-4ED5-BB6B-74CC4C550C47}" srcOrd="0" destOrd="0" parTransId="{F4E5653B-C6BA-471B-94C4-83A70FC157AA}" sibTransId="{515C586F-E322-4EE0-90FB-10C8E2EA3392}"/>
    <dgm:cxn modelId="{39DAF07A-6E8A-4AFE-8FD2-232BC9F4C5E8}" type="presOf" srcId="{6A8E33F6-C0F0-4FAF-980E-EAE4EEC05229}" destId="{3C9D8ED7-BBFB-4D5F-8465-76F67204C4B9}" srcOrd="0" destOrd="0" presId="urn:microsoft.com/office/officeart/2005/8/layout/hProcess6"/>
    <dgm:cxn modelId="{6FAE897B-4F90-4520-A85F-D998F1C4611D}" type="presOf" srcId="{7CA44484-2B6F-4BD5-8841-A96FBC7E9BA9}" destId="{99533763-D203-411C-96BC-337006A0F3D0}" srcOrd="0" destOrd="0" presId="urn:microsoft.com/office/officeart/2005/8/layout/hProcess6"/>
    <dgm:cxn modelId="{EDA84884-ECC7-469A-87DB-CCEC97C5CB6F}" type="presOf" srcId="{250773A7-1CAD-4206-A2F8-7AD69253730C}" destId="{D406C24E-7081-4049-805D-2296546CF979}" srcOrd="0" destOrd="1" presId="urn:microsoft.com/office/officeart/2005/8/layout/hProcess6"/>
    <dgm:cxn modelId="{3B45388A-C60F-466C-9B9C-D1F76BC21106}" type="presOf" srcId="{18BE2435-E648-45C7-BA67-CB3E55D34014}" destId="{6A6949DE-C994-4231-B898-11224D3748F5}" srcOrd="1" destOrd="0" presId="urn:microsoft.com/office/officeart/2005/8/layout/hProcess6"/>
    <dgm:cxn modelId="{A0F54395-BAE8-40D0-85D8-8990A86117CA}" srcId="{3A7FD3A5-4A91-4541-9CA7-EE368820B66F}" destId="{71E76A5B-1C8E-414D-B406-EA98151917B7}" srcOrd="0" destOrd="0" parTransId="{A3D10C3E-1DB0-47E8-A37C-33F3438434B4}" sibTransId="{E9CA06BE-6FBA-4ADC-8FD6-D30CAE5F81A6}"/>
    <dgm:cxn modelId="{1A92139A-6F88-4337-B96D-B65541513171}" type="presOf" srcId="{18BE2435-E648-45C7-BA67-CB3E55D34014}" destId="{93EFDD52-698F-4D29-BD52-524ECAAF6CC1}" srcOrd="0" destOrd="0" presId="urn:microsoft.com/office/officeart/2005/8/layout/hProcess6"/>
    <dgm:cxn modelId="{8F4628A8-FC0D-4D8D-B8FA-7ED9BADB3BD1}" srcId="{F6A041FD-FEA8-48A9-B676-F70C75EDFD42}" destId="{ED5BD3C1-4604-4D31-B442-1BDFE3D1D10A}" srcOrd="1" destOrd="0" parTransId="{70B2F571-F606-41B8-BA96-D31CC4EE2B45}" sibTransId="{3BEAAC70-9DEF-404A-BEFB-1A2EF7590028}"/>
    <dgm:cxn modelId="{141987AB-FD37-4B11-8DDF-E3EA5EB26552}" srcId="{7CA44484-2B6F-4BD5-8841-A96FBC7E9BA9}" destId="{3A7FD3A5-4A91-4541-9CA7-EE368820B66F}" srcOrd="1" destOrd="0" parTransId="{46AE2158-F80A-4840-889D-3407EEB509CC}" sibTransId="{00E61E4D-8732-4971-A7F8-FD1A618B4C63}"/>
    <dgm:cxn modelId="{90DD01B2-9908-458A-B601-24175D6F18AD}" type="presOf" srcId="{71E76A5B-1C8E-414D-B406-EA98151917B7}" destId="{1B25499F-AC4A-4C99-ABCC-E2BA4E16C227}" srcOrd="1" destOrd="0" presId="urn:microsoft.com/office/officeart/2005/8/layout/hProcess6"/>
    <dgm:cxn modelId="{0759E3B7-B2EE-407F-A824-02722193132D}" type="presOf" srcId="{250773A7-1CAD-4206-A2F8-7AD69253730C}" destId="{1B25499F-AC4A-4C99-ABCC-E2BA4E16C227}" srcOrd="1" destOrd="1" presId="urn:microsoft.com/office/officeart/2005/8/layout/hProcess6"/>
    <dgm:cxn modelId="{30000BDB-19F9-446A-BCA0-256EFFEDC938}" srcId="{7CA44484-2B6F-4BD5-8841-A96FBC7E9BA9}" destId="{F6A041FD-FEA8-48A9-B676-F70C75EDFD42}" srcOrd="0" destOrd="0" parTransId="{244FB7C6-17A3-44BB-84EA-0A625EDD365F}" sibTransId="{7DB5CF77-AAAC-41B8-8F54-35D6121E4AD8}"/>
    <dgm:cxn modelId="{DC976DDB-BA0F-48AA-AF5D-50645B891244}" srcId="{6A8E33F6-C0F0-4FAF-980E-EAE4EEC05229}" destId="{56463CAB-3C42-420F-95C0-F476972C7C97}" srcOrd="1" destOrd="0" parTransId="{7BE7D154-D583-4F02-B670-C47605196C0C}" sibTransId="{C9B77335-EEE0-42E7-9760-667148D59B68}"/>
    <dgm:cxn modelId="{99E58AE3-D150-4E03-81DF-4AABA82E21B9}" type="presOf" srcId="{F6A041FD-FEA8-48A9-B676-F70C75EDFD42}" destId="{AE461D98-861A-4C24-B7AD-D76398DD075C}" srcOrd="0" destOrd="0" presId="urn:microsoft.com/office/officeart/2005/8/layout/hProcess6"/>
    <dgm:cxn modelId="{C27A5FFA-E35A-4F52-B42B-A263D1205FE7}" type="presOf" srcId="{56463CAB-3C42-420F-95C0-F476972C7C97}" destId="{A087AAC9-0AEB-4DDD-890F-8EAB1483D783}" srcOrd="1" destOrd="1" presId="urn:microsoft.com/office/officeart/2005/8/layout/hProcess6"/>
    <dgm:cxn modelId="{BC0D45D9-38D0-4586-A159-E9F68105CBFB}" type="presParOf" srcId="{99533763-D203-411C-96BC-337006A0F3D0}" destId="{384B1C6F-75FB-4D08-A5C5-B30D29A67BD7}" srcOrd="0" destOrd="0" presId="urn:microsoft.com/office/officeart/2005/8/layout/hProcess6"/>
    <dgm:cxn modelId="{E97D4FF8-9C87-46FE-A1F4-524E7AAB0AA4}" type="presParOf" srcId="{384B1C6F-75FB-4D08-A5C5-B30D29A67BD7}" destId="{EABFF12F-1889-4BBB-8344-B3ACB34A77CE}" srcOrd="0" destOrd="0" presId="urn:microsoft.com/office/officeart/2005/8/layout/hProcess6"/>
    <dgm:cxn modelId="{CBDB5D77-8F36-414B-A205-44F0F6614B49}" type="presParOf" srcId="{384B1C6F-75FB-4D08-A5C5-B30D29A67BD7}" destId="{93EFDD52-698F-4D29-BD52-524ECAAF6CC1}" srcOrd="1" destOrd="0" presId="urn:microsoft.com/office/officeart/2005/8/layout/hProcess6"/>
    <dgm:cxn modelId="{AF71DD51-6AB2-48F8-8C1D-BC762E509033}" type="presParOf" srcId="{384B1C6F-75FB-4D08-A5C5-B30D29A67BD7}" destId="{6A6949DE-C994-4231-B898-11224D3748F5}" srcOrd="2" destOrd="0" presId="urn:microsoft.com/office/officeart/2005/8/layout/hProcess6"/>
    <dgm:cxn modelId="{6C9B102A-86BE-4E49-BE6D-C05BEC7A01AE}" type="presParOf" srcId="{384B1C6F-75FB-4D08-A5C5-B30D29A67BD7}" destId="{AE461D98-861A-4C24-B7AD-D76398DD075C}" srcOrd="3" destOrd="0" presId="urn:microsoft.com/office/officeart/2005/8/layout/hProcess6"/>
    <dgm:cxn modelId="{FC8D5105-35C4-4FEB-A267-FF0A85884B95}" type="presParOf" srcId="{99533763-D203-411C-96BC-337006A0F3D0}" destId="{E334E341-A01E-4830-B642-AD521B33002F}" srcOrd="1" destOrd="0" presId="urn:microsoft.com/office/officeart/2005/8/layout/hProcess6"/>
    <dgm:cxn modelId="{40C851B4-8C56-45FC-80E8-57936780F013}" type="presParOf" srcId="{99533763-D203-411C-96BC-337006A0F3D0}" destId="{CE6C1C87-8AD6-44B2-BEAC-71BD3A8C031F}" srcOrd="2" destOrd="0" presId="urn:microsoft.com/office/officeart/2005/8/layout/hProcess6"/>
    <dgm:cxn modelId="{E4194DF7-5187-4AEC-9C7C-90C74CF90BFD}" type="presParOf" srcId="{CE6C1C87-8AD6-44B2-BEAC-71BD3A8C031F}" destId="{501DA4BA-951D-4827-8091-C1E6BB1D7018}" srcOrd="0" destOrd="0" presId="urn:microsoft.com/office/officeart/2005/8/layout/hProcess6"/>
    <dgm:cxn modelId="{F191CCD0-5C01-4C78-A9FD-8F2FD517829E}" type="presParOf" srcId="{CE6C1C87-8AD6-44B2-BEAC-71BD3A8C031F}" destId="{D406C24E-7081-4049-805D-2296546CF979}" srcOrd="1" destOrd="0" presId="urn:microsoft.com/office/officeart/2005/8/layout/hProcess6"/>
    <dgm:cxn modelId="{E82B3FFE-7C2A-4DD7-B087-8F3D9F2EB19A}" type="presParOf" srcId="{CE6C1C87-8AD6-44B2-BEAC-71BD3A8C031F}" destId="{1B25499F-AC4A-4C99-ABCC-E2BA4E16C227}" srcOrd="2" destOrd="0" presId="urn:microsoft.com/office/officeart/2005/8/layout/hProcess6"/>
    <dgm:cxn modelId="{E0E7BB44-3BF5-414A-AB83-B973F77A0432}" type="presParOf" srcId="{CE6C1C87-8AD6-44B2-BEAC-71BD3A8C031F}" destId="{B1BEF12D-9B58-4C5C-B5C5-3EE6FA339DA7}" srcOrd="3" destOrd="0" presId="urn:microsoft.com/office/officeart/2005/8/layout/hProcess6"/>
    <dgm:cxn modelId="{0D32CA9B-1CEA-4071-BF72-D667A0DDE073}" type="presParOf" srcId="{99533763-D203-411C-96BC-337006A0F3D0}" destId="{0106E996-DEB1-4CA6-BF96-1070DD3C9715}" srcOrd="3" destOrd="0" presId="urn:microsoft.com/office/officeart/2005/8/layout/hProcess6"/>
    <dgm:cxn modelId="{55F3B2B0-FECA-4FAB-8382-1A3C57CECCA1}" type="presParOf" srcId="{99533763-D203-411C-96BC-337006A0F3D0}" destId="{7DD4F0CE-D0C2-4A67-A596-695F4B64C51C}" srcOrd="4" destOrd="0" presId="urn:microsoft.com/office/officeart/2005/8/layout/hProcess6"/>
    <dgm:cxn modelId="{89E4C8A0-59C4-4025-87DF-034BA47068B9}" type="presParOf" srcId="{7DD4F0CE-D0C2-4A67-A596-695F4B64C51C}" destId="{6D080A23-EB9F-45D9-9129-861A8FC5DC5B}" srcOrd="0" destOrd="0" presId="urn:microsoft.com/office/officeart/2005/8/layout/hProcess6"/>
    <dgm:cxn modelId="{FC8B5EF7-BC35-4E79-B32F-8E0779EB05C4}" type="presParOf" srcId="{7DD4F0CE-D0C2-4A67-A596-695F4B64C51C}" destId="{E17D79F9-AE7C-46CC-868C-4C51EEF8C0D9}" srcOrd="1" destOrd="0" presId="urn:microsoft.com/office/officeart/2005/8/layout/hProcess6"/>
    <dgm:cxn modelId="{BA741900-75A4-4452-8F8E-21ECB6EDA05B}" type="presParOf" srcId="{7DD4F0CE-D0C2-4A67-A596-695F4B64C51C}" destId="{A087AAC9-0AEB-4DDD-890F-8EAB1483D783}" srcOrd="2" destOrd="0" presId="urn:microsoft.com/office/officeart/2005/8/layout/hProcess6"/>
    <dgm:cxn modelId="{BD20BD7A-18E1-4A0F-AAA4-2F249E149006}" type="presParOf" srcId="{7DD4F0CE-D0C2-4A67-A596-695F4B64C51C}" destId="{3C9D8ED7-BBFB-4D5F-8465-76F67204C4B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3ED9E-E27C-46AF-80DE-B6DB25E184EB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D41BEAF6-3CA5-455D-84CF-9CE457586DB3}">
      <dgm:prSet phldrT="[Text]" custT="1"/>
      <dgm:spPr/>
      <dgm:t>
        <a:bodyPr/>
        <a:lstStyle/>
        <a:p>
          <a:r>
            <a:rPr lang="en-US" sz="1200" b="1" dirty="0"/>
            <a:t>Institutional Learning Outcomes</a:t>
          </a:r>
          <a:endParaRPr lang="en-CA" sz="1200" b="1" dirty="0"/>
        </a:p>
      </dgm:t>
    </dgm:pt>
    <dgm:pt modelId="{96435712-86A6-46F8-8BDE-D6BAC8B42966}" type="parTrans" cxnId="{606CD30C-E4E5-4DC5-8917-4980F3353498}">
      <dgm:prSet/>
      <dgm:spPr/>
      <dgm:t>
        <a:bodyPr/>
        <a:lstStyle/>
        <a:p>
          <a:endParaRPr lang="en-CA"/>
        </a:p>
      </dgm:t>
    </dgm:pt>
    <dgm:pt modelId="{E3E8DD3A-0D3C-46D6-968E-F1A03621CF61}" type="sibTrans" cxnId="{606CD30C-E4E5-4DC5-8917-4980F3353498}">
      <dgm:prSet/>
      <dgm:spPr/>
      <dgm:t>
        <a:bodyPr/>
        <a:lstStyle/>
        <a:p>
          <a:endParaRPr lang="en-CA"/>
        </a:p>
      </dgm:t>
    </dgm:pt>
    <dgm:pt modelId="{C078517E-DB88-42A2-A72D-AC63BF57F535}">
      <dgm:prSet phldrT="[Text]" custT="1"/>
      <dgm:spPr/>
      <dgm:t>
        <a:bodyPr/>
        <a:lstStyle/>
        <a:p>
          <a:r>
            <a:rPr lang="en-US" sz="1200" b="1" dirty="0"/>
            <a:t>Program Learning Outcomes</a:t>
          </a:r>
          <a:endParaRPr lang="en-CA" sz="1200" b="1" dirty="0"/>
        </a:p>
      </dgm:t>
    </dgm:pt>
    <dgm:pt modelId="{83E9E64F-390D-427F-8CF2-F8A6048D64A1}" type="parTrans" cxnId="{7DDDE054-A281-4971-8FE7-0197568577C2}">
      <dgm:prSet/>
      <dgm:spPr/>
      <dgm:t>
        <a:bodyPr/>
        <a:lstStyle/>
        <a:p>
          <a:endParaRPr lang="en-CA"/>
        </a:p>
      </dgm:t>
    </dgm:pt>
    <dgm:pt modelId="{77FDF6FC-CB49-4F26-8AE1-68B0478416D7}" type="sibTrans" cxnId="{7DDDE054-A281-4971-8FE7-0197568577C2}">
      <dgm:prSet/>
      <dgm:spPr/>
      <dgm:t>
        <a:bodyPr/>
        <a:lstStyle/>
        <a:p>
          <a:endParaRPr lang="en-CA"/>
        </a:p>
      </dgm:t>
    </dgm:pt>
    <dgm:pt modelId="{0AF14243-76EF-4336-856F-EA3A3B96BEEB}">
      <dgm:prSet phldrT="[Text]" custT="1"/>
      <dgm:spPr/>
      <dgm:t>
        <a:bodyPr/>
        <a:lstStyle/>
        <a:p>
          <a:r>
            <a:rPr lang="en-US" sz="1200" b="1" dirty="0"/>
            <a:t>Course Learning Outcomes</a:t>
          </a:r>
          <a:endParaRPr lang="en-CA" sz="1200" b="1" dirty="0"/>
        </a:p>
      </dgm:t>
    </dgm:pt>
    <dgm:pt modelId="{F2E147BE-F12A-402F-9573-6D58AE36CFCE}" type="parTrans" cxnId="{86146F6D-3ED9-4732-A6F0-DA507F86D527}">
      <dgm:prSet/>
      <dgm:spPr/>
      <dgm:t>
        <a:bodyPr/>
        <a:lstStyle/>
        <a:p>
          <a:endParaRPr lang="en-CA"/>
        </a:p>
      </dgm:t>
    </dgm:pt>
    <dgm:pt modelId="{B632B77F-0817-452F-B854-083145E1A997}" type="sibTrans" cxnId="{86146F6D-3ED9-4732-A6F0-DA507F86D527}">
      <dgm:prSet/>
      <dgm:spPr/>
      <dgm:t>
        <a:bodyPr/>
        <a:lstStyle/>
        <a:p>
          <a:endParaRPr lang="en-CA"/>
        </a:p>
      </dgm:t>
    </dgm:pt>
    <dgm:pt modelId="{69E2FFB4-F3B4-4EDF-B227-0C28F318DD7E}" type="pres">
      <dgm:prSet presAssocID="{82B3ED9E-E27C-46AF-80DE-B6DB25E184EB}" presName="Name0" presStyleCnt="0">
        <dgm:presLayoutVars>
          <dgm:chMax val="7"/>
          <dgm:resizeHandles val="exact"/>
        </dgm:presLayoutVars>
      </dgm:prSet>
      <dgm:spPr/>
    </dgm:pt>
    <dgm:pt modelId="{74CCE9C9-EB94-4110-92BF-014BEC8260D4}" type="pres">
      <dgm:prSet presAssocID="{82B3ED9E-E27C-46AF-80DE-B6DB25E184EB}" presName="comp1" presStyleCnt="0"/>
      <dgm:spPr/>
    </dgm:pt>
    <dgm:pt modelId="{163565A1-7F60-473F-94CB-4763D3451FBE}" type="pres">
      <dgm:prSet presAssocID="{82B3ED9E-E27C-46AF-80DE-B6DB25E184EB}" presName="circle1" presStyleLbl="node1" presStyleIdx="0" presStyleCnt="3"/>
      <dgm:spPr/>
    </dgm:pt>
    <dgm:pt modelId="{5B13D59A-3FD9-4809-9D78-A1E954FB1F71}" type="pres">
      <dgm:prSet presAssocID="{82B3ED9E-E27C-46AF-80DE-B6DB25E184EB}" presName="c1text" presStyleLbl="node1" presStyleIdx="0" presStyleCnt="3">
        <dgm:presLayoutVars>
          <dgm:bulletEnabled val="1"/>
        </dgm:presLayoutVars>
      </dgm:prSet>
      <dgm:spPr/>
    </dgm:pt>
    <dgm:pt modelId="{A7BADD06-C07C-4238-9526-2B06911B104A}" type="pres">
      <dgm:prSet presAssocID="{82B3ED9E-E27C-46AF-80DE-B6DB25E184EB}" presName="comp2" presStyleCnt="0"/>
      <dgm:spPr/>
    </dgm:pt>
    <dgm:pt modelId="{72B10828-8411-4191-87BA-2B1FFFB127DD}" type="pres">
      <dgm:prSet presAssocID="{82B3ED9E-E27C-46AF-80DE-B6DB25E184EB}" presName="circle2" presStyleLbl="node1" presStyleIdx="1" presStyleCnt="3"/>
      <dgm:spPr/>
    </dgm:pt>
    <dgm:pt modelId="{C9B8F34C-52AC-49DF-BAFF-BA6482668F59}" type="pres">
      <dgm:prSet presAssocID="{82B3ED9E-E27C-46AF-80DE-B6DB25E184EB}" presName="c2text" presStyleLbl="node1" presStyleIdx="1" presStyleCnt="3">
        <dgm:presLayoutVars>
          <dgm:bulletEnabled val="1"/>
        </dgm:presLayoutVars>
      </dgm:prSet>
      <dgm:spPr/>
    </dgm:pt>
    <dgm:pt modelId="{67A7420C-01E3-450B-A5A6-C8093B03E666}" type="pres">
      <dgm:prSet presAssocID="{82B3ED9E-E27C-46AF-80DE-B6DB25E184EB}" presName="comp3" presStyleCnt="0"/>
      <dgm:spPr/>
    </dgm:pt>
    <dgm:pt modelId="{47FE9F7D-5B7D-4B5F-8263-878410F07948}" type="pres">
      <dgm:prSet presAssocID="{82B3ED9E-E27C-46AF-80DE-B6DB25E184EB}" presName="circle3" presStyleLbl="node1" presStyleIdx="2" presStyleCnt="3"/>
      <dgm:spPr/>
    </dgm:pt>
    <dgm:pt modelId="{FCE4E530-E7DF-49C5-AE93-5486B16D126E}" type="pres">
      <dgm:prSet presAssocID="{82B3ED9E-E27C-46AF-80DE-B6DB25E184E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606CD30C-E4E5-4DC5-8917-4980F3353498}" srcId="{82B3ED9E-E27C-46AF-80DE-B6DB25E184EB}" destId="{D41BEAF6-3CA5-455D-84CF-9CE457586DB3}" srcOrd="0" destOrd="0" parTransId="{96435712-86A6-46F8-8BDE-D6BAC8B42966}" sibTransId="{E3E8DD3A-0D3C-46D6-968E-F1A03621CF61}"/>
    <dgm:cxn modelId="{86146F6D-3ED9-4732-A6F0-DA507F86D527}" srcId="{82B3ED9E-E27C-46AF-80DE-B6DB25E184EB}" destId="{0AF14243-76EF-4336-856F-EA3A3B96BEEB}" srcOrd="2" destOrd="0" parTransId="{F2E147BE-F12A-402F-9573-6D58AE36CFCE}" sibTransId="{B632B77F-0817-452F-B854-083145E1A997}"/>
    <dgm:cxn modelId="{7A9A5750-3A89-4D68-8EE1-9C31008FBC60}" type="presOf" srcId="{C078517E-DB88-42A2-A72D-AC63BF57F535}" destId="{C9B8F34C-52AC-49DF-BAFF-BA6482668F59}" srcOrd="1" destOrd="0" presId="urn:microsoft.com/office/officeart/2005/8/layout/venn2"/>
    <dgm:cxn modelId="{7DDDE054-A281-4971-8FE7-0197568577C2}" srcId="{82B3ED9E-E27C-46AF-80DE-B6DB25E184EB}" destId="{C078517E-DB88-42A2-A72D-AC63BF57F535}" srcOrd="1" destOrd="0" parTransId="{83E9E64F-390D-427F-8CF2-F8A6048D64A1}" sibTransId="{77FDF6FC-CB49-4F26-8AE1-68B0478416D7}"/>
    <dgm:cxn modelId="{5BF51D7A-B08C-487D-ACD3-4838489D33E2}" type="presOf" srcId="{0AF14243-76EF-4336-856F-EA3A3B96BEEB}" destId="{FCE4E530-E7DF-49C5-AE93-5486B16D126E}" srcOrd="1" destOrd="0" presId="urn:microsoft.com/office/officeart/2005/8/layout/venn2"/>
    <dgm:cxn modelId="{B6B95E8F-E3C5-46AF-856C-38B13BD0939D}" type="presOf" srcId="{82B3ED9E-E27C-46AF-80DE-B6DB25E184EB}" destId="{69E2FFB4-F3B4-4EDF-B227-0C28F318DD7E}" srcOrd="0" destOrd="0" presId="urn:microsoft.com/office/officeart/2005/8/layout/venn2"/>
    <dgm:cxn modelId="{10E0D19C-A3EF-448F-948A-2208FF0B9B56}" type="presOf" srcId="{0AF14243-76EF-4336-856F-EA3A3B96BEEB}" destId="{47FE9F7D-5B7D-4B5F-8263-878410F07948}" srcOrd="0" destOrd="0" presId="urn:microsoft.com/office/officeart/2005/8/layout/venn2"/>
    <dgm:cxn modelId="{DCFD69A0-7BE6-4A7D-86F6-C26C3B3CCB28}" type="presOf" srcId="{D41BEAF6-3CA5-455D-84CF-9CE457586DB3}" destId="{163565A1-7F60-473F-94CB-4763D3451FBE}" srcOrd="0" destOrd="0" presId="urn:microsoft.com/office/officeart/2005/8/layout/venn2"/>
    <dgm:cxn modelId="{0B2543AB-0537-4C42-A836-F30D95C7EBF5}" type="presOf" srcId="{C078517E-DB88-42A2-A72D-AC63BF57F535}" destId="{72B10828-8411-4191-87BA-2B1FFFB127DD}" srcOrd="0" destOrd="0" presId="urn:microsoft.com/office/officeart/2005/8/layout/venn2"/>
    <dgm:cxn modelId="{D3F8BBAE-6384-4C30-9F87-EFE22B8CBC46}" type="presOf" srcId="{D41BEAF6-3CA5-455D-84CF-9CE457586DB3}" destId="{5B13D59A-3FD9-4809-9D78-A1E954FB1F71}" srcOrd="1" destOrd="0" presId="urn:microsoft.com/office/officeart/2005/8/layout/venn2"/>
    <dgm:cxn modelId="{E1FD2E63-5B4C-4213-979B-7FD71FE18FCA}" type="presParOf" srcId="{69E2FFB4-F3B4-4EDF-B227-0C28F318DD7E}" destId="{74CCE9C9-EB94-4110-92BF-014BEC8260D4}" srcOrd="0" destOrd="0" presId="urn:microsoft.com/office/officeart/2005/8/layout/venn2"/>
    <dgm:cxn modelId="{594FCD21-40C1-423B-8CB0-DB42847F2315}" type="presParOf" srcId="{74CCE9C9-EB94-4110-92BF-014BEC8260D4}" destId="{163565A1-7F60-473F-94CB-4763D3451FBE}" srcOrd="0" destOrd="0" presId="urn:microsoft.com/office/officeart/2005/8/layout/venn2"/>
    <dgm:cxn modelId="{39506C73-F949-471B-A26B-0F2EE60E9B49}" type="presParOf" srcId="{74CCE9C9-EB94-4110-92BF-014BEC8260D4}" destId="{5B13D59A-3FD9-4809-9D78-A1E954FB1F71}" srcOrd="1" destOrd="0" presId="urn:microsoft.com/office/officeart/2005/8/layout/venn2"/>
    <dgm:cxn modelId="{C8217B9C-1576-4EFB-89F5-E28A8DB1F6C0}" type="presParOf" srcId="{69E2FFB4-F3B4-4EDF-B227-0C28F318DD7E}" destId="{A7BADD06-C07C-4238-9526-2B06911B104A}" srcOrd="1" destOrd="0" presId="urn:microsoft.com/office/officeart/2005/8/layout/venn2"/>
    <dgm:cxn modelId="{D9A6A865-1409-479F-96F3-DA07FA455928}" type="presParOf" srcId="{A7BADD06-C07C-4238-9526-2B06911B104A}" destId="{72B10828-8411-4191-87BA-2B1FFFB127DD}" srcOrd="0" destOrd="0" presId="urn:microsoft.com/office/officeart/2005/8/layout/venn2"/>
    <dgm:cxn modelId="{E1FBF343-0142-45F2-8F9F-65762E2FBB29}" type="presParOf" srcId="{A7BADD06-C07C-4238-9526-2B06911B104A}" destId="{C9B8F34C-52AC-49DF-BAFF-BA6482668F59}" srcOrd="1" destOrd="0" presId="urn:microsoft.com/office/officeart/2005/8/layout/venn2"/>
    <dgm:cxn modelId="{A5C5C76E-2FBE-4020-A24A-D89AC29D8E33}" type="presParOf" srcId="{69E2FFB4-F3B4-4EDF-B227-0C28F318DD7E}" destId="{67A7420C-01E3-450B-A5A6-C8093B03E666}" srcOrd="2" destOrd="0" presId="urn:microsoft.com/office/officeart/2005/8/layout/venn2"/>
    <dgm:cxn modelId="{A7D273E2-A80B-4C38-B121-BF552D0D73EC}" type="presParOf" srcId="{67A7420C-01E3-450B-A5A6-C8093B03E666}" destId="{47FE9F7D-5B7D-4B5F-8263-878410F07948}" srcOrd="0" destOrd="0" presId="urn:microsoft.com/office/officeart/2005/8/layout/venn2"/>
    <dgm:cxn modelId="{F55AFC5A-E088-4755-AA82-8E9BEC73C92A}" type="presParOf" srcId="{67A7420C-01E3-450B-A5A6-C8093B03E666}" destId="{FCE4E530-E7DF-49C5-AE93-5486B16D12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DD52-698F-4D29-BD52-524ECAAF6CC1}">
      <dsp:nvSpPr>
        <dsp:cNvPr id="0" name=""/>
        <dsp:cNvSpPr/>
      </dsp:nvSpPr>
      <dsp:spPr>
        <a:xfrm>
          <a:off x="1219282" y="1738825"/>
          <a:ext cx="1644563" cy="18262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Course</a:t>
          </a:r>
        </a:p>
      </dsp:txBody>
      <dsp:txXfrm>
        <a:off x="1630423" y="2012756"/>
        <a:ext cx="801724" cy="1278347"/>
      </dsp:txXfrm>
    </dsp:sp>
    <dsp:sp modelId="{AE461D98-861A-4C24-B7AD-D76398DD075C}">
      <dsp:nvSpPr>
        <dsp:cNvPr id="0" name=""/>
        <dsp:cNvSpPr/>
      </dsp:nvSpPr>
      <dsp:spPr>
        <a:xfrm>
          <a:off x="531" y="1920930"/>
          <a:ext cx="1511200" cy="146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Learning Outcomes</a:t>
          </a:r>
        </a:p>
      </dsp:txBody>
      <dsp:txXfrm>
        <a:off x="221841" y="2135035"/>
        <a:ext cx="1068580" cy="1033790"/>
      </dsp:txXfrm>
    </dsp:sp>
    <dsp:sp modelId="{D406C24E-7081-4049-805D-2296546CF979}">
      <dsp:nvSpPr>
        <dsp:cNvPr id="0" name=""/>
        <dsp:cNvSpPr/>
      </dsp:nvSpPr>
      <dsp:spPr>
        <a:xfrm>
          <a:off x="4121999" y="1754220"/>
          <a:ext cx="1746306" cy="18262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Theses, </a:t>
          </a:r>
          <a:r>
            <a:rPr lang="en-US" sz="1400" kern="1200" dirty="0" err="1"/>
            <a:t>cuPorfolio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Essays, exams</a:t>
          </a:r>
        </a:p>
      </dsp:txBody>
      <dsp:txXfrm>
        <a:off x="4558576" y="2028151"/>
        <a:ext cx="851325" cy="1278347"/>
      </dsp:txXfrm>
    </dsp:sp>
    <dsp:sp modelId="{B1BEF12D-9B58-4C5C-B5C5-3EE6FA339DA7}">
      <dsp:nvSpPr>
        <dsp:cNvPr id="0" name=""/>
        <dsp:cNvSpPr/>
      </dsp:nvSpPr>
      <dsp:spPr>
        <a:xfrm>
          <a:off x="2899686" y="1979866"/>
          <a:ext cx="1511200" cy="146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Assess-</a:t>
          </a:r>
          <a:r>
            <a:rPr lang="en-US" sz="1800" b="1" kern="1200" dirty="0" err="1"/>
            <a:t>ments</a:t>
          </a:r>
          <a:endParaRPr lang="en-US" sz="1200" b="1" kern="1200" dirty="0"/>
        </a:p>
      </dsp:txBody>
      <dsp:txXfrm>
        <a:off x="3120996" y="2193971"/>
        <a:ext cx="1068580" cy="1033790"/>
      </dsp:txXfrm>
    </dsp:sp>
    <dsp:sp modelId="{E17D79F9-AE7C-46CC-868C-4C51EEF8C0D9}">
      <dsp:nvSpPr>
        <dsp:cNvPr id="0" name=""/>
        <dsp:cNvSpPr/>
      </dsp:nvSpPr>
      <dsp:spPr>
        <a:xfrm>
          <a:off x="6974814" y="1738825"/>
          <a:ext cx="1821747" cy="18262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Curricula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Course design</a:t>
          </a:r>
          <a:endParaRPr lang="en-US" sz="1600" kern="1200" dirty="0"/>
        </a:p>
      </dsp:txBody>
      <dsp:txXfrm>
        <a:off x="7430251" y="2012756"/>
        <a:ext cx="888102" cy="1278347"/>
      </dsp:txXfrm>
    </dsp:sp>
    <dsp:sp modelId="{3C9D8ED7-BBFB-4D5F-8465-76F67204C4B9}">
      <dsp:nvSpPr>
        <dsp:cNvPr id="0" name=""/>
        <dsp:cNvSpPr/>
      </dsp:nvSpPr>
      <dsp:spPr>
        <a:xfrm>
          <a:off x="5853274" y="1979866"/>
          <a:ext cx="1511200" cy="146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Activities</a:t>
          </a:r>
          <a:endParaRPr lang="en-US" sz="1700" b="1" kern="1200" dirty="0"/>
        </a:p>
      </dsp:txBody>
      <dsp:txXfrm>
        <a:off x="6074584" y="2193971"/>
        <a:ext cx="1068580" cy="103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65A1-7F60-473F-94CB-4763D3451FBE}">
      <dsp:nvSpPr>
        <dsp:cNvPr id="0" name=""/>
        <dsp:cNvSpPr/>
      </dsp:nvSpPr>
      <dsp:spPr>
        <a:xfrm>
          <a:off x="2569210" y="0"/>
          <a:ext cx="3370578" cy="3370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Institutional Learning Outcomes</a:t>
          </a:r>
          <a:endParaRPr lang="en-CA" sz="1200" b="1" kern="1200" dirty="0"/>
        </a:p>
      </dsp:txBody>
      <dsp:txXfrm>
        <a:off x="3665491" y="168528"/>
        <a:ext cx="1178017" cy="505586"/>
      </dsp:txXfrm>
    </dsp:sp>
    <dsp:sp modelId="{72B10828-8411-4191-87BA-2B1FFFB127DD}">
      <dsp:nvSpPr>
        <dsp:cNvPr id="0" name=""/>
        <dsp:cNvSpPr/>
      </dsp:nvSpPr>
      <dsp:spPr>
        <a:xfrm>
          <a:off x="2990533" y="842644"/>
          <a:ext cx="2527933" cy="2527933"/>
        </a:xfrm>
        <a:prstGeom prst="ellips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Program Learning Outcomes</a:t>
          </a:r>
          <a:endParaRPr lang="en-CA" sz="1200" b="1" kern="1200" dirty="0"/>
        </a:p>
      </dsp:txBody>
      <dsp:txXfrm>
        <a:off x="3665491" y="1000640"/>
        <a:ext cx="1178017" cy="473987"/>
      </dsp:txXfrm>
    </dsp:sp>
    <dsp:sp modelId="{47FE9F7D-5B7D-4B5F-8263-878410F07948}">
      <dsp:nvSpPr>
        <dsp:cNvPr id="0" name=""/>
        <dsp:cNvSpPr/>
      </dsp:nvSpPr>
      <dsp:spPr>
        <a:xfrm>
          <a:off x="3411855" y="1685289"/>
          <a:ext cx="1685289" cy="1685289"/>
        </a:xfrm>
        <a:prstGeom prst="ellips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Course Learning Outcomes</a:t>
          </a:r>
          <a:endParaRPr lang="en-CA" sz="1200" b="1" kern="1200" dirty="0"/>
        </a:p>
      </dsp:txBody>
      <dsp:txXfrm>
        <a:off x="3658660" y="2106611"/>
        <a:ext cx="1191679" cy="84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5FCF0-4BA2-4716-902D-5A6473AE17BB}" type="datetimeFigureOut">
              <a:rPr lang="en-CA" smtClean="0"/>
              <a:t>2021-12-10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9D71A-881A-4ACC-AC08-AD23EB343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03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3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7" indent="-285747">
              <a:buFont typeface="Wingdings" panose="05000000000000000000" pitchFamily="2" charset="2"/>
              <a:buChar char="§"/>
            </a:pPr>
            <a:r>
              <a:rPr lang="en-US" dirty="0"/>
              <a:t>In Ontario, all university degrees must meet set of standards, known as Degree Level Expectations</a:t>
            </a:r>
          </a:p>
          <a:p>
            <a:pPr marL="285747" indent="-285747">
              <a:buFont typeface="Wingdings" panose="05000000000000000000" pitchFamily="2" charset="2"/>
              <a:buChar char="§"/>
            </a:pPr>
            <a:endParaRPr lang="en-US" dirty="0"/>
          </a:p>
          <a:p>
            <a:pPr marL="285747" indent="-285747">
              <a:buFont typeface="Wingdings" panose="05000000000000000000" pitchFamily="2" charset="2"/>
              <a:buChar char="§"/>
            </a:pPr>
            <a:r>
              <a:rPr lang="en-US" dirty="0"/>
              <a:t>Programs are free to address the DLEs in ways that make sense for their discipline</a:t>
            </a:r>
          </a:p>
          <a:p>
            <a:pPr marL="285747" indent="-285747">
              <a:buFont typeface="Wingdings" panose="05000000000000000000" pitchFamily="2" charset="2"/>
              <a:buChar char="§"/>
            </a:pPr>
            <a:endParaRPr lang="en-US" dirty="0"/>
          </a:p>
          <a:p>
            <a:pPr marL="285747" indent="-285747">
              <a:buFont typeface="Wingdings" panose="05000000000000000000" pitchFamily="2" charset="2"/>
              <a:buChar char="§"/>
            </a:pPr>
            <a:r>
              <a:rPr lang="en-US" dirty="0"/>
              <a:t>Expectations related to the DLEs are communicated through a program’s LOs</a:t>
            </a:r>
          </a:p>
          <a:p>
            <a:pPr marL="285747" indent="-285747">
              <a:buFont typeface="Wingdings" panose="05000000000000000000" pitchFamily="2" charset="2"/>
              <a:buChar char="§"/>
            </a:pPr>
            <a:endParaRPr lang="en-US" dirty="0"/>
          </a:p>
          <a:p>
            <a:pPr marL="285747" indent="-285747">
              <a:buFont typeface="Wingdings" panose="05000000000000000000" pitchFamily="2" charset="2"/>
              <a:buChar char="§"/>
            </a:pPr>
            <a:r>
              <a:rPr lang="en-US" dirty="0"/>
              <a:t>Program LOs are developed in individual courses and program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6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
Poll Title: Do not modify the notes in this section to avoid tampering with the Poll Everywhere activity.
More info at polleverywhere.com/support
Do you know the learning outcomes of program(s) you teach in?
https://www.polleverywhere.com/ranking_polls/WDdrqyWVEe4pBvIWKz0Gk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BFE19-E9CA-4E0C-A6C9-AB3330B6D57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88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
Poll Title: Do not modify the notes in this section to avoid tampering with the Poll Everywhere activity.
More info at polleverywhere.com/support
Where can you find the learning outcomes for your program?
https://www.polleverywhere.com/free_text_polls/ybX887gwMtgrtwEtYqJmQ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DD87F-50BE-4344-A7C8-C065E011660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475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9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2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7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7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1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3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3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Andy – Land acknowledgement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42B7C-681E-44DB-A4D4-70BAE3A1DE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179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relationship between course and program level outcomes</a:t>
            </a:r>
          </a:p>
          <a:p>
            <a:r>
              <a:rPr lang="en-US" dirty="0"/>
              <a:t>Reflect on relationship between course outcomes and broader goals of the program</a:t>
            </a:r>
          </a:p>
          <a:p>
            <a:r>
              <a:rPr lang="en-US" dirty="0"/>
              <a:t>Plan for ways to enhance course assessments / make a plan for learning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9D71A-881A-4ACC-AC08-AD23EB3433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56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
Poll Title: Do not modify the notes in this section to avoid tampering with the Poll Everywhere activity.
More info at polleverywhere.com/support
What is your role?
https://www.polleverywhere.com/multiple_choice_polls/AmptXU4ACGwwT1YM0Jm39?flow=Default&amp;onscreen=persist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6AC6F-02C7-4D34-9A4C-B80A0FA0872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92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A336-23E5-7749-BE5B-1BDCF3BF94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3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003822"/>
            <a:ext cx="4828579" cy="276344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292568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12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4B3C94-C8CA-FE49-8346-EBB50F515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748857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735885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478836"/>
            <a:ext cx="4828579" cy="246723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767581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88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8285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003822"/>
            <a:ext cx="4828579" cy="276344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292568"/>
            <a:ext cx="3340254" cy="2376608"/>
          </a:xfr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3685E-F2D2-CD43-B04A-672CD168B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721033"/>
            <a:ext cx="4115779" cy="2046230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260872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2721033"/>
            <a:ext cx="4104183" cy="2046230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1925890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1925890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8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790421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777449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3237610"/>
            <a:ext cx="4115779" cy="1482832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777449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3237610"/>
            <a:ext cx="4104183" cy="1482832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2442467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2442467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DCE89-2A57-5A46-B388-65505557D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4115779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721033"/>
            <a:ext cx="4115779" cy="2046230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896" y="1260872"/>
            <a:ext cx="4104183" cy="617934"/>
          </a:xfr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896" y="2721033"/>
            <a:ext cx="4104183" cy="2046230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FD9A21-158D-0643-8DA3-AFD565C362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1925890"/>
            <a:ext cx="4115779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EB3F40-7591-314E-8F85-E334D4B4E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96" y="1925890"/>
            <a:ext cx="4104183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B59C7-96A4-CA4F-9860-5F8370EE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61ADB00-69E2-3346-BF67-6504884B3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6" y="266700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3583343" cy="280988"/>
          </a:xfrm>
          <a:solidFill>
            <a:schemeClr val="bg1"/>
          </a:solidFill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C89A0D-F85D-5A4E-A613-91762C54E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B58E1-DB9B-1B4A-B1B0-30A0B6B573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4177695"/>
            <a:ext cx="4115779" cy="617934"/>
          </a:xfrm>
          <a:noFill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E5345B5-DD05-564C-83B4-41F29B1D81C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2929289"/>
              </p:ext>
            </p:extLst>
          </p:nvPr>
        </p:nvGraphicFramePr>
        <p:xfrm>
          <a:off x="295983" y="1698150"/>
          <a:ext cx="8530692" cy="235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1782">
                  <a:extLst>
                    <a:ext uri="{9D8B030D-6E8A-4147-A177-3AD203B41FA5}">
                      <a16:colId xmlns:a16="http://schemas.microsoft.com/office/drawing/2014/main" val="1275900796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4214847412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568005330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24885009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644165173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3103363122"/>
                    </a:ext>
                  </a:extLst>
                </a:gridCol>
              </a:tblGrid>
              <a:tr h="2730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04291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63532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01186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67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22025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92708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541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0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2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FAB003-A06D-DA45-8946-141DAB985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6" y="694211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688383"/>
            <a:ext cx="3583343" cy="280988"/>
          </a:xfrm>
          <a:solidFill>
            <a:schemeClr val="bg1"/>
          </a:solidFill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B58E1-DB9B-1B4A-B1B0-30A0B6B573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325" y="4605206"/>
            <a:ext cx="4115779" cy="406181"/>
          </a:xfrm>
          <a:noFill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E5345B5-DD05-564C-83B4-41F29B1D81C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7177248"/>
              </p:ext>
            </p:extLst>
          </p:nvPr>
        </p:nvGraphicFramePr>
        <p:xfrm>
          <a:off x="295983" y="2125661"/>
          <a:ext cx="8530692" cy="235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1782">
                  <a:extLst>
                    <a:ext uri="{9D8B030D-6E8A-4147-A177-3AD203B41FA5}">
                      <a16:colId xmlns:a16="http://schemas.microsoft.com/office/drawing/2014/main" val="1275900796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4214847412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568005330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124885009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644165173"/>
                    </a:ext>
                  </a:extLst>
                </a:gridCol>
                <a:gridCol w="1421782">
                  <a:extLst>
                    <a:ext uri="{9D8B030D-6E8A-4147-A177-3AD203B41FA5}">
                      <a16:colId xmlns:a16="http://schemas.microsoft.com/office/drawing/2014/main" val="3103363122"/>
                    </a:ext>
                  </a:extLst>
                </a:gridCol>
              </a:tblGrid>
              <a:tr h="2730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to edit Master text styles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04291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63532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01186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67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22025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92708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54190"/>
                  </a:ext>
                </a:extLst>
              </a:tr>
              <a:tr h="273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0549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442647-A031-9D4A-96A6-BE22315D0F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7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88899A-3E5B-BA4E-AD05-70BC0F3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AD312-BF24-FE42-AD2E-D8FEC5D6F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4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4695111" y="3591782"/>
            <a:ext cx="4448889" cy="155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9144001" cy="257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615219"/>
          </a:xfr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141169"/>
            <a:ext cx="3685570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1230818"/>
            <a:ext cx="8271017" cy="615219"/>
          </a:xfrm>
        </p:spPr>
        <p:txBody>
          <a:bodyPr lIns="0" tIns="0" rIns="0" bIns="0"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950839"/>
            <a:ext cx="5336065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1230818"/>
            <a:ext cx="8271017" cy="615219"/>
          </a:xfrm>
        </p:spPr>
        <p:txBody>
          <a:bodyPr lIns="0" tIns="0" rIns="0" bIns="0"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950839"/>
            <a:ext cx="5336065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6712" y="3926491"/>
            <a:ext cx="2487288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2618-6C68-954B-8D1E-7C68908EA3C3}" type="datetime1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2FC7-103C-5C44-B917-5F33D602B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1D47B-9083-3A40-8AF8-99EB38575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325216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325216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6087F-C34C-7B46-B072-8517C352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A259C-A74C-A449-BDC3-B062934C3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5D4138-D0D5-DF4C-A625-0594155B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103635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52650F7-944A-5147-A640-7D611AFFC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963391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F1A61-6DD9-2B45-93DC-9A901A85E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A259C-A74C-A449-BDC3-B062934C3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5D4138-D0D5-DF4C-A625-0594155B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1103635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52650F7-944A-5147-A640-7D611AFFC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2963391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18BC96-06DD-2E4F-8948-4A6134F95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260872"/>
            <a:ext cx="8509348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1923393"/>
            <a:ext cx="8509348" cy="2399226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9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986363"/>
            <a:ext cx="8509349" cy="994172"/>
          </a:xfrm>
        </p:spPr>
        <p:txBody>
          <a:bodyPr lIns="0" tIns="0" rIns="0" bIns="0"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325" y="1973391"/>
            <a:ext cx="8509348" cy="61793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325" y="2635912"/>
            <a:ext cx="8509348" cy="2399226"/>
          </a:xfrm>
        </p:spPr>
        <p:txBody>
          <a:bodyPr lIns="0" tIns="0" rIns="0" bIns="0"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660B7-1FE8-3945-BBAA-6084BA6E5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3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2" r:id="rId3"/>
    <p:sldLayoutId id="2147483680" r:id="rId4"/>
    <p:sldLayoutId id="2147483687" r:id="rId5"/>
    <p:sldLayoutId id="2147483681" r:id="rId6"/>
    <p:sldLayoutId id="2147483688" r:id="rId7"/>
    <p:sldLayoutId id="2147483679" r:id="rId8"/>
    <p:sldLayoutId id="2147483683" r:id="rId9"/>
    <p:sldLayoutId id="2147483663" r:id="rId10"/>
    <p:sldLayoutId id="2147483664" r:id="rId11"/>
    <p:sldLayoutId id="2147483665" r:id="rId12"/>
    <p:sldLayoutId id="2147483684" r:id="rId13"/>
    <p:sldLayoutId id="2147483677" r:id="rId14"/>
    <p:sldLayoutId id="2147483672" r:id="rId15"/>
    <p:sldLayoutId id="2147483685" r:id="rId16"/>
    <p:sldLayoutId id="2147483678" r:id="rId17"/>
    <p:sldLayoutId id="2147483673" r:id="rId18"/>
    <p:sldLayoutId id="2147483686" r:id="rId19"/>
    <p:sldLayoutId id="2147483666" r:id="rId20"/>
    <p:sldLayoutId id="2147483674" r:id="rId21"/>
    <p:sldLayoutId id="2147483675" r:id="rId22"/>
    <p:sldLayoutId id="2147483676" r:id="rId23"/>
    <p:sldLayoutId id="2147483667" r:id="rId24"/>
    <p:sldLayoutId id="2147483689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olidwize.com/wp-content/uploads/2012/04/Green-Check-Mark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.tedcdn.com/r/talkstar-assets.s3.amazonaws.com/production/playlists/playlist_91/everything_you_thought_was_wrong.jpg?quality=89&amp;w=8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mmsbusiness.co.uk/wp-content/uploads/2014/07/target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loringpagewiki.com/m/finding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ountry929.com/files/2017/11/pic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tlatnd.wordpress.com/2014/01/07/resolve-to-consult-a-map-on-teaching-with-technolog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hopify.com/s/files/1/0360/1045/products/london_underground_mind_the_gap_wooden_postcard_company_1024x1024.jpg?v=147064625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ls.vu.edu.au/portal/site/design/resources/Learning_Outcomes_Guid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.marketo.com/content/uploads/2016/04/3-Key-Takeaways-from-Social-Media-Marketing-World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log.marketo.com/content/uploads/2016/04/3-Key-Takeaways-from-Social-Media-Marketing-World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organ.rooney@carleton.c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hiefhro.files.wordpress.com/2015/05/thank-you-pinned-note.png?w=580" TargetMode="External"/><Relationship Id="rId5" Type="http://schemas.openxmlformats.org/officeDocument/2006/relationships/image" Target="../media/image36.tiff"/><Relationship Id="rId4" Type="http://schemas.openxmlformats.org/officeDocument/2006/relationships/hyperlink" Target="mailto:andy.thompson@carleton.c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7fe9Q8HYhR1dA--2MnSsUcsS61g2sRpH03_ihKDQ1ZZvSZg/viewform?usp=sf_lin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illageofhudsonfalls.com/wp-content/uploads/2014/01/Screen-Shot-2014-01-10-at-7.48.43-PM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g.hioa.no/profutportal/files/2015/11/article-7-img3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00" y="403698"/>
            <a:ext cx="7942139" cy="2288204"/>
          </a:xfrm>
        </p:spPr>
        <p:txBody>
          <a:bodyPr>
            <a:noAutofit/>
          </a:bodyPr>
          <a:lstStyle/>
          <a:p>
            <a:r>
              <a:rPr lang="en-US" sz="4800" b="1" dirty="0"/>
              <a:t>Putting  Your Course</a:t>
            </a:r>
            <a:br>
              <a:rPr lang="en-US" sz="4800" b="1" dirty="0"/>
            </a:br>
            <a:r>
              <a:rPr lang="en-US" sz="4800" b="1" dirty="0"/>
              <a:t>On the Map: </a:t>
            </a:r>
            <a:br>
              <a:rPr lang="en-US" sz="4800" b="1" dirty="0"/>
            </a:br>
            <a:r>
              <a:rPr lang="en-US" sz="2800" b="1" dirty="0"/>
              <a:t>Designing Courses that Align with Your Program’s 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00" y="2912380"/>
            <a:ext cx="6921151" cy="691717"/>
          </a:xfrm>
        </p:spPr>
        <p:txBody>
          <a:bodyPr>
            <a:normAutofit fontScale="92500"/>
          </a:bodyPr>
          <a:lstStyle/>
          <a:p>
            <a:r>
              <a:rPr lang="en-US" dirty="0"/>
              <a:t>Teaching and Learning Services &amp; </a:t>
            </a:r>
          </a:p>
          <a:p>
            <a:r>
              <a:rPr lang="en-US" dirty="0"/>
              <a:t>The Office of the Vice-Provost and Associate Vice-President (Academic)</a:t>
            </a:r>
          </a:p>
        </p:txBody>
      </p:sp>
    </p:spTree>
    <p:extLst>
      <p:ext uri="{BB962C8B-B14F-4D97-AF65-F5344CB8AC3E}">
        <p14:creationId xmlns:p14="http://schemas.microsoft.com/office/powerpoint/2010/main" val="318655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" y="660947"/>
            <a:ext cx="8509349" cy="603917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9EF785-8D46-43D6-B1A2-8BB38C46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235" y="1342206"/>
            <a:ext cx="8509348" cy="1079813"/>
          </a:xfrm>
        </p:spPr>
        <p:txBody>
          <a:bodyPr/>
          <a:lstStyle/>
          <a:p>
            <a:r>
              <a:rPr lang="en-US" sz="2400" dirty="0"/>
              <a:t>What students will be able to </a:t>
            </a:r>
            <a:r>
              <a:rPr lang="en-US" sz="2400" i="1" dirty="0"/>
              <a:t>know</a:t>
            </a:r>
            <a:r>
              <a:rPr lang="en-US" sz="2400" dirty="0"/>
              <a:t>, </a:t>
            </a:r>
            <a:r>
              <a:rPr lang="en-US" sz="2400" i="1" dirty="0"/>
              <a:t>do</a:t>
            </a:r>
            <a:r>
              <a:rPr lang="en-US" sz="2400" dirty="0"/>
              <a:t>, or </a:t>
            </a:r>
            <a:r>
              <a:rPr lang="en-US" sz="2400" i="1" dirty="0"/>
              <a:t>value</a:t>
            </a:r>
            <a:r>
              <a:rPr lang="en-US" sz="2400" dirty="0"/>
              <a:t> by the end of a period of instruction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4367" y="1723732"/>
            <a:ext cx="6920054" cy="2399226"/>
          </a:xfrm>
        </p:spPr>
        <p:txBody>
          <a:bodyPr>
            <a:normAutofit fontScale="92500"/>
          </a:bodyPr>
          <a:lstStyle/>
          <a:p>
            <a:pPr marL="3429" lvl="1" indent="0" algn="l">
              <a:buNone/>
            </a:pPr>
            <a:endParaRPr lang="en-US" sz="2800" dirty="0"/>
          </a:p>
          <a:p>
            <a:pPr lvl="2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i="0" dirty="0"/>
              <a:t>Discipline specific, observable, &amp; attainable </a:t>
            </a:r>
          </a:p>
          <a:p>
            <a:pPr lvl="2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i="0" dirty="0"/>
              <a:t>Written from the learners’ perspective (i.e., “By the end of this class, </a:t>
            </a:r>
            <a:r>
              <a:rPr lang="en-US" sz="2400" b="1" i="0" dirty="0"/>
              <a:t>you</a:t>
            </a:r>
            <a:r>
              <a:rPr lang="en-US" sz="2400" i="0" dirty="0"/>
              <a:t> will be able to…”)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7CC2-8386-DE4D-AE7F-AA4C46B9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33" y="2040492"/>
            <a:ext cx="2101562" cy="197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8F582-5976-8849-BEF7-01792D2D5A06}"/>
              </a:ext>
            </a:extLst>
          </p:cNvPr>
          <p:cNvSpPr txBox="1"/>
          <p:nvPr/>
        </p:nvSpPr>
        <p:spPr>
          <a:xfrm>
            <a:off x="7476066" y="4015236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solidwize.com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36818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9776" y="1125009"/>
            <a:ext cx="6667135" cy="291210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Learning Outcomes </a:t>
            </a:r>
            <a:r>
              <a:rPr lang="en-US" sz="2800" dirty="0"/>
              <a:t>are NOT…</a:t>
            </a:r>
          </a:p>
          <a:p>
            <a:endParaRPr lang="en-US" sz="9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Checklists of content that the instructor has covered (e.g., “</a:t>
            </a:r>
            <a:r>
              <a:rPr lang="en-US" sz="2400" i="1" dirty="0"/>
              <a:t>You will read four plays by Shakespeare”</a:t>
            </a:r>
            <a:r>
              <a:rPr lang="en-US" sz="2400" dirty="0"/>
              <a:t>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Broad statements about the type of development the instructor expects of the student (e.g</a:t>
            </a:r>
            <a:r>
              <a:rPr lang="en-US" sz="2400" i="1" dirty="0"/>
              <a:t>., “You will develop critical thinking skills”</a:t>
            </a:r>
            <a:r>
              <a:rPr lang="en-U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3055E-B255-2341-BDD6-FAD623B4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83" y="1761067"/>
            <a:ext cx="2148872" cy="2148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DFD7A-65FD-DC48-A694-04A7F257FED6}"/>
              </a:ext>
            </a:extLst>
          </p:cNvPr>
          <p:cNvSpPr txBox="1"/>
          <p:nvPr/>
        </p:nvSpPr>
        <p:spPr>
          <a:xfrm>
            <a:off x="7467600" y="3909939"/>
            <a:ext cx="7857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pi.tedcdn.com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44200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Learning Outcomes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8ED1D4-84D2-4744-8A64-1438C040B2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0721610"/>
              </p:ext>
            </p:extLst>
          </p:nvPr>
        </p:nvGraphicFramePr>
        <p:xfrm>
          <a:off x="317500" y="952186"/>
          <a:ext cx="8509000" cy="337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97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9A51-0DF6-4856-A861-8995D47F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24" y="447655"/>
            <a:ext cx="8509349" cy="693455"/>
          </a:xfrm>
        </p:spPr>
        <p:txBody>
          <a:bodyPr/>
          <a:lstStyle/>
          <a:p>
            <a:r>
              <a:rPr lang="en-US" dirty="0"/>
              <a:t>Course vs. Program Outcomes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081AA6-1BC4-4F3A-941C-6C6EEC6E92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6556501"/>
              </p:ext>
            </p:extLst>
          </p:nvPr>
        </p:nvGraphicFramePr>
        <p:xfrm>
          <a:off x="317324" y="967300"/>
          <a:ext cx="8509000" cy="329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500">
                  <a:extLst>
                    <a:ext uri="{9D8B030D-6E8A-4147-A177-3AD203B41FA5}">
                      <a16:colId xmlns:a16="http://schemas.microsoft.com/office/drawing/2014/main" val="309452400"/>
                    </a:ext>
                  </a:extLst>
                </a:gridCol>
                <a:gridCol w="4254500">
                  <a:extLst>
                    <a:ext uri="{9D8B030D-6E8A-4147-A177-3AD203B41FA5}">
                      <a16:colId xmlns:a16="http://schemas.microsoft.com/office/drawing/2014/main" val="3178025463"/>
                    </a:ext>
                  </a:extLst>
                </a:gridCol>
              </a:tblGrid>
              <a:tr h="545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Course-level Outcomes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Program-Level Outcomes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177802"/>
                  </a:ext>
                </a:extLst>
              </a:tr>
              <a:tr h="1042577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b="1" dirty="0"/>
                        <a:t>Content-specific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i="1" dirty="0"/>
                        <a:t>E.g., ability to read and analyze Chaucer in Middle English and Shakespeare in Early Modern English.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b="1" dirty="0"/>
                        <a:t>Discipline-specific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b="0" i="1" dirty="0"/>
                        <a:t>E.g., read and analyze texts and their genres accurately, contextually, and critically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054971"/>
                  </a:ext>
                </a:extLst>
              </a:tr>
              <a:tr h="5455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Mix of “nice-to-know” and “need-to-know”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 “need-to-know”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659346"/>
                  </a:ext>
                </a:extLst>
              </a:tr>
              <a:tr h="5809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Independently created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Collaboratively created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316625"/>
                  </a:ext>
                </a:extLst>
              </a:tr>
              <a:tr h="5809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Summative: </a:t>
                      </a:r>
                      <a:r>
                        <a:rPr lang="en-US" b="0" i="1" dirty="0"/>
                        <a:t>“Was the goal achieved?”</a:t>
                      </a:r>
                      <a:endParaRPr lang="en-CA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b="1" dirty="0"/>
                        <a:t>Formative: </a:t>
                      </a:r>
                      <a:r>
                        <a:rPr lang="en-US" i="1" dirty="0"/>
                        <a:t>“How are we doing?”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3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40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4118BC-4E13-4ACD-A53A-A6090760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F7FAC-F759-4F8F-9DE3-5834FA6795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4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998931-A853-4FAE-8BF8-1B9EE3D0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89C8C-84F9-47BF-B29E-D9FA7F0484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689480"/>
            <a:ext cx="8509349" cy="994172"/>
          </a:xfrm>
        </p:spPr>
        <p:txBody>
          <a:bodyPr>
            <a:normAutofit/>
          </a:bodyPr>
          <a:lstStyle/>
          <a:p>
            <a:r>
              <a:rPr lang="en-US" dirty="0"/>
              <a:t>Locating Program-Level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7325" y="1465119"/>
            <a:ext cx="5854875" cy="28575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Departmental Curriculum or LOA Committee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Program Chair or Supervisors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Latest Cyclical Program Review Self-study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Institutional QA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69D56-634C-FB43-99D2-28E32527C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599" y="1526181"/>
            <a:ext cx="2297674" cy="2297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15A2E-76CB-F047-BF7C-6553652B4CA7}"/>
              </a:ext>
            </a:extLst>
          </p:cNvPr>
          <p:cNvSpPr txBox="1"/>
          <p:nvPr/>
        </p:nvSpPr>
        <p:spPr>
          <a:xfrm>
            <a:off x="7006711" y="3608411"/>
            <a:ext cx="1095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commsbusiness.co.uk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79554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Locating Your Course within the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76992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383" y="317376"/>
            <a:ext cx="5712714" cy="1241822"/>
          </a:xfrm>
        </p:spPr>
        <p:txBody>
          <a:bodyPr>
            <a:normAutofit/>
          </a:bodyPr>
          <a:lstStyle/>
          <a:p>
            <a:r>
              <a:rPr lang="en-US" dirty="0"/>
              <a:t>Course &amp; Program: Part &amp;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1819072"/>
            <a:ext cx="5712714" cy="23861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Courses are the individual parts that contribute to the whole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Developing course LOs without knowing the program LOs can be frustrating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 defTabSz="501650">
              <a:buFont typeface="Wingdings" panose="05000000000000000000" pitchFamily="2" charset="2"/>
              <a:buChar char="§"/>
              <a:tabLst>
                <a:tab pos="5738813" algn="l"/>
              </a:tabLst>
            </a:pPr>
            <a:r>
              <a:rPr lang="en-US" sz="2400" dirty="0"/>
              <a:t>Aligning course and program learning outcomes creates clarity for instructors AND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038D4-8DFD-5B4C-BBE3-23D599298D2C}"/>
              </a:ext>
            </a:extLst>
          </p:cNvPr>
          <p:cNvSpPr txBox="1"/>
          <p:nvPr/>
        </p:nvSpPr>
        <p:spPr>
          <a:xfrm>
            <a:off x="7067343" y="3388292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runningonlove.org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99" y="1819072"/>
            <a:ext cx="2366692" cy="1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488155"/>
            <a:ext cx="5712714" cy="900263"/>
          </a:xfrm>
        </p:spPr>
        <p:txBody>
          <a:bodyPr/>
          <a:lstStyle/>
          <a:p>
            <a:r>
              <a:rPr lang="en-US" dirty="0"/>
              <a:t>Finding Your Place in 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1721796"/>
            <a:ext cx="5712714" cy="24834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Learning outcomes tell only part of the story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Course-program alignment also requires situating courses within the curriculum of programs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Need to know what comes before and after your courses to ensure appropriate teaching and learning expectations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39" y="1645563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4499" y="3788688"/>
            <a:ext cx="1197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coloringpagewiki.com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866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5" y="448339"/>
            <a:ext cx="8509349" cy="1580356"/>
          </a:xfrm>
        </p:spPr>
        <p:txBody>
          <a:bodyPr>
            <a:normAutofit/>
          </a:bodyPr>
          <a:lstStyle/>
          <a:p>
            <a:r>
              <a:rPr lang="en-US" sz="4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7325" y="1238517"/>
            <a:ext cx="8509348" cy="3084102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sz="2800" b="1" dirty="0"/>
              <a:t>Dr. Morgan Rooney</a:t>
            </a:r>
            <a:endParaRPr lang="en-US" sz="2800" dirty="0"/>
          </a:p>
          <a:p>
            <a:r>
              <a:rPr lang="en-US" sz="2400" dirty="0"/>
              <a:t>Educational Development Coordinator, TLS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Dr. Andy Thompson</a:t>
            </a:r>
          </a:p>
          <a:p>
            <a:r>
              <a:rPr lang="en-US" sz="2400" dirty="0"/>
              <a:t>Program Assessment Specialist, Office of Vice-Provost and Associate Vice-President (Academic)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B351E-56D0-9143-B72F-0DE8533A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35" y="1238517"/>
            <a:ext cx="2647542" cy="2050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AF036-3693-234C-A7F2-A249F2F3F0E0}"/>
              </a:ext>
            </a:extLst>
          </p:cNvPr>
          <p:cNvSpPr txBox="1"/>
          <p:nvPr/>
        </p:nvSpPr>
        <p:spPr>
          <a:xfrm>
            <a:off x="7401038" y="2818873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hlinkClick r:id="rId4"/>
              </a:rPr>
              <a:t>country929.com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60666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21148"/>
            <a:ext cx="5712714" cy="828856"/>
          </a:xfrm>
        </p:spPr>
        <p:txBody>
          <a:bodyPr/>
          <a:lstStyle/>
          <a:p>
            <a:r>
              <a:rPr lang="en-US" dirty="0"/>
              <a:t>Curriculum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498060"/>
            <a:ext cx="5099529" cy="23726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Curriculum maps show where, when, and how the learning outcomes are developed though the program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Can be simplistic or highly detailed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48" y="745623"/>
            <a:ext cx="3068016" cy="2372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9199" y="3163416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NspireD2 - WordPress.com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760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9313" r="5963" b="13228"/>
          <a:stretch/>
        </p:blipFill>
        <p:spPr>
          <a:xfrm>
            <a:off x="626218" y="40291"/>
            <a:ext cx="7738472" cy="51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3" y="0"/>
            <a:ext cx="7239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7619" r="6172" b="13650"/>
          <a:stretch/>
        </p:blipFill>
        <p:spPr>
          <a:xfrm>
            <a:off x="805543" y="163286"/>
            <a:ext cx="7369628" cy="49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3FF16-5A53-4379-B9A4-E7F74179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0" y="267624"/>
            <a:ext cx="8238259" cy="46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516" y="319645"/>
            <a:ext cx="5712714" cy="749386"/>
          </a:xfrm>
        </p:spPr>
        <p:txBody>
          <a:bodyPr/>
          <a:lstStyle/>
          <a:p>
            <a:r>
              <a:rPr lang="en-US" dirty="0"/>
              <a:t>Curriculum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7264" y="1321518"/>
            <a:ext cx="6599900" cy="3479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The curriculum map for each program tells you…</a:t>
            </a:r>
          </a:p>
          <a:p>
            <a:pPr lvl="1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Where each course fits in the curriculum</a:t>
            </a:r>
          </a:p>
          <a:p>
            <a:pPr marL="3429" lvl="1" indent="0" algn="l">
              <a:lnSpc>
                <a:spcPct val="100000"/>
              </a:lnSpc>
              <a:buNone/>
            </a:pPr>
            <a:endParaRPr lang="en-US" sz="700" dirty="0"/>
          </a:p>
          <a:p>
            <a:pPr lvl="1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Which learning outcomes should be addressed</a:t>
            </a:r>
          </a:p>
          <a:p>
            <a:pPr lvl="1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700" dirty="0"/>
          </a:p>
          <a:p>
            <a:pPr lvl="1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What your students have learned before</a:t>
            </a:r>
          </a:p>
          <a:p>
            <a:pPr marL="3429" lvl="1" indent="0" algn="l">
              <a:lnSpc>
                <a:spcPct val="100000"/>
              </a:lnSpc>
              <a:buNone/>
            </a:pPr>
            <a:endParaRPr lang="en-US" sz="700" dirty="0"/>
          </a:p>
          <a:p>
            <a:pPr lvl="1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What your students will learn 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36" y="1733551"/>
            <a:ext cx="17145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9447" y="4019551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clipartxtras.com</a:t>
            </a:r>
          </a:p>
        </p:txBody>
      </p:sp>
    </p:spTree>
    <p:extLst>
      <p:ext uri="{BB962C8B-B14F-4D97-AF65-F5344CB8AC3E}">
        <p14:creationId xmlns:p14="http://schemas.microsoft.com/office/powerpoint/2010/main" val="106577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1057706"/>
            <a:ext cx="5712714" cy="740857"/>
          </a:xfrm>
        </p:spPr>
        <p:txBody>
          <a:bodyPr>
            <a:normAutofit fontScale="90000"/>
          </a:bodyPr>
          <a:lstStyle/>
          <a:p>
            <a:r>
              <a:rPr lang="en-US" dirty="0"/>
              <a:t>Aligning Course Assessments with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2135129"/>
            <a:ext cx="6338932" cy="20185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All courses should…</a:t>
            </a:r>
          </a:p>
          <a:p>
            <a:endParaRPr lang="en-US" sz="3400" dirty="0"/>
          </a:p>
          <a:p>
            <a:pPr lvl="2" algn="l">
              <a:buFont typeface="Wingdings" panose="05000000000000000000" pitchFamily="2" charset="2"/>
              <a:buChar char="ü"/>
            </a:pPr>
            <a:r>
              <a:rPr lang="en-US" sz="3400" i="0" dirty="0"/>
              <a:t>Reinforce previous knowledge and skills</a:t>
            </a:r>
          </a:p>
          <a:p>
            <a:pPr lvl="2" algn="l">
              <a:buFont typeface="Wingdings" panose="05000000000000000000" pitchFamily="2" charset="2"/>
              <a:buChar char="ü"/>
            </a:pPr>
            <a:endParaRPr lang="en-US" sz="3400" i="0" dirty="0"/>
          </a:p>
          <a:p>
            <a:pPr lvl="2" algn="l">
              <a:buFont typeface="Wingdings" panose="05000000000000000000" pitchFamily="2" charset="2"/>
              <a:buChar char="ü"/>
            </a:pPr>
            <a:r>
              <a:rPr lang="en-US" sz="3400" i="0" dirty="0"/>
              <a:t>Introduce new knowledge and abilities</a:t>
            </a:r>
          </a:p>
          <a:p>
            <a:pPr lvl="2" algn="l">
              <a:buFont typeface="Wingdings" panose="05000000000000000000" pitchFamily="2" charset="2"/>
              <a:buChar char="ü"/>
            </a:pPr>
            <a:endParaRPr lang="en-US" sz="3400" i="0" dirty="0"/>
          </a:p>
          <a:p>
            <a:pPr lvl="2" algn="l">
              <a:buFont typeface="Wingdings" panose="05000000000000000000" pitchFamily="2" charset="2"/>
              <a:buChar char="ü"/>
            </a:pPr>
            <a:r>
              <a:rPr lang="en-US" sz="3400" i="0" dirty="0"/>
              <a:t>Assess student abilities in defined areas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30" y="1598462"/>
            <a:ext cx="2129317" cy="14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5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659" y="533602"/>
            <a:ext cx="5712714" cy="618161"/>
          </a:xfrm>
        </p:spPr>
        <p:txBody>
          <a:bodyPr/>
          <a:lstStyle/>
          <a:p>
            <a:r>
              <a:rPr lang="en-US" dirty="0"/>
              <a:t>Addressing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1269460"/>
            <a:ext cx="5780138" cy="2935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 program gap occurs when there are too few opportunities for students to develop the learning outcome</a:t>
            </a:r>
            <a:r>
              <a:rPr lang="en-US" sz="2400" dirty="0">
                <a:solidFill>
                  <a:schemeClr val="tx1"/>
                </a:solidFill>
              </a:rPr>
              <a:t>s of the </a:t>
            </a:r>
            <a:r>
              <a:rPr lang="en-US" sz="2400" dirty="0"/>
              <a:t>program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Gaps can be addressed by </a:t>
            </a:r>
            <a:r>
              <a:rPr lang="en-US" sz="2100" dirty="0">
                <a:solidFill>
                  <a:schemeClr val="tx1"/>
                </a:solidFill>
              </a:rPr>
              <a:t>modifying…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The learning outcomes for the program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Program structure and requirements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sz="2100" i="0" dirty="0">
                <a:solidFill>
                  <a:schemeClr val="tx1"/>
                </a:solidFill>
              </a:rPr>
              <a:t>Teaching and assessment activities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72737-0FE4-2547-9D65-4D3E5AA7D1BB}"/>
              </a:ext>
            </a:extLst>
          </p:cNvPr>
          <p:cNvSpPr txBox="1"/>
          <p:nvPr/>
        </p:nvSpPr>
        <p:spPr>
          <a:xfrm>
            <a:off x="6953580" y="3528869"/>
            <a:ext cx="8595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3"/>
              </a:rPr>
              <a:t>cdn.shopify.com</a:t>
            </a:r>
            <a:endParaRPr lang="en-CA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90404-7C94-9646-BFD3-C91710D0A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74" y="1938210"/>
            <a:ext cx="2401743" cy="1598251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CF82642E-0053-45CC-8CD5-A44D1E9CAAF7}"/>
              </a:ext>
            </a:extLst>
          </p:cNvPr>
          <p:cNvSpPr/>
          <p:nvPr/>
        </p:nvSpPr>
        <p:spPr>
          <a:xfrm rot="20103545">
            <a:off x="361857" y="3809805"/>
            <a:ext cx="395855" cy="38540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2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Assessments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493942"/>
              </p:ext>
            </p:extLst>
          </p:nvPr>
        </p:nvGraphicFramePr>
        <p:xfrm>
          <a:off x="317323" y="1121079"/>
          <a:ext cx="8340293" cy="3456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598">
                  <a:extLst>
                    <a:ext uri="{9D8B030D-6E8A-4147-A177-3AD203B41FA5}">
                      <a16:colId xmlns:a16="http://schemas.microsoft.com/office/drawing/2014/main" val="1964139281"/>
                    </a:ext>
                  </a:extLst>
                </a:gridCol>
                <a:gridCol w="3154721">
                  <a:extLst>
                    <a:ext uri="{9D8B030D-6E8A-4147-A177-3AD203B41FA5}">
                      <a16:colId xmlns:a16="http://schemas.microsoft.com/office/drawing/2014/main" val="414533013"/>
                    </a:ext>
                  </a:extLst>
                </a:gridCol>
                <a:gridCol w="3171974">
                  <a:extLst>
                    <a:ext uri="{9D8B030D-6E8A-4147-A177-3AD203B41FA5}">
                      <a16:colId xmlns:a16="http://schemas.microsoft.com/office/drawing/2014/main" val="3040832080"/>
                    </a:ext>
                  </a:extLst>
                </a:gridCol>
              </a:tblGrid>
              <a:tr h="305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Skill or Ability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/>
                </a:tc>
                <a:tc gridSpan="2"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" algn="l"/>
                        </a:tabLst>
                      </a:pPr>
                      <a:r>
                        <a:rPr lang="en-US" sz="1600" dirty="0">
                          <a:effectLst/>
                        </a:rPr>
                        <a:t>Appropriate Assessments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03883"/>
                  </a:ext>
                </a:extLst>
              </a:tr>
              <a:tr h="678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Demonstrating knowledge and understanding</a:t>
                      </a:r>
                    </a:p>
                  </a:txBody>
                  <a:tcPr marL="28984" marR="2898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Written or oral examination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Essay or Report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Devise an encyclopedia entry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Write an answer to a client’s question</a:t>
                      </a:r>
                    </a:p>
                  </a:txBody>
                  <a:tcPr marL="28984" marR="289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5414504"/>
                  </a:ext>
                </a:extLst>
              </a:tr>
              <a:tr h="8968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Thinking critically and making judgments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Letter of advice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Present a case for an interest group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Briefing paper </a:t>
                      </a:r>
                    </a:p>
                  </a:txBody>
                  <a:tcPr marL="28984" marR="2898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Write a newspaper article for a foreign newspaper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Article commentary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687710"/>
                  </a:ext>
                </a:extLst>
              </a:tr>
              <a:tr h="678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 Solving problems and developing plans</a:t>
                      </a:r>
                    </a:p>
                  </a:txBody>
                  <a:tcPr marL="28984" marR="2898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Problem scenario or case study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Group work</a:t>
                      </a:r>
                    </a:p>
                  </a:txBody>
                  <a:tcPr marL="28984" marR="2898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Work-based problem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Draft a research bid to a realistic brief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0251911"/>
                  </a:ext>
                </a:extLst>
              </a:tr>
              <a:tr h="8968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 Communicating</a:t>
                      </a:r>
                    </a:p>
                  </a:txBody>
                  <a:tcPr marL="28984" marR="2898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Written presentation (essay, report, reflective paper etc.)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Oral presentation</a:t>
                      </a:r>
                    </a:p>
                  </a:txBody>
                  <a:tcPr marL="28984" marR="28984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Discussion/debate/role play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r>
                        <a:rPr lang="en-US" sz="1100" dirty="0">
                          <a:effectLst/>
                        </a:rPr>
                        <a:t>Observation of real or simulated professional practice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84" marR="289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006423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1447" y="4655463"/>
            <a:ext cx="8222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Excerpted from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Guide to Writing Learning Outcomes for Units of Study in Higher Education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Published by the University of Victoria University of Victoria, Melbourne, Australia.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54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907" y="1295998"/>
            <a:ext cx="7010140" cy="20826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/>
              <a:t>Breakout Room Discussion</a:t>
            </a:r>
          </a:p>
          <a:p>
            <a:pPr algn="ctr"/>
            <a:endParaRPr lang="en-US" sz="2400" b="1" dirty="0"/>
          </a:p>
          <a:p>
            <a:r>
              <a:rPr lang="en-US" sz="2400" dirty="0"/>
              <a:t>1. How might program-level outcomes and/or curriculum maps impact course design?</a:t>
            </a:r>
          </a:p>
          <a:p>
            <a:endParaRPr lang="en-US" sz="2400" dirty="0"/>
          </a:p>
          <a:p>
            <a:r>
              <a:rPr lang="en-US" sz="2400" dirty="0"/>
              <a:t>2. How might these tools impact student learning experience?</a:t>
            </a:r>
          </a:p>
        </p:txBody>
      </p:sp>
    </p:spTree>
    <p:extLst>
      <p:ext uri="{BB962C8B-B14F-4D97-AF65-F5344CB8AC3E}">
        <p14:creationId xmlns:p14="http://schemas.microsoft.com/office/powerpoint/2010/main" val="19988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losophy - Carleton University">
            <a:extLst>
              <a:ext uri="{FF2B5EF4-FFF2-40B4-BE49-F238E27FC236}">
                <a16:creationId xmlns:a16="http://schemas.microsoft.com/office/drawing/2014/main" id="{CFE8EA7F-0F9C-4D1B-ABF6-502F92EE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08" y="1079897"/>
            <a:ext cx="6358384" cy="27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4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432427"/>
            <a:ext cx="5712714" cy="710574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1449421"/>
            <a:ext cx="5712714" cy="246109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Good course design = constructive alignment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Program-level learning outcomes communicate broad learning goals ALL graduates should achieve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Curriculum maps show where and when the learning outcomes are developed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D7A96-C846-A646-88B4-2C21921C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33" y="1737731"/>
            <a:ext cx="2761996" cy="232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A0095-B1BF-304D-BBD9-B5AFF4C5558E}"/>
              </a:ext>
            </a:extLst>
          </p:cNvPr>
          <p:cNvSpPr txBox="1"/>
          <p:nvPr/>
        </p:nvSpPr>
        <p:spPr>
          <a:xfrm>
            <a:off x="7323666" y="4061831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google.ca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6575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1174437"/>
            <a:ext cx="5712714" cy="74085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2336" y="1915295"/>
            <a:ext cx="5712714" cy="236198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Use program LOs and curriculum maps to identify previous and future learning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Consult with other instructors about what and how students are learning in their courses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Design assessments to reinforce and expand on student abilities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D7A96-C846-A646-88B4-2C21921C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1997824"/>
            <a:ext cx="2256367" cy="1898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A0095-B1BF-304D-BBD9-B5AFF4C5558E}"/>
              </a:ext>
            </a:extLst>
          </p:cNvPr>
          <p:cNvSpPr txBox="1"/>
          <p:nvPr/>
        </p:nvSpPr>
        <p:spPr>
          <a:xfrm>
            <a:off x="7323666" y="4061831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google.ca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8533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421148"/>
            <a:ext cx="5712714" cy="794809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72181"/>
            <a:ext cx="6504094" cy="2593897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Morgan Rooney, </a:t>
            </a:r>
            <a:r>
              <a:rPr lang="en-US" sz="2800" dirty="0">
                <a:hlinkClick r:id="rId3"/>
              </a:rPr>
              <a:t>morgan.rooney@carleton.ca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Andy Thompson, </a:t>
            </a:r>
            <a:r>
              <a:rPr lang="en-US" sz="2800" dirty="0">
                <a:hlinkClick r:id="rId4"/>
              </a:rPr>
              <a:t>andy.thompson@carleton.ca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35357-5017-994E-AD2E-9CBA3FC7C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952" y="766053"/>
            <a:ext cx="2176335" cy="2072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D5CD0-74E2-0742-A0AD-49C27D28A128}"/>
              </a:ext>
            </a:extLst>
          </p:cNvPr>
          <p:cNvSpPr txBox="1"/>
          <p:nvPr/>
        </p:nvSpPr>
        <p:spPr>
          <a:xfrm>
            <a:off x="7120467" y="4063988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6"/>
              </a:rPr>
              <a:t>chiefhro.files.wordpress.com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129522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B668-5F6B-42B7-AF6E-7D1C3541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0" y="1305186"/>
            <a:ext cx="8079581" cy="1243649"/>
          </a:xfrm>
        </p:spPr>
        <p:txBody>
          <a:bodyPr/>
          <a:lstStyle/>
          <a:p>
            <a:pPr algn="ctr"/>
            <a:r>
              <a:rPr lang="en-US" dirty="0"/>
              <a:t>Please Provide Your Feedback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42FB-579B-455E-822F-02065AAC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032" y="2696007"/>
            <a:ext cx="6547935" cy="829195"/>
          </a:xfrm>
        </p:spPr>
        <p:txBody>
          <a:bodyPr>
            <a:normAutofit fontScale="92500"/>
          </a:bodyPr>
          <a:lstStyle/>
          <a:p>
            <a:pPr algn="ctr"/>
            <a:r>
              <a:rPr lang="en-CA" dirty="0">
                <a:hlinkClick r:id="rId2"/>
              </a:rPr>
              <a:t>https://docs.google.com/forms/d/e/1FAIpQLSc7fe9Q8HYhR1dA--2MnSsUcsS61g2sRpH03_ihKDQ1ZZvSZg/viewform?usp=sf_link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E65F5-2FA2-4D8A-BD4E-501577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57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14" y="284411"/>
            <a:ext cx="5712714" cy="75269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 descr="imgres.jpg">
            <a:extLst>
              <a:ext uri="{FF2B5EF4-FFF2-40B4-BE49-F238E27FC236}">
                <a16:creationId xmlns:a16="http://schemas.microsoft.com/office/drawing/2014/main" id="{3D8D240F-C947-2C4D-AE1B-78A766B93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28" y="888423"/>
            <a:ext cx="2475094" cy="2377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CC355-13FC-BE4D-A356-1F7EC1201E6E}"/>
              </a:ext>
            </a:extLst>
          </p:cNvPr>
          <p:cNvSpPr txBox="1"/>
          <p:nvPr/>
        </p:nvSpPr>
        <p:spPr>
          <a:xfrm>
            <a:off x="7688204" y="2967277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villageofhudsonfalls.com</a:t>
            </a:r>
            <a:endParaRPr lang="en-CA" sz="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42010"/>
              </p:ext>
            </p:extLst>
          </p:nvPr>
        </p:nvGraphicFramePr>
        <p:xfrm>
          <a:off x="615297" y="1375874"/>
          <a:ext cx="6007694" cy="2599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566">
                  <a:extLst>
                    <a:ext uri="{9D8B030D-6E8A-4147-A177-3AD203B41FA5}">
                      <a16:colId xmlns:a16="http://schemas.microsoft.com/office/drawing/2014/main" val="4286924291"/>
                    </a:ext>
                  </a:extLst>
                </a:gridCol>
                <a:gridCol w="4926128">
                  <a:extLst>
                    <a:ext uri="{9D8B030D-6E8A-4147-A177-3AD203B41FA5}">
                      <a16:colId xmlns:a16="http://schemas.microsoft.com/office/drawing/2014/main" val="990192298"/>
                    </a:ext>
                  </a:extLst>
                </a:gridCol>
              </a:tblGrid>
              <a:tr h="519869">
                <a:tc>
                  <a:txBody>
                    <a:bodyPr/>
                    <a:lstStyle/>
                    <a:p>
                      <a:r>
                        <a:rPr lang="en-US" sz="2400" dirty="0"/>
                        <a:t>1:35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Welcom</a:t>
                      </a:r>
                      <a:r>
                        <a:rPr lang="en-US" sz="2400" baseline="0" dirty="0"/>
                        <a:t>e and Introductions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03300"/>
                  </a:ext>
                </a:extLst>
              </a:tr>
              <a:tr h="519869">
                <a:tc>
                  <a:txBody>
                    <a:bodyPr/>
                    <a:lstStyle/>
                    <a:p>
                      <a:r>
                        <a:rPr lang="en-US" sz="2400" dirty="0"/>
                        <a:t>1:45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Learning Outcomes</a:t>
                      </a:r>
                      <a:r>
                        <a:rPr lang="en-US" sz="2400" baseline="0" dirty="0"/>
                        <a:t> Review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17152"/>
                  </a:ext>
                </a:extLst>
              </a:tr>
              <a:tr h="5198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2:00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Situating Courses within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99267"/>
                  </a:ext>
                </a:extLst>
              </a:tr>
              <a:tr h="519869">
                <a:tc>
                  <a:txBody>
                    <a:bodyPr/>
                    <a:lstStyle/>
                    <a:p>
                      <a:r>
                        <a:rPr lang="en-US" sz="2400" dirty="0"/>
                        <a:t>2:30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67793"/>
                  </a:ext>
                </a:extLst>
              </a:tr>
              <a:tr h="519869">
                <a:tc>
                  <a:txBody>
                    <a:bodyPr/>
                    <a:lstStyle/>
                    <a:p>
                      <a:r>
                        <a:rPr lang="en-US" sz="2400" dirty="0"/>
                        <a:t>2:45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Review and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2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22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C377E-7B51-419B-B285-5D1B543A7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By the end of this session, you will be able to:</a:t>
            </a:r>
            <a:endParaRPr lang="en-US" sz="2000" dirty="0"/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7325" y="1923393"/>
            <a:ext cx="6025109" cy="2399226"/>
          </a:xfrm>
        </p:spPr>
        <p:txBody>
          <a:bodyPr>
            <a:normAutofit/>
          </a:bodyPr>
          <a:lstStyle/>
          <a:p>
            <a:pPr marL="608076" lvl="1" indent="-457200" algn="l">
              <a:buFont typeface="+mj-lt"/>
              <a:buAutoNum type="arabicPeriod"/>
            </a:pPr>
            <a:r>
              <a:rPr lang="en-US" sz="2000" dirty="0"/>
              <a:t>Differentiate between course and program level outcomes</a:t>
            </a:r>
            <a:endParaRPr lang="en-US" sz="2000" dirty="0">
              <a:solidFill>
                <a:schemeClr val="tx1"/>
              </a:solidFill>
            </a:endParaRPr>
          </a:p>
          <a:p>
            <a:pPr marL="608076" lvl="1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Discuss the relationship between your own course learning outcomes and the broader goals of your program</a:t>
            </a:r>
          </a:p>
          <a:p>
            <a:pPr marL="608076" lvl="1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Reflect on the implications of program level outcomes for your own course design procedures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75308-52C4-0E46-8F7A-D247334D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581" y="2096749"/>
            <a:ext cx="2311648" cy="1538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3CFF4-4566-824B-85A6-A47715A8B259}"/>
              </a:ext>
            </a:extLst>
          </p:cNvPr>
          <p:cNvSpPr txBox="1"/>
          <p:nvPr/>
        </p:nvSpPr>
        <p:spPr>
          <a:xfrm>
            <a:off x="7498936" y="3882628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err="1">
                <a:hlinkClick r:id="rId4"/>
              </a:rPr>
              <a:t>blogg.hioa.no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3527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B38F1A-7B9D-4BB7-8FAE-F1128F9DF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744" y="1534361"/>
            <a:ext cx="5712714" cy="740857"/>
          </a:xfrm>
        </p:spPr>
        <p:txBody>
          <a:bodyPr/>
          <a:lstStyle/>
          <a:p>
            <a:pPr algn="ctr"/>
            <a:r>
              <a:rPr lang="en-US" dirty="0"/>
              <a:t>Welcome!</a:t>
            </a:r>
            <a:endParaRPr lang="en-CA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0774080-4E59-413E-837E-63B525E55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744" y="2397776"/>
            <a:ext cx="5712714" cy="1469461"/>
          </a:xfrm>
        </p:spPr>
        <p:txBody>
          <a:bodyPr/>
          <a:lstStyle/>
          <a:p>
            <a:pPr algn="ctr"/>
            <a:r>
              <a:rPr lang="en-US" dirty="0"/>
              <a:t>Tell us a little about yourself…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010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69FEB-C44C-413C-A806-1C593F1C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764FF-6834-4A27-9B09-FD8568765F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Outcomes Review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71068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4" y="273844"/>
            <a:ext cx="8509349" cy="708650"/>
          </a:xfrm>
        </p:spPr>
        <p:txBody>
          <a:bodyPr>
            <a:normAutofit/>
          </a:bodyPr>
          <a:lstStyle/>
          <a:p>
            <a:r>
              <a:rPr lang="en-US" sz="3200" dirty="0"/>
              <a:t>Constructive Alignment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C1DB2-A45C-4DD0-9F93-E41C7334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414" y="951905"/>
            <a:ext cx="8509348" cy="8914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known as, backwards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by research (and common sense!)</a:t>
            </a:r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7509128"/>
              </p:ext>
            </p:extLst>
          </p:nvPr>
        </p:nvGraphicFramePr>
        <p:xfrm>
          <a:off x="241813" y="364784"/>
          <a:ext cx="8796562" cy="53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98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b72b5ca-cb2c-43a8-b6f2-d8f2ffba2f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570a4fc-3942-40a3-ac46-d93f53f36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aae9672-a8ac-424f-980d-50c563770fc3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B3FF758A8D44F858DEFB59E228B57" ma:contentTypeVersion="11" ma:contentTypeDescription="Create a new document." ma:contentTypeScope="" ma:versionID="52a999a2d112f00955f95411351e5bca">
  <xsd:schema xmlns:xsd="http://www.w3.org/2001/XMLSchema" xmlns:xs="http://www.w3.org/2001/XMLSchema" xmlns:p="http://schemas.microsoft.com/office/2006/metadata/properties" xmlns:ns3="c91cbc64-8ad4-4388-8d13-ae41e9fd8f63" targetNamespace="http://schemas.microsoft.com/office/2006/metadata/properties" ma:root="true" ma:fieldsID="c310cced8cd95856e2f8dad6e4ddc4af" ns3:_="">
    <xsd:import namespace="c91cbc64-8ad4-4388-8d13-ae41e9fd8f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bc64-8ad4-4388-8d13-ae41e9fd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A6963-731D-44C0-9AE7-F2A98941C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cbc64-8ad4-4388-8d13-ae41e9fd8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D1AE3-E889-4E51-9C29-2C91F6E2FF64}">
  <ds:schemaRefs>
    <ds:schemaRef ds:uri="http://schemas.microsoft.com/office/infopath/2007/PartnerControls"/>
    <ds:schemaRef ds:uri="c91cbc64-8ad4-4388-8d13-ae41e9fd8f6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6FE63-DAFF-44A6-A856-6E256FDC0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3106</TotalTime>
  <Words>1285</Words>
  <Application>Microsoft Office PowerPoint</Application>
  <PresentationFormat>On-screen Show (16:9)</PresentationFormat>
  <Paragraphs>231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Putting  Your Course On the Map:  Designing Courses that Align with Your Program’s Learning Outcomes</vt:lpstr>
      <vt:lpstr>Introduction</vt:lpstr>
      <vt:lpstr>PowerPoint Presentation</vt:lpstr>
      <vt:lpstr>Agenda</vt:lpstr>
      <vt:lpstr>Learning Outcomes</vt:lpstr>
      <vt:lpstr>Welcome!</vt:lpstr>
      <vt:lpstr>PowerPoint Presentation</vt:lpstr>
      <vt:lpstr>Learning Outcomes Review</vt:lpstr>
      <vt:lpstr>Constructive Alignment</vt:lpstr>
      <vt:lpstr>Learning Outcomes</vt:lpstr>
      <vt:lpstr>Learning Outcomes </vt:lpstr>
      <vt:lpstr>Levels of Learning Outcomes </vt:lpstr>
      <vt:lpstr>Course vs. Program Outcomes</vt:lpstr>
      <vt:lpstr>PowerPoint Presentation</vt:lpstr>
      <vt:lpstr>PowerPoint Presentation</vt:lpstr>
      <vt:lpstr>Locating Program-Level Learning Outcomes</vt:lpstr>
      <vt:lpstr>Locating Your Course within the Program</vt:lpstr>
      <vt:lpstr>Course &amp; Program: Part &amp; Whole</vt:lpstr>
      <vt:lpstr>Finding Your Place in the Curriculum</vt:lpstr>
      <vt:lpstr>Curriculum Mapping</vt:lpstr>
      <vt:lpstr>PowerPoint Presentation</vt:lpstr>
      <vt:lpstr>PowerPoint Presentation</vt:lpstr>
      <vt:lpstr>PowerPoint Presentation</vt:lpstr>
      <vt:lpstr>PowerPoint Presentation</vt:lpstr>
      <vt:lpstr>Curriculum Mapping</vt:lpstr>
      <vt:lpstr>Aligning Course Assessments with Program Goals</vt:lpstr>
      <vt:lpstr>Addressing Gaps</vt:lpstr>
      <vt:lpstr>Selecting Assessments</vt:lpstr>
      <vt:lpstr>PowerPoint Presentation</vt:lpstr>
      <vt:lpstr>Review</vt:lpstr>
      <vt:lpstr>Review</vt:lpstr>
      <vt:lpstr>Thanks!</vt:lpstr>
      <vt:lpstr>Please Provide Your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Andy Thompson</cp:lastModifiedBy>
  <cp:revision>55</cp:revision>
  <dcterms:created xsi:type="dcterms:W3CDTF">2021-06-22T15:43:15Z</dcterms:created>
  <dcterms:modified xsi:type="dcterms:W3CDTF">2021-12-10T18:21:11Z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0x010100C4DB3FF758A8D44F858DEFB59E228B57</vt:lpwstr>
  </property>
</Properties>
</file>