
<file path=[Content_Types].xml><?xml version="1.0" encoding="utf-8"?>
<Types xmlns="http://schemas.openxmlformats.org/package/2006/content-types">
  <Default Extension="png" ContentType="image/png"/>
  <Default Extension="bmp" ContentType="image/bmp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1" r:id="rId4"/>
    <p:sldId id="262" r:id="rId5"/>
    <p:sldId id="275" r:id="rId6"/>
    <p:sldId id="277" r:id="rId7"/>
    <p:sldId id="278" r:id="rId8"/>
    <p:sldId id="285" r:id="rId9"/>
    <p:sldId id="289" r:id="rId10"/>
    <p:sldId id="286" r:id="rId11"/>
    <p:sldId id="290" r:id="rId12"/>
    <p:sldId id="261" r:id="rId13"/>
    <p:sldId id="283" r:id="rId14"/>
    <p:sldId id="265" r:id="rId15"/>
    <p:sldId id="266" r:id="rId16"/>
    <p:sldId id="268" r:id="rId17"/>
    <p:sldId id="291" r:id="rId18"/>
    <p:sldId id="260" r:id="rId19"/>
    <p:sldId id="273" r:id="rId20"/>
    <p:sldId id="282" r:id="rId21"/>
  </p:sldIdLst>
  <p:sldSz cx="9144000" cy="5143500" type="screen16x9"/>
  <p:notesSz cx="9385300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/>
    <p:restoredTop sz="94609"/>
  </p:normalViewPr>
  <p:slideViewPr>
    <p:cSldViewPr snapToGrid="0" snapToObjects="1">
      <p:cViewPr varScale="1">
        <p:scale>
          <a:sx n="129" d="100"/>
          <a:sy n="129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6963" cy="356198"/>
          </a:xfrm>
          <a:prstGeom prst="rect">
            <a:avLst/>
          </a:prstGeom>
        </p:spPr>
        <p:txBody>
          <a:bodyPr vert="horz" lIns="94186" tIns="47094" rIns="94186" bIns="47094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6165" y="1"/>
            <a:ext cx="4066963" cy="356198"/>
          </a:xfrm>
          <a:prstGeom prst="rect">
            <a:avLst/>
          </a:prstGeom>
        </p:spPr>
        <p:txBody>
          <a:bodyPr vert="horz" lIns="94186" tIns="47094" rIns="94186" bIns="47094" rtlCol="0"/>
          <a:lstStyle>
            <a:lvl1pPr algn="r">
              <a:defRPr sz="1300"/>
            </a:lvl1pPr>
          </a:lstStyle>
          <a:p>
            <a:fld id="{3279BFF7-75A9-47D4-9BDD-4CCDF79A9678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57675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6" tIns="47094" rIns="94186" bIns="4709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530" y="3416538"/>
            <a:ext cx="7508240" cy="2795350"/>
          </a:xfrm>
          <a:prstGeom prst="rect">
            <a:avLst/>
          </a:prstGeom>
        </p:spPr>
        <p:txBody>
          <a:bodyPr vert="horz" lIns="94186" tIns="47094" rIns="94186" bIns="470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104"/>
            <a:ext cx="4066963" cy="356197"/>
          </a:xfrm>
          <a:prstGeom prst="rect">
            <a:avLst/>
          </a:prstGeom>
        </p:spPr>
        <p:txBody>
          <a:bodyPr vert="horz" lIns="94186" tIns="47094" rIns="94186" bIns="47094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6165" y="6743104"/>
            <a:ext cx="4066963" cy="356197"/>
          </a:xfrm>
          <a:prstGeom prst="rect">
            <a:avLst/>
          </a:prstGeom>
        </p:spPr>
        <p:txBody>
          <a:bodyPr vert="horz" lIns="94186" tIns="47094" rIns="94186" bIns="47094" rtlCol="0" anchor="b"/>
          <a:lstStyle>
            <a:lvl1pPr algn="r">
              <a:defRPr sz="1300"/>
            </a:lvl1pPr>
          </a:lstStyle>
          <a:p>
            <a:fld id="{D3042B7C-681E-44DB-A4D4-70BAE3A1DE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54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6923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Eileen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04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Eileen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465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Eileen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355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Eileen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361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Eileen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393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10-minute breakout room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03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Eileen/Andy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827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Andy &amp; Eileen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647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323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Andy – Land acknowledgement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17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538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22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
Poll Title: Do not modify the notes in this section to avoid tampering with the Poll Everywhere activity.
More info at polleverywhere.com/support
Where are you joining us from?
https://www.polleverywhere.com/multiple_choice_polls/0ROdhnWq24IcXcTr4NG2t?flow=Default&amp;onscreen=persist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6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A4EC9-50DE-43CD-B37E-9DE83AA43031}"/>
              </a:ext>
            </a:extLst>
          </p:cNvPr>
          <p:cNvSpPr txBox="1"/>
          <p:nvPr/>
        </p:nvSpPr>
        <p:spPr>
          <a:xfrm>
            <a:off x="0" y="0"/>
            <a:ext cx="5214056" cy="372107"/>
          </a:xfrm>
          <a:prstGeom prst="rect">
            <a:avLst/>
          </a:prstGeom>
          <a:noFill/>
        </p:spPr>
        <p:txBody>
          <a:bodyPr vert="horz" lIns="94186" tIns="47094" rIns="94186" bIns="47094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1486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
Poll Title: Do not modify the notes in this section to avoid tampering with the Poll Everywhere activity.
More info at polleverywhere.com/support
What is your role?
https://www.polleverywhere.com/multiple_choice_polls/jf0co40FBgcL3StwNldIn?flow=Default&amp;onscreen=persist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7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02CF7-9551-402D-BB7F-5C6A82DC2442}"/>
              </a:ext>
            </a:extLst>
          </p:cNvPr>
          <p:cNvSpPr txBox="1"/>
          <p:nvPr/>
        </p:nvSpPr>
        <p:spPr>
          <a:xfrm>
            <a:off x="0" y="0"/>
            <a:ext cx="5214056" cy="372107"/>
          </a:xfrm>
          <a:prstGeom prst="rect">
            <a:avLst/>
          </a:prstGeom>
          <a:noFill/>
        </p:spPr>
        <p:txBody>
          <a:bodyPr vert="horz" lIns="94186" tIns="47094" rIns="94186" bIns="47094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09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320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Eileen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637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3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318D61-AA28-884F-8603-88CE9AA11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36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EF1BD-8D0B-7F4B-AD8D-5355F779ED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4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6336-F657-744C-A4FC-6471C335A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DC454-CEBE-BF44-9F5E-79A5F5000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DF195C-0123-544A-9FE1-F77D58D7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9D0CE7-454F-8B45-AFE8-72DC7B79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75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7A851-3FA5-3E49-A8C9-477469ED4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690E5-33BD-B648-A36E-4CF380D48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DAD6E7-F2BA-1747-9462-F567163DF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273844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260872"/>
            <a:ext cx="4828579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2003822"/>
            <a:ext cx="4828579" cy="276344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292568"/>
            <a:ext cx="3340254" cy="2376608"/>
          </a:xfrm>
          <a:solidFill>
            <a:schemeClr val="accent1"/>
          </a:solidFill>
        </p:spPr>
        <p:txBody>
          <a:bodyPr lIns="360000" tIns="360000" rIns="360000" bIns="360000" anchor="ctr"/>
          <a:lstStyle>
            <a:lvl1pPr marL="0" indent="0" algn="l">
              <a:buFontTx/>
              <a:buNone/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12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4B3C94-C8CA-FE49-8346-EBB50F515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748857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735885"/>
            <a:ext cx="4828579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2478836"/>
            <a:ext cx="4828579" cy="246723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767581"/>
            <a:ext cx="3340254" cy="2376608"/>
          </a:xfrm>
          <a:solidFill>
            <a:schemeClr val="accent1"/>
          </a:solidFill>
        </p:spPr>
        <p:txBody>
          <a:bodyPr lIns="360000" tIns="360000" rIns="360000" bIns="360000" anchor="ctr"/>
          <a:lstStyle>
            <a:lvl1pPr marL="0" indent="0" algn="l">
              <a:buFontTx/>
              <a:buNone/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883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273844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260872"/>
            <a:ext cx="4828579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2003822"/>
            <a:ext cx="4828579" cy="276344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292568"/>
            <a:ext cx="3340254" cy="2376608"/>
          </a:xfrm>
          <a:solidFill>
            <a:schemeClr val="accent1"/>
          </a:solidFill>
        </p:spPr>
        <p:txBody>
          <a:bodyPr lIns="360000" tIns="360000" rIns="360000" bIns="360000" anchor="ctr"/>
          <a:lstStyle>
            <a:lvl1pPr marL="0" indent="0" algn="l">
              <a:buFontTx/>
              <a:buNone/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3685E-F2D2-CD43-B04A-672CD168B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8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273844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260872"/>
            <a:ext cx="4115779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2721033"/>
            <a:ext cx="4115779" cy="2046230"/>
          </a:xfrm>
        </p:spPr>
        <p:txBody>
          <a:bodyPr lIns="0" tIns="0" rIns="0" bIns="0">
            <a:norm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0896" y="1260872"/>
            <a:ext cx="4104183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0896" y="2721033"/>
            <a:ext cx="4104183" cy="2046230"/>
          </a:xfrm>
        </p:spPr>
        <p:txBody>
          <a:bodyPr lIns="0" tIns="0" rIns="0" bIns="0">
            <a:norm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8FD9A21-158D-0643-8DA3-AFD565C362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7325" y="1925890"/>
            <a:ext cx="4115779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8EB3F40-7591-314E-8F85-E334D4B4E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0896" y="1925890"/>
            <a:ext cx="4104183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484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790421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777449"/>
            <a:ext cx="4115779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3237610"/>
            <a:ext cx="4115779" cy="1482832"/>
          </a:xfrm>
        </p:spPr>
        <p:txBody>
          <a:bodyPr lIns="0" tIns="0" rIns="0" bIns="0">
            <a:norm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0896" y="1777449"/>
            <a:ext cx="4104183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0896" y="3237610"/>
            <a:ext cx="4104183" cy="1482832"/>
          </a:xfrm>
        </p:spPr>
        <p:txBody>
          <a:bodyPr lIns="0" tIns="0" rIns="0" bIns="0">
            <a:norm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8FD9A21-158D-0643-8DA3-AFD565C362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7325" y="2442467"/>
            <a:ext cx="4115779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8EB3F40-7591-314E-8F85-E334D4B4E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0896" y="2442467"/>
            <a:ext cx="4104183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BDCE89-2A57-5A46-B388-65505557D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0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273844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260872"/>
            <a:ext cx="4115779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2721033"/>
            <a:ext cx="4115779" cy="2046230"/>
          </a:xfrm>
        </p:spPr>
        <p:txBody>
          <a:bodyPr lIns="0" tIns="0" rIns="0" bIns="0">
            <a:norm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0896" y="1260872"/>
            <a:ext cx="4104183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0896" y="2721033"/>
            <a:ext cx="4104183" cy="2046230"/>
          </a:xfrm>
        </p:spPr>
        <p:txBody>
          <a:bodyPr lIns="0" tIns="0" rIns="0" bIns="0">
            <a:norm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8FD9A21-158D-0643-8DA3-AFD565C362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7325" y="1925890"/>
            <a:ext cx="4115779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8EB3F40-7591-314E-8F85-E334D4B4E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0896" y="1925890"/>
            <a:ext cx="4104183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B59C7-96A4-CA4F-9860-5F8370EE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90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61ADB00-69E2-3346-BF67-6504884B3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6" y="266700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260872"/>
            <a:ext cx="3583343" cy="280988"/>
          </a:xfrm>
          <a:solidFill>
            <a:schemeClr val="bg1"/>
          </a:solidFill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C89A0D-F85D-5A4E-A613-91762C54EA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2DB58E1-DB9B-1B4A-B1B0-30A0B6B573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7325" y="4177695"/>
            <a:ext cx="4115779" cy="617934"/>
          </a:xfrm>
          <a:noFill/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E5345B5-DD05-564C-83B4-41F29B1D81C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72929289"/>
              </p:ext>
            </p:extLst>
          </p:nvPr>
        </p:nvGraphicFramePr>
        <p:xfrm>
          <a:off x="295983" y="1698150"/>
          <a:ext cx="8530692" cy="2353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1782">
                  <a:extLst>
                    <a:ext uri="{9D8B030D-6E8A-4147-A177-3AD203B41FA5}">
                      <a16:colId xmlns:a16="http://schemas.microsoft.com/office/drawing/2014/main" val="1275900796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4214847412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1568005330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124885009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644165173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3103363122"/>
                    </a:ext>
                  </a:extLst>
                </a:gridCol>
              </a:tblGrid>
              <a:tr h="2730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704291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63532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01186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76790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922025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892708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54190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05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829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FAB003-A06D-DA45-8946-141DAB985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6" y="694211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688383"/>
            <a:ext cx="3583343" cy="280988"/>
          </a:xfrm>
          <a:solidFill>
            <a:schemeClr val="bg1"/>
          </a:solidFill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2DB58E1-DB9B-1B4A-B1B0-30A0B6B573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7325" y="4605206"/>
            <a:ext cx="4115779" cy="406181"/>
          </a:xfrm>
          <a:noFill/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E5345B5-DD05-564C-83B4-41F29B1D81C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17177248"/>
              </p:ext>
            </p:extLst>
          </p:nvPr>
        </p:nvGraphicFramePr>
        <p:xfrm>
          <a:off x="295983" y="2125661"/>
          <a:ext cx="8530692" cy="2353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1782">
                  <a:extLst>
                    <a:ext uri="{9D8B030D-6E8A-4147-A177-3AD203B41FA5}">
                      <a16:colId xmlns:a16="http://schemas.microsoft.com/office/drawing/2014/main" val="1275900796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4214847412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1568005330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124885009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644165173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3103363122"/>
                    </a:ext>
                  </a:extLst>
                </a:gridCol>
              </a:tblGrid>
              <a:tr h="2730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704291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63532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01186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76790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922025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892708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54190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0549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2442647-A031-9D4A-96A6-BE22315D0F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777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88899A-3E5B-BA4E-AD05-70BC0F34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24" y="273844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4AD312-BF24-FE42-AD2E-D8FEC5D6F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45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A1F5D90-56BB-674A-9041-227D3021E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900" r="5229"/>
          <a:stretch/>
        </p:blipFill>
        <p:spPr>
          <a:xfrm>
            <a:off x="-2" y="0"/>
            <a:ext cx="9144001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9AA04F-58B8-3741-9C29-4F86DC07A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706" b="50811"/>
          <a:stretch/>
        </p:blipFill>
        <p:spPr>
          <a:xfrm>
            <a:off x="4695111" y="3591782"/>
            <a:ext cx="4448889" cy="1551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6E04D9-E10F-5445-AA6F-0BD7CCA04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497" t="66808"/>
          <a:stretch/>
        </p:blipFill>
        <p:spPr>
          <a:xfrm>
            <a:off x="-2" y="0"/>
            <a:ext cx="9144001" cy="2571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421148"/>
            <a:ext cx="5712714" cy="615219"/>
          </a:xfr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1141169"/>
            <a:ext cx="3685570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16D63E-661A-4745-A39F-1A481614C9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56712" y="3926491"/>
            <a:ext cx="2487288" cy="12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57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5" y="1230818"/>
            <a:ext cx="8271017" cy="615219"/>
          </a:xfrm>
        </p:spPr>
        <p:txBody>
          <a:bodyPr lIns="0" tIns="0" rIns="0" bIns="0" anchor="t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5" y="1950839"/>
            <a:ext cx="5336065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16D63E-661A-4745-A39F-1A481614C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6712" y="3926491"/>
            <a:ext cx="2487288" cy="12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49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5" y="1230818"/>
            <a:ext cx="8271017" cy="615219"/>
          </a:xfrm>
        </p:spPr>
        <p:txBody>
          <a:bodyPr lIns="0" tIns="0" rIns="0" bIns="0"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5" y="1950839"/>
            <a:ext cx="5336065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16D63E-661A-4745-A39F-1A481614C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6712" y="3926491"/>
            <a:ext cx="2487288" cy="12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77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B93D99-7BA8-A74A-BFBE-AE69998D0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F556-0843-9F49-B24F-0155AC1D4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2600" y="2525197"/>
            <a:ext cx="2990851" cy="14633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A62ABC-8BF6-4141-81B1-2579AA5B2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9306" y="1286908"/>
            <a:ext cx="5968416" cy="994172"/>
          </a:xfrm>
        </p:spPr>
        <p:txBody>
          <a:bodyPr lIns="0" tIns="0" rIns="0" bIns="0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26999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02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D1AF-403C-F744-9D58-F0FC7A33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04D02-F846-0C4B-99A6-45E417F5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489BDA-58A5-9D48-933E-BB1CDC19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1D47B-9083-3A40-8AF8-99EB38575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4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D1AF-403C-F744-9D58-F0FC7A33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04D02-F846-0C4B-99A6-45E417F5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1325216"/>
            <a:ext cx="5712714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489BDA-58A5-9D48-933E-BB1CDC19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135129"/>
            <a:ext cx="5712714" cy="1469461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9FD060-1D9F-3942-9D31-B3D158FBB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D1AF-403C-F744-9D58-F0FC7A33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04D02-F846-0C4B-99A6-45E417F5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1325216"/>
            <a:ext cx="5712714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489BDA-58A5-9D48-933E-BB1CDC19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135129"/>
            <a:ext cx="5712714" cy="1469461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6087F-C34C-7B46-B072-8517C3528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3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A259C-A74C-A449-BDC3-B062934C3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5D4138-D0D5-DF4C-A625-0594155B2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1103635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52650F7-944A-5147-A640-7D611AFFC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963391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AF1A61-6DD9-2B45-93DC-9A901A85E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A259C-A74C-A449-BDC3-B062934C3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5D4138-D0D5-DF4C-A625-0594155B2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1103635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52650F7-944A-5147-A640-7D611AFFC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963391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18BC96-06DD-2E4F-8948-4A6134F954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273844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260872"/>
            <a:ext cx="8509348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1923393"/>
            <a:ext cx="8509348" cy="2399226"/>
          </a:xfrm>
        </p:spPr>
        <p:txBody>
          <a:bodyPr lIns="0" tIns="0" rIns="0" bIns="0">
            <a:norm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39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986363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973391"/>
            <a:ext cx="8509348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2635912"/>
            <a:ext cx="8509348" cy="2399226"/>
          </a:xfrm>
        </p:spPr>
        <p:txBody>
          <a:bodyPr lIns="0" tIns="0" rIns="0" bIns="0">
            <a:norm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660B7-1FE8-3945-BBAA-6084BA6E5E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3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34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2" r:id="rId3"/>
    <p:sldLayoutId id="2147483680" r:id="rId4"/>
    <p:sldLayoutId id="2147483687" r:id="rId5"/>
    <p:sldLayoutId id="2147483681" r:id="rId6"/>
    <p:sldLayoutId id="2147483688" r:id="rId7"/>
    <p:sldLayoutId id="2147483679" r:id="rId8"/>
    <p:sldLayoutId id="2147483683" r:id="rId9"/>
    <p:sldLayoutId id="2147483663" r:id="rId10"/>
    <p:sldLayoutId id="2147483664" r:id="rId11"/>
    <p:sldLayoutId id="2147483665" r:id="rId12"/>
    <p:sldLayoutId id="2147483684" r:id="rId13"/>
    <p:sldLayoutId id="2147483677" r:id="rId14"/>
    <p:sldLayoutId id="2147483672" r:id="rId15"/>
    <p:sldLayoutId id="2147483685" r:id="rId16"/>
    <p:sldLayoutId id="2147483678" r:id="rId17"/>
    <p:sldLayoutId id="2147483673" r:id="rId18"/>
    <p:sldLayoutId id="2147483686" r:id="rId19"/>
    <p:sldLayoutId id="2147483666" r:id="rId20"/>
    <p:sldLayoutId id="2147483674" r:id="rId21"/>
    <p:sldLayoutId id="2147483675" r:id="rId22"/>
    <p:sldLayoutId id="2147483676" r:id="rId23"/>
    <p:sldLayoutId id="2147483667" r:id="rId24"/>
    <p:sldLayoutId id="2147483689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mp"/><Relationship Id="rId7" Type="http://schemas.openxmlformats.org/officeDocument/2006/relationships/image" Target="../media/image26.b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bmp"/><Relationship Id="rId5" Type="http://schemas.openxmlformats.org/officeDocument/2006/relationships/image" Target="../media/image24.bmp"/><Relationship Id="rId4" Type="http://schemas.openxmlformats.org/officeDocument/2006/relationships/image" Target="../media/image23.b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PSRUAZZ2M7PG6v9MdoDuF_zp5akmLB-fX1bDlCUpn5NH2Ng/viewform?usp=sf_li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A0ED-3706-E54A-A108-FC0F7B02B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Train the Trainer: Engaging Faculty in Developing Program-Level Learning Outcomes</a:t>
            </a:r>
            <a:br>
              <a:rPr lang="en-CA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D8F06-F42B-464D-BB54-76F662911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5" y="2280904"/>
            <a:ext cx="7722489" cy="15100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Andy Thompson, PhD and Eileen Harris, PhD</a:t>
            </a:r>
          </a:p>
          <a:p>
            <a:r>
              <a:rPr lang="en-US" dirty="0"/>
              <a:t>Office of the Vice-Provost and Associate Vice-President (Academic)</a:t>
            </a:r>
          </a:p>
          <a:p>
            <a:r>
              <a:rPr lang="en-US" dirty="0"/>
              <a:t>Carleton University</a:t>
            </a:r>
          </a:p>
          <a:p>
            <a:endParaRPr lang="en-US" dirty="0"/>
          </a:p>
          <a:p>
            <a:r>
              <a:rPr lang="en-US" dirty="0"/>
              <a:t>November 8, 2021</a:t>
            </a:r>
          </a:p>
        </p:txBody>
      </p:sp>
    </p:spTree>
    <p:extLst>
      <p:ext uri="{BB962C8B-B14F-4D97-AF65-F5344CB8AC3E}">
        <p14:creationId xmlns:p14="http://schemas.microsoft.com/office/powerpoint/2010/main" val="227696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ED7C15-65D6-4279-BE55-36C2E82BF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7" y="-1"/>
            <a:ext cx="9101637" cy="50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B7CD-047B-41DE-AB91-26ADCAC6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700474"/>
            <a:ext cx="6708882" cy="740857"/>
          </a:xfrm>
        </p:spPr>
        <p:txBody>
          <a:bodyPr>
            <a:normAutofit/>
          </a:bodyPr>
          <a:lstStyle/>
          <a:p>
            <a:r>
              <a:rPr lang="en-US" dirty="0"/>
              <a:t>What Did Work…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B85FC-E380-451E-B4F3-03187455F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1704814"/>
            <a:ext cx="5712714" cy="21620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Meet one-on-one to gauge readiness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Embrace the power of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Changing the language used </a:t>
            </a:r>
          </a:p>
        </p:txBody>
      </p:sp>
    </p:spTree>
    <p:extLst>
      <p:ext uri="{BB962C8B-B14F-4D97-AF65-F5344CB8AC3E}">
        <p14:creationId xmlns:p14="http://schemas.microsoft.com/office/powerpoint/2010/main" val="38576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B7CD-047B-41DE-AB91-26ADCAC6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700474"/>
            <a:ext cx="6708882" cy="740857"/>
          </a:xfrm>
        </p:spPr>
        <p:txBody>
          <a:bodyPr>
            <a:normAutofit/>
          </a:bodyPr>
          <a:lstStyle/>
          <a:p>
            <a:r>
              <a:rPr lang="en-US" dirty="0"/>
              <a:t>What Did Work…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B85FC-E380-451E-B4F3-03187455F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1704814"/>
            <a:ext cx="5712714" cy="21620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Dispel myths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 failures and successes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Minimize workload for faculty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326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CE06-ED56-420A-B8BD-CECA3AC43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Guiding Principle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848F7-0A75-4DB9-ABDE-997D8CB25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439929"/>
            <a:ext cx="5177054" cy="1469461"/>
          </a:xfrm>
        </p:spPr>
        <p:txBody>
          <a:bodyPr/>
          <a:lstStyle/>
          <a:p>
            <a:r>
              <a:rPr lang="en-US" dirty="0"/>
              <a:t>Learning outcomes assessment should be </a:t>
            </a:r>
            <a:r>
              <a:rPr lang="en-US" i="1" dirty="0"/>
              <a:t>meaningful and manageable</a:t>
            </a:r>
          </a:p>
          <a:p>
            <a:endParaRPr lang="en-US" i="1" dirty="0"/>
          </a:p>
          <a:p>
            <a:r>
              <a:rPr lang="en-US" i="1" dirty="0"/>
              <a:t>Massa &amp; </a:t>
            </a:r>
            <a:r>
              <a:rPr lang="en-US" i="1" dirty="0" err="1"/>
              <a:t>Kasimatis</a:t>
            </a:r>
            <a:r>
              <a:rPr lang="en-US" i="1" dirty="0"/>
              <a:t> (2017)</a:t>
            </a:r>
          </a:p>
          <a:p>
            <a:endParaRPr lang="en-US" i="1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2B3A6-4CC7-48E6-83D5-130B37582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197" y="1061172"/>
            <a:ext cx="2376406" cy="30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F55B3-ABFD-4137-95FB-3AB29060C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1049913"/>
            <a:ext cx="7271590" cy="740857"/>
          </a:xfrm>
        </p:spPr>
        <p:txBody>
          <a:bodyPr>
            <a:normAutofit/>
          </a:bodyPr>
          <a:lstStyle/>
          <a:p>
            <a:r>
              <a:rPr lang="en-US" dirty="0"/>
              <a:t>The Learning Outcomes Workshop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F2005-A035-4FA0-A783-7AF45948A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5" y="2133602"/>
            <a:ext cx="7496674" cy="204847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situated within the Cyclical Program Review and New Program Proposal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Pre-meet with unit to identify key program stakeholders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Faculty, students, admin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building relationships and trust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6627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69A590-CD62-4F44-912A-D4264AA67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329" y="1894906"/>
            <a:ext cx="5712714" cy="204166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Welcome and 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Initial brainstorm session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Review and refine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Transcribe and analyze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and edit LO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68C612-2FB0-4403-BDED-CDFEBD52B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329" y="954787"/>
            <a:ext cx="5712714" cy="740857"/>
          </a:xfrm>
        </p:spPr>
        <p:txBody>
          <a:bodyPr/>
          <a:lstStyle/>
          <a:p>
            <a:r>
              <a:rPr lang="en-US" dirty="0"/>
              <a:t>LO Workshop Step-by-Step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296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BE0B-3DBF-4CE9-9AED-94AFF9C5C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1022761"/>
            <a:ext cx="5712714" cy="740857"/>
          </a:xfrm>
        </p:spPr>
        <p:txBody>
          <a:bodyPr/>
          <a:lstStyle/>
          <a:p>
            <a:r>
              <a:rPr lang="en-US" dirty="0"/>
              <a:t>Questions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6D768-97F0-4A55-A7A5-3DC4BE123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1846741"/>
            <a:ext cx="7102778" cy="209221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should IDEAL graduates be able to know, do and value?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should ALL graduates be able to know, do and value?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makes the program distinct or unique from other programs?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4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EF1AEE-4C80-4959-A27F-66BD27523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48" t="12053" r="10647" b="10659"/>
          <a:stretch/>
        </p:blipFill>
        <p:spPr>
          <a:xfrm>
            <a:off x="6141325" y="568108"/>
            <a:ext cx="2740589" cy="3076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C0D641-D867-4474-941A-5F0257DCD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83" y="527427"/>
            <a:ext cx="2045050" cy="2726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259E11-B761-44D4-B2D3-EBA69FA82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19" t="13610" r="8728" b="14967"/>
          <a:stretch/>
        </p:blipFill>
        <p:spPr>
          <a:xfrm>
            <a:off x="3309524" y="526458"/>
            <a:ext cx="2254588" cy="27277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4924B6-8D8B-4DD0-92E0-F73DC20493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78" t="7213" r="6185" b="11262"/>
          <a:stretch/>
        </p:blipFill>
        <p:spPr>
          <a:xfrm>
            <a:off x="1800898" y="1599717"/>
            <a:ext cx="2233073" cy="2727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0C4CD2-4F12-4C83-988E-B71C321944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71" t="7214" b="10056"/>
          <a:stretch/>
        </p:blipFill>
        <p:spPr>
          <a:xfrm>
            <a:off x="4707183" y="1599717"/>
            <a:ext cx="2417861" cy="29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2EC1E-DBCB-4B28-A97D-E00420F68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5" y="1325216"/>
            <a:ext cx="8341615" cy="7408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Small Group Discussion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5F26A-3DFF-492D-8477-1AEE72BFF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486024"/>
            <a:ext cx="7846314" cy="15590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What barriers have you encountered to LOA?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How have you promoted faculty engagement in LOA on your campus?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are your going to try?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2086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CE06-ED56-420A-B8BD-CECA3AC43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848F7-0A75-4DB9-ABDE-997D8CB258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confidence in the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Signal faculty/unit ownership of LOs and LO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Offer on-going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 needs to be </a:t>
            </a:r>
            <a:r>
              <a:rPr lang="en-US" i="1" dirty="0"/>
              <a:t>meaningful and manageable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259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68B865-05BE-4640-A64C-E1D6122B2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55" y="965359"/>
            <a:ext cx="8313039" cy="7408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Welcome!</a:t>
            </a:r>
            <a:endParaRPr lang="en-CA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C9E6CE-EFF4-4614-A8D7-73ADED50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6" y="1943100"/>
            <a:ext cx="1619250" cy="1619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226A6-B2F7-42A7-96B1-9B71F3251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6" y="1943100"/>
            <a:ext cx="1619250" cy="1619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1762E-027C-4D90-9995-63A43D579A71}"/>
              </a:ext>
            </a:extLst>
          </p:cNvPr>
          <p:cNvSpPr txBox="1"/>
          <p:nvPr/>
        </p:nvSpPr>
        <p:spPr>
          <a:xfrm>
            <a:off x="2024063" y="3562350"/>
            <a:ext cx="235267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Andy Thompson</a:t>
            </a:r>
          </a:p>
          <a:p>
            <a:pPr algn="ctr"/>
            <a:r>
              <a:rPr lang="en-US" sz="1050" dirty="0"/>
              <a:t>AndreaThompson@cunet.Carleton.ca</a:t>
            </a:r>
            <a:endParaRPr lang="en-CA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B9AF7-5070-4458-9439-CF2377A40078}"/>
              </a:ext>
            </a:extLst>
          </p:cNvPr>
          <p:cNvSpPr txBox="1"/>
          <p:nvPr/>
        </p:nvSpPr>
        <p:spPr>
          <a:xfrm>
            <a:off x="4888708" y="3562350"/>
            <a:ext cx="210978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Eileen Harris</a:t>
            </a:r>
          </a:p>
          <a:p>
            <a:pPr algn="ctr"/>
            <a:r>
              <a:rPr lang="en-US" sz="1100" dirty="0"/>
              <a:t>EileenHarris@cunet.Carleton.ca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746962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E32B-F779-409E-A02F-58047D183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25" y="1792415"/>
            <a:ext cx="8509349" cy="99417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Thank you for attending!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3CE43-30D5-454D-B4A1-DFDDF02CA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325" y="2853999"/>
            <a:ext cx="8509348" cy="11750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Please provide your feedback</a:t>
            </a:r>
          </a:p>
          <a:p>
            <a:pPr algn="ctr"/>
            <a:r>
              <a:rPr lang="en-CA" dirty="0">
                <a:hlinkClick r:id="rId3"/>
              </a:rPr>
              <a:t>https://docs.google.com/forms/d/e/1FAIpQLSdPSRUAZZ2M7PG6v9MdoDuF_zp5akmLB-fX1bDlCUpn5NH2Ng/viewform?usp=sf_link</a:t>
            </a:r>
            <a:endParaRPr lang="en-CA" dirty="0"/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290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losophy - Carleton University">
            <a:extLst>
              <a:ext uri="{FF2B5EF4-FFF2-40B4-BE49-F238E27FC236}">
                <a16:creationId xmlns:a16="http://schemas.microsoft.com/office/drawing/2014/main" id="{CFE8EA7F-0F9C-4D1B-ABF6-502F92EE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08" y="1079897"/>
            <a:ext cx="6358384" cy="27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4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8788-8DCA-409D-A599-A875F0B35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Goals for this Session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148F4-5A2F-4BFC-9F71-3531B3A25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135129"/>
            <a:ext cx="8263362" cy="193043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 colleagues from other institutions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 experiences and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something new!</a:t>
            </a:r>
          </a:p>
          <a:p>
            <a:pPr marL="685800" lvl="1" indent="-342900" algn="l">
              <a:buAutoNum type="arabicPeriod"/>
            </a:pPr>
            <a:r>
              <a:rPr lang="en-US" dirty="0"/>
              <a:t>Identify obstacles and opportunities in the creation of program-level learning outcomes</a:t>
            </a:r>
          </a:p>
          <a:p>
            <a:pPr marL="685800" lvl="1" indent="-342900" algn="l">
              <a:buAutoNum type="arabicPeriod"/>
            </a:pPr>
            <a:r>
              <a:rPr lang="en-US" dirty="0"/>
              <a:t>Explain one method of LO development that prioritizes faculty engagement and buy-in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233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C82A-16A1-4140-9897-B39C83CE1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5203" y="1930127"/>
            <a:ext cx="4556526" cy="740857"/>
          </a:xfrm>
        </p:spPr>
        <p:txBody>
          <a:bodyPr/>
          <a:lstStyle/>
          <a:p>
            <a:r>
              <a:rPr lang="en-US" dirty="0"/>
              <a:t>Tell Us About Yourself!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692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96108-AFCE-415E-9A45-A6B20247ACF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8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108A33-93BB-4622-AD68-1D62EC9D89D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3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C04C-3B22-4B13-9877-7EB555A4F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767277"/>
            <a:ext cx="5712714" cy="495835"/>
          </a:xfrm>
        </p:spPr>
        <p:txBody>
          <a:bodyPr/>
          <a:lstStyle/>
          <a:p>
            <a:r>
              <a:rPr lang="en-US" dirty="0"/>
              <a:t>Where </a:t>
            </a:r>
            <a:r>
              <a:rPr lang="en-US"/>
              <a:t>We Started...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AC781-C8FA-4176-95F3-D7090CD7F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1580827"/>
            <a:ext cx="8416200" cy="244098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Assurance Framework 2011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Mandated learning outcomes and assessment for every academic degree  program in Ontario</a:t>
            </a:r>
          </a:p>
          <a:p>
            <a:pPr lvl="1" algn="l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Pilot Project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One unit in each faculty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Provided workshops, individualized support, goals and deadlines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Expectations were high!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Develop learning outcomes, curriculum map, &amp; assessments completed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Direct assessment was prioritized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201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56FA-A0F7-4349-81A7-032732EE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25" y="605745"/>
            <a:ext cx="8509349" cy="663803"/>
          </a:xfrm>
        </p:spPr>
        <p:txBody>
          <a:bodyPr>
            <a:normAutofit/>
          </a:bodyPr>
          <a:lstStyle/>
          <a:p>
            <a:r>
              <a:rPr lang="en-US" sz="3200" dirty="0"/>
              <a:t>What Didn’t Work</a:t>
            </a:r>
            <a:endParaRPr lang="en-CA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3D0C9-7244-4A53-ACF2-7CD4161CB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325" y="1526583"/>
            <a:ext cx="8509348" cy="2796036"/>
          </a:xfrm>
        </p:spPr>
        <p:txBody>
          <a:bodyPr>
            <a:normAutofit/>
          </a:bodyPr>
          <a:lstStyle/>
          <a:p>
            <a:r>
              <a:rPr lang="en-US" sz="2400" dirty="0"/>
              <a:t>Long, information heavy </a:t>
            </a:r>
            <a:r>
              <a:rPr lang="en-US" sz="2400" dirty="0" err="1"/>
              <a:t>powerpoint</a:t>
            </a:r>
            <a:r>
              <a:rPr lang="en-US" sz="2400" dirty="0"/>
              <a:t> workshops</a:t>
            </a:r>
          </a:p>
          <a:p>
            <a:endParaRPr lang="en-US" sz="2400" dirty="0"/>
          </a:p>
          <a:p>
            <a:r>
              <a:rPr lang="en-US" sz="2400" dirty="0"/>
              <a:t>High, deadline driven expectations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Emphasis on direct, quantitative assessment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16704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ba3169b-ac64-4db9-88f5-b1806beed0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2534a9-a23a-44f4-8021-ff94c83f3222"/>
</p:tagLst>
</file>

<file path=ppt/theme/theme1.xml><?xml version="1.0" encoding="utf-8"?>
<a:theme xmlns:a="http://schemas.openxmlformats.org/drawingml/2006/main" name="Office Theme">
  <a:themeElements>
    <a:clrScheme name="Carlet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91C00"/>
      </a:accent1>
      <a:accent2>
        <a:srgbClr val="782BDB"/>
      </a:accent2>
      <a:accent3>
        <a:srgbClr val="FFE600"/>
      </a:accent3>
      <a:accent4>
        <a:srgbClr val="F36F14"/>
      </a:accent4>
      <a:accent5>
        <a:srgbClr val="038044"/>
      </a:accent5>
      <a:accent6>
        <a:srgbClr val="1166A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23021</TotalTime>
  <Words>573</Words>
  <Application>Microsoft Office PowerPoint</Application>
  <PresentationFormat>On-screen Show (16:9)</PresentationFormat>
  <Paragraphs>116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Train the Trainer: Engaging Faculty in Developing Program-Level Learning Outcomes </vt:lpstr>
      <vt:lpstr>Welcome!</vt:lpstr>
      <vt:lpstr>PowerPoint Presentation</vt:lpstr>
      <vt:lpstr>Goals for this Session</vt:lpstr>
      <vt:lpstr>Tell Us About Yourself!</vt:lpstr>
      <vt:lpstr>PowerPoint Presentation</vt:lpstr>
      <vt:lpstr>PowerPoint Presentation</vt:lpstr>
      <vt:lpstr>Where We Started...</vt:lpstr>
      <vt:lpstr>What Didn’t Work</vt:lpstr>
      <vt:lpstr>PowerPoint Presentation</vt:lpstr>
      <vt:lpstr>What Did Work…</vt:lpstr>
      <vt:lpstr>What Did Work…</vt:lpstr>
      <vt:lpstr>Guiding Principle</vt:lpstr>
      <vt:lpstr>The Learning Outcomes Workshop</vt:lpstr>
      <vt:lpstr>LO Workshop Step-by-Step</vt:lpstr>
      <vt:lpstr>Questions</vt:lpstr>
      <vt:lpstr>PowerPoint Presentation</vt:lpstr>
      <vt:lpstr>Small Group Discussion</vt:lpstr>
      <vt:lpstr>Things to Remember</vt:lpstr>
      <vt:lpstr>Thank you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Ryan</dc:creator>
  <cp:lastModifiedBy>Andy Thompson</cp:lastModifiedBy>
  <cp:revision>71</cp:revision>
  <cp:lastPrinted>2021-10-26T16:34:32Z</cp:lastPrinted>
  <dcterms:created xsi:type="dcterms:W3CDTF">2021-06-22T15:43:15Z</dcterms:created>
  <dcterms:modified xsi:type="dcterms:W3CDTF">2021-11-08T19:46:40Z</dcterms:modified>
</cp:coreProperties>
</file>