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23"/>
  </p:notesMasterIdLst>
  <p:sldIdLst>
    <p:sldId id="278" r:id="rId5"/>
    <p:sldId id="283" r:id="rId6"/>
    <p:sldId id="294" r:id="rId7"/>
    <p:sldId id="282" r:id="rId8"/>
    <p:sldId id="265" r:id="rId9"/>
    <p:sldId id="273" r:id="rId10"/>
    <p:sldId id="285" r:id="rId11"/>
    <p:sldId id="289" r:id="rId12"/>
    <p:sldId id="290" r:id="rId13"/>
    <p:sldId id="280" r:id="rId14"/>
    <p:sldId id="284" r:id="rId15"/>
    <p:sldId id="288" r:id="rId16"/>
    <p:sldId id="292" r:id="rId17"/>
    <p:sldId id="293" r:id="rId18"/>
    <p:sldId id="291" r:id="rId19"/>
    <p:sldId id="287" r:id="rId20"/>
    <p:sldId id="277" r:id="rId21"/>
    <p:sldId id="279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1C24"/>
    <a:srgbClr val="D5D6D6"/>
    <a:srgbClr val="D5D5D5"/>
    <a:srgbClr val="9F9FA1"/>
    <a:srgbClr val="3E4040"/>
    <a:srgbClr val="D73C32"/>
    <a:srgbClr val="FBD2D3"/>
    <a:srgbClr val="969696"/>
    <a:srgbClr val="1E1E1E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90" autoAdjust="0"/>
    <p:restoredTop sz="86373" autoAdjust="0"/>
  </p:normalViewPr>
  <p:slideViewPr>
    <p:cSldViewPr snapToGrid="0">
      <p:cViewPr varScale="1">
        <p:scale>
          <a:sx n="207" d="100"/>
          <a:sy n="207" d="100"/>
        </p:scale>
        <p:origin x="172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2-CE43-8F41-1E576443FE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F2-CE43-8F41-1E576443FE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F2-CE43-8F41-1E576443F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9621487"/>
        <c:axId val="864869423"/>
      </c:barChart>
      <c:catAx>
        <c:axId val="1069621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869423"/>
        <c:crosses val="autoZero"/>
        <c:auto val="1"/>
        <c:lblAlgn val="ctr"/>
        <c:lblOffset val="100"/>
        <c:noMultiLvlLbl val="0"/>
      </c:catAx>
      <c:valAx>
        <c:axId val="86486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621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1D-814A-9D51-35F1843760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1D-814A-9D51-35F1843760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1D-814A-9D51-35F184376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1787552"/>
        <c:axId val="1236195616"/>
      </c:barChart>
      <c:catAx>
        <c:axId val="75178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195616"/>
        <c:crosses val="autoZero"/>
        <c:auto val="1"/>
        <c:lblAlgn val="ctr"/>
        <c:lblOffset val="100"/>
        <c:noMultiLvlLbl val="0"/>
      </c:catAx>
      <c:valAx>
        <c:axId val="123619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78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3-A743-8769-1A4F83226E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3-A743-8769-1A4F83226E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83-A743-8769-1A4F83226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6590015"/>
        <c:axId val="1276908431"/>
      </c:barChart>
      <c:catAx>
        <c:axId val="1276590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908431"/>
        <c:crosses val="autoZero"/>
        <c:auto val="1"/>
        <c:lblAlgn val="ctr"/>
        <c:lblOffset val="100"/>
        <c:noMultiLvlLbl val="0"/>
      </c:catAx>
      <c:valAx>
        <c:axId val="127690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590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2D86D-6893-5343-9561-2E68EE77E17C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4369-76AC-214A-993D-8146C865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6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7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8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greys (proposed):</a:t>
            </a:r>
          </a:p>
          <a:p>
            <a:pPr lvl="2"/>
            <a:r>
              <a:rPr lang="en-CA" sz="1600"/>
              <a:t>Light: 14/10/8/0; 213/213/213; D5D5D5</a:t>
            </a:r>
          </a:p>
          <a:p>
            <a:pPr lvl="2"/>
            <a:r>
              <a:rPr lang="en-CA" sz="1600"/>
              <a:t>Medium: 36/30/26/0; 160/160/160; A0A0A0</a:t>
            </a:r>
          </a:p>
          <a:p>
            <a:pPr lvl="2"/>
            <a:r>
              <a:rPr lang="en-CA" sz="1600"/>
              <a:t>Dark: 78/71/67/26; 65/65/65; 414141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colour (proposed): Light Red</a:t>
            </a:r>
          </a:p>
          <a:p>
            <a:pPr lvl="2"/>
            <a:r>
              <a:rPr lang="en-CA" sz="1600"/>
              <a:t>1/90/91/1; 251/210/211; FBD2D3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7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greys (proposed):</a:t>
            </a:r>
          </a:p>
          <a:p>
            <a:pPr lvl="2"/>
            <a:r>
              <a:rPr lang="en-CA" sz="1600"/>
              <a:t>Light: 14/10/8/0; 213/213/213; D5D5D5</a:t>
            </a:r>
          </a:p>
          <a:p>
            <a:pPr lvl="2"/>
            <a:r>
              <a:rPr lang="en-CA" sz="1600"/>
              <a:t>Medium: 36/30/26/0; 160/160/160; A0A0A0</a:t>
            </a:r>
          </a:p>
          <a:p>
            <a:pPr lvl="2"/>
            <a:r>
              <a:rPr lang="en-CA" sz="1600"/>
              <a:t>Dark: 78/71/67/26; 65/65/65; 414141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colour (proposed): Light Red</a:t>
            </a:r>
          </a:p>
          <a:p>
            <a:pPr lvl="2"/>
            <a:r>
              <a:rPr lang="en-CA" sz="1600"/>
              <a:t>1/90/91/1; 251/210/211; FBD2D3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85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0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greys (proposed):</a:t>
            </a:r>
          </a:p>
          <a:p>
            <a:pPr lvl="2"/>
            <a:r>
              <a:rPr lang="en-CA" sz="1600"/>
              <a:t>Light: 14/10/8/0; 213/213/213; D5D5D5</a:t>
            </a:r>
          </a:p>
          <a:p>
            <a:pPr lvl="2"/>
            <a:r>
              <a:rPr lang="en-CA" sz="1600"/>
              <a:t>Medium: 36/30/26/0; 160/160/160; A0A0A0</a:t>
            </a:r>
          </a:p>
          <a:p>
            <a:pPr lvl="2"/>
            <a:r>
              <a:rPr lang="en-CA" sz="1600"/>
              <a:t>Dark: 78/71/67/26; 65/65/65; 414141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colour (proposed): Light Red</a:t>
            </a:r>
          </a:p>
          <a:p>
            <a:pPr lvl="2"/>
            <a:r>
              <a:rPr lang="en-CA" sz="1600"/>
              <a:t>1/90/91/1; 251/210/211; FBD2D3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9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02F34D-0725-2654-2170-4633B4060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175774" cy="516137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CBDDD8-0ABA-F01D-C333-DE025D597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816086"/>
            <a:ext cx="6893906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061ED09-2334-CDD8-1B95-BA1575C77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685098"/>
            <a:ext cx="6893906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AF5319-AB4A-3F05-71BB-3438964DE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954D7A6-C5CC-C6AA-E964-1A5D0AD44EA7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9110862-FCFE-4DD8-D2C2-682392F0C0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0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32000"/>
            <a:ext cx="7999199" cy="671586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213945"/>
            <a:ext cx="3716522" cy="3152356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213945"/>
            <a:ext cx="3716521" cy="3152356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ABDF25-55E1-8740-9525-1A094982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0C788B9-2B13-33BD-74FF-A62D2C879A4B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rgbClr val="E9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82132CF-2C22-C751-C880-5931134F1D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49692BE-6321-0E46-9AE2-E491AAD31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00008" cy="640832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074019"/>
            <a:ext cx="8000007" cy="432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499" y="1598215"/>
            <a:ext cx="8000007" cy="267496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9489D2-A547-9467-F003-E888810E734D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0C83D23-A2ED-92BD-3FD0-4BD079FAD4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45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-Head -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0ABDF25-55E1-8740-9525-1A094982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CCC5F-AEF6-D149-86B6-908FB0DB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CD4D76-E938-C0FE-42AF-118C28DA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32594"/>
            <a:ext cx="8000008" cy="640832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19F14C5-836D-38F0-C562-10D4C0A48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074019"/>
            <a:ext cx="8000007" cy="432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CB51878-5E70-757A-DBDD-496B01533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499" y="1598215"/>
            <a:ext cx="8000007" cy="267496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CC66C8-4A85-4C02-BACF-5BA1631D90C5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rgbClr val="E9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55841B05-D2A9-18C5-6B2F-74C1CFAF0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2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8B6336-F657-744C-A4FC-6471C335A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115"/>
          <a:stretch/>
        </p:blipFill>
        <p:spPr>
          <a:xfrm>
            <a:off x="0" y="8467"/>
            <a:ext cx="9144000" cy="5135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DC454-CEBE-BF44-9F5E-79A5F5000B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DF195C-0123-544A-9FE1-F77D58D77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9D0CE7-454F-8B45-AFE8-72DC7B79C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25C032-2E03-426E-3969-F188576E7C46}"/>
              </a:ext>
            </a:extLst>
          </p:cNvPr>
          <p:cNvSpPr/>
          <p:nvPr userDrawn="1"/>
        </p:nvSpPr>
        <p:spPr>
          <a:xfrm>
            <a:off x="4442514" y="4594934"/>
            <a:ext cx="254833" cy="25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819938-96BE-11B4-D5E9-28BA83E47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585033"/>
            <a:ext cx="2057400" cy="2746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757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77A851-3FA5-3E49-A8C9-477469ED4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28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690E5-33BD-B648-A36E-4CF380D48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A56F976-B98E-25AF-E46B-3A4388AF1E7E}"/>
              </a:ext>
            </a:extLst>
          </p:cNvPr>
          <p:cNvSpPr/>
          <p:nvPr userDrawn="1"/>
        </p:nvSpPr>
        <p:spPr>
          <a:xfrm>
            <a:off x="4442514" y="4594934"/>
            <a:ext cx="254833" cy="25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5C56C-42CD-45F0-DD34-DEA49349D9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585033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0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0AB93D99-7BA8-A74A-BFBE-AE69998D0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EF556-0843-9F49-B24F-0155AC1D42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2600" y="2525197"/>
            <a:ext cx="2990851" cy="146339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A62ABC-8BF6-4141-81B1-2579AA5B2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9306" y="1286908"/>
            <a:ext cx="5968416" cy="994172"/>
          </a:xfrm>
        </p:spPr>
        <p:txBody>
          <a:bodyPr lIns="0" tIns="0" rIns="0" b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6E8092-521D-08F4-EB41-8590139CA26C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EA3DA6A-E306-EBDB-1AC6-BB8952B84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9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5CD1AF-403C-F744-9D58-F0FC7A331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138" y="598"/>
            <a:ext cx="9148138" cy="5143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2D04D02-F846-0C4B-99A6-45E417F5E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894" y="1802289"/>
            <a:ext cx="6992411" cy="740857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E489BDA-58A5-9D48-933E-BB1CDC195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895" y="2612203"/>
            <a:ext cx="6992410" cy="114081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9FD060-1D9F-3942-9D31-B3D158FBB2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5888D3-3D84-7D43-58D6-DEEC862F7F02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85D86BD-2F51-6200-D569-87B511B2FB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9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A1F5D90-56BB-674A-9041-227D3021E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900" r="5229"/>
          <a:stretch/>
        </p:blipFill>
        <p:spPr>
          <a:xfrm>
            <a:off x="-2" y="0"/>
            <a:ext cx="9144001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9AA04F-58B8-3741-9C29-4F86DC07A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706" b="50811"/>
          <a:stretch/>
        </p:blipFill>
        <p:spPr>
          <a:xfrm>
            <a:off x="5556069" y="3892074"/>
            <a:ext cx="3587931" cy="1251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6E04D9-E10F-5445-AA6F-0BD7CCA04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497" t="66808"/>
          <a:stretch/>
        </p:blipFill>
        <p:spPr>
          <a:xfrm>
            <a:off x="-2" y="0"/>
            <a:ext cx="9144001" cy="2571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5" y="421148"/>
            <a:ext cx="6292113" cy="615219"/>
          </a:xfrm>
        </p:spPr>
        <p:txBody>
          <a:bodyPr lIns="0" tIns="0" rIns="0" bIns="0" anchor="t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5" y="1141169"/>
            <a:ext cx="4374103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F8191-C3FE-1582-1832-ED26E8981EC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4624185-D382-973F-66DF-A77C85BDD4DB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rgbClr val="E9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F03A75C-FF58-DD92-9F2C-33B5F5D59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5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56F3CAD-7BF3-0042-BA33-8A5869BC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208347"/>
            <a:ext cx="8055666" cy="3118897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553208-12D0-7D80-189E-6B472A1CB96E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C08EE34-6AB6-4A4B-00C3-E5F9E31162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4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542299"/>
            <a:ext cx="8055666" cy="283465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766546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994A62B-2A39-AF73-B926-C12FA5999B54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rgbClr val="E9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9F557F38-AEFD-BF34-C0A7-98871F60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9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1DAD6E7-F2BA-1747-9462-F567163DF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1" y="1306799"/>
            <a:ext cx="4425268" cy="3116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A77C94-F7E3-3E47-A799-43D7A907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32000"/>
            <a:ext cx="7999199" cy="7236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74825" y="1306800"/>
            <a:ext cx="3096774" cy="2376608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15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350" indent="0">
              <a:tabLst/>
              <a:defRPr>
                <a:solidFill>
                  <a:schemeClr val="bg1"/>
                </a:solidFill>
              </a:defRPr>
            </a:lvl2pPr>
            <a:lvl3pPr marL="6350" indent="0">
              <a:tabLst/>
              <a:defRPr>
                <a:solidFill>
                  <a:schemeClr val="bg1"/>
                </a:solidFill>
              </a:defRPr>
            </a:lvl3pPr>
            <a:lvl4pPr marL="6350" indent="0">
              <a:tabLst/>
              <a:defRPr>
                <a:solidFill>
                  <a:schemeClr val="bg1"/>
                </a:solidFill>
              </a:defRPr>
            </a:lvl4pPr>
            <a:lvl5pPr marL="6350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D3C5A5-19A1-B0C9-E8E9-D08B894C1DB2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4BD2447-59A1-3941-074C-86991C4EC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2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797761"/>
            <a:ext cx="8242679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2CFFC4-66BE-2AFD-72A5-E6B8F8FF9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1" y="1593050"/>
            <a:ext cx="4425268" cy="3116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86B4E04-E03C-6E30-02EF-AF7692F14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74825" y="1593051"/>
            <a:ext cx="3340254" cy="2376608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15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350" indent="0">
              <a:tabLst/>
              <a:defRPr>
                <a:solidFill>
                  <a:schemeClr val="bg1"/>
                </a:solidFill>
              </a:defRPr>
            </a:lvl2pPr>
            <a:lvl3pPr marL="6350" indent="0">
              <a:tabLst/>
              <a:defRPr>
                <a:solidFill>
                  <a:schemeClr val="bg1"/>
                </a:solidFill>
              </a:defRPr>
            </a:lvl3pPr>
            <a:lvl4pPr marL="6350" indent="0">
              <a:tabLst/>
              <a:defRPr>
                <a:solidFill>
                  <a:schemeClr val="bg1"/>
                </a:solidFill>
              </a:defRPr>
            </a:lvl4pPr>
            <a:lvl5pPr marL="6350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A516B0-2614-30A8-09ED-7394B8606678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rgbClr val="E9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EA8AEB1E-228E-6AF7-825E-C3D5B28EBB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D62C7B2-F881-304C-8673-2B7AE4429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1" y="432000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221827"/>
            <a:ext cx="3716522" cy="3026980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221827"/>
            <a:ext cx="3716521" cy="3026980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5F7907-417B-9845-A5F7-7A6C24422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9FF460C-DE7B-A56A-91C6-C9F7A4DA5ADF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CA91C7B-D6E4-D4AE-D53F-6C6B31145A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6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1" y="797761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6B374BF-327C-A1C5-95C4-C9A2DE524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0" y="1587588"/>
            <a:ext cx="3716522" cy="2758151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A48466F-4618-BC73-3718-4121D1F66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5079" y="1587588"/>
            <a:ext cx="3716521" cy="2758151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6C3BAB-9532-9FAF-B029-E20985897860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rgbClr val="E9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48AE36F5-7030-A31E-96AB-5898582C0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5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190B3-ABB8-188F-8A7C-E3B8A6D3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7EA13-732C-909C-E077-85B54819EED3}"/>
              </a:ext>
            </a:extLst>
          </p:cNvPr>
          <p:cNvSpPr txBox="1"/>
          <p:nvPr userDrawn="1"/>
        </p:nvSpPr>
        <p:spPr>
          <a:xfrm>
            <a:off x="8040029" y="489910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5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28" r:id="rId2"/>
    <p:sldLayoutId id="2147483727" r:id="rId3"/>
    <p:sldLayoutId id="2147483704" r:id="rId4"/>
    <p:sldLayoutId id="2147483730" r:id="rId5"/>
    <p:sldLayoutId id="2147483724" r:id="rId6"/>
    <p:sldLayoutId id="2147483732" r:id="rId7"/>
    <p:sldLayoutId id="2147483726" r:id="rId8"/>
    <p:sldLayoutId id="2147483731" r:id="rId9"/>
    <p:sldLayoutId id="2147483716" r:id="rId10"/>
    <p:sldLayoutId id="2147483703" r:id="rId11"/>
    <p:sldLayoutId id="2147483729" r:id="rId12"/>
    <p:sldLayoutId id="2147483663" r:id="rId13"/>
    <p:sldLayoutId id="2147483664" r:id="rId14"/>
    <p:sldLayoutId id="2147483667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spc="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 spc="5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 spc="5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 spc="5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 spc="5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 spc="5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make-your-powerpoint-presentations-accessible-to-people-with-disabilities-6f7772b2-2f33-4bd2-8ca7-dae3b2b3ef25" TargetMode="External"/><Relationship Id="rId2" Type="http://schemas.openxmlformats.org/officeDocument/2006/relationships/hyperlink" Target="https://carleton.ca/tls/teachingresources/redesigning-your-courses/accessibility/accessible-powerpoint-pc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9358-B01E-63B0-4A6D-F5C654583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Updated PPT Template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6753C-944E-2237-E351-0F058E5CB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December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3D50E-2E2E-8EA9-DD5B-F0F0EA59B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69546"/>
            <a:ext cx="2057400" cy="274637"/>
          </a:xfrm>
        </p:spPr>
        <p:txBody>
          <a:bodyPr/>
          <a:lstStyle/>
          <a:p>
            <a:fld id="{9A4F85B5-676E-9044-9839-DA4F1F4AF2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9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5E72-54E0-E3C6-687C-20ED0E744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Section Slide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DAEAA-5446-534C-254E-99E4C6E05F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Option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D9765-7568-CDD5-9798-E9AEFB73B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5B5-676E-9044-9839-DA4F1F4AF23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9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DC03-7C71-1D92-F3DB-2C0F16584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Section Slide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1716E-4E57-35B4-5171-4569DAEA65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72BCD-DE07-D23E-051C-EB3ACA158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5B5-676E-9044-9839-DA4F1F4AF2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6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ED246E-838B-C188-35F8-EBBE11CB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– Wave Above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71CE5F-6BE3-48FB-8554-256330643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551443"/>
            <a:ext cx="8055666" cy="283465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868516A-45DB-4C72-0380-E1740E607A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71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B0DEB9-6903-2F7E-9D18-B2EF1D56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with Wave Above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4CB11F5-3BAA-A2FC-8248-43D5ECE8E9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9354624"/>
              </p:ext>
            </p:extLst>
          </p:nvPr>
        </p:nvGraphicFramePr>
        <p:xfrm>
          <a:off x="571500" y="1543050"/>
          <a:ext cx="80549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995">
                  <a:extLst>
                    <a:ext uri="{9D8B030D-6E8A-4147-A177-3AD203B41FA5}">
                      <a16:colId xmlns:a16="http://schemas.microsoft.com/office/drawing/2014/main" val="32277953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364373769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2790316503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3918298412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1049950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62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847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709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28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17150"/>
                  </a:ext>
                </a:extLst>
              </a:tr>
            </a:tbl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F1C113A-4DDE-4EFF-AC7D-112414F9E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89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B0DEB9-6903-2F7E-9D18-B2EF1D56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with Wave Above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02F50D1-4547-A261-11FA-93F0EC001FF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4588296"/>
              </p:ext>
            </p:extLst>
          </p:nvPr>
        </p:nvGraphicFramePr>
        <p:xfrm>
          <a:off x="571500" y="1543050"/>
          <a:ext cx="8054975" cy="283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CD99DF6-6FCB-BC23-F8FB-89E29150C9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3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E5ED-4DBD-B195-02CE-3D4CF104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Columns – Wave Above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C036-0931-A926-5233-2F6454A600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0785D-BBB4-C4C6-BCDB-04949A583A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A30FEB8-8AF8-B05B-EDB4-8FDB8219D7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1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A8C2-D10B-12D7-0D49-052602B9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Two-Column Content Slide – No Wave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C1FBF8-B187-9ED4-7BE0-E13835AEE4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596DCC-7D21-A6E2-1B3A-13DDB3CA679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DAED87E-AE14-8C9F-F353-3973526EEE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45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1909-F1AB-A0C9-56EE-0BE35651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on No-Wave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49302-D6B3-1BB6-A25E-3558AEC90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Sub-Heading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8AE823B-B69C-EBB3-1FA5-31EF7106F5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1860718"/>
              </p:ext>
            </p:extLst>
          </p:nvPr>
        </p:nvGraphicFramePr>
        <p:xfrm>
          <a:off x="571500" y="1598613"/>
          <a:ext cx="7999413" cy="267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8C1014A-F0E5-F3E7-FC30-DB273CBA0D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5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A4318-CCA9-53FB-8B6D-B412AA4F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C2506-DE6E-7A36-0056-9E85E5760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68747"/>
            <a:ext cx="2057400" cy="274637"/>
          </a:xfrm>
        </p:spPr>
        <p:txBody>
          <a:bodyPr/>
          <a:lstStyle/>
          <a:p>
            <a:fld id="{9A4F85B5-676E-9044-9839-DA4F1F4AF2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1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9768-ECBE-9C89-82B6-ED5587616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Guidelines for creating accessible PowerPoint presentations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4136D-CAE6-4761-D549-A42783091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895" y="2600354"/>
            <a:ext cx="6992410" cy="1242597"/>
          </a:xfrm>
        </p:spPr>
        <p:txBody>
          <a:bodyPr>
            <a:normAutofit/>
          </a:bodyPr>
          <a:lstStyle/>
          <a:p>
            <a:r>
              <a:rPr lang="en-US" dirty="0"/>
              <a:t>Please review the following best practices to ensure meeting WCAG AA requirements:</a:t>
            </a:r>
          </a:p>
          <a:p>
            <a:r>
              <a:rPr lang="en-US" dirty="0">
                <a:hlinkClick r:id="rId2"/>
              </a:rPr>
              <a:t>The Carleton TLS PowerPoint support website</a:t>
            </a:r>
            <a:endParaRPr lang="en-US" dirty="0"/>
          </a:p>
          <a:p>
            <a:r>
              <a:rPr lang="en-US" dirty="0">
                <a:hlinkClick r:id="rId3"/>
              </a:rPr>
              <a:t>The Microsoft PowerPoint support website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FD6C0-0524-D34D-3FFC-FED8509F4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/>
          <a:p>
            <a:fld id="{9A4F85B5-676E-9044-9839-DA4F1F4AF237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633A6-709C-2950-FA6C-FF370EBF4BCD}"/>
              </a:ext>
            </a:extLst>
          </p:cNvPr>
          <p:cNvSpPr txBox="1"/>
          <p:nvPr/>
        </p:nvSpPr>
        <p:spPr>
          <a:xfrm>
            <a:off x="473894" y="4015946"/>
            <a:ext cx="4674755" cy="3295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*This slide can be deleted when done.</a:t>
            </a:r>
          </a:p>
        </p:txBody>
      </p:sp>
    </p:spTree>
    <p:extLst>
      <p:ext uri="{BB962C8B-B14F-4D97-AF65-F5344CB8AC3E}">
        <p14:creationId xmlns:p14="http://schemas.microsoft.com/office/powerpoint/2010/main" val="195254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9768-ECBE-9C89-82B6-ED5587616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Alternate Title Slide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4136D-CAE6-4761-D549-A42783091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895" y="2600355"/>
            <a:ext cx="5712714" cy="1140812"/>
          </a:xfrm>
        </p:spPr>
        <p:txBody>
          <a:bodyPr/>
          <a:lstStyle/>
          <a:p>
            <a:r>
              <a:rPr lang="en-US" dirty="0"/>
              <a:t>Wave above and below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FD6C0-0524-D34D-3FFC-FED8509F4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/>
          <a:p>
            <a:fld id="{9A4F85B5-676E-9044-9839-DA4F1F4AF2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3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9C501B-FBCA-3047-B20F-B966F8D96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5" y="421148"/>
            <a:ext cx="6146745" cy="493252"/>
          </a:xfrm>
        </p:spPr>
        <p:txBody>
          <a:bodyPr>
            <a:noAutofit/>
          </a:bodyPr>
          <a:lstStyle/>
          <a:p>
            <a:r>
              <a:rPr lang="en-US" sz="3200" dirty="0"/>
              <a:t>Example Alternate Title Slide 2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DA17C67-C6D7-BC49-94C0-53141F809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1025718"/>
            <a:ext cx="3685570" cy="1357273"/>
          </a:xfrm>
        </p:spPr>
        <p:txBody>
          <a:bodyPr/>
          <a:lstStyle/>
          <a:p>
            <a:r>
              <a:rPr lang="en-US" dirty="0"/>
              <a:t>Photographic Option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3D632-8E8D-466F-3717-8B8789811D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8391" y="4680103"/>
            <a:ext cx="2057400" cy="274637"/>
          </a:xfrm>
        </p:spPr>
        <p:txBody>
          <a:bodyPr/>
          <a:lstStyle/>
          <a:p>
            <a:fld id="{9A4F85B5-676E-9044-9839-DA4F1F4AF2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7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F13FB-EBA0-9C52-C919-7127A36832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95711-F5AF-1A48-AE17-D21E9F30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Layout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9ED604-6E76-071B-8F5E-7609DC73F3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4254"/>
            <a:ext cx="2057400" cy="274637"/>
          </a:xfrm>
        </p:spPr>
        <p:txBody>
          <a:bodyPr/>
          <a:lstStyle/>
          <a:p>
            <a:fld id="{9A4F85B5-676E-9044-9839-DA4F1F4AF23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91E50-189D-8087-B759-6CC76C1017EB}"/>
              </a:ext>
            </a:extLst>
          </p:cNvPr>
          <p:cNvSpPr txBox="1"/>
          <p:nvPr/>
        </p:nvSpPr>
        <p:spPr>
          <a:xfrm>
            <a:off x="6210556" y="482975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F558E19-01A7-4A4F-95F6-8F8092B4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Two-Column Content Slide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706386-8BAE-971E-907C-C94F21B404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1919E-F8EB-B481-C736-9622722E800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89343-3B87-4410-5C0A-9E0CF8E0E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1941"/>
            <a:ext cx="2057400" cy="274637"/>
          </a:xfrm>
        </p:spPr>
        <p:txBody>
          <a:bodyPr/>
          <a:lstStyle/>
          <a:p>
            <a:fld id="{9A4F85B5-676E-9044-9839-DA4F1F4AF2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6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28196F-87CE-26BC-D6AE-A72D5FE1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With Call-Out Box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9B8551-36AC-7F0F-A10F-8CAB29E739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02FFF-4EE4-14D3-1FC7-E596E8BA0A2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4DDC3-C141-E4A5-7B5E-712658B2B8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299" y="4674376"/>
            <a:ext cx="2057400" cy="274637"/>
          </a:xfrm>
        </p:spPr>
        <p:txBody>
          <a:bodyPr/>
          <a:lstStyle/>
          <a:p>
            <a:fld id="{9A4F85B5-676E-9044-9839-DA4F1F4AF2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6603-9F33-4EC8-A6FE-FDAA552F5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Options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08AA137-386F-F1D6-B99A-FF36F1466CB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5049350"/>
              </p:ext>
            </p:extLst>
          </p:nvPr>
        </p:nvGraphicFramePr>
        <p:xfrm>
          <a:off x="573088" y="1222375"/>
          <a:ext cx="3716335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3267">
                  <a:extLst>
                    <a:ext uri="{9D8B030D-6E8A-4147-A177-3AD203B41FA5}">
                      <a16:colId xmlns:a16="http://schemas.microsoft.com/office/drawing/2014/main" val="4284029742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1015094671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3697973200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1744189333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3648053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03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29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224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88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6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877388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F5B8CC-82D4-BDA2-0400-9140C2B21B2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6067225"/>
              </p:ext>
            </p:extLst>
          </p:nvPr>
        </p:nvGraphicFramePr>
        <p:xfrm>
          <a:off x="4854575" y="1222375"/>
          <a:ext cx="37163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267">
                  <a:extLst>
                    <a:ext uri="{9D8B030D-6E8A-4147-A177-3AD203B41FA5}">
                      <a16:colId xmlns:a16="http://schemas.microsoft.com/office/drawing/2014/main" val="174607750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4051959854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1539046627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4276312886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1679692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585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74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988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476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61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33560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82AB39-E141-DF43-C33C-23B6764E41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1941"/>
            <a:ext cx="2057400" cy="274637"/>
          </a:xfrm>
        </p:spPr>
        <p:txBody>
          <a:bodyPr/>
          <a:lstStyle/>
          <a:p>
            <a:fld id="{9A4F85B5-676E-9044-9839-DA4F1F4AF2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7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1909-F1AB-A0C9-56EE-0BE35651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49302-D6B3-1BB6-A25E-3558AEC90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Sub-Heading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C8BB1A7-64F5-EE89-DB6D-3D1BAC6D33E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1499299"/>
              </p:ext>
            </p:extLst>
          </p:nvPr>
        </p:nvGraphicFramePr>
        <p:xfrm>
          <a:off x="571500" y="1598613"/>
          <a:ext cx="7999413" cy="267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92860-9C2C-0437-BFFF-16D322C929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2802" y="4669763"/>
            <a:ext cx="2057400" cy="274637"/>
          </a:xfrm>
        </p:spPr>
        <p:txBody>
          <a:bodyPr/>
          <a:lstStyle/>
          <a:p>
            <a:fld id="{9A4F85B5-676E-9044-9839-DA4F1F4AF23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30769"/>
      </p:ext>
    </p:extLst>
  </p:cSld>
  <p:clrMapOvr>
    <a:masterClrMapping/>
  </p:clrMapOvr>
</p:sld>
</file>

<file path=ppt/theme/theme1.xml><?xml version="1.0" encoding="utf-8"?>
<a:theme xmlns:a="http://schemas.openxmlformats.org/drawingml/2006/main" name="CarletonU">
  <a:themeElements>
    <a:clrScheme name="Carleton Colours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E91C24"/>
      </a:accent1>
      <a:accent2>
        <a:srgbClr val="A0A0A0"/>
      </a:accent2>
      <a:accent3>
        <a:srgbClr val="FBD2D3"/>
      </a:accent3>
      <a:accent4>
        <a:srgbClr val="D5D5D5"/>
      </a:accent4>
      <a:accent5>
        <a:srgbClr val="038044"/>
      </a:accent5>
      <a:accent6>
        <a:srgbClr val="1166AA"/>
      </a:accent6>
      <a:hlink>
        <a:srgbClr val="003C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letonU" id="{2B00C0B3-2EC4-284A-93CF-30C37DD62F9A}" vid="{D942AECA-9F62-C94E-A636-2FCF88DB33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A66EB76829D34FB3B76BCAC7DC632F" ma:contentTypeVersion="13" ma:contentTypeDescription="Create a new document." ma:contentTypeScope="" ma:versionID="0a82978f4d74dac53686195867cef818">
  <xsd:schema xmlns:xsd="http://www.w3.org/2001/XMLSchema" xmlns:xs="http://www.w3.org/2001/XMLSchema" xmlns:p="http://schemas.microsoft.com/office/2006/metadata/properties" xmlns:ns2="e7b193ac-ea41-4509-9747-953194e6ef68" xmlns:ns3="d3179429-d478-498a-b939-9081b8144ee9" targetNamespace="http://schemas.microsoft.com/office/2006/metadata/properties" ma:root="true" ma:fieldsID="b83c460c0fff4abcf76d6cec6512e851" ns2:_="" ns3:_="">
    <xsd:import namespace="e7b193ac-ea41-4509-9747-953194e6ef68"/>
    <xsd:import namespace="d3179429-d478-498a-b939-9081b8144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193ac-ea41-4509-9747-953194e6e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9429-d478-498a-b939-9081b8144ee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3CD22F-9C57-4E07-B755-4A22E5B30C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3E414D-2C3E-4C6F-86D2-4340BBD4BED4}">
  <ds:schemaRefs>
    <ds:schemaRef ds:uri="http://schemas.microsoft.com/office/2006/documentManagement/types"/>
    <ds:schemaRef ds:uri="e7b193ac-ea41-4509-9747-953194e6ef68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d3179429-d478-498a-b939-9081b8144ee9"/>
  </ds:schemaRefs>
</ds:datastoreItem>
</file>

<file path=customXml/itemProps3.xml><?xml version="1.0" encoding="utf-8"?>
<ds:datastoreItem xmlns:ds="http://schemas.openxmlformats.org/officeDocument/2006/customXml" ds:itemID="{96FA4971-E3BF-4588-95D7-14206BF726E2}">
  <ds:schemaRefs>
    <ds:schemaRef ds:uri="d3179429-d478-498a-b939-9081b8144ee9"/>
    <ds:schemaRef ds:uri="e7b193ac-ea41-4509-9747-953194e6ef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275</Words>
  <Application>Microsoft Macintosh PowerPoint</Application>
  <PresentationFormat>On-screen Show (16:9)</PresentationFormat>
  <Paragraphs>74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CarletonU</vt:lpstr>
      <vt:lpstr>Updated PPT Template </vt:lpstr>
      <vt:lpstr>Guidelines for creating accessible PowerPoint presentations</vt:lpstr>
      <vt:lpstr>Example Alternate Title Slide 1</vt:lpstr>
      <vt:lpstr>Example Alternate Title Slide 2</vt:lpstr>
      <vt:lpstr>Content Slide Layout</vt:lpstr>
      <vt:lpstr>Two-Column Content Slide </vt:lpstr>
      <vt:lpstr>Content Slide With Call-Out Box</vt:lpstr>
      <vt:lpstr>Table Options</vt:lpstr>
      <vt:lpstr>Chart Option</vt:lpstr>
      <vt:lpstr>New Section Slide 1</vt:lpstr>
      <vt:lpstr>New Section Slide 2</vt:lpstr>
      <vt:lpstr>Content Slide – Wave Above</vt:lpstr>
      <vt:lpstr>Table with Wave Above</vt:lpstr>
      <vt:lpstr>Chart with Wave Above</vt:lpstr>
      <vt:lpstr>Two Columns – Wave Above</vt:lpstr>
      <vt:lpstr>Two-Column Content Slide – No Wave</vt:lpstr>
      <vt:lpstr>Chart on No-Wave Layout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Ryan</dc:creator>
  <cp:lastModifiedBy>Matthew Skinner</cp:lastModifiedBy>
  <cp:revision>15</cp:revision>
  <cp:lastPrinted>2023-10-30T13:24:35Z</cp:lastPrinted>
  <dcterms:created xsi:type="dcterms:W3CDTF">2021-06-22T15:43:15Z</dcterms:created>
  <dcterms:modified xsi:type="dcterms:W3CDTF">2023-12-18T14:38:27Z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0x01010098A66EB76829D34FB3B76BCAC7DC632F</vt:lpwstr>
  </property>
</Properties>
</file>