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23"/>
  </p:notesMasterIdLst>
  <p:sldIdLst>
    <p:sldId id="278" r:id="rId5"/>
    <p:sldId id="283" r:id="rId6"/>
    <p:sldId id="294" r:id="rId7"/>
    <p:sldId id="282" r:id="rId8"/>
    <p:sldId id="265" r:id="rId9"/>
    <p:sldId id="273" r:id="rId10"/>
    <p:sldId id="285" r:id="rId11"/>
    <p:sldId id="289" r:id="rId12"/>
    <p:sldId id="290" r:id="rId13"/>
    <p:sldId id="280" r:id="rId14"/>
    <p:sldId id="284" r:id="rId15"/>
    <p:sldId id="288" r:id="rId16"/>
    <p:sldId id="292" r:id="rId17"/>
    <p:sldId id="293" r:id="rId18"/>
    <p:sldId id="291" r:id="rId19"/>
    <p:sldId id="287" r:id="rId20"/>
    <p:sldId id="277" r:id="rId21"/>
    <p:sldId id="279" r:id="rId2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D6D6"/>
    <a:srgbClr val="D5D5D5"/>
    <a:srgbClr val="9F9FA1"/>
    <a:srgbClr val="3E4040"/>
    <a:srgbClr val="D73C32"/>
    <a:srgbClr val="FBD2D3"/>
    <a:srgbClr val="E91C24"/>
    <a:srgbClr val="969696"/>
    <a:srgbClr val="1E1E1E"/>
    <a:srgbClr val="5A5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850" autoAdjust="0"/>
    <p:restoredTop sz="86408" autoAdjust="0"/>
  </p:normalViewPr>
  <p:slideViewPr>
    <p:cSldViewPr snapToGrid="0">
      <p:cViewPr varScale="1">
        <p:scale>
          <a:sx n="135" d="100"/>
          <a:sy n="135" d="100"/>
        </p:scale>
        <p:origin x="1256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F2-CE43-8F41-1E576443FE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F2-CE43-8F41-1E576443FE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F2-CE43-8F41-1E576443FE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69621487"/>
        <c:axId val="864869423"/>
      </c:barChart>
      <c:catAx>
        <c:axId val="1069621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4869423"/>
        <c:crosses val="autoZero"/>
        <c:auto val="1"/>
        <c:lblAlgn val="ctr"/>
        <c:lblOffset val="100"/>
        <c:noMultiLvlLbl val="0"/>
      </c:catAx>
      <c:valAx>
        <c:axId val="864869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69621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1D-814A-9D51-35F1843760E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31D-814A-9D51-35F1843760E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1D-814A-9D51-35F1843760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51787552"/>
        <c:axId val="1236195616"/>
      </c:barChart>
      <c:catAx>
        <c:axId val="75178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36195616"/>
        <c:crosses val="autoZero"/>
        <c:auto val="1"/>
        <c:lblAlgn val="ctr"/>
        <c:lblOffset val="100"/>
        <c:noMultiLvlLbl val="0"/>
      </c:catAx>
      <c:valAx>
        <c:axId val="1236195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5178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83-A743-8769-1A4F83226EB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83-A743-8769-1A4F83226EB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83-A743-8769-1A4F83226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76590015"/>
        <c:axId val="1276908431"/>
      </c:barChart>
      <c:catAx>
        <c:axId val="12765900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908431"/>
        <c:crosses val="autoZero"/>
        <c:auto val="1"/>
        <c:lblAlgn val="ctr"/>
        <c:lblOffset val="100"/>
        <c:noMultiLvlLbl val="0"/>
      </c:catAx>
      <c:valAx>
        <c:axId val="12769084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65900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2D86D-6893-5343-9561-2E68EE77E17C}" type="datetimeFigureOut">
              <a:rPr lang="en-US" smtClean="0"/>
              <a:t>12/19/23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F4369-76AC-214A-993D-8146C865F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568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88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76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85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70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greys (proposed):</a:t>
            </a:r>
          </a:p>
          <a:p>
            <a:pPr lvl="2"/>
            <a:r>
              <a:rPr lang="en-CA" sz="1600"/>
              <a:t>Light: 14/10/8/0; 213/213/213; D5D5D5</a:t>
            </a:r>
          </a:p>
          <a:p>
            <a:pPr lvl="2"/>
            <a:r>
              <a:rPr lang="en-CA" sz="1600"/>
              <a:t>Medium: 36/30/26/0; 160/160/160; A0A0A0</a:t>
            </a:r>
          </a:p>
          <a:p>
            <a:pPr lvl="2"/>
            <a:r>
              <a:rPr lang="en-CA" sz="1600"/>
              <a:t>Dark: 78/71/67/26; 65/65/65; 414141</a:t>
            </a:r>
          </a:p>
          <a:p>
            <a:pPr marL="628650" lvl="1" indent="-285750">
              <a:buFont typeface="Arial" panose="020B0604020202020204" pitchFamily="34" charset="0"/>
              <a:buChar char="•"/>
            </a:pPr>
            <a:r>
              <a:rPr lang="en-CA" sz="1600"/>
              <a:t>Chart/table colour (proposed): Light Red</a:t>
            </a:r>
          </a:p>
          <a:p>
            <a:pPr lvl="2"/>
            <a:r>
              <a:rPr lang="en-CA" sz="1600"/>
              <a:t>1/90/91/1; 251/210/211; FBD2D3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2F4369-76AC-214A-993D-8146C865FA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9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02F34D-0725-2654-2170-4633B40608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1" y="0"/>
            <a:ext cx="9175774" cy="516137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0CBDDD8-0ABA-F01D-C333-DE025D597E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816086"/>
            <a:ext cx="6893906" cy="1790700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6061ED09-2334-CDD8-1B95-BA1575C77C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685098"/>
            <a:ext cx="6893906" cy="124182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AF5319-AB4A-3F05-71BB-3438964DE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0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671586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13945"/>
            <a:ext cx="3716522" cy="3152356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13945"/>
            <a:ext cx="3716521" cy="3152356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7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Sub-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49692BE-6321-0E46-9AE2-E491AAD317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2545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-Head - No W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0ABDF25-55E1-8740-9525-1A0949824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ECCC5F-AEF6-D149-86B6-908FB0DB07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8CD4D76-E938-C0FE-42AF-118C28DAC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499" y="432594"/>
            <a:ext cx="8000008" cy="640832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B19F14C5-836D-38F0-C562-10D4C0A48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499" y="1074019"/>
            <a:ext cx="8000007" cy="43200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CB51878-5E70-757A-DBDD-496B0153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499" y="1598215"/>
            <a:ext cx="8000007" cy="267496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9724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18B6336-F657-744C-A4FC-6471C335AF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3115"/>
          <a:stretch/>
        </p:blipFill>
        <p:spPr>
          <a:xfrm>
            <a:off x="0" y="8467"/>
            <a:ext cx="9144000" cy="51350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DDC454-CEBE-BF44-9F5E-79A5F5000B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3DF195C-0123-544A-9FE1-F77D58D779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9D0CE7-454F-8B45-AFE8-72DC7B79C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06757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977A851-3FA5-3E49-A8C9-477469ED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280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2400" y="421148"/>
            <a:ext cx="5712714" cy="1790700"/>
          </a:xfrm>
        </p:spPr>
        <p:txBody>
          <a:bodyPr lIns="0" tIns="0" rIns="0" bIns="0" anchor="b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2400" y="2280904"/>
            <a:ext cx="5712714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1690E5-33BD-B648-A36E-4CF380D48F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8030" y="4108174"/>
            <a:ext cx="2115970" cy="1035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04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hape&#10;&#10;Description automatically generated">
            <a:extLst>
              <a:ext uri="{FF2B5EF4-FFF2-40B4-BE49-F238E27FC236}">
                <a16:creationId xmlns:a16="http://schemas.microsoft.com/office/drawing/2014/main" id="{0AB93D99-7BA8-A74A-BFBE-AE69998D0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6EF556-0843-9F49-B24F-0155AC1D426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32600" y="2525197"/>
            <a:ext cx="2990851" cy="1463398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8A62ABC-8BF6-4141-81B1-2579AA5B29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9306" y="1286908"/>
            <a:ext cx="5968416" cy="994172"/>
          </a:xfrm>
        </p:spPr>
        <p:txBody>
          <a:bodyPr lIns="0" tIns="0" rIns="0" b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126999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35CD1AF-403C-F744-9D58-F0FC7A3319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-4138" y="16287"/>
            <a:ext cx="9148138" cy="5143500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82D04D02-F846-0C4B-99A6-45E417F5EF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894" y="1802289"/>
            <a:ext cx="6992411" cy="740857"/>
          </a:xfrm>
        </p:spPr>
        <p:txBody>
          <a:bodyPr lIns="0" tIns="0" rIns="0" bIns="0"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2E489BDA-58A5-9D48-933E-BB1CDC195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12203"/>
            <a:ext cx="6992410" cy="1140812"/>
          </a:xfrm>
        </p:spPr>
        <p:txBody>
          <a:bodyPr lIns="0" tIns="0" rIns="0" bIns="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9FD060-1D9F-3942-9D31-B3D158FBB2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79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A1F5D90-56BB-674A-9041-227D3021E7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9900" r="5229"/>
          <a:stretch/>
        </p:blipFill>
        <p:spPr>
          <a:xfrm>
            <a:off x="-2" y="0"/>
            <a:ext cx="9144001" cy="51435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E9AA04F-58B8-3741-9C29-4F86DC07A1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4706" b="50811"/>
          <a:stretch/>
        </p:blipFill>
        <p:spPr>
          <a:xfrm>
            <a:off x="5556069" y="3892074"/>
            <a:ext cx="3587931" cy="12514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6E04D9-E10F-5445-AA6F-0BD7CCA049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7497" t="66808"/>
          <a:stretch/>
        </p:blipFill>
        <p:spPr>
          <a:xfrm>
            <a:off x="-2" y="0"/>
            <a:ext cx="9144001" cy="257175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010B0C93-FD51-3A4E-857B-7D636927F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421148"/>
            <a:ext cx="6292113" cy="615219"/>
          </a:xfrm>
        </p:spPr>
        <p:txBody>
          <a:bodyPr lIns="0" tIns="0" rIns="0" bIns="0" anchor="t">
            <a:norm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AA900B0B-5519-B742-BA4D-9FD1125EA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5" y="1141169"/>
            <a:ext cx="4374103" cy="1241822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0F8191-C3FE-1582-1832-ED26E8981EC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56F3CAD-7BF3-0042-BA33-8A5869BCA9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208347"/>
            <a:ext cx="8055666" cy="3118897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432594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744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1542299"/>
            <a:ext cx="8055666" cy="2834655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766546"/>
            <a:ext cx="8055666" cy="7200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8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71DAD6E7-F2BA-1747-9462-F567163DF4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1" y="1306799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77C94-F7E3-3E47-A799-43D7A9072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0" y="432000"/>
            <a:ext cx="7999199" cy="723600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74825" y="1306800"/>
            <a:ext cx="309677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182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Box -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0" y="797761"/>
            <a:ext cx="8242679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82CFFC4-66BE-2AFD-72A5-E6B8F8FF9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1" y="1593050"/>
            <a:ext cx="4425268" cy="3116710"/>
          </a:xfr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800"/>
            </a:lvl1pPr>
            <a:lvl2pPr marL="342900" indent="0">
              <a:buFontTx/>
              <a:buNone/>
              <a:defRPr sz="1800"/>
            </a:lvl2pPr>
            <a:lvl3pPr marL="685800" indent="0">
              <a:buFontTx/>
              <a:buNone/>
              <a:defRPr sz="1800"/>
            </a:lvl3pPr>
            <a:lvl4pPr marL="1028700" indent="0">
              <a:buFontTx/>
              <a:buNone/>
              <a:defRPr sz="1800"/>
            </a:lvl4pPr>
            <a:lvl5pPr marL="1371600" indent="0">
              <a:buFontTx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186B4E04-E03C-6E30-02EF-AF7692F14D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74825" y="1593051"/>
            <a:ext cx="3340254" cy="2376608"/>
          </a:xfrm>
          <a:solidFill>
            <a:srgbClr val="E91C24"/>
          </a:solidFill>
        </p:spPr>
        <p:txBody>
          <a:bodyPr lIns="360000" tIns="360000" rIns="360000" bIns="360000" anchor="ctr">
            <a:noAutofit/>
          </a:bodyPr>
          <a:lstStyle>
            <a:lvl1pPr marL="0" indent="0" algn="l">
              <a:spcBef>
                <a:spcPts val="150"/>
              </a:spcBef>
              <a:buFontTx/>
              <a:buNone/>
              <a:defRPr sz="1800" b="1">
                <a:solidFill>
                  <a:schemeClr val="bg1"/>
                </a:solidFill>
              </a:defRPr>
            </a:lvl1pPr>
            <a:lvl2pPr marL="6350" indent="0">
              <a:tabLst/>
              <a:defRPr>
                <a:solidFill>
                  <a:schemeClr val="bg1"/>
                </a:solidFill>
              </a:defRPr>
            </a:lvl2pPr>
            <a:lvl3pPr marL="6350" indent="0">
              <a:tabLst/>
              <a:defRPr>
                <a:solidFill>
                  <a:schemeClr val="bg1"/>
                </a:solidFill>
              </a:defRPr>
            </a:lvl3pPr>
            <a:lvl4pPr marL="6350" indent="0">
              <a:tabLst/>
              <a:defRPr>
                <a:solidFill>
                  <a:schemeClr val="bg1"/>
                </a:solidFill>
              </a:defRPr>
            </a:lvl4pPr>
            <a:lvl5pPr marL="6350" indent="0"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781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surface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BD62C7B2-F881-304C-8673-2B7AE4429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401" y="432000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2400" y="1221827"/>
            <a:ext cx="3716522" cy="3026980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5079" y="1221827"/>
            <a:ext cx="3716521" cy="3026980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5F7907-417B-9845-A5F7-7A6C2442283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E2D26-1406-5E39-C61F-BF0C784B5AB9}"/>
              </a:ext>
            </a:extLst>
          </p:cNvPr>
          <p:cNvSpPr txBox="1"/>
          <p:nvPr userDrawn="1"/>
        </p:nvSpPr>
        <p:spPr>
          <a:xfrm>
            <a:off x="-87464" y="4150581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6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Wave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CDFA407-1BDE-3D75-C7CC-870E2B66DE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rot="10800000">
            <a:off x="-2" y="0"/>
            <a:ext cx="9144000" cy="51435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B64294A-0EB7-ED44-A3E5-F1EF59B87A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306" y="4322619"/>
            <a:ext cx="1677694" cy="820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C94AE2-FD6B-1F82-3196-40A158C215E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66306" y="4322618"/>
            <a:ext cx="1677694" cy="820882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0B5EC0-FD09-7B35-0E6D-DC0C62DF2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01" y="797761"/>
            <a:ext cx="7999200" cy="663703"/>
          </a:xfrm>
        </p:spPr>
        <p:txBody>
          <a:bodyPr lIns="0" tIns="0" rIns="0" bIns="0" anchor="t"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6B374BF-327C-A1C5-95C4-C9A2DE524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400" y="1587588"/>
            <a:ext cx="3716522" cy="2758151"/>
          </a:xfrm>
        </p:spPr>
        <p:txBody>
          <a:bodyPr lIns="0" tIns="0" rIns="0" bIns="0">
            <a:noAutofit/>
          </a:bodyPr>
          <a:lstStyle>
            <a:lvl1pPr marL="1714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1pPr>
            <a:lvl2pPr marL="5143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2pPr>
            <a:lvl3pPr marL="8572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3pPr>
            <a:lvl4pPr marL="12001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4pPr>
            <a:lvl5pPr marL="1543050" indent="-171450">
              <a:buClr>
                <a:srgbClr val="E91C24"/>
              </a:buClr>
              <a:buFont typeface="Arial" panose="020B0604020202020204" pitchFamily="34" charset="0"/>
              <a:buChar char="•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A48466F-4618-BC73-3718-4121D1F66C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55079" y="1587588"/>
            <a:ext cx="3716521" cy="2758151"/>
          </a:xfrm>
        </p:spPr>
        <p:txBody>
          <a:bodyPr lIns="0" tIns="0" rIns="0" bIns="0">
            <a:noAutofit/>
          </a:bodyPr>
          <a:lstStyle>
            <a:lvl1pPr>
              <a:buClr>
                <a:srgbClr val="E91C24"/>
              </a:buClr>
              <a:defRPr sz="1800"/>
            </a:lvl1pPr>
            <a:lvl2pPr>
              <a:buClr>
                <a:srgbClr val="E91C24"/>
              </a:buClr>
              <a:defRPr sz="1800"/>
            </a:lvl2pPr>
            <a:lvl3pPr>
              <a:buClr>
                <a:srgbClr val="E91C24"/>
              </a:buClr>
              <a:defRPr sz="1800"/>
            </a:lvl3pPr>
            <a:lvl4pPr>
              <a:buClr>
                <a:srgbClr val="E91C24"/>
              </a:buClr>
              <a:defRPr sz="1800"/>
            </a:lvl4pPr>
            <a:lvl5pPr>
              <a:buClr>
                <a:srgbClr val="E91C24"/>
              </a:buCl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6752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87EA13-732C-909C-E077-85B54819EED3}"/>
              </a:ext>
            </a:extLst>
          </p:cNvPr>
          <p:cNvSpPr txBox="1"/>
          <p:nvPr userDrawn="1"/>
        </p:nvSpPr>
        <p:spPr>
          <a:xfrm>
            <a:off x="8040029" y="4899102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50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28" r:id="rId2"/>
    <p:sldLayoutId id="2147483727" r:id="rId3"/>
    <p:sldLayoutId id="2147483704" r:id="rId4"/>
    <p:sldLayoutId id="2147483730" r:id="rId5"/>
    <p:sldLayoutId id="2147483724" r:id="rId6"/>
    <p:sldLayoutId id="2147483732" r:id="rId7"/>
    <p:sldLayoutId id="2147483726" r:id="rId8"/>
    <p:sldLayoutId id="2147483731" r:id="rId9"/>
    <p:sldLayoutId id="2147483716" r:id="rId10"/>
    <p:sldLayoutId id="2147483703" r:id="rId11"/>
    <p:sldLayoutId id="2147483729" r:id="rId12"/>
    <p:sldLayoutId id="2147483663" r:id="rId13"/>
    <p:sldLayoutId id="2147483664" r:id="rId14"/>
    <p:sldLayoutId id="2147483667" r:id="rId1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spc="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Font typeface="Arial" panose="020B0604020202020204" pitchFamily="34" charset="0"/>
        <a:buChar char="•"/>
        <a:defRPr sz="2100" kern="1200" spc="5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8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50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Font typeface="Arial" panose="020B0604020202020204" pitchFamily="34" charset="0"/>
        <a:buChar char="•"/>
        <a:defRPr sz="1350" kern="1200" spc="5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en-us/office/make-your-powerpoint-presentations-accessible-to-people-with-disabilities-6f7772b2-2f33-4bd2-8ca7-dae3b2b3ef25" TargetMode="External"/><Relationship Id="rId2" Type="http://schemas.openxmlformats.org/officeDocument/2006/relationships/hyperlink" Target="https://carleton.ca/tls/teachingresources/redesigning-your-courses/accessibility/accessible-powerpoint-p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C9358-B01E-63B0-4A6D-F5C6545837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Updated PPT Template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6753C-944E-2237-E351-0F058E5CB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September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88924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55E72-54E0-E3C6-687C-20ED0E7443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DAEAA-5446-534C-254E-99E4C6E05F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1</a:t>
            </a:r>
          </a:p>
        </p:txBody>
      </p:sp>
    </p:spTree>
    <p:extLst>
      <p:ext uri="{BB962C8B-B14F-4D97-AF65-F5344CB8AC3E}">
        <p14:creationId xmlns:p14="http://schemas.microsoft.com/office/powerpoint/2010/main" val="3827195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DC03-7C71-1D92-F3DB-2C0F16584F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New Section Slide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71716E-4E57-35B4-5171-4569DAEA65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Option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272BCD-DE07-D23E-051C-EB3ACA1582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3543300" y="4585033"/>
            <a:ext cx="2057400" cy="274637"/>
          </a:xfrm>
          <a:prstGeom prst="rect">
            <a:avLst/>
          </a:prstGeom>
        </p:spPr>
        <p:txBody>
          <a:bodyPr/>
          <a:lstStyle/>
          <a:p>
            <a:fld id="{9A4F85B5-676E-9044-9839-DA4F1F4AF23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6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0ED246E-838B-C188-35F8-EBBE11CB9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– Wave Above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1CE5F-6BE3-48FB-8554-256330643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1551443"/>
            <a:ext cx="8055666" cy="283465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7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with Wave Above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4CB11F5-3BAA-A2FC-8248-43D5ECE8E99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09354624"/>
              </p:ext>
            </p:extLst>
          </p:nvPr>
        </p:nvGraphicFramePr>
        <p:xfrm>
          <a:off x="571500" y="1543050"/>
          <a:ext cx="8054975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0995">
                  <a:extLst>
                    <a:ext uri="{9D8B030D-6E8A-4147-A177-3AD203B41FA5}">
                      <a16:colId xmlns:a16="http://schemas.microsoft.com/office/drawing/2014/main" val="3227795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64373769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2790316503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3918298412"/>
                    </a:ext>
                  </a:extLst>
                </a:gridCol>
                <a:gridCol w="1610995">
                  <a:extLst>
                    <a:ext uri="{9D8B030D-6E8A-4147-A177-3AD203B41FA5}">
                      <a16:colId xmlns:a16="http://schemas.microsoft.com/office/drawing/2014/main" val="10499501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62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48474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7093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281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2171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38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6B0DEB9-6903-2F7E-9D18-B2EF1D56E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with Wave Above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802F50D1-4547-A261-11FA-93F0EC001FF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94588296"/>
              </p:ext>
            </p:extLst>
          </p:nvPr>
        </p:nvGraphicFramePr>
        <p:xfrm>
          <a:off x="571500" y="1543050"/>
          <a:ext cx="8054975" cy="283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549332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BE5ED-4DBD-B195-02CE-3D4CF104E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Columns – Wave Above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BC036-0931-A926-5233-2F6454A6001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70785D-BBB4-C4C6-BCDB-04949A583AC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01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AA8C2-D10B-12D7-0D49-052602B9B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– No Wave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0C1FBF8-B187-9ED4-7BE0-E13835AEE4B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596DCC-7D21-A6E2-1B3A-13DDB3CA679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5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on No-Wave Layout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AE823B-B69C-EBB3-1FA5-31EF7106F53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1860718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81657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A4318-CCA9-53FB-8B6D-B412AA4F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14011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Guidelines for creating accessible PowerPoint presentations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4"/>
            <a:ext cx="6992410" cy="1242597"/>
          </a:xfrm>
        </p:spPr>
        <p:txBody>
          <a:bodyPr>
            <a:normAutofit/>
          </a:bodyPr>
          <a:lstStyle/>
          <a:p>
            <a:r>
              <a:rPr lang="en-US" dirty="0"/>
              <a:t>Please review the following best practices to ensure meeting WCAG AA requirements:</a:t>
            </a:r>
          </a:p>
          <a:p>
            <a:r>
              <a:rPr lang="en-US" dirty="0">
                <a:hlinkClick r:id="rId2"/>
              </a:rPr>
              <a:t>The Carleton TLS PowerPoint support website</a:t>
            </a:r>
            <a:endParaRPr lang="en-US" dirty="0"/>
          </a:p>
          <a:p>
            <a:r>
              <a:rPr lang="en-US" dirty="0">
                <a:hlinkClick r:id="rId3"/>
              </a:rPr>
              <a:t>The Microsoft PowerPoint support website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633A6-709C-2950-FA6C-FF370EBF4BCD}"/>
              </a:ext>
            </a:extLst>
          </p:cNvPr>
          <p:cNvSpPr txBox="1"/>
          <p:nvPr/>
        </p:nvSpPr>
        <p:spPr>
          <a:xfrm>
            <a:off x="473894" y="4015946"/>
            <a:ext cx="4674755" cy="3295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US" dirty="0"/>
              <a:t>*This slide can be deleted when done.</a:t>
            </a:r>
          </a:p>
        </p:txBody>
      </p:sp>
    </p:spTree>
    <p:extLst>
      <p:ext uri="{BB962C8B-B14F-4D97-AF65-F5344CB8AC3E}">
        <p14:creationId xmlns:p14="http://schemas.microsoft.com/office/powerpoint/2010/main" val="195254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9768-ECBE-9C89-82B6-ED558761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Alternate 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B4136D-CAE6-4761-D549-A427830919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3895" y="2600355"/>
            <a:ext cx="5712714" cy="1140812"/>
          </a:xfrm>
        </p:spPr>
        <p:txBody>
          <a:bodyPr/>
          <a:lstStyle/>
          <a:p>
            <a:r>
              <a:rPr lang="en-US" dirty="0"/>
              <a:t>Wave above and below</a:t>
            </a:r>
          </a:p>
        </p:txBody>
      </p:sp>
    </p:spTree>
    <p:extLst>
      <p:ext uri="{BB962C8B-B14F-4D97-AF65-F5344CB8AC3E}">
        <p14:creationId xmlns:p14="http://schemas.microsoft.com/office/powerpoint/2010/main" val="266483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909C501B-FBCA-3047-B20F-B966F8D966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335" y="421148"/>
            <a:ext cx="6146745" cy="493252"/>
          </a:xfrm>
        </p:spPr>
        <p:txBody>
          <a:bodyPr>
            <a:noAutofit/>
          </a:bodyPr>
          <a:lstStyle/>
          <a:p>
            <a:r>
              <a:rPr lang="en-US" sz="3200" dirty="0"/>
              <a:t>Example Alternate Title Slide 2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4DA17C67-C6D7-BC49-94C0-53141F8091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2336" y="1025718"/>
            <a:ext cx="3685570" cy="1357273"/>
          </a:xfrm>
        </p:spPr>
        <p:txBody>
          <a:bodyPr/>
          <a:lstStyle/>
          <a:p>
            <a:r>
              <a:rPr lang="en-US" dirty="0"/>
              <a:t>Photographic Option</a:t>
            </a:r>
          </a:p>
        </p:txBody>
      </p:sp>
    </p:spTree>
    <p:extLst>
      <p:ext uri="{BB962C8B-B14F-4D97-AF65-F5344CB8AC3E}">
        <p14:creationId xmlns:p14="http://schemas.microsoft.com/office/powerpoint/2010/main" val="905879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95711-F5AF-1A48-AE17-D21E9F308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Layout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1582B-1063-7849-8535-BA94445C572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F558E19-01A7-4A4F-95F6-8F8092B4E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Two-Column Content Slide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0706386-8BAE-971E-907C-C94F21B404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919E-F8EB-B481-C736-9622722E800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60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28196F-87CE-26BC-D6AE-A72D5FE14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Slide With Call-Out Box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9B8551-36AC-7F0F-A10F-8CAB29E739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D02FFF-4EE4-14D3-1FC7-E596E8BA0A2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34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76603-9F33-4EC8-A6FE-FDAA552F5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Options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808AA137-386F-F1D6-B99A-FF36F1466CB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15049350"/>
              </p:ext>
            </p:extLst>
          </p:nvPr>
        </p:nvGraphicFramePr>
        <p:xfrm>
          <a:off x="573088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4284029742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015094671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9797320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744189333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3648053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90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2295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92243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880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0615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75877388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4F5B8CC-82D4-BDA2-0400-9140C2B21B2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6067225"/>
              </p:ext>
            </p:extLst>
          </p:nvPr>
        </p:nvGraphicFramePr>
        <p:xfrm>
          <a:off x="4854575" y="1222375"/>
          <a:ext cx="37163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3267">
                  <a:extLst>
                    <a:ext uri="{9D8B030D-6E8A-4147-A177-3AD203B41FA5}">
                      <a16:colId xmlns:a16="http://schemas.microsoft.com/office/drawing/2014/main" val="174607750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051959854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539046627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4276312886"/>
                    </a:ext>
                  </a:extLst>
                </a:gridCol>
                <a:gridCol w="743267">
                  <a:extLst>
                    <a:ext uri="{9D8B030D-6E8A-4147-A177-3AD203B41FA5}">
                      <a16:colId xmlns:a16="http://schemas.microsoft.com/office/drawing/2014/main" val="1679692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8585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07475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988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476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86161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0335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375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21909-F1AB-A0C9-56EE-0BE35651A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Option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49302-D6B3-1BB6-A25E-3558AEC90D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Sub-Heading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C8BB1A7-64F5-EE89-DB6D-3D1BAC6D33E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01499299"/>
              </p:ext>
            </p:extLst>
          </p:nvPr>
        </p:nvGraphicFramePr>
        <p:xfrm>
          <a:off x="571500" y="1598613"/>
          <a:ext cx="7999413" cy="2674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68130769"/>
      </p:ext>
    </p:extLst>
  </p:cSld>
  <p:clrMapOvr>
    <a:masterClrMapping/>
  </p:clrMapOvr>
</p:sld>
</file>

<file path=ppt/theme/theme1.xml><?xml version="1.0" encoding="utf-8"?>
<a:theme xmlns:a="http://schemas.openxmlformats.org/drawingml/2006/main" name="CarletonU">
  <a:themeElements>
    <a:clrScheme name="Carleton Colours">
      <a:dk1>
        <a:srgbClr val="000000"/>
      </a:dk1>
      <a:lt1>
        <a:srgbClr val="FFFFFF"/>
      </a:lt1>
      <a:dk2>
        <a:srgbClr val="414141"/>
      </a:dk2>
      <a:lt2>
        <a:srgbClr val="E7E6E6"/>
      </a:lt2>
      <a:accent1>
        <a:srgbClr val="E91C24"/>
      </a:accent1>
      <a:accent2>
        <a:srgbClr val="A0A0A0"/>
      </a:accent2>
      <a:accent3>
        <a:srgbClr val="FBD2D3"/>
      </a:accent3>
      <a:accent4>
        <a:srgbClr val="D5D5D5"/>
      </a:accent4>
      <a:accent5>
        <a:srgbClr val="038044"/>
      </a:accent5>
      <a:accent6>
        <a:srgbClr val="1166AA"/>
      </a:accent6>
      <a:hlink>
        <a:srgbClr val="003C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CarletonU" id="{2B00C0B3-2EC4-284A-93CF-30C37DD62F9A}" vid="{D942AECA-9F62-C94E-A636-2FCF88DB33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A66EB76829D34FB3B76BCAC7DC632F" ma:contentTypeVersion="13" ma:contentTypeDescription="Create a new document." ma:contentTypeScope="" ma:versionID="0a82978f4d74dac53686195867cef818">
  <xsd:schema xmlns:xsd="http://www.w3.org/2001/XMLSchema" xmlns:xs="http://www.w3.org/2001/XMLSchema" xmlns:p="http://schemas.microsoft.com/office/2006/metadata/properties" xmlns:ns2="e7b193ac-ea41-4509-9747-953194e6ef68" xmlns:ns3="d3179429-d478-498a-b939-9081b8144ee9" targetNamespace="http://schemas.microsoft.com/office/2006/metadata/properties" ma:root="true" ma:fieldsID="b83c460c0fff4abcf76d6cec6512e851" ns2:_="" ns3:_="">
    <xsd:import namespace="e7b193ac-ea41-4509-9747-953194e6ef68"/>
    <xsd:import namespace="d3179429-d478-498a-b939-9081b8144e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b193ac-ea41-4509-9747-953194e6ef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179429-d478-498a-b939-9081b8144ee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C3E414D-2C3E-4C6F-86D2-4340BBD4BED4}">
  <ds:schemaRefs>
    <ds:schemaRef ds:uri="http://schemas.microsoft.com/office/2006/documentManagement/types"/>
    <ds:schemaRef ds:uri="e7b193ac-ea41-4509-9747-953194e6ef68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d3179429-d478-498a-b939-9081b8144ee9"/>
  </ds:schemaRefs>
</ds:datastoreItem>
</file>

<file path=customXml/itemProps2.xml><?xml version="1.0" encoding="utf-8"?>
<ds:datastoreItem xmlns:ds="http://schemas.openxmlformats.org/officeDocument/2006/customXml" ds:itemID="{7A3CD22F-9C57-4E07-B755-4A22E5B30C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FA4971-E3BF-4588-95D7-14206BF726E2}">
  <ds:schemaRefs>
    <ds:schemaRef ds:uri="d3179429-d478-498a-b939-9081b8144ee9"/>
    <ds:schemaRef ds:uri="e7b193ac-ea41-4509-9747-953194e6ef6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257</Words>
  <Application>Microsoft Macintosh PowerPoint</Application>
  <PresentationFormat>On-screen Show (16:9)</PresentationFormat>
  <Paragraphs>56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CarletonU</vt:lpstr>
      <vt:lpstr>Updated PPT Template </vt:lpstr>
      <vt:lpstr>Guidelines for creating accessible PowerPoint presentations</vt:lpstr>
      <vt:lpstr>Example Alternate Title Slide 1</vt:lpstr>
      <vt:lpstr>Example Alternate Title Slide 2</vt:lpstr>
      <vt:lpstr>Content Slide Layout</vt:lpstr>
      <vt:lpstr>Two-Column Content Slide </vt:lpstr>
      <vt:lpstr>Content Slide With Call-Out Box</vt:lpstr>
      <vt:lpstr>Table Options</vt:lpstr>
      <vt:lpstr>Chart Option</vt:lpstr>
      <vt:lpstr>New Section Slide 1</vt:lpstr>
      <vt:lpstr>New Section Slide 2</vt:lpstr>
      <vt:lpstr>Content Slide – Wave Above</vt:lpstr>
      <vt:lpstr>Table with Wave Above</vt:lpstr>
      <vt:lpstr>Chart with Wave Above</vt:lpstr>
      <vt:lpstr>Two Columns – Wave Above</vt:lpstr>
      <vt:lpstr>Two-Column Content Slide – No Wave</vt:lpstr>
      <vt:lpstr>Chart on No-Wave Layout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Ryan</dc:creator>
  <cp:lastModifiedBy>Christina Flavell</cp:lastModifiedBy>
  <cp:revision>11</cp:revision>
  <cp:lastPrinted>2023-10-30T13:24:35Z</cp:lastPrinted>
  <dcterms:created xsi:type="dcterms:W3CDTF">2021-06-22T15:43:15Z</dcterms:created>
  <dcterms:modified xsi:type="dcterms:W3CDTF">2023-12-19T22:00:13Z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0x01010098A66EB76829D34FB3B76BCAC7DC632F</vt:lpwstr>
  </property>
</Properties>
</file>