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2" r:id="rId2"/>
  </p:sldIdLst>
  <p:sldSz cx="12801600" cy="7772400"/>
  <p:notesSz cx="128016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B59"/>
    <a:srgbClr val="C6D9F1"/>
    <a:srgbClr val="F2DCDB"/>
    <a:srgbClr val="FAC090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D22F64-9A33-49B3-B6CF-187A343D3131}" v="47" dt="2026-06-11T16:03:35.47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806" y="1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54672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251700" y="0"/>
            <a:ext cx="554672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8EE27-814A-4733-AA10-BEBBA334ED4A}" type="datetimeFigureOut">
              <a:rPr lang="en-CA" smtClean="0"/>
              <a:t>2026-06-11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41800" y="971550"/>
            <a:ext cx="4318000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79525" y="3740150"/>
            <a:ext cx="102425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554672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251700" y="7383463"/>
            <a:ext cx="554672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D52E6-1D8C-4F51-992C-719B761B68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5514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58125-0EF0-C4E3-1430-FAD199621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70CC77-CEBA-DC43-63D1-F79AF8266D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FE7DE1-C132-27CC-CB39-2AFAD2EF80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CD036D-208F-1F19-3CD4-0E7254C81A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D52E6-1D8C-4F51-992C-719B761B68D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609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16274" y="-1333"/>
            <a:ext cx="6369050" cy="300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3" Type="http://schemas.openxmlformats.org/officeDocument/2006/relationships/hyperlink" Target="https://carleton.ca/engineering-design/current-students/undergrad-academic-support/understandingprereq/" TargetMode="External"/><Relationship Id="rId7" Type="http://schemas.openxmlformats.org/officeDocument/2006/relationships/image" Target="../media/image4.png"/><Relationship Id="rId12" Type="http://schemas.openxmlformats.org/officeDocument/2006/relationships/hyperlink" Target="mailto:EngAcadSupport@carleton.c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hyperlink" Target="mailto:ECORSupport@carleton.ca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3C044-9929-573D-C061-88325A592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TextBox 447">
            <a:extLst>
              <a:ext uri="{FF2B5EF4-FFF2-40B4-BE49-F238E27FC236}">
                <a16:creationId xmlns:a16="http://schemas.microsoft.com/office/drawing/2014/main" id="{E720ADD8-8572-78B4-DED5-A4754B761EBA}"/>
              </a:ext>
            </a:extLst>
          </p:cNvPr>
          <p:cNvSpPr txBox="1"/>
          <p:nvPr/>
        </p:nvSpPr>
        <p:spPr>
          <a:xfrm>
            <a:off x="228600" y="720724"/>
            <a:ext cx="2537474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Instructions: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Enter today’s date above</a:t>
            </a:r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Copy/paste the boxes below and place them over the courses on the right. Make sure to replace 20xx with correct year (e.g., Winter 2027)</a:t>
            </a:r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endParaRPr lang="en-CA" sz="1600" dirty="0"/>
          </a:p>
          <a:p>
            <a:pPr marL="342900" indent="-342900">
              <a:buFont typeface="+mj-lt"/>
              <a:buAutoNum type="arabicParenR"/>
            </a:pPr>
            <a:r>
              <a:rPr lang="en-CA" sz="1600" dirty="0"/>
              <a:t>Make sure to include </a:t>
            </a:r>
            <a:r>
              <a:rPr lang="en-CA" sz="1600" b="1" dirty="0"/>
              <a:t>all</a:t>
            </a:r>
            <a:r>
              <a:rPr lang="en-CA" sz="1600" dirty="0"/>
              <a:t> courses that you passed and those you plan to take in the coming semesters</a:t>
            </a:r>
            <a:endParaRPr lang="en-CA" sz="1600" u="sng" dirty="0"/>
          </a:p>
        </p:txBody>
      </p:sp>
      <p:sp>
        <p:nvSpPr>
          <p:cNvPr id="449" name="object 63">
            <a:extLst>
              <a:ext uri="{FF2B5EF4-FFF2-40B4-BE49-F238E27FC236}">
                <a16:creationId xmlns:a16="http://schemas.microsoft.com/office/drawing/2014/main" id="{A0BAC235-8F97-94AF-195F-6570B32F09B7}"/>
              </a:ext>
            </a:extLst>
          </p:cNvPr>
          <p:cNvSpPr txBox="1"/>
          <p:nvPr/>
        </p:nvSpPr>
        <p:spPr>
          <a:xfrm>
            <a:off x="495668" y="5265389"/>
            <a:ext cx="685800" cy="449482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</a:ln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3810" algn="ctr">
              <a:lnSpc>
                <a:spcPct val="100000"/>
              </a:lnSpc>
            </a:pPr>
            <a:r>
              <a:rPr sz="750" b="1" dirty="0">
                <a:latin typeface="Arial"/>
                <a:cs typeface="Arial"/>
              </a:rPr>
              <a:t>ARCH</a:t>
            </a:r>
            <a:r>
              <a:rPr sz="750" b="1" spc="-10" dirty="0">
                <a:latin typeface="Arial"/>
                <a:cs typeface="Arial"/>
              </a:rPr>
              <a:t> </a:t>
            </a:r>
            <a:r>
              <a:rPr sz="750" b="1" spc="-20" dirty="0">
                <a:latin typeface="Arial"/>
                <a:cs typeface="Arial"/>
              </a:rPr>
              <a:t>1000</a:t>
            </a:r>
            <a:endParaRPr sz="75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600" dirty="0">
                <a:latin typeface="Arial Narrow"/>
                <a:cs typeface="Arial Narrow"/>
              </a:rPr>
              <a:t>Introduction</a:t>
            </a:r>
            <a:r>
              <a:rPr sz="600" spc="-35" dirty="0">
                <a:latin typeface="Arial Narrow"/>
                <a:cs typeface="Arial Narrow"/>
              </a:rPr>
              <a:t> </a:t>
            </a:r>
            <a:r>
              <a:rPr sz="600" spc="-25" dirty="0">
                <a:latin typeface="Arial Narrow"/>
                <a:cs typeface="Arial Narrow"/>
              </a:rPr>
              <a:t>to</a:t>
            </a:r>
            <a:endParaRPr sz="600" dirty="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  <a:spcBef>
                <a:spcPts val="135"/>
              </a:spcBef>
            </a:pPr>
            <a:r>
              <a:rPr sz="600" spc="-10" dirty="0">
                <a:latin typeface="Arial Narrow"/>
                <a:cs typeface="Arial Narrow"/>
              </a:rPr>
              <a:t>Architecture</a:t>
            </a:r>
            <a:endParaRPr sz="600" dirty="0">
              <a:latin typeface="Arial Narrow"/>
              <a:cs typeface="Arial Narrow"/>
            </a:endParaRP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8D972CF1-4129-2572-0F34-35A344B658DA}"/>
              </a:ext>
            </a:extLst>
          </p:cNvPr>
          <p:cNvSpPr/>
          <p:nvPr/>
        </p:nvSpPr>
        <p:spPr>
          <a:xfrm rot="20613354">
            <a:off x="506225" y="5363109"/>
            <a:ext cx="688966" cy="234677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2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67339BE4-311E-CBD2-78C9-F85F5B8D4F3C}"/>
              </a:ext>
            </a:extLst>
          </p:cNvPr>
          <p:cNvSpPr/>
          <p:nvPr/>
        </p:nvSpPr>
        <p:spPr>
          <a:xfrm>
            <a:off x="1510524" y="4238750"/>
            <a:ext cx="779179" cy="337162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000" b="1" dirty="0">
                <a:solidFill>
                  <a:srgbClr val="002060"/>
                </a:solidFill>
              </a:rPr>
              <a:t>Planned for Winter 20xx</a:t>
            </a:r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E27E6683-B3CA-E9DC-06DF-537BF19739EF}"/>
              </a:ext>
            </a:extLst>
          </p:cNvPr>
          <p:cNvSpPr/>
          <p:nvPr/>
        </p:nvSpPr>
        <p:spPr>
          <a:xfrm>
            <a:off x="398335" y="4274937"/>
            <a:ext cx="779179" cy="337162"/>
          </a:xfrm>
          <a:prstGeom prst="rect">
            <a:avLst/>
          </a:prstGeom>
          <a:solidFill>
            <a:srgbClr val="FAC090">
              <a:alpha val="69804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000" b="1" dirty="0">
                <a:solidFill>
                  <a:srgbClr val="C00000"/>
                </a:solidFill>
              </a:rPr>
              <a:t>Planned for Fall 20xx</a:t>
            </a:r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16199266-4B3C-422E-517A-83E444376F89}"/>
              </a:ext>
            </a:extLst>
          </p:cNvPr>
          <p:cNvSpPr/>
          <p:nvPr/>
        </p:nvSpPr>
        <p:spPr>
          <a:xfrm>
            <a:off x="1517162" y="3714066"/>
            <a:ext cx="779179" cy="337162"/>
          </a:xfrm>
          <a:prstGeom prst="rect">
            <a:avLst/>
          </a:prstGeom>
          <a:solidFill>
            <a:srgbClr val="F2DCDB">
              <a:alpha val="6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000" b="1" dirty="0">
                <a:solidFill>
                  <a:schemeClr val="accent6">
                    <a:lumMod val="75000"/>
                  </a:schemeClr>
                </a:solidFill>
              </a:rPr>
              <a:t>Planned for Summer 20xx</a:t>
            </a:r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6DC8A339-D27C-49A5-B011-4C30093D6F21}"/>
              </a:ext>
            </a:extLst>
          </p:cNvPr>
          <p:cNvSpPr/>
          <p:nvPr/>
        </p:nvSpPr>
        <p:spPr>
          <a:xfrm rot="20613354">
            <a:off x="620870" y="3712890"/>
            <a:ext cx="688966" cy="234677"/>
          </a:xfrm>
          <a:prstGeom prst="rect">
            <a:avLst/>
          </a:prstGeom>
          <a:solidFill>
            <a:srgbClr val="9BBB59">
              <a:alpha val="69804"/>
            </a:srgbClr>
          </a:solidFill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200" dirty="0">
                <a:solidFill>
                  <a:schemeClr val="tx1"/>
                </a:solidFill>
              </a:rPr>
              <a:t>Passed!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9A48DE63-F0C1-5FDB-1D83-3C53B3ECD362}"/>
              </a:ext>
            </a:extLst>
          </p:cNvPr>
          <p:cNvSpPr txBox="1"/>
          <p:nvPr/>
        </p:nvSpPr>
        <p:spPr>
          <a:xfrm>
            <a:off x="398336" y="4612099"/>
            <a:ext cx="2055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CA" sz="1600" u="sng" dirty="0"/>
          </a:p>
          <a:p>
            <a:pPr algn="ctr"/>
            <a:r>
              <a:rPr lang="en-CA" sz="1600" u="sng" dirty="0"/>
              <a:t>Example:</a:t>
            </a:r>
          </a:p>
        </p:txBody>
      </p:sp>
      <p:sp>
        <p:nvSpPr>
          <p:cNvPr id="456" name="object 76">
            <a:extLst>
              <a:ext uri="{FF2B5EF4-FFF2-40B4-BE49-F238E27FC236}">
                <a16:creationId xmlns:a16="http://schemas.microsoft.com/office/drawing/2014/main" id="{F62075BF-0D94-F7D1-9B90-46A5E57FE7D4}"/>
              </a:ext>
            </a:extLst>
          </p:cNvPr>
          <p:cNvSpPr txBox="1"/>
          <p:nvPr/>
        </p:nvSpPr>
        <p:spPr>
          <a:xfrm>
            <a:off x="1533384" y="5264862"/>
            <a:ext cx="685800" cy="490519"/>
          </a:xfrm>
          <a:prstGeom prst="rect">
            <a:avLst/>
          </a:prstGeom>
          <a:ln w="38100">
            <a:solidFill>
              <a:srgbClr val="FAF594"/>
            </a:solidFill>
          </a:ln>
        </p:spPr>
        <p:txBody>
          <a:bodyPr vert="horz" wrap="square" lIns="0" tIns="84455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665"/>
              </a:spcBef>
            </a:pPr>
            <a:r>
              <a:rPr sz="750" b="1" dirty="0">
                <a:latin typeface="Arial"/>
                <a:cs typeface="Arial"/>
              </a:rPr>
              <a:t>PHYS</a:t>
            </a:r>
            <a:r>
              <a:rPr sz="750" b="1" spc="-20" dirty="0">
                <a:latin typeface="Arial"/>
                <a:cs typeface="Arial"/>
              </a:rPr>
              <a:t> 1004</a:t>
            </a:r>
            <a:endParaRPr sz="7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600" spc="-10" dirty="0">
                <a:latin typeface="Arial Narrow"/>
                <a:cs typeface="Arial Narrow"/>
              </a:rPr>
              <a:t>Introductory</a:t>
            </a:r>
            <a:endParaRPr sz="600">
              <a:latin typeface="Arial Narrow"/>
              <a:cs typeface="Arial Narrow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600" spc="-10" dirty="0">
                <a:latin typeface="Arial Narrow"/>
                <a:cs typeface="Arial Narrow"/>
              </a:rPr>
              <a:t>Electromagnetism</a:t>
            </a:r>
            <a:endParaRPr sz="600">
              <a:latin typeface="Arial Narrow"/>
              <a:cs typeface="Arial Narrow"/>
            </a:endParaRPr>
          </a:p>
          <a:p>
            <a:pPr marL="5080" algn="ctr">
              <a:lnSpc>
                <a:spcPct val="100000"/>
              </a:lnSpc>
              <a:spcBef>
                <a:spcPts val="135"/>
              </a:spcBef>
            </a:pPr>
            <a:r>
              <a:rPr sz="600" dirty="0">
                <a:latin typeface="Arial Narrow"/>
                <a:cs typeface="Arial Narrow"/>
              </a:rPr>
              <a:t>&amp;</a:t>
            </a:r>
            <a:r>
              <a:rPr sz="600" spc="-20" dirty="0">
                <a:latin typeface="Arial Narrow"/>
                <a:cs typeface="Arial Narrow"/>
              </a:rPr>
              <a:t> </a:t>
            </a:r>
            <a:r>
              <a:rPr sz="600" dirty="0">
                <a:latin typeface="Arial Narrow"/>
                <a:cs typeface="Arial Narrow"/>
              </a:rPr>
              <a:t>Wave</a:t>
            </a:r>
            <a:r>
              <a:rPr sz="600" spc="30" dirty="0">
                <a:latin typeface="Arial Narrow"/>
                <a:cs typeface="Arial Narrow"/>
              </a:rPr>
              <a:t> </a:t>
            </a:r>
            <a:r>
              <a:rPr sz="600" spc="-10" dirty="0">
                <a:latin typeface="Arial Narrow"/>
                <a:cs typeface="Arial Narrow"/>
              </a:rPr>
              <a:t>Motion</a:t>
            </a:r>
            <a:endParaRPr sz="600">
              <a:latin typeface="Arial Narrow"/>
              <a:cs typeface="Arial Narrow"/>
            </a:endParaRPr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E02410A3-86FC-C8FF-FCB1-5297E365B1D4}"/>
              </a:ext>
            </a:extLst>
          </p:cNvPr>
          <p:cNvSpPr/>
          <p:nvPr/>
        </p:nvSpPr>
        <p:spPr>
          <a:xfrm>
            <a:off x="1510524" y="5324587"/>
            <a:ext cx="779179" cy="337162"/>
          </a:xfrm>
          <a:prstGeom prst="rect">
            <a:avLst/>
          </a:prstGeom>
          <a:solidFill>
            <a:srgbClr val="C6D9F1">
              <a:alpha val="69804"/>
            </a:srgb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CA" sz="1000" b="1" dirty="0">
                <a:solidFill>
                  <a:srgbClr val="002060"/>
                </a:solidFill>
              </a:rPr>
              <a:t>Planned for Winter 2027</a:t>
            </a: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9EE9204C-444F-25A1-2498-4F83DDB25995}"/>
              </a:ext>
            </a:extLst>
          </p:cNvPr>
          <p:cNvSpPr txBox="1"/>
          <p:nvPr/>
        </p:nvSpPr>
        <p:spPr>
          <a:xfrm>
            <a:off x="57403" y="79949"/>
            <a:ext cx="2592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u="sng" dirty="0"/>
              <a:t>Updated on:</a:t>
            </a:r>
            <a:r>
              <a:rPr lang="en-CA" dirty="0"/>
              <a:t> </a:t>
            </a:r>
            <a:r>
              <a:rPr lang="en-CA" i="1" dirty="0">
                <a:highlight>
                  <a:srgbClr val="FFFF00"/>
                </a:highlight>
              </a:rPr>
              <a:t>enter date</a:t>
            </a:r>
            <a:endParaRPr lang="en-CA" sz="1600" i="1" dirty="0">
              <a:highlight>
                <a:srgbClr val="FFFF00"/>
              </a:highlight>
            </a:endParaRPr>
          </a:p>
        </p:txBody>
      </p:sp>
      <p:sp>
        <p:nvSpPr>
          <p:cNvPr id="459" name="Left Brace 458">
            <a:extLst>
              <a:ext uri="{FF2B5EF4-FFF2-40B4-BE49-F238E27FC236}">
                <a16:creationId xmlns:a16="http://schemas.microsoft.com/office/drawing/2014/main" id="{6CB9A7B0-9098-B272-2B41-E35E589B97E7}"/>
              </a:ext>
            </a:extLst>
          </p:cNvPr>
          <p:cNvSpPr/>
          <p:nvPr/>
        </p:nvSpPr>
        <p:spPr>
          <a:xfrm rot="5400000">
            <a:off x="1347422" y="2325760"/>
            <a:ext cx="216338" cy="2270418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051" name="Group 1050">
            <a:extLst>
              <a:ext uri="{FF2B5EF4-FFF2-40B4-BE49-F238E27FC236}">
                <a16:creationId xmlns:a16="http://schemas.microsoft.com/office/drawing/2014/main" id="{290EA47E-52D7-341B-4F9A-083E3382B033}"/>
              </a:ext>
            </a:extLst>
          </p:cNvPr>
          <p:cNvGrpSpPr/>
          <p:nvPr/>
        </p:nvGrpSpPr>
        <p:grpSpPr>
          <a:xfrm>
            <a:off x="3103880" y="6294120"/>
            <a:ext cx="9601200" cy="1596270"/>
            <a:chOff x="3276600" y="6177194"/>
            <a:chExt cx="8839200" cy="1596270"/>
          </a:xfrm>
        </p:grpSpPr>
        <p:sp>
          <p:nvSpPr>
            <p:cNvPr id="466" name="object 63">
              <a:extLst>
                <a:ext uri="{FF2B5EF4-FFF2-40B4-BE49-F238E27FC236}">
                  <a16:creationId xmlns:a16="http://schemas.microsoft.com/office/drawing/2014/main" id="{FD384DD6-7BC5-F233-0AD9-EBAF0594ACA2}"/>
                </a:ext>
              </a:extLst>
            </p:cNvPr>
            <p:cNvSpPr txBox="1"/>
            <p:nvPr/>
          </p:nvSpPr>
          <p:spPr>
            <a:xfrm>
              <a:off x="3276600" y="6215986"/>
              <a:ext cx="8839200" cy="1557478"/>
            </a:xfrm>
            <a:prstGeom prst="rect">
              <a:avLst/>
            </a:prstGeom>
          </p:spPr>
          <p:txBody>
            <a:bodyPr vert="horz" wrap="square" lIns="0" tIns="41275" rIns="0" bIns="0" rtlCol="0">
              <a:spAutoFit/>
            </a:bodyPr>
            <a:lstStyle/>
            <a:p>
              <a:pPr marL="107314">
                <a:lnSpc>
                  <a:spcPct val="100000"/>
                </a:lnSpc>
                <a:spcBef>
                  <a:spcPts val="325"/>
                </a:spcBef>
              </a:pPr>
              <a:r>
                <a:rPr lang="en-CA" sz="14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         </a:t>
              </a:r>
              <a:r>
                <a:rPr lang="en-US" sz="16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Indicates courses that have been offered in recent years in different semesters. For example, MATH 1004 has been offered in FALL and WINTER.</a:t>
              </a:r>
            </a:p>
            <a:p>
              <a:pPr marL="107314">
                <a:lnSpc>
                  <a:spcPct val="100000"/>
                </a:lnSpc>
                <a:spcBef>
                  <a:spcPts val="325"/>
                </a:spcBef>
              </a:pPr>
              <a:r>
                <a:rPr lang="en-US" sz="1600" u="sng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Important notes:</a:t>
              </a:r>
              <a:r>
                <a:rPr lang="en-US" sz="16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 (1)</a:t>
              </a:r>
              <a:r>
                <a:rPr lang="en-US" sz="1600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 This does </a:t>
              </a:r>
              <a:r>
                <a:rPr lang="en-US" sz="16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NOT</a:t>
              </a:r>
              <a:r>
                <a:rPr lang="en-US" sz="1600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 guarantee offering/availability or the absence if restrictions for specific majors, so please double-check on “Class Schedule “ in Carleton Central before planning your schedule. </a:t>
              </a:r>
              <a:r>
                <a:rPr lang="en-US" sz="1600" b="1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(2) </a:t>
              </a:r>
              <a:r>
                <a:rPr lang="en-US" sz="1600" spc="-10" dirty="0">
                  <a:solidFill>
                    <a:schemeClr val="tx2"/>
                  </a:solidFill>
                  <a:latin typeface="Calibri Light"/>
                  <a:cs typeface="Calibri Light"/>
                </a:rPr>
                <a:t>It’s highly preferred that you follow the course progression tree as much as possible to avoid scheduling conflicts in the later years.</a:t>
              </a:r>
            </a:p>
            <a:p>
              <a:pPr marL="107314">
                <a:lnSpc>
                  <a:spcPct val="100000"/>
                </a:lnSpc>
                <a:spcBef>
                  <a:spcPts val="325"/>
                </a:spcBef>
              </a:pPr>
              <a:endParaRPr sz="1100" b="1" spc="-10" dirty="0">
                <a:solidFill>
                  <a:schemeClr val="tx2"/>
                </a:solidFill>
                <a:latin typeface="Calibri Light"/>
                <a:cs typeface="Calibri Light"/>
              </a:endParaRPr>
            </a:p>
          </p:txBody>
        </p:sp>
        <p:sp>
          <p:nvSpPr>
            <p:cNvPr id="471" name="object 18">
              <a:hlinkClick r:id="rId3"/>
              <a:extLst>
                <a:ext uri="{FF2B5EF4-FFF2-40B4-BE49-F238E27FC236}">
                  <a16:creationId xmlns:a16="http://schemas.microsoft.com/office/drawing/2014/main" id="{B8D42A55-DD1F-9010-3CD1-B25BE16041C6}"/>
                </a:ext>
              </a:extLst>
            </p:cNvPr>
            <p:cNvSpPr/>
            <p:nvPr/>
          </p:nvSpPr>
          <p:spPr>
            <a:xfrm>
              <a:off x="3352800" y="6177194"/>
              <a:ext cx="8763000" cy="1371600"/>
            </a:xfrm>
            <a:custGeom>
              <a:avLst/>
              <a:gdLst/>
              <a:ahLst/>
              <a:cxnLst/>
              <a:rect l="l" t="t" r="r" b="b"/>
              <a:pathLst>
                <a:path w="2443480" h="605790">
                  <a:moveTo>
                    <a:pt x="0" y="605790"/>
                  </a:moveTo>
                  <a:lnTo>
                    <a:pt x="2443226" y="605790"/>
                  </a:lnTo>
                  <a:lnTo>
                    <a:pt x="2443226" y="0"/>
                  </a:lnTo>
                  <a:lnTo>
                    <a:pt x="0" y="0"/>
                  </a:lnTo>
                  <a:lnTo>
                    <a:pt x="0" y="60579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50" name="Group 1049">
            <a:extLst>
              <a:ext uri="{FF2B5EF4-FFF2-40B4-BE49-F238E27FC236}">
                <a16:creationId xmlns:a16="http://schemas.microsoft.com/office/drawing/2014/main" id="{42C4C9F5-7A2D-DE2E-0C9A-1917D4D4FEF1}"/>
              </a:ext>
            </a:extLst>
          </p:cNvPr>
          <p:cNvGrpSpPr/>
          <p:nvPr/>
        </p:nvGrpSpPr>
        <p:grpSpPr>
          <a:xfrm>
            <a:off x="2667000" y="79905"/>
            <a:ext cx="10029825" cy="6092295"/>
            <a:chOff x="2743707" y="11458"/>
            <a:chExt cx="10029825" cy="6092295"/>
          </a:xfrm>
        </p:grpSpPr>
        <p:sp>
          <p:nvSpPr>
            <p:cNvPr id="6" name="object 2">
              <a:extLst>
                <a:ext uri="{FF2B5EF4-FFF2-40B4-BE49-F238E27FC236}">
                  <a16:creationId xmlns:a16="http://schemas.microsoft.com/office/drawing/2014/main" id="{695981AC-3CD4-79E3-77CD-EBD8AB945F9F}"/>
                </a:ext>
              </a:extLst>
            </p:cNvPr>
            <p:cNvSpPr txBox="1"/>
            <p:nvPr/>
          </p:nvSpPr>
          <p:spPr>
            <a:xfrm>
              <a:off x="10439067" y="2874600"/>
              <a:ext cx="1466215" cy="23050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780"/>
                </a:lnSpc>
              </a:pPr>
              <a:r>
                <a:rPr sz="850" dirty="0">
                  <a:latin typeface="Calibri"/>
                  <a:cs typeface="Calibri"/>
                </a:rPr>
                <a:t>Second</a:t>
              </a:r>
              <a:r>
                <a:rPr sz="850" spc="-30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year</a:t>
              </a:r>
              <a:r>
                <a:rPr sz="850" spc="-30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and</a:t>
              </a:r>
              <a:r>
                <a:rPr sz="850" spc="-45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higher</a:t>
              </a:r>
              <a:r>
                <a:rPr sz="850" spc="-35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students:</a:t>
              </a:r>
              <a:endParaRPr sz="850">
                <a:latin typeface="Calibri"/>
                <a:cs typeface="Calibri"/>
              </a:endParaRPr>
            </a:p>
            <a:p>
              <a:pPr>
                <a:lnSpc>
                  <a:spcPts val="985"/>
                </a:lnSpc>
              </a:pPr>
              <a:r>
                <a:rPr sz="850" dirty="0">
                  <a:solidFill>
                    <a:srgbClr val="0070BF"/>
                  </a:solidFill>
                  <a:latin typeface="Calibri"/>
                  <a:cs typeface="Calibri"/>
                </a:rPr>
                <a:t>Who</a:t>
              </a:r>
              <a:r>
                <a:rPr sz="850" spc="-20" dirty="0">
                  <a:solidFill>
                    <a:srgbClr val="0070BF"/>
                  </a:solidFill>
                  <a:latin typeface="Calibri"/>
                  <a:cs typeface="Calibri"/>
                </a:rPr>
                <a:t> </a:t>
              </a:r>
              <a:r>
                <a:rPr sz="850" dirty="0">
                  <a:solidFill>
                    <a:srgbClr val="0070BF"/>
                  </a:solidFill>
                  <a:latin typeface="Calibri"/>
                  <a:cs typeface="Calibri"/>
                </a:rPr>
                <a:t>to</a:t>
              </a:r>
              <a:r>
                <a:rPr sz="850" spc="5" dirty="0">
                  <a:solidFill>
                    <a:srgbClr val="0070BF"/>
                  </a:solidFill>
                  <a:latin typeface="Calibri"/>
                  <a:cs typeface="Calibri"/>
                </a:rPr>
                <a:t> </a:t>
              </a:r>
              <a:r>
                <a:rPr sz="850" spc="-10" dirty="0">
                  <a:solidFill>
                    <a:srgbClr val="0070BF"/>
                  </a:solidFill>
                  <a:latin typeface="Calibri"/>
                  <a:cs typeface="Calibri"/>
                </a:rPr>
                <a:t>contact </a:t>
              </a:r>
              <a:r>
                <a:rPr sz="850" dirty="0">
                  <a:solidFill>
                    <a:srgbClr val="0070BF"/>
                  </a:solidFill>
                  <a:latin typeface="Calibri"/>
                  <a:cs typeface="Calibri"/>
                </a:rPr>
                <a:t>in</a:t>
              </a:r>
              <a:r>
                <a:rPr sz="850" spc="5" dirty="0">
                  <a:solidFill>
                    <a:srgbClr val="0070BF"/>
                  </a:solidFill>
                  <a:latin typeface="Calibri"/>
                  <a:cs typeface="Calibri"/>
                </a:rPr>
                <a:t> </a:t>
              </a:r>
              <a:r>
                <a:rPr sz="850" spc="-20" dirty="0">
                  <a:solidFill>
                    <a:srgbClr val="0070BF"/>
                  </a:solidFill>
                  <a:latin typeface="Calibri"/>
                  <a:cs typeface="Calibri"/>
                </a:rPr>
                <a:t>CEE?</a:t>
              </a:r>
              <a:endParaRPr sz="850">
                <a:latin typeface="Calibri"/>
                <a:cs typeface="Calibri"/>
              </a:endParaRPr>
            </a:p>
          </p:txBody>
        </p:sp>
        <p:sp>
          <p:nvSpPr>
            <p:cNvPr id="7" name="object 3">
              <a:extLst>
                <a:ext uri="{FF2B5EF4-FFF2-40B4-BE49-F238E27FC236}">
                  <a16:creationId xmlns:a16="http://schemas.microsoft.com/office/drawing/2014/main" id="{27F401E6-3111-E2C1-CCB9-3685331D9F59}"/>
                </a:ext>
              </a:extLst>
            </p:cNvPr>
            <p:cNvSpPr/>
            <p:nvPr/>
          </p:nvSpPr>
          <p:spPr>
            <a:xfrm>
              <a:off x="10397997" y="2827407"/>
              <a:ext cx="2371725" cy="441959"/>
            </a:xfrm>
            <a:custGeom>
              <a:avLst/>
              <a:gdLst/>
              <a:ahLst/>
              <a:cxnLst/>
              <a:rect l="l" t="t" r="r" b="b"/>
              <a:pathLst>
                <a:path w="2371725" h="441960">
                  <a:moveTo>
                    <a:pt x="2371343" y="441959"/>
                  </a:moveTo>
                  <a:lnTo>
                    <a:pt x="0" y="441959"/>
                  </a:lnTo>
                  <a:lnTo>
                    <a:pt x="0" y="0"/>
                  </a:lnTo>
                  <a:lnTo>
                    <a:pt x="2371343" y="0"/>
                  </a:lnTo>
                  <a:lnTo>
                    <a:pt x="2371343" y="4419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B738403A-AB01-6A99-C0E9-25B4ACEDD966}"/>
                </a:ext>
              </a:extLst>
            </p:cNvPr>
            <p:cNvSpPr txBox="1"/>
            <p:nvPr/>
          </p:nvSpPr>
          <p:spPr>
            <a:xfrm>
              <a:off x="10426367" y="2834463"/>
              <a:ext cx="1491615" cy="277495"/>
            </a:xfrm>
            <a:prstGeom prst="rect">
              <a:avLst/>
            </a:prstGeom>
          </p:spPr>
          <p:txBody>
            <a:bodyPr vert="horz" wrap="square" lIns="0" tIns="26034" rIns="0" bIns="0" rtlCol="0">
              <a:spAutoFit/>
            </a:bodyPr>
            <a:lstStyle/>
            <a:p>
              <a:pPr marL="12700" marR="5080">
                <a:lnSpc>
                  <a:spcPts val="950"/>
                </a:lnSpc>
                <a:spcBef>
                  <a:spcPts val="204"/>
                </a:spcBef>
              </a:pPr>
              <a:r>
                <a:rPr sz="850" u="sng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Second</a:t>
              </a:r>
              <a:r>
                <a:rPr sz="850" u="sng" spc="-30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year</a:t>
              </a:r>
              <a:r>
                <a:rPr sz="850" u="sng" spc="-30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and</a:t>
              </a:r>
              <a:r>
                <a:rPr sz="850" u="sng" spc="-45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higher</a:t>
              </a:r>
              <a:r>
                <a:rPr sz="850" u="sng" spc="-35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spc="-10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students</a:t>
              </a:r>
              <a:r>
                <a:rPr sz="850" u="none" spc="-10" dirty="0">
                  <a:latin typeface="Calibri"/>
                  <a:cs typeface="Calibri"/>
                </a:rPr>
                <a:t>:</a:t>
              </a:r>
              <a:r>
                <a:rPr sz="850" u="none" spc="500" dirty="0">
                  <a:latin typeface="Calibri"/>
                  <a:cs typeface="Calibri"/>
                </a:rPr>
                <a:t> </a:t>
              </a:r>
              <a:r>
                <a:rPr sz="850" u="sng" dirty="0">
                  <a:solidFill>
                    <a:srgbClr val="0070BF"/>
                  </a:solidFill>
                  <a:uFill>
                    <a:solidFill>
                      <a:srgbClr val="0070BF"/>
                    </a:solidFill>
                  </a:uFill>
                  <a:latin typeface="Calibri"/>
                  <a:cs typeface="Calibri"/>
                </a:rPr>
                <a:t>Who</a:t>
              </a:r>
              <a:r>
                <a:rPr sz="850" u="sng" spc="-20" dirty="0">
                  <a:solidFill>
                    <a:srgbClr val="0070BF"/>
                  </a:solidFill>
                  <a:uFill>
                    <a:solidFill>
                      <a:srgbClr val="0070BF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dirty="0">
                  <a:solidFill>
                    <a:srgbClr val="0070BF"/>
                  </a:solidFill>
                  <a:uFill>
                    <a:solidFill>
                      <a:srgbClr val="0070BF"/>
                    </a:solidFill>
                  </a:uFill>
                  <a:latin typeface="Calibri"/>
                  <a:cs typeface="Calibri"/>
                </a:rPr>
                <a:t>to</a:t>
              </a:r>
              <a:r>
                <a:rPr sz="850" u="sng" spc="5" dirty="0">
                  <a:solidFill>
                    <a:srgbClr val="0070BF"/>
                  </a:solidFill>
                  <a:uFill>
                    <a:solidFill>
                      <a:srgbClr val="0070BF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spc="-10" dirty="0">
                  <a:solidFill>
                    <a:srgbClr val="0070BF"/>
                  </a:solidFill>
                  <a:uFill>
                    <a:solidFill>
                      <a:srgbClr val="0070BF"/>
                    </a:solidFill>
                  </a:uFill>
                  <a:latin typeface="Calibri"/>
                  <a:cs typeface="Calibri"/>
                </a:rPr>
                <a:t>contact </a:t>
              </a:r>
              <a:r>
                <a:rPr sz="850" u="sng" dirty="0">
                  <a:solidFill>
                    <a:srgbClr val="0070BF"/>
                  </a:solidFill>
                  <a:uFill>
                    <a:solidFill>
                      <a:srgbClr val="0070BF"/>
                    </a:solidFill>
                  </a:uFill>
                  <a:latin typeface="Calibri"/>
                  <a:cs typeface="Calibri"/>
                </a:rPr>
                <a:t>in</a:t>
              </a:r>
              <a:r>
                <a:rPr sz="850" u="sng" spc="5" dirty="0">
                  <a:solidFill>
                    <a:srgbClr val="0070BF"/>
                  </a:solidFill>
                  <a:uFill>
                    <a:solidFill>
                      <a:srgbClr val="0070BF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spc="-20" dirty="0">
                  <a:solidFill>
                    <a:srgbClr val="0070BF"/>
                  </a:solidFill>
                  <a:uFill>
                    <a:solidFill>
                      <a:srgbClr val="0070BF"/>
                    </a:solidFill>
                  </a:uFill>
                  <a:latin typeface="Calibri"/>
                  <a:cs typeface="Calibri"/>
                </a:rPr>
                <a:t>CEE?</a:t>
              </a:r>
              <a:endParaRPr sz="850">
                <a:latin typeface="Calibri"/>
                <a:cs typeface="Calibri"/>
              </a:endParaRPr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915B9AF1-D98E-5974-98BB-AB2FE1458762}"/>
                </a:ext>
              </a:extLst>
            </p:cNvPr>
            <p:cNvSpPr txBox="1"/>
            <p:nvPr/>
          </p:nvSpPr>
          <p:spPr>
            <a:xfrm>
              <a:off x="10443692" y="3439012"/>
              <a:ext cx="2276475" cy="214439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6364">
                <a:lnSpc>
                  <a:spcPts val="715"/>
                </a:lnSpc>
              </a:pP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3800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requires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prior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completion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of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all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ECOR</a:t>
              </a:r>
              <a:endParaRPr sz="750">
                <a:latin typeface="Calibri"/>
                <a:cs typeface="Calibri"/>
              </a:endParaRPr>
            </a:p>
            <a:p>
              <a:pPr marL="1270">
                <a:lnSpc>
                  <a:spcPts val="860"/>
                </a:lnSpc>
              </a:pPr>
              <a:r>
                <a:rPr sz="750" dirty="0">
                  <a:latin typeface="Calibri"/>
                  <a:cs typeface="Calibri"/>
                </a:rPr>
                <a:t>1031,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1032,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1033,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8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1034,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1055,</a:t>
              </a:r>
              <a:endParaRPr sz="750">
                <a:latin typeface="Calibri"/>
                <a:cs typeface="Calibri"/>
              </a:endParaRPr>
            </a:p>
            <a:p>
              <a:pPr marL="1270">
                <a:lnSpc>
                  <a:spcPts val="875"/>
                </a:lnSpc>
              </a:pP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1056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and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1057.</a:t>
              </a:r>
              <a:endParaRPr sz="750">
                <a:latin typeface="Calibri"/>
                <a:cs typeface="Calibri"/>
              </a:endParaRPr>
            </a:p>
            <a:p>
              <a:pPr marL="132080">
                <a:lnSpc>
                  <a:spcPts val="880"/>
                </a:lnSpc>
                <a:spcBef>
                  <a:spcPts val="825"/>
                </a:spcBef>
              </a:pPr>
              <a:r>
                <a:rPr sz="750" dirty="0">
                  <a:latin typeface="Calibri"/>
                  <a:cs typeface="Calibri"/>
                </a:rPr>
                <a:t>1.5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credits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3202,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3208,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3307,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CIVE</a:t>
              </a:r>
              <a:endParaRPr sz="750">
                <a:latin typeface="Calibri"/>
                <a:cs typeface="Calibri"/>
              </a:endParaRPr>
            </a:p>
            <a:p>
              <a:pPr marL="1270">
                <a:lnSpc>
                  <a:spcPts val="865"/>
                </a:lnSpc>
              </a:pPr>
              <a:r>
                <a:rPr sz="750" dirty="0">
                  <a:latin typeface="Calibri"/>
                  <a:cs typeface="Calibri"/>
                </a:rPr>
                <a:t>4200,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4201,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4302,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4303,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4308,</a:t>
              </a:r>
              <a:r>
                <a:rPr sz="750" spc="9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CIVE</a:t>
              </a:r>
              <a:endParaRPr sz="750">
                <a:latin typeface="Calibri"/>
                <a:cs typeface="Calibri"/>
              </a:endParaRPr>
            </a:p>
            <a:p>
              <a:pPr marL="1270">
                <a:lnSpc>
                  <a:spcPts val="860"/>
                </a:lnSpc>
              </a:pPr>
              <a:r>
                <a:rPr sz="750" dirty="0">
                  <a:latin typeface="Calibri"/>
                  <a:cs typeface="Calibri"/>
                </a:rPr>
                <a:t>4400,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4403,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4407,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4500,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4614,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ACSE</a:t>
              </a:r>
              <a:endParaRPr sz="750">
                <a:latin typeface="Calibri"/>
                <a:cs typeface="Calibri"/>
              </a:endParaRPr>
            </a:p>
            <a:p>
              <a:pPr marL="1270">
                <a:lnSpc>
                  <a:spcPts val="860"/>
                </a:lnSpc>
              </a:pPr>
              <a:r>
                <a:rPr sz="750" dirty="0">
                  <a:latin typeface="Calibri"/>
                  <a:cs typeface="Calibri"/>
                </a:rPr>
                <a:t>4907,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ACSE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4917,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3003,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3100,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3105,</a:t>
              </a:r>
              <a:endParaRPr sz="750">
                <a:latin typeface="Calibri"/>
                <a:cs typeface="Calibri"/>
              </a:endParaRPr>
            </a:p>
            <a:p>
              <a:pPr marL="1270">
                <a:lnSpc>
                  <a:spcPts val="865"/>
                </a:lnSpc>
              </a:pP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4003,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4101,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4200,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MECH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4407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or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SREE</a:t>
              </a:r>
              <a:endParaRPr sz="750">
                <a:latin typeface="Calibri"/>
                <a:cs typeface="Calibri"/>
              </a:endParaRPr>
            </a:p>
            <a:p>
              <a:pPr marL="1270">
                <a:lnSpc>
                  <a:spcPts val="880"/>
                </a:lnSpc>
              </a:pPr>
              <a:r>
                <a:rPr sz="750" spc="-10" dirty="0">
                  <a:latin typeface="Calibri"/>
                  <a:cs typeface="Calibri"/>
                </a:rPr>
                <a:t>4002.</a:t>
              </a:r>
              <a:endParaRPr sz="750">
                <a:latin typeface="Calibri"/>
                <a:cs typeface="Calibri"/>
              </a:endParaRPr>
            </a:p>
            <a:p>
              <a:pPr marL="1270" marR="29209" indent="121285">
                <a:lnSpc>
                  <a:spcPct val="104000"/>
                </a:lnSpc>
                <a:spcBef>
                  <a:spcPts val="840"/>
                </a:spcBef>
              </a:pP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4995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may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be</a:t>
              </a:r>
              <a:r>
                <a:rPr sz="750" spc="1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taken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Fall</a:t>
              </a:r>
              <a:r>
                <a:rPr sz="750" spc="1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term,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if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required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spc="-25" dirty="0">
                  <a:latin typeface="Calibri"/>
                  <a:cs typeface="Calibri"/>
                </a:rPr>
                <a:t>due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to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limited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elective</a:t>
              </a:r>
              <a:r>
                <a:rPr sz="750" spc="1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options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the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Fall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term.</a:t>
              </a:r>
              <a:endParaRPr sz="75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  <a:spcBef>
                  <a:spcPts val="30"/>
                </a:spcBef>
              </a:pPr>
              <a:endParaRPr sz="750">
                <a:latin typeface="Calibri"/>
                <a:cs typeface="Calibri"/>
              </a:endParaRPr>
            </a:p>
            <a:p>
              <a:pPr indent="132080">
                <a:lnSpc>
                  <a:spcPct val="104299"/>
                </a:lnSpc>
              </a:pPr>
              <a:r>
                <a:rPr sz="750" dirty="0">
                  <a:latin typeface="Calibri"/>
                  <a:cs typeface="Calibri"/>
                </a:rPr>
                <a:t>Recommended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Timeline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2995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Times New Roman"/>
                  <a:cs typeface="Times New Roman"/>
                </a:rPr>
                <a:t>–</a:t>
              </a:r>
              <a:r>
                <a:rPr sz="750" spc="20" dirty="0">
                  <a:latin typeface="Times New Roman"/>
                  <a:cs typeface="Times New Roman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Engineering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Portfolio: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Please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review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requirements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of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coursework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that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must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be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completed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prior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to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2995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posted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solidFill>
                    <a:srgbClr val="FFFFFF"/>
                  </a:solidFill>
                  <a:latin typeface="Calibri"/>
                  <a:cs typeface="Calibri"/>
                </a:rPr>
                <a:t>HERE</a:t>
              </a:r>
              <a:r>
                <a:rPr sz="750" dirty="0">
                  <a:latin typeface="Calibri"/>
                  <a:cs typeface="Calibri"/>
                </a:rPr>
                <a:t>.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You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can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register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2995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before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spc="-25" dirty="0">
                  <a:latin typeface="Calibri"/>
                  <a:cs typeface="Calibri"/>
                </a:rPr>
                <a:t>the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same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term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as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4995.</a:t>
              </a:r>
              <a:endParaRPr sz="750">
                <a:latin typeface="Calibri"/>
                <a:cs typeface="Calibri"/>
              </a:endParaRPr>
            </a:p>
          </p:txBody>
        </p:sp>
        <p:grpSp>
          <p:nvGrpSpPr>
            <p:cNvPr id="10" name="object 6">
              <a:extLst>
                <a:ext uri="{FF2B5EF4-FFF2-40B4-BE49-F238E27FC236}">
                  <a16:creationId xmlns:a16="http://schemas.microsoft.com/office/drawing/2014/main" id="{DE800193-D4E4-5726-D2DE-76E4116E4CDE}"/>
                </a:ext>
              </a:extLst>
            </p:cNvPr>
            <p:cNvGrpSpPr/>
            <p:nvPr/>
          </p:nvGrpSpPr>
          <p:grpSpPr>
            <a:xfrm>
              <a:off x="10404094" y="3191642"/>
              <a:ext cx="2360930" cy="2415540"/>
              <a:chOff x="7674864" y="4020311"/>
              <a:chExt cx="2360930" cy="2415540"/>
            </a:xfrm>
          </p:grpSpPr>
          <p:sp>
            <p:nvSpPr>
              <p:cNvPr id="11" name="object 7">
                <a:extLst>
                  <a:ext uri="{FF2B5EF4-FFF2-40B4-BE49-F238E27FC236}">
                    <a16:creationId xmlns:a16="http://schemas.microsoft.com/office/drawing/2014/main" id="{4B8F7173-A8F8-03D4-BA26-B60FFD67C1D9}"/>
                  </a:ext>
                </a:extLst>
              </p:cNvPr>
              <p:cNvSpPr/>
              <p:nvPr/>
            </p:nvSpPr>
            <p:spPr>
              <a:xfrm>
                <a:off x="7674864" y="4020311"/>
                <a:ext cx="2360930" cy="2415540"/>
              </a:xfrm>
              <a:custGeom>
                <a:avLst/>
                <a:gdLst/>
                <a:ahLst/>
                <a:cxnLst/>
                <a:rect l="l" t="t" r="r" b="b"/>
                <a:pathLst>
                  <a:path w="2360929" h="2415540">
                    <a:moveTo>
                      <a:pt x="2360675" y="2415540"/>
                    </a:moveTo>
                    <a:lnTo>
                      <a:pt x="0" y="2415540"/>
                    </a:lnTo>
                    <a:lnTo>
                      <a:pt x="0" y="0"/>
                    </a:lnTo>
                    <a:lnTo>
                      <a:pt x="2360675" y="0"/>
                    </a:lnTo>
                    <a:lnTo>
                      <a:pt x="2360675" y="24155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2" name="object 8">
                <a:extLst>
                  <a:ext uri="{FF2B5EF4-FFF2-40B4-BE49-F238E27FC236}">
                    <a16:creationId xmlns:a16="http://schemas.microsoft.com/office/drawing/2014/main" id="{0A75E825-91E3-D516-0ADB-3DEAC31E6D06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723631" y="4059936"/>
                <a:ext cx="220979" cy="64008"/>
              </a:xfrm>
              <a:prstGeom prst="rect">
                <a:avLst/>
              </a:prstGeom>
            </p:spPr>
          </p:pic>
          <p:sp>
            <p:nvSpPr>
              <p:cNvPr id="13" name="object 9">
                <a:extLst>
                  <a:ext uri="{FF2B5EF4-FFF2-40B4-BE49-F238E27FC236}">
                    <a16:creationId xmlns:a16="http://schemas.microsoft.com/office/drawing/2014/main" id="{1C47AC8D-F259-5622-3DD2-1816F18989F9}"/>
                  </a:ext>
                </a:extLst>
              </p:cNvPr>
              <p:cNvSpPr/>
              <p:nvPr/>
            </p:nvSpPr>
            <p:spPr>
              <a:xfrm>
                <a:off x="7714487" y="4134611"/>
                <a:ext cx="230504" cy="0"/>
              </a:xfrm>
              <a:custGeom>
                <a:avLst/>
                <a:gdLst/>
                <a:ahLst/>
                <a:cxnLst/>
                <a:rect l="l" t="t" r="r" b="b"/>
                <a:pathLst>
                  <a:path w="230504">
                    <a:moveTo>
                      <a:pt x="0" y="0"/>
                    </a:moveTo>
                    <a:lnTo>
                      <a:pt x="230124" y="0"/>
                    </a:lnTo>
                  </a:path>
                </a:pathLst>
              </a:custGeom>
              <a:ln w="6096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4" name="object 10">
                <a:extLst>
                  <a:ext uri="{FF2B5EF4-FFF2-40B4-BE49-F238E27FC236}">
                    <a16:creationId xmlns:a16="http://schemas.microsoft.com/office/drawing/2014/main" id="{FC6AA479-D642-E63D-FCDB-BDD79134565C}"/>
                  </a:ext>
                </a:extLst>
              </p:cNvPr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7720583" y="4271771"/>
                <a:ext cx="94488" cy="88392"/>
              </a:xfrm>
              <a:prstGeom prst="rect">
                <a:avLst/>
              </a:prstGeom>
            </p:spPr>
          </p:pic>
        </p:grpSp>
        <p:sp>
          <p:nvSpPr>
            <p:cNvPr id="15" name="object 11">
              <a:extLst>
                <a:ext uri="{FF2B5EF4-FFF2-40B4-BE49-F238E27FC236}">
                  <a16:creationId xmlns:a16="http://schemas.microsoft.com/office/drawing/2014/main" id="{AA89CCA2-B22D-67B6-7490-7ECAAA3BD7D8}"/>
                </a:ext>
              </a:extLst>
            </p:cNvPr>
            <p:cNvSpPr txBox="1"/>
            <p:nvPr/>
          </p:nvSpPr>
          <p:spPr>
            <a:xfrm>
              <a:off x="10432534" y="3401559"/>
              <a:ext cx="2214245" cy="362585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37160">
                <a:lnSpc>
                  <a:spcPts val="880"/>
                </a:lnSpc>
                <a:spcBef>
                  <a:spcPts val="130"/>
                </a:spcBef>
              </a:pP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3800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requires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prior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completion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of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all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ECOR</a:t>
              </a:r>
              <a:endParaRPr sz="750">
                <a:latin typeface="Calibri"/>
                <a:cs typeface="Calibri"/>
              </a:endParaRPr>
            </a:p>
            <a:p>
              <a:pPr marL="12700">
                <a:lnSpc>
                  <a:spcPts val="860"/>
                </a:lnSpc>
              </a:pPr>
              <a:r>
                <a:rPr sz="750" dirty="0">
                  <a:latin typeface="Calibri"/>
                  <a:cs typeface="Calibri"/>
                </a:rPr>
                <a:t>1031,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1032,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1033,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8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1034,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1055,</a:t>
              </a:r>
              <a:endParaRPr sz="750">
                <a:latin typeface="Calibri"/>
                <a:cs typeface="Calibri"/>
              </a:endParaRPr>
            </a:p>
            <a:p>
              <a:pPr marL="12700">
                <a:lnSpc>
                  <a:spcPts val="875"/>
                </a:lnSpc>
              </a:pP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1056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and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1057.</a:t>
              </a:r>
              <a:endParaRPr sz="750">
                <a:latin typeface="Calibri"/>
                <a:cs typeface="Calibri"/>
              </a:endParaRPr>
            </a:p>
          </p:txBody>
        </p:sp>
        <p:pic>
          <p:nvPicPr>
            <p:cNvPr id="16" name="object 12">
              <a:extLst>
                <a:ext uri="{FF2B5EF4-FFF2-40B4-BE49-F238E27FC236}">
                  <a16:creationId xmlns:a16="http://schemas.microsoft.com/office/drawing/2014/main" id="{517FE33C-D433-A2A5-2D81-59EA52F98488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449813" y="3880490"/>
              <a:ext cx="99060" cy="88392"/>
            </a:xfrm>
            <a:prstGeom prst="rect">
              <a:avLst/>
            </a:prstGeom>
          </p:spPr>
        </p:pic>
        <p:sp>
          <p:nvSpPr>
            <p:cNvPr id="17" name="object 13">
              <a:extLst>
                <a:ext uri="{FF2B5EF4-FFF2-40B4-BE49-F238E27FC236}">
                  <a16:creationId xmlns:a16="http://schemas.microsoft.com/office/drawing/2014/main" id="{A9FF9097-F139-7A58-1DC0-E526B019B519}"/>
                </a:ext>
              </a:extLst>
            </p:cNvPr>
            <p:cNvSpPr txBox="1"/>
            <p:nvPr/>
          </p:nvSpPr>
          <p:spPr>
            <a:xfrm>
              <a:off x="10432534" y="3838938"/>
              <a:ext cx="2284095" cy="691515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43510">
                <a:lnSpc>
                  <a:spcPts val="880"/>
                </a:lnSpc>
                <a:spcBef>
                  <a:spcPts val="130"/>
                </a:spcBef>
              </a:pPr>
              <a:r>
                <a:rPr sz="750" dirty="0">
                  <a:latin typeface="Calibri"/>
                  <a:cs typeface="Calibri"/>
                </a:rPr>
                <a:t>1.5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credits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3202,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3208,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3307,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CIVE</a:t>
              </a:r>
              <a:endParaRPr sz="750" dirty="0">
                <a:latin typeface="Calibri"/>
                <a:cs typeface="Calibri"/>
              </a:endParaRPr>
            </a:p>
            <a:p>
              <a:pPr marL="12700">
                <a:lnSpc>
                  <a:spcPts val="865"/>
                </a:lnSpc>
              </a:pPr>
              <a:r>
                <a:rPr sz="750" dirty="0">
                  <a:latin typeface="Calibri"/>
                  <a:cs typeface="Calibri"/>
                </a:rPr>
                <a:t>4200,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4201,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4302,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4303,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4308,</a:t>
              </a:r>
              <a:r>
                <a:rPr sz="750" spc="9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CIVE</a:t>
              </a:r>
              <a:endParaRPr sz="750" dirty="0">
                <a:latin typeface="Calibri"/>
                <a:cs typeface="Calibri"/>
              </a:endParaRPr>
            </a:p>
            <a:p>
              <a:pPr marL="12700">
                <a:lnSpc>
                  <a:spcPts val="860"/>
                </a:lnSpc>
              </a:pPr>
              <a:r>
                <a:rPr sz="750" dirty="0">
                  <a:latin typeface="Calibri"/>
                  <a:cs typeface="Calibri"/>
                </a:rPr>
                <a:t>4400,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4403,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4407,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4500,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CIVE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4614,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ACSE</a:t>
              </a:r>
              <a:endParaRPr sz="750" dirty="0">
                <a:latin typeface="Calibri"/>
                <a:cs typeface="Calibri"/>
              </a:endParaRPr>
            </a:p>
            <a:p>
              <a:pPr marL="12700">
                <a:lnSpc>
                  <a:spcPts val="860"/>
                </a:lnSpc>
              </a:pPr>
              <a:r>
                <a:rPr sz="750" dirty="0">
                  <a:latin typeface="Calibri"/>
                  <a:cs typeface="Calibri"/>
                </a:rPr>
                <a:t>4907,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ACSE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4917,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3003,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3100,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3105,</a:t>
              </a:r>
              <a:endParaRPr sz="750" dirty="0">
                <a:latin typeface="Calibri"/>
                <a:cs typeface="Calibri"/>
              </a:endParaRPr>
            </a:p>
            <a:p>
              <a:pPr marL="12700">
                <a:lnSpc>
                  <a:spcPts val="865"/>
                </a:lnSpc>
              </a:pP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4003,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4101,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ENVE</a:t>
              </a:r>
              <a:r>
                <a:rPr sz="750" spc="7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4200,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MECH</a:t>
              </a:r>
              <a:r>
                <a:rPr sz="750" spc="7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4407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or</a:t>
              </a:r>
              <a:r>
                <a:rPr sz="750" spc="60" dirty="0">
                  <a:latin typeface="Calibri"/>
                  <a:cs typeface="Calibri"/>
                </a:rPr>
                <a:t> </a:t>
              </a:r>
              <a:r>
                <a:rPr sz="750" spc="-20" dirty="0">
                  <a:latin typeface="Calibri"/>
                  <a:cs typeface="Calibri"/>
                </a:rPr>
                <a:t>SREE</a:t>
              </a:r>
              <a:endParaRPr sz="750" dirty="0">
                <a:latin typeface="Calibri"/>
                <a:cs typeface="Calibri"/>
              </a:endParaRPr>
            </a:p>
            <a:p>
              <a:pPr marL="12700">
                <a:lnSpc>
                  <a:spcPts val="880"/>
                </a:lnSpc>
              </a:pPr>
              <a:r>
                <a:rPr sz="750" spc="-10" dirty="0">
                  <a:latin typeface="Calibri"/>
                  <a:cs typeface="Calibri"/>
                </a:rPr>
                <a:t>4002.</a:t>
              </a:r>
              <a:endParaRPr sz="750" dirty="0">
                <a:latin typeface="Calibri"/>
                <a:cs typeface="Calibri"/>
              </a:endParaRPr>
            </a:p>
          </p:txBody>
        </p:sp>
        <p:pic>
          <p:nvPicPr>
            <p:cNvPr id="18" name="object 14">
              <a:extLst>
                <a:ext uri="{FF2B5EF4-FFF2-40B4-BE49-F238E27FC236}">
                  <a16:creationId xmlns:a16="http://schemas.microsoft.com/office/drawing/2014/main" id="{063F613F-1CD5-1F4F-DBD9-F64131BE7D0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449813" y="4654682"/>
              <a:ext cx="88392" cy="86868"/>
            </a:xfrm>
            <a:prstGeom prst="rect">
              <a:avLst/>
            </a:prstGeom>
          </p:spPr>
        </p:pic>
        <p:sp>
          <p:nvSpPr>
            <p:cNvPr id="19" name="object 15">
              <a:extLst>
                <a:ext uri="{FF2B5EF4-FFF2-40B4-BE49-F238E27FC236}">
                  <a16:creationId xmlns:a16="http://schemas.microsoft.com/office/drawing/2014/main" id="{630EF8AB-2BB8-F23F-C49D-4AF4A94228DD}"/>
                </a:ext>
              </a:extLst>
            </p:cNvPr>
            <p:cNvSpPr txBox="1"/>
            <p:nvPr/>
          </p:nvSpPr>
          <p:spPr>
            <a:xfrm>
              <a:off x="10432534" y="4611595"/>
              <a:ext cx="2263140" cy="26352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marR="5080" indent="121285">
                <a:lnSpc>
                  <a:spcPct val="104000"/>
                </a:lnSpc>
                <a:spcBef>
                  <a:spcPts val="90"/>
                </a:spcBef>
              </a:pP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4995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may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be</a:t>
              </a:r>
              <a:r>
                <a:rPr sz="750" spc="1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taken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Fall</a:t>
              </a:r>
              <a:r>
                <a:rPr sz="750" spc="1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term,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if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required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spc="-25" dirty="0">
                  <a:latin typeface="Calibri"/>
                  <a:cs typeface="Calibri"/>
                </a:rPr>
                <a:t>due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to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limited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elective</a:t>
              </a:r>
              <a:r>
                <a:rPr sz="750" spc="1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options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the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Fall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term.</a:t>
              </a:r>
              <a:endParaRPr sz="750">
                <a:latin typeface="Calibri"/>
                <a:cs typeface="Calibri"/>
              </a:endParaRPr>
            </a:p>
          </p:txBody>
        </p:sp>
        <p:pic>
          <p:nvPicPr>
            <p:cNvPr id="20" name="object 16">
              <a:extLst>
                <a:ext uri="{FF2B5EF4-FFF2-40B4-BE49-F238E27FC236}">
                  <a16:creationId xmlns:a16="http://schemas.microsoft.com/office/drawing/2014/main" id="{EA52EE67-E3F8-8AC0-DBAF-3D6B89CB244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449813" y="5011298"/>
              <a:ext cx="99060" cy="88392"/>
            </a:xfrm>
            <a:prstGeom prst="rect">
              <a:avLst/>
            </a:prstGeom>
          </p:spPr>
        </p:pic>
        <p:sp>
          <p:nvSpPr>
            <p:cNvPr id="21" name="object 17">
              <a:extLst>
                <a:ext uri="{FF2B5EF4-FFF2-40B4-BE49-F238E27FC236}">
                  <a16:creationId xmlns:a16="http://schemas.microsoft.com/office/drawing/2014/main" id="{9E50ED3C-A2A4-66D0-7A9B-D5784F0D312C}"/>
                </a:ext>
              </a:extLst>
            </p:cNvPr>
            <p:cNvSpPr txBox="1"/>
            <p:nvPr/>
          </p:nvSpPr>
          <p:spPr>
            <a:xfrm>
              <a:off x="10432534" y="4969748"/>
              <a:ext cx="2299970" cy="62166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marR="5080" indent="130810">
                <a:lnSpc>
                  <a:spcPct val="104299"/>
                </a:lnSpc>
                <a:spcBef>
                  <a:spcPts val="90"/>
                </a:spcBef>
              </a:pPr>
              <a:r>
                <a:rPr sz="750" dirty="0">
                  <a:latin typeface="Calibri"/>
                  <a:cs typeface="Calibri"/>
                </a:rPr>
                <a:t>Recommended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Timeline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2995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Times New Roman"/>
                  <a:cs typeface="Times New Roman"/>
                </a:rPr>
                <a:t>–</a:t>
              </a:r>
              <a:r>
                <a:rPr sz="750" spc="20" dirty="0">
                  <a:latin typeface="Times New Roman"/>
                  <a:cs typeface="Times New Roman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Engineering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Portfolio: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Please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review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requirements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of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coursework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that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must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be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completed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prior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to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ECOR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2995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posted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u="sng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</a:rPr>
                <a:t>HERE</a:t>
              </a:r>
              <a:r>
                <a:rPr sz="750" u="none" dirty="0">
                  <a:latin typeface="Calibri"/>
                  <a:cs typeface="Calibri"/>
                </a:rPr>
                <a:t>.</a:t>
              </a:r>
              <a:r>
                <a:rPr sz="750" u="none" spc="2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You</a:t>
              </a:r>
              <a:r>
                <a:rPr sz="750" u="none" spc="5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can</a:t>
              </a:r>
              <a:r>
                <a:rPr sz="750" u="none" spc="3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register</a:t>
              </a:r>
              <a:r>
                <a:rPr sz="750" u="none" spc="2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for</a:t>
              </a:r>
              <a:r>
                <a:rPr sz="750" u="none" spc="4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ECOR</a:t>
              </a:r>
              <a:r>
                <a:rPr sz="750" u="none" spc="3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2995</a:t>
              </a:r>
              <a:r>
                <a:rPr sz="750" u="none" spc="3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before</a:t>
              </a:r>
              <a:r>
                <a:rPr sz="750" u="none" spc="3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or</a:t>
              </a:r>
              <a:r>
                <a:rPr sz="750" u="none" spc="4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in</a:t>
              </a:r>
              <a:r>
                <a:rPr sz="750" u="none" spc="20" dirty="0">
                  <a:latin typeface="Calibri"/>
                  <a:cs typeface="Calibri"/>
                </a:rPr>
                <a:t> </a:t>
              </a:r>
              <a:r>
                <a:rPr sz="750" u="none" spc="-25" dirty="0">
                  <a:latin typeface="Calibri"/>
                  <a:cs typeface="Calibri"/>
                </a:rPr>
                <a:t>the</a:t>
              </a:r>
              <a:r>
                <a:rPr sz="750" u="none" spc="50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same</a:t>
              </a:r>
              <a:r>
                <a:rPr sz="750" u="none" spc="3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term</a:t>
              </a:r>
              <a:r>
                <a:rPr sz="750" u="none" spc="3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as</a:t>
              </a:r>
              <a:r>
                <a:rPr sz="750" u="none" spc="2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ECOR</a:t>
              </a:r>
              <a:r>
                <a:rPr sz="750" u="none" spc="50" dirty="0">
                  <a:latin typeface="Calibri"/>
                  <a:cs typeface="Calibri"/>
                </a:rPr>
                <a:t> </a:t>
              </a:r>
              <a:r>
                <a:rPr sz="750" u="none" spc="-20" dirty="0">
                  <a:latin typeface="Calibri"/>
                  <a:cs typeface="Calibri"/>
                </a:rPr>
                <a:t>4995.</a:t>
              </a:r>
              <a:endParaRPr sz="750">
                <a:latin typeface="Calibri"/>
                <a:cs typeface="Calibri"/>
              </a:endParaRPr>
            </a:p>
          </p:txBody>
        </p:sp>
        <p:sp>
          <p:nvSpPr>
            <p:cNvPr id="22" name="object 18">
              <a:extLst>
                <a:ext uri="{FF2B5EF4-FFF2-40B4-BE49-F238E27FC236}">
                  <a16:creationId xmlns:a16="http://schemas.microsoft.com/office/drawing/2014/main" id="{E08A61E4-6F27-6EE2-DC14-518642AD738F}"/>
                </a:ext>
              </a:extLst>
            </p:cNvPr>
            <p:cNvSpPr txBox="1"/>
            <p:nvPr/>
          </p:nvSpPr>
          <p:spPr>
            <a:xfrm>
              <a:off x="10426920" y="732321"/>
              <a:ext cx="2289810" cy="54419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710"/>
                </a:lnSpc>
              </a:pPr>
              <a:r>
                <a:rPr sz="750" dirty="0">
                  <a:latin typeface="Calibri"/>
                  <a:cs typeface="Calibri"/>
                </a:rPr>
                <a:t>The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Faculty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of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Engineering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and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Design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strictly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upholds</a:t>
              </a:r>
              <a:endParaRPr sz="750">
                <a:latin typeface="Calibri"/>
                <a:cs typeface="Calibri"/>
              </a:endParaRPr>
            </a:p>
            <a:p>
              <a:pPr>
                <a:lnSpc>
                  <a:spcPts val="860"/>
                </a:lnSpc>
                <a:spcBef>
                  <a:spcPts val="35"/>
                </a:spcBef>
              </a:pPr>
              <a:r>
                <a:rPr sz="750" dirty="0">
                  <a:latin typeface="Calibri"/>
                  <a:cs typeface="Calibri"/>
                </a:rPr>
                <a:t>course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prerequisites.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Course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prerequisites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are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found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spc="-25" dirty="0">
                  <a:latin typeface="Calibri"/>
                  <a:cs typeface="Calibri"/>
                </a:rPr>
                <a:t>in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the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solidFill>
                    <a:srgbClr val="0562C1"/>
                  </a:solidFill>
                  <a:latin typeface="Calibri"/>
                  <a:cs typeface="Calibri"/>
                </a:rPr>
                <a:t>Undergraduate</a:t>
              </a:r>
              <a:r>
                <a:rPr sz="750" spc="45" dirty="0">
                  <a:solidFill>
                    <a:srgbClr val="0562C1"/>
                  </a:solidFill>
                  <a:latin typeface="Calibri"/>
                  <a:cs typeface="Calibri"/>
                </a:rPr>
                <a:t> </a:t>
              </a:r>
              <a:r>
                <a:rPr sz="750" dirty="0">
                  <a:solidFill>
                    <a:srgbClr val="0562C1"/>
                  </a:solidFill>
                  <a:latin typeface="Calibri"/>
                  <a:cs typeface="Calibri"/>
                </a:rPr>
                <a:t>Calendar</a:t>
              </a:r>
              <a:r>
                <a:rPr sz="750" spc="50" dirty="0">
                  <a:solidFill>
                    <a:srgbClr val="0562C1"/>
                  </a:solidFill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course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descriptions,</a:t>
              </a:r>
              <a:r>
                <a:rPr sz="750" spc="6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and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spc="-25" dirty="0">
                  <a:latin typeface="Calibri"/>
                  <a:cs typeface="Calibri"/>
                </a:rPr>
                <a:t>are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indicated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by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arrows*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between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courses</a:t>
              </a:r>
              <a:r>
                <a:rPr sz="750" spc="5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in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this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program</a:t>
              </a:r>
              <a:endParaRPr sz="75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  <a:spcBef>
                  <a:spcPts val="10"/>
                </a:spcBef>
              </a:pPr>
              <a:r>
                <a:rPr sz="750" spc="-20" dirty="0">
                  <a:latin typeface="Calibri"/>
                  <a:cs typeface="Calibri"/>
                </a:rPr>
                <a:t>map.</a:t>
              </a:r>
              <a:endParaRPr sz="750">
                <a:latin typeface="Calibri"/>
                <a:cs typeface="Calibri"/>
              </a:endParaRPr>
            </a:p>
          </p:txBody>
        </p:sp>
        <p:grpSp>
          <p:nvGrpSpPr>
            <p:cNvPr id="23" name="object 19">
              <a:extLst>
                <a:ext uri="{FF2B5EF4-FFF2-40B4-BE49-F238E27FC236}">
                  <a16:creationId xmlns:a16="http://schemas.microsoft.com/office/drawing/2014/main" id="{CAC650F7-F25C-81DE-FEBD-CB04B0E845F1}"/>
                </a:ext>
              </a:extLst>
            </p:cNvPr>
            <p:cNvGrpSpPr/>
            <p:nvPr/>
          </p:nvGrpSpPr>
          <p:grpSpPr>
            <a:xfrm>
              <a:off x="10385806" y="396626"/>
              <a:ext cx="2383790" cy="1102360"/>
              <a:chOff x="7656576" y="1225295"/>
              <a:chExt cx="2383790" cy="1102360"/>
            </a:xfrm>
          </p:grpSpPr>
          <p:sp>
            <p:nvSpPr>
              <p:cNvPr id="24" name="object 20">
                <a:extLst>
                  <a:ext uri="{FF2B5EF4-FFF2-40B4-BE49-F238E27FC236}">
                    <a16:creationId xmlns:a16="http://schemas.microsoft.com/office/drawing/2014/main" id="{0BAE52EB-FADF-9026-B0F1-86BE72DDA946}"/>
                  </a:ext>
                </a:extLst>
              </p:cNvPr>
              <p:cNvSpPr/>
              <p:nvPr/>
            </p:nvSpPr>
            <p:spPr>
              <a:xfrm>
                <a:off x="7656576" y="1225295"/>
                <a:ext cx="2383790" cy="1102360"/>
              </a:xfrm>
              <a:custGeom>
                <a:avLst/>
                <a:gdLst/>
                <a:ahLst/>
                <a:cxnLst/>
                <a:rect l="l" t="t" r="r" b="b"/>
                <a:pathLst>
                  <a:path w="2383790" h="1102360">
                    <a:moveTo>
                      <a:pt x="0" y="1101852"/>
                    </a:moveTo>
                    <a:lnTo>
                      <a:pt x="2383535" y="1101852"/>
                    </a:lnTo>
                    <a:lnTo>
                      <a:pt x="2383535" y="0"/>
                    </a:lnTo>
                    <a:lnTo>
                      <a:pt x="0" y="0"/>
                    </a:lnTo>
                    <a:lnTo>
                      <a:pt x="0" y="1101852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5" name="object 21">
                <a:extLst>
                  <a:ext uri="{FF2B5EF4-FFF2-40B4-BE49-F238E27FC236}">
                    <a16:creationId xmlns:a16="http://schemas.microsoft.com/office/drawing/2014/main" id="{93A66829-D3A9-77CC-A8EB-0C77AB8125BE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7701533" y="1325117"/>
                <a:ext cx="2318004" cy="99060"/>
              </a:xfrm>
              <a:prstGeom prst="rect">
                <a:avLst/>
              </a:prstGeom>
            </p:spPr>
          </p:pic>
          <p:sp>
            <p:nvSpPr>
              <p:cNvPr id="26" name="object 22">
                <a:extLst>
                  <a:ext uri="{FF2B5EF4-FFF2-40B4-BE49-F238E27FC236}">
                    <a16:creationId xmlns:a16="http://schemas.microsoft.com/office/drawing/2014/main" id="{9C880AC7-C3C7-3115-73A1-B3832EA820A4}"/>
                  </a:ext>
                </a:extLst>
              </p:cNvPr>
              <p:cNvSpPr/>
              <p:nvPr/>
            </p:nvSpPr>
            <p:spPr>
              <a:xfrm>
                <a:off x="7697723" y="1415795"/>
                <a:ext cx="2321560" cy="0"/>
              </a:xfrm>
              <a:custGeom>
                <a:avLst/>
                <a:gdLst/>
                <a:ahLst/>
                <a:cxnLst/>
                <a:rect l="l" t="t" r="r" b="b"/>
                <a:pathLst>
                  <a:path w="2321559">
                    <a:moveTo>
                      <a:pt x="0" y="0"/>
                    </a:moveTo>
                    <a:lnTo>
                      <a:pt x="2321051" y="0"/>
                    </a:lnTo>
                  </a:path>
                </a:pathLst>
              </a:custGeom>
              <a:ln w="6096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7" name="object 23">
              <a:extLst>
                <a:ext uri="{FF2B5EF4-FFF2-40B4-BE49-F238E27FC236}">
                  <a16:creationId xmlns:a16="http://schemas.microsoft.com/office/drawing/2014/main" id="{0BCE0E59-3C63-6246-0949-9EC8DA0955F9}"/>
                </a:ext>
              </a:extLst>
            </p:cNvPr>
            <p:cNvSpPr txBox="1"/>
            <p:nvPr/>
          </p:nvSpPr>
          <p:spPr>
            <a:xfrm>
              <a:off x="10439098" y="1328232"/>
              <a:ext cx="2048510" cy="31877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715"/>
                </a:lnSpc>
              </a:pPr>
              <a:r>
                <a:rPr sz="750" dirty="0">
                  <a:solidFill>
                    <a:srgbClr val="0562C1"/>
                  </a:solidFill>
                  <a:latin typeface="Calibri"/>
                  <a:cs typeface="Calibri"/>
                </a:rPr>
                <a:t>Year</a:t>
              </a:r>
              <a:r>
                <a:rPr sz="750" spc="30" dirty="0">
                  <a:solidFill>
                    <a:srgbClr val="0562C1"/>
                  </a:solidFill>
                  <a:latin typeface="Calibri"/>
                  <a:cs typeface="Calibri"/>
                </a:rPr>
                <a:t> </a:t>
              </a:r>
              <a:r>
                <a:rPr sz="750" dirty="0">
                  <a:solidFill>
                    <a:srgbClr val="0562C1"/>
                  </a:solidFill>
                  <a:latin typeface="Calibri"/>
                  <a:cs typeface="Calibri"/>
                </a:rPr>
                <a:t>Standing</a:t>
              </a:r>
              <a:r>
                <a:rPr sz="750" spc="40" dirty="0">
                  <a:solidFill>
                    <a:srgbClr val="0562C1"/>
                  </a:solidFill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is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enforced</a:t>
              </a:r>
              <a:r>
                <a:rPr sz="750" spc="1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as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per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the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Academic</a:t>
              </a:r>
              <a:endParaRPr sz="750">
                <a:latin typeface="Calibri"/>
                <a:cs typeface="Calibri"/>
              </a:endParaRPr>
            </a:p>
            <a:p>
              <a:pPr>
                <a:lnSpc>
                  <a:spcPts val="860"/>
                </a:lnSpc>
                <a:spcBef>
                  <a:spcPts val="45"/>
                </a:spcBef>
              </a:pPr>
              <a:r>
                <a:rPr sz="750" dirty="0">
                  <a:latin typeface="Calibri"/>
                  <a:cs typeface="Calibri"/>
                </a:rPr>
                <a:t>Regulations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(as</a:t>
              </a:r>
              <a:r>
                <a:rPr sz="750" spc="1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noted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by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2nd,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3rd,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or</a:t>
              </a:r>
              <a:r>
                <a:rPr sz="750" spc="1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4th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above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spc="-25" dirty="0">
                  <a:latin typeface="Calibri"/>
                  <a:cs typeface="Calibri"/>
                </a:rPr>
                <a:t>the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course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box).</a:t>
              </a:r>
              <a:endParaRPr sz="750">
                <a:latin typeface="Calibri"/>
                <a:cs typeface="Calibri"/>
              </a:endParaRPr>
            </a:p>
          </p:txBody>
        </p:sp>
        <p:sp>
          <p:nvSpPr>
            <p:cNvPr id="28" name="object 24">
              <a:extLst>
                <a:ext uri="{FF2B5EF4-FFF2-40B4-BE49-F238E27FC236}">
                  <a16:creationId xmlns:a16="http://schemas.microsoft.com/office/drawing/2014/main" id="{973CB844-564D-247C-11F8-6E2214975B86}"/>
                </a:ext>
              </a:extLst>
            </p:cNvPr>
            <p:cNvSpPr/>
            <p:nvPr/>
          </p:nvSpPr>
          <p:spPr>
            <a:xfrm>
              <a:off x="10397997" y="1280547"/>
              <a:ext cx="2371725" cy="441959"/>
            </a:xfrm>
            <a:custGeom>
              <a:avLst/>
              <a:gdLst/>
              <a:ahLst/>
              <a:cxnLst/>
              <a:rect l="l" t="t" r="r" b="b"/>
              <a:pathLst>
                <a:path w="2371725" h="441960">
                  <a:moveTo>
                    <a:pt x="2371343" y="441959"/>
                  </a:moveTo>
                  <a:lnTo>
                    <a:pt x="0" y="441959"/>
                  </a:lnTo>
                  <a:lnTo>
                    <a:pt x="0" y="0"/>
                  </a:lnTo>
                  <a:lnTo>
                    <a:pt x="2371343" y="0"/>
                  </a:lnTo>
                  <a:lnTo>
                    <a:pt x="2371343" y="4419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5">
              <a:extLst>
                <a:ext uri="{FF2B5EF4-FFF2-40B4-BE49-F238E27FC236}">
                  <a16:creationId xmlns:a16="http://schemas.microsoft.com/office/drawing/2014/main" id="{32FDB168-FD8D-CB07-338F-2FD46025BDDC}"/>
                </a:ext>
              </a:extLst>
            </p:cNvPr>
            <p:cNvSpPr txBox="1"/>
            <p:nvPr/>
          </p:nvSpPr>
          <p:spPr>
            <a:xfrm>
              <a:off x="10414220" y="694868"/>
              <a:ext cx="2315210" cy="960119"/>
            </a:xfrm>
            <a:prstGeom prst="rect">
              <a:avLst/>
            </a:prstGeom>
          </p:spPr>
          <p:txBody>
            <a:bodyPr vert="horz" wrap="square" lIns="0" tIns="19050" rIns="0" bIns="0" rtlCol="0">
              <a:spAutoFit/>
            </a:bodyPr>
            <a:lstStyle/>
            <a:p>
              <a:pPr marL="12700" marR="5080">
                <a:lnSpc>
                  <a:spcPct val="97300"/>
                </a:lnSpc>
                <a:spcBef>
                  <a:spcPts val="150"/>
                </a:spcBef>
              </a:pPr>
              <a:r>
                <a:rPr sz="750" dirty="0">
                  <a:latin typeface="Calibri"/>
                  <a:cs typeface="Calibri"/>
                </a:rPr>
                <a:t>The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Faculty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of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Engineering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and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Design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strictly</a:t>
              </a:r>
              <a:r>
                <a:rPr sz="750" spc="25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upholds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course</a:t>
              </a:r>
              <a:r>
                <a:rPr sz="750" spc="3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prerequisites.</a:t>
              </a:r>
              <a:r>
                <a:rPr sz="750" spc="4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Course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prerequisites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are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found</a:t>
              </a:r>
              <a:r>
                <a:rPr sz="750" spc="30" dirty="0">
                  <a:latin typeface="Calibri"/>
                  <a:cs typeface="Calibri"/>
                </a:rPr>
                <a:t> </a:t>
              </a:r>
              <a:r>
                <a:rPr sz="750" spc="-25" dirty="0">
                  <a:latin typeface="Calibri"/>
                  <a:cs typeface="Calibri"/>
                </a:rPr>
                <a:t>in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the</a:t>
              </a:r>
              <a:r>
                <a:rPr sz="750" spc="40" dirty="0">
                  <a:latin typeface="Calibri"/>
                  <a:cs typeface="Calibri"/>
                </a:rPr>
                <a:t> </a:t>
              </a:r>
              <a:r>
                <a:rPr sz="750" u="sng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</a:rPr>
                <a:t>Undergraduate</a:t>
              </a:r>
              <a:r>
                <a:rPr sz="750" u="sng" spc="45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750" u="sng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</a:rPr>
                <a:t>Calendar</a:t>
              </a:r>
              <a:r>
                <a:rPr sz="750" u="none" spc="50" dirty="0">
                  <a:solidFill>
                    <a:srgbClr val="0562C1"/>
                  </a:solidFill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course</a:t>
              </a:r>
              <a:r>
                <a:rPr sz="750" u="none" spc="3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descriptions,</a:t>
              </a:r>
              <a:r>
                <a:rPr sz="750" u="none" spc="6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and</a:t>
              </a:r>
              <a:r>
                <a:rPr sz="750" u="none" spc="30" dirty="0">
                  <a:latin typeface="Calibri"/>
                  <a:cs typeface="Calibri"/>
                </a:rPr>
                <a:t> </a:t>
              </a:r>
              <a:r>
                <a:rPr sz="750" u="none" spc="-25" dirty="0">
                  <a:latin typeface="Calibri"/>
                  <a:cs typeface="Calibri"/>
                </a:rPr>
                <a:t>are</a:t>
              </a:r>
              <a:r>
                <a:rPr sz="750" u="none" spc="50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indicated</a:t>
              </a:r>
              <a:r>
                <a:rPr sz="750" u="none" spc="2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by</a:t>
              </a:r>
              <a:r>
                <a:rPr sz="750" u="none" spc="3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arrows*</a:t>
              </a:r>
              <a:r>
                <a:rPr sz="750" u="none" spc="2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between</a:t>
              </a:r>
              <a:r>
                <a:rPr sz="750" u="none" spc="2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courses</a:t>
              </a:r>
              <a:r>
                <a:rPr sz="750" u="none" spc="5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in</a:t>
              </a:r>
              <a:r>
                <a:rPr sz="750" u="none" spc="3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this</a:t>
              </a:r>
              <a:r>
                <a:rPr sz="750" u="none" spc="25" dirty="0">
                  <a:latin typeface="Calibri"/>
                  <a:cs typeface="Calibri"/>
                </a:rPr>
                <a:t> </a:t>
              </a:r>
              <a:r>
                <a:rPr sz="750" u="none" spc="-10" dirty="0">
                  <a:latin typeface="Calibri"/>
                  <a:cs typeface="Calibri"/>
                </a:rPr>
                <a:t>program</a:t>
              </a:r>
              <a:r>
                <a:rPr sz="750" u="none" spc="500" dirty="0">
                  <a:latin typeface="Calibri"/>
                  <a:cs typeface="Calibri"/>
                </a:rPr>
                <a:t> </a:t>
              </a:r>
              <a:r>
                <a:rPr sz="750" u="none" spc="-20" dirty="0">
                  <a:latin typeface="Calibri"/>
                  <a:cs typeface="Calibri"/>
                </a:rPr>
                <a:t>map.</a:t>
              </a:r>
              <a:endParaRPr sz="750">
                <a:latin typeface="Calibri"/>
                <a:cs typeface="Calibri"/>
              </a:endParaRPr>
            </a:p>
            <a:p>
              <a:pPr marL="24765" marR="234315">
                <a:lnSpc>
                  <a:spcPts val="860"/>
                </a:lnSpc>
                <a:spcBef>
                  <a:spcPts val="355"/>
                </a:spcBef>
              </a:pPr>
              <a:r>
                <a:rPr sz="750" u="sng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</a:rPr>
                <a:t>Year</a:t>
              </a:r>
              <a:r>
                <a:rPr sz="750" u="sng" spc="30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750" u="sng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</a:rPr>
                <a:t>Standing</a:t>
              </a:r>
              <a:r>
                <a:rPr sz="750" u="none" spc="40" dirty="0">
                  <a:solidFill>
                    <a:srgbClr val="0562C1"/>
                  </a:solidFill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is</a:t>
              </a:r>
              <a:r>
                <a:rPr sz="750" u="none" spc="2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enforced</a:t>
              </a:r>
              <a:r>
                <a:rPr sz="750" u="none" spc="1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as</a:t>
              </a:r>
              <a:r>
                <a:rPr sz="750" u="none" spc="2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per</a:t>
              </a:r>
              <a:r>
                <a:rPr sz="750" u="none" spc="3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the</a:t>
              </a:r>
              <a:r>
                <a:rPr sz="750" u="none" spc="20" dirty="0">
                  <a:latin typeface="Calibri"/>
                  <a:cs typeface="Calibri"/>
                </a:rPr>
                <a:t> </a:t>
              </a:r>
              <a:r>
                <a:rPr sz="750" u="none" spc="-10" dirty="0">
                  <a:latin typeface="Calibri"/>
                  <a:cs typeface="Calibri"/>
                </a:rPr>
                <a:t>Academic</a:t>
              </a:r>
              <a:r>
                <a:rPr sz="750" u="none" spc="50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Regulations</a:t>
              </a:r>
              <a:r>
                <a:rPr sz="750" u="none" spc="4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(as</a:t>
              </a:r>
              <a:r>
                <a:rPr sz="750" u="none" spc="1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noted</a:t>
              </a:r>
              <a:r>
                <a:rPr sz="750" u="none" spc="3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by</a:t>
              </a:r>
              <a:r>
                <a:rPr sz="750" u="none" spc="2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2nd,</a:t>
              </a:r>
              <a:r>
                <a:rPr sz="750" u="none" spc="25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3rd,</a:t>
              </a:r>
              <a:r>
                <a:rPr sz="750" u="none" spc="1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or</a:t>
              </a:r>
              <a:r>
                <a:rPr sz="750" u="none" spc="1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4th</a:t>
              </a:r>
              <a:r>
                <a:rPr sz="750" u="none" spc="3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above</a:t>
              </a:r>
              <a:r>
                <a:rPr sz="750" u="none" spc="30" dirty="0">
                  <a:latin typeface="Calibri"/>
                  <a:cs typeface="Calibri"/>
                </a:rPr>
                <a:t> </a:t>
              </a:r>
              <a:r>
                <a:rPr sz="750" u="none" spc="-25" dirty="0">
                  <a:latin typeface="Calibri"/>
                  <a:cs typeface="Calibri"/>
                </a:rPr>
                <a:t>the</a:t>
              </a:r>
              <a:r>
                <a:rPr sz="750" u="none" spc="500" dirty="0">
                  <a:latin typeface="Calibri"/>
                  <a:cs typeface="Calibri"/>
                </a:rPr>
                <a:t> </a:t>
              </a:r>
              <a:r>
                <a:rPr sz="750" u="none" dirty="0">
                  <a:latin typeface="Calibri"/>
                  <a:cs typeface="Calibri"/>
                </a:rPr>
                <a:t>course</a:t>
              </a:r>
              <a:r>
                <a:rPr sz="750" u="none" spc="45" dirty="0">
                  <a:latin typeface="Calibri"/>
                  <a:cs typeface="Calibri"/>
                </a:rPr>
                <a:t> </a:t>
              </a:r>
              <a:r>
                <a:rPr sz="750" u="none" spc="-10" dirty="0">
                  <a:latin typeface="Calibri"/>
                  <a:cs typeface="Calibri"/>
                </a:rPr>
                <a:t>box).</a:t>
              </a:r>
              <a:endParaRPr sz="750">
                <a:latin typeface="Calibri"/>
                <a:cs typeface="Calibri"/>
              </a:endParaRPr>
            </a:p>
          </p:txBody>
        </p:sp>
        <p:grpSp>
          <p:nvGrpSpPr>
            <p:cNvPr id="30" name="object 26">
              <a:extLst>
                <a:ext uri="{FF2B5EF4-FFF2-40B4-BE49-F238E27FC236}">
                  <a16:creationId xmlns:a16="http://schemas.microsoft.com/office/drawing/2014/main" id="{91AC0755-E43B-D469-CD11-C27A847527DF}"/>
                </a:ext>
              </a:extLst>
            </p:cNvPr>
            <p:cNvGrpSpPr/>
            <p:nvPr/>
          </p:nvGrpSpPr>
          <p:grpSpPr>
            <a:xfrm>
              <a:off x="10397997" y="1692027"/>
              <a:ext cx="2371725" cy="940435"/>
              <a:chOff x="7668767" y="2520696"/>
              <a:chExt cx="2371725" cy="940435"/>
            </a:xfrm>
          </p:grpSpPr>
          <p:sp>
            <p:nvSpPr>
              <p:cNvPr id="31" name="object 27">
                <a:extLst>
                  <a:ext uri="{FF2B5EF4-FFF2-40B4-BE49-F238E27FC236}">
                    <a16:creationId xmlns:a16="http://schemas.microsoft.com/office/drawing/2014/main" id="{FA1EC0FF-9F72-B027-5A01-D9CC36C1EABD}"/>
                  </a:ext>
                </a:extLst>
              </p:cNvPr>
              <p:cNvSpPr/>
              <p:nvPr/>
            </p:nvSpPr>
            <p:spPr>
              <a:xfrm>
                <a:off x="7668767" y="2520696"/>
                <a:ext cx="2371725" cy="940435"/>
              </a:xfrm>
              <a:custGeom>
                <a:avLst/>
                <a:gdLst/>
                <a:ahLst/>
                <a:cxnLst/>
                <a:rect l="l" t="t" r="r" b="b"/>
                <a:pathLst>
                  <a:path w="2371725" h="940435">
                    <a:moveTo>
                      <a:pt x="2371343" y="940307"/>
                    </a:moveTo>
                    <a:lnTo>
                      <a:pt x="0" y="940307"/>
                    </a:lnTo>
                    <a:lnTo>
                      <a:pt x="0" y="0"/>
                    </a:lnTo>
                    <a:lnTo>
                      <a:pt x="2371343" y="0"/>
                    </a:lnTo>
                    <a:lnTo>
                      <a:pt x="2371343" y="940307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2" name="object 28">
                <a:extLst>
                  <a:ext uri="{FF2B5EF4-FFF2-40B4-BE49-F238E27FC236}">
                    <a16:creationId xmlns:a16="http://schemas.microsoft.com/office/drawing/2014/main" id="{390EF9B0-27BE-66B6-4324-2164FFB3D427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7708391" y="2574797"/>
                <a:ext cx="803147" cy="99060"/>
              </a:xfrm>
              <a:prstGeom prst="rect">
                <a:avLst/>
              </a:prstGeom>
            </p:spPr>
          </p:pic>
        </p:grpSp>
        <p:sp>
          <p:nvSpPr>
            <p:cNvPr id="33" name="object 29">
              <a:extLst>
                <a:ext uri="{FF2B5EF4-FFF2-40B4-BE49-F238E27FC236}">
                  <a16:creationId xmlns:a16="http://schemas.microsoft.com/office/drawing/2014/main" id="{D10BEC13-8B24-E9D3-F299-CF8526B5EAF1}"/>
                </a:ext>
              </a:extLst>
            </p:cNvPr>
            <p:cNvSpPr txBox="1"/>
            <p:nvPr/>
          </p:nvSpPr>
          <p:spPr>
            <a:xfrm>
              <a:off x="10439067" y="2536265"/>
              <a:ext cx="1742439" cy="23050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780"/>
                </a:lnSpc>
              </a:pPr>
              <a:r>
                <a:rPr sz="850" dirty="0">
                  <a:latin typeface="Calibri"/>
                  <a:cs typeface="Calibri"/>
                </a:rPr>
                <a:t>First</a:t>
              </a:r>
              <a:r>
                <a:rPr sz="850" spc="-25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year</a:t>
              </a:r>
              <a:r>
                <a:rPr sz="850" spc="-20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students</a:t>
              </a:r>
              <a:r>
                <a:rPr sz="850" spc="-25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(new</a:t>
              </a:r>
              <a:r>
                <a:rPr sz="850" spc="-20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and</a:t>
              </a:r>
              <a:r>
                <a:rPr sz="850" spc="-25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returning):</a:t>
              </a:r>
              <a:endParaRPr sz="850">
                <a:latin typeface="Calibri"/>
                <a:cs typeface="Calibri"/>
              </a:endParaRPr>
            </a:p>
            <a:p>
              <a:pPr>
                <a:lnSpc>
                  <a:spcPts val="985"/>
                </a:lnSpc>
              </a:pPr>
              <a:r>
                <a:rPr sz="850" spc="-10" dirty="0">
                  <a:solidFill>
                    <a:srgbClr val="0562C1"/>
                  </a:solidFill>
                  <a:latin typeface="Calibri"/>
                  <a:cs typeface="Calibri"/>
                  <a:hlinkClick r:id="rId11"/>
                </a:rPr>
                <a:t>ECORSupport@carleton.ca</a:t>
              </a:r>
              <a:endParaRPr sz="850">
                <a:latin typeface="Calibri"/>
                <a:cs typeface="Calibri"/>
              </a:endParaRPr>
            </a:p>
          </p:txBody>
        </p:sp>
        <p:sp>
          <p:nvSpPr>
            <p:cNvPr id="34" name="object 30">
              <a:extLst>
                <a:ext uri="{FF2B5EF4-FFF2-40B4-BE49-F238E27FC236}">
                  <a16:creationId xmlns:a16="http://schemas.microsoft.com/office/drawing/2014/main" id="{48E3AC2A-2C61-BA53-FBEC-9A56434D948A}"/>
                </a:ext>
              </a:extLst>
            </p:cNvPr>
            <p:cNvSpPr/>
            <p:nvPr/>
          </p:nvSpPr>
          <p:spPr>
            <a:xfrm>
              <a:off x="10397997" y="2489078"/>
              <a:ext cx="2371725" cy="358140"/>
            </a:xfrm>
            <a:custGeom>
              <a:avLst/>
              <a:gdLst/>
              <a:ahLst/>
              <a:cxnLst/>
              <a:rect l="l" t="t" r="r" b="b"/>
              <a:pathLst>
                <a:path w="2371725" h="358139">
                  <a:moveTo>
                    <a:pt x="2371343" y="358140"/>
                  </a:moveTo>
                  <a:lnTo>
                    <a:pt x="0" y="358140"/>
                  </a:lnTo>
                  <a:lnTo>
                    <a:pt x="0" y="0"/>
                  </a:lnTo>
                  <a:lnTo>
                    <a:pt x="2371343" y="0"/>
                  </a:lnTo>
                  <a:lnTo>
                    <a:pt x="2371343" y="3581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1">
              <a:extLst>
                <a:ext uri="{FF2B5EF4-FFF2-40B4-BE49-F238E27FC236}">
                  <a16:creationId xmlns:a16="http://schemas.microsoft.com/office/drawing/2014/main" id="{2CB32192-DC32-C5F7-89E3-CA1284D67813}"/>
                </a:ext>
              </a:extLst>
            </p:cNvPr>
            <p:cNvSpPr txBox="1"/>
            <p:nvPr/>
          </p:nvSpPr>
          <p:spPr>
            <a:xfrm>
              <a:off x="10426367" y="1941398"/>
              <a:ext cx="2263140" cy="832485"/>
            </a:xfrm>
            <a:prstGeom prst="rect">
              <a:avLst/>
            </a:prstGeom>
          </p:spPr>
          <p:txBody>
            <a:bodyPr vert="horz" wrap="square" lIns="0" tIns="26034" rIns="0" bIns="0" rtlCol="0">
              <a:spAutoFit/>
            </a:bodyPr>
            <a:lstStyle/>
            <a:p>
              <a:pPr marL="12700" marR="5080">
                <a:lnSpc>
                  <a:spcPts val="950"/>
                </a:lnSpc>
                <a:spcBef>
                  <a:spcPts val="204"/>
                </a:spcBef>
              </a:pPr>
              <a:r>
                <a:rPr sz="850" spc="-10" dirty="0">
                  <a:latin typeface="Calibri"/>
                  <a:cs typeface="Calibri"/>
                </a:rPr>
                <a:t>Obtaining regular</a:t>
              </a:r>
              <a:r>
                <a:rPr sz="850" spc="-15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academic</a:t>
              </a:r>
              <a:r>
                <a:rPr sz="850" spc="-10" dirty="0">
                  <a:latin typeface="Calibri"/>
                  <a:cs typeface="Calibri"/>
                </a:rPr>
                <a:t> advising </a:t>
              </a:r>
              <a:r>
                <a:rPr sz="850" dirty="0">
                  <a:latin typeface="Calibri"/>
                  <a:cs typeface="Calibri"/>
                </a:rPr>
                <a:t>and</a:t>
              </a:r>
              <a:r>
                <a:rPr sz="850" spc="5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support</a:t>
              </a:r>
              <a:r>
                <a:rPr sz="850" spc="500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for</a:t>
              </a:r>
              <a:r>
                <a:rPr sz="850" spc="-20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course</a:t>
              </a:r>
              <a:r>
                <a:rPr sz="850" spc="-15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planning</a:t>
              </a:r>
              <a:r>
                <a:rPr sz="850" dirty="0">
                  <a:latin typeface="Calibri"/>
                  <a:cs typeface="Calibri"/>
                </a:rPr>
                <a:t> is</a:t>
              </a:r>
              <a:r>
                <a:rPr sz="850" spc="-30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essential </a:t>
              </a:r>
              <a:r>
                <a:rPr sz="850" dirty="0">
                  <a:latin typeface="Calibri"/>
                  <a:cs typeface="Calibri"/>
                </a:rPr>
                <a:t>for</a:t>
              </a:r>
              <a:r>
                <a:rPr sz="850" spc="-5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engineering</a:t>
              </a:r>
              <a:r>
                <a:rPr sz="850" spc="500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students</a:t>
              </a:r>
              <a:r>
                <a:rPr sz="850" spc="-25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who</a:t>
              </a:r>
              <a:r>
                <a:rPr sz="850" spc="-15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are</a:t>
              </a:r>
              <a:r>
                <a:rPr sz="850" spc="-15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Times New Roman"/>
                  <a:cs typeface="Times New Roman"/>
                </a:rPr>
                <a:t>“</a:t>
              </a:r>
              <a:r>
                <a:rPr sz="850" spc="-10" dirty="0">
                  <a:latin typeface="Calibri"/>
                  <a:cs typeface="Calibri"/>
                </a:rPr>
                <a:t>off-pattern</a:t>
              </a:r>
              <a:r>
                <a:rPr sz="850" spc="-10" dirty="0">
                  <a:latin typeface="Times New Roman"/>
                  <a:cs typeface="Times New Roman"/>
                </a:rPr>
                <a:t>”</a:t>
              </a:r>
              <a:r>
                <a:rPr sz="850" spc="-40" dirty="0">
                  <a:latin typeface="Times New Roman"/>
                  <a:cs typeface="Times New Roman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from their</a:t>
              </a:r>
              <a:r>
                <a:rPr sz="850" spc="-15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program</a:t>
              </a:r>
              <a:r>
                <a:rPr sz="850" spc="500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map.</a:t>
              </a:r>
              <a:r>
                <a:rPr sz="850" spc="-15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Contact</a:t>
              </a:r>
              <a:r>
                <a:rPr sz="850" spc="-5" dirty="0">
                  <a:latin typeface="Calibri"/>
                  <a:cs typeface="Calibri"/>
                </a:rPr>
                <a:t> </a:t>
              </a:r>
              <a:r>
                <a:rPr sz="850" dirty="0">
                  <a:latin typeface="Calibri"/>
                  <a:cs typeface="Calibri"/>
                </a:rPr>
                <a:t>your</a:t>
              </a:r>
              <a:r>
                <a:rPr sz="850" spc="-10" dirty="0">
                  <a:latin typeface="Calibri"/>
                  <a:cs typeface="Calibri"/>
                </a:rPr>
                <a:t> program</a:t>
              </a:r>
              <a:r>
                <a:rPr sz="850" spc="-25" dirty="0">
                  <a:latin typeface="Calibri"/>
                  <a:cs typeface="Calibri"/>
                </a:rPr>
                <a:t> </a:t>
              </a:r>
              <a:r>
                <a:rPr sz="850" spc="-10" dirty="0">
                  <a:latin typeface="Calibri"/>
                  <a:cs typeface="Calibri"/>
                </a:rPr>
                <a:t>advisor:</a:t>
              </a:r>
              <a:endParaRPr sz="850">
                <a:latin typeface="Calibri"/>
                <a:cs typeface="Calibri"/>
              </a:endParaRPr>
            </a:p>
            <a:p>
              <a:pPr marL="12700" marR="500380">
                <a:lnSpc>
                  <a:spcPts val="950"/>
                </a:lnSpc>
                <a:spcBef>
                  <a:spcPts val="565"/>
                </a:spcBef>
              </a:pPr>
              <a:r>
                <a:rPr sz="850" u="sng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First</a:t>
              </a:r>
              <a:r>
                <a:rPr sz="850" u="sng" spc="-25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year</a:t>
              </a:r>
              <a:r>
                <a:rPr sz="850" u="sng" spc="-20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 </a:t>
              </a:r>
              <a:r>
                <a:rPr sz="850" u="sng" spc="-10" dirty="0">
                  <a:uFill>
                    <a:solidFill>
                      <a:srgbClr val="000000"/>
                    </a:solidFill>
                  </a:uFill>
                  <a:latin typeface="Calibri"/>
                  <a:cs typeface="Calibri"/>
                </a:rPr>
                <a:t>students</a:t>
              </a:r>
              <a:r>
                <a:rPr sz="850" u="none" spc="-25" dirty="0">
                  <a:latin typeface="Calibri"/>
                  <a:cs typeface="Calibri"/>
                </a:rPr>
                <a:t> </a:t>
              </a:r>
              <a:r>
                <a:rPr sz="850" u="none" dirty="0">
                  <a:latin typeface="Calibri"/>
                  <a:cs typeface="Calibri"/>
                </a:rPr>
                <a:t>(new</a:t>
              </a:r>
              <a:r>
                <a:rPr sz="850" u="none" spc="-20" dirty="0">
                  <a:latin typeface="Calibri"/>
                  <a:cs typeface="Calibri"/>
                </a:rPr>
                <a:t> </a:t>
              </a:r>
              <a:r>
                <a:rPr sz="850" u="none" dirty="0">
                  <a:latin typeface="Calibri"/>
                  <a:cs typeface="Calibri"/>
                </a:rPr>
                <a:t>and</a:t>
              </a:r>
              <a:r>
                <a:rPr sz="850" u="none" spc="-25" dirty="0">
                  <a:latin typeface="Calibri"/>
                  <a:cs typeface="Calibri"/>
                </a:rPr>
                <a:t> </a:t>
              </a:r>
              <a:r>
                <a:rPr sz="850" u="none" spc="-10" dirty="0">
                  <a:latin typeface="Calibri"/>
                  <a:cs typeface="Calibri"/>
                </a:rPr>
                <a:t>returning):</a:t>
              </a:r>
              <a:r>
                <a:rPr sz="850" u="none" spc="500" dirty="0">
                  <a:latin typeface="Calibri"/>
                  <a:cs typeface="Calibri"/>
                </a:rPr>
                <a:t> </a:t>
              </a:r>
              <a:r>
                <a:rPr sz="850" u="sng" spc="-10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  <a:hlinkClick r:id="rId11"/>
                </a:rPr>
                <a:t>ECORSupport@carleton.ca</a:t>
              </a:r>
              <a:endParaRPr sz="850">
                <a:latin typeface="Calibri"/>
                <a:cs typeface="Calibri"/>
              </a:endParaRPr>
            </a:p>
          </p:txBody>
        </p:sp>
        <p:grpSp>
          <p:nvGrpSpPr>
            <p:cNvPr id="36" name="object 32">
              <a:extLst>
                <a:ext uri="{FF2B5EF4-FFF2-40B4-BE49-F238E27FC236}">
                  <a16:creationId xmlns:a16="http://schemas.microsoft.com/office/drawing/2014/main" id="{0759BB69-DE43-69EF-3B22-50274371D097}"/>
                </a:ext>
              </a:extLst>
            </p:cNvPr>
            <p:cNvGrpSpPr/>
            <p:nvPr/>
          </p:nvGrpSpPr>
          <p:grpSpPr>
            <a:xfrm>
              <a:off x="2743707" y="395103"/>
              <a:ext cx="6692900" cy="5708650"/>
              <a:chOff x="14477" y="1223772"/>
              <a:chExt cx="6692900" cy="5708650"/>
            </a:xfrm>
          </p:grpSpPr>
          <p:sp>
            <p:nvSpPr>
              <p:cNvPr id="37" name="object 33">
                <a:extLst>
                  <a:ext uri="{FF2B5EF4-FFF2-40B4-BE49-F238E27FC236}">
                    <a16:creationId xmlns:a16="http://schemas.microsoft.com/office/drawing/2014/main" id="{C728457D-45C0-F030-F907-85CFBE8A2911}"/>
                  </a:ext>
                </a:extLst>
              </p:cNvPr>
              <p:cNvSpPr/>
              <p:nvPr/>
            </p:nvSpPr>
            <p:spPr>
              <a:xfrm>
                <a:off x="18288" y="1223771"/>
                <a:ext cx="2863850" cy="5230495"/>
              </a:xfrm>
              <a:custGeom>
                <a:avLst/>
                <a:gdLst/>
                <a:ahLst/>
                <a:cxnLst/>
                <a:rect l="l" t="t" r="r" b="b"/>
                <a:pathLst>
                  <a:path w="2863850" h="5230495">
                    <a:moveTo>
                      <a:pt x="950976" y="1524"/>
                    </a:moveTo>
                    <a:lnTo>
                      <a:pt x="0" y="1524"/>
                    </a:lnTo>
                    <a:lnTo>
                      <a:pt x="0" y="5209044"/>
                    </a:lnTo>
                    <a:lnTo>
                      <a:pt x="950976" y="5209044"/>
                    </a:lnTo>
                    <a:lnTo>
                      <a:pt x="950976" y="1524"/>
                    </a:lnTo>
                    <a:close/>
                  </a:path>
                  <a:path w="2863850" h="5230495">
                    <a:moveTo>
                      <a:pt x="2863596" y="0"/>
                    </a:moveTo>
                    <a:lnTo>
                      <a:pt x="1912620" y="0"/>
                    </a:lnTo>
                    <a:lnTo>
                      <a:pt x="1912620" y="5230368"/>
                    </a:lnTo>
                    <a:lnTo>
                      <a:pt x="2863596" y="5230368"/>
                    </a:lnTo>
                    <a:lnTo>
                      <a:pt x="2863596" y="0"/>
                    </a:lnTo>
                    <a:close/>
                  </a:path>
                </a:pathLst>
              </a:custGeom>
              <a:solidFill>
                <a:srgbClr val="F2F2F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4">
                <a:extLst>
                  <a:ext uri="{FF2B5EF4-FFF2-40B4-BE49-F238E27FC236}">
                    <a16:creationId xmlns:a16="http://schemas.microsoft.com/office/drawing/2014/main" id="{8E545662-FB85-238D-0266-46134344F28C}"/>
                  </a:ext>
                </a:extLst>
              </p:cNvPr>
              <p:cNvSpPr/>
              <p:nvPr/>
            </p:nvSpPr>
            <p:spPr>
              <a:xfrm>
                <a:off x="18287" y="6454139"/>
                <a:ext cx="1912620" cy="474345"/>
              </a:xfrm>
              <a:custGeom>
                <a:avLst/>
                <a:gdLst/>
                <a:ahLst/>
                <a:cxnLst/>
                <a:rect l="l" t="t" r="r" b="b"/>
                <a:pathLst>
                  <a:path w="1912620" h="474345">
                    <a:moveTo>
                      <a:pt x="0" y="473964"/>
                    </a:moveTo>
                    <a:lnTo>
                      <a:pt x="1912620" y="473964"/>
                    </a:lnTo>
                    <a:lnTo>
                      <a:pt x="1912620" y="0"/>
                    </a:lnTo>
                    <a:lnTo>
                      <a:pt x="0" y="0"/>
                    </a:lnTo>
                    <a:lnTo>
                      <a:pt x="0" y="473964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" name="object 35">
                <a:extLst>
                  <a:ext uri="{FF2B5EF4-FFF2-40B4-BE49-F238E27FC236}">
                    <a16:creationId xmlns:a16="http://schemas.microsoft.com/office/drawing/2014/main" id="{9E148805-E288-EED7-910C-35DE4246D3E1}"/>
                  </a:ext>
                </a:extLst>
              </p:cNvPr>
              <p:cNvSpPr/>
              <p:nvPr/>
            </p:nvSpPr>
            <p:spPr>
              <a:xfrm>
                <a:off x="5756148" y="1223772"/>
                <a:ext cx="951230" cy="5230495"/>
              </a:xfrm>
              <a:custGeom>
                <a:avLst/>
                <a:gdLst/>
                <a:ahLst/>
                <a:cxnLst/>
                <a:rect l="l" t="t" r="r" b="b"/>
                <a:pathLst>
                  <a:path w="951229" h="5230495">
                    <a:moveTo>
                      <a:pt x="950975" y="5230367"/>
                    </a:moveTo>
                    <a:lnTo>
                      <a:pt x="0" y="5230367"/>
                    </a:lnTo>
                    <a:lnTo>
                      <a:pt x="0" y="0"/>
                    </a:lnTo>
                    <a:lnTo>
                      <a:pt x="950975" y="0"/>
                    </a:lnTo>
                    <a:lnTo>
                      <a:pt x="950975" y="5230367"/>
                    </a:lnTo>
                    <a:close/>
                  </a:path>
                </a:pathLst>
              </a:custGeom>
              <a:solidFill>
                <a:srgbClr val="F2F2F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0" name="object 36">
              <a:extLst>
                <a:ext uri="{FF2B5EF4-FFF2-40B4-BE49-F238E27FC236}">
                  <a16:creationId xmlns:a16="http://schemas.microsoft.com/office/drawing/2014/main" id="{4D8FBE7C-89DA-62C2-B71C-28A86E6E4224}"/>
                </a:ext>
              </a:extLst>
            </p:cNvPr>
            <p:cNvSpPr txBox="1"/>
            <p:nvPr/>
          </p:nvSpPr>
          <p:spPr>
            <a:xfrm>
              <a:off x="4711952" y="5703137"/>
              <a:ext cx="5550535" cy="32321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70"/>
                </a:lnSpc>
              </a:pPr>
              <a:r>
                <a:rPr sz="700" i="1" spc="-10" dirty="0">
                  <a:latin typeface="Calibri"/>
                  <a:cs typeface="Calibri"/>
                </a:rPr>
                <a:t>Kindly note: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this</a:t>
              </a:r>
              <a:r>
                <a:rPr sz="700" i="1" spc="-2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program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map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has been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designed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to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ease</a:t>
              </a:r>
              <a:r>
                <a:rPr sz="700" i="1" spc="-2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course planning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and </a:t>
              </a:r>
              <a:r>
                <a:rPr sz="700" i="1" spc="-10" dirty="0">
                  <a:latin typeface="Calibri"/>
                  <a:cs typeface="Calibri"/>
                </a:rPr>
                <a:t>registration</a:t>
              </a:r>
              <a:r>
                <a:rPr sz="700" i="1" spc="-3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for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engineering</a:t>
              </a:r>
              <a:r>
                <a:rPr sz="700" i="1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students;</a:t>
              </a:r>
              <a:r>
                <a:rPr sz="700" i="1" spc="-2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information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is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accurate</a:t>
              </a:r>
              <a:r>
                <a:rPr sz="700" i="1" spc="-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at</a:t>
              </a:r>
              <a:r>
                <a:rPr sz="700" i="1" spc="-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the</a:t>
              </a:r>
              <a:r>
                <a:rPr sz="700" i="1" spc="-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time</a:t>
              </a:r>
              <a:r>
                <a:rPr sz="700" i="1" spc="-25" dirty="0">
                  <a:latin typeface="Calibri"/>
                  <a:cs typeface="Calibri"/>
                </a:rPr>
                <a:t> </a:t>
              </a:r>
              <a:r>
                <a:rPr sz="700" i="1" spc="-20" dirty="0">
                  <a:latin typeface="Calibri"/>
                  <a:cs typeface="Calibri"/>
                </a:rPr>
                <a:t>this</a:t>
              </a:r>
              <a:endParaRPr sz="70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  <a:spcBef>
                  <a:spcPts val="10"/>
                </a:spcBef>
              </a:pPr>
              <a:r>
                <a:rPr sz="700" i="1" spc="-10" dirty="0">
                  <a:latin typeface="Calibri"/>
                  <a:cs typeface="Calibri"/>
                </a:rPr>
                <a:t>document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is</a:t>
              </a:r>
              <a:r>
                <a:rPr sz="700" i="1" spc="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produced.</a:t>
              </a:r>
              <a:r>
                <a:rPr sz="700" i="1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Prerequisites, </a:t>
              </a:r>
              <a:r>
                <a:rPr sz="700" i="1" dirty="0">
                  <a:latin typeface="Calibri"/>
                  <a:cs typeface="Calibri"/>
                </a:rPr>
                <a:t>course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titles,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course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offerings,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and</a:t>
              </a:r>
              <a:r>
                <a:rPr sz="700" i="1" spc="-2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course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schedule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patterns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are </a:t>
              </a:r>
              <a:r>
                <a:rPr sz="700" i="1" spc="-10" dirty="0">
                  <a:latin typeface="Calibri"/>
                  <a:cs typeface="Calibri"/>
                </a:rPr>
                <a:t>based </a:t>
              </a:r>
              <a:r>
                <a:rPr sz="700" i="1" dirty="0">
                  <a:latin typeface="Calibri"/>
                  <a:cs typeface="Calibri"/>
                </a:rPr>
                <a:t>on</a:t>
              </a:r>
              <a:r>
                <a:rPr sz="700" i="1" spc="-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the</a:t>
              </a:r>
              <a:r>
                <a:rPr sz="700" i="1" spc="-2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academic</a:t>
              </a:r>
              <a:r>
                <a:rPr sz="700" i="1" spc="2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year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in which</a:t>
              </a:r>
              <a:r>
                <a:rPr sz="700" i="1" spc="10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this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map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spc="-25" dirty="0">
                  <a:latin typeface="Calibri"/>
                  <a:cs typeface="Calibri"/>
                </a:rPr>
                <a:t>was</a:t>
              </a:r>
              <a:endParaRPr sz="700">
                <a:latin typeface="Calibri"/>
                <a:cs typeface="Calibri"/>
              </a:endParaRPr>
            </a:p>
            <a:p>
              <a:pPr>
                <a:lnSpc>
                  <a:spcPct val="100000"/>
                </a:lnSpc>
                <a:spcBef>
                  <a:spcPts val="145"/>
                </a:spcBef>
              </a:pPr>
              <a:r>
                <a:rPr sz="700" i="1" spc="-10" dirty="0">
                  <a:latin typeface="Calibri"/>
                  <a:cs typeface="Calibri"/>
                </a:rPr>
                <a:t>prepared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and are</a:t>
              </a:r>
              <a:r>
                <a:rPr sz="700" i="1" spc="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subject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to </a:t>
              </a:r>
              <a:r>
                <a:rPr sz="700" i="1" spc="-10" dirty="0">
                  <a:latin typeface="Calibri"/>
                  <a:cs typeface="Calibri"/>
                </a:rPr>
                <a:t>change.</a:t>
              </a:r>
              <a:r>
                <a:rPr sz="700" i="1" spc="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Please </a:t>
              </a:r>
              <a:r>
                <a:rPr sz="700" i="1" dirty="0">
                  <a:latin typeface="Calibri"/>
                  <a:cs typeface="Calibri"/>
                </a:rPr>
                <a:t>contact</a:t>
              </a:r>
              <a:r>
                <a:rPr sz="700" i="1" spc="10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solidFill>
                    <a:srgbClr val="0562C1"/>
                  </a:solidFill>
                  <a:latin typeface="Calibri"/>
                  <a:cs typeface="Calibri"/>
                  <a:hlinkClick r:id="rId12"/>
                </a:rPr>
                <a:t>EngAcadSupport@carleton.ca</a:t>
              </a:r>
              <a:r>
                <a:rPr sz="700" i="1" dirty="0">
                  <a:solidFill>
                    <a:srgbClr val="0562C1"/>
                  </a:solidFill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for</a:t>
              </a:r>
              <a:r>
                <a:rPr sz="700" i="1" spc="10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inquiries</a:t>
              </a:r>
              <a:r>
                <a:rPr sz="700" i="1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regarding</a:t>
              </a:r>
              <a:r>
                <a:rPr sz="700" i="1" spc="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this</a:t>
              </a:r>
              <a:r>
                <a:rPr sz="700" i="1" spc="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program</a:t>
              </a:r>
              <a:r>
                <a:rPr sz="700" i="1" spc="10" dirty="0">
                  <a:latin typeface="Calibri"/>
                  <a:cs typeface="Calibri"/>
                </a:rPr>
                <a:t> </a:t>
              </a:r>
              <a:r>
                <a:rPr sz="700" i="1" spc="-20" dirty="0">
                  <a:latin typeface="Calibri"/>
                  <a:cs typeface="Calibri"/>
                </a:rPr>
                <a:t>map.</a:t>
              </a:r>
              <a:endParaRPr sz="700">
                <a:latin typeface="Calibri"/>
                <a:cs typeface="Calibri"/>
              </a:endParaRPr>
            </a:p>
          </p:txBody>
        </p:sp>
        <p:sp>
          <p:nvSpPr>
            <p:cNvPr id="41" name="object 37">
              <a:extLst>
                <a:ext uri="{FF2B5EF4-FFF2-40B4-BE49-F238E27FC236}">
                  <a16:creationId xmlns:a16="http://schemas.microsoft.com/office/drawing/2014/main" id="{7537121C-4760-56CE-7AFF-D6819CE4A258}"/>
                </a:ext>
              </a:extLst>
            </p:cNvPr>
            <p:cNvSpPr/>
            <p:nvPr/>
          </p:nvSpPr>
          <p:spPr>
            <a:xfrm>
              <a:off x="4670805" y="5623946"/>
              <a:ext cx="5727700" cy="475615"/>
            </a:xfrm>
            <a:custGeom>
              <a:avLst/>
              <a:gdLst/>
              <a:ahLst/>
              <a:cxnLst/>
              <a:rect l="l" t="t" r="r" b="b"/>
              <a:pathLst>
                <a:path w="5727700" h="475615">
                  <a:moveTo>
                    <a:pt x="5727191" y="475487"/>
                  </a:moveTo>
                  <a:lnTo>
                    <a:pt x="0" y="475487"/>
                  </a:lnTo>
                  <a:lnTo>
                    <a:pt x="0" y="0"/>
                  </a:lnTo>
                  <a:lnTo>
                    <a:pt x="5727191" y="0"/>
                  </a:lnTo>
                  <a:lnTo>
                    <a:pt x="5727191" y="4754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38">
              <a:extLst>
                <a:ext uri="{FF2B5EF4-FFF2-40B4-BE49-F238E27FC236}">
                  <a16:creationId xmlns:a16="http://schemas.microsoft.com/office/drawing/2014/main" id="{84CCB7FE-754D-58BF-ED64-18A43BF4858D}"/>
                </a:ext>
              </a:extLst>
            </p:cNvPr>
            <p:cNvSpPr txBox="1"/>
            <p:nvPr/>
          </p:nvSpPr>
          <p:spPr>
            <a:xfrm>
              <a:off x="4699252" y="5668070"/>
              <a:ext cx="5575935" cy="366395"/>
            </a:xfrm>
            <a:prstGeom prst="rect">
              <a:avLst/>
            </a:prstGeom>
          </p:spPr>
          <p:txBody>
            <a:bodyPr vert="horz" wrap="square" lIns="0" tIns="3175" rIns="0" bIns="0" rtlCol="0">
              <a:spAutoFit/>
            </a:bodyPr>
            <a:lstStyle/>
            <a:p>
              <a:pPr marL="12700" marR="5080">
                <a:lnSpc>
                  <a:spcPct val="109300"/>
                </a:lnSpc>
                <a:spcBef>
                  <a:spcPts val="25"/>
                </a:spcBef>
              </a:pPr>
              <a:r>
                <a:rPr sz="700" i="1" spc="-10" dirty="0">
                  <a:latin typeface="Calibri"/>
                  <a:cs typeface="Calibri"/>
                </a:rPr>
                <a:t>Kindly note: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this</a:t>
              </a:r>
              <a:r>
                <a:rPr sz="700" i="1" spc="-2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program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map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has been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designed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to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ease</a:t>
              </a:r>
              <a:r>
                <a:rPr sz="700" i="1" spc="-2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course planning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and </a:t>
              </a:r>
              <a:r>
                <a:rPr sz="700" i="1" spc="-10" dirty="0">
                  <a:latin typeface="Calibri"/>
                  <a:cs typeface="Calibri"/>
                </a:rPr>
                <a:t>registration</a:t>
              </a:r>
              <a:r>
                <a:rPr sz="700" i="1" spc="-3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for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engineering</a:t>
              </a:r>
              <a:r>
                <a:rPr sz="700" i="1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students;</a:t>
              </a:r>
              <a:r>
                <a:rPr sz="700" i="1" spc="-2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information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is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accurate</a:t>
              </a:r>
              <a:r>
                <a:rPr sz="700" i="1" spc="-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at</a:t>
              </a:r>
              <a:r>
                <a:rPr sz="700" i="1" spc="-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the</a:t>
              </a:r>
              <a:r>
                <a:rPr sz="700" i="1" spc="-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time</a:t>
              </a:r>
              <a:r>
                <a:rPr sz="700" i="1" spc="-25" dirty="0">
                  <a:latin typeface="Calibri"/>
                  <a:cs typeface="Calibri"/>
                </a:rPr>
                <a:t> </a:t>
              </a:r>
              <a:r>
                <a:rPr sz="700" i="1" spc="-20" dirty="0">
                  <a:latin typeface="Calibri"/>
                  <a:cs typeface="Calibri"/>
                </a:rPr>
                <a:t>this</a:t>
              </a:r>
              <a:r>
                <a:rPr sz="700" i="1" spc="500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document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is</a:t>
              </a:r>
              <a:r>
                <a:rPr sz="700" i="1" spc="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produced.</a:t>
              </a:r>
              <a:r>
                <a:rPr sz="700" i="1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Prerequisites, </a:t>
              </a:r>
              <a:r>
                <a:rPr sz="700" i="1" dirty="0">
                  <a:latin typeface="Calibri"/>
                  <a:cs typeface="Calibri"/>
                </a:rPr>
                <a:t>course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titles,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course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offerings,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and</a:t>
              </a:r>
              <a:r>
                <a:rPr sz="700" i="1" spc="-2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course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schedule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patterns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are </a:t>
              </a:r>
              <a:r>
                <a:rPr sz="700" i="1" spc="-10" dirty="0">
                  <a:latin typeface="Calibri"/>
                  <a:cs typeface="Calibri"/>
                </a:rPr>
                <a:t>based </a:t>
              </a:r>
              <a:r>
                <a:rPr sz="700" i="1" dirty="0">
                  <a:latin typeface="Calibri"/>
                  <a:cs typeface="Calibri"/>
                </a:rPr>
                <a:t>on</a:t>
              </a:r>
              <a:r>
                <a:rPr sz="700" i="1" spc="-1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the</a:t>
              </a:r>
              <a:r>
                <a:rPr sz="700" i="1" spc="-20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academic</a:t>
              </a:r>
              <a:r>
                <a:rPr sz="700" i="1" spc="2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year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in which</a:t>
              </a:r>
              <a:r>
                <a:rPr sz="700" i="1" spc="10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this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map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spc="-25" dirty="0">
                  <a:latin typeface="Calibri"/>
                  <a:cs typeface="Calibri"/>
                </a:rPr>
                <a:t>was</a:t>
              </a:r>
              <a:r>
                <a:rPr sz="700" i="1" spc="500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prepared</a:t>
              </a:r>
              <a:r>
                <a:rPr sz="700" i="1" spc="-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and are</a:t>
              </a:r>
              <a:r>
                <a:rPr sz="700" i="1" spc="1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subject</a:t>
              </a:r>
              <a:r>
                <a:rPr sz="700" i="1" spc="-15" dirty="0">
                  <a:latin typeface="Calibri"/>
                  <a:cs typeface="Calibri"/>
                </a:rPr>
                <a:t> </a:t>
              </a:r>
              <a:r>
                <a:rPr sz="700" i="1" dirty="0">
                  <a:latin typeface="Calibri"/>
                  <a:cs typeface="Calibri"/>
                </a:rPr>
                <a:t>to </a:t>
              </a:r>
              <a:r>
                <a:rPr sz="700" i="1" spc="-10" dirty="0">
                  <a:latin typeface="Calibri"/>
                  <a:cs typeface="Calibri"/>
                </a:rPr>
                <a:t>change.</a:t>
              </a:r>
              <a:r>
                <a:rPr sz="700" i="1" spc="5" dirty="0">
                  <a:latin typeface="Calibri"/>
                  <a:cs typeface="Calibri"/>
                </a:rPr>
                <a:t> </a:t>
              </a:r>
              <a:r>
                <a:rPr sz="700" i="1" spc="-10" dirty="0">
                  <a:latin typeface="Calibri"/>
                  <a:cs typeface="Calibri"/>
                </a:rPr>
                <a:t>Please </a:t>
              </a:r>
              <a:r>
                <a:rPr sz="700" i="1" dirty="0">
                  <a:latin typeface="Calibri"/>
                  <a:cs typeface="Calibri"/>
                </a:rPr>
                <a:t>contact</a:t>
              </a:r>
              <a:r>
                <a:rPr sz="700" i="1" spc="10" dirty="0">
                  <a:latin typeface="Calibri"/>
                  <a:cs typeface="Calibri"/>
                </a:rPr>
                <a:t> </a:t>
              </a:r>
              <a:r>
                <a:rPr sz="700" i="1" u="sng" spc="-10" dirty="0">
                  <a:solidFill>
                    <a:srgbClr val="0562C1"/>
                  </a:solidFill>
                  <a:uFill>
                    <a:solidFill>
                      <a:srgbClr val="0562C1"/>
                    </a:solidFill>
                  </a:uFill>
                  <a:latin typeface="Calibri"/>
                  <a:cs typeface="Calibri"/>
                  <a:hlinkClick r:id="rId12"/>
                </a:rPr>
                <a:t>EngAcadSupport@carleton.ca</a:t>
              </a:r>
              <a:r>
                <a:rPr sz="700" i="1" u="none" dirty="0">
                  <a:solidFill>
                    <a:srgbClr val="0562C1"/>
                  </a:solidFill>
                  <a:latin typeface="Calibri"/>
                  <a:cs typeface="Calibri"/>
                </a:rPr>
                <a:t> </a:t>
              </a:r>
              <a:r>
                <a:rPr sz="700" i="1" u="none" dirty="0">
                  <a:latin typeface="Calibri"/>
                  <a:cs typeface="Calibri"/>
                </a:rPr>
                <a:t>for</a:t>
              </a:r>
              <a:r>
                <a:rPr sz="700" i="1" u="none" spc="10" dirty="0">
                  <a:latin typeface="Calibri"/>
                  <a:cs typeface="Calibri"/>
                </a:rPr>
                <a:t> </a:t>
              </a:r>
              <a:r>
                <a:rPr sz="700" i="1" u="none" spc="-10" dirty="0">
                  <a:latin typeface="Calibri"/>
                  <a:cs typeface="Calibri"/>
                </a:rPr>
                <a:t>inquiries</a:t>
              </a:r>
              <a:r>
                <a:rPr sz="700" i="1" u="none" dirty="0">
                  <a:latin typeface="Calibri"/>
                  <a:cs typeface="Calibri"/>
                </a:rPr>
                <a:t> </a:t>
              </a:r>
              <a:r>
                <a:rPr sz="700" i="1" u="none" spc="-10" dirty="0">
                  <a:latin typeface="Calibri"/>
                  <a:cs typeface="Calibri"/>
                </a:rPr>
                <a:t>regarding</a:t>
              </a:r>
              <a:r>
                <a:rPr sz="700" i="1" u="none" spc="10" dirty="0">
                  <a:latin typeface="Calibri"/>
                  <a:cs typeface="Calibri"/>
                </a:rPr>
                <a:t> </a:t>
              </a:r>
              <a:r>
                <a:rPr sz="700" i="1" u="none" dirty="0">
                  <a:latin typeface="Calibri"/>
                  <a:cs typeface="Calibri"/>
                </a:rPr>
                <a:t>this</a:t>
              </a:r>
              <a:r>
                <a:rPr sz="700" i="1" u="none" spc="15" dirty="0">
                  <a:latin typeface="Calibri"/>
                  <a:cs typeface="Calibri"/>
                </a:rPr>
                <a:t> </a:t>
              </a:r>
              <a:r>
                <a:rPr sz="700" i="1" u="none" spc="-10" dirty="0">
                  <a:latin typeface="Calibri"/>
                  <a:cs typeface="Calibri"/>
                </a:rPr>
                <a:t>program</a:t>
              </a:r>
              <a:r>
                <a:rPr sz="700" i="1" u="none" spc="10" dirty="0">
                  <a:latin typeface="Calibri"/>
                  <a:cs typeface="Calibri"/>
                </a:rPr>
                <a:t> </a:t>
              </a:r>
              <a:r>
                <a:rPr sz="700" i="1" u="none" spc="-20" dirty="0">
                  <a:latin typeface="Calibri"/>
                  <a:cs typeface="Calibri"/>
                </a:rPr>
                <a:t>map.</a:t>
              </a:r>
              <a:endParaRPr sz="700">
                <a:latin typeface="Calibri"/>
                <a:cs typeface="Calibri"/>
              </a:endParaRPr>
            </a:p>
          </p:txBody>
        </p:sp>
        <p:grpSp>
          <p:nvGrpSpPr>
            <p:cNvPr id="43" name="object 39">
              <a:extLst>
                <a:ext uri="{FF2B5EF4-FFF2-40B4-BE49-F238E27FC236}">
                  <a16:creationId xmlns:a16="http://schemas.microsoft.com/office/drawing/2014/main" id="{91DE38CF-25B6-BA97-48A4-8AED59241E91}"/>
                </a:ext>
              </a:extLst>
            </p:cNvPr>
            <p:cNvGrpSpPr/>
            <p:nvPr/>
          </p:nvGrpSpPr>
          <p:grpSpPr>
            <a:xfrm>
              <a:off x="2743707" y="280041"/>
              <a:ext cx="4780280" cy="5345430"/>
              <a:chOff x="14477" y="1108710"/>
              <a:chExt cx="4780280" cy="5345430"/>
            </a:xfrm>
          </p:grpSpPr>
          <p:sp>
            <p:nvSpPr>
              <p:cNvPr id="44" name="object 40">
                <a:extLst>
                  <a:ext uri="{FF2B5EF4-FFF2-40B4-BE49-F238E27FC236}">
                    <a16:creationId xmlns:a16="http://schemas.microsoft.com/office/drawing/2014/main" id="{3A8B9216-3620-34B9-BC29-CB52C6EED516}"/>
                  </a:ext>
                </a:extLst>
              </p:cNvPr>
              <p:cNvSpPr/>
              <p:nvPr/>
            </p:nvSpPr>
            <p:spPr>
              <a:xfrm>
                <a:off x="3843527" y="1223771"/>
                <a:ext cx="951230" cy="5230495"/>
              </a:xfrm>
              <a:custGeom>
                <a:avLst/>
                <a:gdLst/>
                <a:ahLst/>
                <a:cxnLst/>
                <a:rect l="l" t="t" r="r" b="b"/>
                <a:pathLst>
                  <a:path w="951229" h="5230495">
                    <a:moveTo>
                      <a:pt x="950975" y="5230367"/>
                    </a:moveTo>
                    <a:lnTo>
                      <a:pt x="0" y="5230367"/>
                    </a:lnTo>
                    <a:lnTo>
                      <a:pt x="0" y="0"/>
                    </a:lnTo>
                    <a:lnTo>
                      <a:pt x="950975" y="0"/>
                    </a:lnTo>
                    <a:lnTo>
                      <a:pt x="950975" y="5230367"/>
                    </a:lnTo>
                    <a:close/>
                  </a:path>
                </a:pathLst>
              </a:custGeom>
              <a:solidFill>
                <a:srgbClr val="F2F2F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5" name="object 41">
                <a:extLst>
                  <a:ext uri="{FF2B5EF4-FFF2-40B4-BE49-F238E27FC236}">
                    <a16:creationId xmlns:a16="http://schemas.microsoft.com/office/drawing/2014/main" id="{FB582ABE-0786-ABC5-50EF-06C5BE8D0992}"/>
                  </a:ext>
                </a:extLst>
              </p:cNvPr>
              <p:cNvSpPr/>
              <p:nvPr/>
            </p:nvSpPr>
            <p:spPr>
              <a:xfrm>
                <a:off x="18287" y="1112520"/>
                <a:ext cx="1912620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1912620" h="113030">
                    <a:moveTo>
                      <a:pt x="1912620" y="112775"/>
                    </a:moveTo>
                    <a:lnTo>
                      <a:pt x="0" y="112775"/>
                    </a:lnTo>
                    <a:lnTo>
                      <a:pt x="0" y="0"/>
                    </a:lnTo>
                    <a:lnTo>
                      <a:pt x="1912620" y="0"/>
                    </a:lnTo>
                    <a:lnTo>
                      <a:pt x="1912620" y="112775"/>
                    </a:lnTo>
                    <a:close/>
                  </a:path>
                </a:pathLst>
              </a:custGeom>
              <a:solidFill>
                <a:srgbClr val="7E7E7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6" name="object 42">
                <a:extLst>
                  <a:ext uri="{FF2B5EF4-FFF2-40B4-BE49-F238E27FC236}">
                    <a16:creationId xmlns:a16="http://schemas.microsoft.com/office/drawing/2014/main" id="{0B083438-E3F0-4015-7D96-657D71A3DDF6}"/>
                  </a:ext>
                </a:extLst>
              </p:cNvPr>
              <p:cNvSpPr/>
              <p:nvPr/>
            </p:nvSpPr>
            <p:spPr>
              <a:xfrm>
                <a:off x="18287" y="1112520"/>
                <a:ext cx="1912620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1912620" h="113030">
                    <a:moveTo>
                      <a:pt x="0" y="112775"/>
                    </a:moveTo>
                    <a:lnTo>
                      <a:pt x="1912620" y="112775"/>
                    </a:lnTo>
                    <a:lnTo>
                      <a:pt x="1912620" y="0"/>
                    </a:lnTo>
                    <a:lnTo>
                      <a:pt x="0" y="0"/>
                    </a:lnTo>
                    <a:lnTo>
                      <a:pt x="0" y="112775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7" name="object 43">
              <a:extLst>
                <a:ext uri="{FF2B5EF4-FFF2-40B4-BE49-F238E27FC236}">
                  <a16:creationId xmlns:a16="http://schemas.microsoft.com/office/drawing/2014/main" id="{1A70258A-1E11-77D7-7404-F049EFAEB728}"/>
                </a:ext>
              </a:extLst>
            </p:cNvPr>
            <p:cNvSpPr txBox="1"/>
            <p:nvPr/>
          </p:nvSpPr>
          <p:spPr>
            <a:xfrm>
              <a:off x="3437376" y="249767"/>
              <a:ext cx="534035" cy="157480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5"/>
                </a:spcBef>
              </a:pPr>
              <a:r>
                <a:rPr sz="850" dirty="0">
                  <a:latin typeface="Calibri"/>
                  <a:cs typeface="Calibri"/>
                </a:rPr>
                <a:t>FIRST</a:t>
              </a:r>
              <a:r>
                <a:rPr sz="850" spc="55" dirty="0">
                  <a:latin typeface="Calibri"/>
                  <a:cs typeface="Calibri"/>
                </a:rPr>
                <a:t> </a:t>
              </a:r>
              <a:r>
                <a:rPr sz="850" spc="-20" dirty="0">
                  <a:latin typeface="Calibri"/>
                  <a:cs typeface="Calibri"/>
                </a:rPr>
                <a:t>YEAR</a:t>
              </a:r>
              <a:endParaRPr sz="850">
                <a:latin typeface="Calibri"/>
                <a:cs typeface="Calibri"/>
              </a:endParaRPr>
            </a:p>
          </p:txBody>
        </p:sp>
        <p:grpSp>
          <p:nvGrpSpPr>
            <p:cNvPr id="48" name="object 44">
              <a:extLst>
                <a:ext uri="{FF2B5EF4-FFF2-40B4-BE49-F238E27FC236}">
                  <a16:creationId xmlns:a16="http://schemas.microsoft.com/office/drawing/2014/main" id="{BF706CD0-F824-0BE0-FB17-6536BEA54EEF}"/>
                </a:ext>
              </a:extLst>
            </p:cNvPr>
            <p:cNvGrpSpPr/>
            <p:nvPr/>
          </p:nvGrpSpPr>
          <p:grpSpPr>
            <a:xfrm>
              <a:off x="4650231" y="280041"/>
              <a:ext cx="5751830" cy="120650"/>
              <a:chOff x="1921001" y="1108710"/>
              <a:chExt cx="5751830" cy="120650"/>
            </a:xfrm>
          </p:grpSpPr>
          <p:sp>
            <p:nvSpPr>
              <p:cNvPr id="49" name="object 45">
                <a:extLst>
                  <a:ext uri="{FF2B5EF4-FFF2-40B4-BE49-F238E27FC236}">
                    <a16:creationId xmlns:a16="http://schemas.microsoft.com/office/drawing/2014/main" id="{C1BF2132-026A-73FE-9565-8B30C8D1FDC7}"/>
                  </a:ext>
                </a:extLst>
              </p:cNvPr>
              <p:cNvSpPr/>
              <p:nvPr/>
            </p:nvSpPr>
            <p:spPr>
              <a:xfrm>
                <a:off x="1924811" y="1112520"/>
                <a:ext cx="1912620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1912620" h="113030">
                    <a:moveTo>
                      <a:pt x="1912620" y="112775"/>
                    </a:moveTo>
                    <a:lnTo>
                      <a:pt x="0" y="112775"/>
                    </a:lnTo>
                    <a:lnTo>
                      <a:pt x="0" y="0"/>
                    </a:lnTo>
                    <a:lnTo>
                      <a:pt x="1912620" y="0"/>
                    </a:lnTo>
                    <a:lnTo>
                      <a:pt x="1912620" y="112775"/>
                    </a:lnTo>
                    <a:close/>
                  </a:path>
                </a:pathLst>
              </a:custGeom>
              <a:solidFill>
                <a:srgbClr val="7E7E7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0" name="object 46">
                <a:extLst>
                  <a:ext uri="{FF2B5EF4-FFF2-40B4-BE49-F238E27FC236}">
                    <a16:creationId xmlns:a16="http://schemas.microsoft.com/office/drawing/2014/main" id="{F637E19D-47E2-642C-254B-C59934EBC34A}"/>
                  </a:ext>
                </a:extLst>
              </p:cNvPr>
              <p:cNvSpPr/>
              <p:nvPr/>
            </p:nvSpPr>
            <p:spPr>
              <a:xfrm>
                <a:off x="1924811" y="1112520"/>
                <a:ext cx="1912620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1912620" h="113030">
                    <a:moveTo>
                      <a:pt x="0" y="112775"/>
                    </a:moveTo>
                    <a:lnTo>
                      <a:pt x="1912620" y="112775"/>
                    </a:lnTo>
                    <a:lnTo>
                      <a:pt x="1912620" y="0"/>
                    </a:lnTo>
                    <a:lnTo>
                      <a:pt x="0" y="0"/>
                    </a:lnTo>
                    <a:lnTo>
                      <a:pt x="0" y="112775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1" name="object 47">
                <a:extLst>
                  <a:ext uri="{FF2B5EF4-FFF2-40B4-BE49-F238E27FC236}">
                    <a16:creationId xmlns:a16="http://schemas.microsoft.com/office/drawing/2014/main" id="{7DBD0C9B-88C5-4355-A3FE-5AC63CD2ECBC}"/>
                  </a:ext>
                </a:extLst>
              </p:cNvPr>
              <p:cNvSpPr/>
              <p:nvPr/>
            </p:nvSpPr>
            <p:spPr>
              <a:xfrm>
                <a:off x="3843527" y="1112520"/>
                <a:ext cx="1912620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1912620" h="113030">
                    <a:moveTo>
                      <a:pt x="1912620" y="112775"/>
                    </a:moveTo>
                    <a:lnTo>
                      <a:pt x="0" y="112775"/>
                    </a:lnTo>
                    <a:lnTo>
                      <a:pt x="0" y="0"/>
                    </a:lnTo>
                    <a:lnTo>
                      <a:pt x="1912620" y="0"/>
                    </a:lnTo>
                    <a:lnTo>
                      <a:pt x="1912620" y="112775"/>
                    </a:lnTo>
                    <a:close/>
                  </a:path>
                </a:pathLst>
              </a:custGeom>
              <a:solidFill>
                <a:srgbClr val="7E7E7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2" name="object 48">
                <a:extLst>
                  <a:ext uri="{FF2B5EF4-FFF2-40B4-BE49-F238E27FC236}">
                    <a16:creationId xmlns:a16="http://schemas.microsoft.com/office/drawing/2014/main" id="{FF1156E9-188B-F173-FC3B-B08B19D087E4}"/>
                  </a:ext>
                </a:extLst>
              </p:cNvPr>
              <p:cNvSpPr/>
              <p:nvPr/>
            </p:nvSpPr>
            <p:spPr>
              <a:xfrm>
                <a:off x="3843527" y="1112520"/>
                <a:ext cx="1912620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1912620" h="113030">
                    <a:moveTo>
                      <a:pt x="0" y="112775"/>
                    </a:moveTo>
                    <a:lnTo>
                      <a:pt x="1912620" y="112775"/>
                    </a:lnTo>
                    <a:lnTo>
                      <a:pt x="1912620" y="0"/>
                    </a:lnTo>
                    <a:lnTo>
                      <a:pt x="0" y="0"/>
                    </a:lnTo>
                    <a:lnTo>
                      <a:pt x="0" y="112775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3" name="object 49">
                <a:extLst>
                  <a:ext uri="{FF2B5EF4-FFF2-40B4-BE49-F238E27FC236}">
                    <a16:creationId xmlns:a16="http://schemas.microsoft.com/office/drawing/2014/main" id="{F894998C-CBBB-E414-40BD-813D5BB22B64}"/>
                  </a:ext>
                </a:extLst>
              </p:cNvPr>
              <p:cNvSpPr/>
              <p:nvPr/>
            </p:nvSpPr>
            <p:spPr>
              <a:xfrm>
                <a:off x="5756148" y="1112520"/>
                <a:ext cx="1914525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1914525" h="113030">
                    <a:moveTo>
                      <a:pt x="1914144" y="112775"/>
                    </a:moveTo>
                    <a:lnTo>
                      <a:pt x="0" y="112775"/>
                    </a:lnTo>
                    <a:lnTo>
                      <a:pt x="0" y="0"/>
                    </a:lnTo>
                    <a:lnTo>
                      <a:pt x="1914144" y="0"/>
                    </a:lnTo>
                    <a:lnTo>
                      <a:pt x="1914144" y="112775"/>
                    </a:lnTo>
                    <a:close/>
                  </a:path>
                </a:pathLst>
              </a:custGeom>
              <a:solidFill>
                <a:srgbClr val="7E7E7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4" name="object 50">
                <a:extLst>
                  <a:ext uri="{FF2B5EF4-FFF2-40B4-BE49-F238E27FC236}">
                    <a16:creationId xmlns:a16="http://schemas.microsoft.com/office/drawing/2014/main" id="{0B7AF9A0-52CF-FF2B-474A-FB2EAAB69032}"/>
                  </a:ext>
                </a:extLst>
              </p:cNvPr>
              <p:cNvSpPr/>
              <p:nvPr/>
            </p:nvSpPr>
            <p:spPr>
              <a:xfrm>
                <a:off x="5756148" y="1112520"/>
                <a:ext cx="1912620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1912620" h="113030">
                    <a:moveTo>
                      <a:pt x="0" y="112775"/>
                    </a:moveTo>
                    <a:lnTo>
                      <a:pt x="1912619" y="112775"/>
                    </a:lnTo>
                    <a:lnTo>
                      <a:pt x="1912619" y="0"/>
                    </a:lnTo>
                    <a:lnTo>
                      <a:pt x="0" y="0"/>
                    </a:lnTo>
                    <a:lnTo>
                      <a:pt x="0" y="112775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5" name="object 51">
              <a:extLst>
                <a:ext uri="{FF2B5EF4-FFF2-40B4-BE49-F238E27FC236}">
                  <a16:creationId xmlns:a16="http://schemas.microsoft.com/office/drawing/2014/main" id="{1C04EEE6-3D0E-958C-DA8A-CCB072EB8BA7}"/>
                </a:ext>
              </a:extLst>
            </p:cNvPr>
            <p:cNvSpPr txBox="1"/>
            <p:nvPr/>
          </p:nvSpPr>
          <p:spPr>
            <a:xfrm>
              <a:off x="5278347" y="249767"/>
              <a:ext cx="4497705" cy="157480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5"/>
                </a:spcBef>
                <a:tabLst>
                  <a:tab pos="1978025" algn="l"/>
                  <a:tab pos="3842385" algn="l"/>
                </a:tabLst>
              </a:pPr>
              <a:r>
                <a:rPr sz="850" dirty="0">
                  <a:latin typeface="Calibri"/>
                  <a:cs typeface="Calibri"/>
                </a:rPr>
                <a:t>SECOND</a:t>
              </a:r>
              <a:r>
                <a:rPr sz="850" spc="55" dirty="0">
                  <a:latin typeface="Calibri"/>
                  <a:cs typeface="Calibri"/>
                </a:rPr>
                <a:t> </a:t>
              </a:r>
              <a:r>
                <a:rPr sz="850" spc="-20" dirty="0">
                  <a:latin typeface="Calibri"/>
                  <a:cs typeface="Calibri"/>
                </a:rPr>
                <a:t>YEAR</a:t>
              </a:r>
              <a:r>
                <a:rPr sz="850" dirty="0">
                  <a:latin typeface="Calibri"/>
                  <a:cs typeface="Calibri"/>
                </a:rPr>
                <a:t>	THIRD</a:t>
              </a:r>
              <a:r>
                <a:rPr sz="850" spc="60" dirty="0">
                  <a:latin typeface="Calibri"/>
                  <a:cs typeface="Calibri"/>
                </a:rPr>
                <a:t> </a:t>
              </a:r>
              <a:r>
                <a:rPr sz="850" spc="-20" dirty="0">
                  <a:latin typeface="Calibri"/>
                  <a:cs typeface="Calibri"/>
                </a:rPr>
                <a:t>YEAR</a:t>
              </a:r>
              <a:r>
                <a:rPr sz="850" dirty="0">
                  <a:latin typeface="Calibri"/>
                  <a:cs typeface="Calibri"/>
                </a:rPr>
                <a:t>	FOURTH</a:t>
              </a:r>
              <a:r>
                <a:rPr sz="850" spc="55" dirty="0">
                  <a:latin typeface="Calibri"/>
                  <a:cs typeface="Calibri"/>
                </a:rPr>
                <a:t> </a:t>
              </a:r>
              <a:r>
                <a:rPr sz="850" spc="-20" dirty="0">
                  <a:latin typeface="Calibri"/>
                  <a:cs typeface="Calibri"/>
                </a:rPr>
                <a:t>YEAR</a:t>
              </a:r>
              <a:endParaRPr sz="850">
                <a:latin typeface="Calibri"/>
                <a:cs typeface="Calibri"/>
              </a:endParaRPr>
            </a:p>
          </p:txBody>
        </p:sp>
        <p:grpSp>
          <p:nvGrpSpPr>
            <p:cNvPr id="56" name="object 52">
              <a:extLst>
                <a:ext uri="{FF2B5EF4-FFF2-40B4-BE49-F238E27FC236}">
                  <a16:creationId xmlns:a16="http://schemas.microsoft.com/office/drawing/2014/main" id="{4675CBA7-4DE8-E17B-1904-5390B8C597DC}"/>
                </a:ext>
              </a:extLst>
            </p:cNvPr>
            <p:cNvGrpSpPr/>
            <p:nvPr/>
          </p:nvGrpSpPr>
          <p:grpSpPr>
            <a:xfrm>
              <a:off x="10394187" y="280041"/>
              <a:ext cx="2379345" cy="120650"/>
              <a:chOff x="7664957" y="1108710"/>
              <a:chExt cx="2379345" cy="120650"/>
            </a:xfrm>
          </p:grpSpPr>
          <p:sp>
            <p:nvSpPr>
              <p:cNvPr id="57" name="object 53">
                <a:extLst>
                  <a:ext uri="{FF2B5EF4-FFF2-40B4-BE49-F238E27FC236}">
                    <a16:creationId xmlns:a16="http://schemas.microsoft.com/office/drawing/2014/main" id="{3D1AB748-398B-0863-F859-763CE8CD7593}"/>
                  </a:ext>
                </a:extLst>
              </p:cNvPr>
              <p:cNvSpPr/>
              <p:nvPr/>
            </p:nvSpPr>
            <p:spPr>
              <a:xfrm>
                <a:off x="7668767" y="1112520"/>
                <a:ext cx="2371725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2371725" h="113030">
                    <a:moveTo>
                      <a:pt x="2371343" y="112775"/>
                    </a:moveTo>
                    <a:lnTo>
                      <a:pt x="0" y="112775"/>
                    </a:lnTo>
                    <a:lnTo>
                      <a:pt x="0" y="0"/>
                    </a:lnTo>
                    <a:lnTo>
                      <a:pt x="2371343" y="0"/>
                    </a:lnTo>
                    <a:lnTo>
                      <a:pt x="2371343" y="112775"/>
                    </a:lnTo>
                    <a:close/>
                  </a:path>
                </a:pathLst>
              </a:custGeom>
              <a:solidFill>
                <a:srgbClr val="7E7E7E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8" name="object 54">
                <a:extLst>
                  <a:ext uri="{FF2B5EF4-FFF2-40B4-BE49-F238E27FC236}">
                    <a16:creationId xmlns:a16="http://schemas.microsoft.com/office/drawing/2014/main" id="{D777D89F-9858-9CA5-4E95-777B213A2183}"/>
                  </a:ext>
                </a:extLst>
              </p:cNvPr>
              <p:cNvSpPr/>
              <p:nvPr/>
            </p:nvSpPr>
            <p:spPr>
              <a:xfrm>
                <a:off x="7668767" y="1112520"/>
                <a:ext cx="2371725" cy="113030"/>
              </a:xfrm>
              <a:custGeom>
                <a:avLst/>
                <a:gdLst/>
                <a:ahLst/>
                <a:cxnLst/>
                <a:rect l="l" t="t" r="r" b="b"/>
                <a:pathLst>
                  <a:path w="2371725" h="113030">
                    <a:moveTo>
                      <a:pt x="0" y="112775"/>
                    </a:moveTo>
                    <a:lnTo>
                      <a:pt x="2371343" y="112775"/>
                    </a:lnTo>
                    <a:lnTo>
                      <a:pt x="2371343" y="0"/>
                    </a:lnTo>
                    <a:lnTo>
                      <a:pt x="0" y="0"/>
                    </a:lnTo>
                    <a:lnTo>
                      <a:pt x="0" y="112775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59" name="object 55">
              <a:extLst>
                <a:ext uri="{FF2B5EF4-FFF2-40B4-BE49-F238E27FC236}">
                  <a16:creationId xmlns:a16="http://schemas.microsoft.com/office/drawing/2014/main" id="{55B22C9D-AFC8-D0A8-3D64-B15873896EA1}"/>
                </a:ext>
              </a:extLst>
            </p:cNvPr>
            <p:cNvSpPr txBox="1"/>
            <p:nvPr/>
          </p:nvSpPr>
          <p:spPr>
            <a:xfrm>
              <a:off x="11438299" y="249767"/>
              <a:ext cx="293370" cy="157480"/>
            </a:xfrm>
            <a:prstGeom prst="rect">
              <a:avLst/>
            </a:prstGeom>
          </p:spPr>
          <p:txBody>
            <a:bodyPr vert="horz" wrap="square" lIns="0" tIns="1460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15"/>
                </a:spcBef>
              </a:pPr>
              <a:r>
                <a:rPr sz="850" spc="-10" dirty="0">
                  <a:latin typeface="Calibri"/>
                  <a:cs typeface="Calibri"/>
                </a:rPr>
                <a:t>Notes</a:t>
              </a:r>
              <a:endParaRPr sz="850">
                <a:latin typeface="Calibri"/>
                <a:cs typeface="Calibri"/>
              </a:endParaRPr>
            </a:p>
          </p:txBody>
        </p:sp>
        <p:sp>
          <p:nvSpPr>
            <p:cNvPr id="60" name="object 56">
              <a:extLst>
                <a:ext uri="{FF2B5EF4-FFF2-40B4-BE49-F238E27FC236}">
                  <a16:creationId xmlns:a16="http://schemas.microsoft.com/office/drawing/2014/main" id="{C87790F8-AD21-44BC-86C2-9A713C8B0254}"/>
                </a:ext>
              </a:extLst>
            </p:cNvPr>
            <p:cNvSpPr/>
            <p:nvPr/>
          </p:nvSpPr>
          <p:spPr>
            <a:xfrm>
              <a:off x="2747518" y="15626"/>
              <a:ext cx="10022205" cy="268605"/>
            </a:xfrm>
            <a:custGeom>
              <a:avLst/>
              <a:gdLst/>
              <a:ahLst/>
              <a:cxnLst/>
              <a:rect l="l" t="t" r="r" b="b"/>
              <a:pathLst>
                <a:path w="10022205" h="268605">
                  <a:moveTo>
                    <a:pt x="0" y="268224"/>
                  </a:moveTo>
                  <a:lnTo>
                    <a:pt x="10021823" y="268224"/>
                  </a:lnTo>
                  <a:lnTo>
                    <a:pt x="10021823" y="0"/>
                  </a:lnTo>
                  <a:lnTo>
                    <a:pt x="0" y="0"/>
                  </a:lnTo>
                  <a:lnTo>
                    <a:pt x="0" y="268224"/>
                  </a:lnTo>
                  <a:close/>
                </a:path>
              </a:pathLst>
            </a:custGeom>
            <a:ln w="762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61" name="object 57">
              <a:extLst>
                <a:ext uri="{FF2B5EF4-FFF2-40B4-BE49-F238E27FC236}">
                  <a16:creationId xmlns:a16="http://schemas.microsoft.com/office/drawing/2014/main" id="{75B44FBA-EEBB-4C2C-66E9-0781D056F135}"/>
                </a:ext>
              </a:extLst>
            </p:cNvPr>
            <p:cNvSpPr txBox="1"/>
            <p:nvPr/>
          </p:nvSpPr>
          <p:spPr>
            <a:xfrm>
              <a:off x="3083811" y="380959"/>
              <a:ext cx="278130" cy="144780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750" spc="-20" dirty="0">
                  <a:latin typeface="Arial"/>
                  <a:cs typeface="Arial"/>
                </a:rPr>
                <a:t>FALL</a:t>
              </a:r>
              <a:endParaRPr sz="750">
                <a:latin typeface="Arial"/>
                <a:cs typeface="Arial"/>
              </a:endParaRPr>
            </a:p>
          </p:txBody>
        </p:sp>
        <p:sp>
          <p:nvSpPr>
            <p:cNvPr id="62" name="object 58">
              <a:extLst>
                <a:ext uri="{FF2B5EF4-FFF2-40B4-BE49-F238E27FC236}">
                  <a16:creationId xmlns:a16="http://schemas.microsoft.com/office/drawing/2014/main" id="{706E6D4A-BEB0-597B-860E-902817536436}"/>
                </a:ext>
              </a:extLst>
            </p:cNvPr>
            <p:cNvSpPr txBox="1"/>
            <p:nvPr/>
          </p:nvSpPr>
          <p:spPr>
            <a:xfrm>
              <a:off x="3971073" y="380959"/>
              <a:ext cx="417195" cy="144780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750" spc="-10" dirty="0">
                  <a:latin typeface="Arial"/>
                  <a:cs typeface="Arial"/>
                </a:rPr>
                <a:t>WINTER</a:t>
              </a:r>
              <a:endParaRPr sz="750">
                <a:latin typeface="Arial"/>
                <a:cs typeface="Arial"/>
              </a:endParaRPr>
            </a:p>
          </p:txBody>
        </p:sp>
        <p:sp>
          <p:nvSpPr>
            <p:cNvPr id="63" name="object 59">
              <a:extLst>
                <a:ext uri="{FF2B5EF4-FFF2-40B4-BE49-F238E27FC236}">
                  <a16:creationId xmlns:a16="http://schemas.microsoft.com/office/drawing/2014/main" id="{13CA7321-8DD1-1561-0928-A1D14A2899C7}"/>
                </a:ext>
              </a:extLst>
            </p:cNvPr>
            <p:cNvSpPr txBox="1"/>
            <p:nvPr/>
          </p:nvSpPr>
          <p:spPr>
            <a:xfrm>
              <a:off x="4990038" y="380959"/>
              <a:ext cx="278130" cy="144780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750" spc="-20" dirty="0">
                  <a:latin typeface="Arial"/>
                  <a:cs typeface="Arial"/>
                </a:rPr>
                <a:t>FALL</a:t>
              </a:r>
              <a:endParaRPr sz="750">
                <a:latin typeface="Arial"/>
                <a:cs typeface="Arial"/>
              </a:endParaRPr>
            </a:p>
          </p:txBody>
        </p:sp>
        <p:sp>
          <p:nvSpPr>
            <p:cNvPr id="460" name="object 60">
              <a:extLst>
                <a:ext uri="{FF2B5EF4-FFF2-40B4-BE49-F238E27FC236}">
                  <a16:creationId xmlns:a16="http://schemas.microsoft.com/office/drawing/2014/main" id="{E031E725-C5A9-FE20-7C38-46CE632CDF39}"/>
                </a:ext>
              </a:extLst>
            </p:cNvPr>
            <p:cNvSpPr txBox="1"/>
            <p:nvPr/>
          </p:nvSpPr>
          <p:spPr>
            <a:xfrm>
              <a:off x="5877300" y="380959"/>
              <a:ext cx="1316355" cy="144780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  <a:tabLst>
                  <a:tab pos="1050290" algn="l"/>
                </a:tabLst>
              </a:pPr>
              <a:r>
                <a:rPr sz="750" spc="-10" dirty="0">
                  <a:latin typeface="Arial"/>
                  <a:cs typeface="Arial"/>
                </a:rPr>
                <a:t>WINTER</a:t>
              </a:r>
              <a:r>
                <a:rPr sz="750" dirty="0">
                  <a:latin typeface="Arial"/>
                  <a:cs typeface="Arial"/>
                </a:rPr>
                <a:t>	</a:t>
              </a:r>
              <a:r>
                <a:rPr sz="750" spc="-20" dirty="0">
                  <a:latin typeface="Arial"/>
                  <a:cs typeface="Arial"/>
                </a:rPr>
                <a:t>FALL</a:t>
              </a:r>
              <a:endParaRPr sz="750">
                <a:latin typeface="Arial"/>
                <a:cs typeface="Arial"/>
              </a:endParaRPr>
            </a:p>
          </p:txBody>
        </p:sp>
        <p:sp>
          <p:nvSpPr>
            <p:cNvPr id="461" name="object 61">
              <a:extLst>
                <a:ext uri="{FF2B5EF4-FFF2-40B4-BE49-F238E27FC236}">
                  <a16:creationId xmlns:a16="http://schemas.microsoft.com/office/drawing/2014/main" id="{62A5399A-43DA-0CC8-B406-9150E6A64A07}"/>
                </a:ext>
              </a:extLst>
            </p:cNvPr>
            <p:cNvSpPr txBox="1"/>
            <p:nvPr/>
          </p:nvSpPr>
          <p:spPr>
            <a:xfrm>
              <a:off x="5266194" y="11458"/>
              <a:ext cx="4984115" cy="240665"/>
            </a:xfrm>
            <a:prstGeom prst="rect">
              <a:avLst/>
            </a:prstGeom>
          </p:spPr>
          <p:txBody>
            <a:bodyPr vert="horz" wrap="square" lIns="0" tIns="1333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5"/>
                </a:spcBef>
              </a:pPr>
              <a:r>
                <a:rPr sz="1400" dirty="0">
                  <a:latin typeface="Calibri"/>
                  <a:cs typeface="Calibri"/>
                </a:rPr>
                <a:t>ARCHITECTURAL</a:t>
              </a:r>
              <a:r>
                <a:rPr sz="1400" spc="185" dirty="0">
                  <a:latin typeface="Calibri"/>
                  <a:cs typeface="Calibri"/>
                </a:rPr>
                <a:t> </a:t>
              </a:r>
              <a:r>
                <a:rPr sz="1400" dirty="0">
                  <a:latin typeface="Calibri"/>
                  <a:cs typeface="Calibri"/>
                </a:rPr>
                <a:t>CONSERVATION</a:t>
              </a:r>
              <a:r>
                <a:rPr sz="1400" spc="155" dirty="0">
                  <a:latin typeface="Calibri"/>
                  <a:cs typeface="Calibri"/>
                </a:rPr>
                <a:t> </a:t>
              </a:r>
              <a:r>
                <a:rPr sz="1400" dirty="0">
                  <a:latin typeface="Calibri"/>
                  <a:cs typeface="Calibri"/>
                </a:rPr>
                <a:t>&amp;</a:t>
              </a:r>
              <a:r>
                <a:rPr sz="1400" spc="210" dirty="0">
                  <a:latin typeface="Calibri"/>
                  <a:cs typeface="Calibri"/>
                </a:rPr>
                <a:t> </a:t>
              </a:r>
              <a:r>
                <a:rPr sz="1400" dirty="0">
                  <a:latin typeface="Calibri"/>
                  <a:cs typeface="Calibri"/>
                </a:rPr>
                <a:t>SUSTAINABILITY</a:t>
              </a:r>
              <a:r>
                <a:rPr sz="1400" spc="215" dirty="0">
                  <a:latin typeface="Calibri"/>
                  <a:cs typeface="Calibri"/>
                </a:rPr>
                <a:t> </a:t>
              </a:r>
              <a:r>
                <a:rPr sz="1400" spc="-10" dirty="0">
                  <a:latin typeface="Calibri"/>
                  <a:cs typeface="Calibri"/>
                </a:rPr>
                <a:t>ENGINEERING</a:t>
              </a:r>
              <a:endParaRPr sz="1400">
                <a:latin typeface="Calibri"/>
                <a:cs typeface="Calibri"/>
              </a:endParaRPr>
            </a:p>
          </p:txBody>
        </p:sp>
        <p:sp>
          <p:nvSpPr>
            <p:cNvPr id="462" name="object 62">
              <a:extLst>
                <a:ext uri="{FF2B5EF4-FFF2-40B4-BE49-F238E27FC236}">
                  <a16:creationId xmlns:a16="http://schemas.microsoft.com/office/drawing/2014/main" id="{F8504385-2941-FCC3-A9B5-542C8BFAA031}"/>
                </a:ext>
              </a:extLst>
            </p:cNvPr>
            <p:cNvSpPr txBox="1"/>
            <p:nvPr/>
          </p:nvSpPr>
          <p:spPr>
            <a:xfrm>
              <a:off x="11602841" y="54299"/>
              <a:ext cx="1081405" cy="168910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40"/>
                </a:spcBef>
              </a:pPr>
              <a:r>
                <a:rPr sz="900" dirty="0">
                  <a:latin typeface="Calibri"/>
                  <a:cs typeface="Calibri"/>
                </a:rPr>
                <a:t>Updated:</a:t>
              </a:r>
              <a:r>
                <a:rPr sz="900" spc="100" dirty="0">
                  <a:latin typeface="Calibri"/>
                  <a:cs typeface="Calibri"/>
                </a:rPr>
                <a:t> </a:t>
              </a:r>
              <a:r>
                <a:rPr sz="900" spc="-10" dirty="0">
                  <a:latin typeface="Calibri"/>
                  <a:cs typeface="Calibri"/>
                </a:rPr>
                <a:t>25/03/2026</a:t>
              </a:r>
              <a:endParaRPr sz="900">
                <a:latin typeface="Calibri"/>
                <a:cs typeface="Calibri"/>
              </a:endParaRPr>
            </a:p>
          </p:txBody>
        </p:sp>
        <p:sp>
          <p:nvSpPr>
            <p:cNvPr id="463" name="object 63">
              <a:extLst>
                <a:ext uri="{FF2B5EF4-FFF2-40B4-BE49-F238E27FC236}">
                  <a16:creationId xmlns:a16="http://schemas.microsoft.com/office/drawing/2014/main" id="{FFCD0237-956C-A1A9-9933-96A4D4E973C0}"/>
                </a:ext>
              </a:extLst>
            </p:cNvPr>
            <p:cNvSpPr txBox="1"/>
            <p:nvPr/>
          </p:nvSpPr>
          <p:spPr>
            <a:xfrm>
              <a:off x="2846088" y="54299"/>
              <a:ext cx="2149318" cy="202620"/>
            </a:xfrm>
            <a:prstGeom prst="rect">
              <a:avLst/>
            </a:prstGeom>
          </p:spPr>
          <p:txBody>
            <a:bodyPr vert="horz" wrap="square" lIns="0" tIns="177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40"/>
                </a:spcBef>
              </a:pPr>
              <a:r>
                <a:rPr sz="1200" dirty="0">
                  <a:latin typeface="Calibri"/>
                  <a:cs typeface="Calibri"/>
                </a:rPr>
                <a:t>Catalog</a:t>
              </a:r>
              <a:r>
                <a:rPr sz="1200" spc="80" dirty="0">
                  <a:latin typeface="Calibri"/>
                  <a:cs typeface="Calibri"/>
                </a:rPr>
                <a:t> </a:t>
              </a:r>
              <a:r>
                <a:rPr sz="1200" dirty="0">
                  <a:latin typeface="Calibri"/>
                  <a:cs typeface="Calibri"/>
                </a:rPr>
                <a:t>Year:</a:t>
              </a:r>
              <a:r>
                <a:rPr sz="1200" spc="95" dirty="0">
                  <a:latin typeface="Calibri"/>
                  <a:cs typeface="Calibri"/>
                </a:rPr>
                <a:t> </a:t>
              </a:r>
              <a:r>
                <a:rPr sz="1200" spc="-10" dirty="0">
                  <a:latin typeface="Calibri"/>
                  <a:cs typeface="Calibri"/>
                </a:rPr>
                <a:t>202630</a:t>
              </a:r>
              <a:endParaRPr sz="1200" dirty="0">
                <a:latin typeface="Calibri"/>
                <a:cs typeface="Calibri"/>
              </a:endParaRPr>
            </a:p>
          </p:txBody>
        </p:sp>
        <p:grpSp>
          <p:nvGrpSpPr>
            <p:cNvPr id="464" name="object 64">
              <a:extLst>
                <a:ext uri="{FF2B5EF4-FFF2-40B4-BE49-F238E27FC236}">
                  <a16:creationId xmlns:a16="http://schemas.microsoft.com/office/drawing/2014/main" id="{B98501F7-6296-93FB-444E-30907E8D1574}"/>
                </a:ext>
              </a:extLst>
            </p:cNvPr>
            <p:cNvGrpSpPr/>
            <p:nvPr/>
          </p:nvGrpSpPr>
          <p:grpSpPr>
            <a:xfrm>
              <a:off x="2851911" y="5647569"/>
              <a:ext cx="1180465" cy="371475"/>
              <a:chOff x="122681" y="6476238"/>
              <a:chExt cx="1180465" cy="371475"/>
            </a:xfrm>
          </p:grpSpPr>
          <p:sp>
            <p:nvSpPr>
              <p:cNvPr id="472" name="object 65">
                <a:extLst>
                  <a:ext uri="{FF2B5EF4-FFF2-40B4-BE49-F238E27FC236}">
                    <a16:creationId xmlns:a16="http://schemas.microsoft.com/office/drawing/2014/main" id="{CDEB0B2D-DD1A-587B-CF62-4E5A6F9430DB}"/>
                  </a:ext>
                </a:extLst>
              </p:cNvPr>
              <p:cNvSpPr/>
              <p:nvPr/>
            </p:nvSpPr>
            <p:spPr>
              <a:xfrm>
                <a:off x="126491" y="6646925"/>
                <a:ext cx="262255" cy="7620"/>
              </a:xfrm>
              <a:custGeom>
                <a:avLst/>
                <a:gdLst/>
                <a:ahLst/>
                <a:cxnLst/>
                <a:rect l="l" t="t" r="r" b="b"/>
                <a:pathLst>
                  <a:path w="262255" h="7620">
                    <a:moveTo>
                      <a:pt x="0" y="0"/>
                    </a:moveTo>
                    <a:lnTo>
                      <a:pt x="262127" y="0"/>
                    </a:lnTo>
                    <a:lnTo>
                      <a:pt x="262127" y="7619"/>
                    </a:lnTo>
                    <a:lnTo>
                      <a:pt x="0" y="76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73" name="object 66">
                <a:extLst>
                  <a:ext uri="{FF2B5EF4-FFF2-40B4-BE49-F238E27FC236}">
                    <a16:creationId xmlns:a16="http://schemas.microsoft.com/office/drawing/2014/main" id="{668FB31F-1E62-E4BB-7E8C-90426D4E2021}"/>
                  </a:ext>
                </a:extLst>
              </p:cNvPr>
              <p:cNvSpPr/>
              <p:nvPr/>
            </p:nvSpPr>
            <p:spPr>
              <a:xfrm>
                <a:off x="382523" y="6618732"/>
                <a:ext cx="32384" cy="66040"/>
              </a:xfrm>
              <a:custGeom>
                <a:avLst/>
                <a:gdLst/>
                <a:ahLst/>
                <a:cxnLst/>
                <a:rect l="l" t="t" r="r" b="b"/>
                <a:pathLst>
                  <a:path w="32384" h="66040">
                    <a:moveTo>
                      <a:pt x="0" y="65532"/>
                    </a:moveTo>
                    <a:lnTo>
                      <a:pt x="0" y="0"/>
                    </a:lnTo>
                    <a:lnTo>
                      <a:pt x="32004" y="32003"/>
                    </a:lnTo>
                    <a:lnTo>
                      <a:pt x="0" y="6553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474" name="object 67">
                <a:extLst>
                  <a:ext uri="{FF2B5EF4-FFF2-40B4-BE49-F238E27FC236}">
                    <a16:creationId xmlns:a16="http://schemas.microsoft.com/office/drawing/2014/main" id="{D28257F1-F6D0-A730-3FE3-610D0EC8269B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646175" y="6476238"/>
                <a:ext cx="656844" cy="99060"/>
              </a:xfrm>
              <a:prstGeom prst="rect">
                <a:avLst/>
              </a:prstGeom>
            </p:spPr>
          </p:pic>
          <p:sp>
            <p:nvSpPr>
              <p:cNvPr id="475" name="object 68">
                <a:extLst>
                  <a:ext uri="{FF2B5EF4-FFF2-40B4-BE49-F238E27FC236}">
                    <a16:creationId xmlns:a16="http://schemas.microsoft.com/office/drawing/2014/main" id="{8804953D-8A1D-F12A-34AF-17E65C077006}"/>
                  </a:ext>
                </a:extLst>
              </p:cNvPr>
              <p:cNvSpPr/>
              <p:nvPr/>
            </p:nvSpPr>
            <p:spPr>
              <a:xfrm>
                <a:off x="126491" y="6815328"/>
                <a:ext cx="262255" cy="0"/>
              </a:xfrm>
              <a:custGeom>
                <a:avLst/>
                <a:gdLst/>
                <a:ahLst/>
                <a:cxnLst/>
                <a:rect l="l" t="t" r="r" b="b"/>
                <a:pathLst>
                  <a:path w="262255">
                    <a:moveTo>
                      <a:pt x="0" y="0"/>
                    </a:moveTo>
                    <a:lnTo>
                      <a:pt x="262127" y="0"/>
                    </a:lnTo>
                  </a:path>
                </a:pathLst>
              </a:custGeom>
              <a:ln w="762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76" name="object 69">
                <a:extLst>
                  <a:ext uri="{FF2B5EF4-FFF2-40B4-BE49-F238E27FC236}">
                    <a16:creationId xmlns:a16="http://schemas.microsoft.com/office/drawing/2014/main" id="{3444CD43-DE94-514D-EE5E-DB79666BF49D}"/>
                  </a:ext>
                </a:extLst>
              </p:cNvPr>
              <p:cNvSpPr/>
              <p:nvPr/>
            </p:nvSpPr>
            <p:spPr>
              <a:xfrm>
                <a:off x="382523" y="6781799"/>
                <a:ext cx="32384" cy="66040"/>
              </a:xfrm>
              <a:custGeom>
                <a:avLst/>
                <a:gdLst/>
                <a:ahLst/>
                <a:cxnLst/>
                <a:rect l="l" t="t" r="r" b="b"/>
                <a:pathLst>
                  <a:path w="32384" h="66040">
                    <a:moveTo>
                      <a:pt x="0" y="65532"/>
                    </a:moveTo>
                    <a:lnTo>
                      <a:pt x="0" y="0"/>
                    </a:lnTo>
                    <a:lnTo>
                      <a:pt x="32004" y="33528"/>
                    </a:lnTo>
                    <a:lnTo>
                      <a:pt x="0" y="6553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77" name="object 70">
                <a:extLst>
                  <a:ext uri="{FF2B5EF4-FFF2-40B4-BE49-F238E27FC236}">
                    <a16:creationId xmlns:a16="http://schemas.microsoft.com/office/drawing/2014/main" id="{308FE69D-3519-0C0D-ED89-62F1C58681B5}"/>
                  </a:ext>
                </a:extLst>
              </p:cNvPr>
              <p:cNvSpPr/>
              <p:nvPr/>
            </p:nvSpPr>
            <p:spPr>
              <a:xfrm>
                <a:off x="126491" y="6646925"/>
                <a:ext cx="262255" cy="7620"/>
              </a:xfrm>
              <a:custGeom>
                <a:avLst/>
                <a:gdLst/>
                <a:ahLst/>
                <a:cxnLst/>
                <a:rect l="l" t="t" r="r" b="b"/>
                <a:pathLst>
                  <a:path w="262255" h="7620">
                    <a:moveTo>
                      <a:pt x="0" y="0"/>
                    </a:moveTo>
                    <a:lnTo>
                      <a:pt x="262127" y="0"/>
                    </a:lnTo>
                    <a:lnTo>
                      <a:pt x="262127" y="7619"/>
                    </a:lnTo>
                    <a:lnTo>
                      <a:pt x="0" y="76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59" name="object 71">
                <a:extLst>
                  <a:ext uri="{FF2B5EF4-FFF2-40B4-BE49-F238E27FC236}">
                    <a16:creationId xmlns:a16="http://schemas.microsoft.com/office/drawing/2014/main" id="{EC733321-EE3D-243A-051F-B314E71F5A5C}"/>
                  </a:ext>
                </a:extLst>
              </p:cNvPr>
              <p:cNvSpPr/>
              <p:nvPr/>
            </p:nvSpPr>
            <p:spPr>
              <a:xfrm>
                <a:off x="382523" y="6618732"/>
                <a:ext cx="32384" cy="66040"/>
              </a:xfrm>
              <a:custGeom>
                <a:avLst/>
                <a:gdLst/>
                <a:ahLst/>
                <a:cxnLst/>
                <a:rect l="l" t="t" r="r" b="b"/>
                <a:pathLst>
                  <a:path w="32384" h="66040">
                    <a:moveTo>
                      <a:pt x="0" y="65532"/>
                    </a:moveTo>
                    <a:lnTo>
                      <a:pt x="0" y="0"/>
                    </a:lnTo>
                    <a:lnTo>
                      <a:pt x="32004" y="32003"/>
                    </a:lnTo>
                    <a:lnTo>
                      <a:pt x="0" y="6553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60" name="object 72">
                <a:extLst>
                  <a:ext uri="{FF2B5EF4-FFF2-40B4-BE49-F238E27FC236}">
                    <a16:creationId xmlns:a16="http://schemas.microsoft.com/office/drawing/2014/main" id="{C66E1D65-B002-F8E7-E30E-952CA7720728}"/>
                  </a:ext>
                </a:extLst>
              </p:cNvPr>
              <p:cNvSpPr/>
              <p:nvPr/>
            </p:nvSpPr>
            <p:spPr>
              <a:xfrm>
                <a:off x="126491" y="6815328"/>
                <a:ext cx="262255" cy="0"/>
              </a:xfrm>
              <a:custGeom>
                <a:avLst/>
                <a:gdLst/>
                <a:ahLst/>
                <a:cxnLst/>
                <a:rect l="l" t="t" r="r" b="b"/>
                <a:pathLst>
                  <a:path w="262255">
                    <a:moveTo>
                      <a:pt x="0" y="0"/>
                    </a:moveTo>
                    <a:lnTo>
                      <a:pt x="262127" y="0"/>
                    </a:lnTo>
                  </a:path>
                </a:pathLst>
              </a:custGeom>
              <a:ln w="762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61" name="object 73">
                <a:extLst>
                  <a:ext uri="{FF2B5EF4-FFF2-40B4-BE49-F238E27FC236}">
                    <a16:creationId xmlns:a16="http://schemas.microsoft.com/office/drawing/2014/main" id="{95CF5703-8CB2-1657-507E-F3C381F4A0A0}"/>
                  </a:ext>
                </a:extLst>
              </p:cNvPr>
              <p:cNvSpPr/>
              <p:nvPr/>
            </p:nvSpPr>
            <p:spPr>
              <a:xfrm>
                <a:off x="382523" y="6781799"/>
                <a:ext cx="32384" cy="66040"/>
              </a:xfrm>
              <a:custGeom>
                <a:avLst/>
                <a:gdLst/>
                <a:ahLst/>
                <a:cxnLst/>
                <a:rect l="l" t="t" r="r" b="b"/>
                <a:pathLst>
                  <a:path w="32384" h="66040">
                    <a:moveTo>
                      <a:pt x="0" y="65532"/>
                    </a:moveTo>
                    <a:lnTo>
                      <a:pt x="0" y="0"/>
                    </a:lnTo>
                    <a:lnTo>
                      <a:pt x="32004" y="33528"/>
                    </a:lnTo>
                    <a:lnTo>
                      <a:pt x="0" y="6553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62" name="object 74">
              <a:extLst>
                <a:ext uri="{FF2B5EF4-FFF2-40B4-BE49-F238E27FC236}">
                  <a16:creationId xmlns:a16="http://schemas.microsoft.com/office/drawing/2014/main" id="{CF0D3BA1-EDB9-1F0D-4448-80BDC35EAB10}"/>
                </a:ext>
              </a:extLst>
            </p:cNvPr>
            <p:cNvSpPr txBox="1"/>
            <p:nvPr/>
          </p:nvSpPr>
          <p:spPr>
            <a:xfrm>
              <a:off x="3289548" y="5698144"/>
              <a:ext cx="985519" cy="36131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46700"/>
                </a:lnSpc>
                <a:spcBef>
                  <a:spcPts val="95"/>
                </a:spcBef>
              </a:pPr>
              <a:r>
                <a:rPr sz="750" dirty="0">
                  <a:latin typeface="Calibri"/>
                  <a:cs typeface="Calibri"/>
                </a:rPr>
                <a:t>Required</a:t>
              </a:r>
              <a:r>
                <a:rPr sz="750" spc="20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prerequisite</a:t>
              </a:r>
              <a:r>
                <a:rPr sz="750" spc="500" dirty="0">
                  <a:latin typeface="Calibri"/>
                  <a:cs typeface="Calibri"/>
                </a:rPr>
                <a:t> </a:t>
              </a:r>
              <a:r>
                <a:rPr sz="750" dirty="0">
                  <a:latin typeface="Calibri"/>
                  <a:cs typeface="Calibri"/>
                </a:rPr>
                <a:t>Concurrent</a:t>
              </a:r>
              <a:r>
                <a:rPr sz="750" spc="55" dirty="0">
                  <a:latin typeface="Calibri"/>
                  <a:cs typeface="Calibri"/>
                </a:rPr>
                <a:t> </a:t>
              </a:r>
              <a:r>
                <a:rPr sz="750" spc="-10" dirty="0">
                  <a:latin typeface="Calibri"/>
                  <a:cs typeface="Calibri"/>
                </a:rPr>
                <a:t>prerequisite</a:t>
              </a:r>
              <a:endParaRPr sz="750">
                <a:latin typeface="Calibri"/>
                <a:cs typeface="Calibri"/>
              </a:endParaRPr>
            </a:p>
          </p:txBody>
        </p:sp>
        <p:grpSp>
          <p:nvGrpSpPr>
            <p:cNvPr id="763" name="object 75">
              <a:extLst>
                <a:ext uri="{FF2B5EF4-FFF2-40B4-BE49-F238E27FC236}">
                  <a16:creationId xmlns:a16="http://schemas.microsoft.com/office/drawing/2014/main" id="{D38BC2A9-9E94-D0C5-BC6C-FBB1D7034A50}"/>
                </a:ext>
              </a:extLst>
            </p:cNvPr>
            <p:cNvGrpSpPr/>
            <p:nvPr/>
          </p:nvGrpSpPr>
          <p:grpSpPr>
            <a:xfrm>
              <a:off x="2743707" y="392817"/>
              <a:ext cx="10029825" cy="5710555"/>
              <a:chOff x="14477" y="1221486"/>
              <a:chExt cx="10029825" cy="5710555"/>
            </a:xfrm>
          </p:grpSpPr>
          <p:sp>
            <p:nvSpPr>
              <p:cNvPr id="764" name="object 76">
                <a:extLst>
                  <a:ext uri="{FF2B5EF4-FFF2-40B4-BE49-F238E27FC236}">
                    <a16:creationId xmlns:a16="http://schemas.microsoft.com/office/drawing/2014/main" id="{C3A7CCCE-AE99-F18F-B091-A230CBBC3D5B}"/>
                  </a:ext>
                </a:extLst>
              </p:cNvPr>
              <p:cNvSpPr/>
              <p:nvPr/>
            </p:nvSpPr>
            <p:spPr>
              <a:xfrm>
                <a:off x="18287" y="1225296"/>
                <a:ext cx="10022205" cy="5702935"/>
              </a:xfrm>
              <a:custGeom>
                <a:avLst/>
                <a:gdLst/>
                <a:ahLst/>
                <a:cxnLst/>
                <a:rect l="l" t="t" r="r" b="b"/>
                <a:pathLst>
                  <a:path w="10022205" h="5702934">
                    <a:moveTo>
                      <a:pt x="0" y="5702807"/>
                    </a:moveTo>
                    <a:lnTo>
                      <a:pt x="10021823" y="5702807"/>
                    </a:lnTo>
                    <a:lnTo>
                      <a:pt x="10021823" y="0"/>
                    </a:lnTo>
                    <a:lnTo>
                      <a:pt x="0" y="0"/>
                    </a:lnTo>
                    <a:lnTo>
                      <a:pt x="0" y="5702807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65" name="object 77">
                <a:extLst>
                  <a:ext uri="{FF2B5EF4-FFF2-40B4-BE49-F238E27FC236}">
                    <a16:creationId xmlns:a16="http://schemas.microsoft.com/office/drawing/2014/main" id="{34666167-E05D-3C81-BFF6-AC70EF7D84CF}"/>
                  </a:ext>
                </a:extLst>
              </p:cNvPr>
              <p:cNvSpPr/>
              <p:nvPr/>
            </p:nvSpPr>
            <p:spPr>
              <a:xfrm>
                <a:off x="7668768" y="1225296"/>
                <a:ext cx="0" cy="5702935"/>
              </a:xfrm>
              <a:custGeom>
                <a:avLst/>
                <a:gdLst/>
                <a:ahLst/>
                <a:cxnLst/>
                <a:rect l="l" t="t" r="r" b="b"/>
                <a:pathLst>
                  <a:path h="5702934">
                    <a:moveTo>
                      <a:pt x="0" y="0"/>
                    </a:moveTo>
                    <a:lnTo>
                      <a:pt x="0" y="5702807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66" name="object 78">
                <a:extLst>
                  <a:ext uri="{FF2B5EF4-FFF2-40B4-BE49-F238E27FC236}">
                    <a16:creationId xmlns:a16="http://schemas.microsoft.com/office/drawing/2014/main" id="{050C0816-41B5-ACF2-1CEE-9BD256C26D5E}"/>
                  </a:ext>
                </a:extLst>
              </p:cNvPr>
              <p:cNvSpPr/>
              <p:nvPr/>
            </p:nvSpPr>
            <p:spPr>
              <a:xfrm>
                <a:off x="1930907" y="6454139"/>
                <a:ext cx="5737860" cy="0"/>
              </a:xfrm>
              <a:custGeom>
                <a:avLst/>
                <a:gdLst/>
                <a:ahLst/>
                <a:cxnLst/>
                <a:rect l="l" t="t" r="r" b="b"/>
                <a:pathLst>
                  <a:path w="5737859">
                    <a:moveTo>
                      <a:pt x="0" y="0"/>
                    </a:moveTo>
                    <a:lnTo>
                      <a:pt x="5737859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67" name="object 79">
                <a:extLst>
                  <a:ext uri="{FF2B5EF4-FFF2-40B4-BE49-F238E27FC236}">
                    <a16:creationId xmlns:a16="http://schemas.microsoft.com/office/drawing/2014/main" id="{ED30C85A-9BC7-B67D-D7A7-4E657FA9C833}"/>
                  </a:ext>
                </a:extLst>
              </p:cNvPr>
              <p:cNvSpPr/>
              <p:nvPr/>
            </p:nvSpPr>
            <p:spPr>
              <a:xfrm>
                <a:off x="7668768" y="6454139"/>
                <a:ext cx="2371725" cy="474345"/>
              </a:xfrm>
              <a:custGeom>
                <a:avLst/>
                <a:gdLst/>
                <a:ahLst/>
                <a:cxnLst/>
                <a:rect l="l" t="t" r="r" b="b"/>
                <a:pathLst>
                  <a:path w="2371725" h="474345">
                    <a:moveTo>
                      <a:pt x="0" y="473964"/>
                    </a:moveTo>
                    <a:lnTo>
                      <a:pt x="2371343" y="473964"/>
                    </a:lnTo>
                    <a:lnTo>
                      <a:pt x="2371343" y="0"/>
                    </a:lnTo>
                    <a:lnTo>
                      <a:pt x="0" y="0"/>
                    </a:lnTo>
                    <a:lnTo>
                      <a:pt x="0" y="473964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20" name="object 80">
                <a:extLst>
                  <a:ext uri="{FF2B5EF4-FFF2-40B4-BE49-F238E27FC236}">
                    <a16:creationId xmlns:a16="http://schemas.microsoft.com/office/drawing/2014/main" id="{64DFAB4B-B242-C810-2D41-E62DD61A0FC2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7815071" y="6592823"/>
                <a:ext cx="2084831" cy="207264"/>
              </a:xfrm>
              <a:prstGeom prst="rect">
                <a:avLst/>
              </a:prstGeom>
            </p:spPr>
          </p:pic>
          <p:sp>
            <p:nvSpPr>
              <p:cNvPr id="321" name="object 81">
                <a:extLst>
                  <a:ext uri="{FF2B5EF4-FFF2-40B4-BE49-F238E27FC236}">
                    <a16:creationId xmlns:a16="http://schemas.microsoft.com/office/drawing/2014/main" id="{9B225535-D8A8-77E3-0473-0A7BC1484350}"/>
                  </a:ext>
                </a:extLst>
              </p:cNvPr>
              <p:cNvSpPr/>
              <p:nvPr/>
            </p:nvSpPr>
            <p:spPr>
              <a:xfrm>
                <a:off x="7668768" y="6454139"/>
                <a:ext cx="2371725" cy="474345"/>
              </a:xfrm>
              <a:custGeom>
                <a:avLst/>
                <a:gdLst/>
                <a:ahLst/>
                <a:cxnLst/>
                <a:rect l="l" t="t" r="r" b="b"/>
                <a:pathLst>
                  <a:path w="2371725" h="474345">
                    <a:moveTo>
                      <a:pt x="0" y="473964"/>
                    </a:moveTo>
                    <a:lnTo>
                      <a:pt x="2371343" y="473964"/>
                    </a:lnTo>
                    <a:lnTo>
                      <a:pt x="2371343" y="0"/>
                    </a:lnTo>
                    <a:lnTo>
                      <a:pt x="0" y="0"/>
                    </a:lnTo>
                    <a:lnTo>
                      <a:pt x="0" y="473964"/>
                    </a:lnTo>
                    <a:close/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22" name="object 82">
                <a:extLst>
                  <a:ext uri="{FF2B5EF4-FFF2-40B4-BE49-F238E27FC236}">
                    <a16:creationId xmlns:a16="http://schemas.microsoft.com/office/drawing/2014/main" id="{A7617089-0120-1CAF-CE7C-C38CC4E2C15D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7815071" y="6592823"/>
                <a:ext cx="2084831" cy="207264"/>
              </a:xfrm>
              <a:prstGeom prst="rect">
                <a:avLst/>
              </a:prstGeom>
            </p:spPr>
          </p:pic>
          <p:sp>
            <p:nvSpPr>
              <p:cNvPr id="323" name="object 83">
                <a:extLst>
                  <a:ext uri="{FF2B5EF4-FFF2-40B4-BE49-F238E27FC236}">
                    <a16:creationId xmlns:a16="http://schemas.microsoft.com/office/drawing/2014/main" id="{F810B93C-7229-CBC8-8250-001C9D7D4090}"/>
                  </a:ext>
                </a:extLst>
              </p:cNvPr>
              <p:cNvSpPr/>
              <p:nvPr/>
            </p:nvSpPr>
            <p:spPr>
              <a:xfrm>
                <a:off x="1164336" y="153162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19">
                    <a:moveTo>
                      <a:pt x="0" y="464820"/>
                    </a:moveTo>
                    <a:lnTo>
                      <a:pt x="537972" y="464820"/>
                    </a:lnTo>
                    <a:lnTo>
                      <a:pt x="537972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FBF49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24" name="object 84">
              <a:extLst>
                <a:ext uri="{FF2B5EF4-FFF2-40B4-BE49-F238E27FC236}">
                  <a16:creationId xmlns:a16="http://schemas.microsoft.com/office/drawing/2014/main" id="{19D607A0-F07A-29D1-AE75-5ED71B9674C4}"/>
                </a:ext>
              </a:extLst>
            </p:cNvPr>
            <p:cNvSpPr txBox="1"/>
            <p:nvPr/>
          </p:nvSpPr>
          <p:spPr>
            <a:xfrm>
              <a:off x="4009414" y="810192"/>
              <a:ext cx="307975" cy="2413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55"/>
                </a:lnSpc>
              </a:pPr>
              <a:r>
                <a:rPr sz="600" spc="-10" dirty="0">
                  <a:latin typeface="Arial"/>
                  <a:cs typeface="Arial"/>
                </a:rPr>
                <a:t>Elective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Basic</a:t>
              </a:r>
              <a:r>
                <a:rPr sz="450" spc="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Science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Elective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325" name="object 85">
              <a:extLst>
                <a:ext uri="{FF2B5EF4-FFF2-40B4-BE49-F238E27FC236}">
                  <a16:creationId xmlns:a16="http://schemas.microsoft.com/office/drawing/2014/main" id="{AD633C1C-F303-7DF0-41FA-FEECBAFA61B4}"/>
                </a:ext>
              </a:extLst>
            </p:cNvPr>
            <p:cNvGrpSpPr/>
            <p:nvPr/>
          </p:nvGrpSpPr>
          <p:grpSpPr>
            <a:xfrm>
              <a:off x="3878325" y="687711"/>
              <a:ext cx="568960" cy="495300"/>
              <a:chOff x="1149095" y="1516380"/>
              <a:chExt cx="568960" cy="495300"/>
            </a:xfrm>
          </p:grpSpPr>
          <p:sp>
            <p:nvSpPr>
              <p:cNvPr id="326" name="object 86">
                <a:extLst>
                  <a:ext uri="{FF2B5EF4-FFF2-40B4-BE49-F238E27FC236}">
                    <a16:creationId xmlns:a16="http://schemas.microsoft.com/office/drawing/2014/main" id="{70901CCA-23D4-6253-6BB4-09087E89A958}"/>
                  </a:ext>
                </a:extLst>
              </p:cNvPr>
              <p:cNvSpPr/>
              <p:nvPr/>
            </p:nvSpPr>
            <p:spPr>
              <a:xfrm>
                <a:off x="1164335" y="153162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19">
                    <a:moveTo>
                      <a:pt x="537972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27" name="object 87">
                <a:extLst>
                  <a:ext uri="{FF2B5EF4-FFF2-40B4-BE49-F238E27FC236}">
                    <a16:creationId xmlns:a16="http://schemas.microsoft.com/office/drawing/2014/main" id="{7DF68F67-E444-F9B7-B6DF-0789A985B4A2}"/>
                  </a:ext>
                </a:extLst>
              </p:cNvPr>
              <p:cNvSpPr/>
              <p:nvPr/>
            </p:nvSpPr>
            <p:spPr>
              <a:xfrm>
                <a:off x="1164335" y="153162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19">
                    <a:moveTo>
                      <a:pt x="0" y="464820"/>
                    </a:moveTo>
                    <a:lnTo>
                      <a:pt x="537972" y="464820"/>
                    </a:lnTo>
                    <a:lnTo>
                      <a:pt x="537972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FBF49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38" name="object 88">
              <a:extLst>
                <a:ext uri="{FF2B5EF4-FFF2-40B4-BE49-F238E27FC236}">
                  <a16:creationId xmlns:a16="http://schemas.microsoft.com/office/drawing/2014/main" id="{54DBCD5F-C3AB-EFFA-ADA0-E1C608E5C5B2}"/>
                </a:ext>
              </a:extLst>
            </p:cNvPr>
            <p:cNvSpPr txBox="1"/>
            <p:nvPr/>
          </p:nvSpPr>
          <p:spPr>
            <a:xfrm>
              <a:off x="3996714" y="790372"/>
              <a:ext cx="333375" cy="18923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24765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Elective</a:t>
              </a:r>
              <a:endParaRPr sz="600">
                <a:latin typeface="Arial"/>
                <a:cs typeface="Arial"/>
              </a:endParaRPr>
            </a:p>
            <a:p>
              <a:pPr marL="12700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Basic</a:t>
              </a:r>
              <a:r>
                <a:rPr sz="450" spc="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Science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39" name="object 89">
              <a:extLst>
                <a:ext uri="{FF2B5EF4-FFF2-40B4-BE49-F238E27FC236}">
                  <a16:creationId xmlns:a16="http://schemas.microsoft.com/office/drawing/2014/main" id="{E921F118-57E7-8A38-6AF6-5DA1DC89BADD}"/>
                </a:ext>
              </a:extLst>
            </p:cNvPr>
            <p:cNvSpPr txBox="1"/>
            <p:nvPr/>
          </p:nvSpPr>
          <p:spPr>
            <a:xfrm>
              <a:off x="4063768" y="965902"/>
              <a:ext cx="198120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Elective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340" name="object 90">
              <a:extLst>
                <a:ext uri="{FF2B5EF4-FFF2-40B4-BE49-F238E27FC236}">
                  <a16:creationId xmlns:a16="http://schemas.microsoft.com/office/drawing/2014/main" id="{8EECF7B7-5C91-6177-37B1-E2BC21DE2A3F}"/>
                </a:ext>
              </a:extLst>
            </p:cNvPr>
            <p:cNvGrpSpPr/>
            <p:nvPr/>
          </p:nvGrpSpPr>
          <p:grpSpPr>
            <a:xfrm>
              <a:off x="2985261" y="2133987"/>
              <a:ext cx="567055" cy="494030"/>
              <a:chOff x="256031" y="2962656"/>
              <a:chExt cx="567055" cy="494030"/>
            </a:xfrm>
          </p:grpSpPr>
          <p:sp>
            <p:nvSpPr>
              <p:cNvPr id="341" name="object 91">
                <a:extLst>
                  <a:ext uri="{FF2B5EF4-FFF2-40B4-BE49-F238E27FC236}">
                    <a16:creationId xmlns:a16="http://schemas.microsoft.com/office/drawing/2014/main" id="{17E154BB-A7DB-C10C-15D6-CD026ADA2254}"/>
                  </a:ext>
                </a:extLst>
              </p:cNvPr>
              <p:cNvSpPr/>
              <p:nvPr/>
            </p:nvSpPr>
            <p:spPr>
              <a:xfrm>
                <a:off x="269747" y="2977896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537972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42" name="object 92">
                <a:extLst>
                  <a:ext uri="{FF2B5EF4-FFF2-40B4-BE49-F238E27FC236}">
                    <a16:creationId xmlns:a16="http://schemas.microsoft.com/office/drawing/2014/main" id="{BC96F708-92A3-5E25-BB53-F45EC1D62740}"/>
                  </a:ext>
                </a:extLst>
              </p:cNvPr>
              <p:cNvSpPr/>
              <p:nvPr/>
            </p:nvSpPr>
            <p:spPr>
              <a:xfrm>
                <a:off x="271271" y="2977896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5"/>
                    </a:moveTo>
                    <a:lnTo>
                      <a:pt x="536448" y="463295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3295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43" name="object 93">
              <a:extLst>
                <a:ext uri="{FF2B5EF4-FFF2-40B4-BE49-F238E27FC236}">
                  <a16:creationId xmlns:a16="http://schemas.microsoft.com/office/drawing/2014/main" id="{CD306AC6-3D72-2BA0-6881-2151C16E2B56}"/>
                </a:ext>
              </a:extLst>
            </p:cNvPr>
            <p:cNvSpPr txBox="1"/>
            <p:nvPr/>
          </p:nvSpPr>
          <p:spPr>
            <a:xfrm>
              <a:off x="3054839" y="2235146"/>
              <a:ext cx="429259" cy="18923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ARCH </a:t>
              </a:r>
              <a:r>
                <a:rPr sz="600" spc="-20" dirty="0">
                  <a:latin typeface="Arial"/>
                  <a:cs typeface="Arial"/>
                </a:rPr>
                <a:t>1331</a:t>
              </a:r>
              <a:endParaRPr sz="600">
                <a:latin typeface="Arial"/>
                <a:cs typeface="Arial"/>
              </a:endParaRPr>
            </a:p>
            <a:p>
              <a:pPr marL="58419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Introduction</a:t>
              </a:r>
              <a:r>
                <a:rPr sz="450" spc="8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to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44" name="object 94">
              <a:extLst>
                <a:ext uri="{FF2B5EF4-FFF2-40B4-BE49-F238E27FC236}">
                  <a16:creationId xmlns:a16="http://schemas.microsoft.com/office/drawing/2014/main" id="{E52B8A74-561A-6B6A-80F5-69388C7D31B2}"/>
                </a:ext>
              </a:extLst>
            </p:cNvPr>
            <p:cNvSpPr txBox="1"/>
            <p:nvPr/>
          </p:nvSpPr>
          <p:spPr>
            <a:xfrm>
              <a:off x="3124952" y="2411835"/>
              <a:ext cx="288925" cy="97790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Architecture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45" name="object 95">
              <a:extLst>
                <a:ext uri="{FF2B5EF4-FFF2-40B4-BE49-F238E27FC236}">
                  <a16:creationId xmlns:a16="http://schemas.microsoft.com/office/drawing/2014/main" id="{C472A29B-1700-BE6E-0092-BE02888B7143}"/>
                </a:ext>
              </a:extLst>
            </p:cNvPr>
            <p:cNvSpPr/>
            <p:nvPr/>
          </p:nvSpPr>
          <p:spPr>
            <a:xfrm>
              <a:off x="8692641" y="699903"/>
              <a:ext cx="1484630" cy="464820"/>
            </a:xfrm>
            <a:custGeom>
              <a:avLst/>
              <a:gdLst/>
              <a:ahLst/>
              <a:cxnLst/>
              <a:rect l="l" t="t" r="r" b="b"/>
              <a:pathLst>
                <a:path w="1484629" h="464819">
                  <a:moveTo>
                    <a:pt x="0" y="464820"/>
                  </a:moveTo>
                  <a:lnTo>
                    <a:pt x="1484375" y="464820"/>
                  </a:lnTo>
                  <a:lnTo>
                    <a:pt x="1484375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003B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6" name="object 96">
              <a:extLst>
                <a:ext uri="{FF2B5EF4-FFF2-40B4-BE49-F238E27FC236}">
                  <a16:creationId xmlns:a16="http://schemas.microsoft.com/office/drawing/2014/main" id="{0D202D6A-62C8-C9AA-A2A3-74578AE7FE55}"/>
                </a:ext>
              </a:extLst>
            </p:cNvPr>
            <p:cNvSpPr txBox="1"/>
            <p:nvPr/>
          </p:nvSpPr>
          <p:spPr>
            <a:xfrm>
              <a:off x="8977607" y="801252"/>
              <a:ext cx="915035" cy="25590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90"/>
                </a:lnSpc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50" dirty="0">
                  <a:latin typeface="Arial"/>
                  <a:cs typeface="Arial"/>
                </a:rPr>
                <a:t> </a:t>
              </a:r>
              <a:r>
                <a:rPr sz="600" dirty="0">
                  <a:latin typeface="Arial"/>
                  <a:cs typeface="Arial"/>
                </a:rPr>
                <a:t>4918</a:t>
              </a:r>
              <a:r>
                <a:rPr sz="600" spc="50" dirty="0">
                  <a:latin typeface="Arial"/>
                  <a:cs typeface="Arial"/>
                </a:rPr>
                <a:t> </a:t>
              </a:r>
              <a:r>
                <a:rPr sz="600" dirty="0">
                  <a:latin typeface="Arial"/>
                  <a:cs typeface="Arial"/>
                </a:rPr>
                <a:t>/</a:t>
              </a:r>
              <a:r>
                <a:rPr sz="600" spc="40" dirty="0">
                  <a:latin typeface="Arial"/>
                  <a:cs typeface="Arial"/>
                </a:rPr>
                <a:t> </a:t>
              </a:r>
              <a:r>
                <a:rPr sz="600" dirty="0">
                  <a:latin typeface="Arial"/>
                  <a:cs typeface="Arial"/>
                </a:rPr>
                <a:t>ECOR</a:t>
              </a:r>
              <a:r>
                <a:rPr sz="600" spc="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4907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40"/>
                </a:spcBef>
              </a:pPr>
              <a:r>
                <a:rPr sz="450" dirty="0">
                  <a:latin typeface="Arial Narrow"/>
                  <a:cs typeface="Arial Narrow"/>
                </a:rPr>
                <a:t>Design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Project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(note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b)</a:t>
              </a:r>
              <a:endParaRPr sz="450">
                <a:latin typeface="Arial Narrow"/>
                <a:cs typeface="Arial Narrow"/>
              </a:endParaRPr>
            </a:p>
            <a:p>
              <a:pPr marL="1270" algn="ctr">
                <a:lnSpc>
                  <a:spcPct val="100000"/>
                </a:lnSpc>
                <a:spcBef>
                  <a:spcPts val="5"/>
                </a:spcBef>
              </a:pPr>
              <a:r>
                <a:rPr sz="600" dirty="0">
                  <a:solidFill>
                    <a:srgbClr val="0070BF"/>
                  </a:solidFill>
                  <a:latin typeface="Arial Narrow"/>
                  <a:cs typeface="Arial Narrow"/>
                </a:rPr>
                <a:t>(1.0</a:t>
              </a:r>
              <a:r>
                <a:rPr sz="600" spc="30" dirty="0">
                  <a:solidFill>
                    <a:srgbClr val="0070BF"/>
                  </a:solidFill>
                  <a:latin typeface="Arial Narrow"/>
                  <a:cs typeface="Arial Narrow"/>
                </a:rPr>
                <a:t> </a:t>
              </a:r>
              <a:r>
                <a:rPr sz="600" spc="-10" dirty="0">
                  <a:solidFill>
                    <a:srgbClr val="0070BF"/>
                  </a:solidFill>
                  <a:latin typeface="Arial Narrow"/>
                  <a:cs typeface="Arial Narrow"/>
                </a:rPr>
                <a:t>credit)</a:t>
              </a:r>
              <a:endParaRPr sz="600">
                <a:latin typeface="Arial Narrow"/>
                <a:cs typeface="Arial Narrow"/>
              </a:endParaRPr>
            </a:p>
          </p:txBody>
        </p:sp>
        <p:sp>
          <p:nvSpPr>
            <p:cNvPr id="347" name="object 97">
              <a:extLst>
                <a:ext uri="{FF2B5EF4-FFF2-40B4-BE49-F238E27FC236}">
                  <a16:creationId xmlns:a16="http://schemas.microsoft.com/office/drawing/2014/main" id="{F0D4E396-033E-AE16-F0E7-17D65D619CCD}"/>
                </a:ext>
              </a:extLst>
            </p:cNvPr>
            <p:cNvSpPr txBox="1"/>
            <p:nvPr/>
          </p:nvSpPr>
          <p:spPr>
            <a:xfrm>
              <a:off x="9708569" y="380959"/>
              <a:ext cx="446405" cy="308610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750" spc="-10" dirty="0">
                  <a:latin typeface="Arial"/>
                  <a:cs typeface="Arial"/>
                </a:rPr>
                <a:t>WINTER</a:t>
              </a:r>
              <a:endParaRPr sz="750">
                <a:latin typeface="Arial"/>
                <a:cs typeface="Arial"/>
              </a:endParaRPr>
            </a:p>
            <a:p>
              <a:pPr marR="5080" algn="r">
                <a:lnSpc>
                  <a:spcPct val="100000"/>
                </a:lnSpc>
                <a:spcBef>
                  <a:spcPts val="755"/>
                </a:spcBef>
              </a:pPr>
              <a:r>
                <a:rPr sz="450" spc="-25" dirty="0">
                  <a:latin typeface="Arial Narrow"/>
                  <a:cs typeface="Arial Narrow"/>
                </a:rPr>
                <a:t>4th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348" name="object 98">
              <a:extLst>
                <a:ext uri="{FF2B5EF4-FFF2-40B4-BE49-F238E27FC236}">
                  <a16:creationId xmlns:a16="http://schemas.microsoft.com/office/drawing/2014/main" id="{19432C56-F480-7721-9477-F193CCBB52B2}"/>
                </a:ext>
              </a:extLst>
            </p:cNvPr>
            <p:cNvGrpSpPr/>
            <p:nvPr/>
          </p:nvGrpSpPr>
          <p:grpSpPr>
            <a:xfrm>
              <a:off x="8677402" y="684662"/>
              <a:ext cx="1515110" cy="495300"/>
              <a:chOff x="5948172" y="1513331"/>
              <a:chExt cx="1515110" cy="495300"/>
            </a:xfrm>
          </p:grpSpPr>
          <p:sp>
            <p:nvSpPr>
              <p:cNvPr id="349" name="object 99">
                <a:extLst>
                  <a:ext uri="{FF2B5EF4-FFF2-40B4-BE49-F238E27FC236}">
                    <a16:creationId xmlns:a16="http://schemas.microsoft.com/office/drawing/2014/main" id="{318598FA-F7BC-489D-3533-8C7A856514A9}"/>
                  </a:ext>
                </a:extLst>
              </p:cNvPr>
              <p:cNvSpPr/>
              <p:nvPr/>
            </p:nvSpPr>
            <p:spPr>
              <a:xfrm>
                <a:off x="5961887" y="1528571"/>
                <a:ext cx="148590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1485900" h="464819">
                    <a:moveTo>
                      <a:pt x="1485900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1485900" y="0"/>
                    </a:lnTo>
                    <a:lnTo>
                      <a:pt x="1485900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0" name="object 100">
                <a:extLst>
                  <a:ext uri="{FF2B5EF4-FFF2-40B4-BE49-F238E27FC236}">
                    <a16:creationId xmlns:a16="http://schemas.microsoft.com/office/drawing/2014/main" id="{EF90BED2-FB61-2566-0D9D-005FFD0A096C}"/>
                  </a:ext>
                </a:extLst>
              </p:cNvPr>
              <p:cNvSpPr/>
              <p:nvPr/>
            </p:nvSpPr>
            <p:spPr>
              <a:xfrm>
                <a:off x="5963412" y="1528571"/>
                <a:ext cx="148463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1484629" h="464819">
                    <a:moveTo>
                      <a:pt x="0" y="464820"/>
                    </a:moveTo>
                    <a:lnTo>
                      <a:pt x="1484375" y="464820"/>
                    </a:lnTo>
                    <a:lnTo>
                      <a:pt x="1484375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51" name="object 101">
              <a:extLst>
                <a:ext uri="{FF2B5EF4-FFF2-40B4-BE49-F238E27FC236}">
                  <a16:creationId xmlns:a16="http://schemas.microsoft.com/office/drawing/2014/main" id="{CBA6EFBD-926E-5AA5-82CE-F3E7FB9460BA}"/>
                </a:ext>
              </a:extLst>
            </p:cNvPr>
            <p:cNvSpPr txBox="1"/>
            <p:nvPr/>
          </p:nvSpPr>
          <p:spPr>
            <a:xfrm>
              <a:off x="8964907" y="780981"/>
              <a:ext cx="940435" cy="287655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50" dirty="0">
                  <a:latin typeface="Arial"/>
                  <a:cs typeface="Arial"/>
                </a:rPr>
                <a:t> </a:t>
              </a:r>
              <a:r>
                <a:rPr sz="600" dirty="0">
                  <a:latin typeface="Arial"/>
                  <a:cs typeface="Arial"/>
                </a:rPr>
                <a:t>4918</a:t>
              </a:r>
              <a:r>
                <a:rPr sz="600" spc="50" dirty="0">
                  <a:latin typeface="Arial"/>
                  <a:cs typeface="Arial"/>
                </a:rPr>
                <a:t> </a:t>
              </a:r>
              <a:r>
                <a:rPr sz="600" dirty="0">
                  <a:latin typeface="Arial"/>
                  <a:cs typeface="Arial"/>
                </a:rPr>
                <a:t>/</a:t>
              </a:r>
              <a:r>
                <a:rPr sz="600" spc="40" dirty="0">
                  <a:latin typeface="Arial"/>
                  <a:cs typeface="Arial"/>
                </a:rPr>
                <a:t> </a:t>
              </a:r>
              <a:r>
                <a:rPr sz="600" dirty="0">
                  <a:latin typeface="Arial"/>
                  <a:cs typeface="Arial"/>
                </a:rPr>
                <a:t>ECOR</a:t>
              </a:r>
              <a:r>
                <a:rPr sz="600" spc="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4907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40"/>
                </a:spcBef>
              </a:pPr>
              <a:r>
                <a:rPr sz="450" dirty="0">
                  <a:latin typeface="Arial Narrow"/>
                  <a:cs typeface="Arial Narrow"/>
                </a:rPr>
                <a:t>Design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Project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(note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b)</a:t>
              </a:r>
              <a:endParaRPr sz="450">
                <a:latin typeface="Arial Narrow"/>
                <a:cs typeface="Arial Narrow"/>
              </a:endParaRPr>
            </a:p>
            <a:p>
              <a:pPr marL="1270" algn="ctr">
                <a:lnSpc>
                  <a:spcPct val="100000"/>
                </a:lnSpc>
                <a:spcBef>
                  <a:spcPts val="5"/>
                </a:spcBef>
              </a:pPr>
              <a:r>
                <a:rPr sz="600" dirty="0">
                  <a:solidFill>
                    <a:srgbClr val="0070BF"/>
                  </a:solidFill>
                  <a:latin typeface="Arial Narrow"/>
                  <a:cs typeface="Arial Narrow"/>
                </a:rPr>
                <a:t>(1.0</a:t>
              </a:r>
              <a:r>
                <a:rPr sz="600" spc="30" dirty="0">
                  <a:solidFill>
                    <a:srgbClr val="0070BF"/>
                  </a:solidFill>
                  <a:latin typeface="Arial Narrow"/>
                  <a:cs typeface="Arial Narrow"/>
                </a:rPr>
                <a:t> </a:t>
              </a:r>
              <a:r>
                <a:rPr sz="600" spc="-10" dirty="0">
                  <a:solidFill>
                    <a:srgbClr val="0070BF"/>
                  </a:solidFill>
                  <a:latin typeface="Arial Narrow"/>
                  <a:cs typeface="Arial Narrow"/>
                </a:rPr>
                <a:t>credit)</a:t>
              </a:r>
              <a:endParaRPr sz="600">
                <a:latin typeface="Arial Narrow"/>
                <a:cs typeface="Arial Narrow"/>
              </a:endParaRPr>
            </a:p>
          </p:txBody>
        </p:sp>
        <p:grpSp>
          <p:nvGrpSpPr>
            <p:cNvPr id="352" name="object 102">
              <a:extLst>
                <a:ext uri="{FF2B5EF4-FFF2-40B4-BE49-F238E27FC236}">
                  <a16:creationId xmlns:a16="http://schemas.microsoft.com/office/drawing/2014/main" id="{B06777EA-B599-5068-4F62-DCF63F26B6C9}"/>
                </a:ext>
              </a:extLst>
            </p:cNvPr>
            <p:cNvGrpSpPr/>
            <p:nvPr/>
          </p:nvGrpSpPr>
          <p:grpSpPr>
            <a:xfrm>
              <a:off x="2985261" y="687711"/>
              <a:ext cx="567055" cy="495300"/>
              <a:chOff x="256031" y="1516380"/>
              <a:chExt cx="567055" cy="495300"/>
            </a:xfrm>
          </p:grpSpPr>
          <p:sp>
            <p:nvSpPr>
              <p:cNvPr id="353" name="object 103">
                <a:extLst>
                  <a:ext uri="{FF2B5EF4-FFF2-40B4-BE49-F238E27FC236}">
                    <a16:creationId xmlns:a16="http://schemas.microsoft.com/office/drawing/2014/main" id="{882C46A6-B873-5F14-DFD9-80A5E7B0B925}"/>
                  </a:ext>
                </a:extLst>
              </p:cNvPr>
              <p:cNvSpPr/>
              <p:nvPr/>
            </p:nvSpPr>
            <p:spPr>
              <a:xfrm>
                <a:off x="269747" y="153162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19">
                    <a:moveTo>
                      <a:pt x="537972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54" name="object 104">
                <a:extLst>
                  <a:ext uri="{FF2B5EF4-FFF2-40B4-BE49-F238E27FC236}">
                    <a16:creationId xmlns:a16="http://schemas.microsoft.com/office/drawing/2014/main" id="{37A2881A-FF68-EDEB-E642-341C0166EA60}"/>
                  </a:ext>
                </a:extLst>
              </p:cNvPr>
              <p:cNvSpPr/>
              <p:nvPr/>
            </p:nvSpPr>
            <p:spPr>
              <a:xfrm>
                <a:off x="271271" y="1531620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19">
                    <a:moveTo>
                      <a:pt x="0" y="464820"/>
                    </a:moveTo>
                    <a:lnTo>
                      <a:pt x="536448" y="464820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349748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55" name="object 105">
              <a:extLst>
                <a:ext uri="{FF2B5EF4-FFF2-40B4-BE49-F238E27FC236}">
                  <a16:creationId xmlns:a16="http://schemas.microsoft.com/office/drawing/2014/main" id="{B1185081-0381-BE9C-DED1-CB98A9322E49}"/>
                </a:ext>
              </a:extLst>
            </p:cNvPr>
            <p:cNvSpPr txBox="1"/>
            <p:nvPr/>
          </p:nvSpPr>
          <p:spPr>
            <a:xfrm>
              <a:off x="3054839" y="790372"/>
              <a:ext cx="430530" cy="27305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dirty="0">
                  <a:latin typeface="Arial"/>
                  <a:cs typeface="Arial"/>
                </a:rPr>
                <a:t>MATH</a:t>
              </a:r>
              <a:r>
                <a:rPr sz="600" spc="-20" dirty="0">
                  <a:latin typeface="Arial"/>
                  <a:cs typeface="Arial"/>
                </a:rPr>
                <a:t> 1004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Calculus</a:t>
              </a:r>
              <a:r>
                <a:rPr sz="450" spc="3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for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20"/>
                </a:spcBef>
              </a:pPr>
              <a:r>
                <a:rPr sz="450" dirty="0">
                  <a:latin typeface="Arial Narrow"/>
                  <a:cs typeface="Arial Narrow"/>
                </a:rPr>
                <a:t>Eng.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Students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56" name="object 106">
              <a:extLst>
                <a:ext uri="{FF2B5EF4-FFF2-40B4-BE49-F238E27FC236}">
                  <a16:creationId xmlns:a16="http://schemas.microsoft.com/office/drawing/2014/main" id="{1D32C5A9-FA30-D58D-5937-7203641E5C1F}"/>
                </a:ext>
              </a:extLst>
            </p:cNvPr>
            <p:cNvSpPr/>
            <p:nvPr/>
          </p:nvSpPr>
          <p:spPr>
            <a:xfrm>
              <a:off x="3910330" y="1426851"/>
              <a:ext cx="538480" cy="463550"/>
            </a:xfrm>
            <a:custGeom>
              <a:avLst/>
              <a:gdLst/>
              <a:ahLst/>
              <a:cxnLst/>
              <a:rect l="l" t="t" r="r" b="b"/>
              <a:pathLst>
                <a:path w="538480" h="463550">
                  <a:moveTo>
                    <a:pt x="0" y="463295"/>
                  </a:moveTo>
                  <a:lnTo>
                    <a:pt x="537971" y="463295"/>
                  </a:lnTo>
                  <a:lnTo>
                    <a:pt x="537971" y="0"/>
                  </a:lnTo>
                  <a:lnTo>
                    <a:pt x="0" y="0"/>
                  </a:lnTo>
                  <a:lnTo>
                    <a:pt x="0" y="463295"/>
                  </a:lnTo>
                  <a:close/>
                </a:path>
              </a:pathLst>
            </a:custGeom>
            <a:ln w="30480">
              <a:solidFill>
                <a:srgbClr val="3497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7" name="object 107">
              <a:extLst>
                <a:ext uri="{FF2B5EF4-FFF2-40B4-BE49-F238E27FC236}">
                  <a16:creationId xmlns:a16="http://schemas.microsoft.com/office/drawing/2014/main" id="{A34B798B-EB90-AA36-3DE6-2FD0AA449127}"/>
                </a:ext>
              </a:extLst>
            </p:cNvPr>
            <p:cNvSpPr txBox="1"/>
            <p:nvPr/>
          </p:nvSpPr>
          <p:spPr>
            <a:xfrm>
              <a:off x="3966198" y="1512778"/>
              <a:ext cx="426084" cy="27432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MATH</a:t>
              </a:r>
              <a:r>
                <a:rPr sz="600" spc="-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1104</a:t>
              </a:r>
              <a:endParaRPr sz="600">
                <a:latin typeface="Arial"/>
                <a:cs typeface="Arial"/>
              </a:endParaRPr>
            </a:p>
            <a:p>
              <a:pPr marL="18415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Linear</a:t>
              </a:r>
              <a:r>
                <a:rPr sz="450" spc="55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Algebra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for</a:t>
              </a:r>
              <a:endParaRPr sz="450">
                <a:latin typeface="Arial Narrow"/>
                <a:cs typeface="Arial Narrow"/>
              </a:endParaRPr>
            </a:p>
            <a:p>
              <a:pPr marL="59690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Eng.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Students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58" name="object 108">
              <a:extLst>
                <a:ext uri="{FF2B5EF4-FFF2-40B4-BE49-F238E27FC236}">
                  <a16:creationId xmlns:a16="http://schemas.microsoft.com/office/drawing/2014/main" id="{94EFFCCA-E941-D720-CD2B-3A3B968AEDED}"/>
                </a:ext>
              </a:extLst>
            </p:cNvPr>
            <p:cNvSpPr/>
            <p:nvPr/>
          </p:nvSpPr>
          <p:spPr>
            <a:xfrm>
              <a:off x="3893566" y="2149227"/>
              <a:ext cx="538480" cy="463550"/>
            </a:xfrm>
            <a:custGeom>
              <a:avLst/>
              <a:gdLst/>
              <a:ahLst/>
              <a:cxnLst/>
              <a:rect l="l" t="t" r="r" b="b"/>
              <a:pathLst>
                <a:path w="538480" h="463550">
                  <a:moveTo>
                    <a:pt x="0" y="463295"/>
                  </a:moveTo>
                  <a:lnTo>
                    <a:pt x="537972" y="463295"/>
                  </a:lnTo>
                  <a:lnTo>
                    <a:pt x="537972" y="0"/>
                  </a:lnTo>
                  <a:lnTo>
                    <a:pt x="0" y="0"/>
                  </a:lnTo>
                  <a:lnTo>
                    <a:pt x="0" y="463295"/>
                  </a:lnTo>
                  <a:close/>
                </a:path>
              </a:pathLst>
            </a:custGeom>
            <a:ln w="30480">
              <a:solidFill>
                <a:srgbClr val="FBF4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9" name="object 109">
              <a:extLst>
                <a:ext uri="{FF2B5EF4-FFF2-40B4-BE49-F238E27FC236}">
                  <a16:creationId xmlns:a16="http://schemas.microsoft.com/office/drawing/2014/main" id="{F4CBAB22-9D07-A294-DF83-9550E5025FDB}"/>
                </a:ext>
              </a:extLst>
            </p:cNvPr>
            <p:cNvSpPr txBox="1"/>
            <p:nvPr/>
          </p:nvSpPr>
          <p:spPr>
            <a:xfrm>
              <a:off x="3954042" y="2200101"/>
              <a:ext cx="417830" cy="34417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"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PHYS </a:t>
              </a:r>
              <a:r>
                <a:rPr sz="600" spc="-20" dirty="0">
                  <a:latin typeface="Arial"/>
                  <a:cs typeface="Arial"/>
                </a:rPr>
                <a:t>1004</a:t>
              </a:r>
              <a:endParaRPr sz="600">
                <a:latin typeface="Arial"/>
                <a:cs typeface="Arial"/>
              </a:endParaRPr>
            </a:p>
            <a:p>
              <a:pPr marL="12700" marR="5080" algn="ctr">
                <a:lnSpc>
                  <a:spcPct val="104400"/>
                </a:lnSpc>
                <a:spcBef>
                  <a:spcPts val="5"/>
                </a:spcBef>
              </a:pPr>
              <a:r>
                <a:rPr sz="450" spc="-10" dirty="0">
                  <a:latin typeface="Arial Narrow"/>
                  <a:cs typeface="Arial Narrow"/>
                </a:rPr>
                <a:t>Introductory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Electromagnetism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20"/>
                </a:spcBef>
              </a:pP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Wave</a:t>
              </a:r>
              <a:r>
                <a:rPr sz="450" spc="1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Motion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360" name="object 110">
              <a:extLst>
                <a:ext uri="{FF2B5EF4-FFF2-40B4-BE49-F238E27FC236}">
                  <a16:creationId xmlns:a16="http://schemas.microsoft.com/office/drawing/2014/main" id="{AEF02FD4-0E9B-9C85-A2B9-1401A0846274}"/>
                </a:ext>
              </a:extLst>
            </p:cNvPr>
            <p:cNvGrpSpPr/>
            <p:nvPr/>
          </p:nvGrpSpPr>
          <p:grpSpPr>
            <a:xfrm>
              <a:off x="2989071" y="4306448"/>
              <a:ext cx="559435" cy="486409"/>
              <a:chOff x="259841" y="5135117"/>
              <a:chExt cx="559435" cy="486409"/>
            </a:xfrm>
          </p:grpSpPr>
          <p:sp>
            <p:nvSpPr>
              <p:cNvPr id="361" name="object 111">
                <a:extLst>
                  <a:ext uri="{FF2B5EF4-FFF2-40B4-BE49-F238E27FC236}">
                    <a16:creationId xmlns:a16="http://schemas.microsoft.com/office/drawing/2014/main" id="{9A6CC0FB-EBAC-3990-C0FF-EED55875B6BB}"/>
                  </a:ext>
                </a:extLst>
              </p:cNvPr>
              <p:cNvSpPr/>
              <p:nvPr/>
            </p:nvSpPr>
            <p:spPr>
              <a:xfrm>
                <a:off x="269747" y="5145023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537972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2" name="object 112">
                <a:extLst>
                  <a:ext uri="{FF2B5EF4-FFF2-40B4-BE49-F238E27FC236}">
                    <a16:creationId xmlns:a16="http://schemas.microsoft.com/office/drawing/2014/main" id="{52FC4F59-ACC1-92B1-1696-80022E574CB1}"/>
                  </a:ext>
                </a:extLst>
              </p:cNvPr>
              <p:cNvSpPr/>
              <p:nvPr/>
            </p:nvSpPr>
            <p:spPr>
              <a:xfrm>
                <a:off x="271271" y="5146547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6"/>
                    </a:moveTo>
                    <a:lnTo>
                      <a:pt x="536448" y="463296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3296"/>
                    </a:lnTo>
                    <a:close/>
                  </a:path>
                </a:pathLst>
              </a:custGeom>
              <a:ln w="22859">
                <a:solidFill>
                  <a:srgbClr val="000000"/>
                </a:solidFill>
                <a:prstDash val="sys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63" name="object 113">
              <a:extLst>
                <a:ext uri="{FF2B5EF4-FFF2-40B4-BE49-F238E27FC236}">
                  <a16:creationId xmlns:a16="http://schemas.microsoft.com/office/drawing/2014/main" id="{166F830A-18C3-6EAB-F043-D9F0FC0878B1}"/>
                </a:ext>
              </a:extLst>
            </p:cNvPr>
            <p:cNvSpPr txBox="1"/>
            <p:nvPr/>
          </p:nvSpPr>
          <p:spPr>
            <a:xfrm>
              <a:off x="3054839" y="4329180"/>
              <a:ext cx="429259" cy="426084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1055</a:t>
              </a:r>
              <a:endParaRPr sz="600">
                <a:latin typeface="Arial"/>
                <a:cs typeface="Arial"/>
              </a:endParaRPr>
            </a:p>
            <a:p>
              <a:pPr marL="58419" marR="52069" algn="ctr">
                <a:lnSpc>
                  <a:spcPct val="104500"/>
                </a:lnSpc>
                <a:spcBef>
                  <a:spcPts val="5"/>
                </a:spcBef>
              </a:pPr>
              <a:r>
                <a:rPr sz="450" dirty="0">
                  <a:latin typeface="Arial Narrow"/>
                  <a:cs typeface="Arial Narrow"/>
                </a:rPr>
                <a:t>Introduction</a:t>
              </a:r>
              <a:r>
                <a:rPr sz="450" spc="8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to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Disciplines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I</a:t>
              </a:r>
              <a:endParaRPr sz="450">
                <a:latin typeface="Arial Narrow"/>
                <a:cs typeface="Arial Narrow"/>
              </a:endParaRPr>
            </a:p>
            <a:p>
              <a:pPr marL="635" algn="ctr">
                <a:lnSpc>
                  <a:spcPct val="100000"/>
                </a:lnSpc>
                <a:spcBef>
                  <a:spcPts val="15"/>
                </a:spcBef>
              </a:pPr>
              <a:r>
                <a:rPr sz="600" dirty="0">
                  <a:solidFill>
                    <a:srgbClr val="0070BF"/>
                  </a:solidFill>
                  <a:latin typeface="Arial Narrow"/>
                  <a:cs typeface="Arial Narrow"/>
                </a:rPr>
                <a:t>(0.0</a:t>
              </a:r>
              <a:r>
                <a:rPr sz="600" spc="30" dirty="0">
                  <a:solidFill>
                    <a:srgbClr val="0070BF"/>
                  </a:solidFill>
                  <a:latin typeface="Arial Narrow"/>
                  <a:cs typeface="Arial Narrow"/>
                </a:rPr>
                <a:t> </a:t>
              </a:r>
              <a:r>
                <a:rPr sz="600" spc="-10" dirty="0">
                  <a:solidFill>
                    <a:srgbClr val="0070BF"/>
                  </a:solidFill>
                  <a:latin typeface="Arial Narrow"/>
                  <a:cs typeface="Arial Narrow"/>
                </a:rPr>
                <a:t>credit)</a:t>
              </a:r>
              <a:endParaRPr sz="600">
                <a:latin typeface="Arial Narrow"/>
                <a:cs typeface="Arial Narrow"/>
              </a:endParaRPr>
            </a:p>
          </p:txBody>
        </p:sp>
        <p:grpSp>
          <p:nvGrpSpPr>
            <p:cNvPr id="365" name="object 114">
              <a:extLst>
                <a:ext uri="{FF2B5EF4-FFF2-40B4-BE49-F238E27FC236}">
                  <a16:creationId xmlns:a16="http://schemas.microsoft.com/office/drawing/2014/main" id="{B80EDCED-FE51-CE8F-47EB-7917DFFABB4E}"/>
                </a:ext>
              </a:extLst>
            </p:cNvPr>
            <p:cNvGrpSpPr/>
            <p:nvPr/>
          </p:nvGrpSpPr>
          <p:grpSpPr>
            <a:xfrm>
              <a:off x="2989071" y="5028824"/>
              <a:ext cx="559435" cy="486409"/>
              <a:chOff x="259841" y="5857493"/>
              <a:chExt cx="559435" cy="486409"/>
            </a:xfrm>
          </p:grpSpPr>
          <p:sp>
            <p:nvSpPr>
              <p:cNvPr id="366" name="object 115">
                <a:extLst>
                  <a:ext uri="{FF2B5EF4-FFF2-40B4-BE49-F238E27FC236}">
                    <a16:creationId xmlns:a16="http://schemas.microsoft.com/office/drawing/2014/main" id="{785E47E8-17BD-6B06-55CC-9BA3C8A8AC9B}"/>
                  </a:ext>
                </a:extLst>
              </p:cNvPr>
              <p:cNvSpPr/>
              <p:nvPr/>
            </p:nvSpPr>
            <p:spPr>
              <a:xfrm>
                <a:off x="269747" y="5867399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537972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67" name="object 116">
                <a:extLst>
                  <a:ext uri="{FF2B5EF4-FFF2-40B4-BE49-F238E27FC236}">
                    <a16:creationId xmlns:a16="http://schemas.microsoft.com/office/drawing/2014/main" id="{770DBE87-497B-C76F-465D-8CCF5B3AB19F}"/>
                  </a:ext>
                </a:extLst>
              </p:cNvPr>
              <p:cNvSpPr/>
              <p:nvPr/>
            </p:nvSpPr>
            <p:spPr>
              <a:xfrm>
                <a:off x="271271" y="5868923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6"/>
                    </a:moveTo>
                    <a:lnTo>
                      <a:pt x="536448" y="463296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3296"/>
                    </a:lnTo>
                    <a:close/>
                  </a:path>
                </a:pathLst>
              </a:custGeom>
              <a:ln w="22859">
                <a:solidFill>
                  <a:srgbClr val="000000"/>
                </a:solidFill>
                <a:prstDash val="sys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68" name="object 117">
              <a:extLst>
                <a:ext uri="{FF2B5EF4-FFF2-40B4-BE49-F238E27FC236}">
                  <a16:creationId xmlns:a16="http://schemas.microsoft.com/office/drawing/2014/main" id="{E86FE0C8-0A9D-73E9-EEFB-CF5DA6F730F2}"/>
                </a:ext>
              </a:extLst>
            </p:cNvPr>
            <p:cNvSpPr txBox="1"/>
            <p:nvPr/>
          </p:nvSpPr>
          <p:spPr>
            <a:xfrm>
              <a:off x="3054839" y="5088153"/>
              <a:ext cx="429259" cy="35433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1057</a:t>
              </a:r>
              <a:endParaRPr sz="600">
                <a:latin typeface="Arial"/>
                <a:cs typeface="Arial"/>
              </a:endParaRPr>
            </a:p>
            <a:p>
              <a:pPr marL="82550" marR="77470" algn="ctr">
                <a:lnSpc>
                  <a:spcPct val="104500"/>
                </a:lnSpc>
                <a:spcBef>
                  <a:spcPts val="5"/>
                </a:spcBef>
              </a:pP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Profession</a:t>
              </a:r>
              <a:endParaRPr sz="450">
                <a:latin typeface="Arial Narrow"/>
                <a:cs typeface="Arial Narrow"/>
              </a:endParaRPr>
            </a:p>
            <a:p>
              <a:pPr marL="635" algn="ctr">
                <a:lnSpc>
                  <a:spcPct val="100000"/>
                </a:lnSpc>
                <a:spcBef>
                  <a:spcPts val="15"/>
                </a:spcBef>
              </a:pPr>
              <a:r>
                <a:rPr sz="600" dirty="0">
                  <a:solidFill>
                    <a:srgbClr val="0070BF"/>
                  </a:solidFill>
                  <a:latin typeface="Arial Narrow"/>
                  <a:cs typeface="Arial Narrow"/>
                </a:rPr>
                <a:t>(0.0</a:t>
              </a:r>
              <a:r>
                <a:rPr sz="600" spc="30" dirty="0">
                  <a:solidFill>
                    <a:srgbClr val="0070BF"/>
                  </a:solidFill>
                  <a:latin typeface="Arial Narrow"/>
                  <a:cs typeface="Arial Narrow"/>
                </a:rPr>
                <a:t> </a:t>
              </a:r>
              <a:r>
                <a:rPr sz="600" spc="-10" dirty="0">
                  <a:solidFill>
                    <a:srgbClr val="0070BF"/>
                  </a:solidFill>
                  <a:latin typeface="Arial Narrow"/>
                  <a:cs typeface="Arial Narrow"/>
                </a:rPr>
                <a:t>credit)</a:t>
              </a:r>
              <a:endParaRPr sz="600">
                <a:latin typeface="Arial Narrow"/>
                <a:cs typeface="Arial Narrow"/>
              </a:endParaRPr>
            </a:p>
          </p:txBody>
        </p:sp>
        <p:sp>
          <p:nvSpPr>
            <p:cNvPr id="369" name="object 118">
              <a:extLst>
                <a:ext uri="{FF2B5EF4-FFF2-40B4-BE49-F238E27FC236}">
                  <a16:creationId xmlns:a16="http://schemas.microsoft.com/office/drawing/2014/main" id="{3BD1293F-B491-29F1-CDDE-FFFA4992D4FC}"/>
                </a:ext>
              </a:extLst>
            </p:cNvPr>
            <p:cNvSpPr/>
            <p:nvPr/>
          </p:nvSpPr>
          <p:spPr>
            <a:xfrm>
              <a:off x="3893566" y="4317878"/>
              <a:ext cx="538480" cy="463550"/>
            </a:xfrm>
            <a:custGeom>
              <a:avLst/>
              <a:gdLst/>
              <a:ahLst/>
              <a:cxnLst/>
              <a:rect l="l" t="t" r="r" b="b"/>
              <a:pathLst>
                <a:path w="538480" h="463550">
                  <a:moveTo>
                    <a:pt x="0" y="463296"/>
                  </a:moveTo>
                  <a:lnTo>
                    <a:pt x="537972" y="463296"/>
                  </a:lnTo>
                  <a:lnTo>
                    <a:pt x="537972" y="0"/>
                  </a:lnTo>
                  <a:lnTo>
                    <a:pt x="0" y="0"/>
                  </a:lnTo>
                  <a:lnTo>
                    <a:pt x="0" y="463296"/>
                  </a:lnTo>
                  <a:close/>
                </a:path>
              </a:pathLst>
            </a:custGeom>
            <a:ln w="22859">
              <a:solidFill>
                <a:srgbClr val="000000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0" name="object 119">
              <a:extLst>
                <a:ext uri="{FF2B5EF4-FFF2-40B4-BE49-F238E27FC236}">
                  <a16:creationId xmlns:a16="http://schemas.microsoft.com/office/drawing/2014/main" id="{10C477A3-34EC-9017-C65B-B02036C7253E}"/>
                </a:ext>
              </a:extLst>
            </p:cNvPr>
            <p:cNvSpPr txBox="1"/>
            <p:nvPr/>
          </p:nvSpPr>
          <p:spPr>
            <a:xfrm>
              <a:off x="3949462" y="4329180"/>
              <a:ext cx="426720" cy="426084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1056</a:t>
              </a:r>
              <a:endParaRPr sz="600" dirty="0">
                <a:latin typeface="Arial"/>
                <a:cs typeface="Arial"/>
              </a:endParaRPr>
            </a:p>
            <a:p>
              <a:pPr marL="74930" marR="49530" indent="-17145">
                <a:lnSpc>
                  <a:spcPct val="104500"/>
                </a:lnSpc>
                <a:spcBef>
                  <a:spcPts val="5"/>
                </a:spcBef>
              </a:pPr>
              <a:r>
                <a:rPr sz="450" dirty="0">
                  <a:latin typeface="Arial Narrow"/>
                  <a:cs typeface="Arial Narrow"/>
                </a:rPr>
                <a:t>Introduction</a:t>
              </a:r>
              <a:r>
                <a:rPr sz="450" spc="8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to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Disciplines</a:t>
              </a:r>
              <a:r>
                <a:rPr sz="450" spc="2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II</a:t>
              </a:r>
              <a:endParaRPr sz="450" dirty="0">
                <a:latin typeface="Arial Narrow"/>
                <a:cs typeface="Arial Narrow"/>
              </a:endParaRPr>
            </a:p>
            <a:p>
              <a:pPr marL="47625">
                <a:lnSpc>
                  <a:spcPct val="100000"/>
                </a:lnSpc>
                <a:spcBef>
                  <a:spcPts val="15"/>
                </a:spcBef>
              </a:pPr>
              <a:r>
                <a:rPr sz="600" dirty="0">
                  <a:solidFill>
                    <a:srgbClr val="0070BF"/>
                  </a:solidFill>
                  <a:latin typeface="Arial Narrow"/>
                  <a:cs typeface="Arial Narrow"/>
                </a:rPr>
                <a:t>(0.0</a:t>
              </a:r>
              <a:r>
                <a:rPr sz="600" spc="30" dirty="0">
                  <a:solidFill>
                    <a:srgbClr val="0070BF"/>
                  </a:solidFill>
                  <a:latin typeface="Arial Narrow"/>
                  <a:cs typeface="Arial Narrow"/>
                </a:rPr>
                <a:t> </a:t>
              </a:r>
              <a:r>
                <a:rPr sz="600" spc="-10" dirty="0">
                  <a:solidFill>
                    <a:srgbClr val="0070BF"/>
                  </a:solidFill>
                  <a:latin typeface="Arial Narrow"/>
                  <a:cs typeface="Arial Narrow"/>
                </a:rPr>
                <a:t>credit)</a:t>
              </a:r>
              <a:endParaRPr sz="600" dirty="0">
                <a:latin typeface="Arial Narrow"/>
                <a:cs typeface="Arial Narrow"/>
              </a:endParaRPr>
            </a:p>
          </p:txBody>
        </p:sp>
        <p:grpSp>
          <p:nvGrpSpPr>
            <p:cNvPr id="371" name="object 120">
              <a:extLst>
                <a:ext uri="{FF2B5EF4-FFF2-40B4-BE49-F238E27FC236}">
                  <a16:creationId xmlns:a16="http://schemas.microsoft.com/office/drawing/2014/main" id="{ED33C8E5-8A68-9C58-3F68-229F1EFEBE0A}"/>
                </a:ext>
              </a:extLst>
            </p:cNvPr>
            <p:cNvGrpSpPr/>
            <p:nvPr/>
          </p:nvGrpSpPr>
          <p:grpSpPr>
            <a:xfrm>
              <a:off x="4850638" y="687711"/>
              <a:ext cx="567055" cy="495300"/>
              <a:chOff x="2121408" y="1516380"/>
              <a:chExt cx="567055" cy="495300"/>
            </a:xfrm>
          </p:grpSpPr>
          <p:sp>
            <p:nvSpPr>
              <p:cNvPr id="372" name="object 121">
                <a:extLst>
                  <a:ext uri="{FF2B5EF4-FFF2-40B4-BE49-F238E27FC236}">
                    <a16:creationId xmlns:a16="http://schemas.microsoft.com/office/drawing/2014/main" id="{D6DBC057-A99B-B145-6E28-1523F5E2F912}"/>
                  </a:ext>
                </a:extLst>
              </p:cNvPr>
              <p:cNvSpPr/>
              <p:nvPr/>
            </p:nvSpPr>
            <p:spPr>
              <a:xfrm>
                <a:off x="2136648" y="153162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19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3" name="object 122">
                <a:extLst>
                  <a:ext uri="{FF2B5EF4-FFF2-40B4-BE49-F238E27FC236}">
                    <a16:creationId xmlns:a16="http://schemas.microsoft.com/office/drawing/2014/main" id="{311F8C52-840D-4477-DDE3-40909B910E3A}"/>
                  </a:ext>
                </a:extLst>
              </p:cNvPr>
              <p:cNvSpPr/>
              <p:nvPr/>
            </p:nvSpPr>
            <p:spPr>
              <a:xfrm>
                <a:off x="2136648" y="1531620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19">
                    <a:moveTo>
                      <a:pt x="0" y="464820"/>
                    </a:moveTo>
                    <a:lnTo>
                      <a:pt x="536448" y="464820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349748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74" name="object 123">
              <a:extLst>
                <a:ext uri="{FF2B5EF4-FFF2-40B4-BE49-F238E27FC236}">
                  <a16:creationId xmlns:a16="http://schemas.microsoft.com/office/drawing/2014/main" id="{7E2AE3BB-A8BC-6611-CCA2-0F9CFC2E9041}"/>
                </a:ext>
              </a:extLst>
            </p:cNvPr>
            <p:cNvSpPr txBox="1"/>
            <p:nvPr/>
          </p:nvSpPr>
          <p:spPr>
            <a:xfrm>
              <a:off x="4921744" y="718741"/>
              <a:ext cx="426084" cy="41592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MATH</a:t>
              </a:r>
              <a:r>
                <a:rPr sz="600" spc="-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1005</a:t>
              </a:r>
              <a:endParaRPr sz="600">
                <a:latin typeface="Arial"/>
                <a:cs typeface="Arial"/>
              </a:endParaRPr>
            </a:p>
            <a:p>
              <a:pPr marL="81280" indent="14604">
                <a:lnSpc>
                  <a:spcPct val="100000"/>
                </a:lnSpc>
                <a:spcBef>
                  <a:spcPts val="20"/>
                </a:spcBef>
              </a:pPr>
              <a:r>
                <a:rPr sz="450" spc="-10" dirty="0">
                  <a:latin typeface="Arial Narrow"/>
                  <a:cs typeface="Arial Narrow"/>
                </a:rPr>
                <a:t>Differential</a:t>
              </a:r>
              <a:endParaRPr sz="450">
                <a:latin typeface="Arial Narrow"/>
                <a:cs typeface="Arial Narrow"/>
              </a:endParaRPr>
            </a:p>
            <a:p>
              <a:pPr marL="29209" marR="20320" indent="51435">
                <a:lnSpc>
                  <a:spcPct val="104400"/>
                </a:lnSpc>
                <a:spcBef>
                  <a:spcPts val="10"/>
                </a:spcBef>
              </a:pPr>
              <a:r>
                <a:rPr sz="450" dirty="0">
                  <a:latin typeface="Arial Narrow"/>
                  <a:cs typeface="Arial Narrow"/>
                </a:rPr>
                <a:t>Equations</a:t>
              </a:r>
              <a:r>
                <a:rPr sz="450" spc="65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&amp;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Infinite</a:t>
              </a:r>
              <a:r>
                <a:rPr sz="450" spc="25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Series</a:t>
              </a:r>
              <a:r>
                <a:rPr sz="450" spc="5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for</a:t>
              </a:r>
              <a:endParaRPr sz="450">
                <a:latin typeface="Arial Narrow"/>
                <a:cs typeface="Arial Narrow"/>
              </a:endParaRPr>
            </a:p>
            <a:p>
              <a:pPr marL="59690">
                <a:lnSpc>
                  <a:spcPct val="100000"/>
                </a:lnSpc>
                <a:spcBef>
                  <a:spcPts val="120"/>
                </a:spcBef>
              </a:pPr>
              <a:r>
                <a:rPr sz="450" dirty="0">
                  <a:latin typeface="Arial Narrow"/>
                  <a:cs typeface="Arial Narrow"/>
                </a:rPr>
                <a:t>Eng.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Students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75" name="object 124">
              <a:extLst>
                <a:ext uri="{FF2B5EF4-FFF2-40B4-BE49-F238E27FC236}">
                  <a16:creationId xmlns:a16="http://schemas.microsoft.com/office/drawing/2014/main" id="{8D3556B8-7727-4425-C29C-C50B968D3C99}"/>
                </a:ext>
              </a:extLst>
            </p:cNvPr>
            <p:cNvSpPr/>
            <p:nvPr/>
          </p:nvSpPr>
          <p:spPr>
            <a:xfrm>
              <a:off x="5822949" y="702950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19">
                  <a:moveTo>
                    <a:pt x="0" y="464820"/>
                  </a:moveTo>
                  <a:lnTo>
                    <a:pt x="536448" y="464820"/>
                  </a:lnTo>
                  <a:lnTo>
                    <a:pt x="536448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34974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6" name="object 125">
              <a:extLst>
                <a:ext uri="{FF2B5EF4-FFF2-40B4-BE49-F238E27FC236}">
                  <a16:creationId xmlns:a16="http://schemas.microsoft.com/office/drawing/2014/main" id="{7D19319A-F37B-8D55-C551-E4A995BE78B0}"/>
                </a:ext>
              </a:extLst>
            </p:cNvPr>
            <p:cNvSpPr txBox="1"/>
            <p:nvPr/>
          </p:nvSpPr>
          <p:spPr>
            <a:xfrm>
              <a:off x="5877286" y="753823"/>
              <a:ext cx="427355" cy="34607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MATH</a:t>
              </a:r>
              <a:r>
                <a:rPr sz="600" spc="-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2004</a:t>
              </a:r>
              <a:endParaRPr sz="600">
                <a:latin typeface="Arial"/>
                <a:cs typeface="Arial"/>
              </a:endParaRPr>
            </a:p>
            <a:p>
              <a:pPr marL="76200">
                <a:lnSpc>
                  <a:spcPct val="100000"/>
                </a:lnSpc>
                <a:spcBef>
                  <a:spcPts val="30"/>
                </a:spcBef>
              </a:pPr>
              <a:r>
                <a:rPr sz="450" spc="-10" dirty="0">
                  <a:latin typeface="Arial Narrow"/>
                  <a:cs typeface="Arial Narrow"/>
                </a:rPr>
                <a:t>Multivariable</a:t>
              </a:r>
              <a:endParaRPr sz="450">
                <a:latin typeface="Arial Narrow"/>
                <a:cs typeface="Arial Narrow"/>
              </a:endParaRPr>
            </a:p>
            <a:p>
              <a:pPr marL="83820">
                <a:lnSpc>
                  <a:spcPct val="100000"/>
                </a:lnSpc>
                <a:spcBef>
                  <a:spcPts val="25"/>
                </a:spcBef>
              </a:pPr>
              <a:r>
                <a:rPr sz="450" dirty="0">
                  <a:latin typeface="Arial Narrow"/>
                  <a:cs typeface="Arial Narrow"/>
                </a:rPr>
                <a:t>Calculus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for</a:t>
              </a:r>
              <a:endParaRPr sz="450">
                <a:latin typeface="Arial Narrow"/>
                <a:cs typeface="Arial Narrow"/>
              </a:endParaRPr>
            </a:p>
            <a:p>
              <a:pPr marL="59690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Eng.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Students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377" name="object 126">
              <a:extLst>
                <a:ext uri="{FF2B5EF4-FFF2-40B4-BE49-F238E27FC236}">
                  <a16:creationId xmlns:a16="http://schemas.microsoft.com/office/drawing/2014/main" id="{7544A243-783A-C6CC-A575-4DAAE3055B40}"/>
                </a:ext>
              </a:extLst>
            </p:cNvPr>
            <p:cNvGrpSpPr/>
            <p:nvPr/>
          </p:nvGrpSpPr>
          <p:grpSpPr>
            <a:xfrm>
              <a:off x="6763257" y="687711"/>
              <a:ext cx="567055" cy="495300"/>
              <a:chOff x="4034027" y="1516380"/>
              <a:chExt cx="567055" cy="495300"/>
            </a:xfrm>
          </p:grpSpPr>
          <p:sp>
            <p:nvSpPr>
              <p:cNvPr id="378" name="object 127">
                <a:extLst>
                  <a:ext uri="{FF2B5EF4-FFF2-40B4-BE49-F238E27FC236}">
                    <a16:creationId xmlns:a16="http://schemas.microsoft.com/office/drawing/2014/main" id="{48CD7350-969B-661D-77FB-AE0E9074484E}"/>
                  </a:ext>
                </a:extLst>
              </p:cNvPr>
              <p:cNvSpPr/>
              <p:nvPr/>
            </p:nvSpPr>
            <p:spPr>
              <a:xfrm>
                <a:off x="4049267" y="153162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19">
                    <a:moveTo>
                      <a:pt x="537972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79" name="object 128">
                <a:extLst>
                  <a:ext uri="{FF2B5EF4-FFF2-40B4-BE49-F238E27FC236}">
                    <a16:creationId xmlns:a16="http://schemas.microsoft.com/office/drawing/2014/main" id="{F6CC69E9-2AEE-B6BC-BCEF-1FA616DB965A}"/>
                  </a:ext>
                </a:extLst>
              </p:cNvPr>
              <p:cNvSpPr/>
              <p:nvPr/>
            </p:nvSpPr>
            <p:spPr>
              <a:xfrm>
                <a:off x="4049267" y="1531620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19">
                    <a:moveTo>
                      <a:pt x="0" y="464820"/>
                    </a:moveTo>
                    <a:lnTo>
                      <a:pt x="536448" y="464820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80" name="object 129">
              <a:extLst>
                <a:ext uri="{FF2B5EF4-FFF2-40B4-BE49-F238E27FC236}">
                  <a16:creationId xmlns:a16="http://schemas.microsoft.com/office/drawing/2014/main" id="{D5CE9173-D047-E5A0-5441-FDADC76AA497}"/>
                </a:ext>
              </a:extLst>
            </p:cNvPr>
            <p:cNvSpPr txBox="1"/>
            <p:nvPr/>
          </p:nvSpPr>
          <p:spPr>
            <a:xfrm>
              <a:off x="6840538" y="790372"/>
              <a:ext cx="414655" cy="27305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"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CIVE</a:t>
              </a:r>
              <a:r>
                <a:rPr sz="600" spc="-1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3203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Intro.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to</a:t>
              </a:r>
              <a:r>
                <a:rPr sz="450" spc="3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Structural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Analysis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381" name="object 130">
              <a:extLst>
                <a:ext uri="{FF2B5EF4-FFF2-40B4-BE49-F238E27FC236}">
                  <a16:creationId xmlns:a16="http://schemas.microsoft.com/office/drawing/2014/main" id="{067C770B-CE66-0E8A-996C-C56EE17557A4}"/>
                </a:ext>
              </a:extLst>
            </p:cNvPr>
            <p:cNvGrpSpPr/>
            <p:nvPr/>
          </p:nvGrpSpPr>
          <p:grpSpPr>
            <a:xfrm>
              <a:off x="4853685" y="3368426"/>
              <a:ext cx="567055" cy="495300"/>
              <a:chOff x="2124455" y="4197095"/>
              <a:chExt cx="567055" cy="495300"/>
            </a:xfrm>
          </p:grpSpPr>
          <p:sp>
            <p:nvSpPr>
              <p:cNvPr id="382" name="object 131">
                <a:extLst>
                  <a:ext uri="{FF2B5EF4-FFF2-40B4-BE49-F238E27FC236}">
                    <a16:creationId xmlns:a16="http://schemas.microsoft.com/office/drawing/2014/main" id="{7947F89C-E644-2093-75E7-B6314438399C}"/>
                  </a:ext>
                </a:extLst>
              </p:cNvPr>
              <p:cNvSpPr/>
              <p:nvPr/>
            </p:nvSpPr>
            <p:spPr>
              <a:xfrm>
                <a:off x="2139695" y="4212335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3" name="object 132">
                <a:extLst>
                  <a:ext uri="{FF2B5EF4-FFF2-40B4-BE49-F238E27FC236}">
                    <a16:creationId xmlns:a16="http://schemas.microsoft.com/office/drawing/2014/main" id="{3A76CAFD-5F7E-A91B-3641-FC063F8122A4}"/>
                  </a:ext>
                </a:extLst>
              </p:cNvPr>
              <p:cNvSpPr/>
              <p:nvPr/>
            </p:nvSpPr>
            <p:spPr>
              <a:xfrm>
                <a:off x="2139695" y="4212335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20"/>
                    </a:moveTo>
                    <a:lnTo>
                      <a:pt x="536447" y="464820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68" name="object 133">
              <a:extLst>
                <a:ext uri="{FF2B5EF4-FFF2-40B4-BE49-F238E27FC236}">
                  <a16:creationId xmlns:a16="http://schemas.microsoft.com/office/drawing/2014/main" id="{18CD20ED-05E4-4A44-EC59-AC2447665CAB}"/>
                </a:ext>
              </a:extLst>
            </p:cNvPr>
            <p:cNvSpPr txBox="1"/>
            <p:nvPr/>
          </p:nvSpPr>
          <p:spPr>
            <a:xfrm>
              <a:off x="4927836" y="3471149"/>
              <a:ext cx="421005" cy="27305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2001</a:t>
              </a:r>
              <a:endParaRPr sz="600">
                <a:latin typeface="Arial"/>
                <a:cs typeface="Arial"/>
              </a:endParaRPr>
            </a:p>
            <a:p>
              <a:pPr marL="15240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Architecture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the</a:t>
              </a:r>
              <a:endParaRPr sz="450">
                <a:latin typeface="Arial Narrow"/>
                <a:cs typeface="Arial Narrow"/>
              </a:endParaRPr>
            </a:p>
            <a:p>
              <a:pPr marL="71755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Environment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769" name="object 134">
              <a:extLst>
                <a:ext uri="{FF2B5EF4-FFF2-40B4-BE49-F238E27FC236}">
                  <a16:creationId xmlns:a16="http://schemas.microsoft.com/office/drawing/2014/main" id="{712F165D-45AC-D629-DC1A-06599E83A302}"/>
                </a:ext>
              </a:extLst>
            </p:cNvPr>
            <p:cNvSpPr txBox="1"/>
            <p:nvPr/>
          </p:nvSpPr>
          <p:spPr>
            <a:xfrm>
              <a:off x="4951252" y="2564097"/>
              <a:ext cx="361950" cy="24257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CIVE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5" dirty="0">
                  <a:latin typeface="Arial"/>
                  <a:cs typeface="Arial"/>
                </a:rPr>
                <a:t>2200</a:t>
              </a:r>
              <a:endParaRPr sz="600">
                <a:latin typeface="Arial"/>
                <a:cs typeface="Arial"/>
              </a:endParaRPr>
            </a:p>
            <a:p>
              <a:pPr marL="635"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Mechanics</a:t>
              </a:r>
              <a:r>
                <a:rPr sz="450" spc="5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of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Solids</a:t>
              </a:r>
              <a:r>
                <a:rPr sz="450" spc="5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I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770" name="object 135">
              <a:extLst>
                <a:ext uri="{FF2B5EF4-FFF2-40B4-BE49-F238E27FC236}">
                  <a16:creationId xmlns:a16="http://schemas.microsoft.com/office/drawing/2014/main" id="{E10ABDFA-C85D-6EF4-AB98-031EB6FDE5FF}"/>
                </a:ext>
              </a:extLst>
            </p:cNvPr>
            <p:cNvSpPr txBox="1"/>
            <p:nvPr/>
          </p:nvSpPr>
          <p:spPr>
            <a:xfrm>
              <a:off x="4862830" y="2457075"/>
              <a:ext cx="538480" cy="464820"/>
            </a:xfrm>
            <a:prstGeom prst="rect">
              <a:avLst/>
            </a:prstGeom>
            <a:solidFill>
              <a:srgbClr val="FFFFFF"/>
            </a:solidFill>
            <a:ln w="30479">
              <a:solidFill>
                <a:srgbClr val="003BED"/>
              </a:solidFill>
            </a:ln>
          </p:spPr>
          <p:txBody>
            <a:bodyPr vert="horz" wrap="square" lIns="0" tIns="11430" rIns="0" bIns="0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90"/>
                </a:spcBef>
              </a:pPr>
              <a:endParaRPr sz="600">
                <a:latin typeface="Times New Roman"/>
                <a:cs typeface="Times New Roman"/>
              </a:endParaRPr>
            </a:p>
            <a:p>
              <a:pPr algn="ctr">
                <a:lnSpc>
                  <a:spcPct val="100000"/>
                </a:lnSpc>
              </a:pPr>
              <a:r>
                <a:rPr sz="600" dirty="0">
                  <a:latin typeface="Arial"/>
                  <a:cs typeface="Arial"/>
                </a:rPr>
                <a:t>CIVE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2200</a:t>
              </a:r>
              <a:endParaRPr sz="600">
                <a:latin typeface="Arial"/>
                <a:cs typeface="Arial"/>
              </a:endParaRPr>
            </a:p>
            <a:p>
              <a:pPr marL="635"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Mechanics</a:t>
              </a:r>
              <a:r>
                <a:rPr sz="450" spc="5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of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Solids</a:t>
              </a:r>
              <a:r>
                <a:rPr sz="450" spc="5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I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771" name="object 136">
              <a:extLst>
                <a:ext uri="{FF2B5EF4-FFF2-40B4-BE49-F238E27FC236}">
                  <a16:creationId xmlns:a16="http://schemas.microsoft.com/office/drawing/2014/main" id="{2EFF0FDC-48AF-5817-64F4-56FE6EA23E7C}"/>
                </a:ext>
              </a:extLst>
            </p:cNvPr>
            <p:cNvSpPr/>
            <p:nvPr/>
          </p:nvSpPr>
          <p:spPr>
            <a:xfrm>
              <a:off x="5819902" y="2458598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20">
                  <a:moveTo>
                    <a:pt x="0" y="464820"/>
                  </a:moveTo>
                  <a:lnTo>
                    <a:pt x="536447" y="464820"/>
                  </a:lnTo>
                  <a:lnTo>
                    <a:pt x="536447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003B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2" name="object 137">
              <a:extLst>
                <a:ext uri="{FF2B5EF4-FFF2-40B4-BE49-F238E27FC236}">
                  <a16:creationId xmlns:a16="http://schemas.microsoft.com/office/drawing/2014/main" id="{BD4F83E9-0F95-D95A-035E-48FC236B6FA3}"/>
                </a:ext>
              </a:extLst>
            </p:cNvPr>
            <p:cNvSpPr txBox="1"/>
            <p:nvPr/>
          </p:nvSpPr>
          <p:spPr>
            <a:xfrm>
              <a:off x="5905279" y="2565898"/>
              <a:ext cx="365760" cy="24066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2540" algn="ctr">
                <a:lnSpc>
                  <a:spcPts val="655"/>
                </a:lnSpc>
              </a:pPr>
              <a:r>
                <a:rPr sz="600" spc="-10" dirty="0">
                  <a:latin typeface="Arial"/>
                  <a:cs typeface="Arial"/>
                </a:rPr>
                <a:t>CIVE </a:t>
              </a:r>
              <a:r>
                <a:rPr sz="600" spc="-20" dirty="0">
                  <a:latin typeface="Arial"/>
                  <a:cs typeface="Arial"/>
                </a:rPr>
                <a:t>2700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Civil</a:t>
              </a:r>
              <a:r>
                <a:rPr sz="450" spc="-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  <a:p>
              <a:pPr marL="1905" algn="ctr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Materials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773" name="object 138">
              <a:extLst>
                <a:ext uri="{FF2B5EF4-FFF2-40B4-BE49-F238E27FC236}">
                  <a16:creationId xmlns:a16="http://schemas.microsoft.com/office/drawing/2014/main" id="{83745226-F4CF-999B-B349-0FD375A5D25D}"/>
                </a:ext>
              </a:extLst>
            </p:cNvPr>
            <p:cNvGrpSpPr/>
            <p:nvPr/>
          </p:nvGrpSpPr>
          <p:grpSpPr>
            <a:xfrm>
              <a:off x="5804662" y="2443358"/>
              <a:ext cx="567055" cy="495300"/>
              <a:chOff x="3075432" y="3272027"/>
              <a:chExt cx="567055" cy="495300"/>
            </a:xfrm>
          </p:grpSpPr>
          <p:sp>
            <p:nvSpPr>
              <p:cNvPr id="774" name="object 139">
                <a:extLst>
                  <a:ext uri="{FF2B5EF4-FFF2-40B4-BE49-F238E27FC236}">
                    <a16:creationId xmlns:a16="http://schemas.microsoft.com/office/drawing/2014/main" id="{B7A0F4E6-8E9A-DC01-7F6A-2E447A456BC4}"/>
                  </a:ext>
                </a:extLst>
              </p:cNvPr>
              <p:cNvSpPr/>
              <p:nvPr/>
            </p:nvSpPr>
            <p:spPr>
              <a:xfrm>
                <a:off x="3089148" y="3287267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75" name="object 140">
                <a:extLst>
                  <a:ext uri="{FF2B5EF4-FFF2-40B4-BE49-F238E27FC236}">
                    <a16:creationId xmlns:a16="http://schemas.microsoft.com/office/drawing/2014/main" id="{ABBDEE78-2CC0-D56C-02C7-72CEA689090F}"/>
                  </a:ext>
                </a:extLst>
              </p:cNvPr>
              <p:cNvSpPr/>
              <p:nvPr/>
            </p:nvSpPr>
            <p:spPr>
              <a:xfrm>
                <a:off x="3090672" y="3287267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20"/>
                    </a:moveTo>
                    <a:lnTo>
                      <a:pt x="536447" y="464820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76" name="object 141">
              <a:extLst>
                <a:ext uri="{FF2B5EF4-FFF2-40B4-BE49-F238E27FC236}">
                  <a16:creationId xmlns:a16="http://schemas.microsoft.com/office/drawing/2014/main" id="{C2687940-5443-A5E2-EC95-CB1CC4A07825}"/>
                </a:ext>
              </a:extLst>
            </p:cNvPr>
            <p:cNvSpPr txBox="1"/>
            <p:nvPr/>
          </p:nvSpPr>
          <p:spPr>
            <a:xfrm>
              <a:off x="5892579" y="2546079"/>
              <a:ext cx="391160" cy="27305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2540"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CIVE </a:t>
              </a:r>
              <a:r>
                <a:rPr sz="600" spc="-20" dirty="0">
                  <a:latin typeface="Arial"/>
                  <a:cs typeface="Arial"/>
                </a:rPr>
                <a:t>2700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Civil</a:t>
              </a:r>
              <a:r>
                <a:rPr sz="450" spc="-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  <a:p>
              <a:pPr marL="1905" algn="ctr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Materials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777" name="object 142">
              <a:extLst>
                <a:ext uri="{FF2B5EF4-FFF2-40B4-BE49-F238E27FC236}">
                  <a16:creationId xmlns:a16="http://schemas.microsoft.com/office/drawing/2014/main" id="{DA92D5DA-A4FD-9857-56A8-7053788C5765}"/>
                </a:ext>
              </a:extLst>
            </p:cNvPr>
            <p:cNvGrpSpPr/>
            <p:nvPr/>
          </p:nvGrpSpPr>
          <p:grpSpPr>
            <a:xfrm>
              <a:off x="4850638" y="5025014"/>
              <a:ext cx="567055" cy="494030"/>
              <a:chOff x="2121408" y="5853683"/>
              <a:chExt cx="567055" cy="494030"/>
            </a:xfrm>
          </p:grpSpPr>
          <p:sp>
            <p:nvSpPr>
              <p:cNvPr id="778" name="object 143">
                <a:extLst>
                  <a:ext uri="{FF2B5EF4-FFF2-40B4-BE49-F238E27FC236}">
                    <a16:creationId xmlns:a16="http://schemas.microsoft.com/office/drawing/2014/main" id="{4CBAB88A-BB4F-A773-8C06-82E1176C4F17}"/>
                  </a:ext>
                </a:extLst>
              </p:cNvPr>
              <p:cNvSpPr/>
              <p:nvPr/>
            </p:nvSpPr>
            <p:spPr>
              <a:xfrm>
                <a:off x="2136648" y="586740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537971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79" name="object 144">
                <a:extLst>
                  <a:ext uri="{FF2B5EF4-FFF2-40B4-BE49-F238E27FC236}">
                    <a16:creationId xmlns:a16="http://schemas.microsoft.com/office/drawing/2014/main" id="{A2D9284E-6D28-703F-575A-C14759BDD551}"/>
                  </a:ext>
                </a:extLst>
              </p:cNvPr>
              <p:cNvSpPr/>
              <p:nvPr/>
            </p:nvSpPr>
            <p:spPr>
              <a:xfrm>
                <a:off x="2136648" y="5868923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6"/>
                    </a:moveTo>
                    <a:lnTo>
                      <a:pt x="536448" y="463296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3296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80" name="object 145">
              <a:extLst>
                <a:ext uri="{FF2B5EF4-FFF2-40B4-BE49-F238E27FC236}">
                  <a16:creationId xmlns:a16="http://schemas.microsoft.com/office/drawing/2014/main" id="{E5129AF3-CF0F-E16D-FC3D-074D88F787CB}"/>
                </a:ext>
              </a:extLst>
            </p:cNvPr>
            <p:cNvSpPr txBox="1"/>
            <p:nvPr/>
          </p:nvSpPr>
          <p:spPr>
            <a:xfrm>
              <a:off x="4903512" y="5127786"/>
              <a:ext cx="461645" cy="27241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905"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ARCH </a:t>
              </a:r>
              <a:r>
                <a:rPr sz="600" spc="-20" dirty="0">
                  <a:latin typeface="Arial"/>
                  <a:cs typeface="Arial"/>
                </a:rPr>
                <a:t>2221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15"/>
                </a:spcBef>
              </a:pPr>
              <a:r>
                <a:rPr sz="450" dirty="0">
                  <a:latin typeface="Arial Narrow"/>
                  <a:cs typeface="Arial Narrow"/>
                </a:rPr>
                <a:t>Ecological</a:t>
              </a:r>
              <a:r>
                <a:rPr sz="450" spc="35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&amp;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5"/>
                </a:spcBef>
              </a:pPr>
              <a:r>
                <a:rPr sz="450" dirty="0">
                  <a:latin typeface="Arial Narrow"/>
                  <a:cs typeface="Arial Narrow"/>
                </a:rPr>
                <a:t>Regulatory</a:t>
              </a:r>
              <a:r>
                <a:rPr sz="450" spc="6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Systems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781" name="object 146">
              <a:extLst>
                <a:ext uri="{FF2B5EF4-FFF2-40B4-BE49-F238E27FC236}">
                  <a16:creationId xmlns:a16="http://schemas.microsoft.com/office/drawing/2014/main" id="{08870735-DF37-4988-3D94-E3E2C081A61D}"/>
                </a:ext>
              </a:extLst>
            </p:cNvPr>
            <p:cNvSpPr/>
            <p:nvPr/>
          </p:nvSpPr>
          <p:spPr>
            <a:xfrm>
              <a:off x="5819902" y="1532006"/>
              <a:ext cx="536575" cy="463550"/>
            </a:xfrm>
            <a:custGeom>
              <a:avLst/>
              <a:gdLst/>
              <a:ahLst/>
              <a:cxnLst/>
              <a:rect l="l" t="t" r="r" b="b"/>
              <a:pathLst>
                <a:path w="536575" h="463550">
                  <a:moveTo>
                    <a:pt x="0" y="463296"/>
                  </a:moveTo>
                  <a:lnTo>
                    <a:pt x="536447" y="463296"/>
                  </a:lnTo>
                  <a:lnTo>
                    <a:pt x="536447" y="0"/>
                  </a:lnTo>
                  <a:lnTo>
                    <a:pt x="0" y="0"/>
                  </a:lnTo>
                  <a:lnTo>
                    <a:pt x="0" y="463296"/>
                  </a:lnTo>
                  <a:close/>
                </a:path>
              </a:pathLst>
            </a:custGeom>
            <a:ln w="3048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2" name="object 147">
              <a:extLst>
                <a:ext uri="{FF2B5EF4-FFF2-40B4-BE49-F238E27FC236}">
                  <a16:creationId xmlns:a16="http://schemas.microsoft.com/office/drawing/2014/main" id="{1EA013E0-B6ED-972F-A703-291EA3B5AB75}"/>
                </a:ext>
              </a:extLst>
            </p:cNvPr>
            <p:cNvSpPr txBox="1"/>
            <p:nvPr/>
          </p:nvSpPr>
          <p:spPr>
            <a:xfrm>
              <a:off x="5885444" y="1637778"/>
              <a:ext cx="408305" cy="24257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MAAE</a:t>
              </a:r>
              <a:r>
                <a:rPr sz="600" spc="-1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2400</a:t>
              </a:r>
              <a:endParaRPr sz="600">
                <a:latin typeface="Arial"/>
                <a:cs typeface="Arial"/>
              </a:endParaRPr>
            </a:p>
            <a:p>
              <a:pPr marL="15240">
                <a:lnSpc>
                  <a:spcPct val="100000"/>
                </a:lnSpc>
                <a:spcBef>
                  <a:spcPts val="30"/>
                </a:spcBef>
              </a:pPr>
              <a:r>
                <a:rPr sz="450" spc="-10" dirty="0">
                  <a:latin typeface="Arial Narrow"/>
                  <a:cs typeface="Arial Narrow"/>
                </a:rPr>
                <a:t>Thermodynamics</a:t>
              </a:r>
              <a:endParaRPr sz="450">
                <a:latin typeface="Arial Narrow"/>
                <a:cs typeface="Arial Narrow"/>
              </a:endParaRPr>
            </a:p>
            <a:p>
              <a:pPr marL="30480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Heat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Transfer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783" name="object 148">
              <a:extLst>
                <a:ext uri="{FF2B5EF4-FFF2-40B4-BE49-F238E27FC236}">
                  <a16:creationId xmlns:a16="http://schemas.microsoft.com/office/drawing/2014/main" id="{E3457AE2-575B-AC6B-6892-4A92F0B2A3EE}"/>
                </a:ext>
              </a:extLst>
            </p:cNvPr>
            <p:cNvGrpSpPr/>
            <p:nvPr/>
          </p:nvGrpSpPr>
          <p:grpSpPr>
            <a:xfrm>
              <a:off x="5804662" y="1516766"/>
              <a:ext cx="567055" cy="494030"/>
              <a:chOff x="3075432" y="2345435"/>
              <a:chExt cx="567055" cy="494030"/>
            </a:xfrm>
          </p:grpSpPr>
          <p:sp>
            <p:nvSpPr>
              <p:cNvPr id="784" name="object 149">
                <a:extLst>
                  <a:ext uri="{FF2B5EF4-FFF2-40B4-BE49-F238E27FC236}">
                    <a16:creationId xmlns:a16="http://schemas.microsoft.com/office/drawing/2014/main" id="{AD5CE315-77A1-C900-1F40-5548FE26E447}"/>
                  </a:ext>
                </a:extLst>
              </p:cNvPr>
              <p:cNvSpPr/>
              <p:nvPr/>
            </p:nvSpPr>
            <p:spPr>
              <a:xfrm>
                <a:off x="3089148" y="2359151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19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85" name="object 150">
                <a:extLst>
                  <a:ext uri="{FF2B5EF4-FFF2-40B4-BE49-F238E27FC236}">
                    <a16:creationId xmlns:a16="http://schemas.microsoft.com/office/drawing/2014/main" id="{13804519-5F0D-8B4E-55DA-9594006B684B}"/>
                  </a:ext>
                </a:extLst>
              </p:cNvPr>
              <p:cNvSpPr/>
              <p:nvPr/>
            </p:nvSpPr>
            <p:spPr>
              <a:xfrm>
                <a:off x="3090672" y="2360675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6"/>
                    </a:moveTo>
                    <a:lnTo>
                      <a:pt x="536447" y="463296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3296"/>
                    </a:lnTo>
                    <a:close/>
                  </a:path>
                </a:pathLst>
              </a:custGeom>
              <a:ln w="30480">
                <a:solidFill>
                  <a:srgbClr val="FF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86" name="object 151">
              <a:extLst>
                <a:ext uri="{FF2B5EF4-FFF2-40B4-BE49-F238E27FC236}">
                  <a16:creationId xmlns:a16="http://schemas.microsoft.com/office/drawing/2014/main" id="{EAB7053E-8FEE-8DDC-A0EA-C5C72E0B23EE}"/>
                </a:ext>
              </a:extLst>
            </p:cNvPr>
            <p:cNvSpPr txBox="1"/>
            <p:nvPr/>
          </p:nvSpPr>
          <p:spPr>
            <a:xfrm>
              <a:off x="5872744" y="1617959"/>
              <a:ext cx="433705" cy="27432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dirty="0">
                  <a:latin typeface="Arial"/>
                  <a:cs typeface="Arial"/>
                </a:rPr>
                <a:t>MAAE</a:t>
              </a:r>
              <a:r>
                <a:rPr sz="600" spc="-1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2400</a:t>
              </a:r>
              <a:endParaRPr sz="600">
                <a:latin typeface="Arial"/>
                <a:cs typeface="Arial"/>
              </a:endParaRPr>
            </a:p>
            <a:p>
              <a:pPr marL="27940">
                <a:lnSpc>
                  <a:spcPct val="100000"/>
                </a:lnSpc>
                <a:spcBef>
                  <a:spcPts val="30"/>
                </a:spcBef>
              </a:pPr>
              <a:r>
                <a:rPr sz="450" spc="-10" dirty="0">
                  <a:latin typeface="Arial Narrow"/>
                  <a:cs typeface="Arial Narrow"/>
                </a:rPr>
                <a:t>Thermodynamics</a:t>
              </a:r>
              <a:endParaRPr sz="450">
                <a:latin typeface="Arial Narrow"/>
                <a:cs typeface="Arial Narrow"/>
              </a:endParaRPr>
            </a:p>
            <a:p>
              <a:pPr marL="43180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Heat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Transfer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787" name="object 152">
              <a:extLst>
                <a:ext uri="{FF2B5EF4-FFF2-40B4-BE49-F238E27FC236}">
                  <a16:creationId xmlns:a16="http://schemas.microsoft.com/office/drawing/2014/main" id="{9777B57B-7DE7-9CEB-DED3-CF79A7C77474}"/>
                </a:ext>
              </a:extLst>
            </p:cNvPr>
            <p:cNvSpPr/>
            <p:nvPr/>
          </p:nvSpPr>
          <p:spPr>
            <a:xfrm>
              <a:off x="4867402" y="1532006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19">
                  <a:moveTo>
                    <a:pt x="0" y="464820"/>
                  </a:moveTo>
                  <a:lnTo>
                    <a:pt x="536447" y="464820"/>
                  </a:lnTo>
                  <a:lnTo>
                    <a:pt x="536447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8" name="object 153">
              <a:extLst>
                <a:ext uri="{FF2B5EF4-FFF2-40B4-BE49-F238E27FC236}">
                  <a16:creationId xmlns:a16="http://schemas.microsoft.com/office/drawing/2014/main" id="{1422F83A-F5BE-F685-8149-99BAE826E3DC}"/>
                </a:ext>
              </a:extLst>
            </p:cNvPr>
            <p:cNvSpPr txBox="1"/>
            <p:nvPr/>
          </p:nvSpPr>
          <p:spPr>
            <a:xfrm>
              <a:off x="4932939" y="1674314"/>
              <a:ext cx="406400" cy="17081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MAAE</a:t>
              </a:r>
              <a:r>
                <a:rPr sz="600" spc="-1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2300</a:t>
              </a:r>
              <a:endParaRPr sz="600">
                <a:latin typeface="Arial"/>
                <a:cs typeface="Arial"/>
              </a:endParaRPr>
            </a:p>
            <a:p>
              <a:pPr marL="12065">
                <a:lnSpc>
                  <a:spcPct val="100000"/>
                </a:lnSpc>
                <a:spcBef>
                  <a:spcPts val="135"/>
                </a:spcBef>
              </a:pPr>
              <a:r>
                <a:rPr sz="450" dirty="0">
                  <a:latin typeface="Arial Narrow"/>
                  <a:cs typeface="Arial Narrow"/>
                </a:rPr>
                <a:t>Fluid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Mechanics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I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789" name="object 154">
              <a:extLst>
                <a:ext uri="{FF2B5EF4-FFF2-40B4-BE49-F238E27FC236}">
                  <a16:creationId xmlns:a16="http://schemas.microsoft.com/office/drawing/2014/main" id="{DFE146E1-CAB0-EB2C-4F6C-E6A16CBF1293}"/>
                </a:ext>
              </a:extLst>
            </p:cNvPr>
            <p:cNvGrpSpPr/>
            <p:nvPr/>
          </p:nvGrpSpPr>
          <p:grpSpPr>
            <a:xfrm>
              <a:off x="4852162" y="1516766"/>
              <a:ext cx="567055" cy="495300"/>
              <a:chOff x="2122932" y="2345435"/>
              <a:chExt cx="567055" cy="495300"/>
            </a:xfrm>
          </p:grpSpPr>
          <p:sp>
            <p:nvSpPr>
              <p:cNvPr id="790" name="object 155">
                <a:extLst>
                  <a:ext uri="{FF2B5EF4-FFF2-40B4-BE49-F238E27FC236}">
                    <a16:creationId xmlns:a16="http://schemas.microsoft.com/office/drawing/2014/main" id="{D6A83F62-4CDE-FC12-C2C1-6C874460AEE2}"/>
                  </a:ext>
                </a:extLst>
              </p:cNvPr>
              <p:cNvSpPr/>
              <p:nvPr/>
            </p:nvSpPr>
            <p:spPr>
              <a:xfrm>
                <a:off x="2136648" y="2360675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19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791" name="object 156">
                <a:extLst>
                  <a:ext uri="{FF2B5EF4-FFF2-40B4-BE49-F238E27FC236}">
                    <a16:creationId xmlns:a16="http://schemas.microsoft.com/office/drawing/2014/main" id="{5FC2633D-4830-1672-893B-EF5D61929112}"/>
                  </a:ext>
                </a:extLst>
              </p:cNvPr>
              <p:cNvSpPr/>
              <p:nvPr/>
            </p:nvSpPr>
            <p:spPr>
              <a:xfrm>
                <a:off x="2138172" y="2360675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19">
                    <a:moveTo>
                      <a:pt x="0" y="464820"/>
                    </a:moveTo>
                    <a:lnTo>
                      <a:pt x="536447" y="464820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FF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792" name="object 157">
              <a:extLst>
                <a:ext uri="{FF2B5EF4-FFF2-40B4-BE49-F238E27FC236}">
                  <a16:creationId xmlns:a16="http://schemas.microsoft.com/office/drawing/2014/main" id="{6E819454-65AE-170D-0533-525948A04AE9}"/>
                </a:ext>
              </a:extLst>
            </p:cNvPr>
            <p:cNvSpPr txBox="1"/>
            <p:nvPr/>
          </p:nvSpPr>
          <p:spPr>
            <a:xfrm>
              <a:off x="4920239" y="1635313"/>
              <a:ext cx="431800" cy="221615"/>
            </a:xfrm>
            <a:prstGeom prst="rect">
              <a:avLst/>
            </a:prstGeom>
          </p:spPr>
          <p:txBody>
            <a:bodyPr vert="horz" wrap="square" lIns="0" tIns="304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40"/>
                </a:spcBef>
              </a:pPr>
              <a:r>
                <a:rPr sz="600" dirty="0">
                  <a:latin typeface="Arial"/>
                  <a:cs typeface="Arial"/>
                </a:rPr>
                <a:t>MAAE</a:t>
              </a:r>
              <a:r>
                <a:rPr sz="600" spc="-1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2300</a:t>
              </a:r>
              <a:endParaRPr sz="600">
                <a:latin typeface="Arial"/>
                <a:cs typeface="Arial"/>
              </a:endParaRPr>
            </a:p>
            <a:p>
              <a:pPr marL="24765">
                <a:lnSpc>
                  <a:spcPct val="100000"/>
                </a:lnSpc>
                <a:spcBef>
                  <a:spcPts val="140"/>
                </a:spcBef>
              </a:pPr>
              <a:r>
                <a:rPr sz="450" dirty="0">
                  <a:latin typeface="Arial Narrow"/>
                  <a:cs typeface="Arial Narrow"/>
                </a:rPr>
                <a:t>Fluid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Mechanics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I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793" name="object 158">
              <a:extLst>
                <a:ext uri="{FF2B5EF4-FFF2-40B4-BE49-F238E27FC236}">
                  <a16:creationId xmlns:a16="http://schemas.microsoft.com/office/drawing/2014/main" id="{BC1F5458-882B-E188-DD0F-8BA1CF5D1DB7}"/>
                </a:ext>
              </a:extLst>
            </p:cNvPr>
            <p:cNvSpPr/>
            <p:nvPr/>
          </p:nvSpPr>
          <p:spPr>
            <a:xfrm>
              <a:off x="5819902" y="3394334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20">
                  <a:moveTo>
                    <a:pt x="0" y="464820"/>
                  </a:moveTo>
                  <a:lnTo>
                    <a:pt x="536447" y="464820"/>
                  </a:lnTo>
                  <a:lnTo>
                    <a:pt x="536447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4" name="object 159">
              <a:extLst>
                <a:ext uri="{FF2B5EF4-FFF2-40B4-BE49-F238E27FC236}">
                  <a16:creationId xmlns:a16="http://schemas.microsoft.com/office/drawing/2014/main" id="{19D89D20-D06F-2E2A-16D8-83F6671FCE9B}"/>
                </a:ext>
              </a:extLst>
            </p:cNvPr>
            <p:cNvSpPr txBox="1"/>
            <p:nvPr/>
          </p:nvSpPr>
          <p:spPr>
            <a:xfrm>
              <a:off x="5877286" y="3445256"/>
              <a:ext cx="423545" cy="34607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20" dirty="0">
                  <a:latin typeface="Arial"/>
                  <a:cs typeface="Arial"/>
                </a:rPr>
                <a:t>CDNS</a:t>
              </a:r>
              <a:r>
                <a:rPr sz="60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2400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30"/>
                </a:spcBef>
              </a:pPr>
              <a:r>
                <a:rPr sz="450" spc="-10" dirty="0">
                  <a:latin typeface="Arial Narrow"/>
                  <a:cs typeface="Arial Narrow"/>
                </a:rPr>
                <a:t>Heritage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25"/>
                </a:spcBef>
              </a:pPr>
              <a:r>
                <a:rPr sz="450" dirty="0">
                  <a:latin typeface="Arial Narrow"/>
                  <a:cs typeface="Arial Narrow"/>
                </a:rPr>
                <a:t>Conservation</a:t>
              </a:r>
              <a:r>
                <a:rPr sz="450" spc="6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in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spc="-10" dirty="0">
                  <a:latin typeface="Arial Narrow"/>
                  <a:cs typeface="Arial Narrow"/>
                </a:rPr>
                <a:t>Canada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795" name="object 160">
              <a:extLst>
                <a:ext uri="{FF2B5EF4-FFF2-40B4-BE49-F238E27FC236}">
                  <a16:creationId xmlns:a16="http://schemas.microsoft.com/office/drawing/2014/main" id="{47B6551E-59BC-6C3B-CE1A-9DEC729962CF}"/>
                </a:ext>
              </a:extLst>
            </p:cNvPr>
            <p:cNvSpPr/>
            <p:nvPr/>
          </p:nvSpPr>
          <p:spPr>
            <a:xfrm>
              <a:off x="5819902" y="4211198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20">
                  <a:moveTo>
                    <a:pt x="0" y="464819"/>
                  </a:moveTo>
                  <a:lnTo>
                    <a:pt x="536447" y="464819"/>
                  </a:lnTo>
                  <a:lnTo>
                    <a:pt x="536447" y="0"/>
                  </a:lnTo>
                  <a:lnTo>
                    <a:pt x="0" y="0"/>
                  </a:lnTo>
                  <a:lnTo>
                    <a:pt x="0" y="464819"/>
                  </a:lnTo>
                  <a:close/>
                </a:path>
              </a:pathLst>
            </a:custGeom>
            <a:ln w="30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6" name="object 161">
              <a:extLst>
                <a:ext uri="{FF2B5EF4-FFF2-40B4-BE49-F238E27FC236}">
                  <a16:creationId xmlns:a16="http://schemas.microsoft.com/office/drawing/2014/main" id="{A51E098A-DE71-93E9-55D1-B07DF62A4BB3}"/>
                </a:ext>
              </a:extLst>
            </p:cNvPr>
            <p:cNvSpPr txBox="1"/>
            <p:nvPr/>
          </p:nvSpPr>
          <p:spPr>
            <a:xfrm>
              <a:off x="5886935" y="4283473"/>
              <a:ext cx="403860" cy="31242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55"/>
                </a:lnSpc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2050</a:t>
              </a:r>
              <a:endParaRPr sz="600">
                <a:latin typeface="Arial"/>
                <a:cs typeface="Arial"/>
              </a:endParaRPr>
            </a:p>
            <a:p>
              <a:pPr marL="4445" algn="ctr">
                <a:lnSpc>
                  <a:spcPts val="560"/>
                </a:lnSpc>
                <a:spcBef>
                  <a:spcPts val="20"/>
                </a:spcBef>
              </a:pPr>
              <a:r>
                <a:rPr sz="450" dirty="0">
                  <a:latin typeface="Arial Narrow"/>
                  <a:cs typeface="Arial Narrow"/>
                </a:rPr>
                <a:t>Design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Analysis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of</a:t>
              </a:r>
              <a:r>
                <a:rPr sz="450" spc="2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450" spc="-10" dirty="0">
                  <a:latin typeface="Arial Narrow"/>
                  <a:cs typeface="Arial Narrow"/>
                </a:rPr>
                <a:t>Experiments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800" name="object 162">
              <a:extLst>
                <a:ext uri="{FF2B5EF4-FFF2-40B4-BE49-F238E27FC236}">
                  <a16:creationId xmlns:a16="http://schemas.microsoft.com/office/drawing/2014/main" id="{216EF0A6-0E5C-BCCE-AB54-E58A70641E1D}"/>
                </a:ext>
              </a:extLst>
            </p:cNvPr>
            <p:cNvGrpSpPr/>
            <p:nvPr/>
          </p:nvGrpSpPr>
          <p:grpSpPr>
            <a:xfrm>
              <a:off x="5804662" y="4195958"/>
              <a:ext cx="567055" cy="495300"/>
              <a:chOff x="3075432" y="5024627"/>
              <a:chExt cx="567055" cy="495300"/>
            </a:xfrm>
          </p:grpSpPr>
          <p:sp>
            <p:nvSpPr>
              <p:cNvPr id="801" name="object 163">
                <a:extLst>
                  <a:ext uri="{FF2B5EF4-FFF2-40B4-BE49-F238E27FC236}">
                    <a16:creationId xmlns:a16="http://schemas.microsoft.com/office/drawing/2014/main" id="{D1386063-8303-E1A5-8903-7F8659EA9B5F}"/>
                  </a:ext>
                </a:extLst>
              </p:cNvPr>
              <p:cNvSpPr/>
              <p:nvPr/>
            </p:nvSpPr>
            <p:spPr>
              <a:xfrm>
                <a:off x="3089148" y="5039867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1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17" name="object 164">
                <a:extLst>
                  <a:ext uri="{FF2B5EF4-FFF2-40B4-BE49-F238E27FC236}">
                    <a16:creationId xmlns:a16="http://schemas.microsoft.com/office/drawing/2014/main" id="{458BFBAD-C720-A8C4-826E-C10344188139}"/>
                  </a:ext>
                </a:extLst>
              </p:cNvPr>
              <p:cNvSpPr/>
              <p:nvPr/>
            </p:nvSpPr>
            <p:spPr>
              <a:xfrm>
                <a:off x="3090672" y="5039867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19"/>
                    </a:moveTo>
                    <a:lnTo>
                      <a:pt x="536447" y="464819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4819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818" name="object 165">
              <a:extLst>
                <a:ext uri="{FF2B5EF4-FFF2-40B4-BE49-F238E27FC236}">
                  <a16:creationId xmlns:a16="http://schemas.microsoft.com/office/drawing/2014/main" id="{741B5F34-659B-1172-0406-7406CA0DE7B1}"/>
                </a:ext>
              </a:extLst>
            </p:cNvPr>
            <p:cNvSpPr txBox="1"/>
            <p:nvPr/>
          </p:nvSpPr>
          <p:spPr>
            <a:xfrm>
              <a:off x="5874235" y="4263654"/>
              <a:ext cx="429259" cy="34417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2050</a:t>
              </a:r>
              <a:endParaRPr sz="600">
                <a:latin typeface="Arial"/>
                <a:cs typeface="Arial"/>
              </a:endParaRPr>
            </a:p>
            <a:p>
              <a:pPr marL="17145" marR="10160" algn="ctr">
                <a:lnSpc>
                  <a:spcPts val="560"/>
                </a:lnSpc>
                <a:spcBef>
                  <a:spcPts val="20"/>
                </a:spcBef>
              </a:pPr>
              <a:r>
                <a:rPr sz="450" dirty="0">
                  <a:latin typeface="Arial Narrow"/>
                  <a:cs typeface="Arial Narrow"/>
                </a:rPr>
                <a:t>Design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Analysis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of</a:t>
              </a:r>
              <a:r>
                <a:rPr sz="450" spc="2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15"/>
                </a:spcBef>
              </a:pPr>
              <a:r>
                <a:rPr sz="450" spc="-10" dirty="0">
                  <a:latin typeface="Arial Narrow"/>
                  <a:cs typeface="Arial Narrow"/>
                </a:rPr>
                <a:t>Experiments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819" name="object 166">
              <a:extLst>
                <a:ext uri="{FF2B5EF4-FFF2-40B4-BE49-F238E27FC236}">
                  <a16:creationId xmlns:a16="http://schemas.microsoft.com/office/drawing/2014/main" id="{E9501950-29E1-7571-B8C3-287B6BE0E9B6}"/>
                </a:ext>
              </a:extLst>
            </p:cNvPr>
            <p:cNvGrpSpPr/>
            <p:nvPr/>
          </p:nvGrpSpPr>
          <p:grpSpPr>
            <a:xfrm>
              <a:off x="2985261" y="1411611"/>
              <a:ext cx="567055" cy="494030"/>
              <a:chOff x="256031" y="2240280"/>
              <a:chExt cx="567055" cy="494030"/>
            </a:xfrm>
          </p:grpSpPr>
          <p:sp>
            <p:nvSpPr>
              <p:cNvPr id="820" name="object 167">
                <a:extLst>
                  <a:ext uri="{FF2B5EF4-FFF2-40B4-BE49-F238E27FC236}">
                    <a16:creationId xmlns:a16="http://schemas.microsoft.com/office/drawing/2014/main" id="{712D1E11-B236-3A4A-762E-29C0F8CC460D}"/>
                  </a:ext>
                </a:extLst>
              </p:cNvPr>
              <p:cNvSpPr/>
              <p:nvPr/>
            </p:nvSpPr>
            <p:spPr>
              <a:xfrm>
                <a:off x="269747" y="2253996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19">
                    <a:moveTo>
                      <a:pt x="537972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21" name="object 168">
                <a:extLst>
                  <a:ext uri="{FF2B5EF4-FFF2-40B4-BE49-F238E27FC236}">
                    <a16:creationId xmlns:a16="http://schemas.microsoft.com/office/drawing/2014/main" id="{EB7EF0CF-1CC9-9C34-B54A-41419C8A0958}"/>
                  </a:ext>
                </a:extLst>
              </p:cNvPr>
              <p:cNvSpPr/>
              <p:nvPr/>
            </p:nvSpPr>
            <p:spPr>
              <a:xfrm>
                <a:off x="271271" y="2255520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5"/>
                    </a:moveTo>
                    <a:lnTo>
                      <a:pt x="536448" y="463295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3295"/>
                    </a:lnTo>
                    <a:close/>
                  </a:path>
                </a:pathLst>
              </a:custGeom>
              <a:ln w="30480">
                <a:solidFill>
                  <a:srgbClr val="FBF49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822" name="object 169">
              <a:extLst>
                <a:ext uri="{FF2B5EF4-FFF2-40B4-BE49-F238E27FC236}">
                  <a16:creationId xmlns:a16="http://schemas.microsoft.com/office/drawing/2014/main" id="{2AD49D7D-0467-8ED4-BC8B-74B791D12779}"/>
                </a:ext>
              </a:extLst>
            </p:cNvPr>
            <p:cNvSpPr txBox="1"/>
            <p:nvPr/>
          </p:nvSpPr>
          <p:spPr>
            <a:xfrm>
              <a:off x="3053334" y="1512778"/>
              <a:ext cx="433705" cy="27432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CHEM</a:t>
              </a:r>
              <a:r>
                <a:rPr sz="600" spc="-3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1101</a:t>
              </a:r>
              <a:endParaRPr sz="600">
                <a:latin typeface="Arial"/>
                <a:cs typeface="Arial"/>
              </a:endParaRPr>
            </a:p>
            <a:p>
              <a:pPr marL="68580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Chemistry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for</a:t>
              </a:r>
              <a:endParaRPr sz="450">
                <a:latin typeface="Arial Narrow"/>
                <a:cs typeface="Arial Narrow"/>
              </a:endParaRPr>
            </a:p>
            <a:p>
              <a:pPr marL="60960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Eng.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Students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823" name="object 170">
              <a:extLst>
                <a:ext uri="{FF2B5EF4-FFF2-40B4-BE49-F238E27FC236}">
                  <a16:creationId xmlns:a16="http://schemas.microsoft.com/office/drawing/2014/main" id="{1E8071A0-7EAA-03C7-632A-24DD96D65003}"/>
                </a:ext>
              </a:extLst>
            </p:cNvPr>
            <p:cNvGrpSpPr/>
            <p:nvPr/>
          </p:nvGrpSpPr>
          <p:grpSpPr>
            <a:xfrm>
              <a:off x="6758685" y="4194435"/>
              <a:ext cx="567055" cy="494030"/>
              <a:chOff x="4029455" y="5023104"/>
              <a:chExt cx="567055" cy="494030"/>
            </a:xfrm>
          </p:grpSpPr>
          <p:sp>
            <p:nvSpPr>
              <p:cNvPr id="824" name="object 171">
                <a:extLst>
                  <a:ext uri="{FF2B5EF4-FFF2-40B4-BE49-F238E27FC236}">
                    <a16:creationId xmlns:a16="http://schemas.microsoft.com/office/drawing/2014/main" id="{520EEC23-136C-974E-C1DE-0143F32F56FD}"/>
                  </a:ext>
                </a:extLst>
              </p:cNvPr>
              <p:cNvSpPr/>
              <p:nvPr/>
            </p:nvSpPr>
            <p:spPr>
              <a:xfrm>
                <a:off x="4044695" y="5038344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1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30" name="object 172">
                <a:extLst>
                  <a:ext uri="{FF2B5EF4-FFF2-40B4-BE49-F238E27FC236}">
                    <a16:creationId xmlns:a16="http://schemas.microsoft.com/office/drawing/2014/main" id="{0588C324-DAE0-4A73-109C-F482B165BEAB}"/>
                  </a:ext>
                </a:extLst>
              </p:cNvPr>
              <p:cNvSpPr/>
              <p:nvPr/>
            </p:nvSpPr>
            <p:spPr>
              <a:xfrm>
                <a:off x="4044695" y="5038344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5"/>
                    </a:moveTo>
                    <a:lnTo>
                      <a:pt x="536447" y="463295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3295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84" name="object 173">
              <a:extLst>
                <a:ext uri="{FF2B5EF4-FFF2-40B4-BE49-F238E27FC236}">
                  <a16:creationId xmlns:a16="http://schemas.microsoft.com/office/drawing/2014/main" id="{74B96B6B-523A-46C9-AFE3-EEC5F4E43706}"/>
                </a:ext>
              </a:extLst>
            </p:cNvPr>
            <p:cNvSpPr txBox="1"/>
            <p:nvPr/>
          </p:nvSpPr>
          <p:spPr>
            <a:xfrm>
              <a:off x="6835951" y="4295649"/>
              <a:ext cx="414655" cy="18859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26034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CIVE</a:t>
              </a:r>
              <a:r>
                <a:rPr sz="600" spc="-1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3204</a:t>
              </a:r>
              <a:endParaRPr sz="600">
                <a:latin typeface="Arial"/>
                <a:cs typeface="Arial"/>
              </a:endParaRPr>
            </a:p>
            <a:p>
              <a:pPr marL="12700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Intro.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to</a:t>
              </a:r>
              <a:r>
                <a:rPr sz="450" spc="2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Structural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85" name="object 174">
              <a:extLst>
                <a:ext uri="{FF2B5EF4-FFF2-40B4-BE49-F238E27FC236}">
                  <a16:creationId xmlns:a16="http://schemas.microsoft.com/office/drawing/2014/main" id="{5297CA0E-90F6-1E91-74FD-857927334E50}"/>
                </a:ext>
              </a:extLst>
            </p:cNvPr>
            <p:cNvSpPr txBox="1"/>
            <p:nvPr/>
          </p:nvSpPr>
          <p:spPr>
            <a:xfrm>
              <a:off x="6954830" y="4472625"/>
              <a:ext cx="176530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Design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386" name="object 175">
              <a:extLst>
                <a:ext uri="{FF2B5EF4-FFF2-40B4-BE49-F238E27FC236}">
                  <a16:creationId xmlns:a16="http://schemas.microsoft.com/office/drawing/2014/main" id="{50D21BD3-E5B8-7FF4-66DE-A471BDB10E9A}"/>
                </a:ext>
              </a:extLst>
            </p:cNvPr>
            <p:cNvGrpSpPr/>
            <p:nvPr/>
          </p:nvGrpSpPr>
          <p:grpSpPr>
            <a:xfrm>
              <a:off x="6758685" y="5025014"/>
              <a:ext cx="567055" cy="494030"/>
              <a:chOff x="4029455" y="5853683"/>
              <a:chExt cx="567055" cy="494030"/>
            </a:xfrm>
          </p:grpSpPr>
          <p:sp>
            <p:nvSpPr>
              <p:cNvPr id="387" name="object 176">
                <a:extLst>
                  <a:ext uri="{FF2B5EF4-FFF2-40B4-BE49-F238E27FC236}">
                    <a16:creationId xmlns:a16="http://schemas.microsoft.com/office/drawing/2014/main" id="{79E92C8E-5062-9AC0-56A2-6C324E0B3803}"/>
                  </a:ext>
                </a:extLst>
              </p:cNvPr>
              <p:cNvSpPr/>
              <p:nvPr/>
            </p:nvSpPr>
            <p:spPr>
              <a:xfrm>
                <a:off x="4044695" y="586740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1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8" name="object 177">
                <a:extLst>
                  <a:ext uri="{FF2B5EF4-FFF2-40B4-BE49-F238E27FC236}">
                    <a16:creationId xmlns:a16="http://schemas.microsoft.com/office/drawing/2014/main" id="{A6D22221-638F-549D-3E3E-602FACDD81C8}"/>
                  </a:ext>
                </a:extLst>
              </p:cNvPr>
              <p:cNvSpPr/>
              <p:nvPr/>
            </p:nvSpPr>
            <p:spPr>
              <a:xfrm>
                <a:off x="4044695" y="5868923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6"/>
                    </a:moveTo>
                    <a:lnTo>
                      <a:pt x="536447" y="463296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3296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89" name="object 178">
              <a:extLst>
                <a:ext uri="{FF2B5EF4-FFF2-40B4-BE49-F238E27FC236}">
                  <a16:creationId xmlns:a16="http://schemas.microsoft.com/office/drawing/2014/main" id="{331B6399-3B8E-7307-4999-BB88282F7C89}"/>
                </a:ext>
              </a:extLst>
            </p:cNvPr>
            <p:cNvSpPr txBox="1"/>
            <p:nvPr/>
          </p:nvSpPr>
          <p:spPr>
            <a:xfrm>
              <a:off x="6829790" y="5143778"/>
              <a:ext cx="427355" cy="221615"/>
            </a:xfrm>
            <a:prstGeom prst="rect">
              <a:avLst/>
            </a:prstGeom>
          </p:spPr>
          <p:txBody>
            <a:bodyPr vert="horz" wrap="square" lIns="0" tIns="3048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240"/>
                </a:spcBef>
              </a:pPr>
              <a:r>
                <a:rPr sz="600" spc="-10" dirty="0">
                  <a:latin typeface="Arial"/>
                  <a:cs typeface="Arial"/>
                </a:rPr>
                <a:t>ARCH </a:t>
              </a:r>
              <a:r>
                <a:rPr sz="600" spc="-20" dirty="0">
                  <a:latin typeface="Arial"/>
                  <a:cs typeface="Arial"/>
                </a:rPr>
                <a:t>3221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135"/>
                </a:spcBef>
              </a:pPr>
              <a:r>
                <a:rPr sz="450" spc="-10" dirty="0">
                  <a:latin typeface="Arial Narrow"/>
                  <a:cs typeface="Arial Narrow"/>
                </a:rPr>
                <a:t>Assemblies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90" name="object 179">
              <a:extLst>
                <a:ext uri="{FF2B5EF4-FFF2-40B4-BE49-F238E27FC236}">
                  <a16:creationId xmlns:a16="http://schemas.microsoft.com/office/drawing/2014/main" id="{A07B6AB3-3202-4D88-03B6-F948863F3A52}"/>
                </a:ext>
              </a:extLst>
            </p:cNvPr>
            <p:cNvSpPr/>
            <p:nvPr/>
          </p:nvSpPr>
          <p:spPr>
            <a:xfrm>
              <a:off x="7730997" y="702950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19">
                  <a:moveTo>
                    <a:pt x="0" y="464820"/>
                  </a:moveTo>
                  <a:lnTo>
                    <a:pt x="536448" y="464820"/>
                  </a:lnTo>
                  <a:lnTo>
                    <a:pt x="536448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1" name="object 180">
              <a:extLst>
                <a:ext uri="{FF2B5EF4-FFF2-40B4-BE49-F238E27FC236}">
                  <a16:creationId xmlns:a16="http://schemas.microsoft.com/office/drawing/2014/main" id="{18E1C8A9-C695-3DF0-D28D-30403F968592}"/>
                </a:ext>
              </a:extLst>
            </p:cNvPr>
            <p:cNvSpPr txBox="1"/>
            <p:nvPr/>
          </p:nvSpPr>
          <p:spPr>
            <a:xfrm>
              <a:off x="7798046" y="773642"/>
              <a:ext cx="403860" cy="31432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55"/>
                </a:lnSpc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3800</a:t>
              </a:r>
              <a:endParaRPr sz="600">
                <a:latin typeface="Arial"/>
                <a:cs typeface="Arial"/>
              </a:endParaRPr>
            </a:p>
            <a:p>
              <a:pPr marL="71120">
                <a:lnSpc>
                  <a:spcPct val="100000"/>
                </a:lnSpc>
                <a:spcBef>
                  <a:spcPts val="30"/>
                </a:spcBef>
              </a:pP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  <a:p>
              <a:pPr marL="81915">
                <a:lnSpc>
                  <a:spcPct val="100000"/>
                </a:lnSpc>
                <a:spcBef>
                  <a:spcPts val="20"/>
                </a:spcBef>
              </a:pPr>
              <a:r>
                <a:rPr sz="450" spc="-10" dirty="0">
                  <a:latin typeface="Arial Narrow"/>
                  <a:cs typeface="Arial Narrow"/>
                </a:rPr>
                <a:t>Economics</a:t>
              </a:r>
              <a:endParaRPr sz="450">
                <a:latin typeface="Arial Narrow"/>
                <a:cs typeface="Arial Narrow"/>
              </a:endParaRPr>
            </a:p>
            <a:p>
              <a:pPr marL="116839">
                <a:lnSpc>
                  <a:spcPct val="100000"/>
                </a:lnSpc>
                <a:spcBef>
                  <a:spcPts val="135"/>
                </a:spcBef>
              </a:pPr>
              <a:r>
                <a:rPr sz="450" dirty="0">
                  <a:latin typeface="Arial Narrow"/>
                  <a:cs typeface="Arial Narrow"/>
                </a:rPr>
                <a:t>(note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a)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392" name="object 181">
              <a:extLst>
                <a:ext uri="{FF2B5EF4-FFF2-40B4-BE49-F238E27FC236}">
                  <a16:creationId xmlns:a16="http://schemas.microsoft.com/office/drawing/2014/main" id="{18788EC0-C7BD-BD06-0472-3D2468F9760A}"/>
                </a:ext>
              </a:extLst>
            </p:cNvPr>
            <p:cNvGrpSpPr/>
            <p:nvPr/>
          </p:nvGrpSpPr>
          <p:grpSpPr>
            <a:xfrm>
              <a:off x="7715757" y="687711"/>
              <a:ext cx="567055" cy="495300"/>
              <a:chOff x="4986527" y="1516380"/>
              <a:chExt cx="567055" cy="495300"/>
            </a:xfrm>
          </p:grpSpPr>
          <p:sp>
            <p:nvSpPr>
              <p:cNvPr id="393" name="object 182">
                <a:extLst>
                  <a:ext uri="{FF2B5EF4-FFF2-40B4-BE49-F238E27FC236}">
                    <a16:creationId xmlns:a16="http://schemas.microsoft.com/office/drawing/2014/main" id="{786972CE-CEF9-6842-A1D3-B9463BF850A6}"/>
                  </a:ext>
                </a:extLst>
              </p:cNvPr>
              <p:cNvSpPr/>
              <p:nvPr/>
            </p:nvSpPr>
            <p:spPr>
              <a:xfrm>
                <a:off x="5000244" y="153162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19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94" name="object 183">
                <a:extLst>
                  <a:ext uri="{FF2B5EF4-FFF2-40B4-BE49-F238E27FC236}">
                    <a16:creationId xmlns:a16="http://schemas.microsoft.com/office/drawing/2014/main" id="{C18B9FB5-375E-82E3-E9AE-E12D10918A73}"/>
                  </a:ext>
                </a:extLst>
              </p:cNvPr>
              <p:cNvSpPr/>
              <p:nvPr/>
            </p:nvSpPr>
            <p:spPr>
              <a:xfrm>
                <a:off x="5001767" y="1531620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19">
                    <a:moveTo>
                      <a:pt x="0" y="464820"/>
                    </a:moveTo>
                    <a:lnTo>
                      <a:pt x="536448" y="464820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395" name="object 184">
              <a:extLst>
                <a:ext uri="{FF2B5EF4-FFF2-40B4-BE49-F238E27FC236}">
                  <a16:creationId xmlns:a16="http://schemas.microsoft.com/office/drawing/2014/main" id="{DDA010D5-3F79-53E9-E426-E5238CA496B9}"/>
                </a:ext>
              </a:extLst>
            </p:cNvPr>
            <p:cNvSpPr txBox="1"/>
            <p:nvPr/>
          </p:nvSpPr>
          <p:spPr>
            <a:xfrm>
              <a:off x="7785346" y="753823"/>
              <a:ext cx="429259" cy="34607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3800</a:t>
              </a:r>
              <a:endParaRPr sz="600">
                <a:latin typeface="Arial"/>
                <a:cs typeface="Arial"/>
              </a:endParaRPr>
            </a:p>
            <a:p>
              <a:pPr marL="83820">
                <a:lnSpc>
                  <a:spcPct val="100000"/>
                </a:lnSpc>
                <a:spcBef>
                  <a:spcPts val="30"/>
                </a:spcBef>
              </a:pP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  <a:p>
              <a:pPr marL="94615">
                <a:lnSpc>
                  <a:spcPct val="100000"/>
                </a:lnSpc>
                <a:spcBef>
                  <a:spcPts val="25"/>
                </a:spcBef>
              </a:pPr>
              <a:r>
                <a:rPr sz="450" spc="-10" dirty="0">
                  <a:latin typeface="Arial Narrow"/>
                  <a:cs typeface="Arial Narrow"/>
                </a:rPr>
                <a:t>Economics</a:t>
              </a:r>
              <a:endParaRPr sz="450">
                <a:latin typeface="Arial Narrow"/>
                <a:cs typeface="Arial Narrow"/>
              </a:endParaRPr>
            </a:p>
            <a:p>
              <a:pPr marL="129539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(note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a)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96" name="object 185">
              <a:extLst>
                <a:ext uri="{FF2B5EF4-FFF2-40B4-BE49-F238E27FC236}">
                  <a16:creationId xmlns:a16="http://schemas.microsoft.com/office/drawing/2014/main" id="{FD131E7F-05A7-A550-1DF9-931B99CB6F93}"/>
                </a:ext>
              </a:extLst>
            </p:cNvPr>
            <p:cNvSpPr txBox="1"/>
            <p:nvPr/>
          </p:nvSpPr>
          <p:spPr>
            <a:xfrm>
              <a:off x="7802342" y="380959"/>
              <a:ext cx="1297305" cy="311785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  <a:tabLst>
                  <a:tab pos="1031240" algn="l"/>
                </a:tabLst>
              </a:pPr>
              <a:r>
                <a:rPr sz="750" spc="-10" dirty="0">
                  <a:latin typeface="Arial"/>
                  <a:cs typeface="Arial"/>
                </a:rPr>
                <a:t>WINTER</a:t>
              </a:r>
              <a:r>
                <a:rPr sz="750" dirty="0">
                  <a:latin typeface="Arial"/>
                  <a:cs typeface="Arial"/>
                </a:rPr>
                <a:t>	</a:t>
              </a:r>
              <a:r>
                <a:rPr sz="750" spc="-20" dirty="0">
                  <a:latin typeface="Arial"/>
                  <a:cs typeface="Arial"/>
                </a:rPr>
                <a:t>FALL</a:t>
              </a:r>
              <a:endParaRPr sz="750">
                <a:latin typeface="Arial"/>
                <a:cs typeface="Arial"/>
              </a:endParaRPr>
            </a:p>
            <a:p>
              <a:pPr marL="351790">
                <a:lnSpc>
                  <a:spcPct val="100000"/>
                </a:lnSpc>
                <a:spcBef>
                  <a:spcPts val="780"/>
                </a:spcBef>
              </a:pPr>
              <a:r>
                <a:rPr sz="450" spc="-25" dirty="0">
                  <a:latin typeface="Arial Narrow"/>
                  <a:cs typeface="Arial Narrow"/>
                </a:rPr>
                <a:t>3rd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97" name="object 186">
              <a:extLst>
                <a:ext uri="{FF2B5EF4-FFF2-40B4-BE49-F238E27FC236}">
                  <a16:creationId xmlns:a16="http://schemas.microsoft.com/office/drawing/2014/main" id="{443CDF0B-BE28-B8F0-1870-5A023961189F}"/>
                </a:ext>
              </a:extLst>
            </p:cNvPr>
            <p:cNvSpPr/>
            <p:nvPr/>
          </p:nvSpPr>
          <p:spPr>
            <a:xfrm>
              <a:off x="7732522" y="2457075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20">
                  <a:moveTo>
                    <a:pt x="0" y="464820"/>
                  </a:moveTo>
                  <a:lnTo>
                    <a:pt x="536447" y="464820"/>
                  </a:lnTo>
                  <a:lnTo>
                    <a:pt x="536447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003B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8" name="object 187">
              <a:extLst>
                <a:ext uri="{FF2B5EF4-FFF2-40B4-BE49-F238E27FC236}">
                  <a16:creationId xmlns:a16="http://schemas.microsoft.com/office/drawing/2014/main" id="{C0C068EA-177D-68AD-95E6-901BCE883724}"/>
                </a:ext>
              </a:extLst>
            </p:cNvPr>
            <p:cNvSpPr txBox="1"/>
            <p:nvPr/>
          </p:nvSpPr>
          <p:spPr>
            <a:xfrm>
              <a:off x="7773242" y="2544255"/>
              <a:ext cx="454025" cy="27432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47625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CIVE </a:t>
              </a:r>
              <a:r>
                <a:rPr sz="600" spc="-20" dirty="0">
                  <a:latin typeface="Arial"/>
                  <a:cs typeface="Arial"/>
                </a:rPr>
                <a:t>3205</a:t>
              </a:r>
              <a:endParaRPr sz="600">
                <a:latin typeface="Arial"/>
                <a:cs typeface="Arial"/>
              </a:endParaRPr>
            </a:p>
            <a:p>
              <a:pPr marL="12700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Design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of</a:t>
              </a:r>
              <a:r>
                <a:rPr sz="450" spc="3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Structural</a:t>
              </a:r>
              <a:endParaRPr sz="450">
                <a:latin typeface="Arial Narrow"/>
                <a:cs typeface="Arial Narrow"/>
              </a:endParaRPr>
            </a:p>
            <a:p>
              <a:pPr marL="26034">
                <a:lnSpc>
                  <a:spcPct val="100000"/>
                </a:lnSpc>
                <a:spcBef>
                  <a:spcPts val="135"/>
                </a:spcBef>
              </a:pPr>
              <a:r>
                <a:rPr sz="450" dirty="0">
                  <a:latin typeface="Arial Narrow"/>
                  <a:cs typeface="Arial Narrow"/>
                </a:rPr>
                <a:t>Steel</a:t>
              </a:r>
              <a:r>
                <a:rPr sz="450" spc="2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Components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399" name="object 188">
              <a:extLst>
                <a:ext uri="{FF2B5EF4-FFF2-40B4-BE49-F238E27FC236}">
                  <a16:creationId xmlns:a16="http://schemas.microsoft.com/office/drawing/2014/main" id="{25E7208D-2B1A-7E92-75FD-C172E8CD22AD}"/>
                </a:ext>
              </a:extLst>
            </p:cNvPr>
            <p:cNvSpPr txBox="1"/>
            <p:nvPr/>
          </p:nvSpPr>
          <p:spPr>
            <a:xfrm>
              <a:off x="7732522" y="3383666"/>
              <a:ext cx="536575" cy="464820"/>
            </a:xfrm>
            <a:prstGeom prst="rect">
              <a:avLst/>
            </a:prstGeom>
            <a:ln w="30479">
              <a:solidFill>
                <a:srgbClr val="003BED"/>
              </a:solidFill>
            </a:ln>
          </p:spPr>
          <p:txBody>
            <a:bodyPr vert="horz" wrap="square" lIns="0" tIns="62230" rIns="0" bIns="0" rtlCol="0">
              <a:spAutoFit/>
            </a:bodyPr>
            <a:lstStyle/>
            <a:p>
              <a:pPr marL="3175" algn="ctr">
                <a:lnSpc>
                  <a:spcPct val="100000"/>
                </a:lnSpc>
                <a:spcBef>
                  <a:spcPts val="490"/>
                </a:spcBef>
              </a:pPr>
              <a:r>
                <a:rPr sz="600" spc="-10" dirty="0">
                  <a:latin typeface="Arial"/>
                  <a:cs typeface="Arial"/>
                </a:rPr>
                <a:t>CIVE</a:t>
              </a:r>
              <a:r>
                <a:rPr sz="600" spc="-1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3206</a:t>
              </a:r>
              <a:endParaRPr sz="600">
                <a:latin typeface="Arial"/>
                <a:cs typeface="Arial"/>
              </a:endParaRPr>
            </a:p>
            <a:p>
              <a:pPr marL="40640" marR="31750" algn="ctr">
                <a:lnSpc>
                  <a:spcPct val="104400"/>
                </a:lnSpc>
                <a:spcBef>
                  <a:spcPts val="5"/>
                </a:spcBef>
              </a:pPr>
              <a:r>
                <a:rPr sz="450" dirty="0">
                  <a:latin typeface="Arial Narrow"/>
                  <a:cs typeface="Arial Narrow"/>
                </a:rPr>
                <a:t>Design</a:t>
              </a:r>
              <a:r>
                <a:rPr sz="450" spc="25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of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Reinforced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Concrete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5"/>
                </a:spcBef>
              </a:pPr>
              <a:r>
                <a:rPr sz="450" spc="-10" dirty="0">
                  <a:latin typeface="Arial Narrow"/>
                  <a:cs typeface="Arial Narrow"/>
                </a:rPr>
                <a:t>Components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400" name="object 189">
              <a:extLst>
                <a:ext uri="{FF2B5EF4-FFF2-40B4-BE49-F238E27FC236}">
                  <a16:creationId xmlns:a16="http://schemas.microsoft.com/office/drawing/2014/main" id="{B2D9D284-779D-B4DC-E5D2-C12E57BA4584}"/>
                </a:ext>
              </a:extLst>
            </p:cNvPr>
            <p:cNvSpPr txBox="1"/>
            <p:nvPr/>
          </p:nvSpPr>
          <p:spPr>
            <a:xfrm>
              <a:off x="9637522" y="3059054"/>
              <a:ext cx="536575" cy="463550"/>
            </a:xfrm>
            <a:prstGeom prst="rect">
              <a:avLst/>
            </a:prstGeom>
            <a:ln w="30480">
              <a:solidFill>
                <a:srgbClr val="A5A5A5"/>
              </a:solidFill>
            </a:ln>
          </p:spPr>
          <p:txBody>
            <a:bodyPr vert="horz" wrap="square" lIns="0" tIns="10795" rIns="0" bIns="0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85"/>
                </a:spcBef>
              </a:pPr>
              <a:endParaRPr sz="600">
                <a:latin typeface="Times New Roman"/>
                <a:cs typeface="Times New Roman"/>
              </a:endParaRPr>
            </a:p>
            <a:p>
              <a:pPr marL="1270" algn="ctr">
                <a:lnSpc>
                  <a:spcPct val="100000"/>
                </a:lnSpc>
                <a:spcBef>
                  <a:spcPts val="5"/>
                </a:spcBef>
              </a:pPr>
              <a:r>
                <a:rPr sz="600" spc="-10" dirty="0">
                  <a:latin typeface="Arial"/>
                  <a:cs typeface="Arial"/>
                </a:rPr>
                <a:t>Elective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40"/>
                </a:spcBef>
              </a:pPr>
              <a:r>
                <a:rPr sz="450" dirty="0">
                  <a:latin typeface="Arial Narrow"/>
                  <a:cs typeface="Arial Narrow"/>
                </a:rPr>
                <a:t>Engineering</a:t>
              </a:r>
              <a:r>
                <a:rPr sz="450" spc="7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Elective</a:t>
              </a:r>
              <a:endParaRPr sz="450">
                <a:latin typeface="Arial Narrow"/>
                <a:cs typeface="Arial Narrow"/>
              </a:endParaRPr>
            </a:p>
            <a:p>
              <a:pPr marL="2540" algn="ctr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(note</a:t>
              </a:r>
              <a:r>
                <a:rPr sz="450" spc="5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b)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401" name="object 190">
              <a:extLst>
                <a:ext uri="{FF2B5EF4-FFF2-40B4-BE49-F238E27FC236}">
                  <a16:creationId xmlns:a16="http://schemas.microsoft.com/office/drawing/2014/main" id="{F2A81BA7-F158-8A9A-FEFF-06F24E4D285B}"/>
                </a:ext>
              </a:extLst>
            </p:cNvPr>
            <p:cNvGrpSpPr/>
            <p:nvPr/>
          </p:nvGrpSpPr>
          <p:grpSpPr>
            <a:xfrm>
              <a:off x="8674353" y="3767715"/>
              <a:ext cx="567055" cy="494030"/>
              <a:chOff x="5945123" y="4596384"/>
              <a:chExt cx="567055" cy="494030"/>
            </a:xfrm>
          </p:grpSpPr>
          <p:sp>
            <p:nvSpPr>
              <p:cNvPr id="402" name="object 191">
                <a:extLst>
                  <a:ext uri="{FF2B5EF4-FFF2-40B4-BE49-F238E27FC236}">
                    <a16:creationId xmlns:a16="http://schemas.microsoft.com/office/drawing/2014/main" id="{A7BEA6D5-5320-944F-5EA1-D7904187B39B}"/>
                  </a:ext>
                </a:extLst>
              </p:cNvPr>
              <p:cNvSpPr/>
              <p:nvPr/>
            </p:nvSpPr>
            <p:spPr>
              <a:xfrm>
                <a:off x="5960363" y="4611624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03" name="object 192">
                <a:extLst>
                  <a:ext uri="{FF2B5EF4-FFF2-40B4-BE49-F238E27FC236}">
                    <a16:creationId xmlns:a16="http://schemas.microsoft.com/office/drawing/2014/main" id="{9CD07586-BAF1-B2A1-92EA-0AC5E9DE2AD3}"/>
                  </a:ext>
                </a:extLst>
              </p:cNvPr>
              <p:cNvSpPr/>
              <p:nvPr/>
            </p:nvSpPr>
            <p:spPr>
              <a:xfrm>
                <a:off x="5960363" y="4611624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5"/>
                    </a:moveTo>
                    <a:lnTo>
                      <a:pt x="536448" y="463295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3295"/>
                    </a:lnTo>
                    <a:close/>
                  </a:path>
                </a:pathLst>
              </a:custGeom>
              <a:ln w="30480">
                <a:solidFill>
                  <a:srgbClr val="A5A5A5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04" name="object 193">
              <a:extLst>
                <a:ext uri="{FF2B5EF4-FFF2-40B4-BE49-F238E27FC236}">
                  <a16:creationId xmlns:a16="http://schemas.microsoft.com/office/drawing/2014/main" id="{6250637D-337C-C5E3-BCE4-7FF76E435947}"/>
                </a:ext>
              </a:extLst>
            </p:cNvPr>
            <p:cNvSpPr txBox="1"/>
            <p:nvPr/>
          </p:nvSpPr>
          <p:spPr>
            <a:xfrm>
              <a:off x="8722712" y="3865522"/>
              <a:ext cx="470534" cy="195580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" algn="ctr">
                <a:lnSpc>
                  <a:spcPct val="100000"/>
                </a:lnSpc>
                <a:spcBef>
                  <a:spcPts val="130"/>
                </a:spcBef>
              </a:pPr>
              <a:r>
                <a:rPr sz="600" spc="-10" dirty="0">
                  <a:latin typeface="Arial"/>
                  <a:cs typeface="Arial"/>
                </a:rPr>
                <a:t>Elective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40"/>
                </a:spcBef>
              </a:pPr>
              <a:r>
                <a:rPr sz="450" dirty="0">
                  <a:latin typeface="Arial Narrow"/>
                  <a:cs typeface="Arial Narrow"/>
                </a:rPr>
                <a:t>Engineering</a:t>
              </a:r>
              <a:r>
                <a:rPr sz="450" spc="7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Elective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405" name="object 194">
              <a:extLst>
                <a:ext uri="{FF2B5EF4-FFF2-40B4-BE49-F238E27FC236}">
                  <a16:creationId xmlns:a16="http://schemas.microsoft.com/office/drawing/2014/main" id="{6EBA8986-682F-F06D-54C1-CC22425E79AE}"/>
                </a:ext>
              </a:extLst>
            </p:cNvPr>
            <p:cNvSpPr txBox="1"/>
            <p:nvPr/>
          </p:nvSpPr>
          <p:spPr>
            <a:xfrm>
              <a:off x="8861380" y="4048930"/>
              <a:ext cx="196215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dirty="0">
                  <a:latin typeface="Arial Narrow"/>
                  <a:cs typeface="Arial Narrow"/>
                </a:rPr>
                <a:t>(note</a:t>
              </a:r>
              <a:r>
                <a:rPr sz="450" spc="5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b)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406" name="object 195">
              <a:extLst>
                <a:ext uri="{FF2B5EF4-FFF2-40B4-BE49-F238E27FC236}">
                  <a16:creationId xmlns:a16="http://schemas.microsoft.com/office/drawing/2014/main" id="{48F9FEAC-066B-4060-3EA5-8885F8A6CBEE}"/>
                </a:ext>
              </a:extLst>
            </p:cNvPr>
            <p:cNvGrpSpPr/>
            <p:nvPr/>
          </p:nvGrpSpPr>
          <p:grpSpPr>
            <a:xfrm>
              <a:off x="8677402" y="2318391"/>
              <a:ext cx="567055" cy="495300"/>
              <a:chOff x="5948172" y="3147060"/>
              <a:chExt cx="567055" cy="495300"/>
            </a:xfrm>
          </p:grpSpPr>
          <p:sp>
            <p:nvSpPr>
              <p:cNvPr id="407" name="object 196">
                <a:extLst>
                  <a:ext uri="{FF2B5EF4-FFF2-40B4-BE49-F238E27FC236}">
                    <a16:creationId xmlns:a16="http://schemas.microsoft.com/office/drawing/2014/main" id="{583E53B0-A8C8-46B8-8C76-22D2B0C71700}"/>
                  </a:ext>
                </a:extLst>
              </p:cNvPr>
              <p:cNvSpPr/>
              <p:nvPr/>
            </p:nvSpPr>
            <p:spPr>
              <a:xfrm>
                <a:off x="5961887" y="316230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2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08" name="object 197">
                <a:extLst>
                  <a:ext uri="{FF2B5EF4-FFF2-40B4-BE49-F238E27FC236}">
                    <a16:creationId xmlns:a16="http://schemas.microsoft.com/office/drawing/2014/main" id="{193DD44A-5750-1994-5654-065C369FB771}"/>
                  </a:ext>
                </a:extLst>
              </p:cNvPr>
              <p:cNvSpPr/>
              <p:nvPr/>
            </p:nvSpPr>
            <p:spPr>
              <a:xfrm>
                <a:off x="5963412" y="3162300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19"/>
                    </a:moveTo>
                    <a:lnTo>
                      <a:pt x="536448" y="464819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19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09" name="object 198">
              <a:extLst>
                <a:ext uri="{FF2B5EF4-FFF2-40B4-BE49-F238E27FC236}">
                  <a16:creationId xmlns:a16="http://schemas.microsoft.com/office/drawing/2014/main" id="{F981E56D-2FB4-0578-F779-241864DFF974}"/>
                </a:ext>
              </a:extLst>
            </p:cNvPr>
            <p:cNvSpPr txBox="1"/>
            <p:nvPr/>
          </p:nvSpPr>
          <p:spPr>
            <a:xfrm>
              <a:off x="8751568" y="2421082"/>
              <a:ext cx="421005" cy="27432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4107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Building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Services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410" name="object 199">
              <a:extLst>
                <a:ext uri="{FF2B5EF4-FFF2-40B4-BE49-F238E27FC236}">
                  <a16:creationId xmlns:a16="http://schemas.microsoft.com/office/drawing/2014/main" id="{8E272D41-7CD8-2F27-9803-9700D487F666}"/>
                </a:ext>
              </a:extLst>
            </p:cNvPr>
            <p:cNvSpPr txBox="1"/>
            <p:nvPr/>
          </p:nvSpPr>
          <p:spPr>
            <a:xfrm>
              <a:off x="7802691" y="4353563"/>
              <a:ext cx="401955" cy="17081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20955">
                <a:lnSpc>
                  <a:spcPts val="655"/>
                </a:lnSpc>
              </a:pPr>
              <a:r>
                <a:rPr sz="600" spc="-10" dirty="0">
                  <a:latin typeface="Arial"/>
                  <a:cs typeface="Arial"/>
                </a:rPr>
                <a:t>CIVE </a:t>
              </a:r>
              <a:r>
                <a:rPr sz="600" spc="-20" dirty="0">
                  <a:latin typeface="Arial"/>
                  <a:cs typeface="Arial"/>
                </a:rPr>
                <a:t>4202</a:t>
              </a:r>
              <a:endParaRPr sz="600">
                <a:latin typeface="Arial"/>
                <a:cs typeface="Arial"/>
              </a:endParaRPr>
            </a:p>
            <a:p>
              <a:pPr>
                <a:lnSpc>
                  <a:spcPct val="100000"/>
                </a:lnSpc>
                <a:spcBef>
                  <a:spcPts val="135"/>
                </a:spcBef>
              </a:pPr>
              <a:r>
                <a:rPr sz="450" dirty="0">
                  <a:latin typeface="Arial Narrow"/>
                  <a:cs typeface="Arial Narrow"/>
                </a:rPr>
                <a:t>Wood</a:t>
              </a:r>
              <a:r>
                <a:rPr sz="450" spc="5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411" name="object 200">
              <a:extLst>
                <a:ext uri="{FF2B5EF4-FFF2-40B4-BE49-F238E27FC236}">
                  <a16:creationId xmlns:a16="http://schemas.microsoft.com/office/drawing/2014/main" id="{04953F7D-A6F9-6990-2E2D-2D89AF7497CE}"/>
                </a:ext>
              </a:extLst>
            </p:cNvPr>
            <p:cNvSpPr/>
            <p:nvPr/>
          </p:nvSpPr>
          <p:spPr>
            <a:xfrm>
              <a:off x="7734045" y="4211198"/>
              <a:ext cx="538480" cy="464820"/>
            </a:xfrm>
            <a:custGeom>
              <a:avLst/>
              <a:gdLst/>
              <a:ahLst/>
              <a:cxnLst/>
              <a:rect l="l" t="t" r="r" b="b"/>
              <a:pathLst>
                <a:path w="538479" h="464820">
                  <a:moveTo>
                    <a:pt x="537971" y="464819"/>
                  </a:moveTo>
                  <a:lnTo>
                    <a:pt x="0" y="464819"/>
                  </a:lnTo>
                  <a:lnTo>
                    <a:pt x="0" y="0"/>
                  </a:lnTo>
                  <a:lnTo>
                    <a:pt x="537971" y="0"/>
                  </a:lnTo>
                  <a:lnTo>
                    <a:pt x="537971" y="46481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2" name="object 201">
              <a:extLst>
                <a:ext uri="{FF2B5EF4-FFF2-40B4-BE49-F238E27FC236}">
                  <a16:creationId xmlns:a16="http://schemas.microsoft.com/office/drawing/2014/main" id="{C394397D-7996-6DE6-8A99-126DB9D9EF30}"/>
                </a:ext>
              </a:extLst>
            </p:cNvPr>
            <p:cNvSpPr txBox="1"/>
            <p:nvPr/>
          </p:nvSpPr>
          <p:spPr>
            <a:xfrm>
              <a:off x="7735569" y="4211198"/>
              <a:ext cx="536575" cy="464820"/>
            </a:xfrm>
            <a:prstGeom prst="rect">
              <a:avLst/>
            </a:prstGeom>
            <a:ln w="30479">
              <a:solidFill>
                <a:srgbClr val="003BED"/>
              </a:solidFill>
            </a:ln>
          </p:spPr>
          <p:txBody>
            <a:bodyPr vert="horz" wrap="square" lIns="0" tIns="46355" rIns="0" bIns="0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365"/>
                </a:spcBef>
              </a:pPr>
              <a:endParaRPr sz="600">
                <a:latin typeface="Times New Roman"/>
                <a:cs typeface="Times New Roman"/>
              </a:endParaRPr>
            </a:p>
            <a:p>
              <a:pPr marL="88265">
                <a:lnSpc>
                  <a:spcPct val="100000"/>
                </a:lnSpc>
              </a:pPr>
              <a:r>
                <a:rPr sz="600" spc="-10" dirty="0">
                  <a:latin typeface="Arial"/>
                  <a:cs typeface="Arial"/>
                </a:rPr>
                <a:t>CIVE </a:t>
              </a:r>
              <a:r>
                <a:rPr sz="600" spc="-20" dirty="0">
                  <a:latin typeface="Arial"/>
                  <a:cs typeface="Arial"/>
                </a:rPr>
                <a:t>4202</a:t>
              </a:r>
              <a:endParaRPr sz="600">
                <a:latin typeface="Arial"/>
                <a:cs typeface="Arial"/>
              </a:endParaRPr>
            </a:p>
            <a:p>
              <a:pPr marL="66675">
                <a:lnSpc>
                  <a:spcPct val="100000"/>
                </a:lnSpc>
                <a:spcBef>
                  <a:spcPts val="140"/>
                </a:spcBef>
              </a:pPr>
              <a:r>
                <a:rPr sz="450" dirty="0">
                  <a:latin typeface="Arial Narrow"/>
                  <a:cs typeface="Arial Narrow"/>
                </a:rPr>
                <a:t>Wood</a:t>
              </a:r>
              <a:r>
                <a:rPr sz="450" spc="5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Engineering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413" name="object 202">
              <a:extLst>
                <a:ext uri="{FF2B5EF4-FFF2-40B4-BE49-F238E27FC236}">
                  <a16:creationId xmlns:a16="http://schemas.microsoft.com/office/drawing/2014/main" id="{DC1EA96C-8E88-3F3C-B05F-1C60BE1BE627}"/>
                </a:ext>
              </a:extLst>
            </p:cNvPr>
            <p:cNvGrpSpPr/>
            <p:nvPr/>
          </p:nvGrpSpPr>
          <p:grpSpPr>
            <a:xfrm>
              <a:off x="8677402" y="1500003"/>
              <a:ext cx="567055" cy="494030"/>
              <a:chOff x="5948172" y="2328672"/>
              <a:chExt cx="567055" cy="494030"/>
            </a:xfrm>
          </p:grpSpPr>
          <p:sp>
            <p:nvSpPr>
              <p:cNvPr id="414" name="object 203">
                <a:extLst>
                  <a:ext uri="{FF2B5EF4-FFF2-40B4-BE49-F238E27FC236}">
                    <a16:creationId xmlns:a16="http://schemas.microsoft.com/office/drawing/2014/main" id="{B93E215E-3AEA-B8EC-50DA-F07A3E491B7E}"/>
                  </a:ext>
                </a:extLst>
              </p:cNvPr>
              <p:cNvSpPr/>
              <p:nvPr/>
            </p:nvSpPr>
            <p:spPr>
              <a:xfrm>
                <a:off x="5961887" y="2342387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19">
                    <a:moveTo>
                      <a:pt x="537972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15" name="object 204">
                <a:extLst>
                  <a:ext uri="{FF2B5EF4-FFF2-40B4-BE49-F238E27FC236}">
                    <a16:creationId xmlns:a16="http://schemas.microsoft.com/office/drawing/2014/main" id="{AAEB592D-A899-3F45-5A09-52A4BFF12E89}"/>
                  </a:ext>
                </a:extLst>
              </p:cNvPr>
              <p:cNvSpPr/>
              <p:nvPr/>
            </p:nvSpPr>
            <p:spPr>
              <a:xfrm>
                <a:off x="5963412" y="2343912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5"/>
                    </a:moveTo>
                    <a:lnTo>
                      <a:pt x="536448" y="463295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3295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16" name="object 205">
              <a:extLst>
                <a:ext uri="{FF2B5EF4-FFF2-40B4-BE49-F238E27FC236}">
                  <a16:creationId xmlns:a16="http://schemas.microsoft.com/office/drawing/2014/main" id="{3E74F30E-53D6-77C5-ADA7-8693B5409EB4}"/>
                </a:ext>
              </a:extLst>
            </p:cNvPr>
            <p:cNvSpPr txBox="1"/>
            <p:nvPr/>
          </p:nvSpPr>
          <p:spPr>
            <a:xfrm>
              <a:off x="8748517" y="1564588"/>
              <a:ext cx="427355" cy="26035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ARCH </a:t>
              </a:r>
              <a:r>
                <a:rPr sz="600" spc="-20" dirty="0">
                  <a:latin typeface="Arial"/>
                  <a:cs typeface="Arial"/>
                </a:rPr>
                <a:t>3331</a:t>
              </a:r>
              <a:endParaRPr sz="600">
                <a:latin typeface="Arial"/>
                <a:cs typeface="Arial"/>
              </a:endParaRPr>
            </a:p>
            <a:p>
              <a:pPr marL="68580" marR="62230" indent="-1270" algn="ctr">
                <a:lnSpc>
                  <a:spcPct val="104500"/>
                </a:lnSpc>
                <a:spcBef>
                  <a:spcPts val="5"/>
                </a:spcBef>
              </a:pPr>
              <a:r>
                <a:rPr sz="450" spc="-10" dirty="0">
                  <a:latin typeface="Arial Narrow"/>
                  <a:cs typeface="Arial Narrow"/>
                </a:rPr>
                <a:t>Architectural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Conservation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417" name="object 206">
              <a:extLst>
                <a:ext uri="{FF2B5EF4-FFF2-40B4-BE49-F238E27FC236}">
                  <a16:creationId xmlns:a16="http://schemas.microsoft.com/office/drawing/2014/main" id="{8EBF2AC3-6136-1E24-472A-D87B1F762F1C}"/>
                </a:ext>
              </a:extLst>
            </p:cNvPr>
            <p:cNvSpPr txBox="1"/>
            <p:nvPr/>
          </p:nvSpPr>
          <p:spPr>
            <a:xfrm>
              <a:off x="8733362" y="1813218"/>
              <a:ext cx="457200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dirty="0">
                  <a:latin typeface="Arial Narrow"/>
                  <a:cs typeface="Arial Narrow"/>
                </a:rPr>
                <a:t>Philosophy</a:t>
              </a:r>
              <a:r>
                <a:rPr sz="450" spc="25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Ethics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418" name="object 207">
              <a:extLst>
                <a:ext uri="{FF2B5EF4-FFF2-40B4-BE49-F238E27FC236}">
                  <a16:creationId xmlns:a16="http://schemas.microsoft.com/office/drawing/2014/main" id="{18E60047-0733-E452-04DA-BBF336523090}"/>
                </a:ext>
              </a:extLst>
            </p:cNvPr>
            <p:cNvSpPr txBox="1"/>
            <p:nvPr/>
          </p:nvSpPr>
          <p:spPr>
            <a:xfrm>
              <a:off x="9710671" y="1584408"/>
              <a:ext cx="393700" cy="31432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0" dirty="0">
                  <a:latin typeface="Arial"/>
                  <a:cs typeface="Arial"/>
                </a:rPr>
                <a:t> </a:t>
              </a:r>
              <a:r>
                <a:rPr sz="600" spc="-25" dirty="0">
                  <a:latin typeface="Arial"/>
                  <a:cs typeface="Arial"/>
                </a:rPr>
                <a:t>4106</a:t>
              </a:r>
              <a:endParaRPr sz="600">
                <a:latin typeface="Arial"/>
                <a:cs typeface="Arial"/>
              </a:endParaRPr>
            </a:p>
            <a:p>
              <a:pPr marL="39370" marR="33020" indent="1905" algn="ctr">
                <a:lnSpc>
                  <a:spcPct val="104500"/>
                </a:lnSpc>
                <a:spcBef>
                  <a:spcPts val="5"/>
                </a:spcBef>
              </a:pPr>
              <a:r>
                <a:rPr sz="450" spc="-10" dirty="0">
                  <a:latin typeface="Arial Narrow"/>
                  <a:cs typeface="Arial Narrow"/>
                </a:rPr>
                <a:t>Indoor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Environmental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spc="-10" dirty="0">
                  <a:latin typeface="Arial Narrow"/>
                  <a:cs typeface="Arial Narrow"/>
                </a:rPr>
                <a:t>Quality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419" name="object 208">
              <a:extLst>
                <a:ext uri="{FF2B5EF4-FFF2-40B4-BE49-F238E27FC236}">
                  <a16:creationId xmlns:a16="http://schemas.microsoft.com/office/drawing/2014/main" id="{1CD9441A-E857-98A7-A3A6-0B17DE244086}"/>
                </a:ext>
              </a:extLst>
            </p:cNvPr>
            <p:cNvSpPr/>
            <p:nvPr/>
          </p:nvSpPr>
          <p:spPr>
            <a:xfrm>
              <a:off x="9637522" y="1513719"/>
              <a:ext cx="538480" cy="464820"/>
            </a:xfrm>
            <a:custGeom>
              <a:avLst/>
              <a:gdLst/>
              <a:ahLst/>
              <a:cxnLst/>
              <a:rect l="l" t="t" r="r" b="b"/>
              <a:pathLst>
                <a:path w="538479" h="464819">
                  <a:moveTo>
                    <a:pt x="537971" y="464820"/>
                  </a:moveTo>
                  <a:lnTo>
                    <a:pt x="0" y="464820"/>
                  </a:lnTo>
                  <a:lnTo>
                    <a:pt x="0" y="0"/>
                  </a:lnTo>
                  <a:lnTo>
                    <a:pt x="537971" y="0"/>
                  </a:lnTo>
                  <a:lnTo>
                    <a:pt x="537971" y="4648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0" name="object 209">
              <a:extLst>
                <a:ext uri="{FF2B5EF4-FFF2-40B4-BE49-F238E27FC236}">
                  <a16:creationId xmlns:a16="http://schemas.microsoft.com/office/drawing/2014/main" id="{E7D310A5-CDA3-3AFB-AD08-B98F4EAB8923}"/>
                </a:ext>
              </a:extLst>
            </p:cNvPr>
            <p:cNvSpPr txBox="1"/>
            <p:nvPr/>
          </p:nvSpPr>
          <p:spPr>
            <a:xfrm>
              <a:off x="9637522" y="1515242"/>
              <a:ext cx="536575" cy="463550"/>
            </a:xfrm>
            <a:prstGeom prst="rect">
              <a:avLst/>
            </a:prstGeom>
            <a:ln w="30480">
              <a:solidFill>
                <a:srgbClr val="003BED"/>
              </a:solidFill>
            </a:ln>
          </p:spPr>
          <p:txBody>
            <a:bodyPr vert="horz" wrap="square" lIns="0" tIns="60960" rIns="0" bIns="0" rtlCol="0">
              <a:spAutoFit/>
            </a:bodyPr>
            <a:lstStyle/>
            <a:p>
              <a:pPr marL="3175" algn="ctr">
                <a:lnSpc>
                  <a:spcPct val="100000"/>
                </a:lnSpc>
                <a:spcBef>
                  <a:spcPts val="48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4106</a:t>
              </a:r>
              <a:endParaRPr sz="600">
                <a:latin typeface="Arial"/>
                <a:cs typeface="Arial"/>
              </a:endParaRPr>
            </a:p>
            <a:p>
              <a:pPr marL="112395" marR="102870" indent="1905" algn="ctr">
                <a:lnSpc>
                  <a:spcPct val="104500"/>
                </a:lnSpc>
                <a:spcBef>
                  <a:spcPts val="5"/>
                </a:spcBef>
              </a:pPr>
              <a:r>
                <a:rPr sz="450" spc="-10" dirty="0">
                  <a:latin typeface="Arial Narrow"/>
                  <a:cs typeface="Arial Narrow"/>
                </a:rPr>
                <a:t>Indoor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Environmental</a:t>
              </a:r>
              <a:endParaRPr sz="450">
                <a:latin typeface="Arial Narrow"/>
                <a:cs typeface="Arial Narrow"/>
              </a:endParaRPr>
            </a:p>
            <a:p>
              <a:pPr marL="3175" algn="ctr">
                <a:lnSpc>
                  <a:spcPct val="100000"/>
                </a:lnSpc>
                <a:spcBef>
                  <a:spcPts val="130"/>
                </a:spcBef>
              </a:pPr>
              <a:r>
                <a:rPr sz="450" spc="-10" dirty="0">
                  <a:latin typeface="Arial Narrow"/>
                  <a:cs typeface="Arial Narrow"/>
                </a:rPr>
                <a:t>Quality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421" name="object 210">
              <a:extLst>
                <a:ext uri="{FF2B5EF4-FFF2-40B4-BE49-F238E27FC236}">
                  <a16:creationId xmlns:a16="http://schemas.microsoft.com/office/drawing/2014/main" id="{16128449-F9BD-A628-E474-646AEE613DC1}"/>
                </a:ext>
              </a:extLst>
            </p:cNvPr>
            <p:cNvSpPr/>
            <p:nvPr/>
          </p:nvSpPr>
          <p:spPr>
            <a:xfrm>
              <a:off x="9637522" y="2333631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20">
                  <a:moveTo>
                    <a:pt x="0" y="464819"/>
                  </a:moveTo>
                  <a:lnTo>
                    <a:pt x="536447" y="464819"/>
                  </a:lnTo>
                  <a:lnTo>
                    <a:pt x="536447" y="0"/>
                  </a:lnTo>
                  <a:lnTo>
                    <a:pt x="0" y="0"/>
                  </a:lnTo>
                  <a:lnTo>
                    <a:pt x="0" y="464819"/>
                  </a:lnTo>
                  <a:close/>
                </a:path>
              </a:pathLst>
            </a:custGeom>
            <a:ln w="30480">
              <a:solidFill>
                <a:srgbClr val="003B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2" name="object 211">
              <a:extLst>
                <a:ext uri="{FF2B5EF4-FFF2-40B4-BE49-F238E27FC236}">
                  <a16:creationId xmlns:a16="http://schemas.microsoft.com/office/drawing/2014/main" id="{49067903-46F4-8A41-FC2A-F12ACA452702}"/>
                </a:ext>
              </a:extLst>
            </p:cNvPr>
            <p:cNvSpPr txBox="1"/>
            <p:nvPr/>
          </p:nvSpPr>
          <p:spPr>
            <a:xfrm>
              <a:off x="9704672" y="2440901"/>
              <a:ext cx="404495" cy="24257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5715"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4601</a:t>
              </a:r>
              <a:endParaRPr sz="600">
                <a:latin typeface="Arial"/>
                <a:cs typeface="Arial"/>
              </a:endParaRPr>
            </a:p>
            <a:p>
              <a:pPr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Building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Pathology</a:t>
              </a:r>
              <a:endParaRPr sz="450">
                <a:latin typeface="Arial Narrow"/>
                <a:cs typeface="Arial Narrow"/>
              </a:endParaRPr>
            </a:p>
            <a:p>
              <a:pPr marL="29845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Rehabilitation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423" name="object 212">
              <a:extLst>
                <a:ext uri="{FF2B5EF4-FFF2-40B4-BE49-F238E27FC236}">
                  <a16:creationId xmlns:a16="http://schemas.microsoft.com/office/drawing/2014/main" id="{15B0D308-920D-08F9-5FF7-87F56644DB08}"/>
                </a:ext>
              </a:extLst>
            </p:cNvPr>
            <p:cNvGrpSpPr/>
            <p:nvPr/>
          </p:nvGrpSpPr>
          <p:grpSpPr>
            <a:xfrm>
              <a:off x="9622282" y="2318391"/>
              <a:ext cx="567055" cy="495300"/>
              <a:chOff x="6893052" y="3147060"/>
              <a:chExt cx="567055" cy="495300"/>
            </a:xfrm>
          </p:grpSpPr>
          <p:sp>
            <p:nvSpPr>
              <p:cNvPr id="424" name="object 213">
                <a:extLst>
                  <a:ext uri="{FF2B5EF4-FFF2-40B4-BE49-F238E27FC236}">
                    <a16:creationId xmlns:a16="http://schemas.microsoft.com/office/drawing/2014/main" id="{9E60365D-DB32-7431-EF63-5FC19D0DB5CF}"/>
                  </a:ext>
                </a:extLst>
              </p:cNvPr>
              <p:cNvSpPr/>
              <p:nvPr/>
            </p:nvSpPr>
            <p:spPr>
              <a:xfrm>
                <a:off x="6908292" y="3162300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1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5" name="object 214">
                <a:extLst>
                  <a:ext uri="{FF2B5EF4-FFF2-40B4-BE49-F238E27FC236}">
                    <a16:creationId xmlns:a16="http://schemas.microsoft.com/office/drawing/2014/main" id="{1AB4530F-8FC8-9EA8-EB4E-8E1CF87A337B}"/>
                  </a:ext>
                </a:extLst>
              </p:cNvPr>
              <p:cNvSpPr/>
              <p:nvPr/>
            </p:nvSpPr>
            <p:spPr>
              <a:xfrm>
                <a:off x="6908292" y="3162300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19"/>
                    </a:moveTo>
                    <a:lnTo>
                      <a:pt x="536447" y="464819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4819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426" name="object 215">
              <a:extLst>
                <a:ext uri="{FF2B5EF4-FFF2-40B4-BE49-F238E27FC236}">
                  <a16:creationId xmlns:a16="http://schemas.microsoft.com/office/drawing/2014/main" id="{7CD673E1-5E9C-B55C-B236-F16062B746B2}"/>
                </a:ext>
              </a:extLst>
            </p:cNvPr>
            <p:cNvSpPr txBox="1"/>
            <p:nvPr/>
          </p:nvSpPr>
          <p:spPr>
            <a:xfrm>
              <a:off x="9691972" y="2421082"/>
              <a:ext cx="429895" cy="27432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8415">
                <a:lnSpc>
                  <a:spcPct val="100000"/>
                </a:lnSpc>
                <a:spcBef>
                  <a:spcPts val="9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4601</a:t>
              </a:r>
              <a:endParaRPr sz="600">
                <a:latin typeface="Arial"/>
                <a:cs typeface="Arial"/>
              </a:endParaRPr>
            </a:p>
            <a:p>
              <a:pPr marL="12700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Building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Pathology</a:t>
              </a:r>
              <a:endParaRPr sz="450">
                <a:latin typeface="Arial Narrow"/>
                <a:cs typeface="Arial Narrow"/>
              </a:endParaRPr>
            </a:p>
            <a:p>
              <a:pPr marL="42545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&amp;</a:t>
              </a:r>
              <a:r>
                <a:rPr sz="450" spc="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Rehabilitation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427" name="object 216">
              <a:extLst>
                <a:ext uri="{FF2B5EF4-FFF2-40B4-BE49-F238E27FC236}">
                  <a16:creationId xmlns:a16="http://schemas.microsoft.com/office/drawing/2014/main" id="{1F4BF941-14B7-22EF-8FE2-B3EA41327B77}"/>
                </a:ext>
              </a:extLst>
            </p:cNvPr>
            <p:cNvGrpSpPr/>
            <p:nvPr/>
          </p:nvGrpSpPr>
          <p:grpSpPr>
            <a:xfrm>
              <a:off x="3399028" y="633608"/>
              <a:ext cx="6529705" cy="3835400"/>
              <a:chOff x="669798" y="1462277"/>
              <a:chExt cx="6529705" cy="3835400"/>
            </a:xfrm>
          </p:grpSpPr>
          <p:sp>
            <p:nvSpPr>
              <p:cNvPr id="428" name="object 217">
                <a:extLst>
                  <a:ext uri="{FF2B5EF4-FFF2-40B4-BE49-F238E27FC236}">
                    <a16:creationId xmlns:a16="http://schemas.microsoft.com/office/drawing/2014/main" id="{34D3E2A9-9F31-F639-6EF6-2C52EF547B6E}"/>
                  </a:ext>
                </a:extLst>
              </p:cNvPr>
              <p:cNvSpPr/>
              <p:nvPr/>
            </p:nvSpPr>
            <p:spPr>
              <a:xfrm>
                <a:off x="673608" y="2013204"/>
                <a:ext cx="429895" cy="1082040"/>
              </a:xfrm>
              <a:custGeom>
                <a:avLst/>
                <a:gdLst/>
                <a:ahLst/>
                <a:cxnLst/>
                <a:rect l="l" t="t" r="r" b="b"/>
                <a:pathLst>
                  <a:path w="429894" h="1082039">
                    <a:moveTo>
                      <a:pt x="0" y="0"/>
                    </a:moveTo>
                    <a:lnTo>
                      <a:pt x="0" y="108203"/>
                    </a:lnTo>
                    <a:lnTo>
                      <a:pt x="239267" y="108203"/>
                    </a:lnTo>
                    <a:lnTo>
                      <a:pt x="239267" y="1082039"/>
                    </a:lnTo>
                    <a:lnTo>
                      <a:pt x="429767" y="1082039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429" name="object 218">
                <a:extLst>
                  <a:ext uri="{FF2B5EF4-FFF2-40B4-BE49-F238E27FC236}">
                    <a16:creationId xmlns:a16="http://schemas.microsoft.com/office/drawing/2014/main" id="{5C0E55C4-B689-460A-EF64-964626DA0EE4}"/>
                  </a:ext>
                </a:extLst>
              </p:cNvPr>
              <p:cNvSpPr/>
              <p:nvPr/>
            </p:nvSpPr>
            <p:spPr>
              <a:xfrm>
                <a:off x="1097279" y="3069335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33" name="object 219">
                <a:extLst>
                  <a:ext uri="{FF2B5EF4-FFF2-40B4-BE49-F238E27FC236}">
                    <a16:creationId xmlns:a16="http://schemas.microsoft.com/office/drawing/2014/main" id="{E5147526-1B89-8FC4-F353-674031C03788}"/>
                  </a:ext>
                </a:extLst>
              </p:cNvPr>
              <p:cNvSpPr/>
              <p:nvPr/>
            </p:nvSpPr>
            <p:spPr>
              <a:xfrm>
                <a:off x="824483" y="1466087"/>
                <a:ext cx="1251585" cy="178435"/>
              </a:xfrm>
              <a:custGeom>
                <a:avLst/>
                <a:gdLst/>
                <a:ahLst/>
                <a:cxnLst/>
                <a:rect l="l" t="t" r="r" b="b"/>
                <a:pathLst>
                  <a:path w="1251585" h="178435">
                    <a:moveTo>
                      <a:pt x="0" y="178308"/>
                    </a:moveTo>
                    <a:lnTo>
                      <a:pt x="144780" y="178308"/>
                    </a:lnTo>
                    <a:lnTo>
                      <a:pt x="144780" y="0"/>
                    </a:lnTo>
                    <a:lnTo>
                      <a:pt x="1106424" y="0"/>
                    </a:lnTo>
                    <a:lnTo>
                      <a:pt x="1106424" y="172212"/>
                    </a:lnTo>
                    <a:lnTo>
                      <a:pt x="1251204" y="172212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63" name="object 220">
                <a:extLst>
                  <a:ext uri="{FF2B5EF4-FFF2-40B4-BE49-F238E27FC236}">
                    <a16:creationId xmlns:a16="http://schemas.microsoft.com/office/drawing/2014/main" id="{4A3CD7D1-38DB-7AC5-C141-25B818FCFBAF}"/>
                  </a:ext>
                </a:extLst>
              </p:cNvPr>
              <p:cNvSpPr/>
              <p:nvPr/>
            </p:nvSpPr>
            <p:spPr>
              <a:xfrm>
                <a:off x="2069592" y="1612392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69">
                    <a:moveTo>
                      <a:pt x="0" y="51816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64" name="object 221">
                <a:extLst>
                  <a:ext uri="{FF2B5EF4-FFF2-40B4-BE49-F238E27FC236}">
                    <a16:creationId xmlns:a16="http://schemas.microsoft.com/office/drawing/2014/main" id="{BA8F180B-092C-F05C-2773-43A9C8454407}"/>
                  </a:ext>
                </a:extLst>
              </p:cNvPr>
              <p:cNvSpPr/>
              <p:nvPr/>
            </p:nvSpPr>
            <p:spPr>
              <a:xfrm>
                <a:off x="1735836" y="1764792"/>
                <a:ext cx="340360" cy="601980"/>
              </a:xfrm>
              <a:custGeom>
                <a:avLst/>
                <a:gdLst/>
                <a:ahLst/>
                <a:cxnLst/>
                <a:rect l="l" t="t" r="r" b="b"/>
                <a:pathLst>
                  <a:path w="340360" h="601980">
                    <a:moveTo>
                      <a:pt x="0" y="601979"/>
                    </a:moveTo>
                    <a:lnTo>
                      <a:pt x="117347" y="601979"/>
                    </a:lnTo>
                    <a:lnTo>
                      <a:pt x="117347" y="0"/>
                    </a:lnTo>
                    <a:lnTo>
                      <a:pt x="339851" y="0"/>
                    </a:lnTo>
                  </a:path>
                </a:pathLst>
              </a:custGeom>
              <a:ln w="762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70" name="object 222">
                <a:extLst>
                  <a:ext uri="{FF2B5EF4-FFF2-40B4-BE49-F238E27FC236}">
                    <a16:creationId xmlns:a16="http://schemas.microsoft.com/office/drawing/2014/main" id="{849390A5-4187-B891-01B1-BDC1341C6AD8}"/>
                  </a:ext>
                </a:extLst>
              </p:cNvPr>
              <p:cNvSpPr/>
              <p:nvPr/>
            </p:nvSpPr>
            <p:spPr>
              <a:xfrm>
                <a:off x="2069592" y="1738884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80" name="object 223">
                <a:extLst>
                  <a:ext uri="{FF2B5EF4-FFF2-40B4-BE49-F238E27FC236}">
                    <a16:creationId xmlns:a16="http://schemas.microsoft.com/office/drawing/2014/main" id="{41B92302-47D5-7F44-F1F7-E634E03412AD}"/>
                  </a:ext>
                </a:extLst>
              </p:cNvPr>
              <p:cNvSpPr/>
              <p:nvPr/>
            </p:nvSpPr>
            <p:spPr>
              <a:xfrm>
                <a:off x="1735836" y="1895855"/>
                <a:ext cx="1297305" cy="591820"/>
              </a:xfrm>
              <a:custGeom>
                <a:avLst/>
                <a:gdLst/>
                <a:ahLst/>
                <a:cxnLst/>
                <a:rect l="l" t="t" r="r" b="b"/>
                <a:pathLst>
                  <a:path w="1297305" h="591819">
                    <a:moveTo>
                      <a:pt x="0" y="591312"/>
                    </a:moveTo>
                    <a:lnTo>
                      <a:pt x="202692" y="591312"/>
                    </a:lnTo>
                    <a:lnTo>
                      <a:pt x="205073" y="579477"/>
                    </a:lnTo>
                    <a:lnTo>
                      <a:pt x="211455" y="569785"/>
                    </a:lnTo>
                    <a:lnTo>
                      <a:pt x="220694" y="563237"/>
                    </a:lnTo>
                    <a:lnTo>
                      <a:pt x="231648" y="560832"/>
                    </a:lnTo>
                    <a:lnTo>
                      <a:pt x="243482" y="563237"/>
                    </a:lnTo>
                    <a:lnTo>
                      <a:pt x="253174" y="569785"/>
                    </a:lnTo>
                    <a:lnTo>
                      <a:pt x="259722" y="579477"/>
                    </a:lnTo>
                    <a:lnTo>
                      <a:pt x="262128" y="591312"/>
                    </a:lnTo>
                    <a:lnTo>
                      <a:pt x="303276" y="591312"/>
                    </a:lnTo>
                    <a:lnTo>
                      <a:pt x="303276" y="291084"/>
                    </a:lnTo>
                    <a:lnTo>
                      <a:pt x="1048512" y="291084"/>
                    </a:lnTo>
                    <a:lnTo>
                      <a:pt x="1050678" y="279249"/>
                    </a:lnTo>
                    <a:lnTo>
                      <a:pt x="1056703" y="269557"/>
                    </a:lnTo>
                    <a:lnTo>
                      <a:pt x="1065871" y="263009"/>
                    </a:lnTo>
                    <a:lnTo>
                      <a:pt x="1077468" y="260604"/>
                    </a:lnTo>
                    <a:lnTo>
                      <a:pt x="1089302" y="263009"/>
                    </a:lnTo>
                    <a:lnTo>
                      <a:pt x="1098994" y="269557"/>
                    </a:lnTo>
                    <a:lnTo>
                      <a:pt x="1105542" y="279249"/>
                    </a:lnTo>
                    <a:lnTo>
                      <a:pt x="1107948" y="291084"/>
                    </a:lnTo>
                    <a:lnTo>
                      <a:pt x="1146048" y="291084"/>
                    </a:lnTo>
                    <a:lnTo>
                      <a:pt x="1146048" y="0"/>
                    </a:lnTo>
                    <a:lnTo>
                      <a:pt x="1296924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2" name="object 224">
                <a:extLst>
                  <a:ext uri="{FF2B5EF4-FFF2-40B4-BE49-F238E27FC236}">
                    <a16:creationId xmlns:a16="http://schemas.microsoft.com/office/drawing/2014/main" id="{BA321C7D-8816-176B-9FB9-3474CA7506DC}"/>
                  </a:ext>
                </a:extLst>
              </p:cNvPr>
              <p:cNvSpPr/>
              <p:nvPr/>
            </p:nvSpPr>
            <p:spPr>
              <a:xfrm>
                <a:off x="3025140" y="1869948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7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3" name="object 225">
                <a:extLst>
                  <a:ext uri="{FF2B5EF4-FFF2-40B4-BE49-F238E27FC236}">
                    <a16:creationId xmlns:a16="http://schemas.microsoft.com/office/drawing/2014/main" id="{EF78EE2E-96B3-3A2F-7F2D-AE23662020EE}"/>
                  </a:ext>
                </a:extLst>
              </p:cNvPr>
              <p:cNvSpPr/>
              <p:nvPr/>
            </p:nvSpPr>
            <p:spPr>
              <a:xfrm>
                <a:off x="2689859" y="1764792"/>
                <a:ext cx="342900" cy="0"/>
              </a:xfrm>
              <a:custGeom>
                <a:avLst/>
                <a:gdLst/>
                <a:ahLst/>
                <a:cxnLst/>
                <a:rect l="l" t="t" r="r" b="b"/>
                <a:pathLst>
                  <a:path w="342900">
                    <a:moveTo>
                      <a:pt x="0" y="0"/>
                    </a:moveTo>
                    <a:lnTo>
                      <a:pt x="118872" y="0"/>
                    </a:lnTo>
                    <a:lnTo>
                      <a:pt x="342900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4" name="object 226">
                <a:extLst>
                  <a:ext uri="{FF2B5EF4-FFF2-40B4-BE49-F238E27FC236}">
                    <a16:creationId xmlns:a16="http://schemas.microsoft.com/office/drawing/2014/main" id="{D68395C0-85C7-14A8-66D1-69C3AADAEF69}"/>
                  </a:ext>
                </a:extLst>
              </p:cNvPr>
              <p:cNvSpPr/>
              <p:nvPr/>
            </p:nvSpPr>
            <p:spPr>
              <a:xfrm>
                <a:off x="3025140" y="1738884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69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5" name="object 227">
                <a:extLst>
                  <a:ext uri="{FF2B5EF4-FFF2-40B4-BE49-F238E27FC236}">
                    <a16:creationId xmlns:a16="http://schemas.microsoft.com/office/drawing/2014/main" id="{D906E304-0C25-328B-0C41-DDFCBA6F4987}"/>
                  </a:ext>
                </a:extLst>
              </p:cNvPr>
              <p:cNvSpPr/>
              <p:nvPr/>
            </p:nvSpPr>
            <p:spPr>
              <a:xfrm>
                <a:off x="2400299" y="1764792"/>
                <a:ext cx="1588135" cy="1504315"/>
              </a:xfrm>
              <a:custGeom>
                <a:avLst/>
                <a:gdLst/>
                <a:ahLst/>
                <a:cxnLst/>
                <a:rect l="l" t="t" r="r" b="b"/>
                <a:pathLst>
                  <a:path w="1588135" h="1504314">
                    <a:moveTo>
                      <a:pt x="0" y="1504187"/>
                    </a:moveTo>
                    <a:lnTo>
                      <a:pt x="0" y="1208531"/>
                    </a:lnTo>
                    <a:lnTo>
                      <a:pt x="384048" y="1208531"/>
                    </a:lnTo>
                    <a:lnTo>
                      <a:pt x="386214" y="1196697"/>
                    </a:lnTo>
                    <a:lnTo>
                      <a:pt x="392239" y="1187005"/>
                    </a:lnTo>
                    <a:lnTo>
                      <a:pt x="401407" y="1180457"/>
                    </a:lnTo>
                    <a:lnTo>
                      <a:pt x="413004" y="1178051"/>
                    </a:lnTo>
                    <a:lnTo>
                      <a:pt x="424838" y="1180457"/>
                    </a:lnTo>
                    <a:lnTo>
                      <a:pt x="434530" y="1187005"/>
                    </a:lnTo>
                    <a:lnTo>
                      <a:pt x="441078" y="1196697"/>
                    </a:lnTo>
                    <a:lnTo>
                      <a:pt x="443484" y="1208531"/>
                    </a:lnTo>
                    <a:lnTo>
                      <a:pt x="1443228" y="1208531"/>
                    </a:lnTo>
                    <a:lnTo>
                      <a:pt x="1443228" y="0"/>
                    </a:lnTo>
                    <a:lnTo>
                      <a:pt x="1588008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6" name="object 228">
                <a:extLst>
                  <a:ext uri="{FF2B5EF4-FFF2-40B4-BE49-F238E27FC236}">
                    <a16:creationId xmlns:a16="http://schemas.microsoft.com/office/drawing/2014/main" id="{151054BD-CE43-5734-383D-C44004121E83}"/>
                  </a:ext>
                </a:extLst>
              </p:cNvPr>
              <p:cNvSpPr/>
              <p:nvPr/>
            </p:nvSpPr>
            <p:spPr>
              <a:xfrm>
                <a:off x="3982211" y="1738884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7" name="object 229">
                <a:extLst>
                  <a:ext uri="{FF2B5EF4-FFF2-40B4-BE49-F238E27FC236}">
                    <a16:creationId xmlns:a16="http://schemas.microsoft.com/office/drawing/2014/main" id="{D08AA6EB-527E-181D-0667-A3946903B245}"/>
                  </a:ext>
                </a:extLst>
              </p:cNvPr>
              <p:cNvSpPr/>
              <p:nvPr/>
            </p:nvSpPr>
            <p:spPr>
              <a:xfrm>
                <a:off x="2537459" y="3767327"/>
                <a:ext cx="2407920" cy="1506220"/>
              </a:xfrm>
              <a:custGeom>
                <a:avLst/>
                <a:gdLst/>
                <a:ahLst/>
                <a:cxnLst/>
                <a:rect l="l" t="t" r="r" b="b"/>
                <a:pathLst>
                  <a:path w="2407920" h="1506220">
                    <a:moveTo>
                      <a:pt x="0" y="0"/>
                    </a:moveTo>
                    <a:lnTo>
                      <a:pt x="0" y="297180"/>
                    </a:lnTo>
                    <a:lnTo>
                      <a:pt x="246888" y="297180"/>
                    </a:lnTo>
                    <a:lnTo>
                      <a:pt x="249054" y="286226"/>
                    </a:lnTo>
                    <a:lnTo>
                      <a:pt x="255079" y="276987"/>
                    </a:lnTo>
                    <a:lnTo>
                      <a:pt x="264247" y="270605"/>
                    </a:lnTo>
                    <a:lnTo>
                      <a:pt x="275843" y="268224"/>
                    </a:lnTo>
                    <a:lnTo>
                      <a:pt x="287678" y="270605"/>
                    </a:lnTo>
                    <a:lnTo>
                      <a:pt x="297370" y="276987"/>
                    </a:lnTo>
                    <a:lnTo>
                      <a:pt x="303918" y="286226"/>
                    </a:lnTo>
                    <a:lnTo>
                      <a:pt x="306323" y="297180"/>
                    </a:lnTo>
                    <a:lnTo>
                      <a:pt x="1171956" y="297180"/>
                    </a:lnTo>
                    <a:lnTo>
                      <a:pt x="1171956" y="1063752"/>
                    </a:lnTo>
                    <a:lnTo>
                      <a:pt x="1344167" y="1063752"/>
                    </a:lnTo>
                    <a:lnTo>
                      <a:pt x="1346334" y="1051917"/>
                    </a:lnTo>
                    <a:lnTo>
                      <a:pt x="1352359" y="1042225"/>
                    </a:lnTo>
                    <a:lnTo>
                      <a:pt x="1361527" y="1035677"/>
                    </a:lnTo>
                    <a:lnTo>
                      <a:pt x="1373124" y="1033272"/>
                    </a:lnTo>
                    <a:lnTo>
                      <a:pt x="1384958" y="1035677"/>
                    </a:lnTo>
                    <a:lnTo>
                      <a:pt x="1394650" y="1042225"/>
                    </a:lnTo>
                    <a:lnTo>
                      <a:pt x="1401198" y="1051917"/>
                    </a:lnTo>
                    <a:lnTo>
                      <a:pt x="1403604" y="1063752"/>
                    </a:lnTo>
                    <a:lnTo>
                      <a:pt x="1999487" y="1063752"/>
                    </a:lnTo>
                    <a:lnTo>
                      <a:pt x="1999487" y="1197864"/>
                    </a:lnTo>
                    <a:lnTo>
                      <a:pt x="2156459" y="1197864"/>
                    </a:lnTo>
                    <a:lnTo>
                      <a:pt x="2156459" y="1505712"/>
                    </a:lnTo>
                    <a:lnTo>
                      <a:pt x="2226563" y="1505712"/>
                    </a:lnTo>
                    <a:lnTo>
                      <a:pt x="2228969" y="1493877"/>
                    </a:lnTo>
                    <a:lnTo>
                      <a:pt x="2235517" y="1484185"/>
                    </a:lnTo>
                    <a:lnTo>
                      <a:pt x="2245209" y="1477637"/>
                    </a:lnTo>
                    <a:lnTo>
                      <a:pt x="2257044" y="1475232"/>
                    </a:lnTo>
                    <a:lnTo>
                      <a:pt x="2268640" y="1477637"/>
                    </a:lnTo>
                    <a:lnTo>
                      <a:pt x="2277808" y="1484185"/>
                    </a:lnTo>
                    <a:lnTo>
                      <a:pt x="2283833" y="1493877"/>
                    </a:lnTo>
                    <a:lnTo>
                      <a:pt x="2286000" y="1505712"/>
                    </a:lnTo>
                    <a:lnTo>
                      <a:pt x="2407920" y="1505712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8" name="object 230">
                <a:extLst>
                  <a:ext uri="{FF2B5EF4-FFF2-40B4-BE49-F238E27FC236}">
                    <a16:creationId xmlns:a16="http://schemas.microsoft.com/office/drawing/2014/main" id="{52787AE4-2200-5689-538A-83B2BDC1957B}"/>
                  </a:ext>
                </a:extLst>
              </p:cNvPr>
              <p:cNvSpPr/>
              <p:nvPr/>
            </p:nvSpPr>
            <p:spPr>
              <a:xfrm>
                <a:off x="4937760" y="5247132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7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899" name="object 231">
                <a:extLst>
                  <a:ext uri="{FF2B5EF4-FFF2-40B4-BE49-F238E27FC236}">
                    <a16:creationId xmlns:a16="http://schemas.microsoft.com/office/drawing/2014/main" id="{1D8D1ECE-1AE6-F0DA-FE3C-68F49504A258}"/>
                  </a:ext>
                </a:extLst>
              </p:cNvPr>
              <p:cNvSpPr/>
              <p:nvPr/>
            </p:nvSpPr>
            <p:spPr>
              <a:xfrm>
                <a:off x="2400299" y="3767327"/>
                <a:ext cx="1583690" cy="1503045"/>
              </a:xfrm>
              <a:custGeom>
                <a:avLst/>
                <a:gdLst/>
                <a:ahLst/>
                <a:cxnLst/>
                <a:rect l="l" t="t" r="r" b="b"/>
                <a:pathLst>
                  <a:path w="1583689" h="1503045">
                    <a:moveTo>
                      <a:pt x="0" y="0"/>
                    </a:moveTo>
                    <a:lnTo>
                      <a:pt x="0" y="362712"/>
                    </a:lnTo>
                    <a:lnTo>
                      <a:pt x="384048" y="362712"/>
                    </a:lnTo>
                    <a:lnTo>
                      <a:pt x="386214" y="350877"/>
                    </a:lnTo>
                    <a:lnTo>
                      <a:pt x="392239" y="341185"/>
                    </a:lnTo>
                    <a:lnTo>
                      <a:pt x="401407" y="334637"/>
                    </a:lnTo>
                    <a:lnTo>
                      <a:pt x="413004" y="332232"/>
                    </a:lnTo>
                    <a:lnTo>
                      <a:pt x="424838" y="334637"/>
                    </a:lnTo>
                    <a:lnTo>
                      <a:pt x="434530" y="341185"/>
                    </a:lnTo>
                    <a:lnTo>
                      <a:pt x="441078" y="350877"/>
                    </a:lnTo>
                    <a:lnTo>
                      <a:pt x="443484" y="362712"/>
                    </a:lnTo>
                    <a:lnTo>
                      <a:pt x="481584" y="362712"/>
                    </a:lnTo>
                    <a:lnTo>
                      <a:pt x="481584" y="1191768"/>
                    </a:lnTo>
                    <a:lnTo>
                      <a:pt x="1443228" y="1191768"/>
                    </a:lnTo>
                    <a:lnTo>
                      <a:pt x="1443228" y="1502663"/>
                    </a:lnTo>
                    <a:lnTo>
                      <a:pt x="1583436" y="1502663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0" name="object 232">
                <a:extLst>
                  <a:ext uri="{FF2B5EF4-FFF2-40B4-BE49-F238E27FC236}">
                    <a16:creationId xmlns:a16="http://schemas.microsoft.com/office/drawing/2014/main" id="{52FCF0E8-B6BB-994F-9EF0-2AE53734935A}"/>
                  </a:ext>
                </a:extLst>
              </p:cNvPr>
              <p:cNvSpPr/>
              <p:nvPr/>
            </p:nvSpPr>
            <p:spPr>
              <a:xfrm>
                <a:off x="3977639" y="5244083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70">
                    <a:moveTo>
                      <a:pt x="0" y="51816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1" name="object 233">
                <a:extLst>
                  <a:ext uri="{FF2B5EF4-FFF2-40B4-BE49-F238E27FC236}">
                    <a16:creationId xmlns:a16="http://schemas.microsoft.com/office/drawing/2014/main" id="{A6CF3604-9F1E-F187-2548-7A489DE3FF0D}"/>
                  </a:ext>
                </a:extLst>
              </p:cNvPr>
              <p:cNvSpPr/>
              <p:nvPr/>
            </p:nvSpPr>
            <p:spPr>
              <a:xfrm>
                <a:off x="2688335" y="3084575"/>
                <a:ext cx="2581910" cy="314325"/>
              </a:xfrm>
              <a:custGeom>
                <a:avLst/>
                <a:gdLst/>
                <a:ahLst/>
                <a:cxnLst/>
                <a:rect l="l" t="t" r="r" b="b"/>
                <a:pathLst>
                  <a:path w="2581910" h="314325">
                    <a:moveTo>
                      <a:pt x="0" y="313943"/>
                    </a:moveTo>
                    <a:lnTo>
                      <a:pt x="96012" y="313943"/>
                    </a:lnTo>
                    <a:lnTo>
                      <a:pt x="98178" y="302109"/>
                    </a:lnTo>
                    <a:lnTo>
                      <a:pt x="104203" y="292417"/>
                    </a:lnTo>
                    <a:lnTo>
                      <a:pt x="113371" y="285869"/>
                    </a:lnTo>
                    <a:lnTo>
                      <a:pt x="124968" y="283463"/>
                    </a:lnTo>
                    <a:lnTo>
                      <a:pt x="136802" y="285869"/>
                    </a:lnTo>
                    <a:lnTo>
                      <a:pt x="146494" y="292417"/>
                    </a:lnTo>
                    <a:lnTo>
                      <a:pt x="153042" y="302109"/>
                    </a:lnTo>
                    <a:lnTo>
                      <a:pt x="155448" y="313943"/>
                    </a:lnTo>
                    <a:lnTo>
                      <a:pt x="327660" y="313943"/>
                    </a:lnTo>
                    <a:lnTo>
                      <a:pt x="327660" y="30479"/>
                    </a:lnTo>
                    <a:lnTo>
                      <a:pt x="638556" y="30479"/>
                    </a:lnTo>
                    <a:lnTo>
                      <a:pt x="640961" y="18645"/>
                    </a:lnTo>
                    <a:lnTo>
                      <a:pt x="647509" y="8953"/>
                    </a:lnTo>
                    <a:lnTo>
                      <a:pt x="657201" y="2405"/>
                    </a:lnTo>
                    <a:lnTo>
                      <a:pt x="669035" y="0"/>
                    </a:lnTo>
                    <a:lnTo>
                      <a:pt x="679989" y="2405"/>
                    </a:lnTo>
                    <a:lnTo>
                      <a:pt x="689228" y="8953"/>
                    </a:lnTo>
                    <a:lnTo>
                      <a:pt x="695610" y="18645"/>
                    </a:lnTo>
                    <a:lnTo>
                      <a:pt x="697991" y="30479"/>
                    </a:lnTo>
                    <a:lnTo>
                      <a:pt x="1591055" y="30479"/>
                    </a:lnTo>
                    <a:lnTo>
                      <a:pt x="1593461" y="18645"/>
                    </a:lnTo>
                    <a:lnTo>
                      <a:pt x="1600009" y="8953"/>
                    </a:lnTo>
                    <a:lnTo>
                      <a:pt x="1609701" y="2405"/>
                    </a:lnTo>
                    <a:lnTo>
                      <a:pt x="1621536" y="0"/>
                    </a:lnTo>
                    <a:lnTo>
                      <a:pt x="1632489" y="2405"/>
                    </a:lnTo>
                    <a:lnTo>
                      <a:pt x="1641728" y="8953"/>
                    </a:lnTo>
                    <a:lnTo>
                      <a:pt x="1648110" y="18645"/>
                    </a:lnTo>
                    <a:lnTo>
                      <a:pt x="1650491" y="30479"/>
                    </a:lnTo>
                    <a:lnTo>
                      <a:pt x="2002536" y="30479"/>
                    </a:lnTo>
                    <a:lnTo>
                      <a:pt x="2004917" y="18645"/>
                    </a:lnTo>
                    <a:lnTo>
                      <a:pt x="2011298" y="8953"/>
                    </a:lnTo>
                    <a:lnTo>
                      <a:pt x="2020538" y="2405"/>
                    </a:lnTo>
                    <a:lnTo>
                      <a:pt x="2031491" y="0"/>
                    </a:lnTo>
                    <a:lnTo>
                      <a:pt x="2043326" y="2405"/>
                    </a:lnTo>
                    <a:lnTo>
                      <a:pt x="2053018" y="8953"/>
                    </a:lnTo>
                    <a:lnTo>
                      <a:pt x="2059566" y="18645"/>
                    </a:lnTo>
                    <a:lnTo>
                      <a:pt x="2061971" y="30479"/>
                    </a:lnTo>
                    <a:lnTo>
                      <a:pt x="2075687" y="30479"/>
                    </a:lnTo>
                    <a:lnTo>
                      <a:pt x="2078093" y="18645"/>
                    </a:lnTo>
                    <a:lnTo>
                      <a:pt x="2084641" y="8953"/>
                    </a:lnTo>
                    <a:lnTo>
                      <a:pt x="2094333" y="2405"/>
                    </a:lnTo>
                    <a:lnTo>
                      <a:pt x="2106167" y="0"/>
                    </a:lnTo>
                    <a:lnTo>
                      <a:pt x="2117764" y="2405"/>
                    </a:lnTo>
                    <a:lnTo>
                      <a:pt x="2126932" y="8953"/>
                    </a:lnTo>
                    <a:lnTo>
                      <a:pt x="2132957" y="18645"/>
                    </a:lnTo>
                    <a:lnTo>
                      <a:pt x="2135124" y="30479"/>
                    </a:lnTo>
                    <a:lnTo>
                      <a:pt x="2581656" y="30479"/>
                    </a:lnTo>
                    <a:lnTo>
                      <a:pt x="2581656" y="140207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2" name="object 234">
                <a:extLst>
                  <a:ext uri="{FF2B5EF4-FFF2-40B4-BE49-F238E27FC236}">
                    <a16:creationId xmlns:a16="http://schemas.microsoft.com/office/drawing/2014/main" id="{DD0FDF97-30DA-E45F-50CA-261FF52E0DB1}"/>
                  </a:ext>
                </a:extLst>
              </p:cNvPr>
              <p:cNvSpPr/>
              <p:nvPr/>
            </p:nvSpPr>
            <p:spPr>
              <a:xfrm>
                <a:off x="5244083" y="3218688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25908" y="50291"/>
                    </a:moveTo>
                    <a:lnTo>
                      <a:pt x="0" y="0"/>
                    </a:lnTo>
                    <a:lnTo>
                      <a:pt x="50292" y="0"/>
                    </a:lnTo>
                    <a:lnTo>
                      <a:pt x="25908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3" name="object 235">
                <a:extLst>
                  <a:ext uri="{FF2B5EF4-FFF2-40B4-BE49-F238E27FC236}">
                    <a16:creationId xmlns:a16="http://schemas.microsoft.com/office/drawing/2014/main" id="{00B11A4A-774B-4EED-D5D6-2260E09FA4A9}"/>
                  </a:ext>
                </a:extLst>
              </p:cNvPr>
              <p:cNvSpPr/>
              <p:nvPr/>
            </p:nvSpPr>
            <p:spPr>
              <a:xfrm>
                <a:off x="2688335" y="3608832"/>
                <a:ext cx="2443480" cy="544195"/>
              </a:xfrm>
              <a:custGeom>
                <a:avLst/>
                <a:gdLst/>
                <a:ahLst/>
                <a:cxnLst/>
                <a:rect l="l" t="t" r="r" b="b"/>
                <a:pathLst>
                  <a:path w="2443479" h="544195">
                    <a:moveTo>
                      <a:pt x="0" y="28955"/>
                    </a:moveTo>
                    <a:lnTo>
                      <a:pt x="96012" y="28955"/>
                    </a:lnTo>
                    <a:lnTo>
                      <a:pt x="98178" y="18002"/>
                    </a:lnTo>
                    <a:lnTo>
                      <a:pt x="104203" y="8762"/>
                    </a:lnTo>
                    <a:lnTo>
                      <a:pt x="113371" y="2381"/>
                    </a:lnTo>
                    <a:lnTo>
                      <a:pt x="124968" y="0"/>
                    </a:lnTo>
                    <a:lnTo>
                      <a:pt x="136802" y="2381"/>
                    </a:lnTo>
                    <a:lnTo>
                      <a:pt x="146494" y="8762"/>
                    </a:lnTo>
                    <a:lnTo>
                      <a:pt x="153042" y="18002"/>
                    </a:lnTo>
                    <a:lnTo>
                      <a:pt x="155448" y="28955"/>
                    </a:lnTo>
                    <a:lnTo>
                      <a:pt x="260604" y="28955"/>
                    </a:lnTo>
                    <a:lnTo>
                      <a:pt x="260604" y="385571"/>
                    </a:lnTo>
                    <a:lnTo>
                      <a:pt x="1057656" y="385571"/>
                    </a:lnTo>
                    <a:lnTo>
                      <a:pt x="1060061" y="373737"/>
                    </a:lnTo>
                    <a:lnTo>
                      <a:pt x="1066609" y="364045"/>
                    </a:lnTo>
                    <a:lnTo>
                      <a:pt x="1076301" y="357497"/>
                    </a:lnTo>
                    <a:lnTo>
                      <a:pt x="1088135" y="355092"/>
                    </a:lnTo>
                    <a:lnTo>
                      <a:pt x="1099970" y="357497"/>
                    </a:lnTo>
                    <a:lnTo>
                      <a:pt x="1109662" y="364045"/>
                    </a:lnTo>
                    <a:lnTo>
                      <a:pt x="1116210" y="373737"/>
                    </a:lnTo>
                    <a:lnTo>
                      <a:pt x="1118616" y="385571"/>
                    </a:lnTo>
                    <a:lnTo>
                      <a:pt x="1155191" y="385571"/>
                    </a:lnTo>
                    <a:lnTo>
                      <a:pt x="1155191" y="455675"/>
                    </a:lnTo>
                    <a:lnTo>
                      <a:pt x="2002536" y="455675"/>
                    </a:lnTo>
                    <a:lnTo>
                      <a:pt x="2004917" y="444722"/>
                    </a:lnTo>
                    <a:lnTo>
                      <a:pt x="2011298" y="435482"/>
                    </a:lnTo>
                    <a:lnTo>
                      <a:pt x="2020538" y="429101"/>
                    </a:lnTo>
                    <a:lnTo>
                      <a:pt x="2031491" y="426719"/>
                    </a:lnTo>
                    <a:lnTo>
                      <a:pt x="2043326" y="429101"/>
                    </a:lnTo>
                    <a:lnTo>
                      <a:pt x="2053018" y="435482"/>
                    </a:lnTo>
                    <a:lnTo>
                      <a:pt x="2059566" y="444722"/>
                    </a:lnTo>
                    <a:lnTo>
                      <a:pt x="2061971" y="455675"/>
                    </a:lnTo>
                    <a:lnTo>
                      <a:pt x="2075687" y="455675"/>
                    </a:lnTo>
                    <a:lnTo>
                      <a:pt x="2078093" y="444722"/>
                    </a:lnTo>
                    <a:lnTo>
                      <a:pt x="2084641" y="435482"/>
                    </a:lnTo>
                    <a:lnTo>
                      <a:pt x="2094333" y="429101"/>
                    </a:lnTo>
                    <a:lnTo>
                      <a:pt x="2106167" y="426719"/>
                    </a:lnTo>
                    <a:lnTo>
                      <a:pt x="2117764" y="429101"/>
                    </a:lnTo>
                    <a:lnTo>
                      <a:pt x="2126932" y="435482"/>
                    </a:lnTo>
                    <a:lnTo>
                      <a:pt x="2132957" y="444722"/>
                    </a:lnTo>
                    <a:lnTo>
                      <a:pt x="2135124" y="455675"/>
                    </a:lnTo>
                    <a:lnTo>
                      <a:pt x="2442972" y="455675"/>
                    </a:lnTo>
                    <a:lnTo>
                      <a:pt x="2442972" y="544068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4" name="object 236">
                <a:extLst>
                  <a:ext uri="{FF2B5EF4-FFF2-40B4-BE49-F238E27FC236}">
                    <a16:creationId xmlns:a16="http://schemas.microsoft.com/office/drawing/2014/main" id="{CFC7DE6F-1332-1E6B-1FDD-5F2213A8B8F1}"/>
                  </a:ext>
                </a:extLst>
              </p:cNvPr>
              <p:cNvSpPr/>
              <p:nvPr/>
            </p:nvSpPr>
            <p:spPr>
              <a:xfrm>
                <a:off x="5106923" y="4146803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24383" y="50292"/>
                    </a:moveTo>
                    <a:lnTo>
                      <a:pt x="0" y="0"/>
                    </a:lnTo>
                    <a:lnTo>
                      <a:pt x="50292" y="0"/>
                    </a:lnTo>
                    <a:lnTo>
                      <a:pt x="24383" y="502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5" name="object 237">
                <a:extLst>
                  <a:ext uri="{FF2B5EF4-FFF2-40B4-BE49-F238E27FC236}">
                    <a16:creationId xmlns:a16="http://schemas.microsoft.com/office/drawing/2014/main" id="{3774F917-9B4D-D5F8-1EBD-428888DD9EBE}"/>
                  </a:ext>
                </a:extLst>
              </p:cNvPr>
              <p:cNvSpPr/>
              <p:nvPr/>
            </p:nvSpPr>
            <p:spPr>
              <a:xfrm>
                <a:off x="3643883" y="3160775"/>
                <a:ext cx="1298575" cy="358140"/>
              </a:xfrm>
              <a:custGeom>
                <a:avLst/>
                <a:gdLst/>
                <a:ahLst/>
                <a:cxnLst/>
                <a:rect l="l" t="t" r="r" b="b"/>
                <a:pathLst>
                  <a:path w="1298575" h="358139">
                    <a:moveTo>
                      <a:pt x="0" y="239268"/>
                    </a:moveTo>
                    <a:lnTo>
                      <a:pt x="199643" y="239268"/>
                    </a:lnTo>
                    <a:lnTo>
                      <a:pt x="199643" y="30480"/>
                    </a:lnTo>
                    <a:lnTo>
                      <a:pt x="635508" y="30480"/>
                    </a:lnTo>
                    <a:lnTo>
                      <a:pt x="637913" y="18645"/>
                    </a:lnTo>
                    <a:lnTo>
                      <a:pt x="644461" y="8953"/>
                    </a:lnTo>
                    <a:lnTo>
                      <a:pt x="654153" y="2405"/>
                    </a:lnTo>
                    <a:lnTo>
                      <a:pt x="665987" y="0"/>
                    </a:lnTo>
                    <a:lnTo>
                      <a:pt x="676941" y="2405"/>
                    </a:lnTo>
                    <a:lnTo>
                      <a:pt x="686180" y="8953"/>
                    </a:lnTo>
                    <a:lnTo>
                      <a:pt x="692562" y="18645"/>
                    </a:lnTo>
                    <a:lnTo>
                      <a:pt x="694943" y="30480"/>
                    </a:lnTo>
                    <a:lnTo>
                      <a:pt x="1046987" y="30480"/>
                    </a:lnTo>
                    <a:lnTo>
                      <a:pt x="1049369" y="18645"/>
                    </a:lnTo>
                    <a:lnTo>
                      <a:pt x="1055750" y="8953"/>
                    </a:lnTo>
                    <a:lnTo>
                      <a:pt x="1064990" y="2405"/>
                    </a:lnTo>
                    <a:lnTo>
                      <a:pt x="1075943" y="0"/>
                    </a:lnTo>
                    <a:lnTo>
                      <a:pt x="1087778" y="2405"/>
                    </a:lnTo>
                    <a:lnTo>
                      <a:pt x="1097470" y="8953"/>
                    </a:lnTo>
                    <a:lnTo>
                      <a:pt x="1104018" y="18645"/>
                    </a:lnTo>
                    <a:lnTo>
                      <a:pt x="1106424" y="30480"/>
                    </a:lnTo>
                    <a:lnTo>
                      <a:pt x="1120139" y="30480"/>
                    </a:lnTo>
                    <a:lnTo>
                      <a:pt x="1122545" y="18645"/>
                    </a:lnTo>
                    <a:lnTo>
                      <a:pt x="1129093" y="8953"/>
                    </a:lnTo>
                    <a:lnTo>
                      <a:pt x="1138785" y="2405"/>
                    </a:lnTo>
                    <a:lnTo>
                      <a:pt x="1150620" y="0"/>
                    </a:lnTo>
                    <a:lnTo>
                      <a:pt x="1162216" y="2405"/>
                    </a:lnTo>
                    <a:lnTo>
                      <a:pt x="1171384" y="8953"/>
                    </a:lnTo>
                    <a:lnTo>
                      <a:pt x="1177409" y="18645"/>
                    </a:lnTo>
                    <a:lnTo>
                      <a:pt x="1179575" y="30480"/>
                    </a:lnTo>
                    <a:lnTo>
                      <a:pt x="1228344" y="30480"/>
                    </a:lnTo>
                    <a:lnTo>
                      <a:pt x="1228344" y="358140"/>
                    </a:lnTo>
                    <a:lnTo>
                      <a:pt x="1298448" y="35814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6" name="object 238">
                <a:extLst>
                  <a:ext uri="{FF2B5EF4-FFF2-40B4-BE49-F238E27FC236}">
                    <a16:creationId xmlns:a16="http://schemas.microsoft.com/office/drawing/2014/main" id="{8B5DEF2F-3BB5-85F4-FB87-DE92C532C191}"/>
                  </a:ext>
                </a:extLst>
              </p:cNvPr>
              <p:cNvSpPr/>
              <p:nvPr/>
            </p:nvSpPr>
            <p:spPr>
              <a:xfrm>
                <a:off x="4936236" y="3493008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7" name="object 239">
                <a:extLst>
                  <a:ext uri="{FF2B5EF4-FFF2-40B4-BE49-F238E27FC236}">
                    <a16:creationId xmlns:a16="http://schemas.microsoft.com/office/drawing/2014/main" id="{2E241447-69A3-29CA-12E8-767AEE5B1DD9}"/>
                  </a:ext>
                </a:extLst>
              </p:cNvPr>
              <p:cNvSpPr/>
              <p:nvPr/>
            </p:nvSpPr>
            <p:spPr>
              <a:xfrm>
                <a:off x="4309871" y="3006852"/>
                <a:ext cx="2865120" cy="260985"/>
              </a:xfrm>
              <a:custGeom>
                <a:avLst/>
                <a:gdLst/>
                <a:ahLst/>
                <a:cxnLst/>
                <a:rect l="l" t="t" r="r" b="b"/>
                <a:pathLst>
                  <a:path w="2865120" h="260985">
                    <a:moveTo>
                      <a:pt x="0" y="260604"/>
                    </a:moveTo>
                    <a:lnTo>
                      <a:pt x="0" y="28956"/>
                    </a:lnTo>
                    <a:lnTo>
                      <a:pt x="381000" y="28956"/>
                    </a:lnTo>
                    <a:lnTo>
                      <a:pt x="383381" y="17359"/>
                    </a:lnTo>
                    <a:lnTo>
                      <a:pt x="389762" y="8191"/>
                    </a:lnTo>
                    <a:lnTo>
                      <a:pt x="399002" y="2166"/>
                    </a:lnTo>
                    <a:lnTo>
                      <a:pt x="409956" y="0"/>
                    </a:lnTo>
                    <a:lnTo>
                      <a:pt x="421790" y="2166"/>
                    </a:lnTo>
                    <a:lnTo>
                      <a:pt x="431482" y="8191"/>
                    </a:lnTo>
                    <a:lnTo>
                      <a:pt x="438030" y="17359"/>
                    </a:lnTo>
                    <a:lnTo>
                      <a:pt x="440436" y="28956"/>
                    </a:lnTo>
                    <a:lnTo>
                      <a:pt x="454152" y="28956"/>
                    </a:lnTo>
                    <a:lnTo>
                      <a:pt x="456557" y="17359"/>
                    </a:lnTo>
                    <a:lnTo>
                      <a:pt x="463105" y="8191"/>
                    </a:lnTo>
                    <a:lnTo>
                      <a:pt x="472797" y="2166"/>
                    </a:lnTo>
                    <a:lnTo>
                      <a:pt x="484632" y="0"/>
                    </a:lnTo>
                    <a:lnTo>
                      <a:pt x="496228" y="2166"/>
                    </a:lnTo>
                    <a:lnTo>
                      <a:pt x="505396" y="8191"/>
                    </a:lnTo>
                    <a:lnTo>
                      <a:pt x="511421" y="17359"/>
                    </a:lnTo>
                    <a:lnTo>
                      <a:pt x="513587" y="28956"/>
                    </a:lnTo>
                    <a:lnTo>
                      <a:pt x="1415795" y="28956"/>
                    </a:lnTo>
                    <a:lnTo>
                      <a:pt x="1418201" y="17359"/>
                    </a:lnTo>
                    <a:lnTo>
                      <a:pt x="1424749" y="8191"/>
                    </a:lnTo>
                    <a:lnTo>
                      <a:pt x="1434441" y="2166"/>
                    </a:lnTo>
                    <a:lnTo>
                      <a:pt x="1446275" y="0"/>
                    </a:lnTo>
                    <a:lnTo>
                      <a:pt x="1458110" y="2166"/>
                    </a:lnTo>
                    <a:lnTo>
                      <a:pt x="1467802" y="8191"/>
                    </a:lnTo>
                    <a:lnTo>
                      <a:pt x="1474350" y="17359"/>
                    </a:lnTo>
                    <a:lnTo>
                      <a:pt x="1476755" y="28956"/>
                    </a:lnTo>
                    <a:lnTo>
                      <a:pt x="2293620" y="28956"/>
                    </a:lnTo>
                    <a:lnTo>
                      <a:pt x="2295786" y="17359"/>
                    </a:lnTo>
                    <a:lnTo>
                      <a:pt x="2301811" y="8191"/>
                    </a:lnTo>
                    <a:lnTo>
                      <a:pt x="2310979" y="2166"/>
                    </a:lnTo>
                    <a:lnTo>
                      <a:pt x="2322575" y="0"/>
                    </a:lnTo>
                    <a:lnTo>
                      <a:pt x="2334410" y="2166"/>
                    </a:lnTo>
                    <a:lnTo>
                      <a:pt x="2344102" y="8191"/>
                    </a:lnTo>
                    <a:lnTo>
                      <a:pt x="2350650" y="17359"/>
                    </a:lnTo>
                    <a:lnTo>
                      <a:pt x="2353055" y="28956"/>
                    </a:lnTo>
                    <a:lnTo>
                      <a:pt x="2865119" y="28956"/>
                    </a:lnTo>
                    <a:lnTo>
                      <a:pt x="2865119" y="94488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8" name="object 240">
                <a:extLst>
                  <a:ext uri="{FF2B5EF4-FFF2-40B4-BE49-F238E27FC236}">
                    <a16:creationId xmlns:a16="http://schemas.microsoft.com/office/drawing/2014/main" id="{8950BE7D-E175-A6FA-8E92-D6FC79FAFB00}"/>
                  </a:ext>
                </a:extLst>
              </p:cNvPr>
              <p:cNvSpPr/>
              <p:nvPr/>
            </p:nvSpPr>
            <p:spPr>
              <a:xfrm>
                <a:off x="7149083" y="3095244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25908" y="50291"/>
                    </a:moveTo>
                    <a:lnTo>
                      <a:pt x="0" y="0"/>
                    </a:lnTo>
                    <a:lnTo>
                      <a:pt x="50292" y="0"/>
                    </a:lnTo>
                    <a:lnTo>
                      <a:pt x="25908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09" name="object 241">
                <a:extLst>
                  <a:ext uri="{FF2B5EF4-FFF2-40B4-BE49-F238E27FC236}">
                    <a16:creationId xmlns:a16="http://schemas.microsoft.com/office/drawing/2014/main" id="{9D3886C2-5AF6-5F74-D3D9-4BDEF59B7192}"/>
                  </a:ext>
                </a:extLst>
              </p:cNvPr>
              <p:cNvSpPr/>
              <p:nvPr/>
            </p:nvSpPr>
            <p:spPr>
              <a:xfrm>
                <a:off x="5554980" y="1763267"/>
                <a:ext cx="347980" cy="1905"/>
              </a:xfrm>
              <a:custGeom>
                <a:avLst/>
                <a:gdLst/>
                <a:ahLst/>
                <a:cxnLst/>
                <a:rect l="l" t="t" r="r" b="b"/>
                <a:pathLst>
                  <a:path w="347979" h="1905">
                    <a:moveTo>
                      <a:pt x="0" y="1524"/>
                    </a:moveTo>
                    <a:lnTo>
                      <a:pt x="199643" y="1524"/>
                    </a:lnTo>
                    <a:lnTo>
                      <a:pt x="199643" y="0"/>
                    </a:lnTo>
                    <a:lnTo>
                      <a:pt x="347471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10" name="object 242">
                <a:extLst>
                  <a:ext uri="{FF2B5EF4-FFF2-40B4-BE49-F238E27FC236}">
                    <a16:creationId xmlns:a16="http://schemas.microsoft.com/office/drawing/2014/main" id="{62114766-2350-5304-6A4A-A67B6B7A8DEC}"/>
                  </a:ext>
                </a:extLst>
              </p:cNvPr>
              <p:cNvSpPr/>
              <p:nvPr/>
            </p:nvSpPr>
            <p:spPr>
              <a:xfrm>
                <a:off x="5896355" y="1738884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2" y="24383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11" name="object 243">
                <a:extLst>
                  <a:ext uri="{FF2B5EF4-FFF2-40B4-BE49-F238E27FC236}">
                    <a16:creationId xmlns:a16="http://schemas.microsoft.com/office/drawing/2014/main" id="{7ABC3DF5-627B-332A-5BF9-A0FF7A71FB92}"/>
                  </a:ext>
                </a:extLst>
              </p:cNvPr>
              <p:cNvSpPr/>
              <p:nvPr/>
            </p:nvSpPr>
            <p:spPr>
              <a:xfrm>
                <a:off x="4043171" y="3284219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20"/>
                    </a:moveTo>
                    <a:lnTo>
                      <a:pt x="536447" y="464820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12" name="object 244">
              <a:extLst>
                <a:ext uri="{FF2B5EF4-FFF2-40B4-BE49-F238E27FC236}">
                  <a16:creationId xmlns:a16="http://schemas.microsoft.com/office/drawing/2014/main" id="{3B7C35F3-933C-2EB2-8809-577FB2D10CF2}"/>
                </a:ext>
              </a:extLst>
            </p:cNvPr>
            <p:cNvSpPr txBox="1"/>
            <p:nvPr/>
          </p:nvSpPr>
          <p:spPr>
            <a:xfrm>
              <a:off x="6844027" y="2526266"/>
              <a:ext cx="395605" cy="31432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3207</a:t>
              </a:r>
              <a:endParaRPr sz="600">
                <a:latin typeface="Arial"/>
                <a:cs typeface="Arial"/>
              </a:endParaRPr>
            </a:p>
            <a:p>
              <a:pPr marL="46990" marR="41275" algn="ctr">
                <a:lnSpc>
                  <a:spcPct val="104400"/>
                </a:lnSpc>
                <a:spcBef>
                  <a:spcPts val="5"/>
                </a:spcBef>
              </a:pPr>
              <a:r>
                <a:rPr sz="450" dirty="0">
                  <a:latin typeface="Arial Narrow"/>
                  <a:cs typeface="Arial Narrow"/>
                </a:rPr>
                <a:t>Historical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20" dirty="0">
                  <a:latin typeface="Arial Narrow"/>
                  <a:cs typeface="Arial Narrow"/>
                </a:rPr>
                <a:t>Site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Recording</a:t>
              </a:r>
              <a:r>
                <a:rPr sz="450" spc="60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&amp;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spc="-10" dirty="0">
                  <a:latin typeface="Arial Narrow"/>
                  <a:cs typeface="Arial Narrow"/>
                </a:rPr>
                <a:t>Assessment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13" name="object 245">
              <a:extLst>
                <a:ext uri="{FF2B5EF4-FFF2-40B4-BE49-F238E27FC236}">
                  <a16:creationId xmlns:a16="http://schemas.microsoft.com/office/drawing/2014/main" id="{6176058B-3D16-6B5A-80F7-E52C424E7331}"/>
                </a:ext>
              </a:extLst>
            </p:cNvPr>
            <p:cNvGrpSpPr/>
            <p:nvPr/>
          </p:nvGrpSpPr>
          <p:grpSpPr>
            <a:xfrm>
              <a:off x="6757162" y="2440310"/>
              <a:ext cx="567055" cy="495300"/>
              <a:chOff x="4027932" y="3268979"/>
              <a:chExt cx="567055" cy="495300"/>
            </a:xfrm>
          </p:grpSpPr>
          <p:sp>
            <p:nvSpPr>
              <p:cNvPr id="914" name="object 246">
                <a:extLst>
                  <a:ext uri="{FF2B5EF4-FFF2-40B4-BE49-F238E27FC236}">
                    <a16:creationId xmlns:a16="http://schemas.microsoft.com/office/drawing/2014/main" id="{800AE040-B7D9-A13E-4738-046E5A072E61}"/>
                  </a:ext>
                </a:extLst>
              </p:cNvPr>
              <p:cNvSpPr/>
              <p:nvPr/>
            </p:nvSpPr>
            <p:spPr>
              <a:xfrm>
                <a:off x="4043172" y="3284219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15" name="object 247">
                <a:extLst>
                  <a:ext uri="{FF2B5EF4-FFF2-40B4-BE49-F238E27FC236}">
                    <a16:creationId xmlns:a16="http://schemas.microsoft.com/office/drawing/2014/main" id="{BA641574-0CDB-D12C-EF6B-FEB06CDF0ECF}"/>
                  </a:ext>
                </a:extLst>
              </p:cNvPr>
              <p:cNvSpPr/>
              <p:nvPr/>
            </p:nvSpPr>
            <p:spPr>
              <a:xfrm>
                <a:off x="4043172" y="3284219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20"/>
                    </a:moveTo>
                    <a:lnTo>
                      <a:pt x="536447" y="464820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16" name="object 248">
              <a:extLst>
                <a:ext uri="{FF2B5EF4-FFF2-40B4-BE49-F238E27FC236}">
                  <a16:creationId xmlns:a16="http://schemas.microsoft.com/office/drawing/2014/main" id="{50B82079-6133-C7AB-F6C0-7B233E39AFDD}"/>
                </a:ext>
              </a:extLst>
            </p:cNvPr>
            <p:cNvSpPr txBox="1"/>
            <p:nvPr/>
          </p:nvSpPr>
          <p:spPr>
            <a:xfrm>
              <a:off x="6831327" y="2506447"/>
              <a:ext cx="421005" cy="34607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3207</a:t>
              </a:r>
              <a:endParaRPr sz="600">
                <a:latin typeface="Arial"/>
                <a:cs typeface="Arial"/>
              </a:endParaRPr>
            </a:p>
            <a:p>
              <a:pPr marL="59690" marR="53975" algn="ctr">
                <a:lnSpc>
                  <a:spcPct val="104400"/>
                </a:lnSpc>
                <a:spcBef>
                  <a:spcPts val="5"/>
                </a:spcBef>
              </a:pPr>
              <a:r>
                <a:rPr sz="450" dirty="0">
                  <a:latin typeface="Arial Narrow"/>
                  <a:cs typeface="Arial Narrow"/>
                </a:rPr>
                <a:t>Historical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20" dirty="0">
                  <a:latin typeface="Arial Narrow"/>
                  <a:cs typeface="Arial Narrow"/>
                </a:rPr>
                <a:t>Site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Recording</a:t>
              </a:r>
              <a:r>
                <a:rPr sz="450" spc="60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&amp;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5"/>
                </a:spcBef>
              </a:pPr>
              <a:r>
                <a:rPr sz="450" spc="-10" dirty="0">
                  <a:latin typeface="Arial Narrow"/>
                  <a:cs typeface="Arial Narrow"/>
                </a:rPr>
                <a:t>Assessment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917" name="object 249">
              <a:extLst>
                <a:ext uri="{FF2B5EF4-FFF2-40B4-BE49-F238E27FC236}">
                  <a16:creationId xmlns:a16="http://schemas.microsoft.com/office/drawing/2014/main" id="{179009A1-D60D-90DE-792E-E2A46CE27452}"/>
                </a:ext>
              </a:extLst>
            </p:cNvPr>
            <p:cNvSpPr txBox="1"/>
            <p:nvPr/>
          </p:nvSpPr>
          <p:spPr>
            <a:xfrm>
              <a:off x="7191060" y="2360342"/>
              <a:ext cx="97155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spc="-25" dirty="0">
                  <a:latin typeface="Arial Narrow"/>
                  <a:cs typeface="Arial Narrow"/>
                </a:rPr>
                <a:t>3rd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918" name="object 250">
              <a:extLst>
                <a:ext uri="{FF2B5EF4-FFF2-40B4-BE49-F238E27FC236}">
                  <a16:creationId xmlns:a16="http://schemas.microsoft.com/office/drawing/2014/main" id="{98AF5F31-4EDE-8E4E-C6AE-F0278D2D9F83}"/>
                </a:ext>
              </a:extLst>
            </p:cNvPr>
            <p:cNvSpPr/>
            <p:nvPr/>
          </p:nvSpPr>
          <p:spPr>
            <a:xfrm>
              <a:off x="6778497" y="1530482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19">
                  <a:moveTo>
                    <a:pt x="0" y="464820"/>
                  </a:moveTo>
                  <a:lnTo>
                    <a:pt x="536448" y="464820"/>
                  </a:lnTo>
                  <a:lnTo>
                    <a:pt x="536448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003B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9" name="object 251">
              <a:extLst>
                <a:ext uri="{FF2B5EF4-FFF2-40B4-BE49-F238E27FC236}">
                  <a16:creationId xmlns:a16="http://schemas.microsoft.com/office/drawing/2014/main" id="{6475FBBC-A126-B292-DEA0-6C559BFC66B4}"/>
                </a:ext>
              </a:extLst>
            </p:cNvPr>
            <p:cNvSpPr txBox="1"/>
            <p:nvPr/>
          </p:nvSpPr>
          <p:spPr>
            <a:xfrm>
              <a:off x="6851620" y="1672823"/>
              <a:ext cx="393700" cy="17081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0" dirty="0">
                  <a:latin typeface="Arial"/>
                  <a:cs typeface="Arial"/>
                </a:rPr>
                <a:t> </a:t>
              </a:r>
              <a:r>
                <a:rPr sz="600" spc="-25" dirty="0">
                  <a:latin typeface="Arial"/>
                  <a:cs typeface="Arial"/>
                </a:rPr>
                <a:t>3209</a:t>
              </a:r>
              <a:endParaRPr sz="600">
                <a:latin typeface="Arial"/>
                <a:cs typeface="Arial"/>
              </a:endParaRPr>
            </a:p>
            <a:p>
              <a:pPr marL="15240">
                <a:lnSpc>
                  <a:spcPct val="100000"/>
                </a:lnSpc>
                <a:spcBef>
                  <a:spcPts val="135"/>
                </a:spcBef>
              </a:pPr>
              <a:r>
                <a:rPr sz="450" dirty="0">
                  <a:latin typeface="Arial Narrow"/>
                  <a:cs typeface="Arial Narrow"/>
                </a:rPr>
                <a:t>Building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Science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20" name="object 252">
              <a:extLst>
                <a:ext uri="{FF2B5EF4-FFF2-40B4-BE49-F238E27FC236}">
                  <a16:creationId xmlns:a16="http://schemas.microsoft.com/office/drawing/2014/main" id="{21C0086F-8ED9-0DC5-A8A3-BE7C9B7DB833}"/>
                </a:ext>
              </a:extLst>
            </p:cNvPr>
            <p:cNvGrpSpPr/>
            <p:nvPr/>
          </p:nvGrpSpPr>
          <p:grpSpPr>
            <a:xfrm>
              <a:off x="6763257" y="1515242"/>
              <a:ext cx="567055" cy="495300"/>
              <a:chOff x="4034027" y="2343911"/>
              <a:chExt cx="567055" cy="495300"/>
            </a:xfrm>
          </p:grpSpPr>
          <p:sp>
            <p:nvSpPr>
              <p:cNvPr id="921" name="object 253">
                <a:extLst>
                  <a:ext uri="{FF2B5EF4-FFF2-40B4-BE49-F238E27FC236}">
                    <a16:creationId xmlns:a16="http://schemas.microsoft.com/office/drawing/2014/main" id="{FEDA82C1-B09A-0598-8FF3-584F03C0504B}"/>
                  </a:ext>
                </a:extLst>
              </p:cNvPr>
              <p:cNvSpPr/>
              <p:nvPr/>
            </p:nvSpPr>
            <p:spPr>
              <a:xfrm>
                <a:off x="4049267" y="2359151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19">
                    <a:moveTo>
                      <a:pt x="537972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22" name="object 254">
                <a:extLst>
                  <a:ext uri="{FF2B5EF4-FFF2-40B4-BE49-F238E27FC236}">
                    <a16:creationId xmlns:a16="http://schemas.microsoft.com/office/drawing/2014/main" id="{079461CB-7591-8317-68F4-6296E24FF5A5}"/>
                  </a:ext>
                </a:extLst>
              </p:cNvPr>
              <p:cNvSpPr/>
              <p:nvPr/>
            </p:nvSpPr>
            <p:spPr>
              <a:xfrm>
                <a:off x="4049267" y="2359151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19">
                    <a:moveTo>
                      <a:pt x="0" y="464820"/>
                    </a:moveTo>
                    <a:lnTo>
                      <a:pt x="536448" y="464820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23" name="object 255">
              <a:extLst>
                <a:ext uri="{FF2B5EF4-FFF2-40B4-BE49-F238E27FC236}">
                  <a16:creationId xmlns:a16="http://schemas.microsoft.com/office/drawing/2014/main" id="{AB967EDB-1EB2-0C7E-D343-E1D6E7DA3546}"/>
                </a:ext>
              </a:extLst>
            </p:cNvPr>
            <p:cNvSpPr txBox="1"/>
            <p:nvPr/>
          </p:nvSpPr>
          <p:spPr>
            <a:xfrm>
              <a:off x="6838920" y="1633870"/>
              <a:ext cx="419100" cy="221615"/>
            </a:xfrm>
            <a:prstGeom prst="rect">
              <a:avLst/>
            </a:prstGeom>
          </p:spPr>
          <p:txBody>
            <a:bodyPr vert="horz" wrap="square" lIns="0" tIns="3048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4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0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3209</a:t>
              </a:r>
              <a:endParaRPr sz="600">
                <a:latin typeface="Arial"/>
                <a:cs typeface="Arial"/>
              </a:endParaRPr>
            </a:p>
            <a:p>
              <a:pPr marL="27940">
                <a:lnSpc>
                  <a:spcPct val="100000"/>
                </a:lnSpc>
                <a:spcBef>
                  <a:spcPts val="140"/>
                </a:spcBef>
              </a:pPr>
              <a:r>
                <a:rPr sz="450" dirty="0">
                  <a:latin typeface="Arial Narrow"/>
                  <a:cs typeface="Arial Narrow"/>
                </a:rPr>
                <a:t>Building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Science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24" name="object 256">
              <a:extLst>
                <a:ext uri="{FF2B5EF4-FFF2-40B4-BE49-F238E27FC236}">
                  <a16:creationId xmlns:a16="http://schemas.microsoft.com/office/drawing/2014/main" id="{0498CC18-137E-9D07-5A0B-8DC6E9B8D6EC}"/>
                </a:ext>
              </a:extLst>
            </p:cNvPr>
            <p:cNvGrpSpPr/>
            <p:nvPr/>
          </p:nvGrpSpPr>
          <p:grpSpPr>
            <a:xfrm>
              <a:off x="6369303" y="1729364"/>
              <a:ext cx="2306955" cy="737235"/>
              <a:chOff x="3640073" y="2558033"/>
              <a:chExt cx="2306955" cy="737235"/>
            </a:xfrm>
          </p:grpSpPr>
          <p:sp>
            <p:nvSpPr>
              <p:cNvPr id="925" name="object 257">
                <a:extLst>
                  <a:ext uri="{FF2B5EF4-FFF2-40B4-BE49-F238E27FC236}">
                    <a16:creationId xmlns:a16="http://schemas.microsoft.com/office/drawing/2014/main" id="{C5EF7183-AB83-57BE-4C4A-51A4C9C0386A}"/>
                  </a:ext>
                </a:extLst>
              </p:cNvPr>
              <p:cNvSpPr/>
              <p:nvPr/>
            </p:nvSpPr>
            <p:spPr>
              <a:xfrm>
                <a:off x="3643883" y="2561843"/>
                <a:ext cx="344805" cy="30480"/>
              </a:xfrm>
              <a:custGeom>
                <a:avLst/>
                <a:gdLst/>
                <a:ahLst/>
                <a:cxnLst/>
                <a:rect l="l" t="t" r="r" b="b"/>
                <a:pathLst>
                  <a:path w="344804" h="30480">
                    <a:moveTo>
                      <a:pt x="0" y="30479"/>
                    </a:moveTo>
                    <a:lnTo>
                      <a:pt x="27432" y="30479"/>
                    </a:lnTo>
                    <a:lnTo>
                      <a:pt x="169164" y="30479"/>
                    </a:lnTo>
                    <a:lnTo>
                      <a:pt x="171569" y="18645"/>
                    </a:lnTo>
                    <a:lnTo>
                      <a:pt x="178117" y="8953"/>
                    </a:lnTo>
                    <a:lnTo>
                      <a:pt x="187809" y="2405"/>
                    </a:lnTo>
                    <a:lnTo>
                      <a:pt x="199643" y="0"/>
                    </a:lnTo>
                    <a:lnTo>
                      <a:pt x="211478" y="2405"/>
                    </a:lnTo>
                    <a:lnTo>
                      <a:pt x="221170" y="8953"/>
                    </a:lnTo>
                    <a:lnTo>
                      <a:pt x="227718" y="18645"/>
                    </a:lnTo>
                    <a:lnTo>
                      <a:pt x="230124" y="30479"/>
                    </a:lnTo>
                    <a:lnTo>
                      <a:pt x="344423" y="30479"/>
                    </a:lnTo>
                  </a:path>
                </a:pathLst>
              </a:custGeom>
              <a:ln w="762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26" name="object 258">
                <a:extLst>
                  <a:ext uri="{FF2B5EF4-FFF2-40B4-BE49-F238E27FC236}">
                    <a16:creationId xmlns:a16="http://schemas.microsoft.com/office/drawing/2014/main" id="{51830621-806B-CDC7-993F-9CDE367F130A}"/>
                  </a:ext>
                </a:extLst>
              </p:cNvPr>
              <p:cNvSpPr/>
              <p:nvPr/>
            </p:nvSpPr>
            <p:spPr>
              <a:xfrm>
                <a:off x="3982211" y="2566415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27" name="object 259">
                <a:extLst>
                  <a:ext uri="{FF2B5EF4-FFF2-40B4-BE49-F238E27FC236}">
                    <a16:creationId xmlns:a16="http://schemas.microsoft.com/office/drawing/2014/main" id="{9DE98584-5959-3A03-65D6-9EFF0F0FD1B8}"/>
                  </a:ext>
                </a:extLst>
              </p:cNvPr>
              <p:cNvSpPr/>
              <p:nvPr/>
            </p:nvSpPr>
            <p:spPr>
              <a:xfrm>
                <a:off x="4451603" y="2840735"/>
                <a:ext cx="1450975" cy="428625"/>
              </a:xfrm>
              <a:custGeom>
                <a:avLst/>
                <a:gdLst/>
                <a:ahLst/>
                <a:cxnLst/>
                <a:rect l="l" t="t" r="r" b="b"/>
                <a:pathLst>
                  <a:path w="1450975" h="428625">
                    <a:moveTo>
                      <a:pt x="0" y="0"/>
                    </a:moveTo>
                    <a:lnTo>
                      <a:pt x="0" y="96012"/>
                    </a:lnTo>
                    <a:lnTo>
                      <a:pt x="239268" y="96012"/>
                    </a:lnTo>
                    <a:lnTo>
                      <a:pt x="241649" y="84177"/>
                    </a:lnTo>
                    <a:lnTo>
                      <a:pt x="248031" y="74485"/>
                    </a:lnTo>
                    <a:lnTo>
                      <a:pt x="257270" y="67937"/>
                    </a:lnTo>
                    <a:lnTo>
                      <a:pt x="268224" y="65532"/>
                    </a:lnTo>
                    <a:lnTo>
                      <a:pt x="280058" y="67937"/>
                    </a:lnTo>
                    <a:lnTo>
                      <a:pt x="289750" y="74485"/>
                    </a:lnTo>
                    <a:lnTo>
                      <a:pt x="296298" y="84177"/>
                    </a:lnTo>
                    <a:lnTo>
                      <a:pt x="298704" y="96012"/>
                    </a:lnTo>
                    <a:lnTo>
                      <a:pt x="312419" y="96012"/>
                    </a:lnTo>
                    <a:lnTo>
                      <a:pt x="314825" y="84177"/>
                    </a:lnTo>
                    <a:lnTo>
                      <a:pt x="321373" y="74485"/>
                    </a:lnTo>
                    <a:lnTo>
                      <a:pt x="331065" y="67937"/>
                    </a:lnTo>
                    <a:lnTo>
                      <a:pt x="342900" y="65532"/>
                    </a:lnTo>
                    <a:lnTo>
                      <a:pt x="354496" y="67937"/>
                    </a:lnTo>
                    <a:lnTo>
                      <a:pt x="363664" y="74485"/>
                    </a:lnTo>
                    <a:lnTo>
                      <a:pt x="369689" y="84177"/>
                    </a:lnTo>
                    <a:lnTo>
                      <a:pt x="371856" y="96012"/>
                    </a:lnTo>
                    <a:lnTo>
                      <a:pt x="1304544" y="96012"/>
                    </a:lnTo>
                    <a:lnTo>
                      <a:pt x="1304544" y="428243"/>
                    </a:lnTo>
                    <a:lnTo>
                      <a:pt x="1450848" y="428243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28" name="object 260">
                <a:extLst>
                  <a:ext uri="{FF2B5EF4-FFF2-40B4-BE49-F238E27FC236}">
                    <a16:creationId xmlns:a16="http://schemas.microsoft.com/office/drawing/2014/main" id="{B5A3F328-3D10-BF83-B60A-ACD1FB8F24AA}"/>
                  </a:ext>
                </a:extLst>
              </p:cNvPr>
              <p:cNvSpPr/>
              <p:nvPr/>
            </p:nvSpPr>
            <p:spPr>
              <a:xfrm>
                <a:off x="5896355" y="3243072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70">
                    <a:moveTo>
                      <a:pt x="0" y="51816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29" name="object 261">
              <a:extLst>
                <a:ext uri="{FF2B5EF4-FFF2-40B4-BE49-F238E27FC236}">
                  <a16:creationId xmlns:a16="http://schemas.microsoft.com/office/drawing/2014/main" id="{37181DF2-B0A9-F9BB-8B0D-2BEAE323C0BC}"/>
                </a:ext>
              </a:extLst>
            </p:cNvPr>
            <p:cNvSpPr txBox="1"/>
            <p:nvPr/>
          </p:nvSpPr>
          <p:spPr>
            <a:xfrm>
              <a:off x="9637522" y="3782954"/>
              <a:ext cx="536575" cy="463550"/>
            </a:xfrm>
            <a:prstGeom prst="rect">
              <a:avLst/>
            </a:prstGeom>
            <a:ln w="30480">
              <a:solidFill>
                <a:srgbClr val="A5A5A5"/>
              </a:solidFill>
            </a:ln>
          </p:spPr>
          <p:txBody>
            <a:bodyPr vert="horz" wrap="square" lIns="0" tIns="10795" rIns="0" bIns="0" rtlCol="0">
              <a:spAutoFit/>
            </a:bodyPr>
            <a:lstStyle/>
            <a:p>
              <a:pPr>
                <a:lnSpc>
                  <a:spcPct val="100000"/>
                </a:lnSpc>
                <a:spcBef>
                  <a:spcPts val="85"/>
                </a:spcBef>
              </a:pPr>
              <a:endParaRPr sz="600">
                <a:latin typeface="Times New Roman"/>
                <a:cs typeface="Times New Roman"/>
              </a:endParaRPr>
            </a:p>
            <a:p>
              <a:pPr marL="1270" algn="ctr">
                <a:lnSpc>
                  <a:spcPct val="100000"/>
                </a:lnSpc>
                <a:spcBef>
                  <a:spcPts val="5"/>
                </a:spcBef>
              </a:pPr>
              <a:r>
                <a:rPr sz="600" spc="-10" dirty="0">
                  <a:latin typeface="Arial"/>
                  <a:cs typeface="Arial"/>
                </a:rPr>
                <a:t>Elective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40"/>
                </a:spcBef>
              </a:pPr>
              <a:r>
                <a:rPr sz="450" dirty="0">
                  <a:latin typeface="Arial Narrow"/>
                  <a:cs typeface="Arial Narrow"/>
                </a:rPr>
                <a:t>Engineering</a:t>
              </a:r>
              <a:r>
                <a:rPr sz="450" spc="7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Elective</a:t>
              </a:r>
              <a:endParaRPr sz="450">
                <a:latin typeface="Arial Narrow"/>
                <a:cs typeface="Arial Narrow"/>
              </a:endParaRPr>
            </a:p>
            <a:p>
              <a:pPr marL="2540" algn="ctr">
                <a:lnSpc>
                  <a:spcPct val="100000"/>
                </a:lnSpc>
                <a:spcBef>
                  <a:spcPts val="135"/>
                </a:spcBef>
              </a:pPr>
              <a:r>
                <a:rPr sz="450" dirty="0">
                  <a:latin typeface="Arial Narrow"/>
                  <a:cs typeface="Arial Narrow"/>
                </a:rPr>
                <a:t>(note</a:t>
              </a:r>
              <a:r>
                <a:rPr sz="450" spc="55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b)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930" name="object 262">
              <a:extLst>
                <a:ext uri="{FF2B5EF4-FFF2-40B4-BE49-F238E27FC236}">
                  <a16:creationId xmlns:a16="http://schemas.microsoft.com/office/drawing/2014/main" id="{59B554DA-F71A-DB62-BD00-E6BB8929D63F}"/>
                </a:ext>
              </a:extLst>
            </p:cNvPr>
            <p:cNvSpPr txBox="1"/>
            <p:nvPr/>
          </p:nvSpPr>
          <p:spPr>
            <a:xfrm>
              <a:off x="9637522" y="4506854"/>
              <a:ext cx="536575" cy="464820"/>
            </a:xfrm>
            <a:prstGeom prst="rect">
              <a:avLst/>
            </a:prstGeom>
            <a:ln w="30480">
              <a:solidFill>
                <a:srgbClr val="000000"/>
              </a:solidFill>
            </a:ln>
          </p:spPr>
          <p:txBody>
            <a:bodyPr vert="horz" wrap="square" lIns="0" tIns="62230" rIns="0" bIns="0" rtlCol="0">
              <a:spAutoFit/>
            </a:bodyPr>
            <a:lstStyle/>
            <a:p>
              <a:pPr marL="1905" algn="ctr">
                <a:lnSpc>
                  <a:spcPct val="100000"/>
                </a:lnSpc>
                <a:spcBef>
                  <a:spcPts val="4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4995</a:t>
              </a:r>
              <a:endParaRPr sz="600">
                <a:latin typeface="Arial"/>
                <a:cs typeface="Arial"/>
              </a:endParaRPr>
            </a:p>
            <a:p>
              <a:pPr marL="133985" marR="124460" algn="ctr">
                <a:lnSpc>
                  <a:spcPct val="104400"/>
                </a:lnSpc>
                <a:spcBef>
                  <a:spcPts val="5"/>
                </a:spcBef>
              </a:pPr>
              <a:r>
                <a:rPr sz="450" spc="-10" dirty="0">
                  <a:latin typeface="Arial Narrow"/>
                  <a:cs typeface="Arial Narrow"/>
                </a:rPr>
                <a:t>Professional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Practice</a:t>
              </a:r>
              <a:endParaRPr sz="450">
                <a:latin typeface="Arial Narrow"/>
                <a:cs typeface="Arial Narrow"/>
              </a:endParaRPr>
            </a:p>
            <a:p>
              <a:pPr marL="635" algn="ctr">
                <a:lnSpc>
                  <a:spcPct val="100000"/>
                </a:lnSpc>
                <a:spcBef>
                  <a:spcPts val="135"/>
                </a:spcBef>
              </a:pPr>
              <a:r>
                <a:rPr sz="450" dirty="0">
                  <a:latin typeface="Arial Narrow"/>
                  <a:cs typeface="Arial Narrow"/>
                </a:rPr>
                <a:t>(note</a:t>
              </a:r>
              <a:r>
                <a:rPr sz="450" spc="5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c)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931" name="object 263">
              <a:extLst>
                <a:ext uri="{FF2B5EF4-FFF2-40B4-BE49-F238E27FC236}">
                  <a16:creationId xmlns:a16="http://schemas.microsoft.com/office/drawing/2014/main" id="{1C741EB9-0C6A-B82B-FF46-F91EA515A18E}"/>
                </a:ext>
              </a:extLst>
            </p:cNvPr>
            <p:cNvSpPr txBox="1"/>
            <p:nvPr/>
          </p:nvSpPr>
          <p:spPr>
            <a:xfrm>
              <a:off x="10057749" y="4390313"/>
              <a:ext cx="93980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spc="-25" dirty="0">
                  <a:latin typeface="Arial Narrow"/>
                  <a:cs typeface="Arial Narrow"/>
                </a:rPr>
                <a:t>4th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32" name="object 264">
              <a:extLst>
                <a:ext uri="{FF2B5EF4-FFF2-40B4-BE49-F238E27FC236}">
                  <a16:creationId xmlns:a16="http://schemas.microsoft.com/office/drawing/2014/main" id="{BABE54FC-4197-D7BE-F72E-094378CEBF2A}"/>
                </a:ext>
              </a:extLst>
            </p:cNvPr>
            <p:cNvGrpSpPr/>
            <p:nvPr/>
          </p:nvGrpSpPr>
          <p:grpSpPr>
            <a:xfrm>
              <a:off x="7323327" y="2671958"/>
              <a:ext cx="1352550" cy="1259840"/>
              <a:chOff x="4594097" y="3500627"/>
              <a:chExt cx="1352550" cy="1259840"/>
            </a:xfrm>
          </p:grpSpPr>
          <p:sp>
            <p:nvSpPr>
              <p:cNvPr id="933" name="object 265">
                <a:extLst>
                  <a:ext uri="{FF2B5EF4-FFF2-40B4-BE49-F238E27FC236}">
                    <a16:creationId xmlns:a16="http://schemas.microsoft.com/office/drawing/2014/main" id="{D662DF3A-05FE-BD32-B37E-875F8D9871A7}"/>
                  </a:ext>
                </a:extLst>
              </p:cNvPr>
              <p:cNvSpPr/>
              <p:nvPr/>
            </p:nvSpPr>
            <p:spPr>
              <a:xfrm>
                <a:off x="4597907" y="3526535"/>
                <a:ext cx="1304925" cy="1229995"/>
              </a:xfrm>
              <a:custGeom>
                <a:avLst/>
                <a:gdLst/>
                <a:ahLst/>
                <a:cxnLst/>
                <a:rect l="l" t="t" r="r" b="b"/>
                <a:pathLst>
                  <a:path w="1304925" h="1229995">
                    <a:moveTo>
                      <a:pt x="0" y="929639"/>
                    </a:moveTo>
                    <a:lnTo>
                      <a:pt x="166116" y="929639"/>
                    </a:lnTo>
                    <a:lnTo>
                      <a:pt x="168521" y="918686"/>
                    </a:lnTo>
                    <a:lnTo>
                      <a:pt x="175069" y="909446"/>
                    </a:lnTo>
                    <a:lnTo>
                      <a:pt x="184761" y="903065"/>
                    </a:lnTo>
                    <a:lnTo>
                      <a:pt x="196595" y="900683"/>
                    </a:lnTo>
                    <a:lnTo>
                      <a:pt x="208192" y="903065"/>
                    </a:lnTo>
                    <a:lnTo>
                      <a:pt x="217360" y="909446"/>
                    </a:lnTo>
                    <a:lnTo>
                      <a:pt x="223385" y="918686"/>
                    </a:lnTo>
                    <a:lnTo>
                      <a:pt x="225551" y="929639"/>
                    </a:lnTo>
                    <a:lnTo>
                      <a:pt x="297180" y="929639"/>
                    </a:lnTo>
                    <a:lnTo>
                      <a:pt x="297180" y="1229867"/>
                    </a:lnTo>
                    <a:lnTo>
                      <a:pt x="1158239" y="1229867"/>
                    </a:lnTo>
                    <a:lnTo>
                      <a:pt x="1158239" y="0"/>
                    </a:lnTo>
                    <a:lnTo>
                      <a:pt x="1304544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34" name="object 266">
                <a:extLst>
                  <a:ext uri="{FF2B5EF4-FFF2-40B4-BE49-F238E27FC236}">
                    <a16:creationId xmlns:a16="http://schemas.microsoft.com/office/drawing/2014/main" id="{21E730E8-3CBE-7747-D085-32735FE5797A}"/>
                  </a:ext>
                </a:extLst>
              </p:cNvPr>
              <p:cNvSpPr/>
              <p:nvPr/>
            </p:nvSpPr>
            <p:spPr>
              <a:xfrm>
                <a:off x="5896355" y="3500627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35" name="object 267">
              <a:extLst>
                <a:ext uri="{FF2B5EF4-FFF2-40B4-BE49-F238E27FC236}">
                  <a16:creationId xmlns:a16="http://schemas.microsoft.com/office/drawing/2014/main" id="{3F1F66ED-3962-2C3E-C555-1E0DA617DB0C}"/>
                </a:ext>
              </a:extLst>
            </p:cNvPr>
            <p:cNvSpPr txBox="1"/>
            <p:nvPr/>
          </p:nvSpPr>
          <p:spPr>
            <a:xfrm>
              <a:off x="8692641" y="3059054"/>
              <a:ext cx="536575" cy="463550"/>
            </a:xfrm>
            <a:prstGeom prst="rect">
              <a:avLst/>
            </a:prstGeom>
            <a:solidFill>
              <a:srgbClr val="FFFFFF"/>
            </a:solidFill>
            <a:ln w="30480">
              <a:solidFill>
                <a:srgbClr val="003BED"/>
              </a:solidFill>
            </a:ln>
          </p:spPr>
          <p:txBody>
            <a:bodyPr vert="horz" wrap="square" lIns="0" tIns="80645" rIns="0" bIns="0" rtlCol="0">
              <a:spAutoFit/>
            </a:bodyPr>
            <a:lstStyle/>
            <a:p>
              <a:pPr marL="1270" algn="ctr">
                <a:lnSpc>
                  <a:spcPts val="700"/>
                </a:lnSpc>
                <a:spcBef>
                  <a:spcPts val="635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4101</a:t>
              </a:r>
              <a:endParaRPr sz="600">
                <a:latin typeface="Arial"/>
                <a:cs typeface="Arial"/>
              </a:endParaRPr>
            </a:p>
            <a:p>
              <a:pPr marL="68580" marR="62230" indent="1270" algn="ctr">
                <a:lnSpc>
                  <a:spcPct val="95600"/>
                </a:lnSpc>
                <a:spcBef>
                  <a:spcPts val="5"/>
                </a:spcBef>
              </a:pPr>
              <a:r>
                <a:rPr sz="450" dirty="0">
                  <a:latin typeface="Arial Narrow"/>
                  <a:cs typeface="Arial Narrow"/>
                </a:rPr>
                <a:t>Intro</a:t>
              </a:r>
              <a:r>
                <a:rPr sz="450" spc="35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to</a:t>
              </a:r>
              <a:r>
                <a:rPr sz="450" spc="4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Structural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Assessment</a:t>
              </a:r>
              <a:r>
                <a:rPr sz="450" spc="6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of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Historic</a:t>
              </a:r>
              <a:r>
                <a:rPr sz="450" spc="2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Structures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936" name="object 268">
              <a:extLst>
                <a:ext uri="{FF2B5EF4-FFF2-40B4-BE49-F238E27FC236}">
                  <a16:creationId xmlns:a16="http://schemas.microsoft.com/office/drawing/2014/main" id="{5E6488FA-4EE1-2CF9-1A12-A0A402DF62BC}"/>
                </a:ext>
              </a:extLst>
            </p:cNvPr>
            <p:cNvSpPr/>
            <p:nvPr/>
          </p:nvSpPr>
          <p:spPr>
            <a:xfrm>
              <a:off x="6773926" y="3395858"/>
              <a:ext cx="536575" cy="464820"/>
            </a:xfrm>
            <a:custGeom>
              <a:avLst/>
              <a:gdLst/>
              <a:ahLst/>
              <a:cxnLst/>
              <a:rect l="l" t="t" r="r" b="b"/>
              <a:pathLst>
                <a:path w="536575" h="464820">
                  <a:moveTo>
                    <a:pt x="0" y="464820"/>
                  </a:moveTo>
                  <a:lnTo>
                    <a:pt x="536447" y="464820"/>
                  </a:lnTo>
                  <a:lnTo>
                    <a:pt x="536447" y="0"/>
                  </a:lnTo>
                  <a:lnTo>
                    <a:pt x="0" y="0"/>
                  </a:lnTo>
                  <a:lnTo>
                    <a:pt x="0" y="464820"/>
                  </a:lnTo>
                  <a:close/>
                </a:path>
              </a:pathLst>
            </a:custGeom>
            <a:ln w="30480">
              <a:solidFill>
                <a:srgbClr val="003BE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7" name="object 269">
              <a:extLst>
                <a:ext uri="{FF2B5EF4-FFF2-40B4-BE49-F238E27FC236}">
                  <a16:creationId xmlns:a16="http://schemas.microsoft.com/office/drawing/2014/main" id="{58D43F37-2028-1CEF-7078-92F85F8C98E1}"/>
                </a:ext>
              </a:extLst>
            </p:cNvPr>
            <p:cNvSpPr txBox="1"/>
            <p:nvPr/>
          </p:nvSpPr>
          <p:spPr>
            <a:xfrm>
              <a:off x="6845541" y="3503147"/>
              <a:ext cx="395605" cy="24066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3105</a:t>
              </a:r>
              <a:endParaRPr sz="600">
                <a:latin typeface="Arial"/>
                <a:cs typeface="Arial"/>
              </a:endParaRPr>
            </a:p>
            <a:p>
              <a:pPr marL="1270"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Green</a:t>
              </a:r>
              <a:r>
                <a:rPr sz="450" spc="4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Building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Design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38" name="object 270">
              <a:extLst>
                <a:ext uri="{FF2B5EF4-FFF2-40B4-BE49-F238E27FC236}">
                  <a16:creationId xmlns:a16="http://schemas.microsoft.com/office/drawing/2014/main" id="{6E12F6F2-1BA2-149D-085C-5D96509B8186}"/>
                </a:ext>
              </a:extLst>
            </p:cNvPr>
            <p:cNvGrpSpPr/>
            <p:nvPr/>
          </p:nvGrpSpPr>
          <p:grpSpPr>
            <a:xfrm>
              <a:off x="6758685" y="3380619"/>
              <a:ext cx="567055" cy="495300"/>
              <a:chOff x="4029455" y="4209288"/>
              <a:chExt cx="567055" cy="495300"/>
            </a:xfrm>
          </p:grpSpPr>
          <p:sp>
            <p:nvSpPr>
              <p:cNvPr id="939" name="object 271">
                <a:extLst>
                  <a:ext uri="{FF2B5EF4-FFF2-40B4-BE49-F238E27FC236}">
                    <a16:creationId xmlns:a16="http://schemas.microsoft.com/office/drawing/2014/main" id="{3582BFDA-3735-9CA9-281F-17F83F3E9ACE}"/>
                  </a:ext>
                </a:extLst>
              </p:cNvPr>
              <p:cNvSpPr/>
              <p:nvPr/>
            </p:nvSpPr>
            <p:spPr>
              <a:xfrm>
                <a:off x="4044695" y="4224528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20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40" name="object 272">
                <a:extLst>
                  <a:ext uri="{FF2B5EF4-FFF2-40B4-BE49-F238E27FC236}">
                    <a16:creationId xmlns:a16="http://schemas.microsoft.com/office/drawing/2014/main" id="{439119F8-3CA9-A92B-103B-05636EBEAC63}"/>
                  </a:ext>
                </a:extLst>
              </p:cNvPr>
              <p:cNvSpPr/>
              <p:nvPr/>
            </p:nvSpPr>
            <p:spPr>
              <a:xfrm>
                <a:off x="4044695" y="4224528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20"/>
                    </a:moveTo>
                    <a:lnTo>
                      <a:pt x="536447" y="464820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4820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41" name="object 273">
              <a:extLst>
                <a:ext uri="{FF2B5EF4-FFF2-40B4-BE49-F238E27FC236}">
                  <a16:creationId xmlns:a16="http://schemas.microsoft.com/office/drawing/2014/main" id="{B552A22B-4B7D-E620-50C9-8B901EA048E8}"/>
                </a:ext>
              </a:extLst>
            </p:cNvPr>
            <p:cNvSpPr txBox="1"/>
            <p:nvPr/>
          </p:nvSpPr>
          <p:spPr>
            <a:xfrm>
              <a:off x="6832841" y="3483329"/>
              <a:ext cx="421005" cy="27305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3105</a:t>
              </a:r>
              <a:endParaRPr sz="600">
                <a:latin typeface="Arial"/>
                <a:cs typeface="Arial"/>
              </a:endParaRPr>
            </a:p>
            <a:p>
              <a:pPr marL="1270"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Green</a:t>
              </a:r>
              <a:r>
                <a:rPr sz="450" spc="4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Building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20"/>
                </a:spcBef>
              </a:pPr>
              <a:r>
                <a:rPr sz="450" spc="-10" dirty="0">
                  <a:latin typeface="Arial Narrow"/>
                  <a:cs typeface="Arial Narrow"/>
                </a:rPr>
                <a:t>Design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42" name="object 274">
              <a:extLst>
                <a:ext uri="{FF2B5EF4-FFF2-40B4-BE49-F238E27FC236}">
                  <a16:creationId xmlns:a16="http://schemas.microsoft.com/office/drawing/2014/main" id="{A8FFA828-CD31-E521-5ABB-0BBC2D476BEF}"/>
                </a:ext>
              </a:extLst>
            </p:cNvPr>
            <p:cNvGrpSpPr/>
            <p:nvPr/>
          </p:nvGrpSpPr>
          <p:grpSpPr>
            <a:xfrm>
              <a:off x="5413755" y="2655957"/>
              <a:ext cx="4768215" cy="2874010"/>
              <a:chOff x="2684525" y="3484626"/>
              <a:chExt cx="4768215" cy="2874010"/>
            </a:xfrm>
          </p:grpSpPr>
          <p:sp>
            <p:nvSpPr>
              <p:cNvPr id="943" name="object 275">
                <a:extLst>
                  <a:ext uri="{FF2B5EF4-FFF2-40B4-BE49-F238E27FC236}">
                    <a16:creationId xmlns:a16="http://schemas.microsoft.com/office/drawing/2014/main" id="{9B160441-28B9-BB92-C59F-BCA3A2F3212A}"/>
                  </a:ext>
                </a:extLst>
              </p:cNvPr>
              <p:cNvSpPr/>
              <p:nvPr/>
            </p:nvSpPr>
            <p:spPr>
              <a:xfrm>
                <a:off x="2688335" y="3488436"/>
                <a:ext cx="3214370" cy="631190"/>
              </a:xfrm>
              <a:custGeom>
                <a:avLst/>
                <a:gdLst/>
                <a:ahLst/>
                <a:cxnLst/>
                <a:rect l="l" t="t" r="r" b="b"/>
                <a:pathLst>
                  <a:path w="3214370" h="631189">
                    <a:moveTo>
                      <a:pt x="0" y="30479"/>
                    </a:moveTo>
                    <a:lnTo>
                      <a:pt x="96012" y="30479"/>
                    </a:lnTo>
                    <a:lnTo>
                      <a:pt x="98178" y="18645"/>
                    </a:lnTo>
                    <a:lnTo>
                      <a:pt x="104203" y="8953"/>
                    </a:lnTo>
                    <a:lnTo>
                      <a:pt x="113371" y="2405"/>
                    </a:lnTo>
                    <a:lnTo>
                      <a:pt x="124968" y="0"/>
                    </a:lnTo>
                    <a:lnTo>
                      <a:pt x="136802" y="2405"/>
                    </a:lnTo>
                    <a:lnTo>
                      <a:pt x="146494" y="8953"/>
                    </a:lnTo>
                    <a:lnTo>
                      <a:pt x="153042" y="18645"/>
                    </a:lnTo>
                    <a:lnTo>
                      <a:pt x="155448" y="30479"/>
                    </a:lnTo>
                    <a:lnTo>
                      <a:pt x="327660" y="30479"/>
                    </a:lnTo>
                    <a:lnTo>
                      <a:pt x="327660" y="441960"/>
                    </a:lnTo>
                    <a:lnTo>
                      <a:pt x="1057656" y="441960"/>
                    </a:lnTo>
                    <a:lnTo>
                      <a:pt x="1060061" y="431006"/>
                    </a:lnTo>
                    <a:lnTo>
                      <a:pt x="1066609" y="421766"/>
                    </a:lnTo>
                    <a:lnTo>
                      <a:pt x="1076301" y="415385"/>
                    </a:lnTo>
                    <a:lnTo>
                      <a:pt x="1088135" y="413003"/>
                    </a:lnTo>
                    <a:lnTo>
                      <a:pt x="1099970" y="415385"/>
                    </a:lnTo>
                    <a:lnTo>
                      <a:pt x="1109662" y="421766"/>
                    </a:lnTo>
                    <a:lnTo>
                      <a:pt x="1116210" y="431006"/>
                    </a:lnTo>
                    <a:lnTo>
                      <a:pt x="1118616" y="441960"/>
                    </a:lnTo>
                    <a:lnTo>
                      <a:pt x="1182624" y="441960"/>
                    </a:lnTo>
                    <a:lnTo>
                      <a:pt x="1185005" y="431006"/>
                    </a:lnTo>
                    <a:lnTo>
                      <a:pt x="1191387" y="421766"/>
                    </a:lnTo>
                    <a:lnTo>
                      <a:pt x="1200626" y="415385"/>
                    </a:lnTo>
                    <a:lnTo>
                      <a:pt x="1211579" y="413003"/>
                    </a:lnTo>
                    <a:lnTo>
                      <a:pt x="1223414" y="415385"/>
                    </a:lnTo>
                    <a:lnTo>
                      <a:pt x="1233106" y="421766"/>
                    </a:lnTo>
                    <a:lnTo>
                      <a:pt x="1239654" y="431006"/>
                    </a:lnTo>
                    <a:lnTo>
                      <a:pt x="1242059" y="441960"/>
                    </a:lnTo>
                    <a:lnTo>
                      <a:pt x="2002536" y="441960"/>
                    </a:lnTo>
                    <a:lnTo>
                      <a:pt x="2004917" y="431006"/>
                    </a:lnTo>
                    <a:lnTo>
                      <a:pt x="2011298" y="421766"/>
                    </a:lnTo>
                    <a:lnTo>
                      <a:pt x="2020538" y="415385"/>
                    </a:lnTo>
                    <a:lnTo>
                      <a:pt x="2031491" y="413003"/>
                    </a:lnTo>
                    <a:lnTo>
                      <a:pt x="2043326" y="415385"/>
                    </a:lnTo>
                    <a:lnTo>
                      <a:pt x="2053018" y="421766"/>
                    </a:lnTo>
                    <a:lnTo>
                      <a:pt x="2059566" y="431006"/>
                    </a:lnTo>
                    <a:lnTo>
                      <a:pt x="2061971" y="441960"/>
                    </a:lnTo>
                    <a:lnTo>
                      <a:pt x="2075687" y="441960"/>
                    </a:lnTo>
                    <a:lnTo>
                      <a:pt x="2078093" y="431006"/>
                    </a:lnTo>
                    <a:lnTo>
                      <a:pt x="2084641" y="421766"/>
                    </a:lnTo>
                    <a:lnTo>
                      <a:pt x="2094333" y="415385"/>
                    </a:lnTo>
                    <a:lnTo>
                      <a:pt x="2106167" y="413003"/>
                    </a:lnTo>
                    <a:lnTo>
                      <a:pt x="2117764" y="415385"/>
                    </a:lnTo>
                    <a:lnTo>
                      <a:pt x="2126932" y="421766"/>
                    </a:lnTo>
                    <a:lnTo>
                      <a:pt x="2132957" y="431006"/>
                    </a:lnTo>
                    <a:lnTo>
                      <a:pt x="2135124" y="441960"/>
                    </a:lnTo>
                    <a:lnTo>
                      <a:pt x="2654808" y="441960"/>
                    </a:lnTo>
                    <a:lnTo>
                      <a:pt x="2654808" y="630936"/>
                    </a:lnTo>
                    <a:lnTo>
                      <a:pt x="3038856" y="630936"/>
                    </a:lnTo>
                    <a:lnTo>
                      <a:pt x="3041023" y="619101"/>
                    </a:lnTo>
                    <a:lnTo>
                      <a:pt x="3047047" y="609409"/>
                    </a:lnTo>
                    <a:lnTo>
                      <a:pt x="3056215" y="602861"/>
                    </a:lnTo>
                    <a:lnTo>
                      <a:pt x="3067811" y="600455"/>
                    </a:lnTo>
                    <a:lnTo>
                      <a:pt x="3079646" y="602861"/>
                    </a:lnTo>
                    <a:lnTo>
                      <a:pt x="3089338" y="609409"/>
                    </a:lnTo>
                    <a:lnTo>
                      <a:pt x="3095886" y="619101"/>
                    </a:lnTo>
                    <a:lnTo>
                      <a:pt x="3098291" y="630936"/>
                    </a:lnTo>
                    <a:lnTo>
                      <a:pt x="3214116" y="630936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44" name="object 276">
                <a:extLst>
                  <a:ext uri="{FF2B5EF4-FFF2-40B4-BE49-F238E27FC236}">
                    <a16:creationId xmlns:a16="http://schemas.microsoft.com/office/drawing/2014/main" id="{E024DEC6-5A15-30E9-7A22-2A5EA90A90D2}"/>
                  </a:ext>
                </a:extLst>
              </p:cNvPr>
              <p:cNvSpPr/>
              <p:nvPr/>
            </p:nvSpPr>
            <p:spPr>
              <a:xfrm>
                <a:off x="5896355" y="4093464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45" name="object 277">
                <a:extLst>
                  <a:ext uri="{FF2B5EF4-FFF2-40B4-BE49-F238E27FC236}">
                    <a16:creationId xmlns:a16="http://schemas.microsoft.com/office/drawing/2014/main" id="{9781AE9C-DC65-96CA-30C8-EA7994D8D19C}"/>
                  </a:ext>
                </a:extLst>
              </p:cNvPr>
              <p:cNvSpPr/>
              <p:nvPr/>
            </p:nvSpPr>
            <p:spPr>
              <a:xfrm>
                <a:off x="3643883" y="3520440"/>
                <a:ext cx="2258695" cy="472440"/>
              </a:xfrm>
              <a:custGeom>
                <a:avLst/>
                <a:gdLst/>
                <a:ahLst/>
                <a:cxnLst/>
                <a:rect l="l" t="t" r="r" b="b"/>
                <a:pathLst>
                  <a:path w="2258695" h="472439">
                    <a:moveTo>
                      <a:pt x="0" y="0"/>
                    </a:moveTo>
                    <a:lnTo>
                      <a:pt x="320039" y="0"/>
                    </a:lnTo>
                    <a:lnTo>
                      <a:pt x="320039" y="321563"/>
                    </a:lnTo>
                    <a:lnTo>
                      <a:pt x="1046987" y="321563"/>
                    </a:lnTo>
                    <a:lnTo>
                      <a:pt x="1049369" y="309729"/>
                    </a:lnTo>
                    <a:lnTo>
                      <a:pt x="1055750" y="300037"/>
                    </a:lnTo>
                    <a:lnTo>
                      <a:pt x="1064990" y="293489"/>
                    </a:lnTo>
                    <a:lnTo>
                      <a:pt x="1075943" y="291083"/>
                    </a:lnTo>
                    <a:lnTo>
                      <a:pt x="1087778" y="293489"/>
                    </a:lnTo>
                    <a:lnTo>
                      <a:pt x="1097470" y="300037"/>
                    </a:lnTo>
                    <a:lnTo>
                      <a:pt x="1104018" y="309729"/>
                    </a:lnTo>
                    <a:lnTo>
                      <a:pt x="1106424" y="321563"/>
                    </a:lnTo>
                    <a:lnTo>
                      <a:pt x="1120139" y="321563"/>
                    </a:lnTo>
                    <a:lnTo>
                      <a:pt x="1122545" y="309729"/>
                    </a:lnTo>
                    <a:lnTo>
                      <a:pt x="1129093" y="300037"/>
                    </a:lnTo>
                    <a:lnTo>
                      <a:pt x="1138785" y="293489"/>
                    </a:lnTo>
                    <a:lnTo>
                      <a:pt x="1150620" y="291083"/>
                    </a:lnTo>
                    <a:lnTo>
                      <a:pt x="1162216" y="293489"/>
                    </a:lnTo>
                    <a:lnTo>
                      <a:pt x="1171384" y="300037"/>
                    </a:lnTo>
                    <a:lnTo>
                      <a:pt x="1177409" y="309729"/>
                    </a:lnTo>
                    <a:lnTo>
                      <a:pt x="1179575" y="321563"/>
                    </a:lnTo>
                    <a:lnTo>
                      <a:pt x="1804416" y="321563"/>
                    </a:lnTo>
                    <a:lnTo>
                      <a:pt x="1804416" y="472439"/>
                    </a:lnTo>
                    <a:lnTo>
                      <a:pt x="2081783" y="472439"/>
                    </a:lnTo>
                    <a:lnTo>
                      <a:pt x="2084189" y="460843"/>
                    </a:lnTo>
                    <a:lnTo>
                      <a:pt x="2090737" y="451675"/>
                    </a:lnTo>
                    <a:lnTo>
                      <a:pt x="2100429" y="445650"/>
                    </a:lnTo>
                    <a:lnTo>
                      <a:pt x="2112263" y="443484"/>
                    </a:lnTo>
                    <a:lnTo>
                      <a:pt x="2124098" y="445650"/>
                    </a:lnTo>
                    <a:lnTo>
                      <a:pt x="2133790" y="451675"/>
                    </a:lnTo>
                    <a:lnTo>
                      <a:pt x="2140338" y="460843"/>
                    </a:lnTo>
                    <a:lnTo>
                      <a:pt x="2142744" y="472439"/>
                    </a:lnTo>
                    <a:lnTo>
                      <a:pt x="2258567" y="472439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46" name="object 278">
                <a:extLst>
                  <a:ext uri="{FF2B5EF4-FFF2-40B4-BE49-F238E27FC236}">
                    <a16:creationId xmlns:a16="http://schemas.microsoft.com/office/drawing/2014/main" id="{D8B45647-82E8-9016-131D-48647565233C}"/>
                  </a:ext>
                </a:extLst>
              </p:cNvPr>
              <p:cNvSpPr/>
              <p:nvPr/>
            </p:nvSpPr>
            <p:spPr>
              <a:xfrm>
                <a:off x="5896355" y="3968496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2" y="24383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47" name="object 279">
                <a:extLst>
                  <a:ext uri="{FF2B5EF4-FFF2-40B4-BE49-F238E27FC236}">
                    <a16:creationId xmlns:a16="http://schemas.microsoft.com/office/drawing/2014/main" id="{8DCBA2E0-7B8F-4A6E-12A8-8073308F9933}"/>
                  </a:ext>
                </a:extLst>
              </p:cNvPr>
              <p:cNvSpPr/>
              <p:nvPr/>
            </p:nvSpPr>
            <p:spPr>
              <a:xfrm>
                <a:off x="5960363" y="6059423"/>
                <a:ext cx="1485900" cy="291465"/>
              </a:xfrm>
              <a:custGeom>
                <a:avLst/>
                <a:gdLst/>
                <a:ahLst/>
                <a:cxnLst/>
                <a:rect l="l" t="t" r="r" b="b"/>
                <a:pathLst>
                  <a:path w="1485900" h="291464">
                    <a:moveTo>
                      <a:pt x="1485900" y="291083"/>
                    </a:moveTo>
                    <a:lnTo>
                      <a:pt x="0" y="291083"/>
                    </a:lnTo>
                    <a:lnTo>
                      <a:pt x="0" y="0"/>
                    </a:lnTo>
                    <a:lnTo>
                      <a:pt x="1485900" y="0"/>
                    </a:lnTo>
                    <a:lnTo>
                      <a:pt x="1485900" y="291083"/>
                    </a:lnTo>
                    <a:close/>
                  </a:path>
                </a:pathLst>
              </a:custGeom>
              <a:solidFill>
                <a:srgbClr val="702FA0">
                  <a:alpha val="1289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48" name="object 280">
                <a:extLst>
                  <a:ext uri="{FF2B5EF4-FFF2-40B4-BE49-F238E27FC236}">
                    <a16:creationId xmlns:a16="http://schemas.microsoft.com/office/drawing/2014/main" id="{5B1F8D8F-077D-B282-DD8B-9776128339E9}"/>
                  </a:ext>
                </a:extLst>
              </p:cNvPr>
              <p:cNvSpPr/>
              <p:nvPr/>
            </p:nvSpPr>
            <p:spPr>
              <a:xfrm>
                <a:off x="5960363" y="6059423"/>
                <a:ext cx="1484630" cy="291465"/>
              </a:xfrm>
              <a:custGeom>
                <a:avLst/>
                <a:gdLst/>
                <a:ahLst/>
                <a:cxnLst/>
                <a:rect l="l" t="t" r="r" b="b"/>
                <a:pathLst>
                  <a:path w="1484629" h="291464">
                    <a:moveTo>
                      <a:pt x="0" y="291083"/>
                    </a:moveTo>
                    <a:lnTo>
                      <a:pt x="1484375" y="291083"/>
                    </a:lnTo>
                    <a:lnTo>
                      <a:pt x="1484375" y="0"/>
                    </a:lnTo>
                    <a:lnTo>
                      <a:pt x="0" y="0"/>
                    </a:lnTo>
                    <a:lnTo>
                      <a:pt x="0" y="291083"/>
                    </a:lnTo>
                    <a:close/>
                  </a:path>
                </a:pathLst>
              </a:custGeom>
              <a:ln w="1524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49" name="object 281">
                <a:extLst>
                  <a:ext uri="{FF2B5EF4-FFF2-40B4-BE49-F238E27FC236}">
                    <a16:creationId xmlns:a16="http://schemas.microsoft.com/office/drawing/2014/main" id="{6808073D-8251-D5B8-49DF-3B8414EB7858}"/>
                  </a:ext>
                </a:extLst>
              </p:cNvPr>
              <p:cNvSpPr/>
              <p:nvPr/>
            </p:nvSpPr>
            <p:spPr>
              <a:xfrm>
                <a:off x="5960363" y="6059423"/>
                <a:ext cx="1485900" cy="291465"/>
              </a:xfrm>
              <a:custGeom>
                <a:avLst/>
                <a:gdLst/>
                <a:ahLst/>
                <a:cxnLst/>
                <a:rect l="l" t="t" r="r" b="b"/>
                <a:pathLst>
                  <a:path w="1485900" h="291464">
                    <a:moveTo>
                      <a:pt x="1485900" y="291083"/>
                    </a:moveTo>
                    <a:lnTo>
                      <a:pt x="0" y="291083"/>
                    </a:lnTo>
                    <a:lnTo>
                      <a:pt x="0" y="0"/>
                    </a:lnTo>
                    <a:lnTo>
                      <a:pt x="1485900" y="0"/>
                    </a:lnTo>
                    <a:lnTo>
                      <a:pt x="1485900" y="291083"/>
                    </a:lnTo>
                    <a:close/>
                  </a:path>
                </a:pathLst>
              </a:custGeom>
              <a:solidFill>
                <a:srgbClr val="702FA0">
                  <a:alpha val="12890"/>
                </a:srgbClr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50" name="object 282">
                <a:extLst>
                  <a:ext uri="{FF2B5EF4-FFF2-40B4-BE49-F238E27FC236}">
                    <a16:creationId xmlns:a16="http://schemas.microsoft.com/office/drawing/2014/main" id="{C88E79EA-74A2-D353-C4B7-6455C525BEB7}"/>
                  </a:ext>
                </a:extLst>
              </p:cNvPr>
              <p:cNvSpPr/>
              <p:nvPr/>
            </p:nvSpPr>
            <p:spPr>
              <a:xfrm>
                <a:off x="5960363" y="6059423"/>
                <a:ext cx="1484630" cy="291465"/>
              </a:xfrm>
              <a:custGeom>
                <a:avLst/>
                <a:gdLst/>
                <a:ahLst/>
                <a:cxnLst/>
                <a:rect l="l" t="t" r="r" b="b"/>
                <a:pathLst>
                  <a:path w="1484629" h="291464">
                    <a:moveTo>
                      <a:pt x="0" y="291083"/>
                    </a:moveTo>
                    <a:lnTo>
                      <a:pt x="1484375" y="291083"/>
                    </a:lnTo>
                    <a:lnTo>
                      <a:pt x="1484375" y="0"/>
                    </a:lnTo>
                    <a:lnTo>
                      <a:pt x="0" y="0"/>
                    </a:lnTo>
                    <a:lnTo>
                      <a:pt x="0" y="291083"/>
                    </a:lnTo>
                    <a:close/>
                  </a:path>
                </a:pathLst>
              </a:custGeom>
              <a:ln w="1524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51" name="object 283">
              <a:extLst>
                <a:ext uri="{FF2B5EF4-FFF2-40B4-BE49-F238E27FC236}">
                  <a16:creationId xmlns:a16="http://schemas.microsoft.com/office/drawing/2014/main" id="{2FF2F0EA-2F7F-F2DC-B9CC-13DDEFBE4488}"/>
                </a:ext>
              </a:extLst>
            </p:cNvPr>
            <p:cNvSpPr txBox="1"/>
            <p:nvPr/>
          </p:nvSpPr>
          <p:spPr>
            <a:xfrm>
              <a:off x="8829305" y="5267989"/>
              <a:ext cx="1209040" cy="20574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ts val="715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15" dirty="0">
                  <a:latin typeface="Arial"/>
                  <a:cs typeface="Arial"/>
                </a:rPr>
                <a:t> </a:t>
              </a:r>
              <a:r>
                <a:rPr sz="600" spc="-10" dirty="0">
                  <a:latin typeface="Arial"/>
                  <a:cs typeface="Arial"/>
                </a:rPr>
                <a:t>2995</a:t>
              </a:r>
              <a:r>
                <a:rPr sz="600" spc="35" dirty="0">
                  <a:latin typeface="Arial"/>
                  <a:cs typeface="Arial"/>
                </a:rPr>
                <a:t> </a:t>
              </a:r>
              <a:r>
                <a:rPr sz="600" dirty="0">
                  <a:latin typeface="Arial"/>
                  <a:cs typeface="Arial"/>
                </a:rPr>
                <a:t>Engineering</a:t>
              </a:r>
              <a:r>
                <a:rPr sz="600" spc="25" dirty="0">
                  <a:latin typeface="Arial"/>
                  <a:cs typeface="Arial"/>
                </a:rPr>
                <a:t> </a:t>
              </a:r>
              <a:r>
                <a:rPr sz="600" spc="-10" dirty="0">
                  <a:latin typeface="Arial"/>
                  <a:cs typeface="Arial"/>
                </a:rPr>
                <a:t>Portfolio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ts val="715"/>
                </a:lnSpc>
              </a:pPr>
              <a:r>
                <a:rPr sz="600" spc="-10" dirty="0">
                  <a:latin typeface="Arial"/>
                  <a:cs typeface="Arial"/>
                </a:rPr>
                <a:t>(note</a:t>
              </a:r>
              <a:r>
                <a:rPr sz="600" spc="-20" dirty="0">
                  <a:latin typeface="Arial"/>
                  <a:cs typeface="Arial"/>
                </a:rPr>
                <a:t> </a:t>
              </a:r>
              <a:r>
                <a:rPr sz="600" dirty="0">
                  <a:latin typeface="Arial"/>
                  <a:cs typeface="Arial"/>
                </a:rPr>
                <a:t>d)</a:t>
              </a:r>
              <a:r>
                <a:rPr sz="600" spc="-30" dirty="0">
                  <a:latin typeface="Arial"/>
                  <a:cs typeface="Arial"/>
                </a:rPr>
                <a:t> </a:t>
              </a:r>
              <a:r>
                <a:rPr sz="600" dirty="0">
                  <a:solidFill>
                    <a:srgbClr val="0070BF"/>
                  </a:solidFill>
                  <a:latin typeface="Arial"/>
                  <a:cs typeface="Arial"/>
                </a:rPr>
                <a:t>(0.0</a:t>
              </a:r>
              <a:r>
                <a:rPr sz="600" spc="-25" dirty="0">
                  <a:solidFill>
                    <a:srgbClr val="0070BF"/>
                  </a:solidFill>
                  <a:latin typeface="Arial"/>
                  <a:cs typeface="Arial"/>
                </a:rPr>
                <a:t> </a:t>
              </a:r>
              <a:r>
                <a:rPr sz="600" spc="-10" dirty="0">
                  <a:solidFill>
                    <a:srgbClr val="0070BF"/>
                  </a:solidFill>
                  <a:latin typeface="Arial"/>
                  <a:cs typeface="Arial"/>
                </a:rPr>
                <a:t>credit)</a:t>
              </a:r>
              <a:endParaRPr sz="600">
                <a:latin typeface="Arial"/>
                <a:cs typeface="Arial"/>
              </a:endParaRPr>
            </a:p>
          </p:txBody>
        </p:sp>
        <p:grpSp>
          <p:nvGrpSpPr>
            <p:cNvPr id="952" name="object 284">
              <a:extLst>
                <a:ext uri="{FF2B5EF4-FFF2-40B4-BE49-F238E27FC236}">
                  <a16:creationId xmlns:a16="http://schemas.microsoft.com/office/drawing/2014/main" id="{D19E9360-2523-86B5-2A11-413173123C8C}"/>
                </a:ext>
              </a:extLst>
            </p:cNvPr>
            <p:cNvGrpSpPr/>
            <p:nvPr/>
          </p:nvGrpSpPr>
          <p:grpSpPr>
            <a:xfrm>
              <a:off x="3878325" y="2856363"/>
              <a:ext cx="5742940" cy="2369185"/>
              <a:chOff x="1149095" y="3685032"/>
              <a:chExt cx="5742940" cy="2369185"/>
            </a:xfrm>
          </p:grpSpPr>
          <p:sp>
            <p:nvSpPr>
              <p:cNvPr id="953" name="object 285">
                <a:extLst>
                  <a:ext uri="{FF2B5EF4-FFF2-40B4-BE49-F238E27FC236}">
                    <a16:creationId xmlns:a16="http://schemas.microsoft.com/office/drawing/2014/main" id="{50AEE80F-EC23-CD92-1F43-089D00307794}"/>
                  </a:ext>
                </a:extLst>
              </p:cNvPr>
              <p:cNvSpPr/>
              <p:nvPr/>
            </p:nvSpPr>
            <p:spPr>
              <a:xfrm>
                <a:off x="6696455" y="5568696"/>
                <a:ext cx="151130" cy="481965"/>
              </a:xfrm>
              <a:custGeom>
                <a:avLst/>
                <a:gdLst/>
                <a:ahLst/>
                <a:cxnLst/>
                <a:rect l="l" t="t" r="r" b="b"/>
                <a:pathLst>
                  <a:path w="151129" h="481964">
                    <a:moveTo>
                      <a:pt x="0" y="481583"/>
                    </a:moveTo>
                    <a:lnTo>
                      <a:pt x="0" y="0"/>
                    </a:lnTo>
                    <a:lnTo>
                      <a:pt x="150876" y="0"/>
                    </a:lnTo>
                  </a:path>
                </a:pathLst>
              </a:custGeom>
              <a:ln w="762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54" name="object 286">
                <a:extLst>
                  <a:ext uri="{FF2B5EF4-FFF2-40B4-BE49-F238E27FC236}">
                    <a16:creationId xmlns:a16="http://schemas.microsoft.com/office/drawing/2014/main" id="{D1560D30-6C76-DB81-2A9F-1F63E49EF2CA}"/>
                  </a:ext>
                </a:extLst>
              </p:cNvPr>
              <p:cNvSpPr/>
              <p:nvPr/>
            </p:nvSpPr>
            <p:spPr>
              <a:xfrm>
                <a:off x="6841235" y="5542787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2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02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55" name="object 287">
                <a:extLst>
                  <a:ext uri="{FF2B5EF4-FFF2-40B4-BE49-F238E27FC236}">
                    <a16:creationId xmlns:a16="http://schemas.microsoft.com/office/drawing/2014/main" id="{27F428BE-E3F3-D366-8505-AC5DA7618B46}"/>
                  </a:ext>
                </a:extLst>
              </p:cNvPr>
              <p:cNvSpPr/>
              <p:nvPr/>
            </p:nvSpPr>
            <p:spPr>
              <a:xfrm>
                <a:off x="1164335" y="3700272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0" y="464819"/>
                    </a:moveTo>
                    <a:lnTo>
                      <a:pt x="537972" y="464819"/>
                    </a:lnTo>
                    <a:lnTo>
                      <a:pt x="537972" y="0"/>
                    </a:lnTo>
                    <a:lnTo>
                      <a:pt x="0" y="0"/>
                    </a:lnTo>
                    <a:lnTo>
                      <a:pt x="0" y="464819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56" name="object 288">
              <a:extLst>
                <a:ext uri="{FF2B5EF4-FFF2-40B4-BE49-F238E27FC236}">
                  <a16:creationId xmlns:a16="http://schemas.microsoft.com/office/drawing/2014/main" id="{8B957858-45DC-A4E6-16D9-00F8CCDAFAD7}"/>
                </a:ext>
              </a:extLst>
            </p:cNvPr>
            <p:cNvSpPr txBox="1"/>
            <p:nvPr/>
          </p:nvSpPr>
          <p:spPr>
            <a:xfrm>
              <a:off x="3949462" y="2959097"/>
              <a:ext cx="426720" cy="27241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1031</a:t>
              </a:r>
              <a:endParaRPr sz="600">
                <a:latin typeface="Arial"/>
                <a:cs typeface="Arial"/>
              </a:endParaRPr>
            </a:p>
            <a:p>
              <a:pPr marL="42545">
                <a:lnSpc>
                  <a:spcPct val="100000"/>
                </a:lnSpc>
                <a:spcBef>
                  <a:spcPts val="20"/>
                </a:spcBef>
              </a:pPr>
              <a:r>
                <a:rPr sz="450" dirty="0">
                  <a:latin typeface="Arial Narrow"/>
                  <a:cs typeface="Arial Narrow"/>
                </a:rPr>
                <a:t>Programming</a:t>
              </a:r>
              <a:r>
                <a:rPr sz="450" spc="55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&amp;</a:t>
              </a:r>
              <a:endParaRPr sz="450">
                <a:latin typeface="Arial Narrow"/>
                <a:cs typeface="Arial Narrow"/>
              </a:endParaRPr>
            </a:p>
            <a:p>
              <a:pPr marL="12700">
                <a:lnSpc>
                  <a:spcPct val="100000"/>
                </a:lnSpc>
                <a:spcBef>
                  <a:spcPts val="130"/>
                </a:spcBef>
              </a:pPr>
              <a:r>
                <a:rPr sz="450" dirty="0">
                  <a:latin typeface="Arial Narrow"/>
                  <a:cs typeface="Arial Narrow"/>
                </a:rPr>
                <a:t>Data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Management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57" name="object 289">
              <a:extLst>
                <a:ext uri="{FF2B5EF4-FFF2-40B4-BE49-F238E27FC236}">
                  <a16:creationId xmlns:a16="http://schemas.microsoft.com/office/drawing/2014/main" id="{C49D6054-F689-5205-0FA8-FDD33BA6F51D}"/>
                </a:ext>
              </a:extLst>
            </p:cNvPr>
            <p:cNvGrpSpPr/>
            <p:nvPr/>
          </p:nvGrpSpPr>
          <p:grpSpPr>
            <a:xfrm>
              <a:off x="2985261" y="2856363"/>
              <a:ext cx="567055" cy="495300"/>
              <a:chOff x="256031" y="3685032"/>
              <a:chExt cx="567055" cy="495300"/>
            </a:xfrm>
          </p:grpSpPr>
          <p:sp>
            <p:nvSpPr>
              <p:cNvPr id="958" name="object 290">
                <a:extLst>
                  <a:ext uri="{FF2B5EF4-FFF2-40B4-BE49-F238E27FC236}">
                    <a16:creationId xmlns:a16="http://schemas.microsoft.com/office/drawing/2014/main" id="{1959A0CA-720D-A135-DB53-11D253388ABD}"/>
                  </a:ext>
                </a:extLst>
              </p:cNvPr>
              <p:cNvSpPr/>
              <p:nvPr/>
            </p:nvSpPr>
            <p:spPr>
              <a:xfrm>
                <a:off x="269747" y="3700272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537972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59" name="object 291">
                <a:extLst>
                  <a:ext uri="{FF2B5EF4-FFF2-40B4-BE49-F238E27FC236}">
                    <a16:creationId xmlns:a16="http://schemas.microsoft.com/office/drawing/2014/main" id="{2C30FF83-2BCD-E0C8-CA2A-925EB22951E2}"/>
                  </a:ext>
                </a:extLst>
              </p:cNvPr>
              <p:cNvSpPr/>
              <p:nvPr/>
            </p:nvSpPr>
            <p:spPr>
              <a:xfrm>
                <a:off x="271271" y="3700272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19"/>
                    </a:moveTo>
                    <a:lnTo>
                      <a:pt x="536448" y="464819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19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60" name="object 292">
              <a:extLst>
                <a:ext uri="{FF2B5EF4-FFF2-40B4-BE49-F238E27FC236}">
                  <a16:creationId xmlns:a16="http://schemas.microsoft.com/office/drawing/2014/main" id="{FC3AB5AE-12E1-B6B6-920D-0075891FBFE8}"/>
                </a:ext>
              </a:extLst>
            </p:cNvPr>
            <p:cNvSpPr txBox="1"/>
            <p:nvPr/>
          </p:nvSpPr>
          <p:spPr>
            <a:xfrm>
              <a:off x="3054839" y="2975026"/>
              <a:ext cx="429259" cy="221615"/>
            </a:xfrm>
            <a:prstGeom prst="rect">
              <a:avLst/>
            </a:prstGeom>
          </p:spPr>
          <p:txBody>
            <a:bodyPr vert="horz" wrap="square" lIns="0" tIns="3048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24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1033</a:t>
              </a:r>
              <a:endParaRPr sz="600" dirty="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140"/>
                </a:spcBef>
              </a:pPr>
              <a:r>
                <a:rPr sz="450" spc="-10" dirty="0">
                  <a:latin typeface="Arial Narrow"/>
                  <a:cs typeface="Arial Narrow"/>
                </a:rPr>
                <a:t>Statics</a:t>
              </a:r>
              <a:endParaRPr sz="450" dirty="0">
                <a:latin typeface="Arial Narrow"/>
                <a:cs typeface="Arial Narrow"/>
              </a:endParaRPr>
            </a:p>
          </p:txBody>
        </p:sp>
        <p:sp>
          <p:nvSpPr>
            <p:cNvPr id="961" name="object 293">
              <a:extLst>
                <a:ext uri="{FF2B5EF4-FFF2-40B4-BE49-F238E27FC236}">
                  <a16:creationId xmlns:a16="http://schemas.microsoft.com/office/drawing/2014/main" id="{9875B730-3E96-5A88-BD59-922A95A128BC}"/>
                </a:ext>
              </a:extLst>
            </p:cNvPr>
            <p:cNvSpPr/>
            <p:nvPr/>
          </p:nvSpPr>
          <p:spPr>
            <a:xfrm>
              <a:off x="3893566" y="3593978"/>
              <a:ext cx="538480" cy="464820"/>
            </a:xfrm>
            <a:custGeom>
              <a:avLst/>
              <a:gdLst/>
              <a:ahLst/>
              <a:cxnLst/>
              <a:rect l="l" t="t" r="r" b="b"/>
              <a:pathLst>
                <a:path w="538480" h="464820">
                  <a:moveTo>
                    <a:pt x="0" y="464819"/>
                  </a:moveTo>
                  <a:lnTo>
                    <a:pt x="537972" y="464819"/>
                  </a:lnTo>
                  <a:lnTo>
                    <a:pt x="537972" y="0"/>
                  </a:lnTo>
                  <a:lnTo>
                    <a:pt x="0" y="0"/>
                  </a:lnTo>
                  <a:lnTo>
                    <a:pt x="0" y="464819"/>
                  </a:lnTo>
                  <a:close/>
                </a:path>
              </a:pathLst>
            </a:custGeom>
            <a:ln w="304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2" name="object 294">
              <a:extLst>
                <a:ext uri="{FF2B5EF4-FFF2-40B4-BE49-F238E27FC236}">
                  <a16:creationId xmlns:a16="http://schemas.microsoft.com/office/drawing/2014/main" id="{876DC3D8-733A-59FC-F1AD-732D7850191B}"/>
                </a:ext>
              </a:extLst>
            </p:cNvPr>
            <p:cNvSpPr txBox="1"/>
            <p:nvPr/>
          </p:nvSpPr>
          <p:spPr>
            <a:xfrm>
              <a:off x="3949462" y="3681466"/>
              <a:ext cx="426720" cy="274320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1032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30"/>
                </a:spcBef>
              </a:pPr>
              <a:r>
                <a:rPr sz="450" dirty="0">
                  <a:latin typeface="Arial Narrow"/>
                  <a:cs typeface="Arial Narrow"/>
                </a:rPr>
                <a:t>Circuits</a:t>
              </a:r>
              <a:r>
                <a:rPr sz="450" spc="5" dirty="0">
                  <a:latin typeface="Arial Narrow"/>
                  <a:cs typeface="Arial Narrow"/>
                </a:rPr>
                <a:t> </a:t>
              </a:r>
              <a:r>
                <a:rPr sz="450" spc="-50" dirty="0">
                  <a:latin typeface="Arial Narrow"/>
                  <a:cs typeface="Arial Narrow"/>
                </a:rPr>
                <a:t>&amp;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spc="-10" dirty="0">
                  <a:latin typeface="Arial Narrow"/>
                  <a:cs typeface="Arial Narrow"/>
                </a:rPr>
                <a:t>Mechatronics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63" name="object 295">
              <a:extLst>
                <a:ext uri="{FF2B5EF4-FFF2-40B4-BE49-F238E27FC236}">
                  <a16:creationId xmlns:a16="http://schemas.microsoft.com/office/drawing/2014/main" id="{EBB1BC0E-0C36-9387-0635-39DE8A66EA28}"/>
                </a:ext>
              </a:extLst>
            </p:cNvPr>
            <p:cNvGrpSpPr/>
            <p:nvPr/>
          </p:nvGrpSpPr>
          <p:grpSpPr>
            <a:xfrm>
              <a:off x="2977641" y="3578739"/>
              <a:ext cx="568960" cy="495300"/>
              <a:chOff x="248411" y="4407408"/>
              <a:chExt cx="568960" cy="495300"/>
            </a:xfrm>
          </p:grpSpPr>
          <p:sp>
            <p:nvSpPr>
              <p:cNvPr id="964" name="object 296">
                <a:extLst>
                  <a:ext uri="{FF2B5EF4-FFF2-40B4-BE49-F238E27FC236}">
                    <a16:creationId xmlns:a16="http://schemas.microsoft.com/office/drawing/2014/main" id="{004DB314-2F9C-D218-5C92-866E67FF698F}"/>
                  </a:ext>
                </a:extLst>
              </p:cNvPr>
              <p:cNvSpPr/>
              <p:nvPr/>
            </p:nvSpPr>
            <p:spPr>
              <a:xfrm>
                <a:off x="263651" y="4422648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537972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2" y="0"/>
                    </a:lnTo>
                    <a:lnTo>
                      <a:pt x="537972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65" name="object 297">
                <a:extLst>
                  <a:ext uri="{FF2B5EF4-FFF2-40B4-BE49-F238E27FC236}">
                    <a16:creationId xmlns:a16="http://schemas.microsoft.com/office/drawing/2014/main" id="{6468B96E-6DC5-F0F4-DF67-B88247B6DAA0}"/>
                  </a:ext>
                </a:extLst>
              </p:cNvPr>
              <p:cNvSpPr/>
              <p:nvPr/>
            </p:nvSpPr>
            <p:spPr>
              <a:xfrm>
                <a:off x="263651" y="4422648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0" y="464819"/>
                    </a:moveTo>
                    <a:lnTo>
                      <a:pt x="537972" y="464819"/>
                    </a:lnTo>
                    <a:lnTo>
                      <a:pt x="537972" y="0"/>
                    </a:lnTo>
                    <a:lnTo>
                      <a:pt x="0" y="0"/>
                    </a:lnTo>
                    <a:lnTo>
                      <a:pt x="0" y="464819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66" name="object 298">
              <a:extLst>
                <a:ext uri="{FF2B5EF4-FFF2-40B4-BE49-F238E27FC236}">
                  <a16:creationId xmlns:a16="http://schemas.microsoft.com/office/drawing/2014/main" id="{A824780B-1308-937F-11CC-580F2EC9B77D}"/>
                </a:ext>
              </a:extLst>
            </p:cNvPr>
            <p:cNvSpPr txBox="1"/>
            <p:nvPr/>
          </p:nvSpPr>
          <p:spPr>
            <a:xfrm>
              <a:off x="3048747" y="3697385"/>
              <a:ext cx="427355" cy="221615"/>
            </a:xfrm>
            <a:prstGeom prst="rect">
              <a:avLst/>
            </a:prstGeom>
          </p:spPr>
          <p:txBody>
            <a:bodyPr vert="horz" wrap="square" lIns="0" tIns="3048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240"/>
                </a:spcBef>
              </a:pPr>
              <a:r>
                <a:rPr sz="600" spc="-10" dirty="0">
                  <a:latin typeface="Arial"/>
                  <a:cs typeface="Arial"/>
                </a:rPr>
                <a:t>ECOR</a:t>
              </a:r>
              <a:r>
                <a:rPr sz="600" spc="-2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1034</a:t>
              </a:r>
              <a:endParaRPr sz="600">
                <a:latin typeface="Arial"/>
                <a:cs typeface="Arial"/>
              </a:endParaRPr>
            </a:p>
            <a:p>
              <a:pPr algn="ctr">
                <a:lnSpc>
                  <a:spcPct val="100000"/>
                </a:lnSpc>
                <a:spcBef>
                  <a:spcPts val="140"/>
                </a:spcBef>
              </a:pPr>
              <a:r>
                <a:rPr sz="450" spc="-10" dirty="0">
                  <a:latin typeface="Arial Narrow"/>
                  <a:cs typeface="Arial Narrow"/>
                </a:rPr>
                <a:t>Dynamics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67" name="object 299">
              <a:extLst>
                <a:ext uri="{FF2B5EF4-FFF2-40B4-BE49-F238E27FC236}">
                  <a16:creationId xmlns:a16="http://schemas.microsoft.com/office/drawing/2014/main" id="{F05DCDB4-8131-9901-27DE-1D018CE83056}"/>
                </a:ext>
              </a:extLst>
            </p:cNvPr>
            <p:cNvGrpSpPr/>
            <p:nvPr/>
          </p:nvGrpSpPr>
          <p:grpSpPr>
            <a:xfrm>
              <a:off x="3405124" y="1513719"/>
              <a:ext cx="4865370" cy="2067560"/>
              <a:chOff x="675894" y="2342388"/>
              <a:chExt cx="4865370" cy="2067560"/>
            </a:xfrm>
          </p:grpSpPr>
          <p:sp>
            <p:nvSpPr>
              <p:cNvPr id="968" name="object 300">
                <a:extLst>
                  <a:ext uri="{FF2B5EF4-FFF2-40B4-BE49-F238E27FC236}">
                    <a16:creationId xmlns:a16="http://schemas.microsoft.com/office/drawing/2014/main" id="{03B8E203-B87A-B26F-956E-14CFC29A10A5}"/>
                  </a:ext>
                </a:extLst>
              </p:cNvPr>
              <p:cNvSpPr/>
              <p:nvPr/>
            </p:nvSpPr>
            <p:spPr>
              <a:xfrm>
                <a:off x="685800" y="3211067"/>
                <a:ext cx="417830" cy="472440"/>
              </a:xfrm>
              <a:custGeom>
                <a:avLst/>
                <a:gdLst/>
                <a:ahLst/>
                <a:cxnLst/>
                <a:rect l="l" t="t" r="r" b="b"/>
                <a:pathLst>
                  <a:path w="417830" h="472439">
                    <a:moveTo>
                      <a:pt x="0" y="472440"/>
                    </a:moveTo>
                    <a:lnTo>
                      <a:pt x="0" y="310896"/>
                    </a:lnTo>
                    <a:lnTo>
                      <a:pt x="201168" y="310896"/>
                    </a:lnTo>
                    <a:lnTo>
                      <a:pt x="201168" y="0"/>
                    </a:lnTo>
                    <a:lnTo>
                      <a:pt x="417575" y="0"/>
                    </a:lnTo>
                  </a:path>
                </a:pathLst>
              </a:custGeom>
              <a:ln w="762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69" name="object 301">
                <a:extLst>
                  <a:ext uri="{FF2B5EF4-FFF2-40B4-BE49-F238E27FC236}">
                    <a16:creationId xmlns:a16="http://schemas.microsoft.com/office/drawing/2014/main" id="{9DC0A042-DD14-26F3-E46D-48A51EA9CE85}"/>
                  </a:ext>
                </a:extLst>
              </p:cNvPr>
              <p:cNvSpPr/>
              <p:nvPr/>
            </p:nvSpPr>
            <p:spPr>
              <a:xfrm>
                <a:off x="1097279" y="3185159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69">
                    <a:moveTo>
                      <a:pt x="0" y="51816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70" name="object 302">
                <a:extLst>
                  <a:ext uri="{FF2B5EF4-FFF2-40B4-BE49-F238E27FC236}">
                    <a16:creationId xmlns:a16="http://schemas.microsoft.com/office/drawing/2014/main" id="{777D51E3-154E-C22B-98E8-0ED88B872822}"/>
                  </a:ext>
                </a:extLst>
              </p:cNvPr>
              <p:cNvSpPr/>
              <p:nvPr/>
            </p:nvSpPr>
            <p:spPr>
              <a:xfrm>
                <a:off x="679704" y="3314700"/>
                <a:ext cx="424180" cy="1091565"/>
              </a:xfrm>
              <a:custGeom>
                <a:avLst/>
                <a:gdLst/>
                <a:ahLst/>
                <a:cxnLst/>
                <a:rect l="l" t="t" r="r" b="b"/>
                <a:pathLst>
                  <a:path w="424180" h="1091564">
                    <a:moveTo>
                      <a:pt x="0" y="1091183"/>
                    </a:moveTo>
                    <a:lnTo>
                      <a:pt x="0" y="909827"/>
                    </a:lnTo>
                    <a:lnTo>
                      <a:pt x="259080" y="909827"/>
                    </a:lnTo>
                    <a:lnTo>
                      <a:pt x="261485" y="898874"/>
                    </a:lnTo>
                    <a:lnTo>
                      <a:pt x="268033" y="889634"/>
                    </a:lnTo>
                    <a:lnTo>
                      <a:pt x="277725" y="883253"/>
                    </a:lnTo>
                    <a:lnTo>
                      <a:pt x="289559" y="880871"/>
                    </a:lnTo>
                    <a:lnTo>
                      <a:pt x="301156" y="883253"/>
                    </a:lnTo>
                    <a:lnTo>
                      <a:pt x="310324" y="889634"/>
                    </a:lnTo>
                    <a:lnTo>
                      <a:pt x="316349" y="898874"/>
                    </a:lnTo>
                    <a:lnTo>
                      <a:pt x="318515" y="909827"/>
                    </a:lnTo>
                    <a:lnTo>
                      <a:pt x="345948" y="909827"/>
                    </a:lnTo>
                    <a:lnTo>
                      <a:pt x="345948" y="0"/>
                    </a:lnTo>
                    <a:lnTo>
                      <a:pt x="423672" y="0"/>
                    </a:lnTo>
                  </a:path>
                </a:pathLst>
              </a:custGeom>
              <a:ln w="762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71" name="object 303">
                <a:extLst>
                  <a:ext uri="{FF2B5EF4-FFF2-40B4-BE49-F238E27FC236}">
                    <a16:creationId xmlns:a16="http://schemas.microsoft.com/office/drawing/2014/main" id="{E1C1383E-EC93-901E-DA52-EE4190AE5E59}"/>
                  </a:ext>
                </a:extLst>
              </p:cNvPr>
              <p:cNvSpPr/>
              <p:nvPr/>
            </p:nvSpPr>
            <p:spPr>
              <a:xfrm>
                <a:off x="1097279" y="3288791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70">
                    <a:moveTo>
                      <a:pt x="0" y="51816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72" name="object 304">
                <a:extLst>
                  <a:ext uri="{FF2B5EF4-FFF2-40B4-BE49-F238E27FC236}">
                    <a16:creationId xmlns:a16="http://schemas.microsoft.com/office/drawing/2014/main" id="{D61DB21E-B931-A5E9-80DE-BB8C60A22477}"/>
                  </a:ext>
                </a:extLst>
              </p:cNvPr>
              <p:cNvSpPr/>
              <p:nvPr/>
            </p:nvSpPr>
            <p:spPr>
              <a:xfrm>
                <a:off x="4989576" y="2357628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6"/>
                    </a:moveTo>
                    <a:lnTo>
                      <a:pt x="536447" y="463296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3296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73" name="object 305">
              <a:extLst>
                <a:ext uri="{FF2B5EF4-FFF2-40B4-BE49-F238E27FC236}">
                  <a16:creationId xmlns:a16="http://schemas.microsoft.com/office/drawing/2014/main" id="{E1C9419E-7491-73CD-61CE-CAE2B7E3A97A}"/>
                </a:ext>
              </a:extLst>
            </p:cNvPr>
            <p:cNvSpPr txBox="1"/>
            <p:nvPr/>
          </p:nvSpPr>
          <p:spPr>
            <a:xfrm>
              <a:off x="9125028" y="1415480"/>
              <a:ext cx="97155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spc="-25" dirty="0">
                  <a:latin typeface="Arial Narrow"/>
                  <a:cs typeface="Arial Narrow"/>
                </a:rPr>
                <a:t>3rd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974" name="object 306">
              <a:extLst>
                <a:ext uri="{FF2B5EF4-FFF2-40B4-BE49-F238E27FC236}">
                  <a16:creationId xmlns:a16="http://schemas.microsoft.com/office/drawing/2014/main" id="{F9130B5B-5AEF-4815-4810-6B86E5ED47AA}"/>
                </a:ext>
              </a:extLst>
            </p:cNvPr>
            <p:cNvSpPr txBox="1"/>
            <p:nvPr/>
          </p:nvSpPr>
          <p:spPr>
            <a:xfrm>
              <a:off x="7790431" y="1598146"/>
              <a:ext cx="395605" cy="31432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55"/>
                </a:lnSpc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3201</a:t>
              </a:r>
              <a:endParaRPr sz="600">
                <a:latin typeface="Arial"/>
                <a:cs typeface="Arial"/>
              </a:endParaRPr>
            </a:p>
            <a:p>
              <a:pPr marL="27305" marR="19685" algn="ctr">
                <a:lnSpc>
                  <a:spcPct val="104500"/>
                </a:lnSpc>
                <a:spcBef>
                  <a:spcPts val="5"/>
                </a:spcBef>
              </a:pPr>
              <a:r>
                <a:rPr sz="450" dirty="0">
                  <a:latin typeface="Arial Narrow"/>
                  <a:cs typeface="Arial Narrow"/>
                </a:rPr>
                <a:t>Intro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to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Building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Performance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spc="-10" dirty="0">
                  <a:latin typeface="Arial Narrow"/>
                  <a:cs typeface="Arial Narrow"/>
                </a:rPr>
                <a:t>Simulation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75" name="object 307">
              <a:extLst>
                <a:ext uri="{FF2B5EF4-FFF2-40B4-BE49-F238E27FC236}">
                  <a16:creationId xmlns:a16="http://schemas.microsoft.com/office/drawing/2014/main" id="{591AEE52-8CC7-40C0-1C4B-F41AB811CF1E}"/>
                </a:ext>
              </a:extLst>
            </p:cNvPr>
            <p:cNvGrpSpPr/>
            <p:nvPr/>
          </p:nvGrpSpPr>
          <p:grpSpPr>
            <a:xfrm>
              <a:off x="7703566" y="1513719"/>
              <a:ext cx="567055" cy="494030"/>
              <a:chOff x="4974336" y="2342388"/>
              <a:chExt cx="567055" cy="494030"/>
            </a:xfrm>
          </p:grpSpPr>
          <p:sp>
            <p:nvSpPr>
              <p:cNvPr id="976" name="object 308">
                <a:extLst>
                  <a:ext uri="{FF2B5EF4-FFF2-40B4-BE49-F238E27FC236}">
                    <a16:creationId xmlns:a16="http://schemas.microsoft.com/office/drawing/2014/main" id="{269AA768-AD30-34C1-13E3-E39FFFF2CD3D}"/>
                  </a:ext>
                </a:extLst>
              </p:cNvPr>
              <p:cNvSpPr/>
              <p:nvPr/>
            </p:nvSpPr>
            <p:spPr>
              <a:xfrm>
                <a:off x="4988051" y="2356104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79" h="464819">
                    <a:moveTo>
                      <a:pt x="537971" y="464820"/>
                    </a:moveTo>
                    <a:lnTo>
                      <a:pt x="0" y="464820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2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77" name="object 309">
                <a:extLst>
                  <a:ext uri="{FF2B5EF4-FFF2-40B4-BE49-F238E27FC236}">
                    <a16:creationId xmlns:a16="http://schemas.microsoft.com/office/drawing/2014/main" id="{F1507A07-C127-A3BA-0527-0C185ED3B152}"/>
                  </a:ext>
                </a:extLst>
              </p:cNvPr>
              <p:cNvSpPr/>
              <p:nvPr/>
            </p:nvSpPr>
            <p:spPr>
              <a:xfrm>
                <a:off x="4989576" y="2357628"/>
                <a:ext cx="536575" cy="46355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3550">
                    <a:moveTo>
                      <a:pt x="0" y="463296"/>
                    </a:moveTo>
                    <a:lnTo>
                      <a:pt x="536447" y="463296"/>
                    </a:lnTo>
                    <a:lnTo>
                      <a:pt x="536447" y="0"/>
                    </a:lnTo>
                    <a:lnTo>
                      <a:pt x="0" y="0"/>
                    </a:lnTo>
                    <a:lnTo>
                      <a:pt x="0" y="463296"/>
                    </a:lnTo>
                    <a:close/>
                  </a:path>
                </a:pathLst>
              </a:custGeom>
              <a:ln w="30480">
                <a:solidFill>
                  <a:srgbClr val="003BED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78" name="object 310">
              <a:extLst>
                <a:ext uri="{FF2B5EF4-FFF2-40B4-BE49-F238E27FC236}">
                  <a16:creationId xmlns:a16="http://schemas.microsoft.com/office/drawing/2014/main" id="{53D4060A-47BE-4F9E-7557-4442DB6DB5F8}"/>
                </a:ext>
              </a:extLst>
            </p:cNvPr>
            <p:cNvSpPr txBox="1"/>
            <p:nvPr/>
          </p:nvSpPr>
          <p:spPr>
            <a:xfrm>
              <a:off x="7777731" y="1578327"/>
              <a:ext cx="421005" cy="34607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dirty="0">
                  <a:latin typeface="Arial"/>
                  <a:cs typeface="Arial"/>
                </a:rPr>
                <a:t>ACSE</a:t>
              </a:r>
              <a:r>
                <a:rPr sz="600" spc="-3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3201</a:t>
              </a:r>
              <a:endParaRPr sz="600">
                <a:latin typeface="Arial"/>
                <a:cs typeface="Arial"/>
              </a:endParaRPr>
            </a:p>
            <a:p>
              <a:pPr marL="40005" marR="32384" algn="ctr">
                <a:lnSpc>
                  <a:spcPct val="104500"/>
                </a:lnSpc>
                <a:spcBef>
                  <a:spcPts val="5"/>
                </a:spcBef>
              </a:pPr>
              <a:r>
                <a:rPr sz="450" dirty="0">
                  <a:latin typeface="Arial Narrow"/>
                  <a:cs typeface="Arial Narrow"/>
                </a:rPr>
                <a:t>Intro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to</a:t>
              </a:r>
              <a:r>
                <a:rPr sz="450" spc="3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Building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Performance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30"/>
                </a:spcBef>
              </a:pPr>
              <a:r>
                <a:rPr sz="450" spc="-10" dirty="0">
                  <a:latin typeface="Arial Narrow"/>
                  <a:cs typeface="Arial Narrow"/>
                </a:rPr>
                <a:t>Simulation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79" name="object 311">
              <a:extLst>
                <a:ext uri="{FF2B5EF4-FFF2-40B4-BE49-F238E27FC236}">
                  <a16:creationId xmlns:a16="http://schemas.microsoft.com/office/drawing/2014/main" id="{27B51846-184D-83E5-A1C1-5DFCD5276EC7}"/>
                </a:ext>
              </a:extLst>
            </p:cNvPr>
            <p:cNvGrpSpPr/>
            <p:nvPr/>
          </p:nvGrpSpPr>
          <p:grpSpPr>
            <a:xfrm>
              <a:off x="3543807" y="1737747"/>
              <a:ext cx="4175125" cy="2954020"/>
              <a:chOff x="814577" y="2566416"/>
              <a:chExt cx="4175125" cy="2954020"/>
            </a:xfrm>
          </p:grpSpPr>
          <p:sp>
            <p:nvSpPr>
              <p:cNvPr id="980" name="object 312">
                <a:extLst>
                  <a:ext uri="{FF2B5EF4-FFF2-40B4-BE49-F238E27FC236}">
                    <a16:creationId xmlns:a16="http://schemas.microsoft.com/office/drawing/2014/main" id="{74B7D9E9-9BCF-78EA-36B2-0CA875DDDFCD}"/>
                  </a:ext>
                </a:extLst>
              </p:cNvPr>
              <p:cNvSpPr/>
              <p:nvPr/>
            </p:nvSpPr>
            <p:spPr>
              <a:xfrm>
                <a:off x="3493008" y="3768851"/>
                <a:ext cx="1452880" cy="1377950"/>
              </a:xfrm>
              <a:custGeom>
                <a:avLst/>
                <a:gdLst/>
                <a:ahLst/>
                <a:cxnLst/>
                <a:rect l="l" t="t" r="r" b="b"/>
                <a:pathLst>
                  <a:path w="1452879" h="1377950">
                    <a:moveTo>
                      <a:pt x="0" y="0"/>
                    </a:moveTo>
                    <a:lnTo>
                      <a:pt x="0" y="73152"/>
                    </a:lnTo>
                    <a:lnTo>
                      <a:pt x="283464" y="73152"/>
                    </a:lnTo>
                    <a:lnTo>
                      <a:pt x="283464" y="1001268"/>
                    </a:lnTo>
                    <a:lnTo>
                      <a:pt x="387095" y="1001268"/>
                    </a:lnTo>
                    <a:lnTo>
                      <a:pt x="389501" y="989671"/>
                    </a:lnTo>
                    <a:lnTo>
                      <a:pt x="396049" y="980503"/>
                    </a:lnTo>
                    <a:lnTo>
                      <a:pt x="405741" y="974478"/>
                    </a:lnTo>
                    <a:lnTo>
                      <a:pt x="417576" y="972312"/>
                    </a:lnTo>
                    <a:lnTo>
                      <a:pt x="429410" y="974478"/>
                    </a:lnTo>
                    <a:lnTo>
                      <a:pt x="439102" y="980503"/>
                    </a:lnTo>
                    <a:lnTo>
                      <a:pt x="445650" y="989671"/>
                    </a:lnTo>
                    <a:lnTo>
                      <a:pt x="448056" y="1001268"/>
                    </a:lnTo>
                    <a:lnTo>
                      <a:pt x="1121664" y="1001268"/>
                    </a:lnTo>
                    <a:lnTo>
                      <a:pt x="1121664" y="1132331"/>
                    </a:lnTo>
                    <a:lnTo>
                      <a:pt x="1271016" y="1132331"/>
                    </a:lnTo>
                    <a:lnTo>
                      <a:pt x="1273421" y="1120735"/>
                    </a:lnTo>
                    <a:lnTo>
                      <a:pt x="1279969" y="1111567"/>
                    </a:lnTo>
                    <a:lnTo>
                      <a:pt x="1289661" y="1105542"/>
                    </a:lnTo>
                    <a:lnTo>
                      <a:pt x="1301495" y="1103375"/>
                    </a:lnTo>
                    <a:lnTo>
                      <a:pt x="1313092" y="1105542"/>
                    </a:lnTo>
                    <a:lnTo>
                      <a:pt x="1322260" y="1111567"/>
                    </a:lnTo>
                    <a:lnTo>
                      <a:pt x="1328284" y="1120735"/>
                    </a:lnTo>
                    <a:lnTo>
                      <a:pt x="1330451" y="1132331"/>
                    </a:lnTo>
                    <a:lnTo>
                      <a:pt x="1402079" y="1132331"/>
                    </a:lnTo>
                    <a:lnTo>
                      <a:pt x="1402079" y="1377695"/>
                    </a:lnTo>
                    <a:lnTo>
                      <a:pt x="1452371" y="1377695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1" name="object 313">
                <a:extLst>
                  <a:ext uri="{FF2B5EF4-FFF2-40B4-BE49-F238E27FC236}">
                    <a16:creationId xmlns:a16="http://schemas.microsoft.com/office/drawing/2014/main" id="{675D8F68-78C5-DA76-CF92-5040A9CC74FF}"/>
                  </a:ext>
                </a:extLst>
              </p:cNvPr>
              <p:cNvSpPr/>
              <p:nvPr/>
            </p:nvSpPr>
            <p:spPr>
              <a:xfrm>
                <a:off x="4937760" y="5120639"/>
                <a:ext cx="52069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2070">
                    <a:moveTo>
                      <a:pt x="0" y="51816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2" name="object 314">
                <a:extLst>
                  <a:ext uri="{FF2B5EF4-FFF2-40B4-BE49-F238E27FC236}">
                    <a16:creationId xmlns:a16="http://schemas.microsoft.com/office/drawing/2014/main" id="{A571A09D-9547-1835-A5CC-D11508DA3940}"/>
                  </a:ext>
                </a:extLst>
              </p:cNvPr>
              <p:cNvSpPr/>
              <p:nvPr/>
            </p:nvSpPr>
            <p:spPr>
              <a:xfrm>
                <a:off x="824483" y="3518915"/>
                <a:ext cx="1248410" cy="414655"/>
              </a:xfrm>
              <a:custGeom>
                <a:avLst/>
                <a:gdLst/>
                <a:ahLst/>
                <a:cxnLst/>
                <a:rect l="l" t="t" r="r" b="b"/>
                <a:pathLst>
                  <a:path w="1248410" h="414654">
                    <a:moveTo>
                      <a:pt x="0" y="414527"/>
                    </a:moveTo>
                    <a:lnTo>
                      <a:pt x="170688" y="414527"/>
                    </a:lnTo>
                    <a:lnTo>
                      <a:pt x="173093" y="402931"/>
                    </a:lnTo>
                    <a:lnTo>
                      <a:pt x="179641" y="393763"/>
                    </a:lnTo>
                    <a:lnTo>
                      <a:pt x="189333" y="387738"/>
                    </a:lnTo>
                    <a:lnTo>
                      <a:pt x="201168" y="385571"/>
                    </a:lnTo>
                    <a:lnTo>
                      <a:pt x="212121" y="387738"/>
                    </a:lnTo>
                    <a:lnTo>
                      <a:pt x="221360" y="393763"/>
                    </a:lnTo>
                    <a:lnTo>
                      <a:pt x="227742" y="402931"/>
                    </a:lnTo>
                    <a:lnTo>
                      <a:pt x="230124" y="414527"/>
                    </a:lnTo>
                    <a:lnTo>
                      <a:pt x="256031" y="414527"/>
                    </a:lnTo>
                    <a:lnTo>
                      <a:pt x="256031" y="89915"/>
                    </a:lnTo>
                    <a:lnTo>
                      <a:pt x="1042416" y="89915"/>
                    </a:lnTo>
                    <a:lnTo>
                      <a:pt x="1044821" y="78081"/>
                    </a:lnTo>
                    <a:lnTo>
                      <a:pt x="1051369" y="68389"/>
                    </a:lnTo>
                    <a:lnTo>
                      <a:pt x="1061061" y="61841"/>
                    </a:lnTo>
                    <a:lnTo>
                      <a:pt x="1072895" y="59436"/>
                    </a:lnTo>
                    <a:lnTo>
                      <a:pt x="1084730" y="61841"/>
                    </a:lnTo>
                    <a:lnTo>
                      <a:pt x="1094422" y="68389"/>
                    </a:lnTo>
                    <a:lnTo>
                      <a:pt x="1100970" y="78081"/>
                    </a:lnTo>
                    <a:lnTo>
                      <a:pt x="1103375" y="89915"/>
                    </a:lnTo>
                    <a:lnTo>
                      <a:pt x="1146048" y="89915"/>
                    </a:lnTo>
                    <a:lnTo>
                      <a:pt x="1146048" y="0"/>
                    </a:lnTo>
                    <a:lnTo>
                      <a:pt x="1248155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3" name="object 315">
                <a:extLst>
                  <a:ext uri="{FF2B5EF4-FFF2-40B4-BE49-F238E27FC236}">
                    <a16:creationId xmlns:a16="http://schemas.microsoft.com/office/drawing/2014/main" id="{B6F2BAD6-B71B-64C0-D3FC-D0F41959CE1E}"/>
                  </a:ext>
                </a:extLst>
              </p:cNvPr>
              <p:cNvSpPr/>
              <p:nvPr/>
            </p:nvSpPr>
            <p:spPr>
              <a:xfrm>
                <a:off x="2066544" y="3493008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4" name="object 316">
                <a:extLst>
                  <a:ext uri="{FF2B5EF4-FFF2-40B4-BE49-F238E27FC236}">
                    <a16:creationId xmlns:a16="http://schemas.microsoft.com/office/drawing/2014/main" id="{A4929EC3-5254-6546-06D1-392A47F846B9}"/>
                  </a:ext>
                </a:extLst>
              </p:cNvPr>
              <p:cNvSpPr/>
              <p:nvPr/>
            </p:nvSpPr>
            <p:spPr>
              <a:xfrm>
                <a:off x="818387" y="2694432"/>
                <a:ext cx="1259205" cy="1845945"/>
              </a:xfrm>
              <a:custGeom>
                <a:avLst/>
                <a:gdLst/>
                <a:ahLst/>
                <a:cxnLst/>
                <a:rect l="l" t="t" r="r" b="b"/>
                <a:pathLst>
                  <a:path w="1259205" h="1845945">
                    <a:moveTo>
                      <a:pt x="0" y="1845563"/>
                    </a:moveTo>
                    <a:lnTo>
                      <a:pt x="120396" y="1845563"/>
                    </a:lnTo>
                    <a:lnTo>
                      <a:pt x="122801" y="1834610"/>
                    </a:lnTo>
                    <a:lnTo>
                      <a:pt x="129349" y="1825370"/>
                    </a:lnTo>
                    <a:lnTo>
                      <a:pt x="139041" y="1818989"/>
                    </a:lnTo>
                    <a:lnTo>
                      <a:pt x="150876" y="1816607"/>
                    </a:lnTo>
                    <a:lnTo>
                      <a:pt x="162472" y="1818989"/>
                    </a:lnTo>
                    <a:lnTo>
                      <a:pt x="171640" y="1825370"/>
                    </a:lnTo>
                    <a:lnTo>
                      <a:pt x="177665" y="1834610"/>
                    </a:lnTo>
                    <a:lnTo>
                      <a:pt x="179831" y="1845563"/>
                    </a:lnTo>
                    <a:lnTo>
                      <a:pt x="254507" y="1845563"/>
                    </a:lnTo>
                    <a:lnTo>
                      <a:pt x="254507" y="1665731"/>
                    </a:lnTo>
                    <a:lnTo>
                      <a:pt x="1078991" y="1665731"/>
                    </a:lnTo>
                    <a:lnTo>
                      <a:pt x="1078991" y="30479"/>
                    </a:lnTo>
                    <a:lnTo>
                      <a:pt x="1120139" y="30479"/>
                    </a:lnTo>
                    <a:lnTo>
                      <a:pt x="1122521" y="18645"/>
                    </a:lnTo>
                    <a:lnTo>
                      <a:pt x="1128902" y="8953"/>
                    </a:lnTo>
                    <a:lnTo>
                      <a:pt x="1138142" y="2405"/>
                    </a:lnTo>
                    <a:lnTo>
                      <a:pt x="1149095" y="0"/>
                    </a:lnTo>
                    <a:lnTo>
                      <a:pt x="1160930" y="2405"/>
                    </a:lnTo>
                    <a:lnTo>
                      <a:pt x="1170622" y="8953"/>
                    </a:lnTo>
                    <a:lnTo>
                      <a:pt x="1177170" y="18645"/>
                    </a:lnTo>
                    <a:lnTo>
                      <a:pt x="1179575" y="30479"/>
                    </a:lnTo>
                    <a:lnTo>
                      <a:pt x="1258824" y="30479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5" name="object 317">
                <a:extLst>
                  <a:ext uri="{FF2B5EF4-FFF2-40B4-BE49-F238E27FC236}">
                    <a16:creationId xmlns:a16="http://schemas.microsoft.com/office/drawing/2014/main" id="{79D20878-45C6-AF92-A2AB-45D83FE469DF}"/>
                  </a:ext>
                </a:extLst>
              </p:cNvPr>
              <p:cNvSpPr/>
              <p:nvPr/>
            </p:nvSpPr>
            <p:spPr>
              <a:xfrm>
                <a:off x="2071116" y="2699003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2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02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6" name="object 318">
                <a:extLst>
                  <a:ext uri="{FF2B5EF4-FFF2-40B4-BE49-F238E27FC236}">
                    <a16:creationId xmlns:a16="http://schemas.microsoft.com/office/drawing/2014/main" id="{138385C3-8230-F780-DAAD-5A2097969A75}"/>
                  </a:ext>
                </a:extLst>
              </p:cNvPr>
              <p:cNvSpPr/>
              <p:nvPr/>
            </p:nvSpPr>
            <p:spPr>
              <a:xfrm>
                <a:off x="1719072" y="2592323"/>
                <a:ext cx="1310640" cy="619125"/>
              </a:xfrm>
              <a:custGeom>
                <a:avLst/>
                <a:gdLst/>
                <a:ahLst/>
                <a:cxnLst/>
                <a:rect l="l" t="t" r="r" b="b"/>
                <a:pathLst>
                  <a:path w="1310639" h="619125">
                    <a:moveTo>
                      <a:pt x="0" y="618743"/>
                    </a:moveTo>
                    <a:lnTo>
                      <a:pt x="79248" y="618743"/>
                    </a:lnTo>
                    <a:lnTo>
                      <a:pt x="81653" y="606909"/>
                    </a:lnTo>
                    <a:lnTo>
                      <a:pt x="88201" y="597217"/>
                    </a:lnTo>
                    <a:lnTo>
                      <a:pt x="97893" y="590669"/>
                    </a:lnTo>
                    <a:lnTo>
                      <a:pt x="109728" y="588263"/>
                    </a:lnTo>
                    <a:lnTo>
                      <a:pt x="121562" y="590669"/>
                    </a:lnTo>
                    <a:lnTo>
                      <a:pt x="131254" y="597217"/>
                    </a:lnTo>
                    <a:lnTo>
                      <a:pt x="137802" y="606909"/>
                    </a:lnTo>
                    <a:lnTo>
                      <a:pt x="140208" y="618743"/>
                    </a:lnTo>
                    <a:lnTo>
                      <a:pt x="147828" y="618743"/>
                    </a:lnTo>
                    <a:lnTo>
                      <a:pt x="150233" y="606909"/>
                    </a:lnTo>
                    <a:lnTo>
                      <a:pt x="156781" y="597217"/>
                    </a:lnTo>
                    <a:lnTo>
                      <a:pt x="166473" y="590669"/>
                    </a:lnTo>
                    <a:lnTo>
                      <a:pt x="178307" y="588263"/>
                    </a:lnTo>
                    <a:lnTo>
                      <a:pt x="190142" y="590669"/>
                    </a:lnTo>
                    <a:lnTo>
                      <a:pt x="199834" y="597217"/>
                    </a:lnTo>
                    <a:lnTo>
                      <a:pt x="206382" y="606909"/>
                    </a:lnTo>
                    <a:lnTo>
                      <a:pt x="208788" y="618743"/>
                    </a:lnTo>
                    <a:lnTo>
                      <a:pt x="219456" y="618743"/>
                    </a:lnTo>
                    <a:lnTo>
                      <a:pt x="221837" y="606909"/>
                    </a:lnTo>
                    <a:lnTo>
                      <a:pt x="228219" y="597217"/>
                    </a:lnTo>
                    <a:lnTo>
                      <a:pt x="237458" y="590669"/>
                    </a:lnTo>
                    <a:lnTo>
                      <a:pt x="248411" y="588263"/>
                    </a:lnTo>
                    <a:lnTo>
                      <a:pt x="260246" y="590669"/>
                    </a:lnTo>
                    <a:lnTo>
                      <a:pt x="269938" y="597217"/>
                    </a:lnTo>
                    <a:lnTo>
                      <a:pt x="276486" y="606909"/>
                    </a:lnTo>
                    <a:lnTo>
                      <a:pt x="278892" y="618743"/>
                    </a:lnTo>
                    <a:lnTo>
                      <a:pt x="536448" y="618743"/>
                    </a:lnTo>
                    <a:lnTo>
                      <a:pt x="536448" y="310895"/>
                    </a:lnTo>
                    <a:lnTo>
                      <a:pt x="1065275" y="310895"/>
                    </a:lnTo>
                    <a:lnTo>
                      <a:pt x="1067442" y="299942"/>
                    </a:lnTo>
                    <a:lnTo>
                      <a:pt x="1073467" y="290702"/>
                    </a:lnTo>
                    <a:lnTo>
                      <a:pt x="1082635" y="284321"/>
                    </a:lnTo>
                    <a:lnTo>
                      <a:pt x="1094231" y="281939"/>
                    </a:lnTo>
                    <a:lnTo>
                      <a:pt x="1106066" y="284321"/>
                    </a:lnTo>
                    <a:lnTo>
                      <a:pt x="1115758" y="290702"/>
                    </a:lnTo>
                    <a:lnTo>
                      <a:pt x="1122306" y="299942"/>
                    </a:lnTo>
                    <a:lnTo>
                      <a:pt x="1124712" y="310895"/>
                    </a:lnTo>
                    <a:lnTo>
                      <a:pt x="1234440" y="310895"/>
                    </a:lnTo>
                    <a:lnTo>
                      <a:pt x="1234440" y="0"/>
                    </a:lnTo>
                    <a:lnTo>
                      <a:pt x="1310640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7" name="object 319">
                <a:extLst>
                  <a:ext uri="{FF2B5EF4-FFF2-40B4-BE49-F238E27FC236}">
                    <a16:creationId xmlns:a16="http://schemas.microsoft.com/office/drawing/2014/main" id="{7B5C7C8B-5D3D-0AB7-A3FF-92F6D01C61BB}"/>
                  </a:ext>
                </a:extLst>
              </p:cNvPr>
              <p:cNvSpPr/>
              <p:nvPr/>
            </p:nvSpPr>
            <p:spPr>
              <a:xfrm>
                <a:off x="3023616" y="2566416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69">
                    <a:moveTo>
                      <a:pt x="0" y="51816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88" name="object 320">
                <a:extLst>
                  <a:ext uri="{FF2B5EF4-FFF2-40B4-BE49-F238E27FC236}">
                    <a16:creationId xmlns:a16="http://schemas.microsoft.com/office/drawing/2014/main" id="{8772F2B6-13BF-656B-5493-34FE77E13541}"/>
                  </a:ext>
                </a:extLst>
              </p:cNvPr>
              <p:cNvSpPr/>
              <p:nvPr/>
            </p:nvSpPr>
            <p:spPr>
              <a:xfrm>
                <a:off x="2136648" y="5039867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19"/>
                    </a:moveTo>
                    <a:lnTo>
                      <a:pt x="536448" y="464819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19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89" name="object 321">
              <a:extLst>
                <a:ext uri="{FF2B5EF4-FFF2-40B4-BE49-F238E27FC236}">
                  <a16:creationId xmlns:a16="http://schemas.microsoft.com/office/drawing/2014/main" id="{CD9D9D41-DE9F-D170-93B9-E8EB983EF350}"/>
                </a:ext>
              </a:extLst>
            </p:cNvPr>
            <p:cNvSpPr txBox="1"/>
            <p:nvPr/>
          </p:nvSpPr>
          <p:spPr>
            <a:xfrm>
              <a:off x="4935985" y="4283473"/>
              <a:ext cx="398145" cy="31242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655"/>
                </a:lnSpc>
              </a:pPr>
              <a:r>
                <a:rPr sz="600" spc="-20" dirty="0">
                  <a:latin typeface="Arial"/>
                  <a:cs typeface="Arial"/>
                </a:rPr>
                <a:t>CCDP</a:t>
              </a:r>
              <a:r>
                <a:rPr sz="600" spc="-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2100</a:t>
              </a:r>
              <a:endParaRPr sz="600">
                <a:latin typeface="Arial"/>
                <a:cs typeface="Arial"/>
              </a:endParaRPr>
            </a:p>
            <a:p>
              <a:pPr marL="28575" marR="21590" algn="ctr">
                <a:lnSpc>
                  <a:spcPts val="560"/>
                </a:lnSpc>
                <a:spcBef>
                  <a:spcPts val="20"/>
                </a:spcBef>
              </a:pPr>
              <a:r>
                <a:rPr sz="450" spc="-10" dirty="0">
                  <a:latin typeface="Arial Narrow"/>
                  <a:cs typeface="Arial Narrow"/>
                </a:rPr>
                <a:t>Communication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Skills</a:t>
              </a:r>
              <a:r>
                <a:rPr sz="450" spc="-2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for</a:t>
              </a:r>
              <a:endParaRPr sz="450">
                <a:latin typeface="Arial Narrow"/>
                <a:cs typeface="Arial Narrow"/>
              </a:endParaRPr>
            </a:p>
            <a:p>
              <a:pPr algn="ctr">
                <a:lnSpc>
                  <a:spcPct val="100000"/>
                </a:lnSpc>
                <a:spcBef>
                  <a:spcPts val="110"/>
                </a:spcBef>
              </a:pPr>
              <a:r>
                <a:rPr sz="450" dirty="0">
                  <a:latin typeface="Arial Narrow"/>
                  <a:cs typeface="Arial Narrow"/>
                </a:rPr>
                <a:t>Eng.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Students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90" name="object 322">
              <a:extLst>
                <a:ext uri="{FF2B5EF4-FFF2-40B4-BE49-F238E27FC236}">
                  <a16:creationId xmlns:a16="http://schemas.microsoft.com/office/drawing/2014/main" id="{4DCC49E0-5098-16CC-4C99-D306BE13F653}"/>
                </a:ext>
              </a:extLst>
            </p:cNvPr>
            <p:cNvGrpSpPr/>
            <p:nvPr/>
          </p:nvGrpSpPr>
          <p:grpSpPr>
            <a:xfrm>
              <a:off x="4850638" y="4195958"/>
              <a:ext cx="567055" cy="495300"/>
              <a:chOff x="2121408" y="5024627"/>
              <a:chExt cx="567055" cy="495300"/>
            </a:xfrm>
          </p:grpSpPr>
          <p:sp>
            <p:nvSpPr>
              <p:cNvPr id="991" name="object 323">
                <a:extLst>
                  <a:ext uri="{FF2B5EF4-FFF2-40B4-BE49-F238E27FC236}">
                    <a16:creationId xmlns:a16="http://schemas.microsoft.com/office/drawing/2014/main" id="{37F53C22-10D6-C05E-B45A-1202E570D0ED}"/>
                  </a:ext>
                </a:extLst>
              </p:cNvPr>
              <p:cNvSpPr/>
              <p:nvPr/>
            </p:nvSpPr>
            <p:spPr>
              <a:xfrm>
                <a:off x="2136648" y="5039867"/>
                <a:ext cx="538480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8480" h="464820">
                    <a:moveTo>
                      <a:pt x="537971" y="464819"/>
                    </a:moveTo>
                    <a:lnTo>
                      <a:pt x="0" y="464819"/>
                    </a:lnTo>
                    <a:lnTo>
                      <a:pt x="0" y="0"/>
                    </a:lnTo>
                    <a:lnTo>
                      <a:pt x="537971" y="0"/>
                    </a:lnTo>
                    <a:lnTo>
                      <a:pt x="537971" y="46481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92" name="object 324">
                <a:extLst>
                  <a:ext uri="{FF2B5EF4-FFF2-40B4-BE49-F238E27FC236}">
                    <a16:creationId xmlns:a16="http://schemas.microsoft.com/office/drawing/2014/main" id="{2649E843-C977-F293-56B7-598400B3EA1E}"/>
                  </a:ext>
                </a:extLst>
              </p:cNvPr>
              <p:cNvSpPr/>
              <p:nvPr/>
            </p:nvSpPr>
            <p:spPr>
              <a:xfrm>
                <a:off x="2136648" y="5039867"/>
                <a:ext cx="536575" cy="464820"/>
              </a:xfrm>
              <a:custGeom>
                <a:avLst/>
                <a:gdLst/>
                <a:ahLst/>
                <a:cxnLst/>
                <a:rect l="l" t="t" r="r" b="b"/>
                <a:pathLst>
                  <a:path w="536575" h="464820">
                    <a:moveTo>
                      <a:pt x="0" y="464819"/>
                    </a:moveTo>
                    <a:lnTo>
                      <a:pt x="536448" y="464819"/>
                    </a:lnTo>
                    <a:lnTo>
                      <a:pt x="536448" y="0"/>
                    </a:lnTo>
                    <a:lnTo>
                      <a:pt x="0" y="0"/>
                    </a:lnTo>
                    <a:lnTo>
                      <a:pt x="0" y="464819"/>
                    </a:lnTo>
                    <a:close/>
                  </a:path>
                </a:pathLst>
              </a:custGeom>
              <a:ln w="3048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993" name="object 325">
              <a:extLst>
                <a:ext uri="{FF2B5EF4-FFF2-40B4-BE49-F238E27FC236}">
                  <a16:creationId xmlns:a16="http://schemas.microsoft.com/office/drawing/2014/main" id="{8976DA00-7061-4916-C9F7-A1246F7FDE22}"/>
                </a:ext>
              </a:extLst>
            </p:cNvPr>
            <p:cNvSpPr txBox="1"/>
            <p:nvPr/>
          </p:nvSpPr>
          <p:spPr>
            <a:xfrm>
              <a:off x="4923285" y="4263654"/>
              <a:ext cx="423545" cy="259079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90"/>
                </a:spcBef>
              </a:pPr>
              <a:r>
                <a:rPr sz="600" spc="-20" dirty="0">
                  <a:latin typeface="Arial"/>
                  <a:cs typeface="Arial"/>
                </a:rPr>
                <a:t>CCDP</a:t>
              </a:r>
              <a:r>
                <a:rPr sz="600" spc="-5" dirty="0">
                  <a:latin typeface="Arial"/>
                  <a:cs typeface="Arial"/>
                </a:rPr>
                <a:t> </a:t>
              </a:r>
              <a:r>
                <a:rPr sz="600" spc="-20" dirty="0">
                  <a:latin typeface="Arial"/>
                  <a:cs typeface="Arial"/>
                </a:rPr>
                <a:t>2100</a:t>
              </a:r>
              <a:endParaRPr sz="600">
                <a:latin typeface="Arial"/>
                <a:cs typeface="Arial"/>
              </a:endParaRPr>
            </a:p>
            <a:p>
              <a:pPr marL="41275" marR="34290" algn="ctr">
                <a:lnSpc>
                  <a:spcPts val="560"/>
                </a:lnSpc>
                <a:spcBef>
                  <a:spcPts val="20"/>
                </a:spcBef>
              </a:pPr>
              <a:r>
                <a:rPr sz="450" spc="-10" dirty="0">
                  <a:latin typeface="Arial Narrow"/>
                  <a:cs typeface="Arial Narrow"/>
                </a:rPr>
                <a:t>Communication</a:t>
              </a:r>
              <a:r>
                <a:rPr sz="450" spc="500" dirty="0">
                  <a:latin typeface="Arial Narrow"/>
                  <a:cs typeface="Arial Narrow"/>
                </a:rPr>
                <a:t> </a:t>
              </a:r>
              <a:r>
                <a:rPr sz="450" dirty="0">
                  <a:latin typeface="Arial Narrow"/>
                  <a:cs typeface="Arial Narrow"/>
                </a:rPr>
                <a:t>Skills</a:t>
              </a:r>
              <a:r>
                <a:rPr sz="450" spc="-20" dirty="0">
                  <a:latin typeface="Arial Narrow"/>
                  <a:cs typeface="Arial Narrow"/>
                </a:rPr>
                <a:t> </a:t>
              </a:r>
              <a:r>
                <a:rPr sz="450" spc="-25" dirty="0">
                  <a:latin typeface="Arial Narrow"/>
                  <a:cs typeface="Arial Narrow"/>
                </a:rPr>
                <a:t>for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994" name="object 326">
              <a:extLst>
                <a:ext uri="{FF2B5EF4-FFF2-40B4-BE49-F238E27FC236}">
                  <a16:creationId xmlns:a16="http://schemas.microsoft.com/office/drawing/2014/main" id="{BA07CAA9-6D4C-AB79-A8D6-1D12A2AA7A7B}"/>
                </a:ext>
              </a:extLst>
            </p:cNvPr>
            <p:cNvSpPr txBox="1"/>
            <p:nvPr/>
          </p:nvSpPr>
          <p:spPr>
            <a:xfrm>
              <a:off x="4969051" y="4510703"/>
              <a:ext cx="330835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dirty="0">
                  <a:latin typeface="Arial Narrow"/>
                  <a:cs typeface="Arial Narrow"/>
                </a:rPr>
                <a:t>Eng.</a:t>
              </a:r>
              <a:r>
                <a:rPr sz="450" spc="15" dirty="0">
                  <a:latin typeface="Arial Narrow"/>
                  <a:cs typeface="Arial Narrow"/>
                </a:rPr>
                <a:t> </a:t>
              </a:r>
              <a:r>
                <a:rPr sz="450" spc="-10" dirty="0">
                  <a:latin typeface="Arial Narrow"/>
                  <a:cs typeface="Arial Narrow"/>
                </a:rPr>
                <a:t>Students</a:t>
              </a:r>
              <a:endParaRPr sz="450">
                <a:latin typeface="Arial Narrow"/>
                <a:cs typeface="Arial Narrow"/>
              </a:endParaRPr>
            </a:p>
          </p:txBody>
        </p:sp>
        <p:sp>
          <p:nvSpPr>
            <p:cNvPr id="995" name="object 327">
              <a:extLst>
                <a:ext uri="{FF2B5EF4-FFF2-40B4-BE49-F238E27FC236}">
                  <a16:creationId xmlns:a16="http://schemas.microsoft.com/office/drawing/2014/main" id="{406C31F1-DD69-A81F-1173-517ED47EA89A}"/>
                </a:ext>
              </a:extLst>
            </p:cNvPr>
            <p:cNvSpPr txBox="1"/>
            <p:nvPr/>
          </p:nvSpPr>
          <p:spPr>
            <a:xfrm>
              <a:off x="5272330" y="4111418"/>
              <a:ext cx="107950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spc="-25" dirty="0">
                  <a:latin typeface="Arial Narrow"/>
                  <a:cs typeface="Arial Narrow"/>
                </a:rPr>
                <a:t>2nd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996" name="object 328">
              <a:extLst>
                <a:ext uri="{FF2B5EF4-FFF2-40B4-BE49-F238E27FC236}">
                  <a16:creationId xmlns:a16="http://schemas.microsoft.com/office/drawing/2014/main" id="{1DFBC53E-33F2-55A9-6D54-AD823BEEFBC8}"/>
                </a:ext>
              </a:extLst>
            </p:cNvPr>
            <p:cNvGrpSpPr/>
            <p:nvPr/>
          </p:nvGrpSpPr>
          <p:grpSpPr>
            <a:xfrm>
              <a:off x="3549903" y="1051184"/>
              <a:ext cx="2561590" cy="1941830"/>
              <a:chOff x="820673" y="1879853"/>
              <a:chExt cx="2561590" cy="1941830"/>
            </a:xfrm>
          </p:grpSpPr>
          <p:sp>
            <p:nvSpPr>
              <p:cNvPr id="997" name="object 329">
                <a:extLst>
                  <a:ext uri="{FF2B5EF4-FFF2-40B4-BE49-F238E27FC236}">
                    <a16:creationId xmlns:a16="http://schemas.microsoft.com/office/drawing/2014/main" id="{112BF6F0-828C-BDC9-4F8A-72507D9BC993}"/>
                  </a:ext>
                </a:extLst>
              </p:cNvPr>
              <p:cNvSpPr/>
              <p:nvPr/>
            </p:nvSpPr>
            <p:spPr>
              <a:xfrm>
                <a:off x="824483" y="1883663"/>
                <a:ext cx="1248410" cy="1508760"/>
              </a:xfrm>
              <a:custGeom>
                <a:avLst/>
                <a:gdLst/>
                <a:ahLst/>
                <a:cxnLst/>
                <a:rect l="l" t="t" r="r" b="b"/>
                <a:pathLst>
                  <a:path w="1248410" h="1508760">
                    <a:moveTo>
                      <a:pt x="0" y="0"/>
                    </a:moveTo>
                    <a:lnTo>
                      <a:pt x="175260" y="0"/>
                    </a:lnTo>
                    <a:lnTo>
                      <a:pt x="175260" y="292607"/>
                    </a:lnTo>
                    <a:lnTo>
                      <a:pt x="998220" y="292607"/>
                    </a:lnTo>
                    <a:lnTo>
                      <a:pt x="1000625" y="281654"/>
                    </a:lnTo>
                    <a:lnTo>
                      <a:pt x="1007173" y="272415"/>
                    </a:lnTo>
                    <a:lnTo>
                      <a:pt x="1016865" y="266033"/>
                    </a:lnTo>
                    <a:lnTo>
                      <a:pt x="1028700" y="263652"/>
                    </a:lnTo>
                    <a:lnTo>
                      <a:pt x="1039653" y="266033"/>
                    </a:lnTo>
                    <a:lnTo>
                      <a:pt x="1048892" y="272415"/>
                    </a:lnTo>
                    <a:lnTo>
                      <a:pt x="1055274" y="281654"/>
                    </a:lnTo>
                    <a:lnTo>
                      <a:pt x="1057656" y="292607"/>
                    </a:lnTo>
                    <a:lnTo>
                      <a:pt x="1143000" y="292607"/>
                    </a:lnTo>
                    <a:lnTo>
                      <a:pt x="1143000" y="1508759"/>
                    </a:lnTo>
                    <a:lnTo>
                      <a:pt x="1248155" y="1508759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98" name="object 330">
                <a:extLst>
                  <a:ext uri="{FF2B5EF4-FFF2-40B4-BE49-F238E27FC236}">
                    <a16:creationId xmlns:a16="http://schemas.microsoft.com/office/drawing/2014/main" id="{EE7FD416-ACEC-A130-A3BC-7B6D72F4295A}"/>
                  </a:ext>
                </a:extLst>
              </p:cNvPr>
              <p:cNvSpPr/>
              <p:nvPr/>
            </p:nvSpPr>
            <p:spPr>
              <a:xfrm>
                <a:off x="2066544" y="3366515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70">
                    <a:moveTo>
                      <a:pt x="0" y="51816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999" name="object 331">
                <a:extLst>
                  <a:ext uri="{FF2B5EF4-FFF2-40B4-BE49-F238E27FC236}">
                    <a16:creationId xmlns:a16="http://schemas.microsoft.com/office/drawing/2014/main" id="{114D474D-CFFA-C3A2-049B-2A00BCBB3CC3}"/>
                  </a:ext>
                </a:extLst>
              </p:cNvPr>
              <p:cNvSpPr/>
              <p:nvPr/>
            </p:nvSpPr>
            <p:spPr>
              <a:xfrm>
                <a:off x="824483" y="2563367"/>
                <a:ext cx="1252855" cy="1254760"/>
              </a:xfrm>
              <a:custGeom>
                <a:avLst/>
                <a:gdLst/>
                <a:ahLst/>
                <a:cxnLst/>
                <a:rect l="l" t="t" r="r" b="b"/>
                <a:pathLst>
                  <a:path w="1252855" h="1254760">
                    <a:moveTo>
                      <a:pt x="0" y="1254251"/>
                    </a:moveTo>
                    <a:lnTo>
                      <a:pt x="144779" y="1254251"/>
                    </a:lnTo>
                    <a:lnTo>
                      <a:pt x="144779" y="964691"/>
                    </a:lnTo>
                    <a:lnTo>
                      <a:pt x="170688" y="964691"/>
                    </a:lnTo>
                    <a:lnTo>
                      <a:pt x="173093" y="953095"/>
                    </a:lnTo>
                    <a:lnTo>
                      <a:pt x="179641" y="943927"/>
                    </a:lnTo>
                    <a:lnTo>
                      <a:pt x="189333" y="937902"/>
                    </a:lnTo>
                    <a:lnTo>
                      <a:pt x="201168" y="935735"/>
                    </a:lnTo>
                    <a:lnTo>
                      <a:pt x="212121" y="937902"/>
                    </a:lnTo>
                    <a:lnTo>
                      <a:pt x="221360" y="943927"/>
                    </a:lnTo>
                    <a:lnTo>
                      <a:pt x="227742" y="953095"/>
                    </a:lnTo>
                    <a:lnTo>
                      <a:pt x="230124" y="964691"/>
                    </a:lnTo>
                    <a:lnTo>
                      <a:pt x="1004316" y="964691"/>
                    </a:lnTo>
                    <a:lnTo>
                      <a:pt x="1004316" y="30479"/>
                    </a:lnTo>
                    <a:lnTo>
                      <a:pt x="1114043" y="30479"/>
                    </a:lnTo>
                    <a:lnTo>
                      <a:pt x="1116425" y="18645"/>
                    </a:lnTo>
                    <a:lnTo>
                      <a:pt x="1122807" y="8953"/>
                    </a:lnTo>
                    <a:lnTo>
                      <a:pt x="1132046" y="2405"/>
                    </a:lnTo>
                    <a:lnTo>
                      <a:pt x="1143000" y="0"/>
                    </a:lnTo>
                    <a:lnTo>
                      <a:pt x="1154834" y="2405"/>
                    </a:lnTo>
                    <a:lnTo>
                      <a:pt x="1164526" y="8953"/>
                    </a:lnTo>
                    <a:lnTo>
                      <a:pt x="1171074" y="18645"/>
                    </a:lnTo>
                    <a:lnTo>
                      <a:pt x="1173479" y="30479"/>
                    </a:lnTo>
                    <a:lnTo>
                      <a:pt x="1252728" y="30479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0" name="object 332">
                <a:extLst>
                  <a:ext uri="{FF2B5EF4-FFF2-40B4-BE49-F238E27FC236}">
                    <a16:creationId xmlns:a16="http://schemas.microsoft.com/office/drawing/2014/main" id="{79B2878C-2812-3CE1-4976-2B8A0EA28C61}"/>
                  </a:ext>
                </a:extLst>
              </p:cNvPr>
              <p:cNvSpPr/>
              <p:nvPr/>
            </p:nvSpPr>
            <p:spPr>
              <a:xfrm>
                <a:off x="2071116" y="2567939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1" name="object 333">
                <a:extLst>
                  <a:ext uri="{FF2B5EF4-FFF2-40B4-BE49-F238E27FC236}">
                    <a16:creationId xmlns:a16="http://schemas.microsoft.com/office/drawing/2014/main" id="{5CEFF9E6-9D95-92DF-3305-FCD7FD550B16}"/>
                  </a:ext>
                </a:extLst>
              </p:cNvPr>
              <p:cNvSpPr/>
              <p:nvPr/>
            </p:nvSpPr>
            <p:spPr>
              <a:xfrm>
                <a:off x="824483" y="2458211"/>
                <a:ext cx="2533015" cy="768350"/>
              </a:xfrm>
              <a:custGeom>
                <a:avLst/>
                <a:gdLst/>
                <a:ahLst/>
                <a:cxnLst/>
                <a:rect l="l" t="t" r="r" b="b"/>
                <a:pathLst>
                  <a:path w="2533015" h="768350">
                    <a:moveTo>
                      <a:pt x="0" y="28955"/>
                    </a:moveTo>
                    <a:lnTo>
                      <a:pt x="57912" y="28955"/>
                    </a:lnTo>
                    <a:lnTo>
                      <a:pt x="60317" y="17359"/>
                    </a:lnTo>
                    <a:lnTo>
                      <a:pt x="66865" y="8191"/>
                    </a:lnTo>
                    <a:lnTo>
                      <a:pt x="76557" y="2166"/>
                    </a:lnTo>
                    <a:lnTo>
                      <a:pt x="88391" y="0"/>
                    </a:lnTo>
                    <a:lnTo>
                      <a:pt x="99345" y="2166"/>
                    </a:lnTo>
                    <a:lnTo>
                      <a:pt x="108585" y="8191"/>
                    </a:lnTo>
                    <a:lnTo>
                      <a:pt x="114966" y="17359"/>
                    </a:lnTo>
                    <a:lnTo>
                      <a:pt x="117348" y="28955"/>
                    </a:lnTo>
                    <a:lnTo>
                      <a:pt x="201168" y="28955"/>
                    </a:lnTo>
                    <a:lnTo>
                      <a:pt x="201168" y="423671"/>
                    </a:lnTo>
                    <a:lnTo>
                      <a:pt x="973835" y="423671"/>
                    </a:lnTo>
                    <a:lnTo>
                      <a:pt x="976241" y="411837"/>
                    </a:lnTo>
                    <a:lnTo>
                      <a:pt x="982789" y="402145"/>
                    </a:lnTo>
                    <a:lnTo>
                      <a:pt x="992481" y="395597"/>
                    </a:lnTo>
                    <a:lnTo>
                      <a:pt x="1004316" y="393192"/>
                    </a:lnTo>
                    <a:lnTo>
                      <a:pt x="1016150" y="395597"/>
                    </a:lnTo>
                    <a:lnTo>
                      <a:pt x="1025842" y="402145"/>
                    </a:lnTo>
                    <a:lnTo>
                      <a:pt x="1032390" y="411837"/>
                    </a:lnTo>
                    <a:lnTo>
                      <a:pt x="1034795" y="423671"/>
                    </a:lnTo>
                    <a:lnTo>
                      <a:pt x="1042416" y="423671"/>
                    </a:lnTo>
                    <a:lnTo>
                      <a:pt x="1044821" y="411837"/>
                    </a:lnTo>
                    <a:lnTo>
                      <a:pt x="1051369" y="402145"/>
                    </a:lnTo>
                    <a:lnTo>
                      <a:pt x="1061061" y="395597"/>
                    </a:lnTo>
                    <a:lnTo>
                      <a:pt x="1072895" y="393192"/>
                    </a:lnTo>
                    <a:lnTo>
                      <a:pt x="1084730" y="395597"/>
                    </a:lnTo>
                    <a:lnTo>
                      <a:pt x="1094422" y="402145"/>
                    </a:lnTo>
                    <a:lnTo>
                      <a:pt x="1100970" y="411837"/>
                    </a:lnTo>
                    <a:lnTo>
                      <a:pt x="1103375" y="423671"/>
                    </a:lnTo>
                    <a:lnTo>
                      <a:pt x="1114043" y="423671"/>
                    </a:lnTo>
                    <a:lnTo>
                      <a:pt x="1116425" y="411837"/>
                    </a:lnTo>
                    <a:lnTo>
                      <a:pt x="1122807" y="402145"/>
                    </a:lnTo>
                    <a:lnTo>
                      <a:pt x="1132046" y="395597"/>
                    </a:lnTo>
                    <a:lnTo>
                      <a:pt x="1143000" y="393192"/>
                    </a:lnTo>
                    <a:lnTo>
                      <a:pt x="1154834" y="395597"/>
                    </a:lnTo>
                    <a:lnTo>
                      <a:pt x="1164526" y="402145"/>
                    </a:lnTo>
                    <a:lnTo>
                      <a:pt x="1171074" y="411837"/>
                    </a:lnTo>
                    <a:lnTo>
                      <a:pt x="1173479" y="423671"/>
                    </a:lnTo>
                    <a:lnTo>
                      <a:pt x="1207008" y="423671"/>
                    </a:lnTo>
                    <a:lnTo>
                      <a:pt x="1207008" y="600455"/>
                    </a:lnTo>
                    <a:lnTo>
                      <a:pt x="1400555" y="600455"/>
                    </a:lnTo>
                    <a:lnTo>
                      <a:pt x="1402961" y="588621"/>
                    </a:lnTo>
                    <a:lnTo>
                      <a:pt x="1409509" y="578929"/>
                    </a:lnTo>
                    <a:lnTo>
                      <a:pt x="1419201" y="572381"/>
                    </a:lnTo>
                    <a:lnTo>
                      <a:pt x="1431036" y="569975"/>
                    </a:lnTo>
                    <a:lnTo>
                      <a:pt x="1442632" y="572381"/>
                    </a:lnTo>
                    <a:lnTo>
                      <a:pt x="1451800" y="578929"/>
                    </a:lnTo>
                    <a:lnTo>
                      <a:pt x="1457825" y="588621"/>
                    </a:lnTo>
                    <a:lnTo>
                      <a:pt x="1459991" y="600455"/>
                    </a:lnTo>
                    <a:lnTo>
                      <a:pt x="1546859" y="600455"/>
                    </a:lnTo>
                    <a:lnTo>
                      <a:pt x="1549026" y="588621"/>
                    </a:lnTo>
                    <a:lnTo>
                      <a:pt x="1555051" y="578929"/>
                    </a:lnTo>
                    <a:lnTo>
                      <a:pt x="1564219" y="572381"/>
                    </a:lnTo>
                    <a:lnTo>
                      <a:pt x="1575816" y="569975"/>
                    </a:lnTo>
                    <a:lnTo>
                      <a:pt x="1587650" y="572381"/>
                    </a:lnTo>
                    <a:lnTo>
                      <a:pt x="1597342" y="578929"/>
                    </a:lnTo>
                    <a:lnTo>
                      <a:pt x="1603890" y="588621"/>
                    </a:lnTo>
                    <a:lnTo>
                      <a:pt x="1606295" y="600455"/>
                    </a:lnTo>
                    <a:lnTo>
                      <a:pt x="1959863" y="600455"/>
                    </a:lnTo>
                    <a:lnTo>
                      <a:pt x="1962030" y="588621"/>
                    </a:lnTo>
                    <a:lnTo>
                      <a:pt x="1968055" y="578929"/>
                    </a:lnTo>
                    <a:lnTo>
                      <a:pt x="1977223" y="572381"/>
                    </a:lnTo>
                    <a:lnTo>
                      <a:pt x="1988820" y="569975"/>
                    </a:lnTo>
                    <a:lnTo>
                      <a:pt x="2000654" y="572381"/>
                    </a:lnTo>
                    <a:lnTo>
                      <a:pt x="2010346" y="578929"/>
                    </a:lnTo>
                    <a:lnTo>
                      <a:pt x="2016894" y="588621"/>
                    </a:lnTo>
                    <a:lnTo>
                      <a:pt x="2019300" y="600455"/>
                    </a:lnTo>
                    <a:lnTo>
                      <a:pt x="2532888" y="600455"/>
                    </a:lnTo>
                    <a:lnTo>
                      <a:pt x="2532888" y="768095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2" name="object 334">
                <a:extLst>
                  <a:ext uri="{FF2B5EF4-FFF2-40B4-BE49-F238E27FC236}">
                    <a16:creationId xmlns:a16="http://schemas.microsoft.com/office/drawing/2014/main" id="{9D7AC13E-5215-A18A-9DE3-44D940A5E16F}"/>
                  </a:ext>
                </a:extLst>
              </p:cNvPr>
              <p:cNvSpPr/>
              <p:nvPr/>
            </p:nvSpPr>
            <p:spPr>
              <a:xfrm>
                <a:off x="3331464" y="3220211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25908" y="50291"/>
                    </a:moveTo>
                    <a:lnTo>
                      <a:pt x="0" y="0"/>
                    </a:lnTo>
                    <a:lnTo>
                      <a:pt x="50291" y="0"/>
                    </a:lnTo>
                    <a:lnTo>
                      <a:pt x="25908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003" name="object 335">
              <a:extLst>
                <a:ext uri="{FF2B5EF4-FFF2-40B4-BE49-F238E27FC236}">
                  <a16:creationId xmlns:a16="http://schemas.microsoft.com/office/drawing/2014/main" id="{6E250F52-CE0E-2EDE-A331-48A958A298DD}"/>
                </a:ext>
              </a:extLst>
            </p:cNvPr>
            <p:cNvSpPr txBox="1"/>
            <p:nvPr/>
          </p:nvSpPr>
          <p:spPr>
            <a:xfrm>
              <a:off x="6233961" y="3291515"/>
              <a:ext cx="109855" cy="9715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sz="450" spc="-25" dirty="0">
                  <a:latin typeface="Arial Narrow"/>
                  <a:cs typeface="Arial Narrow"/>
                </a:rPr>
                <a:t>2nd</a:t>
              </a:r>
              <a:endParaRPr sz="450">
                <a:latin typeface="Arial Narrow"/>
                <a:cs typeface="Arial Narrow"/>
              </a:endParaRPr>
            </a:p>
          </p:txBody>
        </p:sp>
        <p:grpSp>
          <p:nvGrpSpPr>
            <p:cNvPr id="1004" name="object 336">
              <a:extLst>
                <a:ext uri="{FF2B5EF4-FFF2-40B4-BE49-F238E27FC236}">
                  <a16:creationId xmlns:a16="http://schemas.microsoft.com/office/drawing/2014/main" id="{0FDA4EEB-FE49-5B00-AB85-D33668588066}"/>
                </a:ext>
              </a:extLst>
            </p:cNvPr>
            <p:cNvGrpSpPr/>
            <p:nvPr/>
          </p:nvGrpSpPr>
          <p:grpSpPr>
            <a:xfrm>
              <a:off x="3543807" y="910214"/>
              <a:ext cx="6076950" cy="4389120"/>
              <a:chOff x="814577" y="1738883"/>
              <a:chExt cx="6076950" cy="4389120"/>
            </a:xfrm>
          </p:grpSpPr>
          <p:sp>
            <p:nvSpPr>
              <p:cNvPr id="1005" name="object 337">
                <a:extLst>
                  <a:ext uri="{FF2B5EF4-FFF2-40B4-BE49-F238E27FC236}">
                    <a16:creationId xmlns:a16="http://schemas.microsoft.com/office/drawing/2014/main" id="{DFBF913A-6D8D-F00B-EC99-6B8F6F45A690}"/>
                  </a:ext>
                </a:extLst>
              </p:cNvPr>
              <p:cNvSpPr/>
              <p:nvPr/>
            </p:nvSpPr>
            <p:spPr>
              <a:xfrm>
                <a:off x="824483" y="1764791"/>
                <a:ext cx="2205355" cy="3508375"/>
              </a:xfrm>
              <a:custGeom>
                <a:avLst/>
                <a:gdLst/>
                <a:ahLst/>
                <a:cxnLst/>
                <a:rect l="l" t="t" r="r" b="b"/>
                <a:pathLst>
                  <a:path w="2205355" h="3508375">
                    <a:moveTo>
                      <a:pt x="0" y="0"/>
                    </a:moveTo>
                    <a:lnTo>
                      <a:pt x="248411" y="0"/>
                    </a:lnTo>
                    <a:lnTo>
                      <a:pt x="248411" y="332232"/>
                    </a:lnTo>
                    <a:lnTo>
                      <a:pt x="998220" y="332232"/>
                    </a:lnTo>
                    <a:lnTo>
                      <a:pt x="1000625" y="320397"/>
                    </a:lnTo>
                    <a:lnTo>
                      <a:pt x="1007173" y="310705"/>
                    </a:lnTo>
                    <a:lnTo>
                      <a:pt x="1016865" y="304157"/>
                    </a:lnTo>
                    <a:lnTo>
                      <a:pt x="1028700" y="301752"/>
                    </a:lnTo>
                    <a:lnTo>
                      <a:pt x="1039653" y="304157"/>
                    </a:lnTo>
                    <a:lnTo>
                      <a:pt x="1048892" y="310705"/>
                    </a:lnTo>
                    <a:lnTo>
                      <a:pt x="1055274" y="320397"/>
                    </a:lnTo>
                    <a:lnTo>
                      <a:pt x="1057656" y="332232"/>
                    </a:lnTo>
                    <a:lnTo>
                      <a:pt x="1988820" y="332232"/>
                    </a:lnTo>
                    <a:lnTo>
                      <a:pt x="1988820" y="3508248"/>
                    </a:lnTo>
                    <a:lnTo>
                      <a:pt x="2205228" y="3508248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6" name="object 338">
                <a:extLst>
                  <a:ext uri="{FF2B5EF4-FFF2-40B4-BE49-F238E27FC236}">
                    <a16:creationId xmlns:a16="http://schemas.microsoft.com/office/drawing/2014/main" id="{C1AA08F7-7D38-2BAD-8504-2A3EB5BF808E}"/>
                  </a:ext>
                </a:extLst>
              </p:cNvPr>
              <p:cNvSpPr/>
              <p:nvPr/>
            </p:nvSpPr>
            <p:spPr>
              <a:xfrm>
                <a:off x="3023616" y="5247131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5907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7" name="object 339">
                <a:extLst>
                  <a:ext uri="{FF2B5EF4-FFF2-40B4-BE49-F238E27FC236}">
                    <a16:creationId xmlns:a16="http://schemas.microsoft.com/office/drawing/2014/main" id="{7FA01569-4431-7447-A4D0-A5782A6B48FA}"/>
                  </a:ext>
                </a:extLst>
              </p:cNvPr>
              <p:cNvSpPr/>
              <p:nvPr/>
            </p:nvSpPr>
            <p:spPr>
              <a:xfrm>
                <a:off x="824483" y="1764792"/>
                <a:ext cx="4116704" cy="4000500"/>
              </a:xfrm>
              <a:custGeom>
                <a:avLst/>
                <a:gdLst/>
                <a:ahLst/>
                <a:cxnLst/>
                <a:rect l="l" t="t" r="r" b="b"/>
                <a:pathLst>
                  <a:path w="4116704" h="4000500">
                    <a:moveTo>
                      <a:pt x="0" y="2276855"/>
                    </a:moveTo>
                    <a:lnTo>
                      <a:pt x="144779" y="2276855"/>
                    </a:lnTo>
                    <a:lnTo>
                      <a:pt x="144779" y="4000500"/>
                    </a:lnTo>
                    <a:lnTo>
                      <a:pt x="1075943" y="4000500"/>
                    </a:lnTo>
                    <a:lnTo>
                      <a:pt x="1078349" y="3988665"/>
                    </a:lnTo>
                    <a:lnTo>
                      <a:pt x="1084897" y="3978973"/>
                    </a:lnTo>
                    <a:lnTo>
                      <a:pt x="1094589" y="3972424"/>
                    </a:lnTo>
                    <a:lnTo>
                      <a:pt x="1106424" y="3970019"/>
                    </a:lnTo>
                    <a:lnTo>
                      <a:pt x="1118258" y="3972424"/>
                    </a:lnTo>
                    <a:lnTo>
                      <a:pt x="1127950" y="3978973"/>
                    </a:lnTo>
                    <a:lnTo>
                      <a:pt x="1134498" y="3988665"/>
                    </a:lnTo>
                    <a:lnTo>
                      <a:pt x="1136904" y="4000500"/>
                    </a:lnTo>
                    <a:lnTo>
                      <a:pt x="2564891" y="4000500"/>
                    </a:lnTo>
                    <a:lnTo>
                      <a:pt x="2567058" y="3988665"/>
                    </a:lnTo>
                    <a:lnTo>
                      <a:pt x="2573083" y="3978973"/>
                    </a:lnTo>
                    <a:lnTo>
                      <a:pt x="2582251" y="3972424"/>
                    </a:lnTo>
                    <a:lnTo>
                      <a:pt x="2593848" y="3970019"/>
                    </a:lnTo>
                    <a:lnTo>
                      <a:pt x="2605682" y="3972424"/>
                    </a:lnTo>
                    <a:lnTo>
                      <a:pt x="2615374" y="3978973"/>
                    </a:lnTo>
                    <a:lnTo>
                      <a:pt x="2621922" y="3988665"/>
                    </a:lnTo>
                    <a:lnTo>
                      <a:pt x="2624327" y="4000500"/>
                    </a:lnTo>
                    <a:lnTo>
                      <a:pt x="3970019" y="4000500"/>
                    </a:lnTo>
                    <a:lnTo>
                      <a:pt x="3970019" y="0"/>
                    </a:lnTo>
                    <a:lnTo>
                      <a:pt x="4116324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8" name="object 340">
                <a:extLst>
                  <a:ext uri="{FF2B5EF4-FFF2-40B4-BE49-F238E27FC236}">
                    <a16:creationId xmlns:a16="http://schemas.microsoft.com/office/drawing/2014/main" id="{0989550F-AED5-1D51-EBBF-28E70FA34F5D}"/>
                  </a:ext>
                </a:extLst>
              </p:cNvPr>
              <p:cNvSpPr/>
              <p:nvPr/>
            </p:nvSpPr>
            <p:spPr>
              <a:xfrm>
                <a:off x="4933187" y="1738883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09" name="object 341">
                <a:extLst>
                  <a:ext uri="{FF2B5EF4-FFF2-40B4-BE49-F238E27FC236}">
                    <a16:creationId xmlns:a16="http://schemas.microsoft.com/office/drawing/2014/main" id="{82710977-82F9-483B-ECA7-40A309DE223C}"/>
                  </a:ext>
                </a:extLst>
              </p:cNvPr>
              <p:cNvSpPr/>
              <p:nvPr/>
            </p:nvSpPr>
            <p:spPr>
              <a:xfrm>
                <a:off x="969264" y="1764792"/>
                <a:ext cx="3971925" cy="4000500"/>
              </a:xfrm>
              <a:custGeom>
                <a:avLst/>
                <a:gdLst/>
                <a:ahLst/>
                <a:cxnLst/>
                <a:rect l="l" t="t" r="r" b="b"/>
                <a:pathLst>
                  <a:path w="3971925" h="4000500">
                    <a:moveTo>
                      <a:pt x="461772" y="2417063"/>
                    </a:moveTo>
                    <a:lnTo>
                      <a:pt x="461772" y="2529839"/>
                    </a:lnTo>
                    <a:lnTo>
                      <a:pt x="0" y="2529839"/>
                    </a:lnTo>
                    <a:lnTo>
                      <a:pt x="0" y="4000500"/>
                    </a:lnTo>
                    <a:lnTo>
                      <a:pt x="931163" y="4000500"/>
                    </a:lnTo>
                    <a:lnTo>
                      <a:pt x="933569" y="3988665"/>
                    </a:lnTo>
                    <a:lnTo>
                      <a:pt x="940117" y="3978973"/>
                    </a:lnTo>
                    <a:lnTo>
                      <a:pt x="949809" y="3972424"/>
                    </a:lnTo>
                    <a:lnTo>
                      <a:pt x="961644" y="3970019"/>
                    </a:lnTo>
                    <a:lnTo>
                      <a:pt x="973478" y="3972424"/>
                    </a:lnTo>
                    <a:lnTo>
                      <a:pt x="983170" y="3978973"/>
                    </a:lnTo>
                    <a:lnTo>
                      <a:pt x="989718" y="3988665"/>
                    </a:lnTo>
                    <a:lnTo>
                      <a:pt x="992124" y="4000500"/>
                    </a:lnTo>
                    <a:lnTo>
                      <a:pt x="2420112" y="4000500"/>
                    </a:lnTo>
                    <a:lnTo>
                      <a:pt x="2422278" y="3988665"/>
                    </a:lnTo>
                    <a:lnTo>
                      <a:pt x="2428303" y="3978973"/>
                    </a:lnTo>
                    <a:lnTo>
                      <a:pt x="2437471" y="3972424"/>
                    </a:lnTo>
                    <a:lnTo>
                      <a:pt x="2449067" y="3970019"/>
                    </a:lnTo>
                    <a:lnTo>
                      <a:pt x="2460902" y="3972424"/>
                    </a:lnTo>
                    <a:lnTo>
                      <a:pt x="2470594" y="3978973"/>
                    </a:lnTo>
                    <a:lnTo>
                      <a:pt x="2477142" y="3988665"/>
                    </a:lnTo>
                    <a:lnTo>
                      <a:pt x="2479547" y="4000500"/>
                    </a:lnTo>
                    <a:lnTo>
                      <a:pt x="3825239" y="4000500"/>
                    </a:lnTo>
                    <a:lnTo>
                      <a:pt x="3825239" y="0"/>
                    </a:lnTo>
                    <a:lnTo>
                      <a:pt x="3971544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0" name="object 342">
                <a:extLst>
                  <a:ext uri="{FF2B5EF4-FFF2-40B4-BE49-F238E27FC236}">
                    <a16:creationId xmlns:a16="http://schemas.microsoft.com/office/drawing/2014/main" id="{026A7E12-2E2B-8EF1-A62C-8123F53E1CC4}"/>
                  </a:ext>
                </a:extLst>
              </p:cNvPr>
              <p:cNvSpPr/>
              <p:nvPr/>
            </p:nvSpPr>
            <p:spPr>
              <a:xfrm>
                <a:off x="4933187" y="1738883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1" name="object 343">
                <a:extLst>
                  <a:ext uri="{FF2B5EF4-FFF2-40B4-BE49-F238E27FC236}">
                    <a16:creationId xmlns:a16="http://schemas.microsoft.com/office/drawing/2014/main" id="{3FC1A659-966B-07E1-9858-00A88E22A1C0}"/>
                  </a:ext>
                </a:extLst>
              </p:cNvPr>
              <p:cNvSpPr/>
              <p:nvPr/>
            </p:nvSpPr>
            <p:spPr>
              <a:xfrm>
                <a:off x="818387" y="1764791"/>
                <a:ext cx="4122420" cy="4000500"/>
              </a:xfrm>
              <a:custGeom>
                <a:avLst/>
                <a:gdLst/>
                <a:ahLst/>
                <a:cxnLst/>
                <a:rect l="l" t="t" r="r" b="b"/>
                <a:pathLst>
                  <a:path w="4122420" h="4000500">
                    <a:moveTo>
                      <a:pt x="0" y="2891027"/>
                    </a:moveTo>
                    <a:lnTo>
                      <a:pt x="150876" y="2891027"/>
                    </a:lnTo>
                    <a:lnTo>
                      <a:pt x="150876" y="4000499"/>
                    </a:lnTo>
                    <a:lnTo>
                      <a:pt x="1082039" y="4000499"/>
                    </a:lnTo>
                    <a:lnTo>
                      <a:pt x="1084445" y="3988665"/>
                    </a:lnTo>
                    <a:lnTo>
                      <a:pt x="1090993" y="3978973"/>
                    </a:lnTo>
                    <a:lnTo>
                      <a:pt x="1100685" y="3972424"/>
                    </a:lnTo>
                    <a:lnTo>
                      <a:pt x="1112520" y="3970019"/>
                    </a:lnTo>
                    <a:lnTo>
                      <a:pt x="1124354" y="3972424"/>
                    </a:lnTo>
                    <a:lnTo>
                      <a:pt x="1134046" y="3978973"/>
                    </a:lnTo>
                    <a:lnTo>
                      <a:pt x="1140594" y="3988665"/>
                    </a:lnTo>
                    <a:lnTo>
                      <a:pt x="1143000" y="4000499"/>
                    </a:lnTo>
                    <a:lnTo>
                      <a:pt x="2570988" y="4000499"/>
                    </a:lnTo>
                    <a:lnTo>
                      <a:pt x="2573155" y="3988665"/>
                    </a:lnTo>
                    <a:lnTo>
                      <a:pt x="2579179" y="3978973"/>
                    </a:lnTo>
                    <a:lnTo>
                      <a:pt x="2588347" y="3972424"/>
                    </a:lnTo>
                    <a:lnTo>
                      <a:pt x="2599943" y="3970019"/>
                    </a:lnTo>
                    <a:lnTo>
                      <a:pt x="2611778" y="3972424"/>
                    </a:lnTo>
                    <a:lnTo>
                      <a:pt x="2621470" y="3978973"/>
                    </a:lnTo>
                    <a:lnTo>
                      <a:pt x="2628018" y="3988665"/>
                    </a:lnTo>
                    <a:lnTo>
                      <a:pt x="2630424" y="4000499"/>
                    </a:lnTo>
                    <a:lnTo>
                      <a:pt x="3976116" y="4000499"/>
                    </a:lnTo>
                    <a:lnTo>
                      <a:pt x="3976116" y="0"/>
                    </a:lnTo>
                    <a:lnTo>
                      <a:pt x="4122419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2" name="object 344">
                <a:extLst>
                  <a:ext uri="{FF2B5EF4-FFF2-40B4-BE49-F238E27FC236}">
                    <a16:creationId xmlns:a16="http://schemas.microsoft.com/office/drawing/2014/main" id="{0426F38F-00E8-3F8D-1179-9E10334C3F89}"/>
                  </a:ext>
                </a:extLst>
              </p:cNvPr>
              <p:cNvSpPr/>
              <p:nvPr/>
            </p:nvSpPr>
            <p:spPr>
              <a:xfrm>
                <a:off x="4933187" y="1738883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3" name="object 345">
                <a:extLst>
                  <a:ext uri="{FF2B5EF4-FFF2-40B4-BE49-F238E27FC236}">
                    <a16:creationId xmlns:a16="http://schemas.microsoft.com/office/drawing/2014/main" id="{03F83C26-A123-546C-1D6C-B8559ED87626}"/>
                  </a:ext>
                </a:extLst>
              </p:cNvPr>
              <p:cNvSpPr/>
              <p:nvPr/>
            </p:nvSpPr>
            <p:spPr>
              <a:xfrm>
                <a:off x="969264" y="1764791"/>
                <a:ext cx="3971925" cy="4000500"/>
              </a:xfrm>
              <a:custGeom>
                <a:avLst/>
                <a:gdLst/>
                <a:ahLst/>
                <a:cxnLst/>
                <a:rect l="l" t="t" r="r" b="b"/>
                <a:pathLst>
                  <a:path w="3971925" h="4000500">
                    <a:moveTo>
                      <a:pt x="461772" y="3139440"/>
                    </a:moveTo>
                    <a:lnTo>
                      <a:pt x="461772" y="3252216"/>
                    </a:lnTo>
                    <a:lnTo>
                      <a:pt x="0" y="3252216"/>
                    </a:lnTo>
                    <a:lnTo>
                      <a:pt x="0" y="4000500"/>
                    </a:lnTo>
                    <a:lnTo>
                      <a:pt x="931163" y="4000500"/>
                    </a:lnTo>
                    <a:lnTo>
                      <a:pt x="933569" y="3988665"/>
                    </a:lnTo>
                    <a:lnTo>
                      <a:pt x="940117" y="3978973"/>
                    </a:lnTo>
                    <a:lnTo>
                      <a:pt x="949809" y="3972425"/>
                    </a:lnTo>
                    <a:lnTo>
                      <a:pt x="961644" y="3970020"/>
                    </a:lnTo>
                    <a:lnTo>
                      <a:pt x="973478" y="3972425"/>
                    </a:lnTo>
                    <a:lnTo>
                      <a:pt x="983170" y="3978973"/>
                    </a:lnTo>
                    <a:lnTo>
                      <a:pt x="989718" y="3988665"/>
                    </a:lnTo>
                    <a:lnTo>
                      <a:pt x="992124" y="4000500"/>
                    </a:lnTo>
                    <a:lnTo>
                      <a:pt x="2420112" y="4000500"/>
                    </a:lnTo>
                    <a:lnTo>
                      <a:pt x="2422278" y="3988665"/>
                    </a:lnTo>
                    <a:lnTo>
                      <a:pt x="2428303" y="3978973"/>
                    </a:lnTo>
                    <a:lnTo>
                      <a:pt x="2437471" y="3972425"/>
                    </a:lnTo>
                    <a:lnTo>
                      <a:pt x="2449067" y="3970020"/>
                    </a:lnTo>
                    <a:lnTo>
                      <a:pt x="2460902" y="3972425"/>
                    </a:lnTo>
                    <a:lnTo>
                      <a:pt x="2470594" y="3978973"/>
                    </a:lnTo>
                    <a:lnTo>
                      <a:pt x="2477142" y="3988665"/>
                    </a:lnTo>
                    <a:lnTo>
                      <a:pt x="2479547" y="4000500"/>
                    </a:lnTo>
                    <a:lnTo>
                      <a:pt x="3825239" y="4000500"/>
                    </a:lnTo>
                    <a:lnTo>
                      <a:pt x="3825239" y="0"/>
                    </a:lnTo>
                    <a:lnTo>
                      <a:pt x="3971544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4" name="object 346">
                <a:extLst>
                  <a:ext uri="{FF2B5EF4-FFF2-40B4-BE49-F238E27FC236}">
                    <a16:creationId xmlns:a16="http://schemas.microsoft.com/office/drawing/2014/main" id="{A04B4C5C-3966-8720-49D8-5EDCEB2A5147}"/>
                  </a:ext>
                </a:extLst>
              </p:cNvPr>
              <p:cNvSpPr/>
              <p:nvPr/>
            </p:nvSpPr>
            <p:spPr>
              <a:xfrm>
                <a:off x="4933187" y="1738883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5" name="object 347">
                <a:extLst>
                  <a:ext uri="{FF2B5EF4-FFF2-40B4-BE49-F238E27FC236}">
                    <a16:creationId xmlns:a16="http://schemas.microsoft.com/office/drawing/2014/main" id="{A51C475F-DE4B-E3C0-D9A9-36EB4813DE92}"/>
                  </a:ext>
                </a:extLst>
              </p:cNvPr>
              <p:cNvSpPr/>
              <p:nvPr/>
            </p:nvSpPr>
            <p:spPr>
              <a:xfrm>
                <a:off x="824483" y="1764792"/>
                <a:ext cx="4116704" cy="4337685"/>
              </a:xfrm>
              <a:custGeom>
                <a:avLst/>
                <a:gdLst/>
                <a:ahLst/>
                <a:cxnLst/>
                <a:rect l="l" t="t" r="r" b="b"/>
                <a:pathLst>
                  <a:path w="4116704" h="4337685">
                    <a:moveTo>
                      <a:pt x="0" y="4337303"/>
                    </a:moveTo>
                    <a:lnTo>
                      <a:pt x="144779" y="4337303"/>
                    </a:lnTo>
                    <a:lnTo>
                      <a:pt x="144779" y="4000499"/>
                    </a:lnTo>
                    <a:lnTo>
                      <a:pt x="1075943" y="4000499"/>
                    </a:lnTo>
                    <a:lnTo>
                      <a:pt x="1078349" y="3988665"/>
                    </a:lnTo>
                    <a:lnTo>
                      <a:pt x="1084897" y="3978973"/>
                    </a:lnTo>
                    <a:lnTo>
                      <a:pt x="1094589" y="3972424"/>
                    </a:lnTo>
                    <a:lnTo>
                      <a:pt x="1106424" y="3970019"/>
                    </a:lnTo>
                    <a:lnTo>
                      <a:pt x="1118258" y="3972424"/>
                    </a:lnTo>
                    <a:lnTo>
                      <a:pt x="1127950" y="3978973"/>
                    </a:lnTo>
                    <a:lnTo>
                      <a:pt x="1134498" y="3988665"/>
                    </a:lnTo>
                    <a:lnTo>
                      <a:pt x="1136904" y="4000499"/>
                    </a:lnTo>
                    <a:lnTo>
                      <a:pt x="2564891" y="4000499"/>
                    </a:lnTo>
                    <a:lnTo>
                      <a:pt x="2567058" y="3988665"/>
                    </a:lnTo>
                    <a:lnTo>
                      <a:pt x="2573083" y="3978973"/>
                    </a:lnTo>
                    <a:lnTo>
                      <a:pt x="2582251" y="3972424"/>
                    </a:lnTo>
                    <a:lnTo>
                      <a:pt x="2593848" y="3970019"/>
                    </a:lnTo>
                    <a:lnTo>
                      <a:pt x="2605682" y="3972424"/>
                    </a:lnTo>
                    <a:lnTo>
                      <a:pt x="2615374" y="3978973"/>
                    </a:lnTo>
                    <a:lnTo>
                      <a:pt x="2621922" y="3988665"/>
                    </a:lnTo>
                    <a:lnTo>
                      <a:pt x="2624327" y="4000499"/>
                    </a:lnTo>
                    <a:lnTo>
                      <a:pt x="3970019" y="4000499"/>
                    </a:lnTo>
                    <a:lnTo>
                      <a:pt x="3970019" y="0"/>
                    </a:lnTo>
                    <a:lnTo>
                      <a:pt x="4116324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6" name="object 348">
                <a:extLst>
                  <a:ext uri="{FF2B5EF4-FFF2-40B4-BE49-F238E27FC236}">
                    <a16:creationId xmlns:a16="http://schemas.microsoft.com/office/drawing/2014/main" id="{D78A3A34-E5D5-424D-936F-D6EFFF75752E}"/>
                  </a:ext>
                </a:extLst>
              </p:cNvPr>
              <p:cNvSpPr/>
              <p:nvPr/>
            </p:nvSpPr>
            <p:spPr>
              <a:xfrm>
                <a:off x="4933187" y="1738883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7" name="object 349">
                <a:extLst>
                  <a:ext uri="{FF2B5EF4-FFF2-40B4-BE49-F238E27FC236}">
                    <a16:creationId xmlns:a16="http://schemas.microsoft.com/office/drawing/2014/main" id="{2CBEE056-6E67-A964-5AF9-77579B147989}"/>
                  </a:ext>
                </a:extLst>
              </p:cNvPr>
              <p:cNvSpPr/>
              <p:nvPr/>
            </p:nvSpPr>
            <p:spPr>
              <a:xfrm>
                <a:off x="2692908" y="2558796"/>
                <a:ext cx="2235835" cy="1765300"/>
              </a:xfrm>
              <a:custGeom>
                <a:avLst/>
                <a:gdLst/>
                <a:ahLst/>
                <a:cxnLst/>
                <a:rect l="l" t="t" r="r" b="b"/>
                <a:pathLst>
                  <a:path w="2235835" h="1765300">
                    <a:moveTo>
                      <a:pt x="0" y="1764791"/>
                    </a:moveTo>
                    <a:lnTo>
                      <a:pt x="91439" y="1764791"/>
                    </a:lnTo>
                    <a:lnTo>
                      <a:pt x="93606" y="1753838"/>
                    </a:lnTo>
                    <a:lnTo>
                      <a:pt x="99631" y="1744598"/>
                    </a:lnTo>
                    <a:lnTo>
                      <a:pt x="108799" y="1738217"/>
                    </a:lnTo>
                    <a:lnTo>
                      <a:pt x="120396" y="1735835"/>
                    </a:lnTo>
                    <a:lnTo>
                      <a:pt x="132230" y="1738217"/>
                    </a:lnTo>
                    <a:lnTo>
                      <a:pt x="141922" y="1744598"/>
                    </a:lnTo>
                    <a:lnTo>
                      <a:pt x="148470" y="1753838"/>
                    </a:lnTo>
                    <a:lnTo>
                      <a:pt x="150876" y="1764791"/>
                    </a:lnTo>
                    <a:lnTo>
                      <a:pt x="158495" y="1764791"/>
                    </a:lnTo>
                    <a:lnTo>
                      <a:pt x="160901" y="1753838"/>
                    </a:lnTo>
                    <a:lnTo>
                      <a:pt x="167449" y="1744598"/>
                    </a:lnTo>
                    <a:lnTo>
                      <a:pt x="177141" y="1738217"/>
                    </a:lnTo>
                    <a:lnTo>
                      <a:pt x="188976" y="1735835"/>
                    </a:lnTo>
                    <a:lnTo>
                      <a:pt x="200572" y="1738217"/>
                    </a:lnTo>
                    <a:lnTo>
                      <a:pt x="209740" y="1744598"/>
                    </a:lnTo>
                    <a:lnTo>
                      <a:pt x="215765" y="1753838"/>
                    </a:lnTo>
                    <a:lnTo>
                      <a:pt x="217931" y="1764791"/>
                    </a:lnTo>
                    <a:lnTo>
                      <a:pt x="278892" y="1764791"/>
                    </a:lnTo>
                    <a:lnTo>
                      <a:pt x="278892" y="1571243"/>
                    </a:lnTo>
                    <a:lnTo>
                      <a:pt x="986027" y="1571243"/>
                    </a:lnTo>
                    <a:lnTo>
                      <a:pt x="988433" y="1559409"/>
                    </a:lnTo>
                    <a:lnTo>
                      <a:pt x="994981" y="1549717"/>
                    </a:lnTo>
                    <a:lnTo>
                      <a:pt x="1004673" y="1543169"/>
                    </a:lnTo>
                    <a:lnTo>
                      <a:pt x="1016508" y="1540763"/>
                    </a:lnTo>
                    <a:lnTo>
                      <a:pt x="1028342" y="1543169"/>
                    </a:lnTo>
                    <a:lnTo>
                      <a:pt x="1038034" y="1549717"/>
                    </a:lnTo>
                    <a:lnTo>
                      <a:pt x="1044582" y="1559409"/>
                    </a:lnTo>
                    <a:lnTo>
                      <a:pt x="1046987" y="1571243"/>
                    </a:lnTo>
                    <a:lnTo>
                      <a:pt x="1053083" y="1571243"/>
                    </a:lnTo>
                    <a:lnTo>
                      <a:pt x="1055489" y="1559409"/>
                    </a:lnTo>
                    <a:lnTo>
                      <a:pt x="1062037" y="1549717"/>
                    </a:lnTo>
                    <a:lnTo>
                      <a:pt x="1071729" y="1543169"/>
                    </a:lnTo>
                    <a:lnTo>
                      <a:pt x="1083564" y="1540763"/>
                    </a:lnTo>
                    <a:lnTo>
                      <a:pt x="1095398" y="1543169"/>
                    </a:lnTo>
                    <a:lnTo>
                      <a:pt x="1105090" y="1549717"/>
                    </a:lnTo>
                    <a:lnTo>
                      <a:pt x="1111638" y="1559409"/>
                    </a:lnTo>
                    <a:lnTo>
                      <a:pt x="1114043" y="1571243"/>
                    </a:lnTo>
                    <a:lnTo>
                      <a:pt x="2026920" y="1571243"/>
                    </a:lnTo>
                    <a:lnTo>
                      <a:pt x="2026920" y="30479"/>
                    </a:lnTo>
                    <a:lnTo>
                      <a:pt x="2071116" y="30479"/>
                    </a:lnTo>
                    <a:lnTo>
                      <a:pt x="2073521" y="18645"/>
                    </a:lnTo>
                    <a:lnTo>
                      <a:pt x="2080069" y="8953"/>
                    </a:lnTo>
                    <a:lnTo>
                      <a:pt x="2089761" y="2405"/>
                    </a:lnTo>
                    <a:lnTo>
                      <a:pt x="2101595" y="0"/>
                    </a:lnTo>
                    <a:lnTo>
                      <a:pt x="2113192" y="2405"/>
                    </a:lnTo>
                    <a:lnTo>
                      <a:pt x="2122360" y="8953"/>
                    </a:lnTo>
                    <a:lnTo>
                      <a:pt x="2128384" y="18645"/>
                    </a:lnTo>
                    <a:lnTo>
                      <a:pt x="2130551" y="30479"/>
                    </a:lnTo>
                    <a:lnTo>
                      <a:pt x="2235708" y="30479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8" name="object 350">
                <a:extLst>
                  <a:ext uri="{FF2B5EF4-FFF2-40B4-BE49-F238E27FC236}">
                    <a16:creationId xmlns:a16="http://schemas.microsoft.com/office/drawing/2014/main" id="{2F46004F-2BEB-39C7-FA72-9ACA387419CD}"/>
                  </a:ext>
                </a:extLst>
              </p:cNvPr>
              <p:cNvSpPr/>
              <p:nvPr/>
            </p:nvSpPr>
            <p:spPr>
              <a:xfrm>
                <a:off x="4920996" y="2563367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19" name="object 351">
                <a:extLst>
                  <a:ext uri="{FF2B5EF4-FFF2-40B4-BE49-F238E27FC236}">
                    <a16:creationId xmlns:a16="http://schemas.microsoft.com/office/drawing/2014/main" id="{A482FC29-B4D5-FC75-75CD-1B197FCD9917}"/>
                  </a:ext>
                </a:extLst>
              </p:cNvPr>
              <p:cNvSpPr/>
              <p:nvPr/>
            </p:nvSpPr>
            <p:spPr>
              <a:xfrm>
                <a:off x="4597907" y="2575560"/>
                <a:ext cx="2249805" cy="2247900"/>
              </a:xfrm>
              <a:custGeom>
                <a:avLst/>
                <a:gdLst/>
                <a:ahLst/>
                <a:cxnLst/>
                <a:rect l="l" t="t" r="r" b="b"/>
                <a:pathLst>
                  <a:path w="2249804" h="2247900">
                    <a:moveTo>
                      <a:pt x="0" y="2001012"/>
                    </a:moveTo>
                    <a:lnTo>
                      <a:pt x="100584" y="2001012"/>
                    </a:lnTo>
                    <a:lnTo>
                      <a:pt x="100584" y="2247900"/>
                    </a:lnTo>
                    <a:lnTo>
                      <a:pt x="166116" y="2247900"/>
                    </a:lnTo>
                    <a:lnTo>
                      <a:pt x="168521" y="2236065"/>
                    </a:lnTo>
                    <a:lnTo>
                      <a:pt x="175069" y="2226373"/>
                    </a:lnTo>
                    <a:lnTo>
                      <a:pt x="184761" y="2219825"/>
                    </a:lnTo>
                    <a:lnTo>
                      <a:pt x="196595" y="2217420"/>
                    </a:lnTo>
                    <a:lnTo>
                      <a:pt x="208192" y="2219825"/>
                    </a:lnTo>
                    <a:lnTo>
                      <a:pt x="217360" y="2226373"/>
                    </a:lnTo>
                    <a:lnTo>
                      <a:pt x="223385" y="2236065"/>
                    </a:lnTo>
                    <a:lnTo>
                      <a:pt x="225551" y="2247900"/>
                    </a:lnTo>
                    <a:lnTo>
                      <a:pt x="1258824" y="2247900"/>
                    </a:lnTo>
                    <a:lnTo>
                      <a:pt x="1258824" y="1900428"/>
                    </a:lnTo>
                    <a:lnTo>
                      <a:pt x="2034540" y="1900428"/>
                    </a:lnTo>
                    <a:lnTo>
                      <a:pt x="2034540" y="0"/>
                    </a:lnTo>
                    <a:lnTo>
                      <a:pt x="2249424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0" name="object 352">
                <a:extLst>
                  <a:ext uri="{FF2B5EF4-FFF2-40B4-BE49-F238E27FC236}">
                    <a16:creationId xmlns:a16="http://schemas.microsoft.com/office/drawing/2014/main" id="{9FA7CC96-516B-DE3F-F26A-90A9060BB5A3}"/>
                  </a:ext>
                </a:extLst>
              </p:cNvPr>
              <p:cNvSpPr/>
              <p:nvPr/>
            </p:nvSpPr>
            <p:spPr>
              <a:xfrm>
                <a:off x="6841236" y="2549651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2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1" name="object 353">
                <a:extLst>
                  <a:ext uri="{FF2B5EF4-FFF2-40B4-BE49-F238E27FC236}">
                    <a16:creationId xmlns:a16="http://schemas.microsoft.com/office/drawing/2014/main" id="{7D8C3DA2-7804-A2FA-503D-99EE4E9F7034}"/>
                  </a:ext>
                </a:extLst>
              </p:cNvPr>
              <p:cNvSpPr/>
              <p:nvPr/>
            </p:nvSpPr>
            <p:spPr>
              <a:xfrm>
                <a:off x="2692908" y="4456176"/>
                <a:ext cx="1290955" cy="434340"/>
              </a:xfrm>
              <a:custGeom>
                <a:avLst/>
                <a:gdLst/>
                <a:ahLst/>
                <a:cxnLst/>
                <a:rect l="l" t="t" r="r" b="b"/>
                <a:pathLst>
                  <a:path w="1290954" h="434339">
                    <a:moveTo>
                      <a:pt x="0" y="108203"/>
                    </a:moveTo>
                    <a:lnTo>
                      <a:pt x="91439" y="108203"/>
                    </a:lnTo>
                    <a:lnTo>
                      <a:pt x="93606" y="96607"/>
                    </a:lnTo>
                    <a:lnTo>
                      <a:pt x="99631" y="87439"/>
                    </a:lnTo>
                    <a:lnTo>
                      <a:pt x="108799" y="81414"/>
                    </a:lnTo>
                    <a:lnTo>
                      <a:pt x="120396" y="79247"/>
                    </a:lnTo>
                    <a:lnTo>
                      <a:pt x="132230" y="81414"/>
                    </a:lnTo>
                    <a:lnTo>
                      <a:pt x="141922" y="87439"/>
                    </a:lnTo>
                    <a:lnTo>
                      <a:pt x="148470" y="96607"/>
                    </a:lnTo>
                    <a:lnTo>
                      <a:pt x="150876" y="108203"/>
                    </a:lnTo>
                    <a:lnTo>
                      <a:pt x="158495" y="108203"/>
                    </a:lnTo>
                    <a:lnTo>
                      <a:pt x="160901" y="96607"/>
                    </a:lnTo>
                    <a:lnTo>
                      <a:pt x="167449" y="87439"/>
                    </a:lnTo>
                    <a:lnTo>
                      <a:pt x="177141" y="81414"/>
                    </a:lnTo>
                    <a:lnTo>
                      <a:pt x="188976" y="79247"/>
                    </a:lnTo>
                    <a:lnTo>
                      <a:pt x="200572" y="81414"/>
                    </a:lnTo>
                    <a:lnTo>
                      <a:pt x="209740" y="87439"/>
                    </a:lnTo>
                    <a:lnTo>
                      <a:pt x="215765" y="96607"/>
                    </a:lnTo>
                    <a:lnTo>
                      <a:pt x="217931" y="108203"/>
                    </a:lnTo>
                    <a:lnTo>
                      <a:pt x="274319" y="108203"/>
                    </a:lnTo>
                    <a:lnTo>
                      <a:pt x="274319" y="434340"/>
                    </a:lnTo>
                    <a:lnTo>
                      <a:pt x="1217675" y="434340"/>
                    </a:lnTo>
                    <a:lnTo>
                      <a:pt x="1217675" y="0"/>
                    </a:lnTo>
                    <a:lnTo>
                      <a:pt x="1290828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2" name="object 354">
                <a:extLst>
                  <a:ext uri="{FF2B5EF4-FFF2-40B4-BE49-F238E27FC236}">
                    <a16:creationId xmlns:a16="http://schemas.microsoft.com/office/drawing/2014/main" id="{74123469-9A1A-7B38-2987-893454ACD9A7}"/>
                  </a:ext>
                </a:extLst>
              </p:cNvPr>
              <p:cNvSpPr/>
              <p:nvPr/>
            </p:nvSpPr>
            <p:spPr>
              <a:xfrm>
                <a:off x="3977640" y="4431791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4383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3" name="object 355">
                <a:extLst>
                  <a:ext uri="{FF2B5EF4-FFF2-40B4-BE49-F238E27FC236}">
                    <a16:creationId xmlns:a16="http://schemas.microsoft.com/office/drawing/2014/main" id="{5866D4DC-D160-04EA-DD71-613BECF2E597}"/>
                  </a:ext>
                </a:extLst>
              </p:cNvPr>
              <p:cNvSpPr/>
              <p:nvPr/>
            </p:nvSpPr>
            <p:spPr>
              <a:xfrm>
                <a:off x="2971800" y="5765292"/>
                <a:ext cx="134620" cy="0"/>
              </a:xfrm>
              <a:custGeom>
                <a:avLst/>
                <a:gdLst/>
                <a:ahLst/>
                <a:cxnLst/>
                <a:rect l="l" t="t" r="r" b="b"/>
                <a:pathLst>
                  <a:path w="134619">
                    <a:moveTo>
                      <a:pt x="0" y="0"/>
                    </a:moveTo>
                    <a:lnTo>
                      <a:pt x="134111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4" name="object 356">
                <a:extLst>
                  <a:ext uri="{FF2B5EF4-FFF2-40B4-BE49-F238E27FC236}">
                    <a16:creationId xmlns:a16="http://schemas.microsoft.com/office/drawing/2014/main" id="{7C5B0B0F-180B-BBDA-FD70-A1347DA2C4EF}"/>
                  </a:ext>
                </a:extLst>
              </p:cNvPr>
              <p:cNvSpPr/>
              <p:nvPr/>
            </p:nvSpPr>
            <p:spPr>
              <a:xfrm>
                <a:off x="3099816" y="5739383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2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02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5" name="object 357">
                <a:extLst>
                  <a:ext uri="{FF2B5EF4-FFF2-40B4-BE49-F238E27FC236}">
                    <a16:creationId xmlns:a16="http://schemas.microsoft.com/office/drawing/2014/main" id="{FE64BD22-1016-2CA1-D367-E6A12C14958E}"/>
                  </a:ext>
                </a:extLst>
              </p:cNvPr>
              <p:cNvSpPr/>
              <p:nvPr/>
            </p:nvSpPr>
            <p:spPr>
              <a:xfrm>
                <a:off x="890016" y="6102095"/>
                <a:ext cx="35560" cy="0"/>
              </a:xfrm>
              <a:custGeom>
                <a:avLst/>
                <a:gdLst/>
                <a:ahLst/>
                <a:cxnLst/>
                <a:rect l="l" t="t" r="r" b="b"/>
                <a:pathLst>
                  <a:path w="35559">
                    <a:moveTo>
                      <a:pt x="0" y="0"/>
                    </a:moveTo>
                    <a:lnTo>
                      <a:pt x="35052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6" name="object 358">
                <a:extLst>
                  <a:ext uri="{FF2B5EF4-FFF2-40B4-BE49-F238E27FC236}">
                    <a16:creationId xmlns:a16="http://schemas.microsoft.com/office/drawing/2014/main" id="{29ABBBC3-5843-BBB8-2D5E-EA4828849CC1}"/>
                  </a:ext>
                </a:extLst>
              </p:cNvPr>
              <p:cNvSpPr/>
              <p:nvPr/>
            </p:nvSpPr>
            <p:spPr>
              <a:xfrm>
                <a:off x="918972" y="6076187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70">
                    <a:moveTo>
                      <a:pt x="0" y="51816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7" name="object 359">
                <a:extLst>
                  <a:ext uri="{FF2B5EF4-FFF2-40B4-BE49-F238E27FC236}">
                    <a16:creationId xmlns:a16="http://schemas.microsoft.com/office/drawing/2014/main" id="{D442A472-6F8C-652C-E585-17129594015D}"/>
                  </a:ext>
                </a:extLst>
              </p:cNvPr>
              <p:cNvSpPr/>
              <p:nvPr/>
            </p:nvSpPr>
            <p:spPr>
              <a:xfrm>
                <a:off x="1431036" y="5675376"/>
                <a:ext cx="0" cy="45720"/>
              </a:xfrm>
              <a:custGeom>
                <a:avLst/>
                <a:gdLst/>
                <a:ahLst/>
                <a:cxnLst/>
                <a:rect l="l" t="t" r="r" b="b"/>
                <a:pathLst>
                  <a:path h="45720">
                    <a:moveTo>
                      <a:pt x="0" y="0"/>
                    </a:moveTo>
                    <a:lnTo>
                      <a:pt x="0" y="45719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8" name="object 360">
                <a:extLst>
                  <a:ext uri="{FF2B5EF4-FFF2-40B4-BE49-F238E27FC236}">
                    <a16:creationId xmlns:a16="http://schemas.microsoft.com/office/drawing/2014/main" id="{D7F76EC9-2C65-AF8A-5A8B-F39F6021AB4C}"/>
                  </a:ext>
                </a:extLst>
              </p:cNvPr>
              <p:cNvSpPr/>
              <p:nvPr/>
            </p:nvSpPr>
            <p:spPr>
              <a:xfrm>
                <a:off x="1406651" y="5714999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24384" y="50292"/>
                    </a:moveTo>
                    <a:lnTo>
                      <a:pt x="0" y="0"/>
                    </a:lnTo>
                    <a:lnTo>
                      <a:pt x="50292" y="0"/>
                    </a:lnTo>
                    <a:lnTo>
                      <a:pt x="24384" y="502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29" name="object 361">
                <a:extLst>
                  <a:ext uri="{FF2B5EF4-FFF2-40B4-BE49-F238E27FC236}">
                    <a16:creationId xmlns:a16="http://schemas.microsoft.com/office/drawing/2014/main" id="{2A65A86C-EF81-8396-85A5-F24D0670B0C8}"/>
                  </a:ext>
                </a:extLst>
              </p:cNvPr>
              <p:cNvSpPr/>
              <p:nvPr/>
            </p:nvSpPr>
            <p:spPr>
              <a:xfrm>
                <a:off x="890016" y="5379719"/>
                <a:ext cx="35560" cy="0"/>
              </a:xfrm>
              <a:custGeom>
                <a:avLst/>
                <a:gdLst/>
                <a:ahLst/>
                <a:cxnLst/>
                <a:rect l="l" t="t" r="r" b="b"/>
                <a:pathLst>
                  <a:path w="35559">
                    <a:moveTo>
                      <a:pt x="0" y="0"/>
                    </a:moveTo>
                    <a:lnTo>
                      <a:pt x="35052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0" name="object 362">
                <a:extLst>
                  <a:ext uri="{FF2B5EF4-FFF2-40B4-BE49-F238E27FC236}">
                    <a16:creationId xmlns:a16="http://schemas.microsoft.com/office/drawing/2014/main" id="{0D7EC726-BB7E-4C86-6D98-F713DFA446EF}"/>
                  </a:ext>
                </a:extLst>
              </p:cNvPr>
              <p:cNvSpPr/>
              <p:nvPr/>
            </p:nvSpPr>
            <p:spPr>
              <a:xfrm>
                <a:off x="918972" y="5353812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5907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1" name="object 363">
                <a:extLst>
                  <a:ext uri="{FF2B5EF4-FFF2-40B4-BE49-F238E27FC236}">
                    <a16:creationId xmlns:a16="http://schemas.microsoft.com/office/drawing/2014/main" id="{E6452B3C-1844-5544-EF9A-904074BA97EA}"/>
                  </a:ext>
                </a:extLst>
              </p:cNvPr>
              <p:cNvSpPr/>
              <p:nvPr/>
            </p:nvSpPr>
            <p:spPr>
              <a:xfrm>
                <a:off x="1013460" y="5017007"/>
                <a:ext cx="68580" cy="0"/>
              </a:xfrm>
              <a:custGeom>
                <a:avLst/>
                <a:gdLst/>
                <a:ahLst/>
                <a:cxnLst/>
                <a:rect l="l" t="t" r="r" b="b"/>
                <a:pathLst>
                  <a:path w="68580">
                    <a:moveTo>
                      <a:pt x="68579" y="0"/>
                    </a:moveTo>
                    <a:lnTo>
                      <a:pt x="0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2" name="object 364">
                <a:extLst>
                  <a:ext uri="{FF2B5EF4-FFF2-40B4-BE49-F238E27FC236}">
                    <a16:creationId xmlns:a16="http://schemas.microsoft.com/office/drawing/2014/main" id="{D70506C4-191B-8587-F2BB-389123F83A8E}"/>
                  </a:ext>
                </a:extLst>
              </p:cNvPr>
              <p:cNvSpPr/>
              <p:nvPr/>
            </p:nvSpPr>
            <p:spPr>
              <a:xfrm>
                <a:off x="969264" y="4991099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50291" y="50292"/>
                    </a:moveTo>
                    <a:lnTo>
                      <a:pt x="0" y="25907"/>
                    </a:lnTo>
                    <a:lnTo>
                      <a:pt x="50291" y="0"/>
                    </a:lnTo>
                    <a:lnTo>
                      <a:pt x="50291" y="502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3" name="object 365">
                <a:extLst>
                  <a:ext uri="{FF2B5EF4-FFF2-40B4-BE49-F238E27FC236}">
                    <a16:creationId xmlns:a16="http://schemas.microsoft.com/office/drawing/2014/main" id="{CD5D8E59-0BD3-F6A9-70E1-8CFB34CA2011}"/>
                  </a:ext>
                </a:extLst>
              </p:cNvPr>
              <p:cNvSpPr/>
              <p:nvPr/>
            </p:nvSpPr>
            <p:spPr>
              <a:xfrm>
                <a:off x="896112" y="4655819"/>
                <a:ext cx="29209" cy="0"/>
              </a:xfrm>
              <a:custGeom>
                <a:avLst/>
                <a:gdLst/>
                <a:ahLst/>
                <a:cxnLst/>
                <a:rect l="l" t="t" r="r" b="b"/>
                <a:pathLst>
                  <a:path w="29209">
                    <a:moveTo>
                      <a:pt x="0" y="0"/>
                    </a:moveTo>
                    <a:lnTo>
                      <a:pt x="28956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4" name="object 366">
                <a:extLst>
                  <a:ext uri="{FF2B5EF4-FFF2-40B4-BE49-F238E27FC236}">
                    <a16:creationId xmlns:a16="http://schemas.microsoft.com/office/drawing/2014/main" id="{3405E862-A245-8D78-88AE-3A53BB291BD5}"/>
                  </a:ext>
                </a:extLst>
              </p:cNvPr>
              <p:cNvSpPr/>
              <p:nvPr/>
            </p:nvSpPr>
            <p:spPr>
              <a:xfrm>
                <a:off x="918972" y="4631435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4383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5" name="object 367">
                <a:extLst>
                  <a:ext uri="{FF2B5EF4-FFF2-40B4-BE49-F238E27FC236}">
                    <a16:creationId xmlns:a16="http://schemas.microsoft.com/office/drawing/2014/main" id="{BF01EA37-44AA-DEB8-0F3A-EC0EB3E3DFA9}"/>
                  </a:ext>
                </a:extLst>
              </p:cNvPr>
              <p:cNvSpPr/>
              <p:nvPr/>
            </p:nvSpPr>
            <p:spPr>
              <a:xfrm>
                <a:off x="1013460" y="4294632"/>
                <a:ext cx="52069" cy="0"/>
              </a:xfrm>
              <a:custGeom>
                <a:avLst/>
                <a:gdLst/>
                <a:ahLst/>
                <a:cxnLst/>
                <a:rect l="l" t="t" r="r" b="b"/>
                <a:pathLst>
                  <a:path w="52069">
                    <a:moveTo>
                      <a:pt x="51815" y="0"/>
                    </a:moveTo>
                    <a:lnTo>
                      <a:pt x="0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6" name="object 368">
                <a:extLst>
                  <a:ext uri="{FF2B5EF4-FFF2-40B4-BE49-F238E27FC236}">
                    <a16:creationId xmlns:a16="http://schemas.microsoft.com/office/drawing/2014/main" id="{F70E3621-0D0C-40CC-D4DB-86CC187B948B}"/>
                  </a:ext>
                </a:extLst>
              </p:cNvPr>
              <p:cNvSpPr/>
              <p:nvPr/>
            </p:nvSpPr>
            <p:spPr>
              <a:xfrm>
                <a:off x="969264" y="4268723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50291" y="50291"/>
                    </a:moveTo>
                    <a:lnTo>
                      <a:pt x="0" y="25908"/>
                    </a:lnTo>
                    <a:lnTo>
                      <a:pt x="50291" y="0"/>
                    </a:lnTo>
                    <a:lnTo>
                      <a:pt x="50291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7" name="object 369">
                <a:extLst>
                  <a:ext uri="{FF2B5EF4-FFF2-40B4-BE49-F238E27FC236}">
                    <a16:creationId xmlns:a16="http://schemas.microsoft.com/office/drawing/2014/main" id="{FD8B20CA-EBA8-229C-8E0F-22469BA9B7E3}"/>
                  </a:ext>
                </a:extLst>
              </p:cNvPr>
              <p:cNvSpPr/>
              <p:nvPr/>
            </p:nvSpPr>
            <p:spPr>
              <a:xfrm>
                <a:off x="897635" y="4041648"/>
                <a:ext cx="27940" cy="0"/>
              </a:xfrm>
              <a:custGeom>
                <a:avLst/>
                <a:gdLst/>
                <a:ahLst/>
                <a:cxnLst/>
                <a:rect l="l" t="t" r="r" b="b"/>
                <a:pathLst>
                  <a:path w="27940">
                    <a:moveTo>
                      <a:pt x="0" y="0"/>
                    </a:moveTo>
                    <a:lnTo>
                      <a:pt x="27432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8" name="object 370">
                <a:extLst>
                  <a:ext uri="{FF2B5EF4-FFF2-40B4-BE49-F238E27FC236}">
                    <a16:creationId xmlns:a16="http://schemas.microsoft.com/office/drawing/2014/main" id="{F377B6DF-2C93-A260-0DAD-0B9C393A536A}"/>
                  </a:ext>
                </a:extLst>
              </p:cNvPr>
              <p:cNvSpPr/>
              <p:nvPr/>
            </p:nvSpPr>
            <p:spPr>
              <a:xfrm>
                <a:off x="918972" y="4015739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0291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39" name="object 371">
                <a:extLst>
                  <a:ext uri="{FF2B5EF4-FFF2-40B4-BE49-F238E27FC236}">
                    <a16:creationId xmlns:a16="http://schemas.microsoft.com/office/drawing/2014/main" id="{D562481F-A56A-6A00-2419-D38168719B97}"/>
                  </a:ext>
                </a:extLst>
              </p:cNvPr>
              <p:cNvSpPr/>
              <p:nvPr/>
            </p:nvSpPr>
            <p:spPr>
              <a:xfrm>
                <a:off x="1930908" y="4415027"/>
                <a:ext cx="192405" cy="1685925"/>
              </a:xfrm>
              <a:custGeom>
                <a:avLst/>
                <a:gdLst/>
                <a:ahLst/>
                <a:cxnLst/>
                <a:rect l="l" t="t" r="r" b="b"/>
                <a:pathLst>
                  <a:path w="192405" h="1685925">
                    <a:moveTo>
                      <a:pt x="192024" y="28955"/>
                    </a:moveTo>
                    <a:lnTo>
                      <a:pt x="131064" y="28955"/>
                    </a:lnTo>
                    <a:lnTo>
                      <a:pt x="128658" y="17359"/>
                    </a:lnTo>
                    <a:lnTo>
                      <a:pt x="122110" y="8191"/>
                    </a:lnTo>
                    <a:lnTo>
                      <a:pt x="112418" y="2166"/>
                    </a:lnTo>
                    <a:lnTo>
                      <a:pt x="100584" y="0"/>
                    </a:lnTo>
                    <a:lnTo>
                      <a:pt x="88987" y="2166"/>
                    </a:lnTo>
                    <a:lnTo>
                      <a:pt x="79819" y="8191"/>
                    </a:lnTo>
                    <a:lnTo>
                      <a:pt x="73794" y="17359"/>
                    </a:lnTo>
                    <a:lnTo>
                      <a:pt x="71628" y="28955"/>
                    </a:lnTo>
                    <a:lnTo>
                      <a:pt x="0" y="28955"/>
                    </a:lnTo>
                    <a:lnTo>
                      <a:pt x="0" y="1685543"/>
                    </a:lnTo>
                    <a:lnTo>
                      <a:pt x="144780" y="1685543"/>
                    </a:lnTo>
                  </a:path>
                </a:pathLst>
              </a:custGeom>
              <a:ln w="7620">
                <a:solidFill>
                  <a:srgbClr val="000000"/>
                </a:solidFill>
                <a:prstDash val="dot"/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0" name="object 372">
                <a:extLst>
                  <a:ext uri="{FF2B5EF4-FFF2-40B4-BE49-F238E27FC236}">
                    <a16:creationId xmlns:a16="http://schemas.microsoft.com/office/drawing/2014/main" id="{E1030E55-1B1C-A180-2AE5-5994CD3DCEE7}"/>
                  </a:ext>
                </a:extLst>
              </p:cNvPr>
              <p:cNvSpPr/>
              <p:nvPr/>
            </p:nvSpPr>
            <p:spPr>
              <a:xfrm>
                <a:off x="2069591" y="6074663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70">
                    <a:moveTo>
                      <a:pt x="0" y="51816"/>
                    </a:moveTo>
                    <a:lnTo>
                      <a:pt x="0" y="0"/>
                    </a:lnTo>
                    <a:lnTo>
                      <a:pt x="50291" y="25907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1" name="object 373">
                <a:extLst>
                  <a:ext uri="{FF2B5EF4-FFF2-40B4-BE49-F238E27FC236}">
                    <a16:creationId xmlns:a16="http://schemas.microsoft.com/office/drawing/2014/main" id="{750A5FA5-1BF2-F08A-F1AA-3AB808B38281}"/>
                  </a:ext>
                </a:extLst>
              </p:cNvPr>
              <p:cNvSpPr/>
              <p:nvPr/>
            </p:nvSpPr>
            <p:spPr>
              <a:xfrm>
                <a:off x="2031491" y="3767327"/>
                <a:ext cx="1952625" cy="2333625"/>
              </a:xfrm>
              <a:custGeom>
                <a:avLst/>
                <a:gdLst/>
                <a:ahLst/>
                <a:cxnLst/>
                <a:rect l="l" t="t" r="r" b="b"/>
                <a:pathLst>
                  <a:path w="1952625" h="2333625">
                    <a:moveTo>
                      <a:pt x="231648" y="0"/>
                    </a:moveTo>
                    <a:lnTo>
                      <a:pt x="231648" y="242316"/>
                    </a:lnTo>
                    <a:lnTo>
                      <a:pt x="0" y="242316"/>
                    </a:lnTo>
                    <a:lnTo>
                      <a:pt x="0" y="1892808"/>
                    </a:lnTo>
                    <a:lnTo>
                      <a:pt x="1386840" y="1892808"/>
                    </a:lnTo>
                    <a:lnTo>
                      <a:pt x="1386840" y="2333243"/>
                    </a:lnTo>
                    <a:lnTo>
                      <a:pt x="1952243" y="2333243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2" name="object 374">
                <a:extLst>
                  <a:ext uri="{FF2B5EF4-FFF2-40B4-BE49-F238E27FC236}">
                    <a16:creationId xmlns:a16="http://schemas.microsoft.com/office/drawing/2014/main" id="{1FAFF4D2-5283-EC9F-F1D6-A75DCF108D5D}"/>
                  </a:ext>
                </a:extLst>
              </p:cNvPr>
              <p:cNvSpPr/>
              <p:nvPr/>
            </p:nvSpPr>
            <p:spPr>
              <a:xfrm>
                <a:off x="3977640" y="6074663"/>
                <a:ext cx="50800" cy="52069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2070">
                    <a:moveTo>
                      <a:pt x="0" y="51816"/>
                    </a:moveTo>
                    <a:lnTo>
                      <a:pt x="0" y="0"/>
                    </a:lnTo>
                    <a:lnTo>
                      <a:pt x="50291" y="25907"/>
                    </a:lnTo>
                    <a:lnTo>
                      <a:pt x="0" y="51816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3" name="object 375">
                <a:extLst>
                  <a:ext uri="{FF2B5EF4-FFF2-40B4-BE49-F238E27FC236}">
                    <a16:creationId xmlns:a16="http://schemas.microsoft.com/office/drawing/2014/main" id="{2E6D66F6-B4F0-407C-B4CA-12828F4FBE3B}"/>
                  </a:ext>
                </a:extLst>
              </p:cNvPr>
              <p:cNvSpPr/>
              <p:nvPr/>
            </p:nvSpPr>
            <p:spPr>
              <a:xfrm>
                <a:off x="824483" y="1764791"/>
                <a:ext cx="4116704" cy="4000500"/>
              </a:xfrm>
              <a:custGeom>
                <a:avLst/>
                <a:gdLst/>
                <a:ahLst/>
                <a:cxnLst/>
                <a:rect l="l" t="t" r="r" b="b"/>
                <a:pathLst>
                  <a:path w="4116704" h="4000500">
                    <a:moveTo>
                      <a:pt x="0" y="3614927"/>
                    </a:moveTo>
                    <a:lnTo>
                      <a:pt x="144779" y="3614927"/>
                    </a:lnTo>
                    <a:lnTo>
                      <a:pt x="144779" y="4000499"/>
                    </a:lnTo>
                    <a:lnTo>
                      <a:pt x="1075943" y="4000499"/>
                    </a:lnTo>
                    <a:lnTo>
                      <a:pt x="1078349" y="3988665"/>
                    </a:lnTo>
                    <a:lnTo>
                      <a:pt x="1084897" y="3978973"/>
                    </a:lnTo>
                    <a:lnTo>
                      <a:pt x="1094589" y="3972424"/>
                    </a:lnTo>
                    <a:lnTo>
                      <a:pt x="1106424" y="3970019"/>
                    </a:lnTo>
                    <a:lnTo>
                      <a:pt x="1118258" y="3972424"/>
                    </a:lnTo>
                    <a:lnTo>
                      <a:pt x="1127950" y="3978973"/>
                    </a:lnTo>
                    <a:lnTo>
                      <a:pt x="1134498" y="3988665"/>
                    </a:lnTo>
                    <a:lnTo>
                      <a:pt x="1136904" y="4000499"/>
                    </a:lnTo>
                    <a:lnTo>
                      <a:pt x="2564891" y="4000499"/>
                    </a:lnTo>
                    <a:lnTo>
                      <a:pt x="2567058" y="3988665"/>
                    </a:lnTo>
                    <a:lnTo>
                      <a:pt x="2573083" y="3978973"/>
                    </a:lnTo>
                    <a:lnTo>
                      <a:pt x="2582251" y="3972424"/>
                    </a:lnTo>
                    <a:lnTo>
                      <a:pt x="2593848" y="3970019"/>
                    </a:lnTo>
                    <a:lnTo>
                      <a:pt x="2605682" y="3972424"/>
                    </a:lnTo>
                    <a:lnTo>
                      <a:pt x="2615374" y="3978973"/>
                    </a:lnTo>
                    <a:lnTo>
                      <a:pt x="2621922" y="3988665"/>
                    </a:lnTo>
                    <a:lnTo>
                      <a:pt x="2624327" y="4000499"/>
                    </a:lnTo>
                    <a:lnTo>
                      <a:pt x="3970019" y="4000499"/>
                    </a:lnTo>
                    <a:lnTo>
                      <a:pt x="3970019" y="0"/>
                    </a:lnTo>
                    <a:lnTo>
                      <a:pt x="4116324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4" name="object 376">
                <a:extLst>
                  <a:ext uri="{FF2B5EF4-FFF2-40B4-BE49-F238E27FC236}">
                    <a16:creationId xmlns:a16="http://schemas.microsoft.com/office/drawing/2014/main" id="{68AFD497-36E0-4862-B7D6-9C8B467D1B12}"/>
                  </a:ext>
                </a:extLst>
              </p:cNvPr>
              <p:cNvSpPr/>
              <p:nvPr/>
            </p:nvSpPr>
            <p:spPr>
              <a:xfrm>
                <a:off x="4933187" y="1738883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5" name="object 377">
                <a:extLst>
                  <a:ext uri="{FF2B5EF4-FFF2-40B4-BE49-F238E27FC236}">
                    <a16:creationId xmlns:a16="http://schemas.microsoft.com/office/drawing/2014/main" id="{6C43F945-D6CF-C311-8FA1-9F73786D94DE}"/>
                  </a:ext>
                </a:extLst>
              </p:cNvPr>
              <p:cNvSpPr/>
              <p:nvPr/>
            </p:nvSpPr>
            <p:spPr>
              <a:xfrm>
                <a:off x="1431036" y="1764791"/>
                <a:ext cx="3510279" cy="4000500"/>
              </a:xfrm>
              <a:custGeom>
                <a:avLst/>
                <a:gdLst/>
                <a:ahLst/>
                <a:cxnLst/>
                <a:rect l="l" t="t" r="r" b="b"/>
                <a:pathLst>
                  <a:path w="3510279" h="4000500">
                    <a:moveTo>
                      <a:pt x="0" y="3861816"/>
                    </a:moveTo>
                    <a:lnTo>
                      <a:pt x="0" y="4000500"/>
                    </a:lnTo>
                    <a:lnTo>
                      <a:pt x="469391" y="4000500"/>
                    </a:lnTo>
                    <a:lnTo>
                      <a:pt x="471797" y="3988665"/>
                    </a:lnTo>
                    <a:lnTo>
                      <a:pt x="478345" y="3978973"/>
                    </a:lnTo>
                    <a:lnTo>
                      <a:pt x="488037" y="3972425"/>
                    </a:lnTo>
                    <a:lnTo>
                      <a:pt x="499872" y="3970020"/>
                    </a:lnTo>
                    <a:lnTo>
                      <a:pt x="511706" y="3972425"/>
                    </a:lnTo>
                    <a:lnTo>
                      <a:pt x="521398" y="3978973"/>
                    </a:lnTo>
                    <a:lnTo>
                      <a:pt x="527946" y="3988665"/>
                    </a:lnTo>
                    <a:lnTo>
                      <a:pt x="530352" y="4000500"/>
                    </a:lnTo>
                    <a:lnTo>
                      <a:pt x="1958340" y="4000500"/>
                    </a:lnTo>
                    <a:lnTo>
                      <a:pt x="1960506" y="3988665"/>
                    </a:lnTo>
                    <a:lnTo>
                      <a:pt x="1966531" y="3978973"/>
                    </a:lnTo>
                    <a:lnTo>
                      <a:pt x="1975699" y="3972425"/>
                    </a:lnTo>
                    <a:lnTo>
                      <a:pt x="1987295" y="3970020"/>
                    </a:lnTo>
                    <a:lnTo>
                      <a:pt x="1999130" y="3972425"/>
                    </a:lnTo>
                    <a:lnTo>
                      <a:pt x="2008822" y="3978973"/>
                    </a:lnTo>
                    <a:lnTo>
                      <a:pt x="2015370" y="3988665"/>
                    </a:lnTo>
                    <a:lnTo>
                      <a:pt x="2017775" y="4000500"/>
                    </a:lnTo>
                    <a:lnTo>
                      <a:pt x="3363467" y="4000500"/>
                    </a:lnTo>
                    <a:lnTo>
                      <a:pt x="3363467" y="0"/>
                    </a:lnTo>
                    <a:lnTo>
                      <a:pt x="3509772" y="0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6" name="object 378">
                <a:extLst>
                  <a:ext uri="{FF2B5EF4-FFF2-40B4-BE49-F238E27FC236}">
                    <a16:creationId xmlns:a16="http://schemas.microsoft.com/office/drawing/2014/main" id="{3C1694D8-7D7C-7F20-AE22-13448CD298B5}"/>
                  </a:ext>
                </a:extLst>
              </p:cNvPr>
              <p:cNvSpPr/>
              <p:nvPr/>
            </p:nvSpPr>
            <p:spPr>
              <a:xfrm>
                <a:off x="4933187" y="1738883"/>
                <a:ext cx="52069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2070" h="50800">
                    <a:moveTo>
                      <a:pt x="0" y="50291"/>
                    </a:moveTo>
                    <a:lnTo>
                      <a:pt x="0" y="0"/>
                    </a:lnTo>
                    <a:lnTo>
                      <a:pt x="51816" y="25908"/>
                    </a:lnTo>
                    <a:lnTo>
                      <a:pt x="0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7" name="object 379">
                <a:extLst>
                  <a:ext uri="{FF2B5EF4-FFF2-40B4-BE49-F238E27FC236}">
                    <a16:creationId xmlns:a16="http://schemas.microsoft.com/office/drawing/2014/main" id="{F62DCBFC-E5C5-7BE2-24B3-68E07F89260D}"/>
                  </a:ext>
                </a:extLst>
              </p:cNvPr>
              <p:cNvSpPr/>
              <p:nvPr/>
            </p:nvSpPr>
            <p:spPr>
              <a:xfrm>
                <a:off x="969264" y="1764791"/>
                <a:ext cx="3970020" cy="4000500"/>
              </a:xfrm>
              <a:custGeom>
                <a:avLst/>
                <a:gdLst/>
                <a:ahLst/>
                <a:cxnLst/>
                <a:rect l="l" t="t" r="r" b="b"/>
                <a:pathLst>
                  <a:path w="3970020" h="4000500">
                    <a:moveTo>
                      <a:pt x="0" y="2276856"/>
                    </a:moveTo>
                    <a:lnTo>
                      <a:pt x="0" y="4000500"/>
                    </a:lnTo>
                    <a:lnTo>
                      <a:pt x="931164" y="4000500"/>
                    </a:lnTo>
                  </a:path>
                  <a:path w="3970020" h="4000500">
                    <a:moveTo>
                      <a:pt x="992123" y="4000500"/>
                    </a:moveTo>
                    <a:lnTo>
                      <a:pt x="2420111" y="4000500"/>
                    </a:lnTo>
                  </a:path>
                  <a:path w="3970020" h="4000500">
                    <a:moveTo>
                      <a:pt x="2479547" y="4000500"/>
                    </a:moveTo>
                    <a:lnTo>
                      <a:pt x="3825239" y="4000500"/>
                    </a:lnTo>
                    <a:lnTo>
                      <a:pt x="3825239" y="0"/>
                    </a:lnTo>
                    <a:lnTo>
                      <a:pt x="3970019" y="0"/>
                    </a:lnTo>
                  </a:path>
                </a:pathLst>
              </a:custGeom>
              <a:ln w="1524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8" name="object 380">
                <a:extLst>
                  <a:ext uri="{FF2B5EF4-FFF2-40B4-BE49-F238E27FC236}">
                    <a16:creationId xmlns:a16="http://schemas.microsoft.com/office/drawing/2014/main" id="{AE3FC451-E636-97D3-7C09-0D6A534D9C7E}"/>
                  </a:ext>
                </a:extLst>
              </p:cNvPr>
              <p:cNvSpPr/>
              <p:nvPr/>
            </p:nvSpPr>
            <p:spPr>
              <a:xfrm>
                <a:off x="3643883" y="3639311"/>
                <a:ext cx="1626235" cy="512445"/>
              </a:xfrm>
              <a:custGeom>
                <a:avLst/>
                <a:gdLst/>
                <a:ahLst/>
                <a:cxnLst/>
                <a:rect l="l" t="t" r="r" b="b"/>
                <a:pathLst>
                  <a:path w="1626235" h="512445">
                    <a:moveTo>
                      <a:pt x="0" y="0"/>
                    </a:moveTo>
                    <a:lnTo>
                      <a:pt x="256031" y="0"/>
                    </a:lnTo>
                    <a:lnTo>
                      <a:pt x="256031" y="361187"/>
                    </a:lnTo>
                    <a:lnTo>
                      <a:pt x="1046987" y="361187"/>
                    </a:lnTo>
                    <a:lnTo>
                      <a:pt x="1049369" y="350234"/>
                    </a:lnTo>
                    <a:lnTo>
                      <a:pt x="1055750" y="340995"/>
                    </a:lnTo>
                    <a:lnTo>
                      <a:pt x="1064990" y="334613"/>
                    </a:lnTo>
                    <a:lnTo>
                      <a:pt x="1075943" y="332232"/>
                    </a:lnTo>
                    <a:lnTo>
                      <a:pt x="1087778" y="334613"/>
                    </a:lnTo>
                    <a:lnTo>
                      <a:pt x="1097470" y="340995"/>
                    </a:lnTo>
                    <a:lnTo>
                      <a:pt x="1104018" y="350234"/>
                    </a:lnTo>
                    <a:lnTo>
                      <a:pt x="1106424" y="361187"/>
                    </a:lnTo>
                    <a:lnTo>
                      <a:pt x="1120139" y="361187"/>
                    </a:lnTo>
                    <a:lnTo>
                      <a:pt x="1122545" y="350234"/>
                    </a:lnTo>
                    <a:lnTo>
                      <a:pt x="1129093" y="340995"/>
                    </a:lnTo>
                    <a:lnTo>
                      <a:pt x="1138785" y="334613"/>
                    </a:lnTo>
                    <a:lnTo>
                      <a:pt x="1150620" y="332232"/>
                    </a:lnTo>
                    <a:lnTo>
                      <a:pt x="1162216" y="334613"/>
                    </a:lnTo>
                    <a:lnTo>
                      <a:pt x="1171384" y="340995"/>
                    </a:lnTo>
                    <a:lnTo>
                      <a:pt x="1177409" y="350234"/>
                    </a:lnTo>
                    <a:lnTo>
                      <a:pt x="1179575" y="361187"/>
                    </a:lnTo>
                    <a:lnTo>
                      <a:pt x="1626108" y="361187"/>
                    </a:lnTo>
                    <a:lnTo>
                      <a:pt x="1626108" y="512063"/>
                    </a:lnTo>
                  </a:path>
                </a:pathLst>
              </a:custGeom>
              <a:ln w="7620">
                <a:solidFill>
                  <a:srgbClr val="000000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49" name="object 381">
                <a:extLst>
                  <a:ext uri="{FF2B5EF4-FFF2-40B4-BE49-F238E27FC236}">
                    <a16:creationId xmlns:a16="http://schemas.microsoft.com/office/drawing/2014/main" id="{BEE6B275-D90C-255A-F3B3-748AB044668C}"/>
                  </a:ext>
                </a:extLst>
              </p:cNvPr>
              <p:cNvSpPr/>
              <p:nvPr/>
            </p:nvSpPr>
            <p:spPr>
              <a:xfrm>
                <a:off x="5244083" y="4145280"/>
                <a:ext cx="508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50800" h="50800">
                    <a:moveTo>
                      <a:pt x="25908" y="50291"/>
                    </a:moveTo>
                    <a:lnTo>
                      <a:pt x="0" y="0"/>
                    </a:lnTo>
                    <a:lnTo>
                      <a:pt x="50292" y="0"/>
                    </a:lnTo>
                    <a:lnTo>
                      <a:pt x="25908" y="50291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sp>
        <p:nvSpPr>
          <p:cNvPr id="1093" name="Star: 5 Points 1092">
            <a:extLst>
              <a:ext uri="{FF2B5EF4-FFF2-40B4-BE49-F238E27FC236}">
                <a16:creationId xmlns:a16="http://schemas.microsoft.com/office/drawing/2014/main" id="{746DE37C-01A1-A573-70FB-82A252021162}"/>
              </a:ext>
            </a:extLst>
          </p:cNvPr>
          <p:cNvSpPr/>
          <p:nvPr/>
        </p:nvSpPr>
        <p:spPr>
          <a:xfrm>
            <a:off x="2955583" y="40198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1" name="Star: 5 Points 1090">
            <a:extLst>
              <a:ext uri="{FF2B5EF4-FFF2-40B4-BE49-F238E27FC236}">
                <a16:creationId xmlns:a16="http://schemas.microsoft.com/office/drawing/2014/main" id="{48F7BA2D-1ECB-BFE1-5CC9-87103A134143}"/>
              </a:ext>
            </a:extLst>
          </p:cNvPr>
          <p:cNvSpPr/>
          <p:nvPr/>
        </p:nvSpPr>
        <p:spPr>
          <a:xfrm>
            <a:off x="2955583" y="3300227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0" name="Star: 5 Points 1089">
            <a:extLst>
              <a:ext uri="{FF2B5EF4-FFF2-40B4-BE49-F238E27FC236}">
                <a16:creationId xmlns:a16="http://schemas.microsoft.com/office/drawing/2014/main" id="{62372762-7413-CD7D-0855-B28BA6A79B6D}"/>
              </a:ext>
            </a:extLst>
          </p:cNvPr>
          <p:cNvSpPr/>
          <p:nvPr/>
        </p:nvSpPr>
        <p:spPr>
          <a:xfrm>
            <a:off x="2955583" y="1839603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89" name="Star: 5 Points 1088">
            <a:extLst>
              <a:ext uri="{FF2B5EF4-FFF2-40B4-BE49-F238E27FC236}">
                <a16:creationId xmlns:a16="http://schemas.microsoft.com/office/drawing/2014/main" id="{7F12D468-6CA4-B042-8A58-E0164E1DE202}"/>
              </a:ext>
            </a:extLst>
          </p:cNvPr>
          <p:cNvSpPr/>
          <p:nvPr/>
        </p:nvSpPr>
        <p:spPr>
          <a:xfrm>
            <a:off x="2955583" y="111995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4" name="Star: 5 Points 1093">
            <a:extLst>
              <a:ext uri="{FF2B5EF4-FFF2-40B4-BE49-F238E27FC236}">
                <a16:creationId xmlns:a16="http://schemas.microsoft.com/office/drawing/2014/main" id="{29C74F69-BE63-0191-7763-AA1F3153E6F6}"/>
              </a:ext>
            </a:extLst>
          </p:cNvPr>
          <p:cNvSpPr/>
          <p:nvPr/>
        </p:nvSpPr>
        <p:spPr>
          <a:xfrm>
            <a:off x="2955583" y="4743333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7" name="Star: 5 Points 1096">
            <a:extLst>
              <a:ext uri="{FF2B5EF4-FFF2-40B4-BE49-F238E27FC236}">
                <a16:creationId xmlns:a16="http://schemas.microsoft.com/office/drawing/2014/main" id="{000FBC9A-F0CE-6402-45CD-814A7C5DCD13}"/>
              </a:ext>
            </a:extLst>
          </p:cNvPr>
          <p:cNvSpPr/>
          <p:nvPr/>
        </p:nvSpPr>
        <p:spPr>
          <a:xfrm>
            <a:off x="3839500" y="40198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99" name="Star: 5 Points 1098">
            <a:extLst>
              <a:ext uri="{FF2B5EF4-FFF2-40B4-BE49-F238E27FC236}">
                <a16:creationId xmlns:a16="http://schemas.microsoft.com/office/drawing/2014/main" id="{9E5FC2DE-72FE-02AA-BA19-F43A46C2390C}"/>
              </a:ext>
            </a:extLst>
          </p:cNvPr>
          <p:cNvSpPr/>
          <p:nvPr/>
        </p:nvSpPr>
        <p:spPr>
          <a:xfrm>
            <a:off x="3839500" y="3300227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1" name="Star: 5 Points 1100">
            <a:extLst>
              <a:ext uri="{FF2B5EF4-FFF2-40B4-BE49-F238E27FC236}">
                <a16:creationId xmlns:a16="http://schemas.microsoft.com/office/drawing/2014/main" id="{C79C6A4A-EEBE-4EF1-918F-A3F3C384D972}"/>
              </a:ext>
            </a:extLst>
          </p:cNvPr>
          <p:cNvSpPr/>
          <p:nvPr/>
        </p:nvSpPr>
        <p:spPr>
          <a:xfrm>
            <a:off x="3839500" y="1839603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3" name="Star: 5 Points 1102">
            <a:extLst>
              <a:ext uri="{FF2B5EF4-FFF2-40B4-BE49-F238E27FC236}">
                <a16:creationId xmlns:a16="http://schemas.microsoft.com/office/drawing/2014/main" id="{F3CE7A4F-6F6F-50E8-E5B5-765E4677A981}"/>
              </a:ext>
            </a:extLst>
          </p:cNvPr>
          <p:cNvSpPr/>
          <p:nvPr/>
        </p:nvSpPr>
        <p:spPr>
          <a:xfrm>
            <a:off x="3839500" y="111995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5" name="Star: 5 Points 1104">
            <a:extLst>
              <a:ext uri="{FF2B5EF4-FFF2-40B4-BE49-F238E27FC236}">
                <a16:creationId xmlns:a16="http://schemas.microsoft.com/office/drawing/2014/main" id="{B1937BCB-DBAE-2372-71CD-25D32B0466B6}"/>
              </a:ext>
            </a:extLst>
          </p:cNvPr>
          <p:cNvSpPr/>
          <p:nvPr/>
        </p:nvSpPr>
        <p:spPr>
          <a:xfrm>
            <a:off x="3839500" y="4743333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6" name="Star: 5 Points 1105">
            <a:extLst>
              <a:ext uri="{FF2B5EF4-FFF2-40B4-BE49-F238E27FC236}">
                <a16:creationId xmlns:a16="http://schemas.microsoft.com/office/drawing/2014/main" id="{CC094C7E-187A-3FD5-827A-B6B73119C865}"/>
              </a:ext>
            </a:extLst>
          </p:cNvPr>
          <p:cNvSpPr/>
          <p:nvPr/>
        </p:nvSpPr>
        <p:spPr>
          <a:xfrm>
            <a:off x="3839500" y="256991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08" name="Star: 5 Points 1107">
            <a:extLst>
              <a:ext uri="{FF2B5EF4-FFF2-40B4-BE49-F238E27FC236}">
                <a16:creationId xmlns:a16="http://schemas.microsoft.com/office/drawing/2014/main" id="{F1E204F2-5E3E-1E44-8DF6-6A98B35B7831}"/>
              </a:ext>
            </a:extLst>
          </p:cNvPr>
          <p:cNvSpPr/>
          <p:nvPr/>
        </p:nvSpPr>
        <p:spPr>
          <a:xfrm>
            <a:off x="4784383" y="11242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0" name="Star: 5 Points 1109">
            <a:extLst>
              <a:ext uri="{FF2B5EF4-FFF2-40B4-BE49-F238E27FC236}">
                <a16:creationId xmlns:a16="http://schemas.microsoft.com/office/drawing/2014/main" id="{B2E9A603-A3C4-C52B-E824-9B8ADE5FA0F3}"/>
              </a:ext>
            </a:extLst>
          </p:cNvPr>
          <p:cNvSpPr/>
          <p:nvPr/>
        </p:nvSpPr>
        <p:spPr>
          <a:xfrm>
            <a:off x="5774983" y="11242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1" name="Star: 5 Points 1110">
            <a:extLst>
              <a:ext uri="{FF2B5EF4-FFF2-40B4-BE49-F238E27FC236}">
                <a16:creationId xmlns:a16="http://schemas.microsoft.com/office/drawing/2014/main" id="{D6EEFFE0-F5B3-4D09-BCE3-9BBC6E85333E}"/>
              </a:ext>
            </a:extLst>
          </p:cNvPr>
          <p:cNvSpPr/>
          <p:nvPr/>
        </p:nvSpPr>
        <p:spPr>
          <a:xfrm>
            <a:off x="4819625" y="1949140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2" name="Star: 5 Points 1111">
            <a:extLst>
              <a:ext uri="{FF2B5EF4-FFF2-40B4-BE49-F238E27FC236}">
                <a16:creationId xmlns:a16="http://schemas.microsoft.com/office/drawing/2014/main" id="{4CECDB23-1E5D-20B9-7416-09024B2CDA4D}"/>
              </a:ext>
            </a:extLst>
          </p:cNvPr>
          <p:cNvSpPr/>
          <p:nvPr/>
        </p:nvSpPr>
        <p:spPr>
          <a:xfrm>
            <a:off x="5774031" y="1951998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3" name="Star: 5 Points 1112">
            <a:extLst>
              <a:ext uri="{FF2B5EF4-FFF2-40B4-BE49-F238E27FC236}">
                <a16:creationId xmlns:a16="http://schemas.microsoft.com/office/drawing/2014/main" id="{0B37E696-5528-E705-1C57-B08957F53F28}"/>
              </a:ext>
            </a:extLst>
          </p:cNvPr>
          <p:cNvSpPr/>
          <p:nvPr/>
        </p:nvSpPr>
        <p:spPr>
          <a:xfrm>
            <a:off x="5774983" y="46294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4" name="Star: 5 Points 1113">
            <a:extLst>
              <a:ext uri="{FF2B5EF4-FFF2-40B4-BE49-F238E27FC236}">
                <a16:creationId xmlns:a16="http://schemas.microsoft.com/office/drawing/2014/main" id="{22D6B1C6-D320-8DB5-015C-788A90DC45B1}"/>
              </a:ext>
            </a:extLst>
          </p:cNvPr>
          <p:cNvSpPr/>
          <p:nvPr/>
        </p:nvSpPr>
        <p:spPr>
          <a:xfrm>
            <a:off x="9584983" y="49342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5" name="Star: 5 Points 1114">
            <a:extLst>
              <a:ext uri="{FF2B5EF4-FFF2-40B4-BE49-F238E27FC236}">
                <a16:creationId xmlns:a16="http://schemas.microsoft.com/office/drawing/2014/main" id="{5191FB6B-8AED-C07C-816B-4FB2E3014C81}"/>
              </a:ext>
            </a:extLst>
          </p:cNvPr>
          <p:cNvSpPr/>
          <p:nvPr/>
        </p:nvSpPr>
        <p:spPr>
          <a:xfrm>
            <a:off x="9584983" y="4206063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7" name="Star: 5 Points 1116">
            <a:extLst>
              <a:ext uri="{FF2B5EF4-FFF2-40B4-BE49-F238E27FC236}">
                <a16:creationId xmlns:a16="http://schemas.microsoft.com/office/drawing/2014/main" id="{160274B1-05F0-F684-93F7-B257DADB60BB}"/>
              </a:ext>
            </a:extLst>
          </p:cNvPr>
          <p:cNvSpPr/>
          <p:nvPr/>
        </p:nvSpPr>
        <p:spPr>
          <a:xfrm>
            <a:off x="9584983" y="3477524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19" name="Star: 5 Points 1118">
            <a:extLst>
              <a:ext uri="{FF2B5EF4-FFF2-40B4-BE49-F238E27FC236}">
                <a16:creationId xmlns:a16="http://schemas.microsoft.com/office/drawing/2014/main" id="{535EE3F7-8ABA-15BE-7071-4404D36E3433}"/>
              </a:ext>
            </a:extLst>
          </p:cNvPr>
          <p:cNvSpPr/>
          <p:nvPr/>
        </p:nvSpPr>
        <p:spPr>
          <a:xfrm>
            <a:off x="8648675" y="4201292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22" name="Star: 5 Points 1121">
            <a:extLst>
              <a:ext uri="{FF2B5EF4-FFF2-40B4-BE49-F238E27FC236}">
                <a16:creationId xmlns:a16="http://schemas.microsoft.com/office/drawing/2014/main" id="{9732C819-905E-FF28-15D5-3BE721408823}"/>
              </a:ext>
            </a:extLst>
          </p:cNvPr>
          <p:cNvSpPr/>
          <p:nvPr/>
        </p:nvSpPr>
        <p:spPr>
          <a:xfrm>
            <a:off x="7679983" y="11242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24" name="Star: 5 Points 1123">
            <a:extLst>
              <a:ext uri="{FF2B5EF4-FFF2-40B4-BE49-F238E27FC236}">
                <a16:creationId xmlns:a16="http://schemas.microsoft.com/office/drawing/2014/main" id="{8444BDC5-7ECF-3D62-7727-CE849CB82227}"/>
              </a:ext>
            </a:extLst>
          </p:cNvPr>
          <p:cNvSpPr/>
          <p:nvPr/>
        </p:nvSpPr>
        <p:spPr>
          <a:xfrm>
            <a:off x="4819625" y="46294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25" name="Star: 5 Points 1124">
            <a:extLst>
              <a:ext uri="{FF2B5EF4-FFF2-40B4-BE49-F238E27FC236}">
                <a16:creationId xmlns:a16="http://schemas.microsoft.com/office/drawing/2014/main" id="{3BA92166-2469-5FD0-D89D-0973BEE75484}"/>
              </a:ext>
            </a:extLst>
          </p:cNvPr>
          <p:cNvSpPr/>
          <p:nvPr/>
        </p:nvSpPr>
        <p:spPr>
          <a:xfrm>
            <a:off x="2955583" y="5467675"/>
            <a:ext cx="99074" cy="762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26" name="Star: 5 Points 1125">
            <a:extLst>
              <a:ext uri="{FF2B5EF4-FFF2-40B4-BE49-F238E27FC236}">
                <a16:creationId xmlns:a16="http://schemas.microsoft.com/office/drawing/2014/main" id="{8D5095A8-017C-96BF-C029-42E76AD60C78}"/>
              </a:ext>
            </a:extLst>
          </p:cNvPr>
          <p:cNvSpPr/>
          <p:nvPr/>
        </p:nvSpPr>
        <p:spPr>
          <a:xfrm>
            <a:off x="3276600" y="6400800"/>
            <a:ext cx="175274" cy="152400"/>
          </a:xfrm>
          <a:prstGeom prst="star5">
            <a:avLst/>
          </a:prstGeom>
          <a:noFill/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855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6ad91895-de06-485e-bc51-fce126cc8530}" enabled="0" method="" siteId="{6ad91895-de06-485e-bc51-fce126cc853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</TotalTime>
  <Words>1318</Words>
  <Application>Microsoft Office PowerPoint</Application>
  <PresentationFormat>Custom</PresentationFormat>
  <Paragraphs>281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</vt:vector>
  </TitlesOfParts>
  <Company>Carleton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Mark Williams</dc:creator>
  <cp:lastModifiedBy>Elie Azar</cp:lastModifiedBy>
  <cp:revision>12</cp:revision>
  <dcterms:created xsi:type="dcterms:W3CDTF">2024-07-09T18:08:14Z</dcterms:created>
  <dcterms:modified xsi:type="dcterms:W3CDTF">2026-06-11T16:04:36Z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2022-06-02T00:00:00Z</vt:filetime>
  </property>
  <property fmtid="{D5CDD505-2E9C-101B-9397-08002B2CF9AE}" pid="3" name="Creator">
    <vt:lpwstr>Foxit Software Inc.</vt:lpwstr>
  </property>
  <property fmtid="{D5CDD505-2E9C-101B-9397-08002B2CF9AE}" pid="4" name="LastSaved">
    <vt:filetime>2024-07-09T00:00:00Z</vt:filetime>
  </property>
  <property fmtid="{D5CDD505-2E9C-101B-9397-08002B2CF9AE}" pid="5" name="Producer">
    <vt:lpwstr>Foxit PDF Creator Version 11.0.0.4342</vt:lpwstr>
  </property>
</Properties>
</file>