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3" r:id="rId3"/>
    <p:sldId id="271" r:id="rId4"/>
    <p:sldId id="272" r:id="rId5"/>
    <p:sldId id="277" r:id="rId6"/>
    <p:sldId id="278" r:id="rId7"/>
    <p:sldId id="276" r:id="rId8"/>
    <p:sldId id="279" r:id="rId9"/>
    <p:sldId id="280" r:id="rId10"/>
    <p:sldId id="281" r:id="rId11"/>
    <p:sldId id="282" r:id="rId12"/>
    <p:sldId id="284" r:id="rId13"/>
    <p:sldId id="28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2D"/>
    <a:srgbClr val="FFF475"/>
    <a:srgbClr val="FFF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16" autoAdjust="0"/>
  </p:normalViewPr>
  <p:slideViewPr>
    <p:cSldViewPr snapToGrid="0" snapToObjects="1">
      <p:cViewPr>
        <p:scale>
          <a:sx n="100" d="100"/>
          <a:sy n="100" d="100"/>
        </p:scale>
        <p:origin x="4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20FC-15B6-4440-9282-F3FF2A0C2E86}" type="datetimeFigureOut">
              <a:rPr lang="en-US" smtClean="0"/>
              <a:t>17-11-21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F7923-B12D-864B-A851-4797ED2F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8D70-6A6B-DF45-A362-B9CACD7943C8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98D47-D95E-EC4F-A120-31EFE221B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016E-5E12-B54C-AB2E-B07894E01C2E}" type="slidenum">
              <a:rPr lang="en-US"/>
              <a:pPr/>
              <a:t>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016E-5E12-B54C-AB2E-B07894E01C2E}" type="slidenum">
              <a:rPr lang="en-US"/>
              <a:pPr/>
              <a:t>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B016E-5E12-B54C-AB2E-B07894E01C2E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0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8D47-D95E-EC4F-A120-31EFE221B7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6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DEFE-FB83-5349-87DD-01F5CBA12306}" type="datetimeFigureOut">
              <a:rPr lang="en-US" smtClean="0"/>
              <a:pPr/>
              <a:t>17-11-21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D329-F8F2-B542-9771-5DB754986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op.europa.eu/en/home/" TargetMode="External"/><Relationship Id="rId4" Type="http://schemas.openxmlformats.org/officeDocument/2006/relationships/hyperlink" Target="mailto:Cathleen.Schmidt@Carleton.ca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carleton.ca/emcp/mini-cours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eulearning.ca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6.carleton.ca/ces/eulearning/ccms/wp-content/ccms-files/TheEuropeanUnionandImmigration_LessonPlan.pdf" TargetMode="External"/><Relationship Id="rId5" Type="http://schemas.openxmlformats.org/officeDocument/2006/relationships/hyperlink" Target="http://www6.carleton.ca/ces/eulearning/lesson-plan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6.carleton.ca/ces/eulearning/history/" TargetMode="External"/><Relationship Id="rId4" Type="http://schemas.openxmlformats.org/officeDocument/2006/relationships/hyperlink" Target="http://www6.carleton.ca/ces/eulearning/culture/" TargetMode="External"/><Relationship Id="rId5" Type="http://schemas.openxmlformats.org/officeDocument/2006/relationships/hyperlink" Target="http://www6.carleton.ca/ces/eulearning/geography/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eton.ca/ces/eulearning/independent-study-topics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www6.carleton.ca/ces/eulearning/ccms/wp-content/ccms-files/asylum.pdf" TargetMode="External"/><Relationship Id="rId6" Type="http://schemas.openxmlformats.org/officeDocument/2006/relationships/hyperlink" Target="http://www6.carleton.ca/ces/eulearning/ccms/wp-content/ccms-files/energy.pdf" TargetMode="External"/><Relationship Id="rId7" Type="http://schemas.openxmlformats.org/officeDocument/2006/relationships/hyperlink" Target="http://www2.carleton.ca/ces/eulearning/ccms/wp-content/ccms-files/ewmig.pdf" TargetMode="External"/><Relationship Id="rId8" Type="http://schemas.openxmlformats.org/officeDocument/2006/relationships/hyperlink" Target="http://www2.carleton.ca/ces/eulearning/ccms/wp-content/ccms-files/gmos.pdf" TargetMode="External"/><Relationship Id="rId9" Type="http://schemas.openxmlformats.org/officeDocument/2006/relationships/hyperlink" Target="http://www2.carleton.ca/ces/eulearning/ccms/wp-content/ccms-files/kyoto.pdf" TargetMode="External"/><Relationship Id="rId10" Type="http://schemas.openxmlformats.org/officeDocument/2006/relationships/hyperlink" Target="http://www2.carleton.ca/ces/eulearning/ccms/wp-content/ccms-files/roma.pdf" TargetMode="External"/><Relationship Id="rId11" Type="http://schemas.openxmlformats.org/officeDocument/2006/relationships/hyperlink" Target="http://www2.carleton.ca/ces/eulearning/ccms/wp-content/ccms-files/turkish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carleton.ca/eurus/" TargetMode="External"/><Relationship Id="rId5" Type="http://schemas.openxmlformats.org/officeDocument/2006/relationships/hyperlink" Target="http://calendar.carleton.ca/undergrad/undergradprograms/europeanandrussianstudies/" TargetMode="External"/><Relationship Id="rId6" Type="http://schemas.openxmlformats.org/officeDocument/2006/relationships/hyperlink" Target="http://carleton.ca/bgins/europe-and-russia-in-the-worl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894518" y="2846394"/>
            <a:ext cx="5307337" cy="28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Verdana" charset="0"/>
              </a:rPr>
              <a:t>Teaching the EU</a:t>
            </a:r>
          </a:p>
          <a:p>
            <a:pPr algn="ctr">
              <a:spcAft>
                <a:spcPct val="30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Verdana" charset="0"/>
              </a:rPr>
              <a:t>Teachers’ Workshop</a:t>
            </a:r>
          </a:p>
          <a:p>
            <a:pPr algn="ctr">
              <a:spcAft>
                <a:spcPct val="30000"/>
              </a:spcAft>
            </a:pPr>
            <a:endParaRPr lang="en-US" sz="2000" b="1" dirty="0">
              <a:solidFill>
                <a:schemeClr val="bg1"/>
              </a:solidFill>
              <a:latin typeface="Verdana" charset="0"/>
            </a:endParaRP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February 18, 2011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EU Learning Project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Centre for European Studies,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Carleton University </a:t>
            </a:r>
            <a:endParaRPr lang="en-US" sz="1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914400" y="364451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5588" y="71048"/>
            <a:ext cx="9139774" cy="7093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9015" y="1796412"/>
            <a:ext cx="64950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Teachers’ Workshop</a:t>
            </a:r>
            <a:endParaRPr lang="en-US" sz="11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charset="0"/>
            </a:endParaRPr>
          </a:p>
          <a:p>
            <a:pPr algn="ctr">
              <a:spcAft>
                <a:spcPct val="30000"/>
              </a:spcAft>
            </a:pP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charset="0"/>
            </a:endParaRPr>
          </a:p>
          <a:p>
            <a:pPr algn="ctr">
              <a:spcAft>
                <a:spcPct val="30000"/>
              </a:spcAft>
            </a:pPr>
            <a:endParaRPr lang="en-US" sz="28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0" y="3276818"/>
            <a:ext cx="4572000" cy="0"/>
          </a:xfrm>
          <a:prstGeom prst="line">
            <a:avLst/>
          </a:prstGeom>
          <a:noFill/>
          <a:ln w="9525">
            <a:solidFill>
              <a:srgbClr val="FFCF2D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Screen Shot 2016-11-09 at 2.06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2" y="147638"/>
            <a:ext cx="2971800" cy="114300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Picture 10" descr="Screen Shot 2016-11-09 at 2.08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9" y="5459413"/>
            <a:ext cx="52197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48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94518" y="2846394"/>
            <a:ext cx="5307337" cy="28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Verdana" charset="0"/>
              </a:rPr>
              <a:t>Teaching the EU</a:t>
            </a:r>
          </a:p>
          <a:p>
            <a:pPr algn="ctr">
              <a:spcAft>
                <a:spcPct val="30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Verdana" charset="0"/>
              </a:rPr>
              <a:t>Teachers’ Workshop</a:t>
            </a:r>
          </a:p>
          <a:p>
            <a:pPr algn="ctr">
              <a:spcAft>
                <a:spcPct val="30000"/>
              </a:spcAft>
            </a:pPr>
            <a:endParaRPr lang="en-US" sz="2000" b="1" dirty="0">
              <a:solidFill>
                <a:schemeClr val="bg1"/>
              </a:solidFill>
              <a:latin typeface="Verdana" charset="0"/>
            </a:endParaRP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February 18, 2011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EU Learning Project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Centre for European Studies,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Carleton University </a:t>
            </a:r>
            <a:endParaRPr lang="en-US" sz="1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364451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39774" cy="7128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9015" y="2424347"/>
            <a:ext cx="6495076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EU Online Bookshop</a:t>
            </a:r>
          </a:p>
          <a:p>
            <a:pPr algn="ctr">
              <a:spcAft>
                <a:spcPct val="30000"/>
              </a:spcAft>
            </a:pPr>
            <a:endParaRPr lang="en-US" sz="2800" b="1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0" name="Picture 9" descr="Screen Shot 2016-11-09 at 2.0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9" y="5459413"/>
            <a:ext cx="52197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 Shot 2016-11-09 at 2.06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2" y="147638"/>
            <a:ext cx="2971800" cy="11430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52957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EU Online Bookshop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bookshop.europa.eu</a:t>
            </a:r>
            <a:endParaRPr lang="en-US" dirty="0"/>
          </a:p>
          <a:p>
            <a:r>
              <a:rPr lang="en-US" dirty="0" smtClean="0"/>
              <a:t>Publications on a variety of EU topics</a:t>
            </a:r>
          </a:p>
          <a:p>
            <a:r>
              <a:rPr lang="en-US" dirty="0" smtClean="0"/>
              <a:t>Available free in PDF</a:t>
            </a:r>
          </a:p>
          <a:p>
            <a:r>
              <a:rPr lang="en-US" dirty="0" smtClean="0"/>
              <a:t>First hard-copy free, let us help you get more!</a:t>
            </a:r>
          </a:p>
          <a:p>
            <a:r>
              <a:rPr lang="en-US" dirty="0" smtClean="0"/>
              <a:t>Contact: </a:t>
            </a:r>
            <a:r>
              <a:rPr lang="en-US" dirty="0" smtClean="0">
                <a:hlinkClick r:id="rId4"/>
              </a:rPr>
              <a:t>Cathleen.Schmidt@Carleton.ca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20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39774" cy="7128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8570" y="1995713"/>
            <a:ext cx="47534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0000">
                      <a:alpha val="99000"/>
                    </a:srgbClr>
                  </a:solidFill>
                </a:ln>
                <a:solidFill>
                  <a:schemeClr val="bg1"/>
                </a:solidFill>
                <a:latin typeface="Verdana"/>
                <a:cs typeface="Verdana"/>
              </a:rPr>
              <a:t>New Initiatives  </a:t>
            </a:r>
          </a:p>
          <a:p>
            <a:endParaRPr lang="en-US" dirty="0"/>
          </a:p>
        </p:txBody>
      </p:sp>
      <p:pic>
        <p:nvPicPr>
          <p:cNvPr id="6" name="Picture 5" descr="Screen Shot 2016-11-09 at 2.06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2" y="147638"/>
            <a:ext cx="2971800" cy="114300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Picture 6" descr="Screen Shot 2016-11-09 at 2.0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9" y="5459413"/>
            <a:ext cx="52197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68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71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Recent Projects:</a:t>
            </a:r>
          </a:p>
          <a:p>
            <a:r>
              <a:rPr lang="en-US" dirty="0" smtClean="0"/>
              <a:t>2017 EU Issues Conference</a:t>
            </a:r>
          </a:p>
          <a:p>
            <a:r>
              <a:rPr lang="en-US" dirty="0" smtClean="0"/>
              <a:t>2017 Model European Union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1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The New Project: Studying the EU in Canadian High Schools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1143" y="2801257"/>
            <a:ext cx="72934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New activities under the project: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2018 </a:t>
            </a:r>
            <a:r>
              <a:rPr lang="en-US" sz="2600" dirty="0"/>
              <a:t>(April): </a:t>
            </a:r>
            <a:r>
              <a:rPr lang="en-US" sz="2600" smtClean="0"/>
              <a:t>European Union </a:t>
            </a:r>
            <a:r>
              <a:rPr lang="en-US" sz="2600" dirty="0"/>
              <a:t>Issues </a:t>
            </a:r>
            <a:r>
              <a:rPr lang="en-US" sz="2600" dirty="0" smtClean="0"/>
              <a:t>Conference</a:t>
            </a:r>
            <a:endParaRPr lang="en-US" sz="2600" dirty="0"/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In-Class Presentations </a:t>
            </a:r>
            <a:endParaRPr lang="en-US" sz="2600" dirty="0"/>
          </a:p>
          <a:p>
            <a:r>
              <a:rPr lang="en-US" sz="2600" dirty="0" smtClean="0"/>
              <a:t>Other Activities:</a:t>
            </a:r>
          </a:p>
          <a:p>
            <a:pPr marL="742950" lvl="2" indent="-285750">
              <a:buFont typeface="Arial"/>
              <a:buChar char="•"/>
            </a:pPr>
            <a:r>
              <a:rPr lang="en-US" sz="2600" dirty="0"/>
              <a:t>May 2018: Enhanced mini-courses (Carleton initiative): </a:t>
            </a:r>
            <a:r>
              <a:rPr lang="en-US" sz="2600" u="sng" dirty="0">
                <a:hlinkClick r:id="rId4"/>
              </a:rPr>
              <a:t>tp://carleton.ca/emcp/mini-courses/</a:t>
            </a:r>
            <a:endParaRPr lang="en-US" sz="26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6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894518" y="2846394"/>
            <a:ext cx="5307337" cy="28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Verdana" charset="0"/>
              </a:rPr>
              <a:t>Teaching the EU</a:t>
            </a:r>
          </a:p>
          <a:p>
            <a:pPr algn="ctr">
              <a:spcAft>
                <a:spcPct val="30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Verdana" charset="0"/>
              </a:rPr>
              <a:t>Teachers’ Workshop</a:t>
            </a:r>
          </a:p>
          <a:p>
            <a:pPr algn="ctr">
              <a:spcAft>
                <a:spcPct val="30000"/>
              </a:spcAft>
            </a:pPr>
            <a:endParaRPr lang="en-US" sz="2000" b="1" dirty="0">
              <a:solidFill>
                <a:schemeClr val="bg1"/>
              </a:solidFill>
              <a:latin typeface="Verdana" charset="0"/>
            </a:endParaRP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February 18, 2011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EU Learning Project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Centre for European Studies,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Carleton University </a:t>
            </a:r>
            <a:endParaRPr lang="en-US" sz="1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914400" y="364451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39774" cy="7039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9015" y="2468737"/>
            <a:ext cx="6495076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EU Learning</a:t>
            </a:r>
          </a:p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Website Service</a:t>
            </a:r>
          </a:p>
          <a:p>
            <a:pPr algn="ctr">
              <a:spcAft>
                <a:spcPct val="30000"/>
              </a:spcAft>
            </a:pPr>
            <a:endParaRPr lang="en-US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rdana" charset="0"/>
            </a:endParaRPr>
          </a:p>
          <a:p>
            <a:pPr algn="ctr">
              <a:spcAft>
                <a:spcPct val="30000"/>
              </a:spcAft>
            </a:pPr>
            <a:endParaRPr lang="en-US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Verdana" charset="0"/>
            </a:endParaRPr>
          </a:p>
          <a:p>
            <a:pPr algn="ctr">
              <a:spcAft>
                <a:spcPct val="30000"/>
              </a:spcAft>
            </a:pPr>
            <a:endParaRPr lang="en-US" sz="28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0" y="3276818"/>
            <a:ext cx="4572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Screen Shot 2016-11-09 at 2.0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9" y="5459413"/>
            <a:ext cx="52197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creen Shot 2016-11-09 at 2.06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2" y="147638"/>
            <a:ext cx="2971800" cy="11430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09029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1-15 at 10.11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8" y="1567169"/>
            <a:ext cx="5710731" cy="3506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78" y="8878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11993" y="3168811"/>
            <a:ext cx="4123129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Welcome to the EU Learning Website</a:t>
            </a:r>
            <a:endParaRPr lang="en-US" dirty="0"/>
          </a:p>
          <a:p>
            <a:r>
              <a:rPr lang="en-US" dirty="0" smtClean="0">
                <a:hlinkClick r:id="rId5"/>
              </a:rPr>
              <a:t>ww.Eulearning.ca</a:t>
            </a:r>
            <a:r>
              <a:rPr lang="en-US" dirty="0" smtClean="0"/>
              <a:t> contains: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An overview of the EU – history and institutions, politics, culture and geography, 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Ontario Course Guide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Lesson Plans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Links and Resources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Post-Secondary information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EU learning activities for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classroom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Event Information</a:t>
            </a:r>
          </a:p>
          <a:p>
            <a:endParaRPr lang="en-US" sz="1600" dirty="0" smtClean="0"/>
          </a:p>
        </p:txBody>
      </p:sp>
      <p:pic>
        <p:nvPicPr>
          <p:cNvPr id="4" name="Picture 3" descr="Screen Shot 2016-11-15 at 10.10.5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" y="88887"/>
            <a:ext cx="5457178" cy="15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5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894518" y="2846394"/>
            <a:ext cx="5307337" cy="28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Verdana" charset="0"/>
              </a:rPr>
              <a:t>Teaching the EU</a:t>
            </a:r>
          </a:p>
          <a:p>
            <a:pPr algn="ctr">
              <a:spcAft>
                <a:spcPct val="30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Verdana" charset="0"/>
              </a:rPr>
              <a:t>Teachers’ Workshop</a:t>
            </a:r>
          </a:p>
          <a:p>
            <a:pPr algn="ctr">
              <a:spcAft>
                <a:spcPct val="30000"/>
              </a:spcAft>
            </a:pPr>
            <a:endParaRPr lang="en-US" sz="2000" b="1" dirty="0">
              <a:solidFill>
                <a:schemeClr val="bg1"/>
              </a:solidFill>
              <a:latin typeface="Verdana" charset="0"/>
            </a:endParaRP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February 18, 2011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EU Learning Project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Centre for European Studies,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Carleton University </a:t>
            </a:r>
            <a:endParaRPr lang="en-US" sz="1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914400" y="364451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700"/>
            <a:ext cx="913977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9015" y="2468737"/>
            <a:ext cx="6495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Lesson Plans</a:t>
            </a:r>
            <a:endParaRPr lang="en-US" sz="28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0" y="3276818"/>
            <a:ext cx="4572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Screen Shot 2016-11-09 at 2.0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9" y="5459413"/>
            <a:ext cx="52197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reen Shot 2016-11-09 at 2.06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2" y="147638"/>
            <a:ext cx="2971800" cy="11430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09029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70"/>
            <a:ext cx="8229600" cy="594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b="1" dirty="0" smtClean="0"/>
              <a:t>Lesson Plans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pPr>
              <a:buNone/>
            </a:pP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18693"/>
              </p:ext>
            </p:extLst>
          </p:nvPr>
        </p:nvGraphicFramePr>
        <p:xfrm>
          <a:off x="610324" y="2456895"/>
          <a:ext cx="7746274" cy="3562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73137"/>
                <a:gridCol w="3873137"/>
              </a:tblGrid>
              <a:tr h="532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Lesson</a:t>
                      </a:r>
                      <a:r>
                        <a:rPr lang="en-US" sz="1400" baseline="0" dirty="0" smtClean="0"/>
                        <a:t>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Course</a:t>
                      </a:r>
                      <a:r>
                        <a:rPr lang="en-US" sz="1400" baseline="0" dirty="0" smtClean="0"/>
                        <a:t> Curriculum</a:t>
                      </a:r>
                      <a:endParaRPr lang="en-US" sz="1400" dirty="0"/>
                    </a:p>
                  </a:txBody>
                  <a:tcPr/>
                </a:tc>
              </a:tr>
              <a:tr h="8307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Climate Change Policy</a:t>
                      </a:r>
                      <a:endParaRPr lang="en-US" sz="16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12 Canadian and World Politics (CPW4U), Grade 12 Analyzing –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Issues (CIA4U), Grade 12 Canadian and World Issues: A Geographic Analysis (CGW4U), Grade 12 Canadian and International Law (CLN4U)</a:t>
                      </a:r>
                      <a:endParaRPr lang="en-US" sz="11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744157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European, Canadian and Russian Policy in the Arctic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12 Canadian and World Politics (CPW4U), Grade 12 Canadian and World Issues: A Geographic Analysis (CGW4U), Grade 12 Canadian and International Law (CLN4U)</a:t>
                      </a:r>
                      <a:endParaRPr lang="en-US" sz="1100" dirty="0"/>
                    </a:p>
                  </a:txBody>
                  <a:tcPr/>
                </a:tc>
              </a:tr>
              <a:tr h="57476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Ukraine, Russia and the European Union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400" dirty="0" smtClean="0">
                          <a:hlinkClick r:id="rId4"/>
                        </a:rPr>
                        <a:t/>
                      </a:r>
                      <a:br>
                        <a:rPr lang="en-US" sz="1400" dirty="0" smtClean="0">
                          <a:hlinkClick r:id="rId4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12 Canadian and World Politics (CPW4U), Grade 12 Analyzing Current Economic Issues (CIA4U), Grade 12 Canadian and World Issues: A Geographic Analysis (CGW4U), Grade 12 Canadian and International Law (CLN4U), Grade 11 World History since 1900: Global and Regional Interactions (CHT3O)</a:t>
                      </a:r>
                      <a:endParaRPr lang="en-US" sz="11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4189" y="1809636"/>
            <a:ext cx="6483096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www6.carleton.ca/ces/eulearning/lesson-plans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1925" y="6381377"/>
            <a:ext cx="774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*Additional lesson plans available on the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042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Teaching Resources</a:t>
            </a:r>
          </a:p>
          <a:p>
            <a:pPr>
              <a:buNone/>
            </a:pPr>
            <a:r>
              <a:rPr lang="en-US" sz="1600" b="1" u="sng" dirty="0" smtClean="0">
                <a:hlinkClick r:id="rId3"/>
              </a:rPr>
              <a:t>History</a:t>
            </a:r>
            <a:endParaRPr lang="en-US" sz="1600" b="1" u="sng" dirty="0" smtClean="0"/>
          </a:p>
          <a:p>
            <a:r>
              <a:rPr lang="en-US" sz="1600" dirty="0" smtClean="0"/>
              <a:t>Europe After WWII</a:t>
            </a:r>
          </a:p>
          <a:p>
            <a:r>
              <a:rPr lang="en-US" sz="1600" dirty="0" smtClean="0"/>
              <a:t>Moving Towards Integration</a:t>
            </a:r>
          </a:p>
          <a:p>
            <a:r>
              <a:rPr lang="en-US" sz="1600" dirty="0" smtClean="0"/>
              <a:t>A European Community</a:t>
            </a:r>
          </a:p>
          <a:p>
            <a:pPr>
              <a:buNone/>
            </a:pPr>
            <a:r>
              <a:rPr lang="en-US" sz="1600" b="1" u="sng" dirty="0" smtClean="0">
                <a:hlinkClick r:id="rId4"/>
              </a:rPr>
              <a:t>Politics</a:t>
            </a:r>
            <a:endParaRPr lang="en-US" sz="1600" b="1" u="sng" dirty="0" smtClean="0"/>
          </a:p>
          <a:p>
            <a:r>
              <a:rPr lang="en-US" sz="1600" dirty="0" smtClean="0"/>
              <a:t>The EU and Human Rights</a:t>
            </a:r>
          </a:p>
          <a:p>
            <a:r>
              <a:rPr lang="en-US" sz="1600" dirty="0" smtClean="0"/>
              <a:t>Foreign Affairs and the EU</a:t>
            </a:r>
          </a:p>
          <a:p>
            <a:r>
              <a:rPr lang="en-US" sz="1600" dirty="0" smtClean="0"/>
              <a:t>How Government Works in the EU</a:t>
            </a:r>
          </a:p>
          <a:p>
            <a:pPr>
              <a:buNone/>
            </a:pPr>
            <a:r>
              <a:rPr lang="en-US" sz="1600" b="1" u="sng" dirty="0" smtClean="0">
                <a:hlinkClick r:id="rId4"/>
              </a:rPr>
              <a:t>Culture</a:t>
            </a:r>
            <a:endParaRPr lang="en-US" sz="1600" b="1" u="sng" dirty="0" smtClean="0"/>
          </a:p>
          <a:p>
            <a:r>
              <a:rPr lang="en-US" sz="1600" dirty="0" smtClean="0"/>
              <a:t>Travel to the EU</a:t>
            </a:r>
          </a:p>
          <a:p>
            <a:pPr>
              <a:buNone/>
            </a:pPr>
            <a:r>
              <a:rPr lang="en-US" sz="1600" b="1" u="sng" dirty="0" smtClean="0">
                <a:hlinkClick r:id="rId5"/>
              </a:rPr>
              <a:t>Geography</a:t>
            </a:r>
            <a:endParaRPr lang="en-US" sz="1600" b="1" u="sng" dirty="0" smtClean="0"/>
          </a:p>
          <a:p>
            <a:r>
              <a:rPr lang="en-US" sz="1600" dirty="0" smtClean="0"/>
              <a:t>Canada and the European Union: An Overview</a:t>
            </a:r>
          </a:p>
          <a:p>
            <a:r>
              <a:rPr lang="en-US" sz="1600" dirty="0" smtClean="0"/>
              <a:t>The Turbot War: Resolving International Disputes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5" y="1242448"/>
            <a:ext cx="8229600" cy="4985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Independent Study Topics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www.carleton.ca/ces/eulearning/independent-study-topics</a:t>
            </a:r>
            <a:r>
              <a:rPr lang="en-US" sz="2400" dirty="0">
                <a:hlinkClick r:id="rId3"/>
              </a:rPr>
              <a:t>/</a:t>
            </a:r>
            <a:endParaRPr lang="en-US" sz="2400" b="1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4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30996"/>
              </p:ext>
            </p:extLst>
          </p:nvPr>
        </p:nvGraphicFramePr>
        <p:xfrm>
          <a:off x="354841" y="2142681"/>
          <a:ext cx="8427494" cy="46306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3747"/>
                <a:gridCol w="4213747"/>
              </a:tblGrid>
              <a:tr h="163398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Corresponding</a:t>
                      </a:r>
                      <a:r>
                        <a:rPr lang="en-US" baseline="0" dirty="0" smtClean="0"/>
                        <a:t> Course Curriculum</a:t>
                      </a:r>
                      <a:endParaRPr lang="en-US" dirty="0"/>
                    </a:p>
                  </a:txBody>
                  <a:tcPr/>
                </a:tc>
              </a:tr>
              <a:tr h="698766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hlinkClick r:id="rId5"/>
                        </a:rPr>
                        <a:t>EU Asylum Policy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Canadian and International Law (CLN4U)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Canadian and World Issues (CGW4U)</a:t>
                      </a:r>
                      <a:endParaRPr lang="en-US" dirty="0"/>
                    </a:p>
                  </a:txBody>
                  <a:tcPr/>
                </a:tc>
              </a:tr>
              <a:tr h="36083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CA" sz="1800" dirty="0" smtClean="0">
                          <a:hlinkClick r:id="rId6"/>
                        </a:rPr>
                        <a:t>EU and Energy Consumption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World Geography (CGU4U) </a:t>
                      </a:r>
                      <a:endParaRPr lang="en-US" dirty="0"/>
                    </a:p>
                  </a:txBody>
                  <a:tcPr/>
                </a:tc>
              </a:tr>
              <a:tr h="285947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hlinkClick r:id="rId7"/>
                        </a:rPr>
                        <a:t>East-West Migration in Europe</a:t>
                      </a:r>
                      <a:r>
                        <a:rPr lang="en-CA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Canadian and International Law (CLN4U)</a:t>
                      </a:r>
                      <a:endParaRPr lang="en-US" dirty="0"/>
                    </a:p>
                  </a:txBody>
                  <a:tcPr/>
                </a:tc>
              </a:tr>
              <a:tr h="285947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hlinkClick r:id="rId8"/>
                        </a:rPr>
                        <a:t>EU, Canada, and GM Foods</a:t>
                      </a:r>
                      <a:r>
                        <a:rPr lang="en-CA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Canadian and International Law (CLN4U) </a:t>
                      </a:r>
                      <a:endParaRPr lang="en-US" dirty="0"/>
                    </a:p>
                  </a:txBody>
                  <a:tcPr/>
                </a:tc>
              </a:tr>
              <a:tr h="531045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hlinkClick r:id="rId9"/>
                        </a:rPr>
                        <a:t>EU and the Kyoto Protocol</a:t>
                      </a:r>
                      <a:r>
                        <a:rPr lang="en-CA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The Environment and Resource Management (CGR4M)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Canadian and International Law (CLN4U) </a:t>
                      </a:r>
                      <a:endParaRPr lang="en-US" dirty="0"/>
                    </a:p>
                  </a:txBody>
                  <a:tcPr/>
                </a:tc>
              </a:tr>
              <a:tr h="531045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hlinkClick r:id="rId10"/>
                        </a:rPr>
                        <a:t>The Roma in Central and Eastern Europe</a:t>
                      </a:r>
                      <a:r>
                        <a:rPr lang="en-CA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World Geography (CGU4U)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Canadian and World Issues (CGW4U)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Canadian and International Law (CLN4U) </a:t>
                      </a:r>
                      <a:endParaRPr lang="en-US" dirty="0"/>
                    </a:p>
                  </a:txBody>
                  <a:tcPr/>
                </a:tc>
              </a:tr>
              <a:tr h="408496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hlinkClick r:id="rId11"/>
                        </a:rPr>
                        <a:t>Turkish Migrant Workers in Germany</a:t>
                      </a:r>
                      <a:r>
                        <a:rPr lang="en-CA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World Geography (CGU4U)</a:t>
                      </a:r>
                      <a:br>
                        <a:rPr lang="en-CA" sz="1800" dirty="0" smtClean="0"/>
                      </a:br>
                      <a:r>
                        <a:rPr lang="en-CA" sz="1800" dirty="0" smtClean="0"/>
                        <a:t>Canadian and World Issues (CGW4U)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8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Screen Shot 2016-11-09 at 2.08.3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r="26773"/>
          <a:stretch>
            <a:fillRect/>
          </a:stretch>
        </p:blipFill>
        <p:spPr/>
      </p:pic>
      <p:pic>
        <p:nvPicPr>
          <p:cNvPr id="4" name="Picture 2" descr="Title 3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94518" y="2846394"/>
            <a:ext cx="5307337" cy="282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Verdana" charset="0"/>
              </a:rPr>
              <a:t>Teaching the EU</a:t>
            </a:r>
          </a:p>
          <a:p>
            <a:pPr algn="ctr">
              <a:spcAft>
                <a:spcPct val="30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Verdana" charset="0"/>
              </a:rPr>
              <a:t>Teachers’ Workshop</a:t>
            </a:r>
          </a:p>
          <a:p>
            <a:pPr algn="ctr">
              <a:spcAft>
                <a:spcPct val="30000"/>
              </a:spcAft>
            </a:pPr>
            <a:endParaRPr lang="en-US" sz="2000" b="1" dirty="0">
              <a:solidFill>
                <a:schemeClr val="bg1"/>
              </a:solidFill>
              <a:latin typeface="Verdana" charset="0"/>
            </a:endParaRP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February 18, 2011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EU Learning Project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Centre for European Studies,</a:t>
            </a:r>
          </a:p>
          <a:p>
            <a:pPr algn="ctr">
              <a:spcAft>
                <a:spcPct val="300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Verdana" charset="0"/>
              </a:rPr>
              <a:t>Carleton University </a:t>
            </a:r>
            <a:endParaRPr lang="en-US" sz="14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364451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39774" cy="7128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9015" y="1882789"/>
            <a:ext cx="6495076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EU Learning </a:t>
            </a:r>
          </a:p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at </a:t>
            </a:r>
          </a:p>
          <a:p>
            <a:pPr algn="ctr">
              <a:spcAft>
                <a:spcPct val="30000"/>
              </a:spcAft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charset="0"/>
              </a:rPr>
              <a:t>Carleton University</a:t>
            </a:r>
          </a:p>
          <a:p>
            <a:pPr algn="ctr">
              <a:spcAft>
                <a:spcPct val="30000"/>
              </a:spcAft>
            </a:pPr>
            <a:endParaRPr lang="en-US" sz="2800" b="1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9" name="Picture 8" descr="Screen Shot 2016-11-09 at 2.06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74" y="193676"/>
            <a:ext cx="2971800" cy="114300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5" name="Picture 14" descr="Screen Shot 2016-11-09 at 2.0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79" y="5459413"/>
            <a:ext cx="52197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20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7603"/>
            <a:ext cx="4406900" cy="4570397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Undergraduate BA Program</a:t>
            </a:r>
          </a:p>
          <a:p>
            <a:r>
              <a:rPr lang="en-US" sz="2400" dirty="0" smtClean="0"/>
              <a:t>Exchange Programs in Europe and Russia</a:t>
            </a:r>
          </a:p>
          <a:p>
            <a:r>
              <a:rPr lang="en-US" sz="2400" dirty="0" smtClean="0"/>
              <a:t>Required subjects: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Political Science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History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Literature and Culture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Economics</a:t>
            </a:r>
          </a:p>
          <a:p>
            <a:r>
              <a:rPr lang="en-US" sz="2400" dirty="0" smtClean="0"/>
              <a:t>Elective subject course material: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Art history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Economics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Culture and Literature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History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Law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Music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Philosophy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Political Science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3732" y="1180730"/>
            <a:ext cx="820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Institute of </a:t>
            </a:r>
            <a:r>
              <a:rPr lang="en-US" b="1" dirty="0" smtClean="0"/>
              <a:t>European</a:t>
            </a:r>
            <a:r>
              <a:rPr lang="en-US" b="1" dirty="0"/>
              <a:t>, Russian and Eurasian Studies (EURUS) at Carleton University </a:t>
            </a:r>
          </a:p>
          <a:p>
            <a:pPr algn="ctr"/>
            <a:r>
              <a:rPr lang="en-US" b="1" dirty="0">
                <a:hlinkClick r:id="rId4"/>
              </a:rPr>
              <a:t>http://www.carleton.ca/eurus/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8700" y="2159000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Combined Degrees with Law, Journalism, History and Political Science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Minor option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Co-op program option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hlinkClick r:id="rId5"/>
              </a:rPr>
              <a:t>EURUS Undergraduate Calendar</a:t>
            </a:r>
            <a:endParaRPr lang="en-US" sz="1600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Bachelor of Global and International Studies (</a:t>
            </a:r>
            <a:r>
              <a:rPr lang="en-US" dirty="0" err="1" smtClean="0"/>
              <a:t>BGinS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14 specializations including: Europe and Russia in the World 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://carleton.ca/bgins/europe-and-russia-in-the-world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39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732</Words>
  <Application>Microsoft Macintosh PowerPoint</Application>
  <PresentationFormat>On-screen Show (4:3)</PresentationFormat>
  <Paragraphs>162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 Karas</dc:creator>
  <cp:lastModifiedBy>Maria Colja</cp:lastModifiedBy>
  <cp:revision>90</cp:revision>
  <cp:lastPrinted>2017-11-22T00:30:43Z</cp:lastPrinted>
  <dcterms:created xsi:type="dcterms:W3CDTF">2011-01-25T19:11:59Z</dcterms:created>
  <dcterms:modified xsi:type="dcterms:W3CDTF">2017-11-22T01:08:01Z</dcterms:modified>
</cp:coreProperties>
</file>