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3" r:id="rId3"/>
  </p:sldMasterIdLst>
  <p:notesMasterIdLst>
    <p:notesMasterId r:id="rId20"/>
  </p:notesMasterIdLst>
  <p:sldIdLst>
    <p:sldId id="272" r:id="rId4"/>
    <p:sldId id="267" r:id="rId5"/>
    <p:sldId id="268" r:id="rId6"/>
    <p:sldId id="285" r:id="rId7"/>
    <p:sldId id="271" r:id="rId8"/>
    <p:sldId id="284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4E810-6AC2-45D8-A107-5526B91B8B9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526D0-1D74-4844-AE60-0FF82A42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1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B2FE4-4FA7-4D64-B717-7C5060A7B8F1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9007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FB4E-04DB-4C31-AC82-0745517E48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1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EEEB-5ED1-4FAA-A253-118772815A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9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4EB4B-DC2C-40A8-AC35-1419E2CF97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2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CDB7-1BD7-41CD-8D0A-DFDA2E7EF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9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0F4CD-0FCC-435B-948B-4E3C26B2D7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D4E75-8A38-4E0C-8A26-A1267B28E5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9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FB4E-04DB-4C31-AC82-0745517E48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5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7C588-0AB8-4AF8-B031-4116C9B17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9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D169-FA2D-4C8C-84CF-F42C0AE507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06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6A0F-3553-4D75-9BD8-046AA7138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7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62678-F625-4DBD-B962-1B47CC9A3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7C588-0AB8-4AF8-B031-4116C9B17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1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87837-81DD-4C12-A234-AA97194D1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6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3A6B-9773-4D98-9040-5D4A26ABB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87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8DAE-AF29-4C0C-BF67-AE6B830B3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82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C01C2-473A-4244-9B25-9F82588C4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31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EEEB-5ED1-4FAA-A253-118772815A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58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4EB4B-DC2C-40A8-AC35-1419E2CF97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04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CDB7-1BD7-41CD-8D0A-DFDA2E7EF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14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0F4CD-0FCC-435B-948B-4E3C26B2D7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29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D4E75-8A38-4E0C-8A26-A1267B28E5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70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FB4E-04DB-4C31-AC82-0745517E48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5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D169-FA2D-4C8C-84CF-F42C0AE507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37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7C588-0AB8-4AF8-B031-4116C9B17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49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D169-FA2D-4C8C-84CF-F42C0AE507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25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6A0F-3553-4D75-9BD8-046AA7138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56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62678-F625-4DBD-B962-1B47CC9A3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7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87837-81DD-4C12-A234-AA97194D1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12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3A6B-9773-4D98-9040-5D4A26ABB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95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8DAE-AF29-4C0C-BF67-AE6B830B3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45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C01C2-473A-4244-9B25-9F82588C4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41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EEEB-5ED1-4FAA-A253-118772815A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26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4EB4B-DC2C-40A8-AC35-1419E2CF97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4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6A0F-3553-4D75-9BD8-046AA7138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50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CDB7-1BD7-41CD-8D0A-DFDA2E7EF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81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0F4CD-0FCC-435B-948B-4E3C26B2D7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67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D4E75-8A38-4E0C-8A26-A1267B28E5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3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62678-F625-4DBD-B962-1B47CC9A3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7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87837-81DD-4C12-A234-AA97194D1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3A6B-9773-4D98-9040-5D4A26ABB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9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8DAE-AF29-4C0C-BF67-AE6B830B3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1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C01C2-473A-4244-9B25-9F82588C4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1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E3920C-7FBE-4A6D-83D0-D0354A865BB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2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E3920C-7FBE-4A6D-83D0-D0354A865BB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9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E3920C-7FBE-4A6D-83D0-D0354A865BB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2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.europa.eu/enterprise/policies/european-standards/images/fotolia_174638_iosif_szasz-fabi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r="2841"/>
          <a:stretch/>
        </p:blipFill>
        <p:spPr bwMode="auto">
          <a:xfrm>
            <a:off x="948267" y="0"/>
            <a:ext cx="10109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2333" y="4200353"/>
            <a:ext cx="9592734" cy="2185214"/>
          </a:xfrm>
          <a:prstGeom prst="rect">
            <a:avLst/>
          </a:prstGeom>
          <a:solidFill>
            <a:srgbClr val="FFC000">
              <a:alpha val="91000"/>
            </a:srgb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An Introduction to the </a:t>
            </a:r>
            <a:br>
              <a:rPr lang="de-DE" sz="4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de-DE" sz="4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European Union</a:t>
            </a:r>
            <a:endParaRPr lang="de-DE" sz="9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800" b="1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Professor </a:t>
            </a:r>
            <a:r>
              <a:rPr lang="de-DE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Achim Hurrelmann </a:t>
            </a:r>
            <a:br>
              <a:rPr lang="de-DE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de-DE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Institute of European, Russian and Eurasian Studies</a:t>
            </a:r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610226" y="1905000"/>
            <a:ext cx="5847482" cy="384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tabLst>
                <a:tab pos="633413" algn="l"/>
              </a:tabLst>
            </a:pP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One Commissioner per member state, responsible for specific portfolio, headed by president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(Jean-Claude 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Juncker)</a:t>
            </a:r>
          </a:p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tabLst>
                <a:tab pos="633413" algn="l"/>
              </a:tabLst>
            </a:pP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Monitors 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implementation of EU law; manages EU programs and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finances; initiates 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EU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legislation; 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some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front-line regulatory 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functons</a:t>
            </a:r>
          </a:p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tabLst>
                <a:tab pos="633413" algn="l"/>
              </a:tabLst>
            </a:pP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Seeks to speak with one voice (internal divisions usually not reported to the outside)</a:t>
            </a:r>
            <a:endParaRPr lang="de-DE" sz="23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3074" name="Picture 2" descr="http://upload.wikimedia.org/wikipedia/en/4/4f/Berlaymont_building_european_commis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r="37254" b="7834"/>
          <a:stretch/>
        </p:blipFill>
        <p:spPr bwMode="auto">
          <a:xfrm>
            <a:off x="1388746" y="1905000"/>
            <a:ext cx="3939541" cy="4206240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European Commission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826326" y="1336960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605" r="25311" b="7534"/>
          <a:stretch/>
        </p:blipFill>
        <p:spPr>
          <a:xfrm>
            <a:off x="531496" y="1654606"/>
            <a:ext cx="1714500" cy="1890712"/>
          </a:xfrm>
          <a:prstGeom prst="rect">
            <a:avLst/>
          </a:prstGeom>
          <a:ln w="317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839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181599" y="1905001"/>
            <a:ext cx="6353175" cy="4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One 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minister per member state;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composition 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varies by policy field; presidency rotates between member states every six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months (currently: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Estonia)</a:t>
            </a:r>
            <a:endParaRPr lang="de-DE" sz="2300" dirty="0">
              <a:solidFill>
                <a:srgbClr val="002060"/>
              </a:solidFill>
              <a:latin typeface="Palatino Linotype" pitchFamily="18" charset="0"/>
            </a:endParaRPr>
          </a:p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Must pass all binding EU laws; monitors Commission;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executive role through national bureaucracies</a:t>
            </a:r>
            <a:endParaRPr lang="de-DE" sz="2300" dirty="0">
              <a:solidFill>
                <a:srgbClr val="002060"/>
              </a:solidFill>
              <a:latin typeface="Palatino Linotype" pitchFamily="18" charset="0"/>
            </a:endParaRPr>
          </a:p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Decides unanimously or per qualified majority (QMV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)</a:t>
            </a:r>
          </a:p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Also called “Council of Ministers” or just “Council”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 l="17274" r="8637"/>
          <a:stretch>
            <a:fillRect/>
          </a:stretch>
        </p:blipFill>
        <p:spPr bwMode="auto">
          <a:xfrm>
            <a:off x="858981" y="1905001"/>
            <a:ext cx="4038600" cy="37338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Council of the European Union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826326" y="1336960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23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 l="10499" t="1640" r="7874" b="1640"/>
          <a:stretch>
            <a:fillRect/>
          </a:stretch>
        </p:blipFill>
        <p:spPr bwMode="auto">
          <a:xfrm>
            <a:off x="1554306" y="1905000"/>
            <a:ext cx="4276208" cy="4053469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76951" y="1905000"/>
            <a:ext cx="5380758" cy="278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751 elected members, organized in trans-national party groups, chaired by president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(Antonio Tajani)</a:t>
            </a:r>
            <a:endParaRPr lang="de-DE" sz="2300" dirty="0">
              <a:solidFill>
                <a:srgbClr val="002060"/>
              </a:solidFill>
              <a:latin typeface="Palatino Linotype" pitchFamily="18" charset="0"/>
            </a:endParaRPr>
          </a:p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Must pass EU laws in most policy areas (together with Council);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scrutinizes 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of Commission</a:t>
            </a:r>
          </a:p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Usually decides by simple majority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European Parliament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826326" y="1336960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505" t="-1" r="18888" b="14993"/>
          <a:stretch/>
        </p:blipFill>
        <p:spPr>
          <a:xfrm>
            <a:off x="524246" y="1654606"/>
            <a:ext cx="1728999" cy="1911118"/>
          </a:xfrm>
          <a:prstGeom prst="rect">
            <a:avLst/>
          </a:prstGeom>
          <a:ln w="317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744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58981" y="1981201"/>
            <a:ext cx="10598727" cy="402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tabLst>
                <a:tab pos="284163" algn="l"/>
              </a:tabLst>
              <a:defRPr sz="20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tabLst>
                <a:tab pos="284163" algn="l"/>
              </a:tabLst>
              <a:defRPr sz="20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tabLst>
                <a:tab pos="284163" algn="l"/>
              </a:tabLst>
              <a:defRPr sz="20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tabLst>
                <a:tab pos="284163" algn="l"/>
              </a:tabLst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tabLst>
                <a:tab pos="284163" algn="l"/>
              </a:tabLst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marL="342900" indent="-3429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de-DE" altLang="en-US" sz="2300" dirty="0">
                <a:solidFill>
                  <a:srgbClr val="002060"/>
                </a:solidFill>
              </a:rPr>
              <a:t>European People‘s Party (Christian Democrats) (EPP)</a:t>
            </a:r>
          </a:p>
          <a:p>
            <a:pPr marL="342900" indent="-3429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de-DE" altLang="en-US" sz="2300" dirty="0">
                <a:solidFill>
                  <a:srgbClr val="002060"/>
                </a:solidFill>
              </a:rPr>
              <a:t>Progressive Alliance of Socialists and Democrats in the European Parliament (S&amp;D)</a:t>
            </a:r>
          </a:p>
          <a:p>
            <a:pPr marL="342900" indent="-3429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de-DE" altLang="en-US" sz="2300" dirty="0">
                <a:solidFill>
                  <a:srgbClr val="002060"/>
                </a:solidFill>
              </a:rPr>
              <a:t>European Conservatives and Reformists (ECR)</a:t>
            </a:r>
          </a:p>
          <a:p>
            <a:pPr marL="342900" indent="-3429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de-DE" altLang="en-US" sz="2300" dirty="0">
                <a:solidFill>
                  <a:srgbClr val="002060"/>
                </a:solidFill>
              </a:rPr>
              <a:t>Alliance of Liberals and Democrats for Europe (ALDE)</a:t>
            </a:r>
          </a:p>
          <a:p>
            <a:pPr marL="342900" indent="-3429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de-DE" altLang="en-US" sz="2300" dirty="0">
                <a:solidFill>
                  <a:srgbClr val="002060"/>
                </a:solidFill>
              </a:rPr>
              <a:t>European United Left – Nordic Green Left (GUE/NGL)</a:t>
            </a:r>
          </a:p>
          <a:p>
            <a:pPr marL="342900" indent="-3429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de-DE" altLang="en-US" sz="2300" dirty="0">
                <a:solidFill>
                  <a:srgbClr val="002060"/>
                </a:solidFill>
              </a:rPr>
              <a:t>Greens / European Free Alliance (Greens/EFA)</a:t>
            </a:r>
          </a:p>
          <a:p>
            <a:pPr marL="342900" indent="-3429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de-DE" altLang="en-US" sz="2300" dirty="0">
                <a:solidFill>
                  <a:srgbClr val="002060"/>
                </a:solidFill>
              </a:rPr>
              <a:t>Europe of Freedom and Direct Democracy (EFDD</a:t>
            </a:r>
            <a:r>
              <a:rPr lang="de-DE" altLang="en-US" sz="23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de-DE" altLang="en-US" sz="2300" dirty="0" smtClean="0">
                <a:solidFill>
                  <a:srgbClr val="002060"/>
                </a:solidFill>
              </a:rPr>
              <a:t>Europe of Nations and Freedom (ENF)</a:t>
            </a:r>
            <a:endParaRPr lang="en-US" altLang="en-US" sz="2300" dirty="0">
              <a:solidFill>
                <a:srgbClr val="00206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Party Groups in the European Parliament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826326" y="1336960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41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Composition of the European Parliament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826326" y="1336960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387" r="15269" b="44792"/>
          <a:stretch/>
        </p:blipFill>
        <p:spPr>
          <a:xfrm>
            <a:off x="1190625" y="1501793"/>
            <a:ext cx="9695583" cy="53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43624" y="1905001"/>
            <a:ext cx="53140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28 judges, appointed by member states, chaired by president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(Koen Lenaerts)</a:t>
            </a:r>
            <a:endParaRPr lang="de-DE" sz="2300" dirty="0">
              <a:solidFill>
                <a:srgbClr val="002060"/>
              </a:solidFill>
              <a:latin typeface="Palatino Linotype" pitchFamily="18" charset="0"/>
            </a:endParaRPr>
          </a:p>
          <a:p>
            <a:pPr marL="355600" indent="-355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Makes decisions on interpretation of EU law;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most cases brought 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by national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courts, EU institutions, or companies directly affected by EU decisions</a:t>
            </a:r>
            <a:endParaRPr lang="de-DE" sz="2300" dirty="0">
              <a:solidFill>
                <a:srgbClr val="002060"/>
              </a:solidFill>
              <a:latin typeface="Palatino Linotype" pitchFamily="18" charset="0"/>
            </a:endParaRPr>
          </a:p>
          <a:p>
            <a:pPr marL="355600" indent="-3556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Most decisions made in chambers of 3 or 5 judges</a:t>
            </a:r>
          </a:p>
        </p:txBody>
      </p:sp>
      <p:pic>
        <p:nvPicPr>
          <p:cNvPr id="5122" name="Picture 2" descr="http://mycatbirdseat.com/wp-content/uploads/2013/10/European-Court-of-Justic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7" r="15431"/>
          <a:stretch/>
        </p:blipFill>
        <p:spPr bwMode="auto">
          <a:xfrm>
            <a:off x="1744806" y="1905001"/>
            <a:ext cx="4122726" cy="3972508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Court of Justice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826326" y="1336960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250" t="5499" r="20376" b="26251"/>
          <a:stretch/>
        </p:blipFill>
        <p:spPr>
          <a:xfrm>
            <a:off x="682901" y="1685925"/>
            <a:ext cx="1571625" cy="1747673"/>
          </a:xfrm>
          <a:prstGeom prst="rect">
            <a:avLst/>
          </a:prstGeom>
          <a:ln w="317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1791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58981" y="1752600"/>
          <a:ext cx="10598726" cy="3901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2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Institution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Composition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Governance</a:t>
                      </a:r>
                      <a:r>
                        <a:rPr lang="de-DE" sz="20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 role</a:t>
                      </a:r>
                      <a:endParaRPr lang="en-US" sz="20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European Council (Brussels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Member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 state leaders</a:t>
                      </a:r>
                      <a:b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</a:b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(intergovernmental)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Defines legislative,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 executive objectives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3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European Commission (Brussels)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EU bureaucrats (supranational)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Executive, some legislative functions 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Council of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 the European Union (Brussels)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Member state ministers (intergovernmental)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Legislative, some executive functions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3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European Parliament</a:t>
                      </a:r>
                    </a:p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(Strasbourg, Brussels)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Elected MEPs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 (supranational)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Legislative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3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Court of Justice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/>
                      </a:r>
                      <a:b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</a:b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(Luxembourg)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EU judges (supranational)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Judiciary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Core EU institutions: Another look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826326" y="1336960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ounded Rectangle 4"/>
          <p:cNvSpPr/>
          <p:nvPr/>
        </p:nvSpPr>
        <p:spPr bwMode="auto">
          <a:xfrm>
            <a:off x="736600" y="2819400"/>
            <a:ext cx="10845800" cy="2133600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58981" y="2819400"/>
            <a:ext cx="10598727" cy="1447800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636933" y="4721466"/>
            <a:ext cx="3820775" cy="3539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2D2DB9"/>
                </a:solidFill>
                <a:latin typeface="Palatino Linotype" pitchFamily="18" charset="0"/>
              </a:rPr>
              <a:t>	</a:t>
            </a:r>
            <a:r>
              <a:rPr lang="de-DE" sz="1700" dirty="0">
                <a:solidFill>
                  <a:srgbClr val="002060"/>
                </a:solidFill>
                <a:latin typeface="Palatino Linotype" pitchFamily="18" charset="0"/>
              </a:rPr>
              <a:t>Member States</a:t>
            </a:r>
            <a:endParaRPr lang="en-US" sz="17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6906"/>
          <a:stretch/>
        </p:blipFill>
        <p:spPr>
          <a:xfrm>
            <a:off x="858980" y="1753151"/>
            <a:ext cx="6151419" cy="4647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36933" y="5224323"/>
            <a:ext cx="3820775" cy="3539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2D2DB9"/>
                </a:solidFill>
                <a:latin typeface="Palatino Linotype" pitchFamily="18" charset="0"/>
              </a:rPr>
              <a:t>	</a:t>
            </a:r>
            <a:r>
              <a:rPr lang="de-DE" sz="1700" dirty="0">
                <a:solidFill>
                  <a:srgbClr val="002060"/>
                </a:solidFill>
                <a:latin typeface="Palatino Linotype" pitchFamily="18" charset="0"/>
              </a:rPr>
              <a:t>(Potential) Candidate States</a:t>
            </a:r>
            <a:endParaRPr lang="en-US" sz="17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2050" name="Picture 2" descr="http://europa.eu/about-eu/basic-information/symbols/images/flag_yellow_lo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4408"/>
          <a:stretch/>
        </p:blipFill>
        <p:spPr bwMode="auto">
          <a:xfrm>
            <a:off x="7636933" y="1753151"/>
            <a:ext cx="3820775" cy="27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map_2_en_légende.jpg"/>
          <p:cNvPicPr>
            <a:picLocks noChangeAspect="1"/>
          </p:cNvPicPr>
          <p:nvPr/>
        </p:nvPicPr>
        <p:blipFill rotWithShape="1">
          <a:blip r:embed="rId4" cstate="print"/>
          <a:srcRect t="40448" b="14886"/>
          <a:stretch/>
        </p:blipFill>
        <p:spPr bwMode="auto">
          <a:xfrm>
            <a:off x="7806185" y="5248882"/>
            <a:ext cx="755342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ap_2_en_légende.jpg"/>
          <p:cNvPicPr>
            <a:picLocks noChangeAspect="1"/>
          </p:cNvPicPr>
          <p:nvPr/>
        </p:nvPicPr>
        <p:blipFill rotWithShape="1">
          <a:blip r:embed="rId4" cstate="print"/>
          <a:srcRect b="55335"/>
          <a:stretch/>
        </p:blipFill>
        <p:spPr bwMode="auto">
          <a:xfrm>
            <a:off x="7824823" y="4746690"/>
            <a:ext cx="755342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2060"/>
                </a:solidFill>
                <a:latin typeface="Palatino Linotype" pitchFamily="18" charset="0"/>
              </a:rPr>
              <a:t>European Union: Member states and candidates for accession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826326" y="1538720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894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858980" y="1735667"/>
            <a:ext cx="10598727" cy="41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u="sng" dirty="0" smtClean="0">
                <a:solidFill>
                  <a:srgbClr val="002060"/>
                </a:solidFill>
                <a:latin typeface="Palatino Linotype" pitchFamily="18" charset="0"/>
              </a:rPr>
              <a:t>Origins of European integration: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Integration initiatives launched in Western Europe in aftermath of World War II; period marked by political and economic reconstruction, beginning of Cold War</a:t>
            </a:r>
          </a:p>
          <a:p>
            <a:pPr marL="457200" indent="-457200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u="sng" dirty="0" smtClean="0">
                <a:solidFill>
                  <a:srgbClr val="002060"/>
                </a:solidFill>
                <a:latin typeface="Palatino Linotype" pitchFamily="18" charset="0"/>
              </a:rPr>
              <a:t>Institutional foundations </a:t>
            </a:r>
            <a:r>
              <a:rPr lang="de-DE" sz="2300" u="sng" dirty="0">
                <a:solidFill>
                  <a:srgbClr val="002060"/>
                </a:solidFill>
                <a:latin typeface="Palatino Linotype" pitchFamily="18" charset="0"/>
              </a:rPr>
              <a:t>of today‘s European Union: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 Three Communities created in 1950s: European 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Coal and Steel Community (ECSC),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 European 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Atomic Energy Community (</a:t>
            </a:r>
            <a:r>
              <a:rPr lang="en-US" sz="2300" dirty="0" err="1">
                <a:solidFill>
                  <a:srgbClr val="002060"/>
                </a:solidFill>
                <a:latin typeface="Palatino Linotype" pitchFamily="18" charset="0"/>
              </a:rPr>
              <a:t>Euratom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) and European Economic Community (EEC), with six member states</a:t>
            </a:r>
          </a:p>
          <a:p>
            <a:pPr marL="457200" indent="-457200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300" u="sng" dirty="0" smtClean="0">
                <a:solidFill>
                  <a:srgbClr val="002060"/>
                </a:solidFill>
                <a:latin typeface="Palatino Linotype" pitchFamily="18" charset="0"/>
              </a:rPr>
              <a:t>Three </a:t>
            </a:r>
            <a:r>
              <a:rPr lang="en-US" sz="2300" u="sng" dirty="0">
                <a:solidFill>
                  <a:srgbClr val="002060"/>
                </a:solidFill>
                <a:latin typeface="Palatino Linotype" pitchFamily="18" charset="0"/>
              </a:rPr>
              <a:t>trajectories of development: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 (1) A</a:t>
            </a:r>
            <a:r>
              <a:rPr lang="en-US" sz="2300" dirty="0" smtClean="0">
                <a:solidFill>
                  <a:srgbClr val="002060"/>
                </a:solidFill>
                <a:latin typeface="Palatino Linotype" pitchFamily="18" charset="0"/>
              </a:rPr>
              <a:t>ccession of more member states (“widening”); (2) transfer 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of </a:t>
            </a:r>
            <a:r>
              <a:rPr lang="en-US" sz="2300" dirty="0" smtClean="0">
                <a:solidFill>
                  <a:srgbClr val="002060"/>
                </a:solidFill>
                <a:latin typeface="Palatino Linotype" pitchFamily="18" charset="0"/>
              </a:rPr>
              <a:t>more powers and decision-making autonomy to 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European </a:t>
            </a:r>
            <a:r>
              <a:rPr lang="en-US" sz="2300" dirty="0" smtClean="0">
                <a:solidFill>
                  <a:srgbClr val="002060"/>
                </a:solidFill>
                <a:latin typeface="Palatino Linotype" pitchFamily="18" charset="0"/>
              </a:rPr>
              <a:t>institutions 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(“deepening</a:t>
            </a:r>
            <a:r>
              <a:rPr lang="en-US" sz="2300" dirty="0" smtClean="0">
                <a:solidFill>
                  <a:srgbClr val="002060"/>
                </a:solidFill>
                <a:latin typeface="Palatino Linotype" pitchFamily="18" charset="0"/>
              </a:rPr>
              <a:t>”); (3) growing complexity of multiple, overlapping regional arrangements (“differentiated integration”)</a:t>
            </a:r>
            <a:endParaRPr lang="en-US" sz="23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2060"/>
                </a:solidFill>
                <a:latin typeface="Palatino Linotype" pitchFamily="18" charset="0"/>
              </a:rPr>
              <a:t>History of European integration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826326" y="1327052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163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14600"/>
            <a:ext cx="102393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6725" y="1600201"/>
            <a:ext cx="3876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Original members: </a:t>
            </a:r>
            <a:r>
              <a:rPr lang="de-DE" sz="2000" dirty="0" smtClean="0">
                <a:solidFill>
                  <a:srgbClr val="002060"/>
                </a:solidFill>
                <a:latin typeface="Palatino Linotype" pitchFamily="18" charset="0"/>
              </a:rPr>
              <a:t/>
            </a:r>
            <a:br>
              <a:rPr lang="de-DE" sz="2000" dirty="0" smtClean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de-DE" sz="2000" dirty="0" smtClean="0">
                <a:solidFill>
                  <a:srgbClr val="002060"/>
                </a:solidFill>
                <a:latin typeface="Palatino Linotype" pitchFamily="18" charset="0"/>
              </a:rPr>
              <a:t>Germany</a:t>
            </a: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, France, Italy, </a:t>
            </a:r>
            <a:r>
              <a:rPr lang="de-DE" sz="2000" dirty="0" smtClean="0">
                <a:solidFill>
                  <a:srgbClr val="002060"/>
                </a:solidFill>
                <a:latin typeface="Palatino Linotype" pitchFamily="18" charset="0"/>
              </a:rPr>
              <a:t>Belgium, Netherlands, Luxemburg</a:t>
            </a:r>
            <a:endParaRPr lang="en-US" sz="20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9883" y="1600201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1973: </a:t>
            </a:r>
            <a:b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UK, Ireland, Denmark</a:t>
            </a:r>
            <a:endParaRPr lang="en-US" sz="20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3317" y="1600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1981: </a:t>
            </a:r>
            <a:b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Greece</a:t>
            </a:r>
            <a:endParaRPr lang="en-US" sz="20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7200" y="1600201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1986: </a:t>
            </a:r>
            <a:b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Portugal, </a:t>
            </a:r>
            <a:b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Spain</a:t>
            </a:r>
            <a:endParaRPr lang="en-US" sz="20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8725" y="560070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1990: </a:t>
            </a:r>
            <a:b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East Germany</a:t>
            </a:r>
            <a:endParaRPr lang="en-US" sz="20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8463" y="5600701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1995: </a:t>
            </a:r>
            <a:b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Austria, Sweden, Finland</a:t>
            </a:r>
            <a:endParaRPr lang="en-US" sz="20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9700" y="5600701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2004: </a:t>
            </a:r>
            <a:b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Palatino Linotype" pitchFamily="18" charset="0"/>
              </a:rPr>
              <a:t>CEE countries, </a:t>
            </a:r>
            <a:br>
              <a:rPr lang="en-US" sz="2000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Palatino Linotype" pitchFamily="18" charset="0"/>
              </a:rPr>
              <a:t>Cyprus, Malta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00900" y="5600701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2007: </a:t>
            </a:r>
            <a:b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Palatino Linotype" pitchFamily="18" charset="0"/>
              </a:rPr>
              <a:t>Bulgaria, Romania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05900" y="56007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  <a:t>2013: </a:t>
            </a:r>
            <a:br>
              <a:rPr lang="de-DE" sz="2000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Palatino Linotype" pitchFamily="18" charset="0"/>
              </a:rPr>
              <a:t>Croatia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2060"/>
                </a:solidFill>
                <a:latin typeface="Palatino Linotype" pitchFamily="18" charset="0"/>
              </a:rPr>
              <a:t>Widening </a:t>
            </a: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integration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826326" y="1327048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670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858981" y="1749065"/>
            <a:ext cx="10598727" cy="451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300" u="sng" dirty="0">
                <a:solidFill>
                  <a:srgbClr val="002060"/>
                </a:solidFill>
                <a:latin typeface="Palatino Linotype" pitchFamily="18" charset="0"/>
              </a:rPr>
              <a:t>1963/64: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 Court of Justice strengthens Community law against member states</a:t>
            </a:r>
          </a:p>
          <a:p>
            <a:pPr marL="457200" indent="-457200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CA" sz="2300" u="sng" dirty="0">
                <a:solidFill>
                  <a:srgbClr val="002060"/>
                </a:solidFill>
                <a:latin typeface="Palatino Linotype" pitchFamily="18" charset="0"/>
              </a:rPr>
              <a:t>1985:</a:t>
            </a:r>
            <a:r>
              <a:rPr lang="en-CA" sz="2300" dirty="0">
                <a:solidFill>
                  <a:srgbClr val="002060"/>
                </a:solidFill>
                <a:latin typeface="Palatino Linotype" pitchFamily="18" charset="0"/>
              </a:rPr>
              <a:t> Single European Act abolishes </a:t>
            </a:r>
            <a:r>
              <a:rPr lang="en-CA" sz="2300" dirty="0">
                <a:solidFill>
                  <a:srgbClr val="002060"/>
                </a:solidFill>
                <a:latin typeface="Palatino Linotype" pitchFamily="18" charset="0"/>
                <a:sym typeface="Wingdings" pitchFamily="2" charset="2"/>
              </a:rPr>
              <a:t>member-state veto in many policy areas, strengthens European Parliament</a:t>
            </a:r>
            <a:endParaRPr lang="en-CA" sz="2300" dirty="0">
              <a:solidFill>
                <a:srgbClr val="002060"/>
              </a:solidFill>
              <a:latin typeface="Palatino Linotype" pitchFamily="18" charset="0"/>
            </a:endParaRPr>
          </a:p>
          <a:p>
            <a:pPr marL="457200" indent="-457200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CA" sz="2300" u="sng" dirty="0">
                <a:solidFill>
                  <a:srgbClr val="002060"/>
                </a:solidFill>
                <a:latin typeface="Palatino Linotype" pitchFamily="18" charset="0"/>
              </a:rPr>
              <a:t>1991:</a:t>
            </a:r>
            <a:r>
              <a:rPr lang="en-CA" sz="2300" dirty="0">
                <a:solidFill>
                  <a:srgbClr val="002060"/>
                </a:solidFill>
                <a:latin typeface="Palatino Linotype" pitchFamily="18" charset="0"/>
              </a:rPr>
              <a:t> Maastricht Treaty </a:t>
            </a:r>
            <a:r>
              <a:rPr lang="en-CA" sz="2300" dirty="0" smtClean="0">
                <a:solidFill>
                  <a:srgbClr val="002060"/>
                </a:solidFill>
                <a:latin typeface="Palatino Linotype" pitchFamily="18" charset="0"/>
              </a:rPr>
              <a:t>creates European Union; lay groundwork for Euro; </a:t>
            </a:r>
            <a:r>
              <a:rPr lang="en-CA" sz="2300" dirty="0" smtClean="0">
                <a:solidFill>
                  <a:srgbClr val="002060"/>
                </a:solidFill>
                <a:latin typeface="Palatino Linotype" pitchFamily="18" charset="0"/>
              </a:rPr>
              <a:t>pushes </a:t>
            </a:r>
            <a:r>
              <a:rPr lang="en-CA" sz="2300" dirty="0" smtClean="0">
                <a:solidFill>
                  <a:srgbClr val="002060"/>
                </a:solidFill>
                <a:latin typeface="Palatino Linotype" pitchFamily="18" charset="0"/>
              </a:rPr>
              <a:t>integration beyond economics (foreign policy, home affairs)</a:t>
            </a:r>
            <a:endParaRPr lang="en-CA" sz="2300" dirty="0">
              <a:solidFill>
                <a:srgbClr val="002060"/>
              </a:solidFill>
              <a:latin typeface="Palatino Linotype" pitchFamily="18" charset="0"/>
            </a:endParaRPr>
          </a:p>
          <a:p>
            <a:pPr marL="457200" indent="-457200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300" u="sng" dirty="0">
                <a:solidFill>
                  <a:srgbClr val="002060"/>
                </a:solidFill>
                <a:latin typeface="Palatino Linotype" pitchFamily="18" charset="0"/>
              </a:rPr>
              <a:t>1997/2000: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 Amsterdam and Nice Treaties reform EU institutions prior to </a:t>
            </a:r>
            <a:r>
              <a:rPr lang="en-US" sz="2300" dirty="0" smtClean="0">
                <a:solidFill>
                  <a:srgbClr val="002060"/>
                </a:solidFill>
                <a:latin typeface="Palatino Linotype" pitchFamily="18" charset="0"/>
              </a:rPr>
              <a:t>enlargement; incorporate Schengen agreement into EU treaties</a:t>
            </a:r>
            <a:endParaRPr lang="en-US" sz="2300" dirty="0">
              <a:solidFill>
                <a:srgbClr val="002060"/>
              </a:solidFill>
              <a:latin typeface="Palatino Linotype" pitchFamily="18" charset="0"/>
            </a:endParaRPr>
          </a:p>
          <a:p>
            <a:pPr marL="457200" indent="-457200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2300" u="sng" dirty="0">
                <a:solidFill>
                  <a:srgbClr val="002060"/>
                </a:solidFill>
                <a:latin typeface="Palatino Linotype" pitchFamily="18" charset="0"/>
              </a:rPr>
              <a:t>2007: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 Lisbon Treaty simplifies institutional structure, gives EU unified legal personality 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  <a:sym typeface="Wingdings" pitchFamily="2" charset="2"/>
              </a:rPr>
              <a:t> </a:t>
            </a:r>
            <a:r>
              <a:rPr lang="en-US" sz="2300" dirty="0">
                <a:solidFill>
                  <a:srgbClr val="002060"/>
                </a:solidFill>
                <a:latin typeface="Palatino Linotype" pitchFamily="18" charset="0"/>
              </a:rPr>
              <a:t>in force since 2009</a:t>
            </a:r>
          </a:p>
          <a:p>
            <a:pPr marL="457200" indent="-457200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u="sng" dirty="0">
                <a:solidFill>
                  <a:srgbClr val="002060"/>
                </a:solidFill>
                <a:latin typeface="Palatino Linotype" pitchFamily="18" charset="0"/>
              </a:rPr>
              <a:t>Since 2010: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Succession of crises (Eurozone crisis, refugee crisis, Brexit) and rise of Euroscepticism</a:t>
            </a:r>
            <a:endParaRPr lang="en-US" sz="23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Deepening integration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26326" y="1327048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88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Differentiated </a:t>
            </a: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integration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826326" y="1327048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1" y="1714500"/>
            <a:ext cx="10598727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50" y="1438275"/>
            <a:ext cx="1647825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European Union</a:t>
            </a:r>
            <a:endParaRPr lang="en-US" sz="2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 bwMode="auto">
          <a:xfrm>
            <a:off x="1262063" y="2269272"/>
            <a:ext cx="842962" cy="940653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0485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EU governance: Core characteristics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834792" y="1339901"/>
            <a:ext cx="8781741" cy="30555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00157" y="1882715"/>
            <a:ext cx="10471051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300" u="sng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More than </a:t>
            </a:r>
            <a:r>
              <a:rPr lang="de-DE" sz="2300" u="sng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an international organization</a:t>
            </a:r>
            <a:r>
              <a:rPr lang="de-DE" sz="2300" u="sng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, </a:t>
            </a:r>
            <a:r>
              <a:rPr lang="de-DE" sz="2300" u="sng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less </a:t>
            </a:r>
            <a:r>
              <a:rPr lang="de-DE" sz="2300" u="sng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than </a:t>
            </a:r>
            <a:r>
              <a:rPr lang="de-DE" sz="2300" u="sng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a state</a:t>
            </a:r>
            <a:r>
              <a:rPr lang="de-DE" sz="2300" u="sng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:</a:t>
            </a:r>
            <a:r>
              <a:rPr lang="de-DE" sz="23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de-DE" sz="23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EU is combination of intergovernmentalism (member-state control) and supranationalism (pan-European mandate)</a:t>
            </a:r>
            <a:endParaRPr lang="en-CA" sz="23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168" y="3391516"/>
            <a:ext cx="10512351" cy="1231106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300" u="sng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Multilevel governance:</a:t>
            </a:r>
            <a:r>
              <a:rPr lang="de-DE" sz="23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de-DE" sz="23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EU makes binding laws in wide range of areas, but mainly framework laws specified by member states; member states charged with policy </a:t>
            </a:r>
            <a:r>
              <a:rPr lang="de-DE" sz="23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implementation</a:t>
            </a:r>
            <a:endParaRPr lang="en-CA" sz="23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0136" y="4900318"/>
            <a:ext cx="10576397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300" u="sng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Precarious legitimacy:</a:t>
            </a:r>
            <a:r>
              <a:rPr lang="de-DE" sz="23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de-DE" sz="23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More democratic mechanisms than in any other </a:t>
            </a:r>
            <a:r>
              <a:rPr lang="de-DE" sz="23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international organizations</a:t>
            </a:r>
            <a:r>
              <a:rPr lang="de-DE" sz="23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, but limited citizen interest/participation and increasing Euroscepticism</a:t>
            </a:r>
            <a:endParaRPr lang="en-CA" sz="23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31787"/>
              </p:ext>
            </p:extLst>
          </p:nvPr>
        </p:nvGraphicFramePr>
        <p:xfrm>
          <a:off x="858981" y="1752600"/>
          <a:ext cx="10598726" cy="3901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2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Institution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Composition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Governance</a:t>
                      </a:r>
                      <a:r>
                        <a:rPr lang="de-DE" sz="20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 role</a:t>
                      </a:r>
                      <a:endParaRPr lang="en-US" sz="20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European Council (Brussels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Member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 state leaders</a:t>
                      </a:r>
                      <a:b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</a:b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(intergovernmental)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Defines legislative,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 executive objectives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3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European Commission (Brussels)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EU bureaucrats (supranational)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Executive, some legislative functions 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Council of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 the European Union (Brussels)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Member state ministers (intergovernmental)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Legislative, some executive functions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3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European Parliament</a:t>
                      </a:r>
                    </a:p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(Strasbourg, Brussels)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Elected MEPs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 (supranational)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Legislative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3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Court of Justice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/>
                      </a:r>
                      <a:b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</a:b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(Luxembourg)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EU judges (supranational)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</a:rPr>
                        <a:t>Judiciary</a:t>
                      </a:r>
                      <a:endParaRPr lang="en-US" sz="2000" dirty="0">
                        <a:solidFill>
                          <a:srgbClr val="002060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Core EU institutions: A first overview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826326" y="1336960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595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76924" y="1905001"/>
            <a:ext cx="5580783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Summits of heads of state or government from all member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states, </a:t>
            </a: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permanent president </a:t>
            </a: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(Donald Tusk)</a:t>
            </a:r>
            <a:endParaRPr lang="de-DE" sz="2300" dirty="0">
              <a:solidFill>
                <a:srgbClr val="002060"/>
              </a:solidFill>
              <a:latin typeface="Palatino Linotype" pitchFamily="18" charset="0"/>
            </a:endParaRPr>
          </a:p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dirty="0">
                <a:solidFill>
                  <a:srgbClr val="002060"/>
                </a:solidFill>
                <a:latin typeface="Palatino Linotype" pitchFamily="18" charset="0"/>
              </a:rPr>
              <a:t>Discusses pressing issues; defines policy objectives; decides on institutional reform and key personnel</a:t>
            </a:r>
          </a:p>
          <a:p>
            <a:pPr marL="344488" indent="-344488" eaLnBrk="0" fontAlgn="base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de-DE" sz="2300" dirty="0" smtClean="0">
                <a:solidFill>
                  <a:srgbClr val="002060"/>
                </a:solidFill>
                <a:latin typeface="Palatino Linotype" pitchFamily="18" charset="0"/>
              </a:rPr>
              <a:t>Usually meets 5-10 times per year, makes decisions by consensus (few exceptions)</a:t>
            </a:r>
            <a:endParaRPr lang="de-DE" sz="23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8089" r="18089" b="5984"/>
          <a:stretch>
            <a:fillRect/>
          </a:stretch>
        </p:blipFill>
        <p:spPr bwMode="auto">
          <a:xfrm>
            <a:off x="1314450" y="1905001"/>
            <a:ext cx="4269139" cy="4083518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58981" y="193960"/>
            <a:ext cx="10598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Palatino Linotype" pitchFamily="18" charset="0"/>
              </a:rPr>
              <a:t>European Council</a:t>
            </a:r>
            <a:endParaRPr lang="en-US" sz="3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26326" y="1336960"/>
            <a:ext cx="8631382" cy="0"/>
          </a:xfrm>
          <a:prstGeom prst="line">
            <a:avLst/>
          </a:prstGeom>
          <a:solidFill>
            <a:srgbClr val="00CC99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70" y="1647708"/>
            <a:ext cx="1780308" cy="1780308"/>
          </a:xfrm>
          <a:prstGeom prst="rect">
            <a:avLst/>
          </a:prstGeom>
          <a:ln w="317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803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857</Words>
  <Application>Microsoft Office PowerPoint</Application>
  <PresentationFormat>Widescreen</PresentationFormat>
  <Paragraphs>108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Palatino Linotype</vt:lpstr>
      <vt:lpstr>Times New Roman</vt:lpstr>
      <vt:lpstr>Wingdings</vt:lpstr>
      <vt:lpstr>4_blank</vt:lpstr>
      <vt:lpstr>1_blank</vt:lpstr>
      <vt:lpstr>2_blank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Carleton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Achim Hurrelmann</dc:creator>
  <cp:lastModifiedBy>Achim Hurrelmann</cp:lastModifiedBy>
  <cp:revision>18</cp:revision>
  <dcterms:created xsi:type="dcterms:W3CDTF">2015-12-01T18:18:47Z</dcterms:created>
  <dcterms:modified xsi:type="dcterms:W3CDTF">2017-11-16T22:41:50Z</dcterms:modified>
</cp:coreProperties>
</file>