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9" r:id="rId3"/>
    <p:sldId id="261" r:id="rId4"/>
    <p:sldId id="262" r:id="rId5"/>
    <p:sldId id="263" r:id="rId6"/>
    <p:sldId id="265" r:id="rId7"/>
    <p:sldId id="284" r:id="rId8"/>
    <p:sldId id="340" r:id="rId9"/>
    <p:sldId id="273" r:id="rId10"/>
    <p:sldId id="337" r:id="rId11"/>
    <p:sldId id="492" r:id="rId12"/>
    <p:sldId id="490" r:id="rId13"/>
    <p:sldId id="494" r:id="rId14"/>
    <p:sldId id="496" r:id="rId15"/>
    <p:sldId id="497" r:id="rId16"/>
    <p:sldId id="283" r:id="rId17"/>
    <p:sldId id="332" r:id="rId18"/>
    <p:sldId id="274" r:id="rId19"/>
    <p:sldId id="275"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9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4660"/>
  </p:normalViewPr>
  <p:slideViewPr>
    <p:cSldViewPr snapToGrid="0">
      <p:cViewPr varScale="1">
        <p:scale>
          <a:sx n="59" d="100"/>
          <a:sy n="59" d="100"/>
        </p:scale>
        <p:origin x="848" y="52"/>
      </p:cViewPr>
      <p:guideLst/>
    </p:cSldViewPr>
  </p:slideViewPr>
  <p:notesTextViewPr>
    <p:cViewPr>
      <p:scale>
        <a:sx n="3" d="2"/>
        <a:sy n="3" d="2"/>
      </p:scale>
      <p:origin x="0" y="0"/>
    </p:cViewPr>
  </p:notesTextViewPr>
  <p:sorterViewPr>
    <p:cViewPr>
      <p:scale>
        <a:sx n="100" d="100"/>
        <a:sy n="100" d="100"/>
      </p:scale>
      <p:origin x="0" y="-6378"/>
    </p:cViewPr>
  </p:sorterViewPr>
  <p:notesViewPr>
    <p:cSldViewPr snapToGrid="0">
      <p:cViewPr varScale="1">
        <p:scale>
          <a:sx n="84" d="100"/>
          <a:sy n="84" d="100"/>
        </p:scale>
        <p:origin x="319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127CBD-1172-4077-8124-601C0248E949}" type="datetimeFigureOut">
              <a:rPr lang="en-US" smtClean="0"/>
              <a:t>12/12/2023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FF45AB-AB85-4F2F-800A-DD9B70D5AEBB}" type="slidenum">
              <a:rPr lang="en-US" smtClean="0"/>
              <a:t>‹#›</a:t>
            </a:fld>
            <a:endParaRPr lang="en-US"/>
          </a:p>
        </p:txBody>
      </p:sp>
    </p:spTree>
    <p:extLst>
      <p:ext uri="{BB962C8B-B14F-4D97-AF65-F5344CB8AC3E}">
        <p14:creationId xmlns:p14="http://schemas.microsoft.com/office/powerpoint/2010/main" val="4265686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DFAE10A-CF60-435C-B2C3-73C9A2DC241D}" type="slidenum">
              <a:rPr lang="fr-FR" altLang="en-US" smtClean="0">
                <a:latin typeface="Arial" panose="020B0604020202020204" pitchFamily="34" charset="0"/>
              </a:rPr>
              <a:pPr>
                <a:spcBef>
                  <a:spcPct val="0"/>
                </a:spcBef>
              </a:pPr>
              <a:t>2</a:t>
            </a:fld>
            <a:endParaRPr lang="fr-FR" altLang="en-US">
              <a:latin typeface="Arial" panose="020B0604020202020204" pitchFamily="34" charset="0"/>
            </a:endParaRPr>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a:latin typeface="Arial" panose="020B0604020202020204" pitchFamily="34" charset="0"/>
            </a:endParaRPr>
          </a:p>
        </p:txBody>
      </p:sp>
    </p:spTree>
    <p:extLst>
      <p:ext uri="{BB962C8B-B14F-4D97-AF65-F5344CB8AC3E}">
        <p14:creationId xmlns:p14="http://schemas.microsoft.com/office/powerpoint/2010/main" val="3104742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16B2FE4-4FA7-4D64-B717-7C5060A7B8F1}" type="slidenum">
              <a:rPr lang="fr-FR" smtClean="0">
                <a:solidFill>
                  <a:prstClr val="black"/>
                </a:solidFill>
              </a:rPr>
              <a:pPr/>
              <a:t>5</a:t>
            </a:fld>
            <a:endParaRPr lang="fr-FR">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3207568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9FF45AB-AB85-4F2F-800A-DD9B70D5AEBB}" type="slidenum">
              <a:rPr lang="en-US" smtClean="0"/>
              <a:t>9</a:t>
            </a:fld>
            <a:endParaRPr lang="en-US"/>
          </a:p>
        </p:txBody>
      </p:sp>
    </p:spTree>
    <p:extLst>
      <p:ext uri="{BB962C8B-B14F-4D97-AF65-F5344CB8AC3E}">
        <p14:creationId xmlns:p14="http://schemas.microsoft.com/office/powerpoint/2010/main" val="121377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4E4E18-35B2-4B1C-965E-C381BDAED884}" type="slidenum">
              <a:rPr lang="en-GB"/>
              <a:pPr/>
              <a:t>10</a:t>
            </a:fld>
            <a:endParaRPr lang="en-GB"/>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9296FC19-6406-4E97-ADB4-877A9DA0EB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887D4187-4AE8-4A75-99E4-05B8D059B5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124" name="Slide Number Placeholder 3">
            <a:extLst>
              <a:ext uri="{FF2B5EF4-FFF2-40B4-BE49-F238E27FC236}">
                <a16:creationId xmlns:a16="http://schemas.microsoft.com/office/drawing/2014/main" id="{73B084F3-918B-4BB2-8156-B39A76A0A6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877B88C-23B2-479A-AAB0-E5CE236B8416}" type="slidenum">
              <a:rPr lang="en-GB" altLang="en-US" smtClean="0"/>
              <a:pPr/>
              <a:t>11</a:t>
            </a:fld>
            <a:endParaRPr lang="en-GB" altLang="en-US"/>
          </a:p>
        </p:txBody>
      </p:sp>
    </p:spTree>
    <p:extLst>
      <p:ext uri="{BB962C8B-B14F-4D97-AF65-F5344CB8AC3E}">
        <p14:creationId xmlns:p14="http://schemas.microsoft.com/office/powerpoint/2010/main" val="3158372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6096CD-7C44-4B63-BBB7-C07307F32A74}" type="slidenum">
              <a:rPr lang="it-IT"/>
              <a:pPr/>
              <a:t>12</a:t>
            </a:fld>
            <a:endParaRPr lang="it-IT"/>
          </a:p>
        </p:txBody>
      </p:sp>
      <p:sp>
        <p:nvSpPr>
          <p:cNvPr id="28674" name="Rectangle 2"/>
          <p:cNvSpPr>
            <a:spLocks noGrp="1" noRot="1" noChangeAspect="1" noChangeArrowheads="1" noTextEdit="1"/>
          </p:cNvSpPr>
          <p:nvPr>
            <p:ph type="sldImg"/>
          </p:nvPr>
        </p:nvSpPr>
        <p:spPr bwMode="auto">
          <a:xfrm>
            <a:off x="355600" y="703263"/>
            <a:ext cx="6243638" cy="3513137"/>
          </a:xfrm>
          <a:prstGeom prst="rect">
            <a:avLst/>
          </a:prstGeom>
          <a:solidFill>
            <a:srgbClr val="FFFFFF"/>
          </a:solidFill>
          <a:ln>
            <a:solidFill>
              <a:srgbClr val="000000"/>
            </a:solidFill>
            <a:miter lim="800000"/>
            <a:headEnd/>
            <a:tailEnd/>
          </a:ln>
        </p:spPr>
      </p:sp>
      <p:sp>
        <p:nvSpPr>
          <p:cNvPr id="28675" name="Rectangle 3"/>
          <p:cNvSpPr>
            <a:spLocks noGrp="1" noChangeArrowheads="1"/>
          </p:cNvSpPr>
          <p:nvPr>
            <p:ph type="body" idx="1"/>
          </p:nvPr>
        </p:nvSpPr>
        <p:spPr bwMode="auto">
          <a:xfrm>
            <a:off x="695484" y="4450704"/>
            <a:ext cx="5563870" cy="4216456"/>
          </a:xfrm>
          <a:prstGeom prst="rect">
            <a:avLst/>
          </a:prstGeom>
          <a:solidFill>
            <a:srgbClr val="FFFFFF"/>
          </a:solidFill>
          <a:ln>
            <a:solidFill>
              <a:srgbClr val="000000"/>
            </a:solidFill>
            <a:miter lim="800000"/>
            <a:headEnd/>
            <a:tailEnd/>
          </a:ln>
        </p:spPr>
        <p:txBody>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9FF45AB-AB85-4F2F-800A-DD9B70D5AEBB}" type="slidenum">
              <a:rPr lang="en-US" smtClean="0"/>
              <a:t>19</a:t>
            </a:fld>
            <a:endParaRPr lang="en-US"/>
          </a:p>
        </p:txBody>
      </p:sp>
    </p:spTree>
    <p:extLst>
      <p:ext uri="{BB962C8B-B14F-4D97-AF65-F5344CB8AC3E}">
        <p14:creationId xmlns:p14="http://schemas.microsoft.com/office/powerpoint/2010/main" val="945973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9FF45AB-AB85-4F2F-800A-DD9B70D5AEBB}" type="slidenum">
              <a:rPr lang="en-US" smtClean="0"/>
              <a:t>20</a:t>
            </a:fld>
            <a:endParaRPr lang="en-US"/>
          </a:p>
        </p:txBody>
      </p:sp>
    </p:spTree>
    <p:extLst>
      <p:ext uri="{BB962C8B-B14F-4D97-AF65-F5344CB8AC3E}">
        <p14:creationId xmlns:p14="http://schemas.microsoft.com/office/powerpoint/2010/main" val="2527610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F4F34F9-89A3-4892-A3C1-8D637E466A69}"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D2A64-F9D7-44B4-832E-4A53A2B31F20}" type="slidenum">
              <a:rPr lang="en-US" smtClean="0"/>
              <a:t>‹#›</a:t>
            </a:fld>
            <a:endParaRPr lang="en-US"/>
          </a:p>
        </p:txBody>
      </p:sp>
    </p:spTree>
    <p:extLst>
      <p:ext uri="{BB962C8B-B14F-4D97-AF65-F5344CB8AC3E}">
        <p14:creationId xmlns:p14="http://schemas.microsoft.com/office/powerpoint/2010/main" val="3644598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4F34F9-89A3-4892-A3C1-8D637E466A69}"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D2A64-F9D7-44B4-832E-4A53A2B31F20}" type="slidenum">
              <a:rPr lang="en-US" smtClean="0"/>
              <a:t>‹#›</a:t>
            </a:fld>
            <a:endParaRPr lang="en-US"/>
          </a:p>
        </p:txBody>
      </p:sp>
    </p:spTree>
    <p:extLst>
      <p:ext uri="{BB962C8B-B14F-4D97-AF65-F5344CB8AC3E}">
        <p14:creationId xmlns:p14="http://schemas.microsoft.com/office/powerpoint/2010/main" val="395729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4F34F9-89A3-4892-A3C1-8D637E466A69}"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D2A64-F9D7-44B4-832E-4A53A2B31F20}" type="slidenum">
              <a:rPr lang="en-US" smtClean="0"/>
              <a:t>‹#›</a:t>
            </a:fld>
            <a:endParaRPr lang="en-US"/>
          </a:p>
        </p:txBody>
      </p:sp>
    </p:spTree>
    <p:extLst>
      <p:ext uri="{BB962C8B-B14F-4D97-AF65-F5344CB8AC3E}">
        <p14:creationId xmlns:p14="http://schemas.microsoft.com/office/powerpoint/2010/main" val="3667135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475488" y="274321"/>
            <a:ext cx="9300353" cy="822960"/>
          </a:xfrm>
        </p:spPr>
        <p:txBody>
          <a:bodyPr/>
          <a:lstStyle>
            <a:lvl1pPr>
              <a:defRPr>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476250" y="1280160"/>
            <a:ext cx="9300353" cy="4707890"/>
          </a:xfrm>
        </p:spPr>
        <p:txBody>
          <a:bodyPr/>
          <a:lstStyle>
            <a:lvl1pPr>
              <a:defRPr>
                <a:solidFill>
                  <a:schemeClr val="tx2"/>
                </a:solidFill>
              </a:defRPr>
            </a:lvl1pPr>
            <a:lvl2pPr>
              <a:buClr>
                <a:schemeClr val="tx2"/>
              </a:buClr>
              <a:defRPr>
                <a:solidFill>
                  <a:schemeClr val="tx2"/>
                </a:solidFill>
              </a:defRPr>
            </a:lvl2pPr>
            <a:lvl3pPr>
              <a:defRPr>
                <a:solidFill>
                  <a:schemeClr val="tx2"/>
                </a:solidFill>
              </a:defRPr>
            </a:lvl3pPr>
            <a:lvl4pPr>
              <a:defRPr>
                <a:solidFill>
                  <a:schemeClr val="tx2"/>
                </a:solidFill>
              </a:defRPr>
            </a:lvl4pPr>
          </a:lstStyle>
          <a:p>
            <a:pPr lvl="0"/>
            <a:r>
              <a:rPr lang="en-US" dirty="0"/>
              <a:t>Edit Master text styles</a:t>
            </a:r>
          </a:p>
          <a:p>
            <a:pPr lvl="1"/>
            <a:r>
              <a:rPr lang="en-US" dirty="0"/>
              <a:t>Second level</a:t>
            </a:r>
          </a:p>
          <a:p>
            <a:pPr lvl="2"/>
            <a:r>
              <a:rPr lang="en-US" dirty="0"/>
              <a:t>Third level</a:t>
            </a:r>
          </a:p>
        </p:txBody>
      </p:sp>
      <p:sp>
        <p:nvSpPr>
          <p:cNvPr id="8" name="Footer Placeholder 9">
            <a:extLst>
              <a:ext uri="{FF2B5EF4-FFF2-40B4-BE49-F238E27FC236}">
                <a16:creationId xmlns:a16="http://schemas.microsoft.com/office/drawing/2014/main" id="{91FFC595-1043-FF47-B12D-DE59D6ECDEAF}"/>
              </a:ext>
            </a:extLst>
          </p:cNvPr>
          <p:cNvSpPr txBox="1">
            <a:spLocks/>
          </p:cNvSpPr>
          <p:nvPr userDrawn="1"/>
        </p:nvSpPr>
        <p:spPr>
          <a:xfrm>
            <a:off x="490549" y="6528816"/>
            <a:ext cx="207264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9" name="Footer Placeholder 4"/>
          <p:cNvSpPr>
            <a:spLocks noGrp="1"/>
          </p:cNvSpPr>
          <p:nvPr>
            <p:ph type="ftr" sz="quarter" idx="3"/>
          </p:nvPr>
        </p:nvSpPr>
        <p:spPr>
          <a:xfrm>
            <a:off x="2487801" y="6528816"/>
            <a:ext cx="7315200" cy="228600"/>
          </a:xfrm>
          <a:prstGeom prst="rect">
            <a:avLst/>
          </a:prstGeom>
        </p:spPr>
        <p:txBody>
          <a:bodyPr vert="horz" lIns="91440" tIns="45720" rIns="91440" bIns="45720" rtlCol="0" anchor="ctr"/>
          <a:lstStyle>
            <a:lvl1pPr algn="l">
              <a:defRPr sz="900">
                <a:solidFill>
                  <a:schemeClr val="tx2"/>
                </a:solidFill>
              </a:defRPr>
            </a:lvl1pPr>
          </a:lstStyle>
          <a:p>
            <a:r>
              <a:rPr lang="en-GB"/>
              <a:t>Baldwin &amp; Wyplosz, "The Economics of European Integration, Sixth Edition"</a:t>
            </a:r>
            <a:endParaRPr lang="en-US" dirty="0"/>
          </a:p>
        </p:txBody>
      </p:sp>
      <p:sp>
        <p:nvSpPr>
          <p:cNvPr id="10" name="Slide Number Placeholder 5"/>
          <p:cNvSpPr>
            <a:spLocks noGrp="1"/>
          </p:cNvSpPr>
          <p:nvPr>
            <p:ph type="sldNum" sz="quarter" idx="4"/>
          </p:nvPr>
        </p:nvSpPr>
        <p:spPr>
          <a:xfrm>
            <a:off x="10436045" y="6528815"/>
            <a:ext cx="1278151"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a:t>
            </a:fld>
            <a:endParaRPr lang="en-US" dirty="0"/>
          </a:p>
        </p:txBody>
      </p:sp>
    </p:spTree>
    <p:extLst>
      <p:ext uri="{BB962C8B-B14F-4D97-AF65-F5344CB8AC3E}">
        <p14:creationId xmlns:p14="http://schemas.microsoft.com/office/powerpoint/2010/main" val="4250896858"/>
      </p:ext>
    </p:extLst>
  </p:cSld>
  <p:clrMapOvr>
    <a:masterClrMapping/>
  </p:clrMapOvr>
  <p:extLst>
    <p:ext uri="{DCECCB84-F9BA-43D5-87BE-67443E8EF086}">
      <p15:sldGuideLst xmlns:p15="http://schemas.microsoft.com/office/powerpoint/2012/main">
        <p15:guide id="1" orient="horz" pos="3772">
          <p15:clr>
            <a:srgbClr val="FBAE40"/>
          </p15:clr>
        </p15:guide>
        <p15:guide id="2" orient="horz" pos="8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4F34F9-89A3-4892-A3C1-8D637E466A69}"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D2A64-F9D7-44B4-832E-4A53A2B31F20}" type="slidenum">
              <a:rPr lang="en-US" smtClean="0"/>
              <a:t>‹#›</a:t>
            </a:fld>
            <a:endParaRPr lang="en-US"/>
          </a:p>
        </p:txBody>
      </p:sp>
    </p:spTree>
    <p:extLst>
      <p:ext uri="{BB962C8B-B14F-4D97-AF65-F5344CB8AC3E}">
        <p14:creationId xmlns:p14="http://schemas.microsoft.com/office/powerpoint/2010/main" val="1269281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4F34F9-89A3-4892-A3C1-8D637E466A69}"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D2A64-F9D7-44B4-832E-4A53A2B31F20}" type="slidenum">
              <a:rPr lang="en-US" smtClean="0"/>
              <a:t>‹#›</a:t>
            </a:fld>
            <a:endParaRPr lang="en-US"/>
          </a:p>
        </p:txBody>
      </p:sp>
    </p:spTree>
    <p:extLst>
      <p:ext uri="{BB962C8B-B14F-4D97-AF65-F5344CB8AC3E}">
        <p14:creationId xmlns:p14="http://schemas.microsoft.com/office/powerpoint/2010/main" val="2295827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4F34F9-89A3-4892-A3C1-8D637E466A69}"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AD2A64-F9D7-44B4-832E-4A53A2B31F20}" type="slidenum">
              <a:rPr lang="en-US" smtClean="0"/>
              <a:t>‹#›</a:t>
            </a:fld>
            <a:endParaRPr lang="en-US"/>
          </a:p>
        </p:txBody>
      </p:sp>
    </p:spTree>
    <p:extLst>
      <p:ext uri="{BB962C8B-B14F-4D97-AF65-F5344CB8AC3E}">
        <p14:creationId xmlns:p14="http://schemas.microsoft.com/office/powerpoint/2010/main" val="985342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4F34F9-89A3-4892-A3C1-8D637E466A69}" type="datetimeFigureOut">
              <a:rPr lang="en-US" smtClean="0"/>
              <a:t>12/12/2023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AD2A64-F9D7-44B4-832E-4A53A2B31F20}" type="slidenum">
              <a:rPr lang="en-US" smtClean="0"/>
              <a:t>‹#›</a:t>
            </a:fld>
            <a:endParaRPr lang="en-US"/>
          </a:p>
        </p:txBody>
      </p:sp>
    </p:spTree>
    <p:extLst>
      <p:ext uri="{BB962C8B-B14F-4D97-AF65-F5344CB8AC3E}">
        <p14:creationId xmlns:p14="http://schemas.microsoft.com/office/powerpoint/2010/main" val="4005544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4F34F9-89A3-4892-A3C1-8D637E466A69}" type="datetimeFigureOut">
              <a:rPr lang="en-US" smtClean="0"/>
              <a:t>12/12/2023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AD2A64-F9D7-44B4-832E-4A53A2B31F20}" type="slidenum">
              <a:rPr lang="en-US" smtClean="0"/>
              <a:t>‹#›</a:t>
            </a:fld>
            <a:endParaRPr lang="en-US"/>
          </a:p>
        </p:txBody>
      </p:sp>
    </p:spTree>
    <p:extLst>
      <p:ext uri="{BB962C8B-B14F-4D97-AF65-F5344CB8AC3E}">
        <p14:creationId xmlns:p14="http://schemas.microsoft.com/office/powerpoint/2010/main" val="384247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4F34F9-89A3-4892-A3C1-8D637E466A69}" type="datetimeFigureOut">
              <a:rPr lang="en-US" smtClean="0"/>
              <a:t>12/12/2023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AD2A64-F9D7-44B4-832E-4A53A2B31F20}" type="slidenum">
              <a:rPr lang="en-US" smtClean="0"/>
              <a:t>‹#›</a:t>
            </a:fld>
            <a:endParaRPr lang="en-US"/>
          </a:p>
        </p:txBody>
      </p:sp>
    </p:spTree>
    <p:extLst>
      <p:ext uri="{BB962C8B-B14F-4D97-AF65-F5344CB8AC3E}">
        <p14:creationId xmlns:p14="http://schemas.microsoft.com/office/powerpoint/2010/main" val="3566022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4F34F9-89A3-4892-A3C1-8D637E466A69}"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AD2A64-F9D7-44B4-832E-4A53A2B31F20}" type="slidenum">
              <a:rPr lang="en-US" smtClean="0"/>
              <a:t>‹#›</a:t>
            </a:fld>
            <a:endParaRPr lang="en-US"/>
          </a:p>
        </p:txBody>
      </p:sp>
    </p:spTree>
    <p:extLst>
      <p:ext uri="{BB962C8B-B14F-4D97-AF65-F5344CB8AC3E}">
        <p14:creationId xmlns:p14="http://schemas.microsoft.com/office/powerpoint/2010/main" val="2278080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4F34F9-89A3-4892-A3C1-8D637E466A69}"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AD2A64-F9D7-44B4-832E-4A53A2B31F20}" type="slidenum">
              <a:rPr lang="en-US" smtClean="0"/>
              <a:t>‹#›</a:t>
            </a:fld>
            <a:endParaRPr lang="en-US"/>
          </a:p>
        </p:txBody>
      </p:sp>
    </p:spTree>
    <p:extLst>
      <p:ext uri="{BB962C8B-B14F-4D97-AF65-F5344CB8AC3E}">
        <p14:creationId xmlns:p14="http://schemas.microsoft.com/office/powerpoint/2010/main" val="4017572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4F34F9-89A3-4892-A3C1-8D637E466A69}" type="datetimeFigureOut">
              <a:rPr lang="en-US" smtClean="0"/>
              <a:t>12/12/2023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AD2A64-F9D7-44B4-832E-4A53A2B31F20}" type="slidenum">
              <a:rPr lang="en-US" smtClean="0"/>
              <a:t>‹#›</a:t>
            </a:fld>
            <a:endParaRPr lang="en-US"/>
          </a:p>
        </p:txBody>
      </p:sp>
    </p:spTree>
    <p:extLst>
      <p:ext uri="{BB962C8B-B14F-4D97-AF65-F5344CB8AC3E}">
        <p14:creationId xmlns:p14="http://schemas.microsoft.com/office/powerpoint/2010/main" val="4117278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polgeonow.com/2016/06/map-which-countries-are-in-the-eu.html"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www.vintag.es/2013/08/old-photos-of-berlin-after-world-war-ii.html" TargetMode="External"/><Relationship Id="rId5" Type="http://schemas.openxmlformats.org/officeDocument/2006/relationships/image" Target="../media/image6.png"/><Relationship Id="rId4" Type="http://schemas.openxmlformats.org/officeDocument/2006/relationships/hyperlink" Target="https://historyshelf.blogspot.com/2011/04/facts-of-world-war-ii-in-europe.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30490" y="2889849"/>
            <a:ext cx="9144000" cy="3762878"/>
          </a:xfrm>
          <a:solidFill>
            <a:srgbClr val="FFE9A3"/>
          </a:solidFill>
        </p:spPr>
        <p:txBody>
          <a:bodyPr>
            <a:normAutofit/>
          </a:bodyPr>
          <a:lstStyle/>
          <a:p>
            <a:r>
              <a:rPr lang="en-CA" b="1" dirty="0">
                <a:solidFill>
                  <a:srgbClr val="0070C0"/>
                </a:solidFill>
                <a:latin typeface="Times New Roman" panose="02020603050405020304" pitchFamily="18" charset="0"/>
                <a:cs typeface="Times New Roman" panose="02020603050405020304" pitchFamily="18" charset="0"/>
              </a:rPr>
              <a:t>Introduction to the European Union</a:t>
            </a:r>
            <a:br>
              <a:rPr lang="en-CA" b="1" dirty="0">
                <a:solidFill>
                  <a:srgbClr val="0070C0"/>
                </a:solidFill>
                <a:latin typeface="Times New Roman" panose="02020603050405020304" pitchFamily="18" charset="0"/>
                <a:cs typeface="Times New Roman" panose="02020603050405020304" pitchFamily="18" charset="0"/>
              </a:rPr>
            </a:br>
            <a:br>
              <a:rPr lang="en-CA" b="1" dirty="0">
                <a:solidFill>
                  <a:srgbClr val="0070C0"/>
                </a:solidFill>
                <a:latin typeface="Times New Roman" panose="02020603050405020304" pitchFamily="18" charset="0"/>
                <a:cs typeface="Times New Roman" panose="02020603050405020304" pitchFamily="18" charset="0"/>
              </a:rPr>
            </a:br>
            <a:r>
              <a:rPr lang="en-CA" sz="2700" b="1" dirty="0">
                <a:solidFill>
                  <a:srgbClr val="0070C0"/>
                </a:solidFill>
                <a:latin typeface="Times New Roman" panose="02020603050405020304" pitchFamily="18" charset="0"/>
                <a:cs typeface="Times New Roman" panose="02020603050405020304" pitchFamily="18" charset="0"/>
              </a:rPr>
              <a:t>Professor Crina Viju-Miljusevic</a:t>
            </a:r>
            <a:br>
              <a:rPr lang="en-CA" sz="2700" b="1" dirty="0">
                <a:solidFill>
                  <a:srgbClr val="0070C0"/>
                </a:solidFill>
                <a:latin typeface="Times New Roman" panose="02020603050405020304" pitchFamily="18" charset="0"/>
                <a:cs typeface="Times New Roman" panose="02020603050405020304" pitchFamily="18" charset="0"/>
              </a:rPr>
            </a:br>
            <a:r>
              <a:rPr lang="en-CA" sz="2700" b="1" dirty="0">
                <a:solidFill>
                  <a:srgbClr val="0070C0"/>
                </a:solidFill>
                <a:latin typeface="Times New Roman" panose="02020603050405020304" pitchFamily="18" charset="0"/>
                <a:cs typeface="Times New Roman" panose="02020603050405020304" pitchFamily="18" charset="0"/>
              </a:rPr>
              <a:t>Institute of European, Russian and Eurasian Studies</a:t>
            </a:r>
            <a:endParaRPr lang="en-US" sz="27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2474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3734816" y="114867"/>
            <a:ext cx="7221051" cy="1798033"/>
          </a:xfrm>
        </p:spPr>
        <p:txBody>
          <a:bodyPr>
            <a:normAutofit fontScale="90000"/>
          </a:bodyPr>
          <a:lstStyle/>
          <a:p>
            <a:r>
              <a:rPr lang="en-GB" sz="3600" b="1" dirty="0">
                <a:latin typeface="Times New Roman" pitchFamily="18" charset="0"/>
                <a:cs typeface="Times New Roman" pitchFamily="18" charset="0"/>
              </a:rPr>
              <a:t>The European Council or Council of heads of state and of government (voice of the Member States) – president Charles Michel</a:t>
            </a:r>
            <a:endParaRPr lang="it-IT" sz="3600" b="1" dirty="0">
              <a:latin typeface="Times New Roman" pitchFamily="18" charset="0"/>
              <a:cs typeface="Times New Roman" pitchFamily="18" charset="0"/>
            </a:endParaRPr>
          </a:p>
        </p:txBody>
      </p:sp>
      <p:sp>
        <p:nvSpPr>
          <p:cNvPr id="75779" name="Rectangle 3"/>
          <p:cNvSpPr>
            <a:spLocks noGrp="1" noChangeArrowheads="1"/>
          </p:cNvSpPr>
          <p:nvPr>
            <p:ph type="body" idx="1"/>
          </p:nvPr>
        </p:nvSpPr>
        <p:spPr>
          <a:xfrm>
            <a:off x="613833" y="2345267"/>
            <a:ext cx="10117667" cy="4512733"/>
          </a:xfrm>
        </p:spPr>
        <p:txBody>
          <a:bodyPr/>
          <a:lstStyle/>
          <a:p>
            <a:pPr>
              <a:lnSpc>
                <a:spcPct val="83000"/>
              </a:lnSpc>
              <a:buFontTx/>
              <a:buNone/>
            </a:pPr>
            <a:r>
              <a:rPr lang="en-GB" sz="2400" b="1" dirty="0">
                <a:latin typeface="Times New Roman" pitchFamily="18" charset="0"/>
                <a:cs typeface="Times New Roman" pitchFamily="18" charset="0"/>
              </a:rPr>
              <a:t>Plays an important role:</a:t>
            </a:r>
          </a:p>
          <a:p>
            <a:pPr>
              <a:lnSpc>
                <a:spcPct val="50000"/>
              </a:lnSpc>
              <a:buFontTx/>
              <a:buNone/>
            </a:pPr>
            <a:endParaRPr lang="en-GB" b="1" dirty="0">
              <a:latin typeface="Times New Roman" pitchFamily="18" charset="0"/>
              <a:cs typeface="Times New Roman" pitchFamily="18" charset="0"/>
            </a:endParaRPr>
          </a:p>
          <a:p>
            <a:pPr lvl="1">
              <a:lnSpc>
                <a:spcPct val="83000"/>
              </a:lnSpc>
            </a:pPr>
            <a:r>
              <a:rPr lang="en-GB" sz="2600" dirty="0">
                <a:latin typeface="Times New Roman" pitchFamily="18" charset="0"/>
                <a:cs typeface="Times New Roman" pitchFamily="18" charset="0"/>
              </a:rPr>
              <a:t>in providing overall political direction to the Union, </a:t>
            </a:r>
          </a:p>
          <a:p>
            <a:pPr lvl="1">
              <a:lnSpc>
                <a:spcPct val="50000"/>
              </a:lnSpc>
            </a:pPr>
            <a:endParaRPr lang="en-GB" sz="2600" dirty="0">
              <a:latin typeface="Times New Roman" pitchFamily="18" charset="0"/>
              <a:cs typeface="Times New Roman" pitchFamily="18" charset="0"/>
            </a:endParaRPr>
          </a:p>
          <a:p>
            <a:pPr lvl="1">
              <a:lnSpc>
                <a:spcPct val="83000"/>
              </a:lnSpc>
            </a:pPr>
            <a:r>
              <a:rPr lang="en-GB" sz="2600" dirty="0">
                <a:latin typeface="Times New Roman" pitchFamily="18" charset="0"/>
                <a:cs typeface="Times New Roman" pitchFamily="18" charset="0"/>
              </a:rPr>
              <a:t>defining goals and strategies</a:t>
            </a:r>
          </a:p>
          <a:p>
            <a:pPr>
              <a:lnSpc>
                <a:spcPct val="83000"/>
              </a:lnSpc>
            </a:pPr>
            <a:endParaRPr lang="en-GB" sz="2600" dirty="0">
              <a:solidFill>
                <a:schemeClr val="accent2"/>
              </a:solidFill>
            </a:endParaRPr>
          </a:p>
        </p:txBody>
      </p:sp>
      <p:sp>
        <p:nvSpPr>
          <p:cNvPr id="75780" name="Text Box 4"/>
          <p:cNvSpPr txBox="1">
            <a:spLocks noChangeArrowheads="1"/>
          </p:cNvSpPr>
          <p:nvPr/>
        </p:nvSpPr>
        <p:spPr bwMode="auto">
          <a:xfrm>
            <a:off x="1714499" y="4398432"/>
            <a:ext cx="8762999" cy="1865126"/>
          </a:xfrm>
          <a:prstGeom prst="rect">
            <a:avLst/>
          </a:prstGeom>
          <a:noFill/>
          <a:ln w="9525">
            <a:noFill/>
            <a:miter lim="800000"/>
            <a:headEnd/>
            <a:tailEnd/>
          </a:ln>
          <a:effectLst/>
        </p:spPr>
        <p:txBody>
          <a:bodyPr wrap="square">
            <a:spAutoFit/>
          </a:bodyPr>
          <a:lstStyle/>
          <a:p>
            <a:pPr>
              <a:spcBef>
                <a:spcPct val="20000"/>
              </a:spcBef>
            </a:pPr>
            <a:r>
              <a:rPr lang="en-GB" dirty="0">
                <a:latin typeface="Times New Roman" pitchFamily="18" charset="0"/>
                <a:cs typeface="Times New Roman" pitchFamily="18" charset="0"/>
              </a:rPr>
              <a:t>The European Council takes decisions on an intergovernmental basis, and implementation of the measures is left to the other EU institutions.</a:t>
            </a:r>
          </a:p>
          <a:p>
            <a:pPr>
              <a:spcBef>
                <a:spcPct val="20000"/>
              </a:spcBef>
            </a:pPr>
            <a:endParaRPr lang="en-GB" dirty="0">
              <a:latin typeface="Times New Roman" pitchFamily="18" charset="0"/>
              <a:cs typeface="Times New Roman" pitchFamily="18" charset="0"/>
            </a:endParaRPr>
          </a:p>
          <a:p>
            <a:pPr marL="0" lvl="1">
              <a:spcBef>
                <a:spcPct val="20000"/>
              </a:spcBef>
            </a:pPr>
            <a:r>
              <a:rPr lang="en-GB" dirty="0">
                <a:latin typeface="Times New Roman" pitchFamily="18" charset="0"/>
                <a:cs typeface="Times New Roman" pitchFamily="18" charset="0"/>
              </a:rPr>
              <a:t>The Lisbon Treaty introduced a President of the European Council (Charles Michel since 2019) who holds office for 2.5 years, renewable for a following term (</a:t>
            </a:r>
            <a:r>
              <a:rPr lang="en-US" dirty="0">
                <a:latin typeface="Times New Roman" panose="02020603050405020304" pitchFamily="18" charset="0"/>
                <a:cs typeface="Times New Roman" panose="02020603050405020304" pitchFamily="18" charset="0"/>
              </a:rPr>
              <a:t>selected by qualified-majority voting in the European Council).</a:t>
            </a:r>
            <a:endParaRPr lang="en-GB" dirty="0">
              <a:latin typeface="Times New Roman" panose="02020603050405020304" pitchFamily="18" charset="0"/>
              <a:cs typeface="Times New Roman" pitchFamily="18" charset="0"/>
            </a:endParaRPr>
          </a:p>
        </p:txBody>
      </p:sp>
      <p:pic>
        <p:nvPicPr>
          <p:cNvPr id="3074" name="Picture 2" descr="The President&amp;#39;s role - Consilium">
            <a:extLst>
              <a:ext uri="{FF2B5EF4-FFF2-40B4-BE49-F238E27FC236}">
                <a16:creationId xmlns:a16="http://schemas.microsoft.com/office/drawing/2014/main" id="{68EB9719-E73D-42EB-925C-E4C525259A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6783" y="1501246"/>
            <a:ext cx="3139017" cy="209417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e European Council - Consilium">
            <a:extLst>
              <a:ext uri="{FF2B5EF4-FFF2-40B4-BE49-F238E27FC236}">
                <a16:creationId xmlns:a16="http://schemas.microsoft.com/office/drawing/2014/main" id="{E684F4AB-455C-4AE3-B765-0F8CDB6B79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324" y="85724"/>
            <a:ext cx="2696633" cy="1798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910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E330FFC3-DB64-48DF-980B-1E4B414DD9D4}"/>
              </a:ext>
            </a:extLst>
          </p:cNvPr>
          <p:cNvSpPr>
            <a:spLocks noGrp="1"/>
          </p:cNvSpPr>
          <p:nvPr>
            <p:ph type="title"/>
          </p:nvPr>
        </p:nvSpPr>
        <p:spPr>
          <a:xfrm>
            <a:off x="3257550" y="273728"/>
            <a:ext cx="7886700" cy="723900"/>
          </a:xfrm>
        </p:spPr>
        <p:txBody>
          <a:bodyPr>
            <a:noAutofit/>
          </a:bodyPr>
          <a:lstStyle/>
          <a:p>
            <a:pPr algn="ctr"/>
            <a:r>
              <a:rPr lang="en-US" sz="3200" b="1" dirty="0">
                <a:latin typeface="Times New Roman" panose="02020603050405020304" pitchFamily="18" charset="0"/>
                <a:cs typeface="Times New Roman" panose="02020603050405020304" pitchFamily="18" charset="0"/>
              </a:rPr>
              <a:t>The European Commission (the voice of the EU) – president Ursula von der Leyen</a:t>
            </a:r>
            <a:endParaRPr lang="nl-BE" altLang="nl-BE" sz="3200" b="1"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6" name="Textplatzhalter 2">
            <a:extLst>
              <a:ext uri="{FF2B5EF4-FFF2-40B4-BE49-F238E27FC236}">
                <a16:creationId xmlns:a16="http://schemas.microsoft.com/office/drawing/2014/main" id="{5FC6248E-7EB9-4B00-A848-916AFF5BDA37}"/>
              </a:ext>
            </a:extLst>
          </p:cNvPr>
          <p:cNvSpPr txBox="1">
            <a:spLocks/>
          </p:cNvSpPr>
          <p:nvPr/>
        </p:nvSpPr>
        <p:spPr>
          <a:xfrm>
            <a:off x="1940432" y="1957070"/>
            <a:ext cx="8311135" cy="4707890"/>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spcBef>
                <a:spcPts val="800"/>
              </a:spcBef>
              <a:buFont typeface="Arial" panose="020B0604020202020204" pitchFamily="34" charset="0"/>
              <a:buChar char="•"/>
            </a:pPr>
            <a:r>
              <a:rPr lang="en-US" sz="2200" b="0" dirty="0">
                <a:solidFill>
                  <a:schemeClr val="tx1"/>
                </a:solidFill>
                <a:latin typeface="Times New Roman" panose="02020603050405020304" pitchFamily="18" charset="0"/>
                <a:cs typeface="Times New Roman" panose="02020603050405020304" pitchFamily="18" charset="0"/>
              </a:rPr>
              <a:t>The European Commission is the executive branch of the EU.</a:t>
            </a:r>
          </a:p>
          <a:p>
            <a:pPr marL="342900" indent="-342900" algn="l">
              <a:spcBef>
                <a:spcPts val="800"/>
              </a:spcBef>
              <a:buFont typeface="Arial" panose="020B0604020202020204" pitchFamily="34" charset="0"/>
              <a:buChar char="•"/>
            </a:pPr>
            <a:r>
              <a:rPr lang="en-US" sz="2200" b="0" dirty="0">
                <a:solidFill>
                  <a:schemeClr val="tx1"/>
                </a:solidFill>
                <a:latin typeface="Times New Roman" panose="02020603050405020304" pitchFamily="18" charset="0"/>
                <a:cs typeface="Times New Roman" panose="02020603050405020304" pitchFamily="18" charset="0"/>
              </a:rPr>
              <a:t>It enforces the Treaties and is driving forward European integration:</a:t>
            </a:r>
          </a:p>
          <a:p>
            <a:pPr marL="539750" indent="-184150" algn="l">
              <a:spcBef>
                <a:spcPts val="800"/>
              </a:spcBef>
              <a:buFont typeface="Arial" panose="020B0604020202020204" pitchFamily="34" charset="0"/>
              <a:buChar char="•"/>
            </a:pPr>
            <a:r>
              <a:rPr lang="en-US" sz="2000" b="0" dirty="0">
                <a:solidFill>
                  <a:schemeClr val="tx1"/>
                </a:solidFill>
                <a:latin typeface="Times New Roman" panose="02020603050405020304" pitchFamily="18" charset="0"/>
                <a:cs typeface="Times New Roman" panose="02020603050405020304" pitchFamily="18" charset="0"/>
              </a:rPr>
              <a:t>it proposes legislation to the Council and Parliament;</a:t>
            </a:r>
          </a:p>
          <a:p>
            <a:pPr marL="539750" indent="-184150" algn="l">
              <a:spcBef>
                <a:spcPts val="800"/>
              </a:spcBef>
              <a:buFont typeface="Arial" panose="020B0604020202020204" pitchFamily="34" charset="0"/>
              <a:buChar char="•"/>
            </a:pPr>
            <a:r>
              <a:rPr lang="en-US" sz="2000" b="0" dirty="0">
                <a:solidFill>
                  <a:schemeClr val="tx1"/>
                </a:solidFill>
                <a:latin typeface="Times New Roman" panose="02020603050405020304" pitchFamily="18" charset="0"/>
                <a:cs typeface="Times New Roman" panose="02020603050405020304" pitchFamily="18" charset="0"/>
              </a:rPr>
              <a:t>it administers and implements EU policies; </a:t>
            </a:r>
          </a:p>
          <a:p>
            <a:pPr marL="539750" indent="-184150" algn="l">
              <a:spcBef>
                <a:spcPts val="800"/>
              </a:spcBef>
              <a:buFont typeface="Arial" panose="020B0604020202020204" pitchFamily="34" charset="0"/>
              <a:buChar char="•"/>
            </a:pPr>
            <a:r>
              <a:rPr lang="en-US" sz="2000" b="0" dirty="0">
                <a:solidFill>
                  <a:schemeClr val="tx1"/>
                </a:solidFill>
                <a:latin typeface="Times New Roman" panose="02020603050405020304" pitchFamily="18" charset="0"/>
                <a:cs typeface="Times New Roman" panose="02020603050405020304" pitchFamily="18" charset="0"/>
              </a:rPr>
              <a:t>it provides surveillance and enforcement of EU law in coordination with the EU Court.</a:t>
            </a:r>
          </a:p>
          <a:p>
            <a:pPr marL="360363" indent="-360363" algn="l">
              <a:spcBef>
                <a:spcPts val="800"/>
              </a:spcBef>
              <a:buFont typeface="Arial" panose="020B0604020202020204" pitchFamily="34" charset="0"/>
              <a:buChar char="•"/>
              <a:defRPr/>
            </a:pPr>
            <a:r>
              <a:rPr lang="en-US" sz="2200" b="0" dirty="0">
                <a:solidFill>
                  <a:schemeClr val="tx1"/>
                </a:solidFill>
                <a:latin typeface="Times New Roman" panose="02020603050405020304" pitchFamily="18" charset="0"/>
                <a:cs typeface="Times New Roman" panose="02020603050405020304" pitchFamily="18" charset="0"/>
              </a:rPr>
              <a:t>It represents the EU at some international negotiations (e.g., WTO). However, the Commission’s negotiating stances at such meetings are closely monitored by EU members.</a:t>
            </a:r>
            <a:r>
              <a:rPr lang="en-US" altLang="en-US" sz="2200" b="0" dirty="0">
                <a:solidFill>
                  <a:schemeClr val="tx1"/>
                </a:solidFill>
                <a:latin typeface="Times New Roman" panose="02020603050405020304" pitchFamily="18" charset="0"/>
                <a:ea typeface="MS PGothic" panose="020B0600070205080204" pitchFamily="34" charset="-128"/>
                <a:cs typeface="Times New Roman" panose="02020603050405020304" pitchFamily="18" charset="0"/>
              </a:rPr>
              <a:t> </a:t>
            </a:r>
          </a:p>
          <a:p>
            <a:pPr marL="360363" indent="-360363" algn="l">
              <a:spcBef>
                <a:spcPts val="800"/>
              </a:spcBef>
              <a:buFont typeface="Arial" panose="020B0604020202020204" pitchFamily="34" charset="0"/>
              <a:buChar char="•"/>
              <a:defRPr/>
            </a:pPr>
            <a:r>
              <a:rPr lang="en-US" altLang="en-US" sz="2200" b="0" dirty="0">
                <a:solidFill>
                  <a:schemeClr val="tx1"/>
                </a:solidFill>
                <a:latin typeface="Times New Roman" panose="02020603050405020304" pitchFamily="18" charset="0"/>
                <a:ea typeface="MS PGothic" panose="020B0600070205080204" pitchFamily="34" charset="-128"/>
                <a:cs typeface="Times New Roman" panose="02020603050405020304" pitchFamily="18" charset="0"/>
              </a:rPr>
              <a:t>The Commission is made up of one Commissioner from each EU member (including the President).</a:t>
            </a:r>
          </a:p>
          <a:p>
            <a:pPr marL="360363" indent="-360363" algn="l">
              <a:spcBef>
                <a:spcPts val="800"/>
              </a:spcBef>
              <a:buFont typeface="Arial" panose="020B0604020202020204" pitchFamily="34" charset="0"/>
              <a:buChar char="•"/>
              <a:defRPr/>
            </a:pPr>
            <a:r>
              <a:rPr lang="en-US" altLang="en-US" sz="2200" b="0" dirty="0">
                <a:solidFill>
                  <a:schemeClr val="tx1"/>
                </a:solidFill>
                <a:latin typeface="Times New Roman" panose="02020603050405020304" pitchFamily="18" charset="0"/>
                <a:ea typeface="MS PGothic" panose="020B0600070205080204" pitchFamily="34" charset="-128"/>
                <a:cs typeface="Times New Roman" panose="02020603050405020304" pitchFamily="18" charset="0"/>
              </a:rPr>
              <a:t>Commissioners are appointed all together and serve for five years. </a:t>
            </a:r>
          </a:p>
          <a:p>
            <a:pPr marL="360363" indent="-360363" algn="l">
              <a:spcBef>
                <a:spcPts val="800"/>
              </a:spcBef>
              <a:buFont typeface="Arial" panose="020B0604020202020204" pitchFamily="34" charset="0"/>
              <a:buChar char="•"/>
              <a:defRPr/>
            </a:pPr>
            <a:r>
              <a:rPr lang="en-US" sz="2200" b="0" dirty="0">
                <a:solidFill>
                  <a:schemeClr val="tx1"/>
                </a:solidFill>
                <a:latin typeface="Times New Roman" panose="02020603050405020304" pitchFamily="18" charset="0"/>
                <a:cs typeface="Times New Roman" panose="02020603050405020304" pitchFamily="18" charset="0"/>
              </a:rPr>
              <a:t>Commissioners are not supposed to act as national representatives.</a:t>
            </a:r>
          </a:p>
          <a:p>
            <a:pPr marL="342900" indent="-342900" algn="l">
              <a:spcBef>
                <a:spcPts val="800"/>
              </a:spcBef>
              <a:buFont typeface="Arial" panose="020B0604020202020204" pitchFamily="34" charset="0"/>
              <a:buChar char="•"/>
            </a:pPr>
            <a:endParaRPr lang="en-US" sz="2400" b="0" dirty="0">
              <a:solidFill>
                <a:schemeClr val="tx1"/>
              </a:solidFill>
              <a:latin typeface="Times New Roman" panose="02020603050405020304" pitchFamily="18" charset="0"/>
              <a:cs typeface="Times New Roman" panose="02020603050405020304" pitchFamily="18" charset="0"/>
            </a:endParaRPr>
          </a:p>
          <a:p>
            <a:pPr algn="l"/>
            <a:endParaRPr lang="de-DE" sz="2400" b="0" dirty="0">
              <a:solidFill>
                <a:schemeClr val="tx1"/>
              </a:solidFill>
              <a:latin typeface="Times New Roman" panose="02020603050405020304" pitchFamily="18" charset="0"/>
              <a:cs typeface="Times New Roman" panose="02020603050405020304" pitchFamily="18" charset="0"/>
            </a:endParaRPr>
          </a:p>
        </p:txBody>
      </p:sp>
      <p:pic>
        <p:nvPicPr>
          <p:cNvPr id="2" name="Picture 2">
            <a:extLst>
              <a:ext uri="{FF2B5EF4-FFF2-40B4-BE49-F238E27FC236}">
                <a16:creationId xmlns:a16="http://schemas.microsoft.com/office/drawing/2014/main" id="{9178C828-D7EE-46D9-BCA7-E70504494E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24" y="1417320"/>
            <a:ext cx="1598104" cy="239715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icrosoft Corp. v. Commission - Wikipedia">
            <a:extLst>
              <a:ext uri="{FF2B5EF4-FFF2-40B4-BE49-F238E27FC236}">
                <a16:creationId xmlns:a16="http://schemas.microsoft.com/office/drawing/2014/main" id="{9A7D186F-EFE3-40F1-877F-719555D904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539365" cy="141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509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759137" y="187325"/>
            <a:ext cx="8229600" cy="1143000"/>
          </a:xfrm>
        </p:spPr>
        <p:txBody>
          <a:bodyPr>
            <a:normAutofit/>
          </a:bodyPr>
          <a:lstStyle/>
          <a:p>
            <a:r>
              <a:rPr lang="en-GB" sz="2800" b="1" dirty="0">
                <a:latin typeface="Times New Roman" pitchFamily="18" charset="0"/>
                <a:cs typeface="Times New Roman" pitchFamily="18" charset="0"/>
              </a:rPr>
              <a:t>The Council of the European Union (the voice of the Member States); current Presidency: Spain</a:t>
            </a:r>
            <a:endParaRPr lang="it-IT" sz="2800" b="1" dirty="0">
              <a:latin typeface="Times New Roman" pitchFamily="18" charset="0"/>
              <a:cs typeface="Times New Roman" pitchFamily="18" charset="0"/>
            </a:endParaRPr>
          </a:p>
        </p:txBody>
      </p:sp>
      <p:sp>
        <p:nvSpPr>
          <p:cNvPr id="27651" name="Rectangle 3"/>
          <p:cNvSpPr>
            <a:spLocks noGrp="1" noChangeArrowheads="1"/>
          </p:cNvSpPr>
          <p:nvPr>
            <p:ph type="body" idx="1"/>
          </p:nvPr>
        </p:nvSpPr>
        <p:spPr>
          <a:xfrm>
            <a:off x="521208" y="1720596"/>
            <a:ext cx="11603736" cy="5067300"/>
          </a:xfrm>
        </p:spPr>
        <p:txBody>
          <a:bodyPr>
            <a:normAutofit fontScale="85000" lnSpcReduction="10000"/>
          </a:bodyPr>
          <a:lstStyle/>
          <a:p>
            <a:r>
              <a:rPr lang="en-GB" dirty="0">
                <a:latin typeface="Times New Roman" pitchFamily="18" charset="0"/>
                <a:cs typeface="Times New Roman" pitchFamily="18" charset="0"/>
              </a:rPr>
              <a:t>The Council is composed of representatives of each of the member states at the ministerial level plus a representative of the Commission; composition varies by policy field; </a:t>
            </a:r>
          </a:p>
          <a:p>
            <a:pPr lvl="1"/>
            <a:r>
              <a:rPr lang="en-GB" dirty="0">
                <a:latin typeface="Times New Roman" pitchFamily="18" charset="0"/>
                <a:cs typeface="Times New Roman" pitchFamily="18" charset="0"/>
              </a:rPr>
              <a:t>presidency rotates between member states every six months</a:t>
            </a:r>
          </a:p>
          <a:p>
            <a:r>
              <a:rPr lang="en-GB" b="1" dirty="0">
                <a:latin typeface="Times New Roman" pitchFamily="18" charset="0"/>
                <a:cs typeface="Times New Roman" pitchFamily="18" charset="0"/>
              </a:rPr>
              <a:t>Functions</a:t>
            </a:r>
            <a:r>
              <a:rPr lang="en-GB" dirty="0">
                <a:latin typeface="Times New Roman" pitchFamily="18" charset="0"/>
                <a:cs typeface="Times New Roman" pitchFamily="18" charset="0"/>
              </a:rPr>
              <a:t>:</a:t>
            </a:r>
          </a:p>
          <a:p>
            <a:pPr marL="682625" lvl="2" indent="-217488"/>
            <a:r>
              <a:rPr lang="en-GB" sz="2400" dirty="0">
                <a:latin typeface="Times New Roman" pitchFamily="18" charset="0"/>
                <a:cs typeface="Times New Roman" pitchFamily="18" charset="0"/>
              </a:rPr>
              <a:t>To pass EU laws – jointly with the EP in many policy areas;</a:t>
            </a:r>
          </a:p>
          <a:p>
            <a:pPr marL="682625" lvl="2" indent="-217488"/>
            <a:endParaRPr lang="en-GB" sz="2400" dirty="0">
              <a:latin typeface="Times New Roman" pitchFamily="18" charset="0"/>
              <a:cs typeface="Times New Roman" pitchFamily="18" charset="0"/>
            </a:endParaRPr>
          </a:p>
          <a:p>
            <a:pPr marL="682625" lvl="2" indent="-217488"/>
            <a:r>
              <a:rPr lang="en-GB" sz="2400" dirty="0">
                <a:latin typeface="Times New Roman" pitchFamily="18" charset="0"/>
                <a:cs typeface="Times New Roman" pitchFamily="18" charset="0"/>
              </a:rPr>
              <a:t>To co-ordinate the broad economic policies of the member states;</a:t>
            </a:r>
          </a:p>
          <a:p>
            <a:pPr marL="682625" lvl="2" indent="-217488"/>
            <a:endParaRPr lang="en-GB" sz="2400" dirty="0">
              <a:latin typeface="Times New Roman" pitchFamily="18" charset="0"/>
              <a:cs typeface="Times New Roman" pitchFamily="18" charset="0"/>
            </a:endParaRPr>
          </a:p>
          <a:p>
            <a:pPr marL="682625" lvl="2" indent="-217488"/>
            <a:r>
              <a:rPr lang="en-GB" sz="2400" dirty="0">
                <a:latin typeface="Times New Roman" pitchFamily="18" charset="0"/>
                <a:cs typeface="Times New Roman" pitchFamily="18" charset="0"/>
              </a:rPr>
              <a:t>To conclude international agreements between the EU and other countries or international organizations;</a:t>
            </a:r>
          </a:p>
          <a:p>
            <a:pPr marL="682625" lvl="2" indent="-217488"/>
            <a:endParaRPr lang="en-GB" sz="2400" dirty="0">
              <a:latin typeface="Times New Roman" pitchFamily="18" charset="0"/>
              <a:cs typeface="Times New Roman" pitchFamily="18" charset="0"/>
            </a:endParaRPr>
          </a:p>
          <a:p>
            <a:pPr marL="682625" lvl="2" indent="-217488"/>
            <a:r>
              <a:rPr lang="en-GB" sz="2400" dirty="0">
                <a:latin typeface="Times New Roman" pitchFamily="18" charset="0"/>
                <a:cs typeface="Times New Roman" pitchFamily="18" charset="0"/>
              </a:rPr>
              <a:t>To approve the budget of the EU, jointly with the EP;</a:t>
            </a:r>
          </a:p>
          <a:p>
            <a:pPr marL="682625" lvl="2" indent="-217488"/>
            <a:endParaRPr lang="en-GB" sz="2400" dirty="0">
              <a:latin typeface="Times New Roman" pitchFamily="18" charset="0"/>
              <a:cs typeface="Times New Roman" pitchFamily="18" charset="0"/>
            </a:endParaRPr>
          </a:p>
          <a:p>
            <a:pPr marL="682625" lvl="2" indent="-217488"/>
            <a:r>
              <a:rPr lang="en-GB" sz="2400" dirty="0">
                <a:latin typeface="Times New Roman" pitchFamily="18" charset="0"/>
                <a:cs typeface="Times New Roman" pitchFamily="18" charset="0"/>
              </a:rPr>
              <a:t>To develop the Common Foreign and Security Policy of the EU, based on guidelines set by the European Council and</a:t>
            </a:r>
          </a:p>
          <a:p>
            <a:pPr marL="682625" lvl="2" indent="-217488"/>
            <a:endParaRPr lang="en-GB" sz="2400" dirty="0">
              <a:latin typeface="Times New Roman" pitchFamily="18" charset="0"/>
              <a:cs typeface="Times New Roman" pitchFamily="18" charset="0"/>
            </a:endParaRPr>
          </a:p>
          <a:p>
            <a:pPr marL="682625" lvl="2" indent="-217488"/>
            <a:r>
              <a:rPr lang="en-GB" sz="2400" dirty="0">
                <a:latin typeface="Times New Roman" pitchFamily="18" charset="0"/>
                <a:cs typeface="Times New Roman" pitchFamily="18" charset="0"/>
              </a:rPr>
              <a:t>To co-ordinate co-operation between the national courts and police forces in criminal matters.</a:t>
            </a:r>
            <a:endParaRPr lang="it-IT" sz="2400" dirty="0">
              <a:latin typeface="Times New Roman" pitchFamily="18" charset="0"/>
              <a:cs typeface="Times New Roman" pitchFamily="18" charset="0"/>
            </a:endParaRPr>
          </a:p>
          <a:p>
            <a:endParaRPr lang="it-IT" dirty="0">
              <a:latin typeface="Times New Roman" pitchFamily="18" charset="0"/>
              <a:cs typeface="Times New Roman" pitchFamily="18" charset="0"/>
            </a:endParaRPr>
          </a:p>
        </p:txBody>
      </p:sp>
      <p:pic>
        <p:nvPicPr>
          <p:cNvPr id="2052" name="Picture 4" descr="Parleu 2023">
            <a:extLst>
              <a:ext uri="{FF2B5EF4-FFF2-40B4-BE49-F238E27FC236}">
                <a16:creationId xmlns:a16="http://schemas.microsoft.com/office/drawing/2014/main" id="{DCB5432A-F94D-620C-DD0D-1E680E95A1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63" y="0"/>
            <a:ext cx="3328871" cy="114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406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DF32-52D4-434E-8381-A4FB18E9DE3A}"/>
              </a:ext>
            </a:extLst>
          </p:cNvPr>
          <p:cNvSpPr>
            <a:spLocks noGrp="1"/>
          </p:cNvSpPr>
          <p:nvPr>
            <p:ph type="title"/>
          </p:nvPr>
        </p:nvSpPr>
        <p:spPr>
          <a:xfrm>
            <a:off x="3747008" y="72996"/>
            <a:ext cx="6858000" cy="822960"/>
          </a:xfrm>
        </p:spPr>
        <p:txBody>
          <a:bodyPr>
            <a:normAutofit/>
          </a:bodyPr>
          <a:lstStyle/>
          <a:p>
            <a:pPr algn="ctr"/>
            <a:r>
              <a:rPr lang="en-US" sz="3600" b="1" dirty="0">
                <a:latin typeface="Times New Roman" panose="02020603050405020304" pitchFamily="18" charset="0"/>
                <a:cs typeface="Times New Roman" panose="02020603050405020304" pitchFamily="18" charset="0"/>
              </a:rPr>
              <a:t>The European Parliament</a:t>
            </a:r>
            <a:endParaRPr lang="en-CA" sz="3600" b="1"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5D11E5A4-6028-49EA-8147-C9D0FCAF1042}"/>
              </a:ext>
            </a:extLst>
          </p:cNvPr>
          <p:cNvSpPr>
            <a:spLocks noGrp="1"/>
          </p:cNvSpPr>
          <p:nvPr>
            <p:ph sz="half" idx="2"/>
          </p:nvPr>
        </p:nvSpPr>
        <p:spPr>
          <a:xfrm>
            <a:off x="3285581" y="1402082"/>
            <a:ext cx="8636000" cy="5455918"/>
          </a:xfrm>
        </p:spPr>
        <p:txBody>
          <a:bodyPr>
            <a:normAutofit lnSpcReduction="10000"/>
          </a:bodyPr>
          <a:lstStyle/>
          <a:p>
            <a:pPr marL="342900" indent="-342900">
              <a:spcBef>
                <a:spcPts val="800"/>
              </a:spcBef>
            </a:pPr>
            <a:r>
              <a:rPr lang="en-US" sz="2800" dirty="0">
                <a:latin typeface="Times New Roman" panose="02020603050405020304" pitchFamily="18" charset="0"/>
                <a:cs typeface="Times New Roman" panose="02020603050405020304" pitchFamily="18" charset="0"/>
              </a:rPr>
              <a:t>Organization: </a:t>
            </a:r>
          </a:p>
          <a:p>
            <a:pPr marL="539750" indent="-184150">
              <a:spcBef>
                <a:spcPts val="800"/>
              </a:spcBef>
            </a:pPr>
            <a:r>
              <a:rPr lang="en-US" sz="2400" dirty="0">
                <a:latin typeface="Times New Roman" panose="02020603050405020304" pitchFamily="18" charset="0"/>
                <a:cs typeface="Times New Roman" panose="02020603050405020304" pitchFamily="18" charset="0"/>
              </a:rPr>
              <a:t>751 members (MEPs) directly elected; chaired by President (Roberta </a:t>
            </a:r>
            <a:r>
              <a:rPr lang="en-US" sz="2400" dirty="0" err="1">
                <a:latin typeface="Times New Roman" panose="02020603050405020304" pitchFamily="18" charset="0"/>
                <a:cs typeface="Times New Roman" panose="02020603050405020304" pitchFamily="18" charset="0"/>
              </a:rPr>
              <a:t>Metsola</a:t>
            </a:r>
            <a:r>
              <a:rPr lang="en-US" sz="2400" dirty="0">
                <a:latin typeface="Times New Roman" panose="02020603050405020304" pitchFamily="18" charset="0"/>
                <a:cs typeface="Times New Roman" panose="02020603050405020304" pitchFamily="18" charset="0"/>
              </a:rPr>
              <a:t>)</a:t>
            </a:r>
          </a:p>
          <a:p>
            <a:pPr marL="539750" indent="-184150">
              <a:spcBef>
                <a:spcPts val="800"/>
              </a:spcBef>
            </a:pPr>
            <a:r>
              <a:rPr lang="en-US" sz="2400" dirty="0">
                <a:latin typeface="Times New Roman" panose="02020603050405020304" pitchFamily="18" charset="0"/>
                <a:cs typeface="Times New Roman" panose="02020603050405020304" pitchFamily="18" charset="0"/>
              </a:rPr>
              <a:t>number per nation varies with population but is less than proportional;</a:t>
            </a:r>
          </a:p>
          <a:p>
            <a:pPr marL="539750" indent="-184150">
              <a:spcBef>
                <a:spcPts val="800"/>
              </a:spcBef>
            </a:pPr>
            <a:r>
              <a:rPr lang="en-US" sz="2400" dirty="0">
                <a:latin typeface="Times New Roman" panose="02020603050405020304" pitchFamily="18" charset="0"/>
                <a:cs typeface="Times New Roman" panose="02020603050405020304" pitchFamily="18" charset="0"/>
              </a:rPr>
              <a:t>MEPs physically sit left-to-right, not along national lines; organized in trans-national party groups.</a:t>
            </a:r>
          </a:p>
          <a:p>
            <a:pPr marL="342900" indent="-342900">
              <a:spcBef>
                <a:spcPts val="800"/>
              </a:spcBef>
            </a:pPr>
            <a:r>
              <a:rPr lang="en-US" sz="2800" dirty="0">
                <a:latin typeface="Times New Roman" panose="02020603050405020304" pitchFamily="18" charset="0"/>
                <a:cs typeface="Times New Roman" panose="02020603050405020304" pitchFamily="18" charset="0"/>
              </a:rPr>
              <a:t>The European Parliament adopts laws by a simple majority: the usual 50 per cent majority threshold with one vote per member of Parliament.</a:t>
            </a:r>
            <a:endParaRPr lang="de-DE" sz="2800" dirty="0">
              <a:latin typeface="Times New Roman" panose="02020603050405020304" pitchFamily="18" charset="0"/>
              <a:cs typeface="Times New Roman" panose="02020603050405020304" pitchFamily="18" charset="0"/>
            </a:endParaRPr>
          </a:p>
          <a:p>
            <a:pPr marL="342900" indent="-342900">
              <a:spcBef>
                <a:spcPts val="800"/>
              </a:spcBef>
            </a:pPr>
            <a:r>
              <a:rPr lang="en-US" dirty="0">
                <a:latin typeface="Times New Roman" panose="02020603050405020304" pitchFamily="18" charset="0"/>
                <a:cs typeface="Times New Roman" panose="02020603050405020304" pitchFamily="18" charset="0"/>
              </a:rPr>
              <a:t>Main tasks:</a:t>
            </a:r>
          </a:p>
          <a:p>
            <a:pPr marL="539750" indent="-184150">
              <a:spcBef>
                <a:spcPts val="800"/>
              </a:spcBef>
            </a:pPr>
            <a:r>
              <a:rPr lang="en-US" sz="2400" dirty="0">
                <a:latin typeface="Times New Roman" panose="02020603050405020304" pitchFamily="18" charset="0"/>
                <a:cs typeface="Times New Roman" panose="02020603050405020304" pitchFamily="18" charset="0"/>
              </a:rPr>
              <a:t>sharing legislative powers with the Council of the EU and the Commission;</a:t>
            </a:r>
          </a:p>
          <a:p>
            <a:pPr marL="539750" indent="-184150">
              <a:spcBef>
                <a:spcPts val="800"/>
              </a:spcBef>
            </a:pPr>
            <a:r>
              <a:rPr lang="en-US" sz="2400" dirty="0">
                <a:latin typeface="Times New Roman" panose="02020603050405020304" pitchFamily="18" charset="0"/>
                <a:cs typeface="Times New Roman" panose="02020603050405020304" pitchFamily="18" charset="0"/>
              </a:rPr>
              <a:t>overseeing EU institutions, especially the Commission.</a:t>
            </a:r>
          </a:p>
          <a:p>
            <a:endParaRPr lang="en-CA" sz="2400"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DBF3548B-72DE-44B4-86B3-002B1C010734}"/>
              </a:ext>
            </a:extLst>
          </p:cNvPr>
          <p:cNvSpPr>
            <a:spLocks noGrp="1"/>
          </p:cNvSpPr>
          <p:nvPr>
            <p:ph type="sldNum" sz="quarter" idx="12"/>
          </p:nvPr>
        </p:nvSpPr>
        <p:spPr/>
        <p:txBody>
          <a:bodyPr/>
          <a:lstStyle/>
          <a:p>
            <a:fld id="{4F7994A1-B9E9-4448-B9BF-DF33A51276E5}" type="slidenum">
              <a:rPr lang="en-US" smtClean="0"/>
              <a:pPr/>
              <a:t>13</a:t>
            </a:fld>
            <a:endParaRPr lang="en-US"/>
          </a:p>
        </p:txBody>
      </p:sp>
      <p:pic>
        <p:nvPicPr>
          <p:cNvPr id="6146" name="Picture 2" descr="The European Parliament voted a motion that includes Eurochild&amp;#39;s amendments  – Eurochild">
            <a:extLst>
              <a:ext uri="{FF2B5EF4-FFF2-40B4-BE49-F238E27FC236}">
                <a16:creationId xmlns:a16="http://schemas.microsoft.com/office/drawing/2014/main" id="{D99E2545-F4AC-4AB7-B9F4-DFDE4240CF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285581" cy="159188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oberta Metsola">
            <a:extLst>
              <a:ext uri="{FF2B5EF4-FFF2-40B4-BE49-F238E27FC236}">
                <a16:creationId xmlns:a16="http://schemas.microsoft.com/office/drawing/2014/main" id="{C89EFB11-371F-4EB6-9409-7686D79F55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419" y="1671669"/>
            <a:ext cx="2823858" cy="1591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76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B1055-82F1-4157-B792-8CC7A99829D0}"/>
              </a:ext>
            </a:extLst>
          </p:cNvPr>
          <p:cNvSpPr>
            <a:spLocks noGrp="1"/>
          </p:cNvSpPr>
          <p:nvPr>
            <p:ph type="title"/>
          </p:nvPr>
        </p:nvSpPr>
        <p:spPr>
          <a:xfrm>
            <a:off x="749808" y="119031"/>
            <a:ext cx="10058400" cy="822960"/>
          </a:xfrm>
        </p:spPr>
        <p:txBody>
          <a:bodyPr>
            <a:normAutofit fontScale="90000"/>
          </a:bodyPr>
          <a:lstStyle/>
          <a:p>
            <a:pPr algn="ctr"/>
            <a:r>
              <a:rPr lang="en-CA" b="1" dirty="0">
                <a:latin typeface="Times New Roman" panose="02020603050405020304" pitchFamily="18" charset="0"/>
                <a:cs typeface="Times New Roman" panose="02020603050405020304" pitchFamily="18" charset="0"/>
              </a:rPr>
              <a:t>European Parliament (voice of the people)</a:t>
            </a:r>
          </a:p>
        </p:txBody>
      </p:sp>
      <p:sp>
        <p:nvSpPr>
          <p:cNvPr id="3" name="Content Placeholder 2">
            <a:extLst>
              <a:ext uri="{FF2B5EF4-FFF2-40B4-BE49-F238E27FC236}">
                <a16:creationId xmlns:a16="http://schemas.microsoft.com/office/drawing/2014/main" id="{0A3E9D35-ECD1-4A3B-BB6A-6B83B649AC62}"/>
              </a:ext>
            </a:extLst>
          </p:cNvPr>
          <p:cNvSpPr>
            <a:spLocks noGrp="1"/>
          </p:cNvSpPr>
          <p:nvPr>
            <p:ph sz="half" idx="1"/>
          </p:nvPr>
        </p:nvSpPr>
        <p:spPr>
          <a:xfrm>
            <a:off x="1656080" y="1722121"/>
            <a:ext cx="2865120" cy="4525963"/>
          </a:xfrm>
        </p:spPr>
        <p:txBody>
          <a:bodyPr/>
          <a:lstStyle/>
          <a:p>
            <a:pPr>
              <a:spcBef>
                <a:spcPts val="800"/>
              </a:spcBef>
            </a:pPr>
            <a:r>
              <a:rPr lang="en-US" sz="2000" b="1" dirty="0">
                <a:latin typeface="Times New Roman" panose="02020603050405020304" pitchFamily="18" charset="0"/>
                <a:cs typeface="Times New Roman" panose="02020603050405020304" pitchFamily="18" charset="0"/>
              </a:rPr>
              <a:t>Democratic Control:</a:t>
            </a:r>
          </a:p>
          <a:p>
            <a:pPr marL="342900" indent="-342900">
              <a:spcBef>
                <a:spcPts val="800"/>
              </a:spcBef>
            </a:pPr>
            <a:r>
              <a:rPr lang="en-US" sz="2000" dirty="0">
                <a:latin typeface="Times New Roman" panose="02020603050405020304" pitchFamily="18" charset="0"/>
                <a:cs typeface="Times New Roman" panose="02020603050405020304" pitchFamily="18" charset="0"/>
              </a:rPr>
              <a:t>Parliament is the primary democratic control over the EU’s activities;</a:t>
            </a:r>
          </a:p>
          <a:p>
            <a:pPr marL="342900" indent="-342900">
              <a:spcBef>
                <a:spcPts val="800"/>
              </a:spcBef>
            </a:pPr>
            <a:r>
              <a:rPr lang="en-US" sz="2000" dirty="0">
                <a:latin typeface="Times New Roman" panose="02020603050405020304" pitchFamily="18" charset="0"/>
                <a:cs typeface="Times New Roman" panose="02020603050405020304" pitchFamily="18" charset="0"/>
              </a:rPr>
              <a:t>MEPs are directly elected.</a:t>
            </a:r>
            <a:endParaRPr lang="en-CA" sz="2000"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F6199B3E-4352-48FD-B1F6-478DB2C0371B}"/>
              </a:ext>
            </a:extLst>
          </p:cNvPr>
          <p:cNvSpPr>
            <a:spLocks noGrp="1"/>
          </p:cNvSpPr>
          <p:nvPr>
            <p:ph type="ftr" sz="quarter" idx="11"/>
          </p:nvPr>
        </p:nvSpPr>
        <p:spPr>
          <a:xfrm>
            <a:off x="5647944" y="6348476"/>
            <a:ext cx="4114800" cy="365125"/>
          </a:xfrm>
        </p:spPr>
        <p:txBody>
          <a:bodyPr/>
          <a:lstStyle/>
          <a:p>
            <a:r>
              <a:rPr lang="en-US" b="1" dirty="0">
                <a:solidFill>
                  <a:schemeClr val="tx1"/>
                </a:solidFill>
                <a:latin typeface="Times" panose="02020603050405020304" pitchFamily="18" charset="0"/>
                <a:cs typeface="Times" panose="02020603050405020304" pitchFamily="18" charset="0"/>
              </a:rPr>
              <a:t>European Parliament 2019-2024</a:t>
            </a:r>
          </a:p>
        </p:txBody>
      </p:sp>
      <p:sp>
        <p:nvSpPr>
          <p:cNvPr id="6" name="Slide Number Placeholder 5">
            <a:extLst>
              <a:ext uri="{FF2B5EF4-FFF2-40B4-BE49-F238E27FC236}">
                <a16:creationId xmlns:a16="http://schemas.microsoft.com/office/drawing/2014/main" id="{93506416-C535-4BED-B103-6E9DE774EC5A}"/>
              </a:ext>
            </a:extLst>
          </p:cNvPr>
          <p:cNvSpPr>
            <a:spLocks noGrp="1"/>
          </p:cNvSpPr>
          <p:nvPr>
            <p:ph type="sldNum" sz="quarter" idx="12"/>
          </p:nvPr>
        </p:nvSpPr>
        <p:spPr/>
        <p:txBody>
          <a:bodyPr/>
          <a:lstStyle/>
          <a:p>
            <a:fld id="{4F7994A1-B9E9-4448-B9BF-DF33A51276E5}" type="slidenum">
              <a:rPr lang="en-US" smtClean="0"/>
              <a:pPr/>
              <a:t>14</a:t>
            </a:fld>
            <a:endParaRPr lang="en-US"/>
          </a:p>
        </p:txBody>
      </p:sp>
      <p:pic>
        <p:nvPicPr>
          <p:cNvPr id="7" name="Picture 10">
            <a:extLst>
              <a:ext uri="{FF2B5EF4-FFF2-40B4-BE49-F238E27FC236}">
                <a16:creationId xmlns:a16="http://schemas.microsoft.com/office/drawing/2014/main" id="{D0BEE159-AA8B-4EFE-AAA4-8215DA32C00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297680" y="1280397"/>
            <a:ext cx="6370320" cy="5047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8567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C4FD1-ABDC-46C2-80B6-0B8021E1E7F4}"/>
              </a:ext>
            </a:extLst>
          </p:cNvPr>
          <p:cNvSpPr>
            <a:spLocks noGrp="1"/>
          </p:cNvSpPr>
          <p:nvPr>
            <p:ph type="title"/>
          </p:nvPr>
        </p:nvSpPr>
        <p:spPr>
          <a:xfrm>
            <a:off x="2609002" y="54865"/>
            <a:ext cx="8254069" cy="822960"/>
          </a:xfrm>
        </p:spPr>
        <p:txBody>
          <a:bodyPr>
            <a:noAutofit/>
          </a:bodyPr>
          <a:lstStyle/>
          <a:p>
            <a:r>
              <a:rPr lang="en-US" sz="3600" b="1" dirty="0">
                <a:latin typeface="Times New Roman" panose="02020603050405020304" pitchFamily="18" charset="0"/>
                <a:cs typeface="Times New Roman" panose="02020603050405020304" pitchFamily="18" charset="0"/>
              </a:rPr>
              <a:t>Court of Justice of the European Union</a:t>
            </a:r>
            <a:endParaRPr lang="en-CA" sz="3600" b="1"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08775169-169D-44AB-B5B5-DBF09E4E7F83}"/>
              </a:ext>
            </a:extLst>
          </p:cNvPr>
          <p:cNvSpPr>
            <a:spLocks noGrp="1"/>
          </p:cNvSpPr>
          <p:nvPr>
            <p:ph type="sldNum" sz="quarter" idx="12"/>
          </p:nvPr>
        </p:nvSpPr>
        <p:spPr/>
        <p:txBody>
          <a:bodyPr/>
          <a:lstStyle/>
          <a:p>
            <a:fld id="{4F7994A1-B9E9-4448-B9BF-DF33A51276E5}" type="slidenum">
              <a:rPr lang="en-US" smtClean="0"/>
              <a:pPr/>
              <a:t>15</a:t>
            </a:fld>
            <a:endParaRPr lang="en-US"/>
          </a:p>
        </p:txBody>
      </p:sp>
      <p:sp>
        <p:nvSpPr>
          <p:cNvPr id="7" name="Textplatzhalter 2">
            <a:extLst>
              <a:ext uri="{FF2B5EF4-FFF2-40B4-BE49-F238E27FC236}">
                <a16:creationId xmlns:a16="http://schemas.microsoft.com/office/drawing/2014/main" id="{5E67F62F-01AF-43DB-8526-E6595BB2ACE7}"/>
              </a:ext>
            </a:extLst>
          </p:cNvPr>
          <p:cNvSpPr txBox="1">
            <a:spLocks/>
          </p:cNvSpPr>
          <p:nvPr/>
        </p:nvSpPr>
        <p:spPr>
          <a:xfrm>
            <a:off x="2984395" y="1178433"/>
            <a:ext cx="8429031" cy="5543042"/>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spcBef>
                <a:spcPts val="800"/>
              </a:spcBef>
              <a:buFont typeface="Arial" panose="020B0604020202020204" pitchFamily="34" charset="0"/>
              <a:buChar char="•"/>
            </a:pPr>
            <a:r>
              <a:rPr lang="en-US" sz="2800" b="0" dirty="0">
                <a:solidFill>
                  <a:schemeClr val="tx1"/>
                </a:solidFill>
                <a:latin typeface="Times New Roman" panose="02020603050405020304" pitchFamily="18" charset="0"/>
                <a:cs typeface="Times New Roman" panose="02020603050405020304" pitchFamily="18" charset="0"/>
              </a:rPr>
              <a:t>Organization:</a:t>
            </a:r>
          </a:p>
          <a:p>
            <a:pPr marL="539750" indent="-184150" algn="l">
              <a:spcBef>
                <a:spcPts val="800"/>
              </a:spcBef>
              <a:buFont typeface="Arial" panose="020B0604020202020204" pitchFamily="34" charset="0"/>
              <a:buChar char="•"/>
            </a:pPr>
            <a:r>
              <a:rPr lang="en-US" sz="2400" b="0" dirty="0">
                <a:solidFill>
                  <a:schemeClr val="tx1"/>
                </a:solidFill>
                <a:latin typeface="Times New Roman" panose="02020603050405020304" pitchFamily="18" charset="0"/>
                <a:cs typeface="Times New Roman" panose="02020603050405020304" pitchFamily="18" charset="0"/>
              </a:rPr>
              <a:t>one judge from each member appointed for six years; chaired by president (Koen </a:t>
            </a:r>
            <a:r>
              <a:rPr lang="en-US" sz="2400" b="0" dirty="0" err="1">
                <a:solidFill>
                  <a:schemeClr val="tx1"/>
                </a:solidFill>
                <a:latin typeface="Times New Roman" panose="02020603050405020304" pitchFamily="18" charset="0"/>
                <a:cs typeface="Times New Roman" panose="02020603050405020304" pitchFamily="18" charset="0"/>
              </a:rPr>
              <a:t>Lenaerts</a:t>
            </a:r>
            <a:r>
              <a:rPr lang="en-US" sz="2400" b="0" dirty="0">
                <a:solidFill>
                  <a:schemeClr val="tx1"/>
                </a:solidFill>
                <a:latin typeface="Times New Roman" panose="02020603050405020304" pitchFamily="18" charset="0"/>
                <a:cs typeface="Times New Roman" panose="02020603050405020304" pitchFamily="18" charset="0"/>
              </a:rPr>
              <a:t>)</a:t>
            </a:r>
          </a:p>
          <a:p>
            <a:pPr marL="539750" indent="-184150" algn="l">
              <a:spcBef>
                <a:spcPts val="800"/>
              </a:spcBef>
              <a:buFont typeface="Arial" panose="020B0604020202020204" pitchFamily="34" charset="0"/>
              <a:buChar char="•"/>
            </a:pPr>
            <a:r>
              <a:rPr lang="en-US" sz="2400" b="0" dirty="0">
                <a:solidFill>
                  <a:schemeClr val="tx1"/>
                </a:solidFill>
                <a:latin typeface="Times New Roman" panose="02020603050405020304" pitchFamily="18" charset="0"/>
                <a:cs typeface="Times New Roman" panose="02020603050405020304" pitchFamily="18" charset="0"/>
              </a:rPr>
              <a:t>Court reaches its decisions by majority voting.</a:t>
            </a:r>
          </a:p>
          <a:p>
            <a:pPr marL="342900" indent="-342900" algn="l">
              <a:spcBef>
                <a:spcPts val="800"/>
              </a:spcBef>
              <a:buFont typeface="Arial" panose="020B0604020202020204" pitchFamily="34" charset="0"/>
              <a:buChar char="•"/>
            </a:pPr>
            <a:r>
              <a:rPr lang="en-US" sz="2200" b="0" dirty="0">
                <a:solidFill>
                  <a:schemeClr val="tx1"/>
                </a:solidFill>
                <a:latin typeface="Times New Roman" panose="02020603050405020304" pitchFamily="18" charset="0"/>
                <a:cs typeface="Times New Roman" panose="02020603050405020304" pitchFamily="18" charset="0"/>
              </a:rPr>
              <a:t>EU laws and decisions are open to interpretation that may lead to disputes that cannot be settled by negotiation:</a:t>
            </a:r>
          </a:p>
          <a:p>
            <a:pPr marL="539750" indent="-184150" algn="l">
              <a:spcBef>
                <a:spcPts val="800"/>
              </a:spcBef>
              <a:buFont typeface="Arial" panose="020B0604020202020204" pitchFamily="34" charset="0"/>
              <a:buChar char="•"/>
            </a:pPr>
            <a:r>
              <a:rPr lang="en-US" sz="2000" b="0" dirty="0">
                <a:solidFill>
                  <a:schemeClr val="tx1"/>
                </a:solidFill>
                <a:latin typeface="Times New Roman" panose="02020603050405020304" pitchFamily="18" charset="0"/>
                <a:cs typeface="Times New Roman" panose="02020603050405020304" pitchFamily="18" charset="0"/>
              </a:rPr>
              <a:t>Court settles these disputes, especially disputes between Member States, between the EU and Member States, between EU institutions, and between individuals and the EU;</a:t>
            </a:r>
          </a:p>
          <a:p>
            <a:pPr marL="539750" indent="-184150" algn="l">
              <a:spcBef>
                <a:spcPts val="800"/>
              </a:spcBef>
              <a:buFont typeface="Arial" panose="020B0604020202020204" pitchFamily="34" charset="0"/>
              <a:buChar char="•"/>
            </a:pPr>
            <a:r>
              <a:rPr lang="en-US" sz="2000" b="0" dirty="0">
                <a:solidFill>
                  <a:schemeClr val="tx1"/>
                </a:solidFill>
                <a:latin typeface="Times New Roman" panose="02020603050405020304" pitchFamily="18" charset="0"/>
                <a:cs typeface="Times New Roman" panose="02020603050405020304" pitchFamily="18" charset="0"/>
              </a:rPr>
              <a:t>It has had a major impact on European integration via case-law.</a:t>
            </a:r>
          </a:p>
          <a:p>
            <a:pPr marL="342900" indent="-342900" algn="l">
              <a:spcBef>
                <a:spcPts val="800"/>
              </a:spcBef>
              <a:buFont typeface="Arial" panose="020B0604020202020204" pitchFamily="34" charset="0"/>
              <a:buChar char="•"/>
            </a:pPr>
            <a:r>
              <a:rPr lang="en-US" sz="2200" b="0" dirty="0">
                <a:solidFill>
                  <a:schemeClr val="tx1"/>
                </a:solidFill>
                <a:latin typeface="Times New Roman" panose="02020603050405020304" pitchFamily="18" charset="0"/>
                <a:cs typeface="Times New Roman" panose="02020603050405020304" pitchFamily="18" charset="0"/>
              </a:rPr>
              <a:t>Judges are appointed by common accord of the Member States’ governments.</a:t>
            </a:r>
          </a:p>
        </p:txBody>
      </p:sp>
      <p:pic>
        <p:nvPicPr>
          <p:cNvPr id="7170" name="Picture 2" descr="EU top court rules Polish judges can appeal nominations | News | DW |  02.03.2021">
            <a:extLst>
              <a:ext uri="{FF2B5EF4-FFF2-40B4-BE49-F238E27FC236}">
                <a16:creationId xmlns:a16="http://schemas.microsoft.com/office/drawing/2014/main" id="{5F7F4B0C-17B2-4106-92C6-95566C74DD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81" y="0"/>
            <a:ext cx="2635183" cy="148323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EU court&amp;#39;s Koen Lenaerts to intervene in Brexit deal | Daily Mail Online">
            <a:extLst>
              <a:ext uri="{FF2B5EF4-FFF2-40B4-BE49-F238E27FC236}">
                <a16:creationId xmlns:a16="http://schemas.microsoft.com/office/drawing/2014/main" id="{0E180D80-C616-4E29-A879-773F6792AB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147" y="1483232"/>
            <a:ext cx="2100453" cy="2347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90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858981" y="1752600"/>
          <a:ext cx="10598726" cy="3901440"/>
        </p:xfrm>
        <a:graphic>
          <a:graphicData uri="http://schemas.openxmlformats.org/drawingml/2006/table">
            <a:tbl>
              <a:tblPr firstRow="1" bandRow="1">
                <a:tableStyleId>{93296810-A885-4BE3-A3E7-6D5BEEA58F35}</a:tableStyleId>
              </a:tblPr>
              <a:tblGrid>
                <a:gridCol w="3532908">
                  <a:extLst>
                    <a:ext uri="{9D8B030D-6E8A-4147-A177-3AD203B41FA5}">
                      <a16:colId xmlns:a16="http://schemas.microsoft.com/office/drawing/2014/main" val="20000"/>
                    </a:ext>
                  </a:extLst>
                </a:gridCol>
                <a:gridCol w="3532909">
                  <a:extLst>
                    <a:ext uri="{9D8B030D-6E8A-4147-A177-3AD203B41FA5}">
                      <a16:colId xmlns:a16="http://schemas.microsoft.com/office/drawing/2014/main" val="20001"/>
                    </a:ext>
                  </a:extLst>
                </a:gridCol>
                <a:gridCol w="3532909">
                  <a:extLst>
                    <a:ext uri="{9D8B030D-6E8A-4147-A177-3AD203B41FA5}">
                      <a16:colId xmlns:a16="http://schemas.microsoft.com/office/drawing/2014/main" val="20002"/>
                    </a:ext>
                  </a:extLst>
                </a:gridCol>
              </a:tblGrid>
              <a:tr h="381000">
                <a:tc>
                  <a:txBody>
                    <a:bodyPr/>
                    <a:lstStyle/>
                    <a:p>
                      <a:r>
                        <a:rPr lang="de-DE" sz="2000" dirty="0">
                          <a:solidFill>
                            <a:schemeClr val="bg1"/>
                          </a:solidFill>
                          <a:latin typeface="Palatino Linotype" pitchFamily="18" charset="0"/>
                        </a:rPr>
                        <a:t>Institution</a:t>
                      </a:r>
                      <a:endParaRPr lang="en-US" sz="2000" dirty="0">
                        <a:solidFill>
                          <a:schemeClr val="bg1"/>
                        </a:solidFill>
                        <a:latin typeface="Palatino Linotype" pitchFamily="18" charset="0"/>
                      </a:endParaRPr>
                    </a:p>
                  </a:txBody>
                  <a:tcPr>
                    <a:solidFill>
                      <a:srgbClr val="002060"/>
                    </a:solidFill>
                  </a:tcPr>
                </a:tc>
                <a:tc>
                  <a:txBody>
                    <a:bodyPr/>
                    <a:lstStyle/>
                    <a:p>
                      <a:r>
                        <a:rPr lang="de-DE" sz="2000" dirty="0">
                          <a:solidFill>
                            <a:schemeClr val="bg1"/>
                          </a:solidFill>
                          <a:latin typeface="Palatino Linotype" pitchFamily="18" charset="0"/>
                        </a:rPr>
                        <a:t>Composition</a:t>
                      </a:r>
                      <a:endParaRPr lang="en-US" sz="2000" dirty="0">
                        <a:solidFill>
                          <a:schemeClr val="bg1"/>
                        </a:solidFill>
                        <a:latin typeface="Palatino Linotype" pitchFamily="18" charset="0"/>
                      </a:endParaRPr>
                    </a:p>
                  </a:txBody>
                  <a:tcPr>
                    <a:solidFill>
                      <a:srgbClr val="002060"/>
                    </a:solidFill>
                  </a:tcPr>
                </a:tc>
                <a:tc>
                  <a:txBody>
                    <a:bodyPr/>
                    <a:lstStyle/>
                    <a:p>
                      <a:r>
                        <a:rPr lang="de-DE" sz="2000" dirty="0">
                          <a:solidFill>
                            <a:schemeClr val="bg1"/>
                          </a:solidFill>
                          <a:latin typeface="Palatino Linotype" pitchFamily="18" charset="0"/>
                        </a:rPr>
                        <a:t>Governance</a:t>
                      </a:r>
                      <a:r>
                        <a:rPr lang="de-DE" sz="2000" baseline="0" dirty="0">
                          <a:solidFill>
                            <a:schemeClr val="bg1"/>
                          </a:solidFill>
                          <a:latin typeface="Palatino Linotype" pitchFamily="18" charset="0"/>
                        </a:rPr>
                        <a:t> role</a:t>
                      </a:r>
                      <a:endParaRPr lang="en-US" sz="2000" dirty="0">
                        <a:solidFill>
                          <a:schemeClr val="bg1"/>
                        </a:solidFill>
                        <a:latin typeface="Palatino Linotype" pitchFamily="18" charset="0"/>
                      </a:endParaRPr>
                    </a:p>
                  </a:txBody>
                  <a:tcPr>
                    <a:solidFill>
                      <a:srgbClr val="002060"/>
                    </a:solidFill>
                  </a:tcPr>
                </a:tc>
                <a:extLst>
                  <a:ext uri="{0D108BD9-81ED-4DB2-BD59-A6C34878D82A}">
                    <a16:rowId xmlns:a16="http://schemas.microsoft.com/office/drawing/2014/main" val="10000"/>
                  </a:ext>
                </a:extLst>
              </a:tr>
              <a:tr h="687369">
                <a:tc>
                  <a:txBody>
                    <a:bodyPr/>
                    <a:lstStyle/>
                    <a:p>
                      <a:r>
                        <a:rPr lang="de-DE" sz="2000" dirty="0">
                          <a:solidFill>
                            <a:srgbClr val="002060"/>
                          </a:solidFill>
                          <a:latin typeface="Palatino Linotype" pitchFamily="18" charset="0"/>
                        </a:rPr>
                        <a:t>European Council (Brussels</a:t>
                      </a:r>
                      <a:r>
                        <a:rPr lang="de-DE" sz="2000" baseline="0" dirty="0">
                          <a:solidFill>
                            <a:srgbClr val="002060"/>
                          </a:solidFill>
                          <a:latin typeface="Palatino Linotype" pitchFamily="18" charset="0"/>
                        </a:rPr>
                        <a:t>)</a:t>
                      </a:r>
                      <a:endParaRPr lang="en-US" sz="2000" dirty="0">
                        <a:solidFill>
                          <a:srgbClr val="002060"/>
                        </a:solidFill>
                        <a:latin typeface="Palatino Linotype" pitchFamily="18" charset="0"/>
                      </a:endParaRPr>
                    </a:p>
                  </a:txBody>
                  <a:tcPr/>
                </a:tc>
                <a:tc>
                  <a:txBody>
                    <a:bodyPr/>
                    <a:lstStyle/>
                    <a:p>
                      <a:r>
                        <a:rPr lang="de-DE" sz="2000" dirty="0">
                          <a:solidFill>
                            <a:srgbClr val="002060"/>
                          </a:solidFill>
                          <a:latin typeface="Palatino Linotype" pitchFamily="18" charset="0"/>
                        </a:rPr>
                        <a:t>Member</a:t>
                      </a:r>
                      <a:r>
                        <a:rPr lang="de-DE" sz="2000" baseline="0" dirty="0">
                          <a:solidFill>
                            <a:srgbClr val="002060"/>
                          </a:solidFill>
                          <a:latin typeface="Palatino Linotype" pitchFamily="18" charset="0"/>
                        </a:rPr>
                        <a:t> state leaders</a:t>
                      </a:r>
                      <a:br>
                        <a:rPr lang="de-DE" sz="2000" baseline="0" dirty="0">
                          <a:solidFill>
                            <a:srgbClr val="002060"/>
                          </a:solidFill>
                          <a:latin typeface="Palatino Linotype" pitchFamily="18" charset="0"/>
                        </a:rPr>
                      </a:br>
                      <a:r>
                        <a:rPr lang="de-DE" sz="2000" baseline="0" dirty="0">
                          <a:solidFill>
                            <a:srgbClr val="002060"/>
                          </a:solidFill>
                          <a:latin typeface="Palatino Linotype" pitchFamily="18" charset="0"/>
                        </a:rPr>
                        <a:t>(intergovernmental)</a:t>
                      </a:r>
                      <a:endParaRPr lang="en-US" sz="2000" dirty="0">
                        <a:solidFill>
                          <a:srgbClr val="002060"/>
                        </a:solidFill>
                        <a:latin typeface="Palatino Linotype" pitchFamily="18" charset="0"/>
                      </a:endParaRPr>
                    </a:p>
                  </a:txBody>
                  <a:tcPr/>
                </a:tc>
                <a:tc>
                  <a:txBody>
                    <a:bodyPr/>
                    <a:lstStyle/>
                    <a:p>
                      <a:r>
                        <a:rPr lang="de-DE" sz="2000" dirty="0">
                          <a:solidFill>
                            <a:srgbClr val="002060"/>
                          </a:solidFill>
                          <a:latin typeface="Palatino Linotype" pitchFamily="18" charset="0"/>
                        </a:rPr>
                        <a:t>Defines legislative,</a:t>
                      </a:r>
                      <a:r>
                        <a:rPr lang="de-DE" sz="2000" baseline="0" dirty="0">
                          <a:solidFill>
                            <a:srgbClr val="002060"/>
                          </a:solidFill>
                          <a:latin typeface="Palatino Linotype" pitchFamily="18" charset="0"/>
                        </a:rPr>
                        <a:t> executive objectives</a:t>
                      </a:r>
                      <a:endParaRPr lang="en-US" sz="2000" dirty="0">
                        <a:solidFill>
                          <a:srgbClr val="002060"/>
                        </a:solidFill>
                        <a:latin typeface="Palatino Linotype" pitchFamily="18" charset="0"/>
                      </a:endParaRPr>
                    </a:p>
                  </a:txBody>
                  <a:tcPr/>
                </a:tc>
                <a:extLst>
                  <a:ext uri="{0D108BD9-81ED-4DB2-BD59-A6C34878D82A}">
                    <a16:rowId xmlns:a16="http://schemas.microsoft.com/office/drawing/2014/main" val="10001"/>
                  </a:ext>
                </a:extLst>
              </a:tr>
              <a:tr h="687369">
                <a:tc>
                  <a:txBody>
                    <a:bodyPr/>
                    <a:lstStyle/>
                    <a:p>
                      <a:r>
                        <a:rPr lang="de-DE" sz="2000" dirty="0">
                          <a:solidFill>
                            <a:srgbClr val="002060"/>
                          </a:solidFill>
                          <a:latin typeface="Palatino Linotype" pitchFamily="18" charset="0"/>
                        </a:rPr>
                        <a:t>European Commission (Brussels)</a:t>
                      </a:r>
                      <a:endParaRPr lang="en-US" sz="2000" dirty="0">
                        <a:solidFill>
                          <a:srgbClr val="002060"/>
                        </a:solidFill>
                        <a:latin typeface="Palatino Linotype" pitchFamily="18" charset="0"/>
                      </a:endParaRPr>
                    </a:p>
                  </a:txBody>
                  <a:tcPr/>
                </a:tc>
                <a:tc>
                  <a:txBody>
                    <a:bodyPr/>
                    <a:lstStyle/>
                    <a:p>
                      <a:r>
                        <a:rPr lang="de-DE" sz="2000" dirty="0">
                          <a:solidFill>
                            <a:srgbClr val="002060"/>
                          </a:solidFill>
                          <a:latin typeface="Palatino Linotype" pitchFamily="18" charset="0"/>
                        </a:rPr>
                        <a:t>EU bureaucrats (supranational)</a:t>
                      </a:r>
                      <a:endParaRPr lang="en-US" sz="2000" dirty="0">
                        <a:solidFill>
                          <a:srgbClr val="002060"/>
                        </a:solidFill>
                        <a:latin typeface="Palatino Linotype" pitchFamily="18" charset="0"/>
                      </a:endParaRPr>
                    </a:p>
                  </a:txBody>
                  <a:tcPr/>
                </a:tc>
                <a:tc>
                  <a:txBody>
                    <a:bodyPr/>
                    <a:lstStyle/>
                    <a:p>
                      <a:r>
                        <a:rPr lang="de-DE" sz="2000" baseline="0" dirty="0">
                          <a:solidFill>
                            <a:srgbClr val="002060"/>
                          </a:solidFill>
                          <a:latin typeface="Palatino Linotype" pitchFamily="18" charset="0"/>
                        </a:rPr>
                        <a:t>Executive, some legislative functions </a:t>
                      </a:r>
                      <a:endParaRPr lang="en-US" sz="2000" dirty="0">
                        <a:solidFill>
                          <a:srgbClr val="002060"/>
                        </a:solidFill>
                        <a:latin typeface="Palatino Linotype" pitchFamily="18" charset="0"/>
                      </a:endParaRPr>
                    </a:p>
                  </a:txBody>
                  <a:tcPr/>
                </a:tc>
                <a:extLst>
                  <a:ext uri="{0D108BD9-81ED-4DB2-BD59-A6C34878D82A}">
                    <a16:rowId xmlns:a16="http://schemas.microsoft.com/office/drawing/2014/main" val="10002"/>
                  </a:ext>
                </a:extLst>
              </a:tr>
              <a:tr h="687369">
                <a:tc>
                  <a:txBody>
                    <a:bodyPr/>
                    <a:lstStyle/>
                    <a:p>
                      <a:r>
                        <a:rPr lang="de-DE" sz="2000" dirty="0">
                          <a:solidFill>
                            <a:srgbClr val="002060"/>
                          </a:solidFill>
                          <a:latin typeface="Palatino Linotype" pitchFamily="18" charset="0"/>
                        </a:rPr>
                        <a:t>Council of</a:t>
                      </a:r>
                      <a:r>
                        <a:rPr lang="de-DE" sz="2000" baseline="0" dirty="0">
                          <a:solidFill>
                            <a:srgbClr val="002060"/>
                          </a:solidFill>
                          <a:latin typeface="Palatino Linotype" pitchFamily="18" charset="0"/>
                        </a:rPr>
                        <a:t> the European Union (Brussels)</a:t>
                      </a:r>
                      <a:endParaRPr lang="en-US" sz="2000" dirty="0">
                        <a:solidFill>
                          <a:srgbClr val="002060"/>
                        </a:solidFill>
                        <a:latin typeface="Palatino Linotype" pitchFamily="18" charset="0"/>
                      </a:endParaRPr>
                    </a:p>
                  </a:txBody>
                  <a:tcPr/>
                </a:tc>
                <a:tc>
                  <a:txBody>
                    <a:bodyPr/>
                    <a:lstStyle/>
                    <a:p>
                      <a:r>
                        <a:rPr lang="de-DE" sz="2000" dirty="0">
                          <a:solidFill>
                            <a:srgbClr val="002060"/>
                          </a:solidFill>
                          <a:latin typeface="Palatino Linotype" pitchFamily="18" charset="0"/>
                        </a:rPr>
                        <a:t>Member state ministers (intergovernmental)</a:t>
                      </a:r>
                      <a:endParaRPr lang="en-US" sz="2000" dirty="0">
                        <a:solidFill>
                          <a:srgbClr val="002060"/>
                        </a:solidFill>
                        <a:latin typeface="Palatino Linotype" pitchFamily="18" charset="0"/>
                      </a:endParaRPr>
                    </a:p>
                  </a:txBody>
                  <a:tcPr/>
                </a:tc>
                <a:tc>
                  <a:txBody>
                    <a:bodyPr/>
                    <a:lstStyle/>
                    <a:p>
                      <a:r>
                        <a:rPr lang="de-DE" sz="2000" dirty="0">
                          <a:solidFill>
                            <a:srgbClr val="002060"/>
                          </a:solidFill>
                          <a:latin typeface="Palatino Linotype" pitchFamily="18" charset="0"/>
                        </a:rPr>
                        <a:t>Legislative, some executive functions</a:t>
                      </a:r>
                      <a:endParaRPr lang="en-US" sz="2000" dirty="0">
                        <a:solidFill>
                          <a:srgbClr val="002060"/>
                        </a:solidFill>
                        <a:latin typeface="Palatino Linotype" pitchFamily="18" charset="0"/>
                      </a:endParaRPr>
                    </a:p>
                  </a:txBody>
                  <a:tcPr/>
                </a:tc>
                <a:extLst>
                  <a:ext uri="{0D108BD9-81ED-4DB2-BD59-A6C34878D82A}">
                    <a16:rowId xmlns:a16="http://schemas.microsoft.com/office/drawing/2014/main" val="10003"/>
                  </a:ext>
                </a:extLst>
              </a:tr>
              <a:tr h="687369">
                <a:tc>
                  <a:txBody>
                    <a:bodyPr/>
                    <a:lstStyle/>
                    <a:p>
                      <a:r>
                        <a:rPr lang="de-DE" sz="2000" dirty="0">
                          <a:solidFill>
                            <a:srgbClr val="002060"/>
                          </a:solidFill>
                          <a:latin typeface="Palatino Linotype" pitchFamily="18" charset="0"/>
                        </a:rPr>
                        <a:t>European Parliament</a:t>
                      </a:r>
                    </a:p>
                    <a:p>
                      <a:r>
                        <a:rPr lang="de-DE" sz="2000" dirty="0">
                          <a:solidFill>
                            <a:srgbClr val="002060"/>
                          </a:solidFill>
                          <a:latin typeface="Palatino Linotype" pitchFamily="18" charset="0"/>
                        </a:rPr>
                        <a:t>(Strasbourg, Brussels)</a:t>
                      </a:r>
                      <a:endParaRPr lang="en-US" sz="2000" dirty="0">
                        <a:solidFill>
                          <a:srgbClr val="002060"/>
                        </a:solidFill>
                        <a:latin typeface="Palatino Linotype" pitchFamily="18" charset="0"/>
                      </a:endParaRPr>
                    </a:p>
                  </a:txBody>
                  <a:tcPr/>
                </a:tc>
                <a:tc>
                  <a:txBody>
                    <a:bodyPr/>
                    <a:lstStyle/>
                    <a:p>
                      <a:r>
                        <a:rPr lang="de-DE" sz="2000" dirty="0">
                          <a:solidFill>
                            <a:srgbClr val="002060"/>
                          </a:solidFill>
                          <a:latin typeface="Palatino Linotype" pitchFamily="18" charset="0"/>
                        </a:rPr>
                        <a:t>Elected MEPs</a:t>
                      </a:r>
                      <a:r>
                        <a:rPr lang="de-DE" sz="2000" baseline="0" dirty="0">
                          <a:solidFill>
                            <a:srgbClr val="002060"/>
                          </a:solidFill>
                          <a:latin typeface="Palatino Linotype" pitchFamily="18" charset="0"/>
                        </a:rPr>
                        <a:t> (supranational)</a:t>
                      </a:r>
                      <a:endParaRPr lang="en-US" sz="2000" dirty="0">
                        <a:solidFill>
                          <a:srgbClr val="002060"/>
                        </a:solidFill>
                        <a:latin typeface="Palatino Linotype" pitchFamily="18" charset="0"/>
                      </a:endParaRPr>
                    </a:p>
                  </a:txBody>
                  <a:tcPr/>
                </a:tc>
                <a:tc>
                  <a:txBody>
                    <a:bodyPr/>
                    <a:lstStyle/>
                    <a:p>
                      <a:r>
                        <a:rPr lang="de-DE" sz="2000" dirty="0">
                          <a:solidFill>
                            <a:srgbClr val="002060"/>
                          </a:solidFill>
                          <a:latin typeface="Palatino Linotype" pitchFamily="18" charset="0"/>
                        </a:rPr>
                        <a:t>Legislative</a:t>
                      </a:r>
                      <a:endParaRPr lang="en-US" sz="2000" dirty="0">
                        <a:solidFill>
                          <a:srgbClr val="002060"/>
                        </a:solidFill>
                        <a:latin typeface="Palatino Linotype" pitchFamily="18" charset="0"/>
                      </a:endParaRPr>
                    </a:p>
                  </a:txBody>
                  <a:tcPr/>
                </a:tc>
                <a:extLst>
                  <a:ext uri="{0D108BD9-81ED-4DB2-BD59-A6C34878D82A}">
                    <a16:rowId xmlns:a16="http://schemas.microsoft.com/office/drawing/2014/main" val="10004"/>
                  </a:ext>
                </a:extLst>
              </a:tr>
              <a:tr h="687369">
                <a:tc>
                  <a:txBody>
                    <a:bodyPr/>
                    <a:lstStyle/>
                    <a:p>
                      <a:r>
                        <a:rPr lang="de-DE" sz="2000" dirty="0">
                          <a:solidFill>
                            <a:srgbClr val="002060"/>
                          </a:solidFill>
                          <a:latin typeface="Palatino Linotype" pitchFamily="18" charset="0"/>
                        </a:rPr>
                        <a:t>Court of Justice</a:t>
                      </a:r>
                      <a:br>
                        <a:rPr lang="de-DE" sz="2000" baseline="0" dirty="0">
                          <a:solidFill>
                            <a:srgbClr val="002060"/>
                          </a:solidFill>
                          <a:latin typeface="Palatino Linotype" pitchFamily="18" charset="0"/>
                        </a:rPr>
                      </a:br>
                      <a:r>
                        <a:rPr lang="de-DE" sz="2000" baseline="0" dirty="0">
                          <a:solidFill>
                            <a:srgbClr val="002060"/>
                          </a:solidFill>
                          <a:latin typeface="Palatino Linotype" pitchFamily="18" charset="0"/>
                        </a:rPr>
                        <a:t>(Luxembourg)</a:t>
                      </a:r>
                      <a:endParaRPr lang="en-US" sz="2000" dirty="0">
                        <a:solidFill>
                          <a:srgbClr val="002060"/>
                        </a:solidFill>
                        <a:latin typeface="Palatino Linotype" pitchFamily="18" charset="0"/>
                      </a:endParaRPr>
                    </a:p>
                  </a:txBody>
                  <a:tcPr/>
                </a:tc>
                <a:tc>
                  <a:txBody>
                    <a:bodyPr/>
                    <a:lstStyle/>
                    <a:p>
                      <a:r>
                        <a:rPr lang="de-DE" sz="2000" dirty="0">
                          <a:solidFill>
                            <a:srgbClr val="002060"/>
                          </a:solidFill>
                          <a:latin typeface="Palatino Linotype" pitchFamily="18" charset="0"/>
                        </a:rPr>
                        <a:t>EU judges (supranational)</a:t>
                      </a:r>
                      <a:endParaRPr lang="en-US" sz="2000" dirty="0">
                        <a:solidFill>
                          <a:srgbClr val="002060"/>
                        </a:solidFill>
                        <a:latin typeface="Palatino Linotype" pitchFamily="18" charset="0"/>
                      </a:endParaRPr>
                    </a:p>
                  </a:txBody>
                  <a:tcPr/>
                </a:tc>
                <a:tc>
                  <a:txBody>
                    <a:bodyPr/>
                    <a:lstStyle/>
                    <a:p>
                      <a:r>
                        <a:rPr lang="de-DE" sz="2000" dirty="0">
                          <a:solidFill>
                            <a:srgbClr val="002060"/>
                          </a:solidFill>
                          <a:latin typeface="Palatino Linotype" pitchFamily="18" charset="0"/>
                        </a:rPr>
                        <a:t>Judiciary</a:t>
                      </a:r>
                      <a:endParaRPr lang="en-US" sz="2000" dirty="0">
                        <a:solidFill>
                          <a:srgbClr val="002060"/>
                        </a:solidFill>
                        <a:latin typeface="Palatino Linotype" pitchFamily="18" charset="0"/>
                      </a:endParaRPr>
                    </a:p>
                  </a:txBody>
                  <a:tcPr/>
                </a:tc>
                <a:extLst>
                  <a:ext uri="{0D108BD9-81ED-4DB2-BD59-A6C34878D82A}">
                    <a16:rowId xmlns:a16="http://schemas.microsoft.com/office/drawing/2014/main" val="10005"/>
                  </a:ext>
                </a:extLst>
              </a:tr>
            </a:tbl>
          </a:graphicData>
        </a:graphic>
      </p:graphicFrame>
      <p:sp>
        <p:nvSpPr>
          <p:cNvPr id="11" name="Rectangle 4"/>
          <p:cNvSpPr>
            <a:spLocks noChangeArrowheads="1"/>
          </p:cNvSpPr>
          <p:nvPr/>
        </p:nvSpPr>
        <p:spPr bwMode="auto">
          <a:xfrm>
            <a:off x="858981" y="193960"/>
            <a:ext cx="10598727" cy="1143000"/>
          </a:xfrm>
          <a:prstGeom prst="rect">
            <a:avLst/>
          </a:prstGeom>
          <a:noFill/>
          <a:ln w="9525">
            <a:noFill/>
            <a:miter lim="800000"/>
            <a:headEnd/>
            <a:tailEnd/>
          </a:ln>
          <a:effectLst/>
        </p:spPr>
        <p:txBody>
          <a:bodyPr anchor="ctr"/>
          <a:lstStyle/>
          <a:p>
            <a:pPr fontAlgn="base">
              <a:spcBef>
                <a:spcPct val="0"/>
              </a:spcBef>
              <a:spcAft>
                <a:spcPct val="0"/>
              </a:spcAft>
            </a:pPr>
            <a:r>
              <a:rPr lang="en-US" sz="3600" b="1" dirty="0">
                <a:latin typeface="Times New Roman" panose="02020603050405020304" pitchFamily="18" charset="0"/>
                <a:cs typeface="Times New Roman" panose="02020603050405020304" pitchFamily="18" charset="0"/>
              </a:rPr>
              <a:t>Core EU institutions: Another look</a:t>
            </a:r>
          </a:p>
        </p:txBody>
      </p:sp>
      <p:sp>
        <p:nvSpPr>
          <p:cNvPr id="5" name="Rounded Rectangle 4"/>
          <p:cNvSpPr/>
          <p:nvPr/>
        </p:nvSpPr>
        <p:spPr bwMode="auto">
          <a:xfrm>
            <a:off x="736600" y="2819400"/>
            <a:ext cx="10845800" cy="2133600"/>
          </a:xfrm>
          <a:prstGeom prst="round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0">
              <a:solidFill>
                <a:srgbClr val="000000"/>
              </a:solidFill>
              <a:latin typeface="Palatino Linotype" pitchFamily="18" charset="0"/>
            </a:endParaRPr>
          </a:p>
        </p:txBody>
      </p:sp>
      <p:sp>
        <p:nvSpPr>
          <p:cNvPr id="6" name="Rounded Rectangle 5"/>
          <p:cNvSpPr/>
          <p:nvPr/>
        </p:nvSpPr>
        <p:spPr bwMode="auto">
          <a:xfrm>
            <a:off x="858981" y="2819400"/>
            <a:ext cx="10598727" cy="1447800"/>
          </a:xfrm>
          <a:prstGeom prst="round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0">
              <a:solidFill>
                <a:srgbClr val="000000"/>
              </a:solidFill>
              <a:latin typeface="Palatino Linotype" pitchFamily="18" charset="0"/>
            </a:endParaRPr>
          </a:p>
        </p:txBody>
      </p:sp>
    </p:spTree>
    <p:extLst>
      <p:ext uri="{BB962C8B-B14F-4D97-AF65-F5344CB8AC3E}">
        <p14:creationId xmlns:p14="http://schemas.microsoft.com/office/powerpoint/2010/main" val="288262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86968" y="100584"/>
            <a:ext cx="9300353" cy="822960"/>
          </a:xfrm>
        </p:spPr>
        <p:txBody>
          <a:bodyPr/>
          <a:lstStyle/>
          <a:p>
            <a:r>
              <a:rPr lang="de-DE" b="1" dirty="0">
                <a:solidFill>
                  <a:schemeClr val="tx1"/>
                </a:solidFill>
                <a:latin typeface="Times" panose="02020603050405020304" pitchFamily="18" charset="0"/>
                <a:cs typeface="Times" panose="02020603050405020304" pitchFamily="18" charset="0"/>
              </a:rPr>
              <a:t> The ordinary legislative procedure</a:t>
            </a: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17</a:t>
            </a:fld>
            <a:endParaRPr lang="en-US" dirty="0"/>
          </a:p>
        </p:txBody>
      </p:sp>
      <p:pic>
        <p:nvPicPr>
          <p:cNvPr id="6" name="Picture 5">
            <a:extLst>
              <a:ext uri="{FF2B5EF4-FFF2-40B4-BE49-F238E27FC236}">
                <a16:creationId xmlns:a16="http://schemas.microsoft.com/office/drawing/2014/main" id="{B27619BD-CB2B-4265-BA6C-C3158BF581B1}"/>
              </a:ext>
            </a:extLst>
          </p:cNvPr>
          <p:cNvPicPr>
            <a:picLocks noChangeAspect="1"/>
          </p:cNvPicPr>
          <p:nvPr/>
        </p:nvPicPr>
        <p:blipFill>
          <a:blip r:embed="rId2"/>
          <a:stretch>
            <a:fillRect/>
          </a:stretch>
        </p:blipFill>
        <p:spPr>
          <a:xfrm>
            <a:off x="1851418" y="1144155"/>
            <a:ext cx="8335903" cy="5164050"/>
          </a:xfrm>
          <a:prstGeom prst="rect">
            <a:avLst/>
          </a:prstGeom>
        </p:spPr>
      </p:pic>
    </p:spTree>
    <p:extLst>
      <p:ext uri="{BB962C8B-B14F-4D97-AF65-F5344CB8AC3E}">
        <p14:creationId xmlns:p14="http://schemas.microsoft.com/office/powerpoint/2010/main" val="1335977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10" y="0"/>
            <a:ext cx="10515600" cy="1325563"/>
          </a:xfrm>
        </p:spPr>
        <p:txBody>
          <a:bodyPr/>
          <a:lstStyle/>
          <a:p>
            <a:pPr algn="ctr"/>
            <a:r>
              <a:rPr lang="en-CA" b="1" dirty="0">
                <a:latin typeface="Times New Roman" panose="02020603050405020304" pitchFamily="18" charset="0"/>
                <a:cs typeface="Times New Roman" panose="02020603050405020304" pitchFamily="18" charset="0"/>
              </a:rPr>
              <a:t>What is the EU?</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7909" y="3243878"/>
            <a:ext cx="11411339" cy="2839681"/>
          </a:xfrm>
        </p:spPr>
        <p:txBody>
          <a:bodyPr/>
          <a:lstStyle/>
          <a:p>
            <a:pPr marL="0" indent="0" algn="ctr">
              <a:spcBef>
                <a:spcPts val="600"/>
              </a:spcBef>
              <a:buNone/>
            </a:pPr>
            <a:r>
              <a:rPr lang="de-DE" sz="3600" dirty="0">
                <a:latin typeface="Times New Roman" panose="02020603050405020304" pitchFamily="18" charset="0"/>
                <a:cs typeface="Times New Roman" panose="02020603050405020304" pitchFamily="18" charset="0"/>
              </a:rPr>
              <a:t>More than an international organization, less than a state: </a:t>
            </a:r>
          </a:p>
          <a:p>
            <a:pPr lvl="1" algn="ctr">
              <a:spcBef>
                <a:spcPts val="600"/>
              </a:spcBef>
            </a:pPr>
            <a:endParaRPr lang="de-DE" sz="3600" dirty="0">
              <a:latin typeface="Times New Roman" panose="02020603050405020304" pitchFamily="18" charset="0"/>
              <a:cs typeface="Times New Roman" panose="02020603050405020304" pitchFamily="18" charset="0"/>
            </a:endParaRPr>
          </a:p>
          <a:p>
            <a:pPr lvl="1" algn="ctr">
              <a:spcBef>
                <a:spcPts val="600"/>
              </a:spcBef>
            </a:pPr>
            <a:r>
              <a:rPr lang="de-DE" sz="3600" dirty="0">
                <a:latin typeface="Times New Roman" panose="02020603050405020304" pitchFamily="18" charset="0"/>
                <a:cs typeface="Times New Roman" panose="02020603050405020304" pitchFamily="18" charset="0"/>
              </a:rPr>
              <a:t>EU is a combination of intergovernmentalism (member-state control) and supranationalism (pan-European mandate)</a:t>
            </a:r>
            <a:endParaRPr lang="en-CA" sz="3600" dirty="0">
              <a:latin typeface="Times New Roman" panose="02020603050405020304" pitchFamily="18" charset="0"/>
              <a:cs typeface="Times New Roman" panose="02020603050405020304" pitchFamily="18"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51" y="0"/>
            <a:ext cx="3810000" cy="2762250"/>
          </a:xfrm>
          <a:prstGeom prst="rect">
            <a:avLst/>
          </a:prstGeom>
        </p:spPr>
      </p:pic>
    </p:spTree>
    <p:extLst>
      <p:ext uri="{BB962C8B-B14F-4D97-AF65-F5344CB8AC3E}">
        <p14:creationId xmlns:p14="http://schemas.microsoft.com/office/powerpoint/2010/main" val="276738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136" y="103869"/>
            <a:ext cx="10515600" cy="1325563"/>
          </a:xfrm>
        </p:spPr>
        <p:txBody>
          <a:bodyPr>
            <a:normAutofit/>
          </a:bodyPr>
          <a:lstStyle/>
          <a:p>
            <a:r>
              <a:rPr lang="en-CA" sz="3600" b="1" dirty="0">
                <a:latin typeface="Times New Roman" panose="02020603050405020304" pitchFamily="18" charset="0"/>
                <a:cs typeface="Times New Roman" panose="02020603050405020304" pitchFamily="18" charset="0"/>
              </a:rPr>
              <a:t>Areas of success</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50168" y="1353312"/>
            <a:ext cx="10515600" cy="5346067"/>
          </a:xfrm>
        </p:spPr>
        <p:txBody>
          <a:bodyPr>
            <a:normAutofit/>
          </a:bodyPr>
          <a:lstStyle/>
          <a:p>
            <a:r>
              <a:rPr lang="en-CA" dirty="0">
                <a:latin typeface="Times New Roman" panose="02020603050405020304" pitchFamily="18" charset="0"/>
                <a:cs typeface="Times New Roman" panose="02020603050405020304" pitchFamily="18" charset="0"/>
              </a:rPr>
              <a:t>Nobel peace prize in 2012 </a:t>
            </a:r>
          </a:p>
          <a:p>
            <a:r>
              <a:rPr lang="en-CA" dirty="0">
                <a:latin typeface="Times New Roman" panose="02020603050405020304" pitchFamily="18" charset="0"/>
                <a:cs typeface="Times New Roman" panose="02020603050405020304" pitchFamily="18" charset="0"/>
              </a:rPr>
              <a:t>Spread of European norms and values (freedom, democracy, human and minority rights, rule of law) through various policies</a:t>
            </a:r>
          </a:p>
          <a:p>
            <a:pPr lvl="1"/>
            <a:r>
              <a:rPr lang="en-CA" dirty="0">
                <a:latin typeface="Times New Roman" panose="02020603050405020304" pitchFamily="18" charset="0"/>
                <a:cs typeface="Times New Roman" panose="02020603050405020304" pitchFamily="18" charset="0"/>
              </a:rPr>
              <a:t>Enlargement, trade, development</a:t>
            </a:r>
          </a:p>
          <a:p>
            <a:r>
              <a:rPr lang="en-CA" dirty="0">
                <a:latin typeface="Times New Roman" panose="02020603050405020304" pitchFamily="18" charset="0"/>
                <a:cs typeface="Times New Roman" panose="02020603050405020304" pitchFamily="18" charset="0"/>
              </a:rPr>
              <a:t>Largest single market of the world:</a:t>
            </a:r>
          </a:p>
          <a:p>
            <a:pPr lvl="1"/>
            <a:r>
              <a:rPr lang="en-US" altLang="en-US" dirty="0">
                <a:latin typeface="Times New Roman" panose="02020603050405020304" pitchFamily="18" charset="0"/>
                <a:cs typeface="Times New Roman" panose="02020603050405020304" pitchFamily="18" charset="0"/>
              </a:rPr>
              <a:t>The EU is the third largest economy in the world. </a:t>
            </a:r>
          </a:p>
          <a:p>
            <a:pPr lvl="1"/>
            <a:r>
              <a:rPr lang="en-US" altLang="en-US" dirty="0">
                <a:latin typeface="Times New Roman" panose="02020603050405020304" pitchFamily="18" charset="0"/>
                <a:cs typeface="Times New Roman" panose="02020603050405020304" pitchFamily="18" charset="0"/>
              </a:rPr>
              <a:t>The EU is the world's largest trading block.</a:t>
            </a:r>
          </a:p>
          <a:p>
            <a:pPr lvl="1"/>
            <a:r>
              <a:rPr lang="en-US" altLang="en-US" dirty="0">
                <a:latin typeface="Times New Roman" panose="02020603050405020304" pitchFamily="18" charset="0"/>
                <a:cs typeface="Times New Roman" panose="02020603050405020304" pitchFamily="18" charset="0"/>
              </a:rPr>
              <a:t>The EU ranks first in both inbound and outbound international investments.</a:t>
            </a:r>
          </a:p>
          <a:p>
            <a:pPr lvl="1"/>
            <a:r>
              <a:rPr lang="en-US" altLang="en-US" dirty="0">
                <a:latin typeface="Times New Roman" panose="02020603050405020304" pitchFamily="18" charset="0"/>
                <a:cs typeface="Times New Roman" panose="02020603050405020304" pitchFamily="18" charset="0"/>
              </a:rPr>
              <a:t>The EU is the top trading partner for 80 countries.</a:t>
            </a:r>
          </a:p>
          <a:p>
            <a:r>
              <a:rPr lang="en-CA" altLang="en-US" dirty="0">
                <a:latin typeface="Times New Roman" panose="02020603050405020304" pitchFamily="18" charset="0"/>
                <a:cs typeface="Times New Roman" panose="02020603050405020304" pitchFamily="18" charset="0"/>
              </a:rPr>
              <a:t>Global leader in environmental matters</a:t>
            </a:r>
          </a:p>
          <a:p>
            <a:pPr lvl="1"/>
            <a:r>
              <a:rPr lang="en-CA" altLang="en-US" dirty="0">
                <a:latin typeface="Times New Roman" panose="02020603050405020304" pitchFamily="18" charset="0"/>
                <a:cs typeface="Times New Roman" panose="02020603050405020304" pitchFamily="18" charset="0"/>
              </a:rPr>
              <a:t>Green Deal</a:t>
            </a:r>
          </a:p>
          <a:p>
            <a:r>
              <a:rPr lang="en-CA" altLang="en-US" dirty="0">
                <a:latin typeface="Times New Roman" panose="02020603050405020304" pitchFamily="18" charset="0"/>
                <a:cs typeface="Times New Roman" panose="02020603050405020304" pitchFamily="18" charset="0"/>
              </a:rPr>
              <a:t>The largest donor of the world</a:t>
            </a:r>
            <a:endParaRPr lang="en-US" altLang="en-US" dirty="0">
              <a:latin typeface="Times New Roman" panose="02020603050405020304" pitchFamily="18" charset="0"/>
              <a:cs typeface="Times New Roman" panose="02020603050405020304" pitchFamily="18" charset="0"/>
            </a:endParaRPr>
          </a:p>
          <a:p>
            <a:pPr lvl="1"/>
            <a:endParaRPr lang="en-CA" dirty="0"/>
          </a:p>
          <a:p>
            <a:pPr lvl="1"/>
            <a:endParaRPr lang="en-US" dirty="0"/>
          </a:p>
        </p:txBody>
      </p:sp>
    </p:spTree>
    <p:extLst>
      <p:ext uri="{BB962C8B-B14F-4D97-AF65-F5344CB8AC3E}">
        <p14:creationId xmlns:p14="http://schemas.microsoft.com/office/powerpoint/2010/main" val="1153206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38200" y="197927"/>
            <a:ext cx="10515600" cy="1148275"/>
          </a:xfrm>
        </p:spPr>
        <p:txBody>
          <a:bodyPr>
            <a:normAutofit fontScale="90000"/>
          </a:bodyPr>
          <a:lstStyle/>
          <a:p>
            <a:pPr eaLnBrk="1" hangingPunct="1"/>
            <a:r>
              <a:rPr lang="en-US" altLang="en-US" sz="4000" b="1" dirty="0">
                <a:latin typeface="Times" panose="02020603050405020304" pitchFamily="18" charset="0"/>
                <a:cs typeface="Times" panose="02020603050405020304" pitchFamily="18" charset="0"/>
              </a:rPr>
              <a:t>The European Union: 27 countries</a:t>
            </a:r>
            <a:br>
              <a:rPr lang="en-US" altLang="en-US" sz="4000" b="1" dirty="0">
                <a:latin typeface="Times" panose="02020603050405020304" pitchFamily="18" charset="0"/>
                <a:cs typeface="Times" panose="02020603050405020304" pitchFamily="18" charset="0"/>
              </a:rPr>
            </a:br>
            <a:r>
              <a:rPr lang="en-US" altLang="en-US" sz="2700" b="1" dirty="0">
                <a:latin typeface="Times" panose="02020603050405020304" pitchFamily="18" charset="0"/>
                <a:cs typeface="Times" panose="02020603050405020304" pitchFamily="18" charset="0"/>
              </a:rPr>
              <a:t>Member states, candidates and potential candidates for accession</a:t>
            </a:r>
            <a:br>
              <a:rPr lang="en-US" altLang="en-US" sz="2700" dirty="0"/>
            </a:br>
            <a:endParaRPr lang="en-US" altLang="en-US" sz="27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3556" y="1346201"/>
            <a:ext cx="2733675" cy="1676400"/>
          </a:xfrm>
          <a:prstGeom prst="rect">
            <a:avLst/>
          </a:prstGeom>
        </p:spPr>
      </p:pic>
      <p:pic>
        <p:nvPicPr>
          <p:cNvPr id="1026" name="Picture 2" descr="Map of the European Union, including all member countries, official candidate countries, and potential candidate countries, as of April 2023, updated for the recognition of Ukraine, Moldova, and Bosnia as membership candidates, and Georgia as a potential candidate (colorblind accessible). Also file under: Map of European Union Member Countries.">
            <a:extLst>
              <a:ext uri="{FF2B5EF4-FFF2-40B4-BE49-F238E27FC236}">
                <a16:creationId xmlns:a16="http://schemas.microsoft.com/office/drawing/2014/main" id="{94E4CA3A-6008-FB3C-9C47-317EA58BD6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4775" y="1179575"/>
            <a:ext cx="6750398" cy="54804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91E5E7C-1432-D216-39A6-7CD3E8A000B7}"/>
              </a:ext>
            </a:extLst>
          </p:cNvPr>
          <p:cNvSpPr txBox="1"/>
          <p:nvPr/>
        </p:nvSpPr>
        <p:spPr>
          <a:xfrm>
            <a:off x="1624775" y="6611779"/>
            <a:ext cx="6094476" cy="246221"/>
          </a:xfrm>
          <a:prstGeom prst="rect">
            <a:avLst/>
          </a:prstGeom>
          <a:noFill/>
        </p:spPr>
        <p:txBody>
          <a:bodyPr wrap="square">
            <a:spAutoFit/>
          </a:bodyPr>
          <a:lstStyle/>
          <a:p>
            <a:r>
              <a:rPr lang="en-CA" sz="1000" dirty="0">
                <a:hlinkClick r:id="rId5"/>
              </a:rPr>
              <a:t>https://www.polgeonow.com/2016/06/map-which-countries-are-in-the-eu.html</a:t>
            </a:r>
            <a:endParaRPr lang="en-CA" sz="1000" dirty="0"/>
          </a:p>
        </p:txBody>
      </p:sp>
    </p:spTree>
    <p:extLst>
      <p:ext uri="{BB962C8B-B14F-4D97-AF65-F5344CB8AC3E}">
        <p14:creationId xmlns:p14="http://schemas.microsoft.com/office/powerpoint/2010/main" val="1385019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9985" y="365125"/>
            <a:ext cx="2635136" cy="1325563"/>
          </a:xfrm>
        </p:spPr>
        <p:txBody>
          <a:bodyPr>
            <a:normAutofit/>
          </a:bodyPr>
          <a:lstStyle/>
          <a:p>
            <a:r>
              <a:rPr lang="en-CA" sz="3600" b="1" dirty="0">
                <a:latin typeface="Times" panose="02020603050405020304" pitchFamily="18" charset="0"/>
                <a:cs typeface="Times" panose="02020603050405020304" pitchFamily="18" charset="0"/>
              </a:rPr>
              <a:t>EU crises</a:t>
            </a:r>
            <a:endParaRPr lang="en-US" sz="3600" b="1" dirty="0">
              <a:latin typeface="Times" panose="02020603050405020304" pitchFamily="18" charset="0"/>
              <a:cs typeface="Times" panose="02020603050405020304" pitchFamily="18" charset="0"/>
            </a:endParaRPr>
          </a:p>
        </p:txBody>
      </p:sp>
      <p:sp>
        <p:nvSpPr>
          <p:cNvPr id="5" name="Content Placeholder 4"/>
          <p:cNvSpPr>
            <a:spLocks noGrp="1"/>
          </p:cNvSpPr>
          <p:nvPr>
            <p:ph idx="1"/>
          </p:nvPr>
        </p:nvSpPr>
        <p:spPr/>
        <p:txBody>
          <a:bodyPr>
            <a:normAutofit/>
          </a:bodyPr>
          <a:lstStyle/>
          <a:p>
            <a:r>
              <a:rPr lang="en-CA" b="1" dirty="0">
                <a:latin typeface="Times New Roman" panose="02020603050405020304" pitchFamily="18" charset="0"/>
                <a:cs typeface="Times New Roman" panose="02020603050405020304" pitchFamily="18" charset="0"/>
              </a:rPr>
              <a:t>Since 2010, succession of crises and rise of Euroscepticism:</a:t>
            </a:r>
          </a:p>
          <a:p>
            <a:pPr lvl="1"/>
            <a:r>
              <a:rPr lang="en-CA" dirty="0">
                <a:latin typeface="Times New Roman" panose="02020603050405020304" pitchFamily="18" charset="0"/>
                <a:cs typeface="Times New Roman" panose="02020603050405020304" pitchFamily="18" charset="0"/>
              </a:rPr>
              <a:t>Eurozone crisis </a:t>
            </a:r>
          </a:p>
          <a:p>
            <a:pPr lvl="1"/>
            <a:r>
              <a:rPr lang="en-CA" dirty="0">
                <a:latin typeface="Times New Roman" panose="02020603050405020304" pitchFamily="18" charset="0"/>
                <a:cs typeface="Times New Roman" panose="02020603050405020304" pitchFamily="18" charset="0"/>
              </a:rPr>
              <a:t>Refugee crisis</a:t>
            </a:r>
          </a:p>
          <a:p>
            <a:pPr lvl="1"/>
            <a:r>
              <a:rPr lang="en-CA" dirty="0">
                <a:latin typeface="Times New Roman" panose="02020603050405020304" pitchFamily="18" charset="0"/>
                <a:cs typeface="Times New Roman" panose="02020603050405020304" pitchFamily="18" charset="0"/>
              </a:rPr>
              <a:t>Brexit</a:t>
            </a:r>
          </a:p>
          <a:p>
            <a:pPr lvl="1"/>
            <a:r>
              <a:rPr lang="en-CA" dirty="0">
                <a:latin typeface="Times New Roman" panose="02020603050405020304" pitchFamily="18" charset="0"/>
                <a:cs typeface="Times New Roman" panose="02020603050405020304" pitchFamily="18" charset="0"/>
              </a:rPr>
              <a:t>Covid-19 pandemic</a:t>
            </a:r>
          </a:p>
          <a:p>
            <a:pPr lvl="1"/>
            <a:r>
              <a:rPr lang="en-CA" dirty="0">
                <a:latin typeface="Times New Roman" panose="02020603050405020304" pitchFamily="18" charset="0"/>
                <a:cs typeface="Times New Roman" panose="02020603050405020304" pitchFamily="18" charset="0"/>
              </a:rPr>
              <a:t>Russia’s war in Ukraine</a:t>
            </a:r>
          </a:p>
          <a:p>
            <a:pPr marL="457200" lvl="1" indent="0">
              <a:buNone/>
            </a:pPr>
            <a:endParaRPr lang="en-US" dirty="0"/>
          </a:p>
        </p:txBody>
      </p:sp>
    </p:spTree>
    <p:extLst>
      <p:ext uri="{BB962C8B-B14F-4D97-AF65-F5344CB8AC3E}">
        <p14:creationId xmlns:p14="http://schemas.microsoft.com/office/powerpoint/2010/main" val="3666136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3682" y="262488"/>
            <a:ext cx="5904722" cy="1325563"/>
          </a:xfrm>
        </p:spPr>
        <p:txBody>
          <a:bodyPr/>
          <a:lstStyle/>
          <a:p>
            <a:r>
              <a:rPr lang="en-CA" b="1" dirty="0">
                <a:latin typeface="Times New Roman" panose="02020603050405020304" pitchFamily="18" charset="0"/>
                <a:cs typeface="Times New Roman" panose="02020603050405020304" pitchFamily="18" charset="0"/>
              </a:rPr>
              <a:t>Why?</a:t>
            </a:r>
            <a:endParaRPr lang="en-US"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164" y="4439558"/>
            <a:ext cx="3367234" cy="2295331"/>
          </a:xfrm>
          <a:prstGeom prst="rect">
            <a:avLst/>
          </a:prstGeom>
        </p:spPr>
      </p:pic>
      <p:pic>
        <p:nvPicPr>
          <p:cNvPr id="7" name="Picture 2"/>
          <p:cNvPicPr>
            <a:picLocks noChangeAspect="1" noChangeArrowheads="1"/>
          </p:cNvPicPr>
          <p:nvPr/>
        </p:nvPicPr>
        <p:blipFill>
          <a:blip r:embed="rId3" cstate="print"/>
          <a:stretch>
            <a:fillRect/>
          </a:stretch>
        </p:blipFill>
        <p:spPr bwMode="auto">
          <a:xfrm>
            <a:off x="0" y="2462424"/>
            <a:ext cx="4186526" cy="1895669"/>
          </a:xfrm>
          <a:prstGeom prst="rect">
            <a:avLst/>
          </a:prstGeom>
          <a:noFill/>
          <a:ln w="9525">
            <a:noFill/>
            <a:miter lim="800000"/>
            <a:headEnd/>
            <a:tailEnd/>
          </a:ln>
        </p:spPr>
      </p:pic>
      <p:sp>
        <p:nvSpPr>
          <p:cNvPr id="8" name="Rectangle 7"/>
          <p:cNvSpPr/>
          <p:nvPr/>
        </p:nvSpPr>
        <p:spPr>
          <a:xfrm>
            <a:off x="826630" y="6611778"/>
            <a:ext cx="6096000" cy="246221"/>
          </a:xfrm>
          <a:prstGeom prst="rect">
            <a:avLst/>
          </a:prstGeom>
        </p:spPr>
        <p:txBody>
          <a:bodyPr>
            <a:spAutoFit/>
          </a:bodyPr>
          <a:lstStyle/>
          <a:p>
            <a:r>
              <a:rPr lang="en-US" sz="1000" dirty="0">
                <a:hlinkClick r:id="rId4"/>
              </a:rPr>
              <a:t>https://historyshelf.blogspot.com/2011/04/facts-of-world-war-ii-in-europe.html</a:t>
            </a:r>
            <a:endParaRPr lang="en-US" sz="1000" dirty="0"/>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8479" y="0"/>
            <a:ext cx="3262604" cy="224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018467" y="2231567"/>
            <a:ext cx="6096000" cy="246221"/>
          </a:xfrm>
          <a:prstGeom prst="rect">
            <a:avLst/>
          </a:prstGeom>
        </p:spPr>
        <p:txBody>
          <a:bodyPr>
            <a:spAutoFit/>
          </a:bodyPr>
          <a:lstStyle/>
          <a:p>
            <a:r>
              <a:rPr lang="en-US" sz="1000" dirty="0">
                <a:latin typeface="Times New Roman" panose="02020603050405020304" pitchFamily="18" charset="0"/>
                <a:cs typeface="Times New Roman" panose="02020603050405020304" pitchFamily="18" charset="0"/>
                <a:hlinkClick r:id="rId6"/>
              </a:rPr>
              <a:t>http://www.vintag.es/2013/08/old-photos-of-berlin-after-world-war-ii.html</a:t>
            </a:r>
            <a:endParaRPr lang="en-US" sz="1000" dirty="0"/>
          </a:p>
        </p:txBody>
      </p:sp>
      <p:pic>
        <p:nvPicPr>
          <p:cNvPr id="12" name="Picture 3"/>
          <p:cNvPicPr>
            <a:picLocks noGrp="1" noChangeAspect="1" noChangeArrowheads="1"/>
          </p:cNvPicPr>
          <p:nvPr>
            <p:ph idx="1"/>
          </p:nvPr>
        </p:nvPicPr>
        <p:blipFill>
          <a:blip r:embed="rId7" cstate="print"/>
          <a:srcRect/>
          <a:stretch>
            <a:fillRect/>
          </a:stretch>
        </p:blipFill>
        <p:spPr bwMode="auto">
          <a:xfrm>
            <a:off x="138668" y="4331550"/>
            <a:ext cx="3009900" cy="142875"/>
          </a:xfrm>
          <a:prstGeom prst="rect">
            <a:avLst/>
          </a:prstGeom>
          <a:noFill/>
          <a:ln w="9525">
            <a:noFill/>
            <a:miter lim="800000"/>
            <a:headEnd/>
            <a:tailEnd/>
          </a:ln>
        </p:spPr>
      </p:pic>
      <p:sp>
        <p:nvSpPr>
          <p:cNvPr id="13" name="Rectangle 12"/>
          <p:cNvSpPr/>
          <p:nvPr/>
        </p:nvSpPr>
        <p:spPr>
          <a:xfrm>
            <a:off x="5497331" y="1471909"/>
            <a:ext cx="6329264" cy="5170646"/>
          </a:xfrm>
          <a:prstGeom prst="rect">
            <a:avLst/>
          </a:prstGeom>
        </p:spPr>
        <p:txBody>
          <a:bodyPr wrap="square">
            <a:spAutoFit/>
          </a:bodyPr>
          <a:lstStyle/>
          <a:p>
            <a:r>
              <a:rPr lang="en-US" sz="2600" b="1" dirty="0">
                <a:latin typeface="Times New Roman" panose="02020603050405020304" pitchFamily="18" charset="0"/>
                <a:cs typeface="Times New Roman" panose="02020603050405020304" pitchFamily="18" charset="0"/>
              </a:rPr>
              <a:t>Peace in Europe </a:t>
            </a:r>
            <a:r>
              <a:rPr lang="en-US" sz="2600" dirty="0">
                <a:latin typeface="Times New Roman" panose="02020603050405020304" pitchFamily="18" charset="0"/>
                <a:cs typeface="Times New Roman" panose="02020603050405020304" pitchFamily="18" charset="0"/>
              </a:rPr>
              <a:t>(post-WW II)</a:t>
            </a:r>
          </a:p>
          <a:p>
            <a:pPr>
              <a:buNone/>
            </a:pPr>
            <a:r>
              <a:rPr lang="en-US"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Jean Monnet (1943):</a:t>
            </a:r>
          </a:p>
          <a:p>
            <a:pPr lvl="2">
              <a:spcBef>
                <a:spcPts val="0"/>
              </a:spcBef>
              <a:buNone/>
            </a:pPr>
            <a:r>
              <a:rPr lang="en-US" sz="2000" dirty="0">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There will be no peace in Europe, if the states are reconstituted on the basis of national sovereignty with all that this implies by way of prestige politics and economic protectionism.  If the countries of Europe once more protect themselves against each other, it will be once more be necessary to build up vast armies.”</a:t>
            </a:r>
          </a:p>
          <a:p>
            <a:pPr lvl="2">
              <a:spcBef>
                <a:spcPts val="0"/>
              </a:spcBef>
              <a:buNone/>
            </a:pPr>
            <a:r>
              <a:rPr lang="en-US" sz="2000" b="1" dirty="0">
                <a:solidFill>
                  <a:srgbClr val="002060"/>
                </a:solidFill>
                <a:latin typeface="Times New Roman" panose="02020603050405020304" pitchFamily="18" charset="0"/>
                <a:cs typeface="Times New Roman" panose="02020603050405020304" pitchFamily="18" charset="0"/>
              </a:rPr>
              <a:t>“The European states must constitute themselves into a federation</a:t>
            </a:r>
            <a:r>
              <a:rPr lang="en-US" sz="2000" dirty="0">
                <a:solidFill>
                  <a:srgbClr val="002060"/>
                </a:solidFill>
                <a:latin typeface="Times New Roman" panose="02020603050405020304" pitchFamily="18" charset="0"/>
                <a:cs typeface="Times New Roman" panose="02020603050405020304" pitchFamily="18" charset="0"/>
              </a:rPr>
              <a:t>.”</a:t>
            </a:r>
          </a:p>
          <a:p>
            <a:pPr lvl="2">
              <a:spcBef>
                <a:spcPts val="0"/>
              </a:spcBef>
              <a:buNone/>
            </a:pPr>
            <a:endParaRPr lang="en-US" sz="2000" dirty="0">
              <a:latin typeface="Times New Roman" panose="02020603050405020304" pitchFamily="18" charset="0"/>
              <a:cs typeface="Times New Roman" panose="02020603050405020304" pitchFamily="18" charset="0"/>
            </a:endParaRPr>
          </a:p>
          <a:p>
            <a:r>
              <a:rPr lang="en-US" sz="2600" b="1" dirty="0">
                <a:latin typeface="Times New Roman" panose="02020603050405020304" pitchFamily="18" charset="0"/>
                <a:cs typeface="Times New Roman" panose="02020603050405020304" pitchFamily="18" charset="0"/>
              </a:rPr>
              <a:t>Economic interdependence as key </a:t>
            </a:r>
            <a:r>
              <a:rPr lang="en-US" sz="2600" dirty="0">
                <a:latin typeface="Times New Roman" panose="02020603050405020304" pitchFamily="18" charset="0"/>
                <a:cs typeface="Times New Roman" panose="02020603050405020304" pitchFamily="18" charset="0"/>
              </a:rPr>
              <a:t> </a:t>
            </a:r>
          </a:p>
          <a:p>
            <a:endParaRPr lang="en-US" sz="2600" dirty="0">
              <a:latin typeface="Times New Roman" panose="02020603050405020304" pitchFamily="18" charset="0"/>
              <a:cs typeface="Times New Roman" panose="02020603050405020304" pitchFamily="18" charset="0"/>
            </a:endParaRPr>
          </a:p>
          <a:p>
            <a:r>
              <a:rPr lang="en-CA" sz="2600" b="1" dirty="0">
                <a:latin typeface="Times New Roman" panose="02020603050405020304" pitchFamily="18" charset="0"/>
                <a:cs typeface="Times New Roman" panose="02020603050405020304" pitchFamily="18" charset="0"/>
              </a:rPr>
              <a:t>Economic reconstruction</a:t>
            </a:r>
            <a:endParaRPr lang="en-US" sz="2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082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324"/>
            <a:ext cx="10515600" cy="1090451"/>
          </a:xfrm>
        </p:spPr>
        <p:txBody>
          <a:bodyPr/>
          <a:lstStyle/>
          <a:p>
            <a:r>
              <a:rPr lang="en-CA" b="1" dirty="0">
                <a:latin typeface="Times New Roman" panose="02020603050405020304" pitchFamily="18" charset="0"/>
                <a:cs typeface="Times New Roman" panose="02020603050405020304" pitchFamily="18" charset="0"/>
              </a:rPr>
              <a:t>Institutional foundations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06286"/>
            <a:ext cx="10515600" cy="5551714"/>
          </a:xfrm>
        </p:spPr>
        <p:txBody>
          <a:bodyPr>
            <a:normAutofit/>
          </a:bodyPr>
          <a:lstStyle/>
          <a:p>
            <a:r>
              <a:rPr lang="de-DE" b="1" dirty="0">
                <a:latin typeface="Times New Roman" panose="02020603050405020304" pitchFamily="18" charset="0"/>
                <a:cs typeface="Times New Roman" panose="02020603050405020304" pitchFamily="18" charset="0"/>
              </a:rPr>
              <a:t>Three Communities created in 1950s: </a:t>
            </a:r>
          </a:p>
          <a:p>
            <a:pPr lvl="1"/>
            <a:r>
              <a:rPr lang="de-DE" dirty="0">
                <a:latin typeface="Times New Roman" panose="02020603050405020304" pitchFamily="18" charset="0"/>
                <a:cs typeface="Times New Roman" panose="02020603050405020304" pitchFamily="18" charset="0"/>
              </a:rPr>
              <a:t>European </a:t>
            </a:r>
            <a:r>
              <a:rPr lang="en-US" dirty="0">
                <a:latin typeface="Times New Roman" panose="02020603050405020304" pitchFamily="18" charset="0"/>
                <a:cs typeface="Times New Roman" panose="02020603050405020304" pitchFamily="18" charset="0"/>
              </a:rPr>
              <a:t>Coal and Steel Community (ECSC),</a:t>
            </a:r>
            <a:r>
              <a:rPr lang="de-DE" dirty="0">
                <a:latin typeface="Times New Roman" panose="02020603050405020304" pitchFamily="18" charset="0"/>
                <a:cs typeface="Times New Roman" panose="02020603050405020304" pitchFamily="18" charset="0"/>
              </a:rPr>
              <a:t> 1951</a:t>
            </a:r>
          </a:p>
          <a:p>
            <a:pPr lvl="2"/>
            <a:r>
              <a:rPr lang="en-GB" dirty="0">
                <a:latin typeface="Times New Roman" panose="02020603050405020304" pitchFamily="18" charset="0"/>
                <a:cs typeface="Times New Roman" panose="02020603050405020304" pitchFamily="18" charset="0"/>
              </a:rPr>
              <a:t>making war in Europe not only </a:t>
            </a:r>
            <a:r>
              <a:rPr lang="en-GB" i="1" dirty="0">
                <a:latin typeface="Times New Roman" panose="02020603050405020304" pitchFamily="18" charset="0"/>
                <a:cs typeface="Times New Roman" panose="02020603050405020304" pitchFamily="18" charset="0"/>
              </a:rPr>
              <a:t>‘unthinkable, but materially impossible’</a:t>
            </a:r>
            <a:endParaRPr lang="de-DE" dirty="0">
              <a:latin typeface="Times New Roman" panose="02020603050405020304" pitchFamily="18" charset="0"/>
              <a:cs typeface="Times New Roman" panose="02020603050405020304" pitchFamily="18" charset="0"/>
            </a:endParaRPr>
          </a:p>
          <a:p>
            <a:pPr lvl="1"/>
            <a:r>
              <a:rPr lang="de-DE" dirty="0">
                <a:latin typeface="Times New Roman" panose="02020603050405020304" pitchFamily="18" charset="0"/>
                <a:cs typeface="Times New Roman" panose="02020603050405020304" pitchFamily="18" charset="0"/>
              </a:rPr>
              <a:t>European </a:t>
            </a:r>
            <a:r>
              <a:rPr lang="en-US" dirty="0">
                <a:latin typeface="Times New Roman" panose="02020603050405020304" pitchFamily="18" charset="0"/>
                <a:cs typeface="Times New Roman" panose="02020603050405020304" pitchFamily="18" charset="0"/>
              </a:rPr>
              <a:t>Atomic Energy Community (</a:t>
            </a:r>
            <a:r>
              <a:rPr lang="en-US" dirty="0" err="1">
                <a:latin typeface="Times New Roman" panose="02020603050405020304" pitchFamily="18" charset="0"/>
                <a:cs typeface="Times New Roman" panose="02020603050405020304" pitchFamily="18" charset="0"/>
              </a:rPr>
              <a:t>Euratom</a:t>
            </a:r>
            <a:r>
              <a:rPr lang="en-US" dirty="0">
                <a:latin typeface="Times New Roman" panose="02020603050405020304" pitchFamily="18" charset="0"/>
                <a:cs typeface="Times New Roman" panose="02020603050405020304" pitchFamily="18" charset="0"/>
              </a:rPr>
              <a:t>), 1957</a:t>
            </a:r>
          </a:p>
          <a:p>
            <a:pPr lvl="1"/>
            <a:r>
              <a:rPr lang="en-US" dirty="0">
                <a:latin typeface="Times New Roman" panose="02020603050405020304" pitchFamily="18" charset="0"/>
                <a:cs typeface="Times New Roman" panose="02020603050405020304" pitchFamily="18" charset="0"/>
              </a:rPr>
              <a:t>European Economic Community (EEC), 1957</a:t>
            </a:r>
          </a:p>
          <a:p>
            <a:pPr lvl="1"/>
            <a:endParaRPr lang="en-CA" dirty="0">
              <a:latin typeface="Times New Roman" panose="02020603050405020304" pitchFamily="18" charset="0"/>
              <a:cs typeface="Times New Roman" panose="02020603050405020304" pitchFamily="18" charset="0"/>
            </a:endParaRPr>
          </a:p>
          <a:p>
            <a:r>
              <a:rPr lang="en-CA" b="1" dirty="0">
                <a:latin typeface="Times New Roman" panose="02020603050405020304" pitchFamily="18" charset="0"/>
                <a:cs typeface="Times New Roman" panose="02020603050405020304" pitchFamily="18" charset="0"/>
              </a:rPr>
              <a:t>Founders:</a:t>
            </a:r>
          </a:p>
          <a:p>
            <a:pPr lvl="1"/>
            <a:r>
              <a:rPr lang="en-CA" dirty="0">
                <a:latin typeface="Times New Roman" panose="02020603050405020304" pitchFamily="18" charset="0"/>
                <a:cs typeface="Times New Roman" panose="02020603050405020304" pitchFamily="18" charset="0"/>
              </a:rPr>
              <a:t>Germany, France, Italy, Belgium, Netherlands, Luxemburg</a:t>
            </a:r>
          </a:p>
          <a:p>
            <a:pPr lvl="1"/>
            <a:endParaRPr lang="en-CA" dirty="0">
              <a:latin typeface="Times New Roman" panose="02020603050405020304" pitchFamily="18" charset="0"/>
              <a:cs typeface="Times New Roman" panose="02020603050405020304" pitchFamily="18" charset="0"/>
            </a:endParaRPr>
          </a:p>
          <a:p>
            <a:r>
              <a:rPr lang="en-CA" b="1" dirty="0">
                <a:latin typeface="Times New Roman" panose="02020603050405020304" pitchFamily="18" charset="0"/>
                <a:cs typeface="Times New Roman" panose="02020603050405020304" pitchFamily="18" charset="0"/>
              </a:rPr>
              <a:t>Different patterns of development:</a:t>
            </a:r>
          </a:p>
          <a:p>
            <a:pPr lvl="1"/>
            <a:r>
              <a:rPr lang="en-CA" dirty="0">
                <a:latin typeface="Times New Roman" panose="02020603050405020304" pitchFamily="18" charset="0"/>
                <a:cs typeface="Times New Roman" panose="02020603050405020304" pitchFamily="18" charset="0"/>
              </a:rPr>
              <a:t>Widening</a:t>
            </a:r>
          </a:p>
          <a:p>
            <a:pPr lvl="1"/>
            <a:r>
              <a:rPr lang="en-CA" dirty="0">
                <a:latin typeface="Times New Roman" panose="02020603050405020304" pitchFamily="18" charset="0"/>
                <a:cs typeface="Times New Roman" panose="02020603050405020304" pitchFamily="18" charset="0"/>
              </a:rPr>
              <a:t>Deepening</a:t>
            </a:r>
          </a:p>
          <a:p>
            <a:pPr lvl="1"/>
            <a:r>
              <a:rPr lang="en-CA" dirty="0">
                <a:latin typeface="Times New Roman" panose="02020603050405020304" pitchFamily="18" charset="0"/>
                <a:cs typeface="Times New Roman" panose="02020603050405020304" pitchFamily="18" charset="0"/>
              </a:rPr>
              <a:t>Differentiated and multi-speed integration </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3542" y="3122904"/>
            <a:ext cx="3232713" cy="3315218"/>
          </a:xfrm>
          <a:prstGeom prst="rect">
            <a:avLst/>
          </a:prstGeom>
        </p:spPr>
      </p:pic>
    </p:spTree>
    <p:extLst>
      <p:ext uri="{BB962C8B-B14F-4D97-AF65-F5344CB8AC3E}">
        <p14:creationId xmlns:p14="http://schemas.microsoft.com/office/powerpoint/2010/main" val="2285248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2514600"/>
            <a:ext cx="1023937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466725" y="1600201"/>
            <a:ext cx="3876675" cy="1015663"/>
          </a:xfrm>
          <a:prstGeom prst="rect">
            <a:avLst/>
          </a:prstGeom>
          <a:noFill/>
        </p:spPr>
        <p:txBody>
          <a:bodyPr wrap="square" rtlCol="0">
            <a:spAutoFit/>
          </a:bodyPr>
          <a:lstStyle/>
          <a:p>
            <a:pPr algn="ctr" eaLnBrk="0" fontAlgn="base" hangingPunct="0">
              <a:spcBef>
                <a:spcPct val="0"/>
              </a:spcBef>
              <a:spcAft>
                <a:spcPct val="0"/>
              </a:spcAft>
            </a:pPr>
            <a:r>
              <a:rPr lang="de-DE" sz="2000" dirty="0">
                <a:solidFill>
                  <a:srgbClr val="002060"/>
                </a:solidFill>
                <a:latin typeface="Palatino Linotype" pitchFamily="18" charset="0"/>
              </a:rPr>
              <a:t>Original members: </a:t>
            </a:r>
            <a:br>
              <a:rPr lang="de-DE" sz="2000" dirty="0">
                <a:solidFill>
                  <a:srgbClr val="002060"/>
                </a:solidFill>
                <a:latin typeface="Palatino Linotype" pitchFamily="18" charset="0"/>
              </a:rPr>
            </a:br>
            <a:r>
              <a:rPr lang="de-DE" sz="2000" dirty="0">
                <a:solidFill>
                  <a:srgbClr val="002060"/>
                </a:solidFill>
                <a:latin typeface="Palatino Linotype" pitchFamily="18" charset="0"/>
              </a:rPr>
              <a:t>Germany, France, Italy, Belgium, Netherlands, Luxemburg</a:t>
            </a:r>
            <a:endParaRPr lang="en-US" sz="2000" dirty="0">
              <a:solidFill>
                <a:srgbClr val="002060"/>
              </a:solidFill>
              <a:latin typeface="Palatino Linotype" pitchFamily="18" charset="0"/>
            </a:endParaRPr>
          </a:p>
        </p:txBody>
      </p:sp>
      <p:sp>
        <p:nvSpPr>
          <p:cNvPr id="16" name="TextBox 15"/>
          <p:cNvSpPr txBox="1"/>
          <p:nvPr/>
        </p:nvSpPr>
        <p:spPr>
          <a:xfrm>
            <a:off x="4249883" y="1600201"/>
            <a:ext cx="2057400" cy="1015663"/>
          </a:xfrm>
          <a:prstGeom prst="rect">
            <a:avLst/>
          </a:prstGeom>
          <a:noFill/>
        </p:spPr>
        <p:txBody>
          <a:bodyPr wrap="square" rtlCol="0">
            <a:spAutoFit/>
          </a:bodyPr>
          <a:lstStyle/>
          <a:p>
            <a:pPr algn="ctr" eaLnBrk="0" fontAlgn="base" hangingPunct="0">
              <a:spcBef>
                <a:spcPct val="0"/>
              </a:spcBef>
              <a:spcAft>
                <a:spcPct val="0"/>
              </a:spcAft>
            </a:pPr>
            <a:r>
              <a:rPr lang="de-DE" sz="2000" dirty="0">
                <a:solidFill>
                  <a:srgbClr val="002060"/>
                </a:solidFill>
                <a:latin typeface="Palatino Linotype" pitchFamily="18" charset="0"/>
              </a:rPr>
              <a:t>1973: </a:t>
            </a:r>
            <a:br>
              <a:rPr lang="de-DE" sz="2000" dirty="0">
                <a:solidFill>
                  <a:srgbClr val="002060"/>
                </a:solidFill>
                <a:latin typeface="Palatino Linotype" pitchFamily="18" charset="0"/>
              </a:rPr>
            </a:br>
            <a:r>
              <a:rPr lang="de-DE" sz="2000" dirty="0">
                <a:solidFill>
                  <a:srgbClr val="002060"/>
                </a:solidFill>
                <a:latin typeface="Palatino Linotype" pitchFamily="18" charset="0"/>
              </a:rPr>
              <a:t>UK, Ireland, Denmark</a:t>
            </a:r>
            <a:endParaRPr lang="en-US" sz="2000" dirty="0">
              <a:solidFill>
                <a:srgbClr val="002060"/>
              </a:solidFill>
              <a:latin typeface="Palatino Linotype" pitchFamily="18" charset="0"/>
            </a:endParaRPr>
          </a:p>
        </p:txBody>
      </p:sp>
      <p:sp>
        <p:nvSpPr>
          <p:cNvPr id="17" name="TextBox 16"/>
          <p:cNvSpPr txBox="1"/>
          <p:nvPr/>
        </p:nvSpPr>
        <p:spPr>
          <a:xfrm>
            <a:off x="6113317" y="1600200"/>
            <a:ext cx="2057400" cy="707886"/>
          </a:xfrm>
          <a:prstGeom prst="rect">
            <a:avLst/>
          </a:prstGeom>
          <a:noFill/>
        </p:spPr>
        <p:txBody>
          <a:bodyPr wrap="square" rtlCol="0">
            <a:spAutoFit/>
          </a:bodyPr>
          <a:lstStyle/>
          <a:p>
            <a:pPr algn="ctr" eaLnBrk="0" fontAlgn="base" hangingPunct="0">
              <a:spcBef>
                <a:spcPct val="0"/>
              </a:spcBef>
              <a:spcAft>
                <a:spcPct val="0"/>
              </a:spcAft>
            </a:pPr>
            <a:r>
              <a:rPr lang="de-DE" sz="2000" dirty="0">
                <a:solidFill>
                  <a:srgbClr val="002060"/>
                </a:solidFill>
                <a:latin typeface="Palatino Linotype" pitchFamily="18" charset="0"/>
              </a:rPr>
              <a:t>1981: </a:t>
            </a:r>
            <a:br>
              <a:rPr lang="de-DE" sz="2000" dirty="0">
                <a:solidFill>
                  <a:srgbClr val="002060"/>
                </a:solidFill>
                <a:latin typeface="Palatino Linotype" pitchFamily="18" charset="0"/>
              </a:rPr>
            </a:br>
            <a:r>
              <a:rPr lang="de-DE" sz="2000" dirty="0">
                <a:solidFill>
                  <a:srgbClr val="002060"/>
                </a:solidFill>
                <a:latin typeface="Palatino Linotype" pitchFamily="18" charset="0"/>
              </a:rPr>
              <a:t>Greece</a:t>
            </a:r>
            <a:endParaRPr lang="en-US" sz="2000" dirty="0">
              <a:solidFill>
                <a:srgbClr val="002060"/>
              </a:solidFill>
              <a:latin typeface="Palatino Linotype" pitchFamily="18" charset="0"/>
            </a:endParaRPr>
          </a:p>
        </p:txBody>
      </p:sp>
      <p:sp>
        <p:nvSpPr>
          <p:cNvPr id="18" name="TextBox 17"/>
          <p:cNvSpPr txBox="1"/>
          <p:nvPr/>
        </p:nvSpPr>
        <p:spPr>
          <a:xfrm>
            <a:off x="8077200" y="1600201"/>
            <a:ext cx="2057400" cy="1015663"/>
          </a:xfrm>
          <a:prstGeom prst="rect">
            <a:avLst/>
          </a:prstGeom>
          <a:noFill/>
        </p:spPr>
        <p:txBody>
          <a:bodyPr wrap="square" rtlCol="0">
            <a:spAutoFit/>
          </a:bodyPr>
          <a:lstStyle/>
          <a:p>
            <a:pPr algn="ctr" eaLnBrk="0" fontAlgn="base" hangingPunct="0">
              <a:spcBef>
                <a:spcPct val="0"/>
              </a:spcBef>
              <a:spcAft>
                <a:spcPct val="0"/>
              </a:spcAft>
            </a:pPr>
            <a:r>
              <a:rPr lang="de-DE" sz="2000" dirty="0">
                <a:solidFill>
                  <a:srgbClr val="002060"/>
                </a:solidFill>
                <a:latin typeface="Palatino Linotype" pitchFamily="18" charset="0"/>
              </a:rPr>
              <a:t>1986: </a:t>
            </a:r>
            <a:br>
              <a:rPr lang="de-DE" sz="2000" dirty="0">
                <a:solidFill>
                  <a:srgbClr val="002060"/>
                </a:solidFill>
                <a:latin typeface="Palatino Linotype" pitchFamily="18" charset="0"/>
              </a:rPr>
            </a:br>
            <a:r>
              <a:rPr lang="de-DE" sz="2000" dirty="0">
                <a:solidFill>
                  <a:srgbClr val="002060"/>
                </a:solidFill>
                <a:latin typeface="Palatino Linotype" pitchFamily="18" charset="0"/>
              </a:rPr>
              <a:t>Portugal, </a:t>
            </a:r>
            <a:br>
              <a:rPr lang="de-DE" sz="2000" dirty="0">
                <a:solidFill>
                  <a:srgbClr val="002060"/>
                </a:solidFill>
                <a:latin typeface="Palatino Linotype" pitchFamily="18" charset="0"/>
              </a:rPr>
            </a:br>
            <a:r>
              <a:rPr lang="de-DE" sz="2000" dirty="0">
                <a:solidFill>
                  <a:srgbClr val="002060"/>
                </a:solidFill>
                <a:latin typeface="Palatino Linotype" pitchFamily="18" charset="0"/>
              </a:rPr>
              <a:t>Spain</a:t>
            </a:r>
            <a:endParaRPr lang="en-US" sz="2000" dirty="0">
              <a:solidFill>
                <a:srgbClr val="002060"/>
              </a:solidFill>
              <a:latin typeface="Palatino Linotype" pitchFamily="18" charset="0"/>
            </a:endParaRPr>
          </a:p>
        </p:txBody>
      </p:sp>
      <p:sp>
        <p:nvSpPr>
          <p:cNvPr id="19" name="TextBox 18"/>
          <p:cNvSpPr txBox="1"/>
          <p:nvPr/>
        </p:nvSpPr>
        <p:spPr>
          <a:xfrm>
            <a:off x="1228725" y="5600701"/>
            <a:ext cx="1752600" cy="1015663"/>
          </a:xfrm>
          <a:prstGeom prst="rect">
            <a:avLst/>
          </a:prstGeom>
          <a:noFill/>
        </p:spPr>
        <p:txBody>
          <a:bodyPr wrap="square" rtlCol="0">
            <a:spAutoFit/>
          </a:bodyPr>
          <a:lstStyle/>
          <a:p>
            <a:pPr algn="ctr" eaLnBrk="0" fontAlgn="base" hangingPunct="0">
              <a:spcBef>
                <a:spcPct val="0"/>
              </a:spcBef>
              <a:spcAft>
                <a:spcPct val="0"/>
              </a:spcAft>
            </a:pPr>
            <a:r>
              <a:rPr lang="de-DE" sz="2000" dirty="0">
                <a:solidFill>
                  <a:srgbClr val="002060"/>
                </a:solidFill>
                <a:latin typeface="Palatino Linotype" pitchFamily="18" charset="0"/>
              </a:rPr>
              <a:t>1990: </a:t>
            </a:r>
            <a:br>
              <a:rPr lang="de-DE" sz="2000" dirty="0">
                <a:solidFill>
                  <a:srgbClr val="002060"/>
                </a:solidFill>
                <a:latin typeface="Palatino Linotype" pitchFamily="18" charset="0"/>
              </a:rPr>
            </a:br>
            <a:r>
              <a:rPr lang="de-DE" sz="2000" dirty="0">
                <a:solidFill>
                  <a:srgbClr val="002060"/>
                </a:solidFill>
                <a:latin typeface="Palatino Linotype" pitchFamily="18" charset="0"/>
              </a:rPr>
              <a:t>East Germany</a:t>
            </a:r>
            <a:endParaRPr lang="en-US" sz="2000" dirty="0">
              <a:solidFill>
                <a:srgbClr val="002060"/>
              </a:solidFill>
              <a:latin typeface="Palatino Linotype" pitchFamily="18" charset="0"/>
            </a:endParaRPr>
          </a:p>
        </p:txBody>
      </p:sp>
      <p:sp>
        <p:nvSpPr>
          <p:cNvPr id="20" name="TextBox 19"/>
          <p:cNvSpPr txBox="1"/>
          <p:nvPr/>
        </p:nvSpPr>
        <p:spPr>
          <a:xfrm>
            <a:off x="2938463" y="5600701"/>
            <a:ext cx="2286000" cy="1015663"/>
          </a:xfrm>
          <a:prstGeom prst="rect">
            <a:avLst/>
          </a:prstGeom>
          <a:noFill/>
        </p:spPr>
        <p:txBody>
          <a:bodyPr wrap="square" rtlCol="0">
            <a:spAutoFit/>
          </a:bodyPr>
          <a:lstStyle/>
          <a:p>
            <a:pPr algn="ctr" eaLnBrk="0" fontAlgn="base" hangingPunct="0">
              <a:spcBef>
                <a:spcPct val="0"/>
              </a:spcBef>
              <a:spcAft>
                <a:spcPct val="0"/>
              </a:spcAft>
            </a:pPr>
            <a:r>
              <a:rPr lang="de-DE" sz="2000" dirty="0">
                <a:solidFill>
                  <a:srgbClr val="002060"/>
                </a:solidFill>
                <a:latin typeface="Palatino Linotype" pitchFamily="18" charset="0"/>
              </a:rPr>
              <a:t>1995: </a:t>
            </a:r>
            <a:br>
              <a:rPr lang="de-DE" sz="2000" dirty="0">
                <a:solidFill>
                  <a:srgbClr val="002060"/>
                </a:solidFill>
                <a:latin typeface="Palatino Linotype" pitchFamily="18" charset="0"/>
              </a:rPr>
            </a:br>
            <a:r>
              <a:rPr lang="de-DE" sz="2000" dirty="0">
                <a:solidFill>
                  <a:srgbClr val="002060"/>
                </a:solidFill>
                <a:latin typeface="Palatino Linotype" pitchFamily="18" charset="0"/>
              </a:rPr>
              <a:t>Austria, Sweden, Finland</a:t>
            </a:r>
            <a:endParaRPr lang="en-US" sz="2000" dirty="0">
              <a:solidFill>
                <a:srgbClr val="002060"/>
              </a:solidFill>
              <a:latin typeface="Palatino Linotype" pitchFamily="18" charset="0"/>
            </a:endParaRPr>
          </a:p>
        </p:txBody>
      </p:sp>
      <p:sp>
        <p:nvSpPr>
          <p:cNvPr id="21" name="TextBox 20"/>
          <p:cNvSpPr txBox="1"/>
          <p:nvPr/>
        </p:nvSpPr>
        <p:spPr>
          <a:xfrm>
            <a:off x="5219700" y="5600701"/>
            <a:ext cx="2057400" cy="1015663"/>
          </a:xfrm>
          <a:prstGeom prst="rect">
            <a:avLst/>
          </a:prstGeom>
          <a:noFill/>
        </p:spPr>
        <p:txBody>
          <a:bodyPr wrap="square" rtlCol="0">
            <a:spAutoFit/>
          </a:bodyPr>
          <a:lstStyle/>
          <a:p>
            <a:pPr algn="ctr" eaLnBrk="0" fontAlgn="base" hangingPunct="0">
              <a:spcBef>
                <a:spcPct val="0"/>
              </a:spcBef>
              <a:spcAft>
                <a:spcPct val="0"/>
              </a:spcAft>
            </a:pPr>
            <a:r>
              <a:rPr lang="de-DE" sz="2000" dirty="0">
                <a:solidFill>
                  <a:srgbClr val="002060"/>
                </a:solidFill>
                <a:latin typeface="Palatino Linotype" pitchFamily="18" charset="0"/>
              </a:rPr>
              <a:t>2004: </a:t>
            </a:r>
            <a:br>
              <a:rPr lang="de-DE" sz="2000" dirty="0">
                <a:solidFill>
                  <a:srgbClr val="002060"/>
                </a:solidFill>
                <a:latin typeface="Palatino Linotype" pitchFamily="18" charset="0"/>
              </a:rPr>
            </a:br>
            <a:r>
              <a:rPr lang="en-US" sz="2000" dirty="0">
                <a:solidFill>
                  <a:srgbClr val="002060"/>
                </a:solidFill>
                <a:latin typeface="Palatino Linotype" pitchFamily="18" charset="0"/>
              </a:rPr>
              <a:t>CEE countries, </a:t>
            </a:r>
            <a:br>
              <a:rPr lang="en-US" sz="2000" dirty="0">
                <a:solidFill>
                  <a:srgbClr val="002060"/>
                </a:solidFill>
                <a:latin typeface="Palatino Linotype" pitchFamily="18" charset="0"/>
              </a:rPr>
            </a:br>
            <a:r>
              <a:rPr lang="en-US" sz="2000" dirty="0">
                <a:solidFill>
                  <a:srgbClr val="002060"/>
                </a:solidFill>
                <a:latin typeface="Palatino Linotype" pitchFamily="18" charset="0"/>
              </a:rPr>
              <a:t>Cyprus, Malta</a:t>
            </a:r>
          </a:p>
        </p:txBody>
      </p:sp>
      <p:sp>
        <p:nvSpPr>
          <p:cNvPr id="23" name="TextBox 22"/>
          <p:cNvSpPr txBox="1"/>
          <p:nvPr/>
        </p:nvSpPr>
        <p:spPr>
          <a:xfrm>
            <a:off x="7200900" y="5600701"/>
            <a:ext cx="2057400" cy="1015663"/>
          </a:xfrm>
          <a:prstGeom prst="rect">
            <a:avLst/>
          </a:prstGeom>
          <a:noFill/>
        </p:spPr>
        <p:txBody>
          <a:bodyPr wrap="square" rtlCol="0">
            <a:spAutoFit/>
          </a:bodyPr>
          <a:lstStyle/>
          <a:p>
            <a:pPr algn="ctr" eaLnBrk="0" fontAlgn="base" hangingPunct="0">
              <a:spcBef>
                <a:spcPct val="0"/>
              </a:spcBef>
              <a:spcAft>
                <a:spcPct val="0"/>
              </a:spcAft>
            </a:pPr>
            <a:r>
              <a:rPr lang="de-DE" sz="2000" dirty="0">
                <a:solidFill>
                  <a:srgbClr val="002060"/>
                </a:solidFill>
                <a:latin typeface="Palatino Linotype" pitchFamily="18" charset="0"/>
              </a:rPr>
              <a:t>2007: </a:t>
            </a:r>
            <a:br>
              <a:rPr lang="de-DE" sz="2000" dirty="0">
                <a:solidFill>
                  <a:srgbClr val="002060"/>
                </a:solidFill>
                <a:latin typeface="Palatino Linotype" pitchFamily="18" charset="0"/>
              </a:rPr>
            </a:br>
            <a:r>
              <a:rPr lang="en-US" sz="2000" dirty="0">
                <a:solidFill>
                  <a:srgbClr val="002060"/>
                </a:solidFill>
                <a:latin typeface="Palatino Linotype" pitchFamily="18" charset="0"/>
              </a:rPr>
              <a:t>Bulgaria, Romania</a:t>
            </a:r>
          </a:p>
        </p:txBody>
      </p:sp>
      <p:sp>
        <p:nvSpPr>
          <p:cNvPr id="24" name="TextBox 23"/>
          <p:cNvSpPr txBox="1"/>
          <p:nvPr/>
        </p:nvSpPr>
        <p:spPr>
          <a:xfrm>
            <a:off x="9105900" y="5600700"/>
            <a:ext cx="2057400" cy="707886"/>
          </a:xfrm>
          <a:prstGeom prst="rect">
            <a:avLst/>
          </a:prstGeom>
          <a:noFill/>
        </p:spPr>
        <p:txBody>
          <a:bodyPr wrap="square" rtlCol="0">
            <a:spAutoFit/>
          </a:bodyPr>
          <a:lstStyle/>
          <a:p>
            <a:pPr algn="ctr" eaLnBrk="0" fontAlgn="base" hangingPunct="0">
              <a:spcBef>
                <a:spcPct val="0"/>
              </a:spcBef>
              <a:spcAft>
                <a:spcPct val="0"/>
              </a:spcAft>
            </a:pPr>
            <a:r>
              <a:rPr lang="de-DE" sz="2000" dirty="0">
                <a:solidFill>
                  <a:srgbClr val="002060"/>
                </a:solidFill>
                <a:latin typeface="Palatino Linotype" pitchFamily="18" charset="0"/>
              </a:rPr>
              <a:t>2013: </a:t>
            </a:r>
            <a:br>
              <a:rPr lang="de-DE" sz="2000" dirty="0">
                <a:solidFill>
                  <a:srgbClr val="002060"/>
                </a:solidFill>
                <a:latin typeface="Palatino Linotype" pitchFamily="18" charset="0"/>
              </a:rPr>
            </a:br>
            <a:r>
              <a:rPr lang="en-US" sz="2000" dirty="0">
                <a:solidFill>
                  <a:srgbClr val="002060"/>
                </a:solidFill>
                <a:latin typeface="Palatino Linotype" pitchFamily="18" charset="0"/>
              </a:rPr>
              <a:t>Croatia</a:t>
            </a:r>
          </a:p>
        </p:txBody>
      </p:sp>
      <p:sp>
        <p:nvSpPr>
          <p:cNvPr id="14" name="Rectangle 4"/>
          <p:cNvSpPr>
            <a:spLocks noChangeArrowheads="1"/>
          </p:cNvSpPr>
          <p:nvPr/>
        </p:nvSpPr>
        <p:spPr bwMode="auto">
          <a:xfrm>
            <a:off x="858981" y="193960"/>
            <a:ext cx="10598727" cy="1143000"/>
          </a:xfrm>
          <a:prstGeom prst="rect">
            <a:avLst/>
          </a:prstGeom>
          <a:noFill/>
          <a:ln w="9525">
            <a:noFill/>
            <a:miter lim="800000"/>
            <a:headEnd/>
            <a:tailEnd/>
          </a:ln>
          <a:effectLst/>
        </p:spPr>
        <p:txBody>
          <a:bodyPr anchor="ctr"/>
          <a:lstStyle/>
          <a:p>
            <a:pPr fontAlgn="base">
              <a:spcBef>
                <a:spcPct val="0"/>
              </a:spcBef>
              <a:spcAft>
                <a:spcPct val="0"/>
              </a:spcAft>
            </a:pPr>
            <a:r>
              <a:rPr lang="en-US" sz="3600" b="1" dirty="0">
                <a:latin typeface="Times New Roman" panose="02020603050405020304" pitchFamily="18" charset="0"/>
                <a:cs typeface="Times New Roman" panose="02020603050405020304" pitchFamily="18" charset="0"/>
              </a:rPr>
              <a:t>Widening: enlargement</a:t>
            </a:r>
          </a:p>
        </p:txBody>
      </p:sp>
    </p:spTree>
    <p:extLst>
      <p:ext uri="{BB962C8B-B14F-4D97-AF65-F5344CB8AC3E}">
        <p14:creationId xmlns:p14="http://schemas.microsoft.com/office/powerpoint/2010/main" val="3405402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926056" y="2657832"/>
            <a:ext cx="10598727" cy="2888483"/>
          </a:xfrm>
          <a:prstGeom prst="rect">
            <a:avLst/>
          </a:prstGeom>
          <a:noFill/>
          <a:ln w="9525">
            <a:noFill/>
            <a:miter lim="800000"/>
            <a:headEnd/>
            <a:tailEnd/>
          </a:ln>
        </p:spPr>
        <p:txBody>
          <a:bodyPr wrap="square">
            <a:spAutoFit/>
          </a:bodyPr>
          <a:lstStyle/>
          <a:p>
            <a:pPr marL="342900" indent="-342900" eaLnBrk="0" fontAlgn="base" hangingPunct="0">
              <a:spcBef>
                <a:spcPct val="15000"/>
              </a:spcBef>
              <a:spcAft>
                <a:spcPct val="15000"/>
              </a:spcAft>
              <a:buFont typeface="Wingdings" panose="05000000000000000000" pitchFamily="2" charset="2"/>
              <a:buChar char="§"/>
            </a:pPr>
            <a:r>
              <a:rPr lang="en-CA" sz="2300" dirty="0">
                <a:latin typeface="Times New Roman" panose="02020603050405020304" pitchFamily="18" charset="0"/>
                <a:cs typeface="Times New Roman" panose="02020603050405020304" pitchFamily="18" charset="0"/>
              </a:rPr>
              <a:t>Single European Act (1985): 4 freedoms of movement; </a:t>
            </a:r>
            <a:r>
              <a:rPr lang="en-CA" sz="2300" dirty="0">
                <a:latin typeface="Times New Roman" panose="02020603050405020304" pitchFamily="18" charset="0"/>
                <a:cs typeface="Times New Roman" panose="02020603050405020304" pitchFamily="18" charset="0"/>
                <a:sym typeface="Wingdings" pitchFamily="2" charset="2"/>
              </a:rPr>
              <a:t>strengthens European Parliament</a:t>
            </a:r>
            <a:endParaRPr lang="en-CA" sz="2300" dirty="0">
              <a:latin typeface="Times New Roman" panose="02020603050405020304" pitchFamily="18" charset="0"/>
              <a:cs typeface="Times New Roman" panose="02020603050405020304" pitchFamily="18" charset="0"/>
            </a:endParaRPr>
          </a:p>
          <a:p>
            <a:pPr marL="342900" indent="-342900" eaLnBrk="0" fontAlgn="base" hangingPunct="0">
              <a:spcBef>
                <a:spcPct val="15000"/>
              </a:spcBef>
              <a:spcAft>
                <a:spcPct val="15000"/>
              </a:spcAft>
              <a:buFont typeface="Wingdings" panose="05000000000000000000" pitchFamily="2" charset="2"/>
              <a:buChar char="§"/>
            </a:pPr>
            <a:r>
              <a:rPr lang="en-CA" sz="2300" dirty="0">
                <a:latin typeface="Times New Roman" panose="02020603050405020304" pitchFamily="18" charset="0"/>
                <a:cs typeface="Times New Roman" panose="02020603050405020304" pitchFamily="18" charset="0"/>
              </a:rPr>
              <a:t>Maastricht Treaty (1991): creates European Union; Euro; pushes integration beyond economics (foreign policy, home affairs)</a:t>
            </a:r>
          </a:p>
          <a:p>
            <a:pPr marL="342900" indent="-342900" eaLnBrk="0" fontAlgn="base" hangingPunct="0">
              <a:spcBef>
                <a:spcPct val="15000"/>
              </a:spcBef>
              <a:spcAft>
                <a:spcPct val="15000"/>
              </a:spcAft>
              <a:buFont typeface="Wingdings" panose="05000000000000000000" pitchFamily="2" charset="2"/>
              <a:buChar char="§"/>
            </a:pPr>
            <a:r>
              <a:rPr lang="en-US" sz="2300" dirty="0">
                <a:latin typeface="Times New Roman" panose="02020603050405020304" pitchFamily="18" charset="0"/>
                <a:cs typeface="Times New Roman" panose="02020603050405020304" pitchFamily="18" charset="0"/>
              </a:rPr>
              <a:t>Amsterdam (1997) and Nice (2000) Treaties: preparation for enlargement; incorporate Schengen agreement into EU treaties</a:t>
            </a:r>
          </a:p>
          <a:p>
            <a:pPr marL="342900" indent="-342900" eaLnBrk="0" fontAlgn="base" hangingPunct="0">
              <a:spcBef>
                <a:spcPct val="15000"/>
              </a:spcBef>
              <a:spcAft>
                <a:spcPct val="15000"/>
              </a:spcAft>
              <a:buFont typeface="Wingdings" panose="05000000000000000000" pitchFamily="2" charset="2"/>
              <a:buChar char="§"/>
            </a:pPr>
            <a:r>
              <a:rPr lang="en-US" sz="2300" dirty="0">
                <a:latin typeface="Times New Roman" panose="02020603050405020304" pitchFamily="18" charset="0"/>
                <a:cs typeface="Times New Roman" panose="02020603050405020304" pitchFamily="18" charset="0"/>
              </a:rPr>
              <a:t>Lisbon Treaty (2009): gives EU unified legal personality </a:t>
            </a:r>
            <a:r>
              <a:rPr lang="en-US" sz="2300" dirty="0">
                <a:latin typeface="Times New Roman" panose="02020603050405020304" pitchFamily="18" charset="0"/>
                <a:cs typeface="Times New Roman" panose="02020603050405020304" pitchFamily="18" charset="0"/>
                <a:sym typeface="Wingdings" pitchFamily="2" charset="2"/>
              </a:rPr>
              <a:t> </a:t>
            </a:r>
            <a:r>
              <a:rPr lang="en-US" sz="2300" dirty="0">
                <a:latin typeface="Times New Roman" panose="02020603050405020304" pitchFamily="18" charset="0"/>
                <a:cs typeface="Times New Roman" panose="02020603050405020304" pitchFamily="18" charset="0"/>
              </a:rPr>
              <a:t>in force since 2009</a:t>
            </a:r>
          </a:p>
        </p:txBody>
      </p:sp>
      <p:sp>
        <p:nvSpPr>
          <p:cNvPr id="4" name="TextBox 3"/>
          <p:cNvSpPr txBox="1"/>
          <p:nvPr/>
        </p:nvSpPr>
        <p:spPr>
          <a:xfrm>
            <a:off x="4016196" y="794073"/>
            <a:ext cx="6671778" cy="1200329"/>
          </a:xfrm>
          <a:prstGeom prst="rect">
            <a:avLst/>
          </a:prstGeom>
          <a:noFill/>
        </p:spPr>
        <p:txBody>
          <a:bodyPr wrap="square" rtlCol="0">
            <a:spAutoFit/>
          </a:bodyPr>
          <a:lstStyle/>
          <a:p>
            <a:r>
              <a:rPr lang="en-CA" sz="3600" b="1" dirty="0">
                <a:latin typeface="Times New Roman" panose="02020603050405020304" pitchFamily="18" charset="0"/>
                <a:cs typeface="Times New Roman" panose="02020603050405020304" pitchFamily="18" charset="0"/>
              </a:rPr>
              <a:t>Deepening</a:t>
            </a:r>
            <a:r>
              <a:rPr lang="en-US" sz="3600" b="1" dirty="0">
                <a:latin typeface="Times New Roman" panose="02020603050405020304" pitchFamily="18" charset="0"/>
                <a:cs typeface="Times New Roman" panose="02020603050405020304" pitchFamily="18" charset="0"/>
              </a:rPr>
              <a:t> – more policy matters decided at EU level</a:t>
            </a:r>
          </a:p>
        </p:txBody>
      </p:sp>
      <p:pic>
        <p:nvPicPr>
          <p:cNvPr id="5" name="Picture 4">
            <a:extLst>
              <a:ext uri="{FF2B5EF4-FFF2-40B4-BE49-F238E27FC236}">
                <a16:creationId xmlns:a16="http://schemas.microsoft.com/office/drawing/2014/main" id="{C178F78B-4C53-44F2-A8D8-83CC65BCEE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952"/>
            <a:ext cx="3321170" cy="2216584"/>
          </a:xfrm>
          <a:prstGeom prst="rect">
            <a:avLst/>
          </a:prstGeom>
        </p:spPr>
      </p:pic>
    </p:spTree>
    <p:extLst>
      <p:ext uri="{BB962C8B-B14F-4D97-AF65-F5344CB8AC3E}">
        <p14:creationId xmlns:p14="http://schemas.microsoft.com/office/powerpoint/2010/main" val="24401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858981" y="193960"/>
            <a:ext cx="10598727" cy="1143000"/>
          </a:xfrm>
          <a:prstGeom prst="rect">
            <a:avLst/>
          </a:prstGeom>
          <a:noFill/>
          <a:ln w="9525">
            <a:noFill/>
            <a:miter lim="800000"/>
            <a:headEnd/>
            <a:tailEnd/>
          </a:ln>
          <a:effectLst/>
        </p:spPr>
        <p:txBody>
          <a:bodyPr anchor="ctr"/>
          <a:lstStyle/>
          <a:p>
            <a:pPr fontAlgn="base">
              <a:spcBef>
                <a:spcPct val="0"/>
              </a:spcBef>
              <a:spcAft>
                <a:spcPct val="0"/>
              </a:spcAft>
            </a:pPr>
            <a:r>
              <a:rPr lang="en-US" sz="3600" b="1" dirty="0">
                <a:latin typeface="Times New Roman" panose="02020603050405020304" pitchFamily="18" charset="0"/>
                <a:cs typeface="Times New Roman" panose="02020603050405020304" pitchFamily="18" charset="0"/>
              </a:rPr>
              <a:t>Differentiated integration</a:t>
            </a:r>
          </a:p>
        </p:txBody>
      </p:sp>
      <p:pic>
        <p:nvPicPr>
          <p:cNvPr id="2050" name="Picture 2" descr="Brexit Update Edition 26 | EY Ireland">
            <a:extLst>
              <a:ext uri="{FF2B5EF4-FFF2-40B4-BE49-F238E27FC236}">
                <a16:creationId xmlns:a16="http://schemas.microsoft.com/office/drawing/2014/main" id="{56D29D96-47C7-4BF8-8CA5-BB0B9C3147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599" y="1096034"/>
            <a:ext cx="10086109" cy="527936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F36F5F3-815E-427F-9E16-826EE97AADBB}"/>
              </a:ext>
            </a:extLst>
          </p:cNvPr>
          <p:cNvSpPr txBox="1"/>
          <p:nvPr/>
        </p:nvSpPr>
        <p:spPr>
          <a:xfrm>
            <a:off x="0" y="1300118"/>
            <a:ext cx="1647825" cy="830997"/>
          </a:xfrm>
          <a:prstGeom prst="rect">
            <a:avLst/>
          </a:prstGeom>
          <a:solidFill>
            <a:schemeClr val="bg1"/>
          </a:solidFill>
          <a:ln>
            <a:solidFill>
              <a:srgbClr val="002060"/>
            </a:solidFill>
          </a:ln>
        </p:spPr>
        <p:txBody>
          <a:bodyPr wrap="square" rtlCol="0">
            <a:spAutoFit/>
          </a:bodyPr>
          <a:lstStyle/>
          <a:p>
            <a:r>
              <a:rPr lang="de-DE" sz="2400" dirty="0">
                <a:solidFill>
                  <a:srgbClr val="002060"/>
                </a:solidFill>
                <a:latin typeface="Palatino Linotype" panose="02040502050505030304" pitchFamily="18" charset="0"/>
              </a:rPr>
              <a:t>European Union</a:t>
            </a:r>
            <a:endParaRPr lang="en-US" sz="2400" dirty="0">
              <a:solidFill>
                <a:srgbClr val="002060"/>
              </a:solidFill>
              <a:latin typeface="Palatino Linotype" panose="02040502050505030304" pitchFamily="18" charset="0"/>
            </a:endParaRPr>
          </a:p>
        </p:txBody>
      </p:sp>
      <p:cxnSp>
        <p:nvCxnSpPr>
          <p:cNvPr id="9" name="Straight Arrow Connector 8">
            <a:extLst>
              <a:ext uri="{FF2B5EF4-FFF2-40B4-BE49-F238E27FC236}">
                <a16:creationId xmlns:a16="http://schemas.microsoft.com/office/drawing/2014/main" id="{9C6E00FA-D67D-409F-AE4A-BC80B658B083}"/>
              </a:ext>
            </a:extLst>
          </p:cNvPr>
          <p:cNvCxnSpPr/>
          <p:nvPr/>
        </p:nvCxnSpPr>
        <p:spPr bwMode="auto">
          <a:xfrm>
            <a:off x="1226344" y="1972791"/>
            <a:ext cx="842962" cy="940653"/>
          </a:xfrm>
          <a:prstGeom prst="straightConnector1">
            <a:avLst/>
          </a:prstGeom>
          <a:solidFill>
            <a:schemeClr val="accent1"/>
          </a:solidFill>
          <a:ln w="47625" cap="flat" cmpd="sng" algn="ctr">
            <a:solidFill>
              <a:srgbClr val="002060"/>
            </a:solidFill>
            <a:prstDash val="solid"/>
            <a:round/>
            <a:headEnd type="none" w="med" len="med"/>
            <a:tailEnd type="triangle"/>
          </a:ln>
          <a:effectLst/>
        </p:spPr>
      </p:cxnSp>
    </p:spTree>
    <p:extLst>
      <p:ext uri="{BB962C8B-B14F-4D97-AF65-F5344CB8AC3E}">
        <p14:creationId xmlns:p14="http://schemas.microsoft.com/office/powerpoint/2010/main" val="1104853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2648" y="58252"/>
            <a:ext cx="9300353" cy="822960"/>
          </a:xfrm>
        </p:spPr>
        <p:txBody>
          <a:bodyPr/>
          <a:lstStyle/>
          <a:p>
            <a:r>
              <a:rPr lang="en-US" altLang="en-US" b="1" dirty="0">
                <a:solidFill>
                  <a:schemeClr val="tx1"/>
                </a:solidFill>
                <a:latin typeface="Times New Roman" panose="02020603050405020304" pitchFamily="18" charset="0"/>
                <a:cs typeface="Times New Roman" panose="02020603050405020304" pitchFamily="18" charset="0"/>
              </a:rPr>
              <a:t>The ‘Big-5’ institutions </a:t>
            </a:r>
            <a:endParaRPr lang="de-DE" b="1" dirty="0">
              <a:solidFill>
                <a:schemeClr val="tx1"/>
              </a:solidFill>
              <a:latin typeface="Times New Roman" panose="02020603050405020304" pitchFamily="18" charset="0"/>
              <a:cs typeface="Times New Roman" panose="020206030504050203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8</a:t>
            </a:fld>
            <a:endParaRPr lang="en-US" dirty="0"/>
          </a:p>
        </p:txBody>
      </p:sp>
      <p:pic>
        <p:nvPicPr>
          <p:cNvPr id="7" name="Picture 6">
            <a:extLst>
              <a:ext uri="{FF2B5EF4-FFF2-40B4-BE49-F238E27FC236}">
                <a16:creationId xmlns:a16="http://schemas.microsoft.com/office/drawing/2014/main" id="{16D4875F-3A54-4183-B1DB-AE36FA1E2E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7801" y="895350"/>
            <a:ext cx="7111096" cy="5633465"/>
          </a:xfrm>
          <a:prstGeom prst="rect">
            <a:avLst/>
          </a:prstGeom>
        </p:spPr>
      </p:pic>
    </p:spTree>
    <p:extLst>
      <p:ext uri="{BB962C8B-B14F-4D97-AF65-F5344CB8AC3E}">
        <p14:creationId xmlns:p14="http://schemas.microsoft.com/office/powerpoint/2010/main" val="345800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166"/>
            <a:ext cx="10515600" cy="1325563"/>
          </a:xfrm>
        </p:spPr>
        <p:txBody>
          <a:bodyPr>
            <a:noAutofit/>
          </a:bodyPr>
          <a:lstStyle/>
          <a:p>
            <a:r>
              <a:rPr lang="en-CA" sz="3200" b="1" dirty="0">
                <a:latin typeface="Times New Roman" panose="02020603050405020304" pitchFamily="18" charset="0"/>
                <a:cs typeface="Times New Roman" panose="02020603050405020304" pitchFamily="18" charset="0"/>
              </a:rPr>
              <a:t>EU Institutions: </a:t>
            </a:r>
            <a:r>
              <a:rPr lang="en-US" sz="3200" dirty="0">
                <a:latin typeface="Times New Roman" panose="02020603050405020304" pitchFamily="18" charset="0"/>
                <a:cs typeface="Times New Roman" panose="02020603050405020304" pitchFamily="18" charset="0"/>
              </a:rPr>
              <a:t>a combination of a </a:t>
            </a:r>
            <a:r>
              <a:rPr lang="en-US" sz="3200" dirty="0">
                <a:solidFill>
                  <a:srgbClr val="002060"/>
                </a:solidFill>
                <a:latin typeface="Times New Roman" panose="02020603050405020304" pitchFamily="18" charset="0"/>
                <a:cs typeface="Times New Roman" panose="02020603050405020304" pitchFamily="18" charset="0"/>
              </a:rPr>
              <a:t>supranational principle </a:t>
            </a:r>
            <a:r>
              <a:rPr lang="en-US" sz="3200" dirty="0">
                <a:latin typeface="Times New Roman" panose="02020603050405020304" pitchFamily="18" charset="0"/>
                <a:cs typeface="Times New Roman" panose="02020603050405020304" pitchFamily="18" charset="0"/>
              </a:rPr>
              <a:t>(community matters) and an </a:t>
            </a:r>
            <a:r>
              <a:rPr lang="en-US" sz="3200" dirty="0">
                <a:solidFill>
                  <a:srgbClr val="002060"/>
                </a:solidFill>
                <a:latin typeface="Times New Roman" panose="02020603050405020304" pitchFamily="18" charset="0"/>
                <a:cs typeface="Times New Roman" panose="02020603050405020304" pitchFamily="18" charset="0"/>
              </a:rPr>
              <a:t>intergovernmental principle </a:t>
            </a:r>
            <a:br>
              <a:rPr lang="en-US" sz="3200" dirty="0">
                <a:solidFill>
                  <a:srgbClr val="002060"/>
                </a:solidFill>
                <a:latin typeface="Times New Roman" panose="02020603050405020304" pitchFamily="18" charset="0"/>
                <a:cs typeface="Times New Roman" panose="02020603050405020304" pitchFamily="18" charset="0"/>
              </a:rPr>
            </a:b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278331002"/>
              </p:ext>
            </p:extLst>
          </p:nvPr>
        </p:nvGraphicFramePr>
        <p:xfrm>
          <a:off x="858981" y="1752598"/>
          <a:ext cx="10598726" cy="4424364"/>
        </p:xfrm>
        <a:graphic>
          <a:graphicData uri="http://schemas.openxmlformats.org/drawingml/2006/table">
            <a:tbl>
              <a:tblPr firstRow="1" bandRow="1">
                <a:tableStyleId>{93296810-A885-4BE3-A3E7-6D5BEEA58F35}</a:tableStyleId>
              </a:tblPr>
              <a:tblGrid>
                <a:gridCol w="3532908">
                  <a:extLst>
                    <a:ext uri="{9D8B030D-6E8A-4147-A177-3AD203B41FA5}">
                      <a16:colId xmlns:a16="http://schemas.microsoft.com/office/drawing/2014/main" val="20000"/>
                    </a:ext>
                  </a:extLst>
                </a:gridCol>
                <a:gridCol w="3532909">
                  <a:extLst>
                    <a:ext uri="{9D8B030D-6E8A-4147-A177-3AD203B41FA5}">
                      <a16:colId xmlns:a16="http://schemas.microsoft.com/office/drawing/2014/main" val="20001"/>
                    </a:ext>
                  </a:extLst>
                </a:gridCol>
                <a:gridCol w="3532909">
                  <a:extLst>
                    <a:ext uri="{9D8B030D-6E8A-4147-A177-3AD203B41FA5}">
                      <a16:colId xmlns:a16="http://schemas.microsoft.com/office/drawing/2014/main" val="20002"/>
                    </a:ext>
                  </a:extLst>
                </a:gridCol>
              </a:tblGrid>
              <a:tr h="449349">
                <a:tc>
                  <a:txBody>
                    <a:bodyPr/>
                    <a:lstStyle/>
                    <a:p>
                      <a:r>
                        <a:rPr lang="de-DE" sz="2000" dirty="0">
                          <a:solidFill>
                            <a:schemeClr val="bg1"/>
                          </a:solidFill>
                          <a:latin typeface="Palatino Linotype" pitchFamily="18" charset="0"/>
                        </a:rPr>
                        <a:t>Institution</a:t>
                      </a:r>
                      <a:endParaRPr lang="en-US" sz="2000" dirty="0">
                        <a:solidFill>
                          <a:schemeClr val="bg1"/>
                        </a:solidFill>
                        <a:latin typeface="Palatino Linotype" pitchFamily="18" charset="0"/>
                      </a:endParaRPr>
                    </a:p>
                  </a:txBody>
                  <a:tcPr>
                    <a:solidFill>
                      <a:srgbClr val="002060"/>
                    </a:solidFill>
                  </a:tcPr>
                </a:tc>
                <a:tc>
                  <a:txBody>
                    <a:bodyPr/>
                    <a:lstStyle/>
                    <a:p>
                      <a:r>
                        <a:rPr lang="de-DE" sz="2000" dirty="0">
                          <a:solidFill>
                            <a:schemeClr val="bg1"/>
                          </a:solidFill>
                          <a:latin typeface="Palatino Linotype" pitchFamily="18" charset="0"/>
                        </a:rPr>
                        <a:t>Composition</a:t>
                      </a:r>
                      <a:endParaRPr lang="en-US" sz="2000" dirty="0">
                        <a:solidFill>
                          <a:schemeClr val="bg1"/>
                        </a:solidFill>
                        <a:latin typeface="Palatino Linotype" pitchFamily="18" charset="0"/>
                      </a:endParaRPr>
                    </a:p>
                  </a:txBody>
                  <a:tcPr>
                    <a:solidFill>
                      <a:srgbClr val="002060"/>
                    </a:solidFill>
                  </a:tcPr>
                </a:tc>
                <a:tc>
                  <a:txBody>
                    <a:bodyPr/>
                    <a:lstStyle/>
                    <a:p>
                      <a:r>
                        <a:rPr lang="de-DE" sz="2000" dirty="0">
                          <a:solidFill>
                            <a:schemeClr val="bg1"/>
                          </a:solidFill>
                          <a:latin typeface="Palatino Linotype" pitchFamily="18" charset="0"/>
                        </a:rPr>
                        <a:t>Governance</a:t>
                      </a:r>
                      <a:r>
                        <a:rPr lang="de-DE" sz="2000" baseline="0" dirty="0">
                          <a:solidFill>
                            <a:schemeClr val="bg1"/>
                          </a:solidFill>
                          <a:latin typeface="Palatino Linotype" pitchFamily="18" charset="0"/>
                        </a:rPr>
                        <a:t> role</a:t>
                      </a:r>
                      <a:endParaRPr lang="en-US" sz="2000" dirty="0">
                        <a:solidFill>
                          <a:schemeClr val="bg1"/>
                        </a:solidFill>
                        <a:latin typeface="Palatino Linotype" pitchFamily="18" charset="0"/>
                      </a:endParaRPr>
                    </a:p>
                  </a:txBody>
                  <a:tcPr>
                    <a:solidFill>
                      <a:srgbClr val="002060"/>
                    </a:solidFill>
                  </a:tcPr>
                </a:tc>
                <a:extLst>
                  <a:ext uri="{0D108BD9-81ED-4DB2-BD59-A6C34878D82A}">
                    <a16:rowId xmlns:a16="http://schemas.microsoft.com/office/drawing/2014/main" val="10000"/>
                  </a:ext>
                </a:extLst>
              </a:tr>
              <a:tr h="795003">
                <a:tc>
                  <a:txBody>
                    <a:bodyPr/>
                    <a:lstStyle/>
                    <a:p>
                      <a:r>
                        <a:rPr lang="de-DE" sz="2000" dirty="0">
                          <a:solidFill>
                            <a:srgbClr val="002060"/>
                          </a:solidFill>
                          <a:latin typeface="Palatino Linotype" pitchFamily="18" charset="0"/>
                        </a:rPr>
                        <a:t>European Council (Brussels</a:t>
                      </a:r>
                      <a:r>
                        <a:rPr lang="de-DE" sz="2000" baseline="0" dirty="0">
                          <a:solidFill>
                            <a:srgbClr val="002060"/>
                          </a:solidFill>
                          <a:latin typeface="Palatino Linotype" pitchFamily="18" charset="0"/>
                        </a:rPr>
                        <a:t>)</a:t>
                      </a:r>
                      <a:endParaRPr lang="en-US" sz="2000" dirty="0">
                        <a:solidFill>
                          <a:srgbClr val="002060"/>
                        </a:solidFill>
                        <a:latin typeface="Palatino Linotype" pitchFamily="18" charset="0"/>
                      </a:endParaRPr>
                    </a:p>
                  </a:txBody>
                  <a:tcPr/>
                </a:tc>
                <a:tc>
                  <a:txBody>
                    <a:bodyPr/>
                    <a:lstStyle/>
                    <a:p>
                      <a:r>
                        <a:rPr lang="de-DE" sz="2000" dirty="0">
                          <a:solidFill>
                            <a:srgbClr val="002060"/>
                          </a:solidFill>
                          <a:latin typeface="Palatino Linotype" pitchFamily="18" charset="0"/>
                        </a:rPr>
                        <a:t>Member</a:t>
                      </a:r>
                      <a:r>
                        <a:rPr lang="de-DE" sz="2000" baseline="0" dirty="0">
                          <a:solidFill>
                            <a:srgbClr val="002060"/>
                          </a:solidFill>
                          <a:latin typeface="Palatino Linotype" pitchFamily="18" charset="0"/>
                        </a:rPr>
                        <a:t> state leaders</a:t>
                      </a:r>
                      <a:br>
                        <a:rPr lang="de-DE" sz="2000" baseline="0" dirty="0">
                          <a:solidFill>
                            <a:srgbClr val="002060"/>
                          </a:solidFill>
                          <a:latin typeface="Palatino Linotype" pitchFamily="18" charset="0"/>
                        </a:rPr>
                      </a:br>
                      <a:r>
                        <a:rPr lang="de-DE" sz="2000" baseline="0" dirty="0">
                          <a:solidFill>
                            <a:srgbClr val="002060"/>
                          </a:solidFill>
                          <a:latin typeface="Palatino Linotype" pitchFamily="18" charset="0"/>
                        </a:rPr>
                        <a:t>(intergovernmental)</a:t>
                      </a:r>
                      <a:endParaRPr lang="en-US" sz="2000" dirty="0">
                        <a:solidFill>
                          <a:srgbClr val="002060"/>
                        </a:solidFill>
                        <a:latin typeface="Palatino Linotype" pitchFamily="18" charset="0"/>
                      </a:endParaRPr>
                    </a:p>
                  </a:txBody>
                  <a:tcPr/>
                </a:tc>
                <a:tc>
                  <a:txBody>
                    <a:bodyPr/>
                    <a:lstStyle/>
                    <a:p>
                      <a:r>
                        <a:rPr lang="de-DE" sz="2000" dirty="0">
                          <a:solidFill>
                            <a:srgbClr val="002060"/>
                          </a:solidFill>
                          <a:latin typeface="Palatino Linotype" pitchFamily="18" charset="0"/>
                        </a:rPr>
                        <a:t>Defines legislative,</a:t>
                      </a:r>
                      <a:r>
                        <a:rPr lang="de-DE" sz="2000" baseline="0" dirty="0">
                          <a:solidFill>
                            <a:srgbClr val="002060"/>
                          </a:solidFill>
                          <a:latin typeface="Palatino Linotype" pitchFamily="18" charset="0"/>
                        </a:rPr>
                        <a:t> executive objectives</a:t>
                      </a:r>
                      <a:endParaRPr lang="en-US" sz="2000" dirty="0">
                        <a:solidFill>
                          <a:srgbClr val="002060"/>
                        </a:solidFill>
                        <a:latin typeface="Palatino Linotype" pitchFamily="18" charset="0"/>
                      </a:endParaRPr>
                    </a:p>
                  </a:txBody>
                  <a:tcPr/>
                </a:tc>
                <a:extLst>
                  <a:ext uri="{0D108BD9-81ED-4DB2-BD59-A6C34878D82A}">
                    <a16:rowId xmlns:a16="http://schemas.microsoft.com/office/drawing/2014/main" val="10001"/>
                  </a:ext>
                </a:extLst>
              </a:tr>
              <a:tr h="795003">
                <a:tc>
                  <a:txBody>
                    <a:bodyPr/>
                    <a:lstStyle/>
                    <a:p>
                      <a:r>
                        <a:rPr lang="de-DE" sz="2000" dirty="0">
                          <a:solidFill>
                            <a:srgbClr val="002060"/>
                          </a:solidFill>
                          <a:latin typeface="Palatino Linotype" pitchFamily="18" charset="0"/>
                        </a:rPr>
                        <a:t>European Commission (Brussels)</a:t>
                      </a:r>
                      <a:endParaRPr lang="en-US" sz="2000" dirty="0">
                        <a:solidFill>
                          <a:srgbClr val="002060"/>
                        </a:solidFill>
                        <a:latin typeface="Palatino Linotype" pitchFamily="18" charset="0"/>
                      </a:endParaRPr>
                    </a:p>
                  </a:txBody>
                  <a:tcPr/>
                </a:tc>
                <a:tc>
                  <a:txBody>
                    <a:bodyPr/>
                    <a:lstStyle/>
                    <a:p>
                      <a:r>
                        <a:rPr lang="de-DE" sz="2000" dirty="0">
                          <a:solidFill>
                            <a:srgbClr val="002060"/>
                          </a:solidFill>
                          <a:latin typeface="Palatino Linotype" pitchFamily="18" charset="0"/>
                        </a:rPr>
                        <a:t>EU bureaucrats (supranational)</a:t>
                      </a:r>
                      <a:endParaRPr lang="en-US" sz="2000" dirty="0">
                        <a:solidFill>
                          <a:srgbClr val="002060"/>
                        </a:solidFill>
                        <a:latin typeface="Palatino Linotype" pitchFamily="18" charset="0"/>
                      </a:endParaRPr>
                    </a:p>
                  </a:txBody>
                  <a:tcPr/>
                </a:tc>
                <a:tc>
                  <a:txBody>
                    <a:bodyPr/>
                    <a:lstStyle/>
                    <a:p>
                      <a:r>
                        <a:rPr lang="de-DE" sz="2000" baseline="0" dirty="0">
                          <a:solidFill>
                            <a:srgbClr val="002060"/>
                          </a:solidFill>
                          <a:latin typeface="Palatino Linotype" pitchFamily="18" charset="0"/>
                        </a:rPr>
                        <a:t>Executive, some legislative functions </a:t>
                      </a:r>
                      <a:endParaRPr lang="en-US" sz="2000" dirty="0">
                        <a:solidFill>
                          <a:srgbClr val="002060"/>
                        </a:solidFill>
                        <a:latin typeface="Palatino Linotype" pitchFamily="18" charset="0"/>
                      </a:endParaRPr>
                    </a:p>
                  </a:txBody>
                  <a:tcPr/>
                </a:tc>
                <a:extLst>
                  <a:ext uri="{0D108BD9-81ED-4DB2-BD59-A6C34878D82A}">
                    <a16:rowId xmlns:a16="http://schemas.microsoft.com/office/drawing/2014/main" val="10002"/>
                  </a:ext>
                </a:extLst>
              </a:tr>
              <a:tr h="795003">
                <a:tc>
                  <a:txBody>
                    <a:bodyPr/>
                    <a:lstStyle/>
                    <a:p>
                      <a:r>
                        <a:rPr lang="de-DE" sz="2000" dirty="0">
                          <a:solidFill>
                            <a:srgbClr val="002060"/>
                          </a:solidFill>
                          <a:latin typeface="Palatino Linotype" pitchFamily="18" charset="0"/>
                        </a:rPr>
                        <a:t>Council of</a:t>
                      </a:r>
                      <a:r>
                        <a:rPr lang="de-DE" sz="2000" baseline="0" dirty="0">
                          <a:solidFill>
                            <a:srgbClr val="002060"/>
                          </a:solidFill>
                          <a:latin typeface="Palatino Linotype" pitchFamily="18" charset="0"/>
                        </a:rPr>
                        <a:t> the European Union (Brussels)</a:t>
                      </a:r>
                      <a:endParaRPr lang="en-US" sz="2000" dirty="0">
                        <a:solidFill>
                          <a:srgbClr val="002060"/>
                        </a:solidFill>
                        <a:latin typeface="Palatino Linotype" pitchFamily="18" charset="0"/>
                      </a:endParaRPr>
                    </a:p>
                  </a:txBody>
                  <a:tcPr/>
                </a:tc>
                <a:tc>
                  <a:txBody>
                    <a:bodyPr/>
                    <a:lstStyle/>
                    <a:p>
                      <a:r>
                        <a:rPr lang="de-DE" sz="2000" dirty="0">
                          <a:solidFill>
                            <a:srgbClr val="002060"/>
                          </a:solidFill>
                          <a:latin typeface="Palatino Linotype" pitchFamily="18" charset="0"/>
                        </a:rPr>
                        <a:t>Member state ministers (intergovernmental)</a:t>
                      </a:r>
                      <a:endParaRPr lang="en-US" sz="2000" dirty="0">
                        <a:solidFill>
                          <a:srgbClr val="002060"/>
                        </a:solidFill>
                        <a:latin typeface="Palatino Linotype" pitchFamily="18" charset="0"/>
                      </a:endParaRPr>
                    </a:p>
                  </a:txBody>
                  <a:tcPr/>
                </a:tc>
                <a:tc>
                  <a:txBody>
                    <a:bodyPr/>
                    <a:lstStyle/>
                    <a:p>
                      <a:r>
                        <a:rPr lang="de-DE" sz="2000" dirty="0">
                          <a:solidFill>
                            <a:srgbClr val="002060"/>
                          </a:solidFill>
                          <a:latin typeface="Palatino Linotype" pitchFamily="18" charset="0"/>
                        </a:rPr>
                        <a:t>Legislative, some executive functions</a:t>
                      </a:r>
                      <a:endParaRPr lang="en-US" sz="2000" dirty="0">
                        <a:solidFill>
                          <a:srgbClr val="002060"/>
                        </a:solidFill>
                        <a:latin typeface="Palatino Linotype" pitchFamily="18" charset="0"/>
                      </a:endParaRPr>
                    </a:p>
                  </a:txBody>
                  <a:tcPr/>
                </a:tc>
                <a:extLst>
                  <a:ext uri="{0D108BD9-81ED-4DB2-BD59-A6C34878D82A}">
                    <a16:rowId xmlns:a16="http://schemas.microsoft.com/office/drawing/2014/main" val="10003"/>
                  </a:ext>
                </a:extLst>
              </a:tr>
              <a:tr h="795003">
                <a:tc>
                  <a:txBody>
                    <a:bodyPr/>
                    <a:lstStyle/>
                    <a:p>
                      <a:r>
                        <a:rPr lang="de-DE" sz="2000" dirty="0">
                          <a:solidFill>
                            <a:srgbClr val="002060"/>
                          </a:solidFill>
                          <a:latin typeface="Palatino Linotype" pitchFamily="18" charset="0"/>
                        </a:rPr>
                        <a:t>European Parliament</a:t>
                      </a:r>
                    </a:p>
                    <a:p>
                      <a:r>
                        <a:rPr lang="de-DE" sz="2000" dirty="0">
                          <a:solidFill>
                            <a:srgbClr val="002060"/>
                          </a:solidFill>
                          <a:latin typeface="Palatino Linotype" pitchFamily="18" charset="0"/>
                        </a:rPr>
                        <a:t>(Strasbourg, Brussels)</a:t>
                      </a:r>
                      <a:endParaRPr lang="en-US" sz="2000" dirty="0">
                        <a:solidFill>
                          <a:srgbClr val="002060"/>
                        </a:solidFill>
                        <a:latin typeface="Palatino Linotype" pitchFamily="18" charset="0"/>
                      </a:endParaRPr>
                    </a:p>
                  </a:txBody>
                  <a:tcPr/>
                </a:tc>
                <a:tc>
                  <a:txBody>
                    <a:bodyPr/>
                    <a:lstStyle/>
                    <a:p>
                      <a:r>
                        <a:rPr lang="de-DE" sz="2000" dirty="0">
                          <a:solidFill>
                            <a:srgbClr val="002060"/>
                          </a:solidFill>
                          <a:latin typeface="Palatino Linotype" pitchFamily="18" charset="0"/>
                        </a:rPr>
                        <a:t>Elected MEPs</a:t>
                      </a:r>
                      <a:r>
                        <a:rPr lang="de-DE" sz="2000" baseline="0" dirty="0">
                          <a:solidFill>
                            <a:srgbClr val="002060"/>
                          </a:solidFill>
                          <a:latin typeface="Palatino Linotype" pitchFamily="18" charset="0"/>
                        </a:rPr>
                        <a:t> (supranational)</a:t>
                      </a:r>
                      <a:endParaRPr lang="en-US" sz="2000" dirty="0">
                        <a:solidFill>
                          <a:srgbClr val="002060"/>
                        </a:solidFill>
                        <a:latin typeface="Palatino Linotype" pitchFamily="18" charset="0"/>
                      </a:endParaRPr>
                    </a:p>
                  </a:txBody>
                  <a:tcPr/>
                </a:tc>
                <a:tc>
                  <a:txBody>
                    <a:bodyPr/>
                    <a:lstStyle/>
                    <a:p>
                      <a:r>
                        <a:rPr lang="de-DE" sz="2000" dirty="0">
                          <a:solidFill>
                            <a:srgbClr val="002060"/>
                          </a:solidFill>
                          <a:latin typeface="Palatino Linotype" pitchFamily="18" charset="0"/>
                        </a:rPr>
                        <a:t>Legislative</a:t>
                      </a:r>
                      <a:endParaRPr lang="en-US" sz="2000" dirty="0">
                        <a:solidFill>
                          <a:srgbClr val="002060"/>
                        </a:solidFill>
                        <a:latin typeface="Palatino Linotype" pitchFamily="18" charset="0"/>
                      </a:endParaRPr>
                    </a:p>
                  </a:txBody>
                  <a:tcPr/>
                </a:tc>
                <a:extLst>
                  <a:ext uri="{0D108BD9-81ED-4DB2-BD59-A6C34878D82A}">
                    <a16:rowId xmlns:a16="http://schemas.microsoft.com/office/drawing/2014/main" val="10004"/>
                  </a:ext>
                </a:extLst>
              </a:tr>
              <a:tr h="795003">
                <a:tc>
                  <a:txBody>
                    <a:bodyPr/>
                    <a:lstStyle/>
                    <a:p>
                      <a:r>
                        <a:rPr lang="de-DE" sz="2000" dirty="0">
                          <a:solidFill>
                            <a:srgbClr val="002060"/>
                          </a:solidFill>
                          <a:latin typeface="Palatino Linotype" pitchFamily="18" charset="0"/>
                        </a:rPr>
                        <a:t>Court of Justice</a:t>
                      </a:r>
                      <a:br>
                        <a:rPr lang="de-DE" sz="2000" baseline="0" dirty="0">
                          <a:solidFill>
                            <a:srgbClr val="002060"/>
                          </a:solidFill>
                          <a:latin typeface="Palatino Linotype" pitchFamily="18" charset="0"/>
                        </a:rPr>
                      </a:br>
                      <a:r>
                        <a:rPr lang="de-DE" sz="2000" baseline="0" dirty="0">
                          <a:solidFill>
                            <a:srgbClr val="002060"/>
                          </a:solidFill>
                          <a:latin typeface="Palatino Linotype" pitchFamily="18" charset="0"/>
                        </a:rPr>
                        <a:t>(Luxembourg)</a:t>
                      </a:r>
                      <a:endParaRPr lang="en-US" sz="2000" dirty="0">
                        <a:solidFill>
                          <a:srgbClr val="002060"/>
                        </a:solidFill>
                        <a:latin typeface="Palatino Linotype" pitchFamily="18" charset="0"/>
                      </a:endParaRPr>
                    </a:p>
                  </a:txBody>
                  <a:tcPr/>
                </a:tc>
                <a:tc>
                  <a:txBody>
                    <a:bodyPr/>
                    <a:lstStyle/>
                    <a:p>
                      <a:r>
                        <a:rPr lang="de-DE" sz="2000" dirty="0">
                          <a:solidFill>
                            <a:srgbClr val="002060"/>
                          </a:solidFill>
                          <a:latin typeface="Palatino Linotype" pitchFamily="18" charset="0"/>
                        </a:rPr>
                        <a:t>EU judges (supranational)</a:t>
                      </a:r>
                      <a:endParaRPr lang="en-US" sz="2000" dirty="0">
                        <a:solidFill>
                          <a:srgbClr val="002060"/>
                        </a:solidFill>
                        <a:latin typeface="Palatino Linotype" pitchFamily="18" charset="0"/>
                      </a:endParaRPr>
                    </a:p>
                  </a:txBody>
                  <a:tcPr/>
                </a:tc>
                <a:tc>
                  <a:txBody>
                    <a:bodyPr/>
                    <a:lstStyle/>
                    <a:p>
                      <a:r>
                        <a:rPr lang="de-DE" sz="2000" dirty="0">
                          <a:solidFill>
                            <a:srgbClr val="002060"/>
                          </a:solidFill>
                          <a:latin typeface="Palatino Linotype" pitchFamily="18" charset="0"/>
                        </a:rPr>
                        <a:t>Judiciary</a:t>
                      </a:r>
                      <a:endParaRPr lang="en-US" sz="2000" dirty="0">
                        <a:solidFill>
                          <a:srgbClr val="002060"/>
                        </a:solidFill>
                        <a:latin typeface="Palatino Linotype" pitchFamily="18" charset="0"/>
                      </a:endParaRPr>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838200" y="6209359"/>
            <a:ext cx="3703688" cy="276999"/>
          </a:xfrm>
          <a:prstGeom prst="rect">
            <a:avLst/>
          </a:prstGeom>
          <a:noFill/>
        </p:spPr>
        <p:txBody>
          <a:bodyPr wrap="square" rtlCol="0">
            <a:spAutoFit/>
          </a:bodyPr>
          <a:lstStyle/>
          <a:p>
            <a:r>
              <a:rPr lang="en-CA" sz="1200" dirty="0">
                <a:latin typeface="Times New Roman" panose="02020603050405020304" pitchFamily="18" charset="0"/>
                <a:cs typeface="Times New Roman" panose="02020603050405020304" pitchFamily="18" charset="0"/>
              </a:rPr>
              <a:t>Hurrelmann, 2017</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4345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2585</TotalTime>
  <Words>1406</Words>
  <Application>Microsoft Office PowerPoint</Application>
  <PresentationFormat>Widescreen</PresentationFormat>
  <Paragraphs>182</Paragraphs>
  <Slides>20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Palatino Linotype</vt:lpstr>
      <vt:lpstr>Times</vt:lpstr>
      <vt:lpstr>Times New Roman</vt:lpstr>
      <vt:lpstr>Wingdings</vt:lpstr>
      <vt:lpstr>Office Theme</vt:lpstr>
      <vt:lpstr>Introduction to the European Union  Professor Crina Viju-Miljusevic Institute of European, Russian and Eurasian Studies</vt:lpstr>
      <vt:lpstr>The European Union: 27 countries Member states, candidates and potential candidates for accession </vt:lpstr>
      <vt:lpstr>Why?</vt:lpstr>
      <vt:lpstr>Institutional foundations</vt:lpstr>
      <vt:lpstr>PowerPoint Presentation</vt:lpstr>
      <vt:lpstr>PowerPoint Presentation</vt:lpstr>
      <vt:lpstr>PowerPoint Presentation</vt:lpstr>
      <vt:lpstr>The ‘Big-5’ institutions </vt:lpstr>
      <vt:lpstr>EU Institutions: a combination of a supranational principle (community matters) and an intergovernmental principle  </vt:lpstr>
      <vt:lpstr>The European Council or Council of heads of state and of government (voice of the Member States) – president Charles Michel</vt:lpstr>
      <vt:lpstr>The European Commission (the voice of the EU) – president Ursula von der Leyen</vt:lpstr>
      <vt:lpstr>The Council of the European Union (the voice of the Member States); current Presidency: Spain</vt:lpstr>
      <vt:lpstr>The European Parliament</vt:lpstr>
      <vt:lpstr>European Parliament (voice of the people)</vt:lpstr>
      <vt:lpstr>Court of Justice of the European Union</vt:lpstr>
      <vt:lpstr>PowerPoint Presentation</vt:lpstr>
      <vt:lpstr> The ordinary legislative procedure</vt:lpstr>
      <vt:lpstr>What is the EU?</vt:lpstr>
      <vt:lpstr>Areas of success</vt:lpstr>
      <vt:lpstr>EU crises</vt:lpstr>
    </vt:vector>
  </TitlesOfParts>
  <Company>Carleton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Union: What We Need to Know and Why</dc:title>
  <dc:creator>Crina Viju</dc:creator>
  <cp:lastModifiedBy>Angela James</cp:lastModifiedBy>
  <cp:revision>60</cp:revision>
  <dcterms:created xsi:type="dcterms:W3CDTF">2019-04-24T15:48:20Z</dcterms:created>
  <dcterms:modified xsi:type="dcterms:W3CDTF">2023-12-12T18:32:44Z</dcterms:modified>
</cp:coreProperties>
</file>