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handoutMasterIdLst>
    <p:handoutMasterId r:id="rId30"/>
  </p:handoutMasterIdLst>
  <p:sldIdLst>
    <p:sldId id="256" r:id="rId3"/>
    <p:sldId id="291" r:id="rId4"/>
    <p:sldId id="351" r:id="rId5"/>
    <p:sldId id="352" r:id="rId6"/>
    <p:sldId id="353" r:id="rId7"/>
    <p:sldId id="292" r:id="rId8"/>
    <p:sldId id="318" r:id="rId9"/>
    <p:sldId id="315" r:id="rId10"/>
    <p:sldId id="320" r:id="rId11"/>
    <p:sldId id="294" r:id="rId12"/>
    <p:sldId id="338" r:id="rId13"/>
    <p:sldId id="327" r:id="rId14"/>
    <p:sldId id="289" r:id="rId15"/>
    <p:sldId id="307" r:id="rId16"/>
    <p:sldId id="308" r:id="rId17"/>
    <p:sldId id="323" r:id="rId18"/>
    <p:sldId id="326" r:id="rId19"/>
    <p:sldId id="336" r:id="rId20"/>
    <p:sldId id="340" r:id="rId21"/>
    <p:sldId id="345" r:id="rId22"/>
    <p:sldId id="354" r:id="rId23"/>
    <p:sldId id="312" r:id="rId24"/>
    <p:sldId id="350" r:id="rId25"/>
    <p:sldId id="347" r:id="rId26"/>
    <p:sldId id="348" r:id="rId27"/>
    <p:sldId id="34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BB2DDB-470B-4505-A017-BB95BC9BFD59}" type="datetimeFigureOut">
              <a:rPr lang="en-US" smtClean="0"/>
              <a:t>11/29/2023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2B371BD-0D40-4A6B-933D-DA781312F47E}" type="slidenum">
              <a:rPr lang="en-US" smtClean="0"/>
              <a:t>‹#›</a:t>
            </a:fld>
            <a:endParaRPr lang="en-US"/>
          </a:p>
        </p:txBody>
      </p:sp>
    </p:spTree>
    <p:extLst>
      <p:ext uri="{BB962C8B-B14F-4D97-AF65-F5344CB8AC3E}">
        <p14:creationId xmlns:p14="http://schemas.microsoft.com/office/powerpoint/2010/main" val="303746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BF4CC7-7C0C-45B9-AC6C-3B267DAA1440}" type="datetimeFigureOut">
              <a:rPr lang="en-US" smtClean="0"/>
              <a:t>11/29/2023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0BBF4D-38A9-40C1-9E23-85CDB4A7817E}" type="slidenum">
              <a:rPr lang="en-US" smtClean="0"/>
              <a:t>‹#›</a:t>
            </a:fld>
            <a:endParaRPr lang="en-US"/>
          </a:p>
        </p:txBody>
      </p:sp>
    </p:spTree>
    <p:extLst>
      <p:ext uri="{BB962C8B-B14F-4D97-AF65-F5344CB8AC3E}">
        <p14:creationId xmlns:p14="http://schemas.microsoft.com/office/powerpoint/2010/main" val="158017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D2BCA-22CF-48A1-83E1-2F871D0814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49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D2BCA-22CF-48A1-83E1-2F871D0814EF}" type="slidenum">
              <a:rPr lang="en-US" smtClean="0"/>
              <a:t>10</a:t>
            </a:fld>
            <a:endParaRPr lang="en-US"/>
          </a:p>
        </p:txBody>
      </p:sp>
    </p:spTree>
    <p:extLst>
      <p:ext uri="{BB962C8B-B14F-4D97-AF65-F5344CB8AC3E}">
        <p14:creationId xmlns:p14="http://schemas.microsoft.com/office/powerpoint/2010/main" val="143666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4801" indent="-286462">
              <a:spcBef>
                <a:spcPct val="30000"/>
              </a:spcBef>
              <a:defRPr sz="1200">
                <a:solidFill>
                  <a:schemeClr val="tx1"/>
                </a:solidFill>
                <a:latin typeface="Arial" charset="0"/>
                <a:cs typeface="Arial" charset="0"/>
              </a:defRPr>
            </a:lvl2pPr>
            <a:lvl3pPr marL="1145848" indent="-229170">
              <a:spcBef>
                <a:spcPct val="30000"/>
              </a:spcBef>
              <a:defRPr sz="1200">
                <a:solidFill>
                  <a:schemeClr val="tx1"/>
                </a:solidFill>
                <a:latin typeface="Arial" charset="0"/>
                <a:cs typeface="Arial" charset="0"/>
              </a:defRPr>
            </a:lvl3pPr>
            <a:lvl4pPr marL="1604188" indent="-229170">
              <a:spcBef>
                <a:spcPct val="30000"/>
              </a:spcBef>
              <a:defRPr sz="1200">
                <a:solidFill>
                  <a:schemeClr val="tx1"/>
                </a:solidFill>
                <a:latin typeface="Arial" charset="0"/>
                <a:cs typeface="Arial" charset="0"/>
              </a:defRPr>
            </a:lvl4pPr>
            <a:lvl5pPr marL="2062527" indent="-229170">
              <a:spcBef>
                <a:spcPct val="30000"/>
              </a:spcBef>
              <a:defRPr sz="1200">
                <a:solidFill>
                  <a:schemeClr val="tx1"/>
                </a:solidFill>
                <a:latin typeface="Arial" charset="0"/>
                <a:cs typeface="Arial" charset="0"/>
              </a:defRPr>
            </a:lvl5pPr>
            <a:lvl6pPr marL="2520866" indent="-229170" eaLnBrk="0" fontAlgn="base" hangingPunct="0">
              <a:spcBef>
                <a:spcPct val="30000"/>
              </a:spcBef>
              <a:spcAft>
                <a:spcPct val="0"/>
              </a:spcAft>
              <a:defRPr sz="1200">
                <a:solidFill>
                  <a:schemeClr val="tx1"/>
                </a:solidFill>
                <a:latin typeface="Arial" charset="0"/>
                <a:cs typeface="Arial" charset="0"/>
              </a:defRPr>
            </a:lvl6pPr>
            <a:lvl7pPr marL="2979206" indent="-229170" eaLnBrk="0" fontAlgn="base" hangingPunct="0">
              <a:spcBef>
                <a:spcPct val="30000"/>
              </a:spcBef>
              <a:spcAft>
                <a:spcPct val="0"/>
              </a:spcAft>
              <a:defRPr sz="1200">
                <a:solidFill>
                  <a:schemeClr val="tx1"/>
                </a:solidFill>
                <a:latin typeface="Arial" charset="0"/>
                <a:cs typeface="Arial" charset="0"/>
              </a:defRPr>
            </a:lvl7pPr>
            <a:lvl8pPr marL="3437546" indent="-229170" eaLnBrk="0" fontAlgn="base" hangingPunct="0">
              <a:spcBef>
                <a:spcPct val="30000"/>
              </a:spcBef>
              <a:spcAft>
                <a:spcPct val="0"/>
              </a:spcAft>
              <a:defRPr sz="1200">
                <a:solidFill>
                  <a:schemeClr val="tx1"/>
                </a:solidFill>
                <a:latin typeface="Arial" charset="0"/>
                <a:cs typeface="Arial" charset="0"/>
              </a:defRPr>
            </a:lvl8pPr>
            <a:lvl9pPr marL="3895886" indent="-22917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B21BFFF-2792-4E3B-8DBF-51830CBC61A6}" type="slidenum">
              <a:rPr lang="en-CA" altLang="en-US" smtClean="0"/>
              <a:pPr>
                <a:spcBef>
                  <a:spcPct val="0"/>
                </a:spcBef>
              </a:pPr>
              <a:t>14</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D2BCA-22CF-48A1-83E1-2F871D0814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42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3CD251-E9F8-419F-8CD8-EE1004A4B24C}" type="datetimeFigureOut">
              <a:rPr lang="en-US" smtClean="0"/>
              <a:t>11/29/2023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11B693-2E91-4C4A-B412-DB602B70B7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3CD251-E9F8-419F-8CD8-EE1004A4B24C}"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B693-2E91-4C4A-B412-DB602B70B7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3CD251-E9F8-419F-8CD8-EE1004A4B24C}"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B693-2E91-4C4A-B412-DB602B70B78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35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BDB6FA5-2A13-479B-BACC-1F3CBD58E1A2}" type="datetimeFigureOut">
              <a:rPr lang="en-US" smtClean="0"/>
              <a:t>11/29/2023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69C5A2-7A6E-449B-A983-50AE26552CF1}" type="slidenum">
              <a:rPr lang="en-US" smtClean="0"/>
              <a:t>‹#›</a:t>
            </a:fld>
            <a:endParaRPr lang="en-US"/>
          </a:p>
        </p:txBody>
      </p:sp>
    </p:spTree>
    <p:extLst>
      <p:ext uri="{BB962C8B-B14F-4D97-AF65-F5344CB8AC3E}">
        <p14:creationId xmlns:p14="http://schemas.microsoft.com/office/powerpoint/2010/main" val="86941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DB6FA5-2A13-479B-BACC-1F3CBD58E1A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C5A2-7A6E-449B-A983-50AE26552CF1}"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02236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BDB6FA5-2A13-479B-BACC-1F3CBD58E1A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C5A2-7A6E-449B-A983-50AE26552CF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Tree>
    <p:extLst>
      <p:ext uri="{BB962C8B-B14F-4D97-AF65-F5344CB8AC3E}">
        <p14:creationId xmlns:p14="http://schemas.microsoft.com/office/powerpoint/2010/main" val="21700914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DB6FA5-2A13-479B-BACC-1F3CBD58E1A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9C5A2-7A6E-449B-A983-50AE26552CF1}"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29415546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BDB6FA5-2A13-479B-BACC-1F3CBD58E1A2}"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9C5A2-7A6E-449B-A983-50AE26552CF1}" type="slidenum">
              <a:rPr lang="en-US" smtClean="0"/>
              <a:t>‹#›</a:t>
            </a:fld>
            <a:endParaRPr lang="en-US"/>
          </a:p>
        </p:txBody>
      </p:sp>
    </p:spTree>
    <p:extLst>
      <p:ext uri="{BB962C8B-B14F-4D97-AF65-F5344CB8AC3E}">
        <p14:creationId xmlns:p14="http://schemas.microsoft.com/office/powerpoint/2010/main" val="125742841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DB6FA5-2A13-479B-BACC-1F3CBD58E1A2}"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9C5A2-7A6E-449B-A983-50AE26552CF1}"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4796478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B6FA5-2A13-479B-BACC-1F3CBD58E1A2}"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9C5A2-7A6E-449B-A983-50AE26552CF1}" type="slidenum">
              <a:rPr lang="en-US" smtClean="0"/>
              <a:t>‹#›</a:t>
            </a:fld>
            <a:endParaRPr lang="en-US"/>
          </a:p>
        </p:txBody>
      </p:sp>
    </p:spTree>
    <p:extLst>
      <p:ext uri="{BB962C8B-B14F-4D97-AF65-F5344CB8AC3E}">
        <p14:creationId xmlns:p14="http://schemas.microsoft.com/office/powerpoint/2010/main" val="717162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BDB6FA5-2A13-479B-BACC-1F3CBD58E1A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9C5A2-7A6E-449B-A983-50AE26552CF1}" type="slidenum">
              <a:rPr lang="en-US" smtClean="0"/>
              <a:t>‹#›</a:t>
            </a:fld>
            <a:endParaRPr lang="en-US"/>
          </a:p>
        </p:txBody>
      </p:sp>
    </p:spTree>
    <p:extLst>
      <p:ext uri="{BB962C8B-B14F-4D97-AF65-F5344CB8AC3E}">
        <p14:creationId xmlns:p14="http://schemas.microsoft.com/office/powerpoint/2010/main" val="26314079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3CD251-E9F8-419F-8CD8-EE1004A4B24C}"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B693-2E91-4C4A-B412-DB602B70B782}"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BDB6FA5-2A13-479B-BACC-1F3CBD58E1A2}" type="datetimeFigureOut">
              <a:rPr lang="en-US" smtClean="0"/>
              <a:t>11/29/2023</a:t>
            </a:fld>
            <a:endParaRPr lang="en-US"/>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69C5A2-7A6E-449B-A983-50AE26552CF1}" type="slidenum">
              <a:rPr lang="en-US" smtClean="0"/>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Tree>
    <p:extLst>
      <p:ext uri="{BB962C8B-B14F-4D97-AF65-F5344CB8AC3E}">
        <p14:creationId xmlns:p14="http://schemas.microsoft.com/office/powerpoint/2010/main" val="411941852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DB6FA5-2A13-479B-BACC-1F3CBD58E1A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C5A2-7A6E-449B-A983-50AE26552CF1}" type="slidenum">
              <a:rPr lang="en-US" smtClean="0"/>
              <a:t>‹#›</a:t>
            </a:fld>
            <a:endParaRPr lang="en-US"/>
          </a:p>
        </p:txBody>
      </p:sp>
    </p:spTree>
    <p:extLst>
      <p:ext uri="{BB962C8B-B14F-4D97-AF65-F5344CB8AC3E}">
        <p14:creationId xmlns:p14="http://schemas.microsoft.com/office/powerpoint/2010/main" val="4224868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DB6FA5-2A13-479B-BACC-1F3CBD58E1A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C5A2-7A6E-449B-A983-50AE26552CF1}" type="slidenum">
              <a:rPr lang="en-US" smtClean="0"/>
              <a:t>‹#›</a:t>
            </a:fld>
            <a:endParaRPr lang="en-US"/>
          </a:p>
        </p:txBody>
      </p:sp>
    </p:spTree>
    <p:extLst>
      <p:ext uri="{BB962C8B-B14F-4D97-AF65-F5344CB8AC3E}">
        <p14:creationId xmlns:p14="http://schemas.microsoft.com/office/powerpoint/2010/main" val="349546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43CD251-E9F8-419F-8CD8-EE1004A4B24C}"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B693-2E91-4C4A-B412-DB602B70B78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3CD251-E9F8-419F-8CD8-EE1004A4B24C}"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B693-2E91-4C4A-B412-DB602B70B782}"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43CD251-E9F8-419F-8CD8-EE1004A4B24C}"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1B693-2E91-4C4A-B412-DB602B70B7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3CD251-E9F8-419F-8CD8-EE1004A4B24C}"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1B693-2E91-4C4A-B412-DB602B70B782}"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CD251-E9F8-419F-8CD8-EE1004A4B24C}"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1B693-2E91-4C4A-B412-DB602B70B7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43CD251-E9F8-419F-8CD8-EE1004A4B24C}"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B693-2E91-4C4A-B412-DB602B70B7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3CD251-E9F8-419F-8CD8-EE1004A4B24C}" type="datetimeFigureOut">
              <a:rPr lang="en-US" smtClean="0"/>
              <a:t>11/29/2023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11B693-2E91-4C4A-B412-DB602B70B78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3CD251-E9F8-419F-8CD8-EE1004A4B24C}" type="datetimeFigureOut">
              <a:rPr lang="en-US" smtClean="0"/>
              <a:t>11/29/2023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11B693-2E91-4C4A-B412-DB602B70B7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fld id="{EBDB6FA5-2A13-479B-BACC-1F3CBD58E1A2}" type="datetimeFigureOut">
              <a:rPr lang="en-US" smtClean="0"/>
              <a:t>11/29/2023</a:t>
            </a:fld>
            <a:endParaRPr lang="en-US"/>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75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750" b="0">
                <a:solidFill>
                  <a:schemeClr val="tx1"/>
                </a:solidFill>
              </a:defRPr>
            </a:lvl1pPr>
            <a:extLst/>
          </a:lstStyle>
          <a:p>
            <a:fld id="{3569C5A2-7A6E-449B-A983-50AE26552CF1}" type="slidenum">
              <a:rPr lang="en-US" smtClean="0"/>
              <a:t>‹#›</a:t>
            </a:fld>
            <a:endParaRPr lang="en-US"/>
          </a:p>
        </p:txBody>
      </p:sp>
    </p:spTree>
    <p:extLst>
      <p:ext uri="{BB962C8B-B14F-4D97-AF65-F5344CB8AC3E}">
        <p14:creationId xmlns:p14="http://schemas.microsoft.com/office/powerpoint/2010/main" val="4134943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ca/en/global-affairs/news/2023/10/minister-ng-introduces-modernized-canada-ukraine-free-trade-agreement-legislation-in-the-house-of-commons.html" TargetMode="External"/><Relationship Id="rId2" Type="http://schemas.openxmlformats.org/officeDocument/2006/relationships/hyperlink" Target="https://www.canada.ca/en/department-national-defence/campaigns/canadian-military-support-to-ukraine.html" TargetMode="Externa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s://www.international.gc.ca/trade-commerce/trade-agreements-accords-commerciaux/agr-acc/ukraine/modernized-canada-ukraine-moderniser.aspx?lang=e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c.nato.int/operations/enhanced-forward-presence-ef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rimarysourcenexus.org/2014/08/featured-source-republics-soviet-union/" TargetMode="Externa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ser:Ssolbergj" TargetMode="External"/><Relationship Id="rId2" Type="http://schemas.openxmlformats.org/officeDocument/2006/relationships/hyperlink" Target="https://commons.wikimedia.org/wiki/File:EU_map_brown.sv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reativecommons.org/licenses/by-sa/3.0/deed.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0000"/>
                </a:solidFill>
              </a:rPr>
              <a:t>EU and NATO on a collision course with Russia?</a:t>
            </a:r>
          </a:p>
        </p:txBody>
      </p:sp>
      <p:sp>
        <p:nvSpPr>
          <p:cNvPr id="3" name="Subtitle 2"/>
          <p:cNvSpPr>
            <a:spLocks noGrp="1"/>
          </p:cNvSpPr>
          <p:nvPr>
            <p:ph type="subTitle" idx="1"/>
          </p:nvPr>
        </p:nvSpPr>
        <p:spPr/>
        <p:txBody>
          <a:bodyPr>
            <a:normAutofit fontScale="92500" lnSpcReduction="20000"/>
          </a:bodyPr>
          <a:lstStyle/>
          <a:p>
            <a:r>
              <a:rPr lang="en-US" dirty="0"/>
              <a:t>Teachers’ Workshop, Nov. 30, 2023</a:t>
            </a:r>
          </a:p>
          <a:p>
            <a:r>
              <a:rPr lang="en-US" dirty="0"/>
              <a:t>Carleton University</a:t>
            </a:r>
          </a:p>
          <a:p>
            <a:r>
              <a:rPr lang="en-US" dirty="0"/>
              <a:t>Joan DeBardeleben</a:t>
            </a:r>
          </a:p>
        </p:txBody>
      </p:sp>
    </p:spTree>
    <p:extLst>
      <p:ext uri="{BB962C8B-B14F-4D97-AF65-F5344CB8AC3E}">
        <p14:creationId xmlns:p14="http://schemas.microsoft.com/office/powerpoint/2010/main" val="74485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Autofit/>
          </a:bodyPr>
          <a:lstStyle/>
          <a:p>
            <a:r>
              <a:rPr lang="en-US" altLang="en-US" sz="2000" dirty="0"/>
              <a:t>1949: 12 countries (US, Canada, the UK, France, Italy, Belgium, Netherlands, Denmark, Portugal, Luxembourg, Norway, Iceland)</a:t>
            </a:r>
          </a:p>
          <a:p>
            <a:r>
              <a:rPr lang="en-US" altLang="en-US" sz="2000" dirty="0"/>
              <a:t>1952: Greece and Turkey</a:t>
            </a:r>
          </a:p>
          <a:p>
            <a:r>
              <a:rPr lang="en-US" altLang="en-US" sz="2000" dirty="0"/>
              <a:t>1955: Federal Republic of Germany (West) </a:t>
            </a:r>
          </a:p>
          <a:p>
            <a:r>
              <a:rPr lang="en-US" altLang="en-US" sz="2000" dirty="0"/>
              <a:t>1982: Spain</a:t>
            </a:r>
          </a:p>
          <a:p>
            <a:r>
              <a:rPr lang="en-US" altLang="en-US" sz="2000" dirty="0"/>
              <a:t>1999: Czechia, Hungary, Poland</a:t>
            </a:r>
          </a:p>
          <a:p>
            <a:r>
              <a:rPr lang="en-US" altLang="en-US" sz="2000" dirty="0"/>
              <a:t>2004: Bulgaria, Estonia, Latvia, Lithuania, Romania, Slovakia, Slovenia</a:t>
            </a:r>
          </a:p>
          <a:p>
            <a:r>
              <a:rPr lang="en-US" altLang="en-US" sz="2000" dirty="0"/>
              <a:t>2009: Albania, Croatia</a:t>
            </a:r>
          </a:p>
          <a:p>
            <a:r>
              <a:rPr lang="en-CA" altLang="en-US" sz="2000" dirty="0"/>
              <a:t>2017: Montenegro</a:t>
            </a:r>
          </a:p>
          <a:p>
            <a:r>
              <a:rPr lang="en-CA" altLang="en-US" sz="2000" dirty="0"/>
              <a:t>2020: Northern Macedonia</a:t>
            </a:r>
          </a:p>
          <a:p>
            <a:r>
              <a:rPr lang="en-CA" altLang="en-US" sz="2000" dirty="0"/>
              <a:t>2023: Finland</a:t>
            </a:r>
          </a:p>
        </p:txBody>
      </p:sp>
      <p:sp>
        <p:nvSpPr>
          <p:cNvPr id="10242" name="Title 1"/>
          <p:cNvSpPr>
            <a:spLocks noGrp="1"/>
          </p:cNvSpPr>
          <p:nvPr>
            <p:ph type="title"/>
          </p:nvPr>
        </p:nvSpPr>
        <p:spPr/>
        <p:txBody>
          <a:bodyPr>
            <a:normAutofit fontScale="90000"/>
          </a:bodyPr>
          <a:lstStyle/>
          <a:p>
            <a:r>
              <a:rPr lang="en-US" altLang="en-US" b="1" dirty="0">
                <a:solidFill>
                  <a:srgbClr val="FF0000"/>
                </a:solidFill>
              </a:rPr>
              <a:t>NATO MEMBERSHIP (31 countries)</a:t>
            </a:r>
          </a:p>
        </p:txBody>
      </p:sp>
    </p:spTree>
    <p:extLst>
      <p:ext uri="{BB962C8B-B14F-4D97-AF65-F5344CB8AC3E}">
        <p14:creationId xmlns:p14="http://schemas.microsoft.com/office/powerpoint/2010/main" val="1940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0" dur="500"/>
                                        <p:tgtEl>
                                          <p:spTgt spid="81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5" dur="500"/>
                                        <p:tgtEl>
                                          <p:spTgt spid="81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0" dur="500"/>
                                        <p:tgtEl>
                                          <p:spTgt spid="819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5" dur="500"/>
                                        <p:tgtEl>
                                          <p:spTgt spid="8195">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animEffect transition="in" filter="blinds(horizontal)">
                                      <p:cBhvr>
                                        <p:cTn id="28" dur="500"/>
                                        <p:tgtEl>
                                          <p:spTgt spid="819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Effect transition="in" filter="blinds(horizontal)">
                                      <p:cBhvr>
                                        <p:cTn id="33" dur="500"/>
                                        <p:tgtEl>
                                          <p:spTgt spid="819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195">
                                            <p:txEl>
                                              <p:pRg st="7" end="7"/>
                                            </p:txEl>
                                          </p:spTgt>
                                        </p:tgtEl>
                                        <p:attrNameLst>
                                          <p:attrName>style.visibility</p:attrName>
                                        </p:attrNameLst>
                                      </p:cBhvr>
                                      <p:to>
                                        <p:strVal val="visible"/>
                                      </p:to>
                                    </p:set>
                                    <p:animEffect transition="in" filter="blinds(horizontal)">
                                      <p:cBhvr>
                                        <p:cTn id="38" dur="500"/>
                                        <p:tgtEl>
                                          <p:spTgt spid="819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blinds(horizontal)">
                                      <p:cBhvr>
                                        <p:cTn id="43" dur="500"/>
                                        <p:tgtEl>
                                          <p:spTgt spid="819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8195">
                                            <p:txEl>
                                              <p:pRg st="9" end="9"/>
                                            </p:txEl>
                                          </p:spTgt>
                                        </p:tgtEl>
                                        <p:attrNameLst>
                                          <p:attrName>style.visibility</p:attrName>
                                        </p:attrNameLst>
                                      </p:cBhvr>
                                      <p:to>
                                        <p:strVal val="visible"/>
                                      </p:to>
                                    </p:set>
                                    <p:animEffect transition="in" filter="blinds(horizontal)">
                                      <p:cBhvr>
                                        <p:cTn id="48"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Europe with nine colors that refer to the year different countries joined the alliance.">
            <a:extLst>
              <a:ext uri="{FF2B5EF4-FFF2-40B4-BE49-F238E27FC236}">
                <a16:creationId xmlns:a16="http://schemas.microsoft.com/office/drawing/2014/main" id="{3622F136-70AC-98CF-1FC4-C6DC7D78D869}"/>
              </a:ext>
            </a:extLst>
          </p:cNvPr>
          <p:cNvPicPr>
            <a:picLocks noGrp="1" noChangeAspect="1"/>
          </p:cNvPicPr>
          <p:nvPr>
            <p:ph idx="1"/>
          </p:nvPr>
        </p:nvPicPr>
        <p:blipFill>
          <a:blip r:embed="rId2"/>
          <a:stretch>
            <a:fillRect/>
          </a:stretch>
        </p:blipFill>
        <p:spPr>
          <a:xfrm>
            <a:off x="1612384" y="1481138"/>
            <a:ext cx="5919231" cy="4525962"/>
          </a:xfrm>
        </p:spPr>
      </p:pic>
      <p:sp>
        <p:nvSpPr>
          <p:cNvPr id="3" name="Title 2">
            <a:extLst>
              <a:ext uri="{FF2B5EF4-FFF2-40B4-BE49-F238E27FC236}">
                <a16:creationId xmlns:a16="http://schemas.microsoft.com/office/drawing/2014/main" id="{879FF40C-DFCA-8D41-DE82-9C87E606BBCE}"/>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solidFill>
                  <a:srgbClr val="FF0000"/>
                </a:solidFill>
                <a:cs typeface="Lucida Sans Unicode"/>
              </a:rPr>
              <a:t>NATO Enlargement</a:t>
            </a:r>
            <a:r>
              <a:rPr lang="en-US" sz="1200">
                <a:solidFill>
                  <a:srgbClr val="FF0000"/>
                </a:solidFill>
                <a:cs typeface="Lucida Sans Unicode"/>
              </a:rPr>
              <a:t> </a:t>
            </a:r>
            <a:r>
              <a:rPr lang="en-US" sz="1200">
                <a:cs typeface="Lucida Sans Unicode"/>
              </a:rPr>
              <a:t>(Source: </a:t>
            </a:r>
            <a:r>
              <a:rPr lang="en-US" sz="1200" b="0">
                <a:ea typeface="+mj-lt"/>
                <a:cs typeface="+mj-lt"/>
              </a:rPr>
              <a:t>https://en.wikipedia.org/wiki/Enlargement_of_NATO)</a:t>
            </a:r>
            <a:endParaRPr lang="en-US" sz="1200">
              <a:ea typeface="+mj-lt"/>
              <a:cs typeface="+mj-lt"/>
            </a:endParaRPr>
          </a:p>
        </p:txBody>
      </p:sp>
    </p:spTree>
    <p:extLst>
      <p:ext uri="{BB962C8B-B14F-4D97-AF65-F5344CB8AC3E}">
        <p14:creationId xmlns:p14="http://schemas.microsoft.com/office/powerpoint/2010/main" val="285213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Soviet period: strategic balance and nuclear deterrent</a:t>
            </a:r>
          </a:p>
          <a:p>
            <a:r>
              <a:rPr lang="en-US" dirty="0"/>
              <a:t>Arms race declined under Gorbachev and a number of agreements were put in place</a:t>
            </a:r>
          </a:p>
          <a:p>
            <a:r>
              <a:rPr lang="en-US" dirty="0"/>
              <a:t>Gradually undermined after 2000</a:t>
            </a:r>
          </a:p>
          <a:p>
            <a:r>
              <a:rPr lang="en-US" dirty="0"/>
              <a:t>Russian view: strategic balance at risk; Putin has warned of “a sense of the impending danger”</a:t>
            </a:r>
          </a:p>
          <a:p>
            <a:r>
              <a:rPr lang="en-US" dirty="0"/>
              <a:t>Western view: alarm at revisionism and brinkmanship of Russia in response</a:t>
            </a:r>
          </a:p>
          <a:p>
            <a:endParaRPr lang="en-US" dirty="0"/>
          </a:p>
        </p:txBody>
      </p:sp>
      <p:sp>
        <p:nvSpPr>
          <p:cNvPr id="3" name="Title 2"/>
          <p:cNvSpPr>
            <a:spLocks noGrp="1"/>
          </p:cNvSpPr>
          <p:nvPr>
            <p:ph type="title"/>
          </p:nvPr>
        </p:nvSpPr>
        <p:spPr/>
        <p:txBody>
          <a:bodyPr>
            <a:normAutofit/>
          </a:bodyPr>
          <a:lstStyle/>
          <a:p>
            <a:r>
              <a:rPr lang="en-US" sz="3200" dirty="0">
                <a:solidFill>
                  <a:srgbClr val="FF0000"/>
                </a:solidFill>
              </a:rPr>
              <a:t>ARMS NEGOTIATIONS AND ARMS RACE: Things are not going well…..</a:t>
            </a:r>
          </a:p>
        </p:txBody>
      </p:sp>
    </p:spTree>
    <p:extLst>
      <p:ext uri="{BB962C8B-B14F-4D97-AF65-F5344CB8AC3E}">
        <p14:creationId xmlns:p14="http://schemas.microsoft.com/office/powerpoint/2010/main" val="95239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8467668"/>
              </p:ext>
            </p:extLst>
          </p:nvPr>
        </p:nvGraphicFramePr>
        <p:xfrm>
          <a:off x="651076" y="1691640"/>
          <a:ext cx="7247749" cy="3669448"/>
        </p:xfrm>
        <a:graphic>
          <a:graphicData uri="http://schemas.openxmlformats.org/drawingml/2006/table">
            <a:tbl>
              <a:tblPr firstRow="1" bandRow="1">
                <a:tableStyleId>{5C22544A-7EE6-4342-B048-85BDC9FD1C3A}</a:tableStyleId>
              </a:tblPr>
              <a:tblGrid>
                <a:gridCol w="3690983">
                  <a:extLst>
                    <a:ext uri="{9D8B030D-6E8A-4147-A177-3AD203B41FA5}">
                      <a16:colId xmlns:a16="http://schemas.microsoft.com/office/drawing/2014/main" val="20000"/>
                    </a:ext>
                  </a:extLst>
                </a:gridCol>
                <a:gridCol w="1409285">
                  <a:extLst>
                    <a:ext uri="{9D8B030D-6E8A-4147-A177-3AD203B41FA5}">
                      <a16:colId xmlns:a16="http://schemas.microsoft.com/office/drawing/2014/main" val="20001"/>
                    </a:ext>
                  </a:extLst>
                </a:gridCol>
                <a:gridCol w="2147481">
                  <a:extLst>
                    <a:ext uri="{9D8B030D-6E8A-4147-A177-3AD203B41FA5}">
                      <a16:colId xmlns:a16="http://schemas.microsoft.com/office/drawing/2014/main" val="20002"/>
                    </a:ext>
                  </a:extLst>
                </a:gridCol>
              </a:tblGrid>
              <a:tr h="309725">
                <a:tc>
                  <a:txBody>
                    <a:bodyPr/>
                    <a:lstStyle/>
                    <a:p>
                      <a:endParaRPr lang="en-US" sz="1400" dirty="0"/>
                    </a:p>
                  </a:txBody>
                  <a:tcPr marL="68580" marR="68580" marT="34290" marB="34290">
                    <a:solidFill>
                      <a:schemeClr val="accent4">
                        <a:lumMod val="40000"/>
                        <a:lumOff val="60000"/>
                      </a:schemeClr>
                    </a:solidFill>
                  </a:tcPr>
                </a:tc>
                <a:tc>
                  <a:txBody>
                    <a:bodyPr/>
                    <a:lstStyle/>
                    <a:p>
                      <a:endParaRPr lang="en-US" sz="1400"/>
                    </a:p>
                  </a:txBody>
                  <a:tcPr marL="68580" marR="68580" marT="34290" marB="34290">
                    <a:solidFill>
                      <a:schemeClr val="accent4">
                        <a:lumMod val="20000"/>
                        <a:lumOff val="80000"/>
                      </a:schemeClr>
                    </a:solidFill>
                  </a:tcPr>
                </a:tc>
                <a:tc>
                  <a:txBody>
                    <a:bodyPr/>
                    <a:lstStyle/>
                    <a:p>
                      <a:endParaRPr lang="en-US" sz="1400"/>
                    </a:p>
                  </a:txBody>
                  <a:tcPr marL="68580" marR="68580" marT="34290" marB="34290">
                    <a:solidFill>
                      <a:schemeClr val="accent4">
                        <a:lumMod val="20000"/>
                        <a:lumOff val="80000"/>
                      </a:schemeClr>
                    </a:solidFill>
                  </a:tcPr>
                </a:tc>
                <a:extLst>
                  <a:ext uri="{0D108BD9-81ED-4DB2-BD59-A6C34878D82A}">
                    <a16:rowId xmlns:a16="http://schemas.microsoft.com/office/drawing/2014/main" val="10000"/>
                  </a:ext>
                </a:extLst>
              </a:tr>
              <a:tr h="490398">
                <a:tc>
                  <a:txBody>
                    <a:bodyPr/>
                    <a:lstStyle/>
                    <a:p>
                      <a:r>
                        <a:rPr lang="en-US" sz="1200" dirty="0"/>
                        <a:t>Anti-Ballistic</a:t>
                      </a:r>
                      <a:r>
                        <a:rPr lang="en-US" sz="1200" baseline="0" dirty="0"/>
                        <a:t> Missile Treaty</a:t>
                      </a:r>
                    </a:p>
                    <a:p>
                      <a:r>
                        <a:rPr lang="en-US" sz="1200" baseline="0" dirty="0"/>
                        <a:t>(US, USSR)</a:t>
                      </a:r>
                      <a:endParaRPr lang="en-US" sz="1200" dirty="0"/>
                    </a:p>
                  </a:txBody>
                  <a:tcPr marL="68580" marR="68580" marT="34290" marB="34290">
                    <a:solidFill>
                      <a:schemeClr val="accent4">
                        <a:lumMod val="40000"/>
                        <a:lumOff val="60000"/>
                      </a:schemeClr>
                    </a:solidFill>
                  </a:tcPr>
                </a:tc>
                <a:tc>
                  <a:txBody>
                    <a:bodyPr/>
                    <a:lstStyle/>
                    <a:p>
                      <a:r>
                        <a:rPr lang="en-US" sz="1200" dirty="0"/>
                        <a:t>1972</a:t>
                      </a:r>
                    </a:p>
                  </a:txBody>
                  <a:tcPr marL="68580" marR="68580" marT="34290" marB="34290">
                    <a:solidFill>
                      <a:schemeClr val="accent4">
                        <a:lumMod val="20000"/>
                        <a:lumOff val="80000"/>
                      </a:schemeClr>
                    </a:solidFill>
                  </a:tcPr>
                </a:tc>
                <a:tc>
                  <a:txBody>
                    <a:bodyPr/>
                    <a:lstStyle/>
                    <a:p>
                      <a:r>
                        <a:rPr lang="en-US" sz="1200" b="1" dirty="0">
                          <a:solidFill>
                            <a:schemeClr val="accent2">
                              <a:lumMod val="75000"/>
                            </a:schemeClr>
                          </a:solidFill>
                        </a:rPr>
                        <a:t>US withdrawal 2002</a:t>
                      </a:r>
                    </a:p>
                  </a:txBody>
                  <a:tcPr marL="68580" marR="68580" marT="34290" marB="34290">
                    <a:solidFill>
                      <a:schemeClr val="accent4">
                        <a:lumMod val="20000"/>
                        <a:lumOff val="80000"/>
                      </a:schemeClr>
                    </a:solidFill>
                  </a:tcPr>
                </a:tc>
                <a:extLst>
                  <a:ext uri="{0D108BD9-81ED-4DB2-BD59-A6C34878D82A}">
                    <a16:rowId xmlns:a16="http://schemas.microsoft.com/office/drawing/2014/main" val="10001"/>
                  </a:ext>
                </a:extLst>
              </a:tr>
              <a:tr h="903365">
                <a:tc>
                  <a:txBody>
                    <a:bodyPr/>
                    <a:lstStyle/>
                    <a:p>
                      <a:r>
                        <a:rPr lang="en-US" sz="1200" dirty="0"/>
                        <a:t>Intermediate</a:t>
                      </a:r>
                      <a:r>
                        <a:rPr lang="en-US" sz="1200" baseline="0" dirty="0"/>
                        <a:t> Nuclear Forces Agreement</a:t>
                      </a:r>
                    </a:p>
                    <a:p>
                      <a:r>
                        <a:rPr lang="en-US" sz="1200" baseline="0" dirty="0"/>
                        <a:t>(US, USSR, then Russia, Belarus, Kazakh, Ukraine)</a:t>
                      </a:r>
                      <a:endParaRPr lang="en-US" sz="1200" dirty="0"/>
                    </a:p>
                  </a:txBody>
                  <a:tcPr marL="68580" marR="68580" marT="34290" marB="34290">
                    <a:solidFill>
                      <a:schemeClr val="accent4">
                        <a:lumMod val="40000"/>
                        <a:lumOff val="60000"/>
                      </a:schemeClr>
                    </a:solidFill>
                  </a:tcPr>
                </a:tc>
                <a:tc>
                  <a:txBody>
                    <a:bodyPr/>
                    <a:lstStyle/>
                    <a:p>
                      <a:r>
                        <a:rPr lang="en-US" sz="1200" dirty="0"/>
                        <a:t>1987</a:t>
                      </a:r>
                    </a:p>
                  </a:txBody>
                  <a:tcPr marL="68580" marR="68580" marT="34290" marB="34290">
                    <a:solidFill>
                      <a:schemeClr val="accent4">
                        <a:lumMod val="20000"/>
                        <a:lumOff val="80000"/>
                      </a:schemeClr>
                    </a:solidFill>
                  </a:tcPr>
                </a:tc>
                <a:tc>
                  <a:txBody>
                    <a:bodyPr/>
                    <a:lstStyle/>
                    <a:p>
                      <a:r>
                        <a:rPr lang="en-US" sz="1200" dirty="0"/>
                        <a:t>Became contentious, due to missile defense and</a:t>
                      </a:r>
                      <a:r>
                        <a:rPr lang="en-US" sz="1200" baseline="0" dirty="0"/>
                        <a:t> alleged Russ violations; </a:t>
                      </a:r>
                      <a:r>
                        <a:rPr lang="en-US" sz="1200" b="1" baseline="0" dirty="0">
                          <a:solidFill>
                            <a:schemeClr val="accent2">
                              <a:lumMod val="75000"/>
                            </a:schemeClr>
                          </a:solidFill>
                        </a:rPr>
                        <a:t>US withdrawal 2019</a:t>
                      </a:r>
                      <a:endParaRPr lang="en-US" sz="1200" b="1" dirty="0">
                        <a:solidFill>
                          <a:schemeClr val="accent2">
                            <a:lumMod val="75000"/>
                          </a:schemeClr>
                        </a:solidFill>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10002"/>
                  </a:ext>
                </a:extLst>
              </a:tr>
              <a:tr h="903365">
                <a:tc>
                  <a:txBody>
                    <a:bodyPr/>
                    <a:lstStyle/>
                    <a:p>
                      <a:r>
                        <a:rPr lang="en-US" sz="1200" dirty="0"/>
                        <a:t>Conventional</a:t>
                      </a:r>
                      <a:r>
                        <a:rPr lang="en-US" sz="1200" baseline="0" dirty="0"/>
                        <a:t> Forces in Europe Treaty</a:t>
                      </a:r>
                    </a:p>
                    <a:p>
                      <a:r>
                        <a:rPr lang="en-US" sz="1200" baseline="0" dirty="0"/>
                        <a:t>(NATO and Warsaw Pact members)</a:t>
                      </a:r>
                      <a:endParaRPr lang="en-US" sz="1200" dirty="0"/>
                    </a:p>
                  </a:txBody>
                  <a:tcPr marL="68580" marR="68580" marT="34290" marB="34290">
                    <a:solidFill>
                      <a:schemeClr val="accent4">
                        <a:lumMod val="40000"/>
                        <a:lumOff val="60000"/>
                      </a:schemeClr>
                    </a:solidFill>
                  </a:tcPr>
                </a:tc>
                <a:tc>
                  <a:txBody>
                    <a:bodyPr/>
                    <a:lstStyle/>
                    <a:p>
                      <a:r>
                        <a:rPr lang="en-US" sz="1200" dirty="0"/>
                        <a:t>1990, adapted 1999</a:t>
                      </a:r>
                    </a:p>
                  </a:txBody>
                  <a:tcPr marL="68580" marR="68580" marT="34290" marB="34290">
                    <a:solidFill>
                      <a:schemeClr val="accent4">
                        <a:lumMod val="20000"/>
                        <a:lumOff val="80000"/>
                      </a:schemeClr>
                    </a:solidFill>
                  </a:tcPr>
                </a:tc>
                <a:tc>
                  <a:txBody>
                    <a:bodyPr/>
                    <a:lstStyle/>
                    <a:p>
                      <a:r>
                        <a:rPr lang="en-US" sz="1200" dirty="0">
                          <a:solidFill>
                            <a:srgbClr val="FF0000"/>
                          </a:solidFill>
                        </a:rPr>
                        <a:t>Russia</a:t>
                      </a:r>
                      <a:r>
                        <a:rPr lang="en-US" sz="1200" dirty="0"/>
                        <a:t> suspends 2007,announce intention to withdraw 2015,  finalizes </a:t>
                      </a:r>
                      <a:r>
                        <a:rPr lang="en-US" sz="1200" dirty="0">
                          <a:solidFill>
                            <a:srgbClr val="FF0000"/>
                          </a:solidFill>
                        </a:rPr>
                        <a:t>withdrawal 2023; W. partners suspend  participation</a:t>
                      </a:r>
                      <a:endParaRPr lang="en-US" sz="1200" dirty="0">
                        <a:solidFill>
                          <a:schemeClr val="tx1"/>
                        </a:solidFill>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10003"/>
                  </a:ext>
                </a:extLst>
              </a:tr>
              <a:tr h="800100">
                <a:tc>
                  <a:txBody>
                    <a:bodyPr/>
                    <a:lstStyle/>
                    <a:p>
                      <a:r>
                        <a:rPr lang="en-US" sz="1200" dirty="0"/>
                        <a:t>New START Treaty (US, Russia). (Russia withdrew from START 2 due to US ABM withdrawal 2003)</a:t>
                      </a:r>
                    </a:p>
                    <a:p>
                      <a:r>
                        <a:rPr lang="en-US" sz="1200" dirty="0"/>
                        <a:t>(START 1, 1991)</a:t>
                      </a:r>
                    </a:p>
                  </a:txBody>
                  <a:tcPr marL="68580" marR="68580" marT="34290" marB="34290">
                    <a:solidFill>
                      <a:schemeClr val="accent4">
                        <a:lumMod val="40000"/>
                        <a:lumOff val="60000"/>
                      </a:schemeClr>
                    </a:solidFill>
                  </a:tcPr>
                </a:tc>
                <a:tc>
                  <a:txBody>
                    <a:bodyPr/>
                    <a:lstStyle/>
                    <a:p>
                      <a:r>
                        <a:rPr lang="en-US" sz="1200" dirty="0"/>
                        <a:t>In</a:t>
                      </a:r>
                      <a:r>
                        <a:rPr lang="en-US" sz="1200" baseline="0" dirty="0"/>
                        <a:t> force 2011</a:t>
                      </a:r>
                      <a:endParaRPr lang="en-US" sz="1200" dirty="0"/>
                    </a:p>
                  </a:txBody>
                  <a:tcPr marL="68580" marR="68580" marT="34290" marB="34290">
                    <a:solidFill>
                      <a:schemeClr val="accent4">
                        <a:lumMod val="20000"/>
                        <a:lumOff val="80000"/>
                      </a:schemeClr>
                    </a:solidFill>
                  </a:tcPr>
                </a:tc>
                <a:tc>
                  <a:txBody>
                    <a:bodyPr/>
                    <a:lstStyle/>
                    <a:p>
                      <a:r>
                        <a:rPr lang="en-US" sz="1200" dirty="0"/>
                        <a:t>Extended by President Biden and Putin from 2021; Russia suspends participation in 2023</a:t>
                      </a:r>
                    </a:p>
                  </a:txBody>
                  <a:tcPr marL="68580" marR="68580" marT="34290" marB="34290">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1485900" y="1063228"/>
            <a:ext cx="6172200" cy="594122"/>
          </a:xfrm>
        </p:spPr>
        <p:txBody>
          <a:bodyPr>
            <a:noAutofit/>
          </a:bodyPr>
          <a:lstStyle/>
          <a:p>
            <a:r>
              <a:rPr lang="en-US" sz="3600" dirty="0">
                <a:solidFill>
                  <a:srgbClr val="FF0000"/>
                </a:solidFill>
              </a:rPr>
              <a:t>Major arms agreements</a:t>
            </a:r>
          </a:p>
        </p:txBody>
      </p:sp>
    </p:spTree>
    <p:extLst>
      <p:ext uri="{BB962C8B-B14F-4D97-AF65-F5344CB8AC3E}">
        <p14:creationId xmlns:p14="http://schemas.microsoft.com/office/powerpoint/2010/main" val="256001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noAutofit/>
          </a:bodyPr>
          <a:lstStyle/>
          <a:p>
            <a:pPr marL="365760" indent="-256032" eaLnBrk="1" fontAlgn="auto" hangingPunct="1">
              <a:spcAft>
                <a:spcPts val="0"/>
              </a:spcAft>
              <a:buFont typeface="Wingdings 3"/>
              <a:buChar char=""/>
              <a:defRPr/>
            </a:pPr>
            <a:r>
              <a:rPr lang="en-US" altLang="en-US" sz="2400" dirty="0"/>
              <a:t>Security through economic interdependence, but put under question in recent years in the energy sphere (</a:t>
            </a:r>
            <a:r>
              <a:rPr lang="en-US" altLang="en-US" sz="2400" dirty="0" err="1"/>
              <a:t>Nordstream</a:t>
            </a:r>
            <a:r>
              <a:rPr lang="en-US" altLang="en-US" sz="2400" dirty="0"/>
              <a:t> 2)</a:t>
            </a:r>
          </a:p>
          <a:p>
            <a:pPr marL="365760" indent="-256032" eaLnBrk="1" fontAlgn="auto" hangingPunct="1">
              <a:spcAft>
                <a:spcPts val="0"/>
              </a:spcAft>
              <a:buFont typeface="Wingdings 3"/>
              <a:buChar char=""/>
              <a:defRPr/>
            </a:pPr>
            <a:r>
              <a:rPr lang="en-US" altLang="en-US" sz="2400" dirty="0"/>
              <a:t>Attempt to encourage Russia’s market and democratic transformation (democratic peace theory) didn’t prevent Russia’s authoritarian drift </a:t>
            </a:r>
          </a:p>
          <a:p>
            <a:pPr marL="365760" indent="-256032" eaLnBrk="1" fontAlgn="auto" hangingPunct="1">
              <a:spcAft>
                <a:spcPts val="0"/>
              </a:spcAft>
              <a:buFont typeface="Wingdings 3"/>
              <a:buChar char=""/>
              <a:defRPr/>
            </a:pPr>
            <a:r>
              <a:rPr lang="en-US" altLang="en-US" sz="2400" dirty="0"/>
              <a:t>Differences between EU member states</a:t>
            </a:r>
          </a:p>
          <a:p>
            <a:pPr marL="621792" lvl="1" eaLnBrk="1" fontAlgn="auto" hangingPunct="1">
              <a:spcBef>
                <a:spcPts val="324"/>
              </a:spcBef>
              <a:spcAft>
                <a:spcPts val="0"/>
              </a:spcAft>
              <a:buFont typeface="Wingdings" pitchFamily="2" charset="2"/>
              <a:buNone/>
              <a:defRPr/>
            </a:pPr>
            <a:r>
              <a:rPr lang="en-US" altLang="en-US" sz="2400" dirty="0"/>
              <a:t>E.g., countries bordering Russia (Estonia, Latvia, Lithuania, Poland ) more distrustful; strong German economic interests and send of historic responsibility ; France, prone to cooperation; UK more skeptical)</a:t>
            </a:r>
          </a:p>
        </p:txBody>
      </p:sp>
      <p:sp>
        <p:nvSpPr>
          <p:cNvPr id="34818" name="Title 1"/>
          <p:cNvSpPr>
            <a:spLocks noGrp="1"/>
          </p:cNvSpPr>
          <p:nvPr>
            <p:ph type="title"/>
          </p:nvPr>
        </p:nvSpPr>
        <p:spPr>
          <a:xfrm>
            <a:off x="467544" y="260648"/>
            <a:ext cx="8229600" cy="1139825"/>
          </a:xfrm>
        </p:spPr>
        <p:txBody>
          <a:bodyPr>
            <a:normAutofit fontScale="90000"/>
          </a:bodyPr>
          <a:lstStyle/>
          <a:p>
            <a:pPr eaLnBrk="1" fontAlgn="auto" hangingPunct="1">
              <a:spcAft>
                <a:spcPts val="0"/>
              </a:spcAft>
              <a:defRPr/>
            </a:pPr>
            <a:r>
              <a:rPr lang="en-US" altLang="en-US" sz="3600" dirty="0">
                <a:solidFill>
                  <a:srgbClr val="FF0000"/>
                </a:solidFill>
              </a:rPr>
              <a:t>Principles underlying the EU’s approach to Russia before the war</a:t>
            </a:r>
          </a:p>
        </p:txBody>
      </p:sp>
    </p:spTree>
    <p:extLst>
      <p:ext uri="{BB962C8B-B14F-4D97-AF65-F5344CB8AC3E}">
        <p14:creationId xmlns:p14="http://schemas.microsoft.com/office/powerpoint/2010/main" val="80396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65760" indent="-256032" eaLnBrk="1" fontAlgn="auto" hangingPunct="1">
              <a:spcAft>
                <a:spcPts val="0"/>
              </a:spcAft>
              <a:buFont typeface="Wingdings 3"/>
              <a:buChar char=""/>
              <a:defRPr/>
            </a:pPr>
            <a:r>
              <a:rPr lang="en-US" dirty="0"/>
              <a:t>An institutionally dense relationship (many bodies, dialogues, biannual summits)(Four Common spaces 2003, Roadmaps 2005, Partnership for Modernization 2010), Visa Dialogue</a:t>
            </a:r>
          </a:p>
          <a:p>
            <a:pPr marL="365760" indent="-256032" eaLnBrk="1" fontAlgn="auto" hangingPunct="1">
              <a:spcAft>
                <a:spcPts val="0"/>
              </a:spcAft>
              <a:buFont typeface="Wingdings 3"/>
              <a:buChar char=""/>
              <a:defRPr/>
            </a:pPr>
            <a:r>
              <a:rPr lang="en-US" dirty="0"/>
              <a:t>Dubbed a ‘strategic partnership’ (one of 10 for the EU) until the events of 2014</a:t>
            </a:r>
          </a:p>
          <a:p>
            <a:pPr marL="365760" indent="-256032" eaLnBrk="1" fontAlgn="auto" hangingPunct="1">
              <a:spcAft>
                <a:spcPts val="0"/>
              </a:spcAft>
              <a:buFont typeface="Wingdings 3"/>
              <a:buChar char=""/>
              <a:defRPr/>
            </a:pPr>
            <a:r>
              <a:rPr lang="en-US" dirty="0"/>
              <a:t>Periods: </a:t>
            </a:r>
          </a:p>
          <a:p>
            <a:pPr marL="0" indent="0" eaLnBrk="1" fontAlgn="auto" hangingPunct="1">
              <a:spcAft>
                <a:spcPts val="0"/>
              </a:spcAft>
              <a:buFont typeface="Wingdings 3"/>
              <a:buNone/>
              <a:defRPr/>
            </a:pPr>
            <a:r>
              <a:rPr lang="en-US" dirty="0"/>
              <a:t>     1993-2004 Cooperation</a:t>
            </a:r>
          </a:p>
          <a:p>
            <a:pPr marL="0" indent="0" eaLnBrk="1" fontAlgn="auto" hangingPunct="1">
              <a:spcAft>
                <a:spcPts val="0"/>
              </a:spcAft>
              <a:buFont typeface="Wingdings 3"/>
              <a:buNone/>
              <a:defRPr/>
            </a:pPr>
            <a:r>
              <a:rPr lang="en-US" dirty="0"/>
              <a:t>     2005-2013 Pragmatic competition</a:t>
            </a:r>
          </a:p>
          <a:p>
            <a:pPr marL="0" indent="0" eaLnBrk="1" fontAlgn="auto" hangingPunct="1">
              <a:spcAft>
                <a:spcPts val="0"/>
              </a:spcAft>
              <a:buFont typeface="Wingdings 3"/>
              <a:buNone/>
              <a:defRPr/>
            </a:pPr>
            <a:r>
              <a:rPr lang="en-US" dirty="0"/>
              <a:t>     2014 -        Confrontation (abrupt rift)</a:t>
            </a:r>
          </a:p>
          <a:p>
            <a:pPr marL="365760" indent="-256032" eaLnBrk="1" fontAlgn="auto" hangingPunct="1">
              <a:spcAft>
                <a:spcPts val="0"/>
              </a:spcAft>
              <a:buFont typeface="Wingdings 3"/>
              <a:buChar char=""/>
              <a:defRPr/>
            </a:pPr>
            <a:r>
              <a:rPr lang="en-US" dirty="0"/>
              <a:t>Flashpoints of tension</a:t>
            </a:r>
          </a:p>
          <a:p>
            <a:pPr marL="0" indent="0" eaLnBrk="1" fontAlgn="auto" hangingPunct="1">
              <a:spcAft>
                <a:spcPts val="0"/>
              </a:spcAft>
              <a:buFont typeface="Wingdings 3"/>
              <a:buNone/>
              <a:defRPr/>
            </a:pPr>
            <a:r>
              <a:rPr lang="en-US" dirty="0"/>
              <a:t>	Chechnya wars (EU critique of Russia)1990s</a:t>
            </a:r>
          </a:p>
          <a:p>
            <a:pPr marL="0" indent="0" eaLnBrk="1" fontAlgn="auto" hangingPunct="1">
              <a:spcAft>
                <a:spcPts val="0"/>
              </a:spcAft>
              <a:buFont typeface="Wingdings 3"/>
              <a:buNone/>
              <a:defRPr/>
            </a:pPr>
            <a:r>
              <a:rPr lang="en-US" dirty="0"/>
              <a:t>	Georgia conflict 2008</a:t>
            </a:r>
          </a:p>
          <a:p>
            <a:pPr marL="0" indent="0" eaLnBrk="1" fontAlgn="auto" hangingPunct="1">
              <a:spcAft>
                <a:spcPts val="0"/>
              </a:spcAft>
              <a:buFont typeface="Wingdings 3"/>
              <a:buNone/>
              <a:defRPr/>
            </a:pPr>
            <a:r>
              <a:rPr lang="en-US" dirty="0"/>
              <a:t>	Ukraine conflict late 2014-</a:t>
            </a:r>
          </a:p>
          <a:p>
            <a:pPr marL="0" indent="0" eaLnBrk="1" fontAlgn="auto" hangingPunct="1">
              <a:spcAft>
                <a:spcPts val="0"/>
              </a:spcAft>
              <a:buFont typeface="Wingdings 3"/>
              <a:buNone/>
              <a:defRPr/>
            </a:pPr>
            <a:endParaRPr lang="en-US" dirty="0"/>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a:solidFill>
                  <a:srgbClr val="FF0000"/>
                </a:solidFill>
              </a:rPr>
              <a:t>EU –Russia Relations: Tension and cooperation</a:t>
            </a:r>
          </a:p>
        </p:txBody>
      </p:sp>
    </p:spTree>
    <p:extLst>
      <p:ext uri="{BB962C8B-B14F-4D97-AF65-F5344CB8AC3E}">
        <p14:creationId xmlns:p14="http://schemas.microsoft.com/office/powerpoint/2010/main" val="251383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54691"/>
          </a:xfrm>
        </p:spPr>
        <p:txBody>
          <a:bodyPr>
            <a:normAutofit/>
          </a:bodyPr>
          <a:lstStyle/>
          <a:p>
            <a:pPr eaLnBrk="1" hangingPunct="1"/>
            <a:r>
              <a:rPr lang="en-US" altLang="en-US" dirty="0"/>
              <a:t>Security (loss of empire, NATO)</a:t>
            </a:r>
          </a:p>
          <a:p>
            <a:pPr eaLnBrk="1" hangingPunct="1">
              <a:buFont typeface="Wingdings" pitchFamily="2" charset="2"/>
              <a:buChar char="q"/>
            </a:pPr>
            <a:r>
              <a:rPr lang="en-US" altLang="en-US" dirty="0"/>
              <a:t> Status: demands for  </a:t>
            </a:r>
          </a:p>
          <a:p>
            <a:pPr lvl="1" eaLnBrk="1" hangingPunct="1">
              <a:buFont typeface="Wingdings" pitchFamily="2" charset="2"/>
              <a:buChar char="Ø"/>
            </a:pPr>
            <a:r>
              <a:rPr lang="en-US" altLang="en-US" dirty="0"/>
              <a:t>	regional primacy </a:t>
            </a:r>
          </a:p>
          <a:p>
            <a:pPr lvl="1" eaLnBrk="1" hangingPunct="1">
              <a:buFont typeface="Wingdings" pitchFamily="2" charset="2"/>
              <a:buChar char="Ø"/>
            </a:pPr>
            <a:r>
              <a:rPr lang="en-US" altLang="en-US" dirty="0"/>
              <a:t>	recognition and equality</a:t>
            </a:r>
          </a:p>
          <a:p>
            <a:pPr marL="365760" lvl="1" indent="-256032">
              <a:spcBef>
                <a:spcPts val="400"/>
              </a:spcBef>
              <a:buSzPct val="68000"/>
              <a:buFont typeface="Wingdings" pitchFamily="2" charset="2"/>
              <a:buChar char="q"/>
            </a:pPr>
            <a:r>
              <a:rPr lang="en-US" altLang="en-US" sz="2700" dirty="0"/>
              <a:t>Western democracy promotion in EE seen as a threat</a:t>
            </a:r>
          </a:p>
          <a:p>
            <a:pPr lvl="1" eaLnBrk="1" hangingPunct="1">
              <a:buFont typeface="Wingdings" pitchFamily="2" charset="2"/>
              <a:buChar char="Ø"/>
            </a:pPr>
            <a:endParaRPr lang="en-US" altLang="en-US" dirty="0"/>
          </a:p>
          <a:p>
            <a:pPr eaLnBrk="1" hangingPunct="1">
              <a:buFont typeface="Wingdings" pitchFamily="2" charset="2"/>
              <a:buNone/>
            </a:pPr>
            <a:endParaRPr lang="en-US" altLang="en-US" dirty="0"/>
          </a:p>
          <a:p>
            <a:pPr eaLnBrk="1" hangingPunct="1">
              <a:buFont typeface="Wingdings" pitchFamily="2" charset="2"/>
              <a:buNone/>
            </a:pPr>
            <a:endParaRPr lang="en-US" altLang="en-US" dirty="0"/>
          </a:p>
        </p:txBody>
      </p:sp>
      <p:sp>
        <p:nvSpPr>
          <p:cNvPr id="5122" name="Title 1"/>
          <p:cNvSpPr>
            <a:spLocks noGrp="1"/>
          </p:cNvSpPr>
          <p:nvPr>
            <p:ph type="title"/>
          </p:nvPr>
        </p:nvSpPr>
        <p:spPr>
          <a:xfrm>
            <a:off x="457200" y="274638"/>
            <a:ext cx="8229600" cy="1401762"/>
          </a:xfrm>
        </p:spPr>
        <p:txBody>
          <a:bodyPr>
            <a:normAutofit/>
          </a:bodyPr>
          <a:lstStyle/>
          <a:p>
            <a:pPr eaLnBrk="1" fontAlgn="auto" hangingPunct="1">
              <a:spcAft>
                <a:spcPts val="0"/>
              </a:spcAft>
              <a:defRPr/>
            </a:pPr>
            <a:r>
              <a:rPr lang="en-US" altLang="en-US" sz="3600" dirty="0">
                <a:solidFill>
                  <a:srgbClr val="FF0000"/>
                </a:solidFill>
              </a:rPr>
              <a:t>Russia’s geopolitical considerations </a:t>
            </a:r>
          </a:p>
        </p:txBody>
      </p:sp>
    </p:spTree>
    <p:extLst>
      <p:ext uri="{BB962C8B-B14F-4D97-AF65-F5344CB8AC3E}">
        <p14:creationId xmlns:p14="http://schemas.microsoft.com/office/powerpoint/2010/main" val="1470531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1281113"/>
            <a:ext cx="8640762" cy="5576887"/>
          </a:xfrm>
        </p:spPr>
      </p:pic>
      <p:sp>
        <p:nvSpPr>
          <p:cNvPr id="3" name="Title 2"/>
          <p:cNvSpPr>
            <a:spLocks noGrp="1"/>
          </p:cNvSpPr>
          <p:nvPr>
            <p:ph type="title"/>
          </p:nvPr>
        </p:nvSpPr>
        <p:spPr/>
        <p:txBody>
          <a:bodyPr>
            <a:normAutofit fontScale="90000"/>
          </a:bodyPr>
          <a:lstStyle/>
          <a:p>
            <a:pPr>
              <a:defRPr/>
            </a:pPr>
            <a:r>
              <a:rPr lang="en-US" dirty="0">
                <a:solidFill>
                  <a:srgbClr val="FF0000"/>
                </a:solidFill>
              </a:rPr>
              <a:t>The EU’s Eastern Partnership Policy</a:t>
            </a:r>
            <a:br>
              <a:rPr lang="en-US" dirty="0"/>
            </a:br>
            <a:r>
              <a:rPr lang="en-US" sz="1300" dirty="0"/>
              <a:t>http://ec.europa.eu/environment/international_issues/eastneighbours_en.htm</a:t>
            </a:r>
          </a:p>
        </p:txBody>
      </p:sp>
    </p:spTree>
    <p:extLst>
      <p:ext uri="{BB962C8B-B14F-4D97-AF65-F5344CB8AC3E}">
        <p14:creationId xmlns:p14="http://schemas.microsoft.com/office/powerpoint/2010/main" val="324533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4710-4FB6-FC55-465A-FE36D773436E}"/>
              </a:ext>
            </a:extLst>
          </p:cNvPr>
          <p:cNvSpPr>
            <a:spLocks noGrp="1"/>
          </p:cNvSpPr>
          <p:nvPr>
            <p:ph type="title"/>
          </p:nvPr>
        </p:nvSpPr>
        <p:spPr/>
        <p:txBody>
          <a:bodyPr>
            <a:normAutofit fontScale="90000"/>
          </a:bodyPr>
          <a:lstStyle/>
          <a:p>
            <a:r>
              <a:rPr lang="en-US" dirty="0"/>
              <a:t>Competing regionalisms in the shared </a:t>
            </a:r>
            <a:r>
              <a:rPr lang="en-US" dirty="0" err="1"/>
              <a:t>neighbourhood</a:t>
            </a:r>
            <a:endParaRPr lang="en-CA" dirty="0"/>
          </a:p>
        </p:txBody>
      </p:sp>
      <p:sp>
        <p:nvSpPr>
          <p:cNvPr id="3" name="Text Placeholder 2">
            <a:extLst>
              <a:ext uri="{FF2B5EF4-FFF2-40B4-BE49-F238E27FC236}">
                <a16:creationId xmlns:a16="http://schemas.microsoft.com/office/drawing/2014/main" id="{E00ACFB3-0CEF-D51F-A819-DF5E630EB09B}"/>
              </a:ext>
            </a:extLst>
          </p:cNvPr>
          <p:cNvSpPr>
            <a:spLocks noGrp="1"/>
          </p:cNvSpPr>
          <p:nvPr>
            <p:ph type="body" idx="1"/>
          </p:nvPr>
        </p:nvSpPr>
        <p:spPr/>
        <p:txBody>
          <a:bodyPr/>
          <a:lstStyle/>
          <a:p>
            <a:r>
              <a:rPr lang="en-US" dirty="0"/>
              <a:t>EU</a:t>
            </a:r>
            <a:endParaRPr lang="en-CA" dirty="0"/>
          </a:p>
        </p:txBody>
      </p:sp>
      <p:sp>
        <p:nvSpPr>
          <p:cNvPr id="4" name="Text Placeholder 3">
            <a:extLst>
              <a:ext uri="{FF2B5EF4-FFF2-40B4-BE49-F238E27FC236}">
                <a16:creationId xmlns:a16="http://schemas.microsoft.com/office/drawing/2014/main" id="{C686120E-7AEE-CFB1-8362-07603087003A}"/>
              </a:ext>
            </a:extLst>
          </p:cNvPr>
          <p:cNvSpPr>
            <a:spLocks noGrp="1"/>
          </p:cNvSpPr>
          <p:nvPr>
            <p:ph type="body" sz="half" idx="3"/>
          </p:nvPr>
        </p:nvSpPr>
        <p:spPr/>
        <p:txBody>
          <a:bodyPr/>
          <a:lstStyle/>
          <a:p>
            <a:r>
              <a:rPr lang="en-US" dirty="0"/>
              <a:t>Russia</a:t>
            </a:r>
            <a:endParaRPr lang="en-CA" dirty="0"/>
          </a:p>
        </p:txBody>
      </p:sp>
      <p:sp>
        <p:nvSpPr>
          <p:cNvPr id="5" name="Content Placeholder 4">
            <a:extLst>
              <a:ext uri="{FF2B5EF4-FFF2-40B4-BE49-F238E27FC236}">
                <a16:creationId xmlns:a16="http://schemas.microsoft.com/office/drawing/2014/main" id="{21C6716F-B9BD-386C-ADDB-D848B7E556DA}"/>
              </a:ext>
            </a:extLst>
          </p:cNvPr>
          <p:cNvSpPr>
            <a:spLocks noGrp="1"/>
          </p:cNvSpPr>
          <p:nvPr>
            <p:ph sz="quarter" idx="2"/>
          </p:nvPr>
        </p:nvSpPr>
        <p:spPr/>
        <p:txBody>
          <a:bodyPr>
            <a:normAutofit fontScale="85000" lnSpcReduction="20000"/>
          </a:bodyPr>
          <a:lstStyle/>
          <a:p>
            <a:pPr marL="109728" indent="0">
              <a:buNone/>
            </a:pPr>
            <a:r>
              <a:rPr lang="en-US" sz="2000" b="1" dirty="0"/>
              <a:t>Eastern Partnership policy </a:t>
            </a:r>
            <a:r>
              <a:rPr lang="en-US" sz="2000" dirty="0"/>
              <a:t>(launched 2009)</a:t>
            </a:r>
          </a:p>
          <a:p>
            <a:pPr marL="109728" indent="0">
              <a:buNone/>
            </a:pPr>
            <a:r>
              <a:rPr lang="en-US" sz="2000" dirty="0"/>
              <a:t>-Directed at 6 countries (inc. Ukraine)</a:t>
            </a:r>
          </a:p>
          <a:p>
            <a:pPr marL="109728" indent="0">
              <a:buNone/>
            </a:pPr>
            <a:r>
              <a:rPr lang="en-US" sz="2000" dirty="0"/>
              <a:t>-To encourage democratic and market reform, regulatory convergence</a:t>
            </a:r>
          </a:p>
          <a:p>
            <a:pPr marL="109728" indent="0">
              <a:buNone/>
            </a:pPr>
            <a:r>
              <a:rPr lang="en-US" sz="2000" dirty="0"/>
              <a:t>-Responding to European aspirations of countries like Ukraine, Georgia, Moldova, Armenia</a:t>
            </a:r>
          </a:p>
          <a:p>
            <a:pPr marL="109728" indent="0">
              <a:buNone/>
            </a:pPr>
            <a:r>
              <a:rPr lang="en-US" sz="2000" dirty="0"/>
              <a:t>-Became the trigger for 2014 events (Crimean annexation)</a:t>
            </a:r>
          </a:p>
          <a:p>
            <a:pPr marL="109728" indent="0">
              <a:buNone/>
            </a:pPr>
            <a:r>
              <a:rPr lang="en-US" sz="2000" dirty="0"/>
              <a:t>-Led to Association Agreements and deep trade agreements with Ukraine, Georgia, and Moldova</a:t>
            </a:r>
          </a:p>
          <a:p>
            <a:pPr marL="109728" indent="0">
              <a:buNone/>
            </a:pPr>
            <a:endParaRPr lang="en-CA" dirty="0"/>
          </a:p>
        </p:txBody>
      </p:sp>
      <p:sp>
        <p:nvSpPr>
          <p:cNvPr id="6" name="Content Placeholder 5">
            <a:extLst>
              <a:ext uri="{FF2B5EF4-FFF2-40B4-BE49-F238E27FC236}">
                <a16:creationId xmlns:a16="http://schemas.microsoft.com/office/drawing/2014/main" id="{4282C9E4-833D-4A94-4A0D-131E2A6A30B9}"/>
              </a:ext>
            </a:extLst>
          </p:cNvPr>
          <p:cNvSpPr>
            <a:spLocks noGrp="1"/>
          </p:cNvSpPr>
          <p:nvPr>
            <p:ph sz="quarter" idx="4"/>
          </p:nvPr>
        </p:nvSpPr>
        <p:spPr/>
        <p:txBody>
          <a:bodyPr>
            <a:normAutofit fontScale="85000" lnSpcReduction="20000"/>
          </a:bodyPr>
          <a:lstStyle/>
          <a:p>
            <a:pPr marL="109728" indent="0">
              <a:buNone/>
            </a:pPr>
            <a:r>
              <a:rPr lang="en-US" sz="2000" b="1" dirty="0"/>
              <a:t>Eurasian Customs(2010)  Union and Eurasian Economic Union </a:t>
            </a:r>
            <a:r>
              <a:rPr lang="en-US" sz="2000" dirty="0"/>
              <a:t>(2015)</a:t>
            </a:r>
          </a:p>
          <a:p>
            <a:pPr marL="109728" indent="0">
              <a:buNone/>
            </a:pPr>
            <a:r>
              <a:rPr lang="en-US" sz="2000" dirty="0"/>
              <a:t>-3 founding members (Russia, Kazakhstan, Belarus)</a:t>
            </a:r>
          </a:p>
          <a:p>
            <a:pPr marL="109728" indent="0">
              <a:buNone/>
            </a:pPr>
            <a:r>
              <a:rPr lang="en-US" sz="2000" dirty="0"/>
              <a:t>-Expanded to include Armenia (2014) and </a:t>
            </a:r>
            <a:r>
              <a:rPr lang="en-US" sz="2000" dirty="0" err="1"/>
              <a:t>Kyrgystan</a:t>
            </a:r>
            <a:r>
              <a:rPr lang="en-US" sz="2000" dirty="0"/>
              <a:t> (2015)</a:t>
            </a:r>
          </a:p>
          <a:p>
            <a:pPr marL="109728" indent="0">
              <a:buNone/>
            </a:pPr>
            <a:r>
              <a:rPr lang="en-US" sz="2000" dirty="0"/>
              <a:t>-Heavy Russian pressure to bring Ukraine in – failed</a:t>
            </a:r>
          </a:p>
          <a:p>
            <a:pPr marL="109728" indent="0">
              <a:buNone/>
            </a:pPr>
            <a:r>
              <a:rPr lang="en-US" sz="2000" dirty="0"/>
              <a:t>-A tool for Russian to establish equal status with the EU</a:t>
            </a:r>
          </a:p>
          <a:p>
            <a:pPr marL="109728" indent="0">
              <a:buNone/>
            </a:pPr>
            <a:r>
              <a:rPr lang="en-US" sz="2000" dirty="0"/>
              <a:t>-Mimicked elements of the EU, but less deep integration</a:t>
            </a:r>
          </a:p>
          <a:p>
            <a:pPr marL="109728" indent="0">
              <a:buNone/>
            </a:pPr>
            <a:r>
              <a:rPr lang="en-US" sz="2000" dirty="0"/>
              <a:t>-Russian dominance, due to size and power</a:t>
            </a:r>
          </a:p>
          <a:p>
            <a:pPr marL="109728" indent="0">
              <a:buNone/>
            </a:pPr>
            <a:r>
              <a:rPr lang="en-US" sz="2000" dirty="0"/>
              <a:t>-Did not require reforms; bolstered authoritarian leaders</a:t>
            </a:r>
          </a:p>
          <a:p>
            <a:pPr marL="109728" indent="0">
              <a:buNone/>
            </a:pPr>
            <a:endParaRPr lang="en-US" sz="2000" dirty="0"/>
          </a:p>
          <a:p>
            <a:pPr marL="109728" indent="0">
              <a:buNone/>
            </a:pPr>
            <a:endParaRPr lang="en-CA" sz="2000" dirty="0"/>
          </a:p>
        </p:txBody>
      </p:sp>
    </p:spTree>
    <p:extLst>
      <p:ext uri="{BB962C8B-B14F-4D97-AF65-F5344CB8AC3E}">
        <p14:creationId xmlns:p14="http://schemas.microsoft.com/office/powerpoint/2010/main" val="345251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52944C-DC56-2C41-7063-ACACD273E973}"/>
              </a:ext>
            </a:extLst>
          </p:cNvPr>
          <p:cNvSpPr>
            <a:spLocks noGrp="1"/>
          </p:cNvSpPr>
          <p:nvPr>
            <p:ph idx="1"/>
          </p:nvPr>
        </p:nvSpPr>
        <p:spPr/>
        <p:txBody>
          <a:bodyPr vert="horz" lIns="91440" tIns="45720" rIns="91440" bIns="45720" anchor="t">
            <a:normAutofit/>
          </a:bodyPr>
          <a:lstStyle/>
          <a:p>
            <a:pPr indent="-255905"/>
            <a:r>
              <a:rPr lang="en-US" b="1">
                <a:cs typeface="Lucida Sans Unicode"/>
              </a:rPr>
              <a:t>Ukraine</a:t>
            </a:r>
            <a:r>
              <a:rPr lang="en-US">
                <a:cs typeface="Lucida Sans Unicode"/>
              </a:rPr>
              <a:t>: EU candidate and NATO aspirant</a:t>
            </a:r>
            <a:endParaRPr lang="en-US"/>
          </a:p>
          <a:p>
            <a:pPr indent="-255905"/>
            <a:r>
              <a:rPr lang="en-US" b="1">
                <a:cs typeface="Lucida Sans Unicode"/>
              </a:rPr>
              <a:t>Moldova</a:t>
            </a:r>
            <a:r>
              <a:rPr lang="en-US">
                <a:cs typeface="Lucida Sans Unicode"/>
              </a:rPr>
              <a:t>:  EU candidate</a:t>
            </a:r>
          </a:p>
          <a:p>
            <a:pPr indent="-255905"/>
            <a:r>
              <a:rPr lang="en-US" b="1">
                <a:cs typeface="Lucida Sans Unicode"/>
              </a:rPr>
              <a:t>Georgia:</a:t>
            </a:r>
            <a:r>
              <a:rPr lang="en-US">
                <a:cs typeface="Lucida Sans Unicode"/>
              </a:rPr>
              <a:t> EU potential candidate and NATO aspirant</a:t>
            </a:r>
          </a:p>
          <a:p>
            <a:pPr indent="-255905"/>
            <a:r>
              <a:rPr lang="en-US" b="1">
                <a:cs typeface="Lucida Sans Unicode"/>
              </a:rPr>
              <a:t>Azerbaijan</a:t>
            </a:r>
            <a:r>
              <a:rPr lang="en-US">
                <a:cs typeface="Lucida Sans Unicode"/>
              </a:rPr>
              <a:t>: Two vector approach</a:t>
            </a:r>
          </a:p>
          <a:p>
            <a:pPr indent="-255905"/>
            <a:r>
              <a:rPr lang="en-US" b="1">
                <a:cs typeface="Lucida Sans Unicode"/>
              </a:rPr>
              <a:t>Armenia</a:t>
            </a:r>
            <a:r>
              <a:rPr lang="en-US">
                <a:cs typeface="Lucida Sans Unicode"/>
              </a:rPr>
              <a:t>: Eurasian Economic Union member; Comprehensive and Advanced Partnership Agreement with the EU (two vector)</a:t>
            </a:r>
          </a:p>
          <a:p>
            <a:pPr indent="-255905"/>
            <a:r>
              <a:rPr lang="en-US" b="1">
                <a:cs typeface="Lucida Sans Unicode"/>
              </a:rPr>
              <a:t>Belarus</a:t>
            </a:r>
            <a:r>
              <a:rPr lang="en-US">
                <a:cs typeface="Lucida Sans Unicode"/>
              </a:rPr>
              <a:t>: Eurasian Economic Union; aligned with Russia</a:t>
            </a:r>
          </a:p>
        </p:txBody>
      </p:sp>
      <p:sp>
        <p:nvSpPr>
          <p:cNvPr id="3" name="Title 2">
            <a:extLst>
              <a:ext uri="{FF2B5EF4-FFF2-40B4-BE49-F238E27FC236}">
                <a16:creationId xmlns:a16="http://schemas.microsoft.com/office/drawing/2014/main" id="{D5646F19-D21D-7377-6F6B-2D4604CF11C7}"/>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cs typeface="Lucida Sans Unicode"/>
              </a:rPr>
              <a:t>Status of common </a:t>
            </a:r>
            <a:r>
              <a:rPr lang="en-US" err="1">
                <a:cs typeface="Lucida Sans Unicode"/>
              </a:rPr>
              <a:t>neighbours</a:t>
            </a:r>
            <a:endParaRPr lang="en-US" err="1"/>
          </a:p>
        </p:txBody>
      </p:sp>
    </p:spTree>
    <p:extLst>
      <p:ext uri="{BB962C8B-B14F-4D97-AF65-F5344CB8AC3E}">
        <p14:creationId xmlns:p14="http://schemas.microsoft.com/office/powerpoint/2010/main" val="385969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pPr algn="l" rtl="0" fontAlgn="base">
              <a:buFont typeface="Wingdings" panose="05000000000000000000" pitchFamily="2" charset="2"/>
              <a:buChar char="Ø"/>
            </a:pPr>
            <a:r>
              <a:rPr lang="en-US" sz="1800" b="1" i="0" u="none" strike="noStrike" dirty="0">
                <a:solidFill>
                  <a:srgbClr val="000000"/>
                </a:solidFill>
                <a:effectLst/>
                <a:latin typeface="Lucida Sans Unicode" panose="020B0602030504020204" pitchFamily="34" charset="0"/>
              </a:rPr>
              <a:t>EU foreign policy: policy toward Ukraine and Russia as a case in point</a:t>
            </a:r>
            <a:endParaRPr lang="en-US" sz="1800" b="1" dirty="0">
              <a:solidFill>
                <a:srgbClr val="000000"/>
              </a:solidFill>
              <a:latin typeface="Lucida Sans Unicode" panose="020B0602030504020204" pitchFamily="34" charset="0"/>
            </a:endParaRPr>
          </a:p>
          <a:p>
            <a:pPr algn="l" rtl="0" fontAlgn="base">
              <a:buFont typeface="Wingdings" panose="05000000000000000000" pitchFamily="2" charset="2"/>
              <a:buChar char="Ø"/>
            </a:pPr>
            <a:r>
              <a:rPr lang="en-US" sz="1800" b="1" i="0" u="none" strike="noStrike" dirty="0">
                <a:solidFill>
                  <a:srgbClr val="000000"/>
                </a:solidFill>
                <a:effectLst/>
                <a:latin typeface="Lucida Sans Unicode" panose="020B0602030504020204" pitchFamily="34" charset="0"/>
              </a:rPr>
              <a:t>Why should Canadians care about EU foreign policy?</a:t>
            </a:r>
          </a:p>
          <a:p>
            <a:pPr algn="l" rtl="0" fontAlgn="base">
              <a:buFont typeface="Wingdings" panose="05000000000000000000" pitchFamily="2" charset="2"/>
              <a:buChar char="Ø"/>
            </a:pPr>
            <a:r>
              <a:rPr lang="en-US" sz="1800" b="1" i="0" u="none" strike="noStrike" dirty="0">
                <a:solidFill>
                  <a:srgbClr val="000000"/>
                </a:solidFill>
                <a:effectLst/>
                <a:latin typeface="Lucida Sans Unicode" panose="020B0602030504020204" pitchFamily="34" charset="0"/>
              </a:rPr>
              <a:t>Back drop to </a:t>
            </a:r>
            <a:r>
              <a:rPr lang="en-US" sz="1800" b="1" dirty="0">
                <a:solidFill>
                  <a:srgbClr val="000000"/>
                </a:solidFill>
                <a:latin typeface="Lucida Sans Unicode" panose="020B0602030504020204" pitchFamily="34" charset="0"/>
              </a:rPr>
              <a:t>Russia’s war against Ukraine and EU reactions</a:t>
            </a:r>
          </a:p>
          <a:p>
            <a:pPr lvl="2" fontAlgn="base">
              <a:buFont typeface="Arial" panose="020B0604020202020204" pitchFamily="34" charset="0"/>
              <a:buChar char="•"/>
            </a:pPr>
            <a:r>
              <a:rPr lang="en-US" sz="1800" dirty="0">
                <a:solidFill>
                  <a:srgbClr val="000000"/>
                </a:solidFill>
                <a:latin typeface="Lucida Sans Unicode" panose="020B0602030504020204" pitchFamily="34" charset="0"/>
              </a:rPr>
              <a:t>Change in Post-Soviet Europe​</a:t>
            </a:r>
          </a:p>
          <a:p>
            <a:pPr lvl="2" fontAlgn="base">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rPr>
              <a:t>Russia's diminished power</a:t>
            </a:r>
            <a:r>
              <a:rPr lang="en-US" sz="1800" b="0" i="0" dirty="0">
                <a:solidFill>
                  <a:srgbClr val="000000"/>
                </a:solidFill>
                <a:effectLst/>
                <a:latin typeface="Lucida Sans Unicode" panose="020B0602030504020204" pitchFamily="34" charset="0"/>
              </a:rPr>
              <a:t>​</a:t>
            </a:r>
            <a:endParaRPr lang="en-US" sz="1800" b="0" i="0" dirty="0">
              <a:solidFill>
                <a:srgbClr val="000000"/>
              </a:solidFill>
              <a:effectLst/>
              <a:latin typeface="Arial" panose="020B0604020202020204" pitchFamily="34" charset="0"/>
            </a:endParaRPr>
          </a:p>
          <a:p>
            <a:pPr lvl="2" fontAlgn="base">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rPr>
              <a:t>The EU's enlargement</a:t>
            </a:r>
            <a:r>
              <a:rPr lang="en-US" sz="1800" b="0" i="0" dirty="0">
                <a:solidFill>
                  <a:srgbClr val="000000"/>
                </a:solidFill>
                <a:effectLst/>
                <a:latin typeface="Lucida Sans Unicode" panose="020B0602030504020204" pitchFamily="34" charset="0"/>
              </a:rPr>
              <a:t>​</a:t>
            </a:r>
            <a:endParaRPr lang="en-US" sz="1800" dirty="0">
              <a:solidFill>
                <a:srgbClr val="000000"/>
              </a:solidFill>
              <a:latin typeface="Lucida Sans Unicode" panose="020B0602030504020204" pitchFamily="34" charset="0"/>
            </a:endParaRPr>
          </a:p>
          <a:p>
            <a:pPr lvl="2" fontAlgn="base">
              <a:buFont typeface="Arial" panose="020B0604020202020204" pitchFamily="34" charset="0"/>
              <a:buChar char="•"/>
            </a:pPr>
            <a:r>
              <a:rPr lang="en-US" sz="1800" dirty="0">
                <a:solidFill>
                  <a:srgbClr val="000000"/>
                </a:solidFill>
                <a:latin typeface="Lucida Sans Unicode" panose="020B0602030504020204" pitchFamily="34" charset="0"/>
              </a:rPr>
              <a:t>EU reliance on NATO for hard security</a:t>
            </a:r>
          </a:p>
          <a:p>
            <a:pPr lvl="2" fontAlgn="base">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rPr>
              <a:t>NATO's expansion</a:t>
            </a:r>
            <a:r>
              <a:rPr lang="en-US" sz="1800" b="0" i="0" dirty="0">
                <a:solidFill>
                  <a:srgbClr val="000000"/>
                </a:solidFill>
                <a:effectLst/>
                <a:latin typeface="Lucida Sans Unicode" panose="020B0602030504020204" pitchFamily="34" charset="0"/>
              </a:rPr>
              <a:t>​</a:t>
            </a:r>
            <a:endParaRPr lang="en-US" sz="18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rPr>
              <a:t>EU-Russia relations</a:t>
            </a:r>
            <a:r>
              <a:rPr lang="en-US" sz="1800" b="0" i="0" dirty="0">
                <a:solidFill>
                  <a:srgbClr val="000000"/>
                </a:solidFill>
                <a:effectLst/>
                <a:latin typeface="Lucida Sans Unicode" panose="020B0602030504020204" pitchFamily="34" charset="0"/>
              </a:rPr>
              <a:t>​</a:t>
            </a:r>
            <a:endParaRPr lang="en-US" sz="18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sz="1800" dirty="0">
                <a:solidFill>
                  <a:srgbClr val="000000"/>
                </a:solidFill>
                <a:latin typeface="Lucida Sans Unicode" panose="020B0602030504020204" pitchFamily="34" charset="0"/>
              </a:rPr>
              <a:t>Russia’s war in Ukraine and EU foreign policy</a:t>
            </a:r>
          </a:p>
          <a:p>
            <a:pPr lvl="1" fontAlgn="base">
              <a:buFont typeface="Arial" panose="020B0604020202020204" pitchFamily="34" charset="0"/>
              <a:buChar char="•"/>
            </a:pPr>
            <a:r>
              <a:rPr lang="en-US" sz="1800" b="1" i="0" u="none" strike="noStrike" dirty="0">
                <a:solidFill>
                  <a:srgbClr val="000000"/>
                </a:solidFill>
                <a:effectLst/>
                <a:latin typeface="Lucida Sans Unicode" panose="020B0602030504020204" pitchFamily="34" charset="0"/>
              </a:rPr>
              <a:t>Where now?</a:t>
            </a:r>
            <a:endParaRPr lang="en-US" sz="1800" b="1" i="0" dirty="0">
              <a:solidFill>
                <a:srgbClr val="000000"/>
              </a:solidFill>
              <a:effectLst/>
              <a:latin typeface="Arial" panose="020B0604020202020204" pitchFamily="34" charset="0"/>
            </a:endParaRPr>
          </a:p>
          <a:p>
            <a:endParaRPr lang="en-US" dirty="0"/>
          </a:p>
          <a:p>
            <a:endParaRPr lang="en-US" dirty="0"/>
          </a:p>
        </p:txBody>
      </p:sp>
      <p:sp>
        <p:nvSpPr>
          <p:cNvPr id="3" name="Title 2"/>
          <p:cNvSpPr>
            <a:spLocks noGrp="1"/>
          </p:cNvSpPr>
          <p:nvPr>
            <p:ph type="title"/>
          </p:nvPr>
        </p:nvSpPr>
        <p:spPr/>
        <p:txBody>
          <a:bodyPr>
            <a:normAutofit/>
          </a:bodyPr>
          <a:lstStyle/>
          <a:p>
            <a:r>
              <a:rPr lang="en-US" sz="3600" dirty="0">
                <a:solidFill>
                  <a:srgbClr val="FF0000"/>
                </a:solidFill>
              </a:rPr>
              <a:t>Structure of session</a:t>
            </a:r>
          </a:p>
        </p:txBody>
      </p:sp>
    </p:spTree>
    <p:extLst>
      <p:ext uri="{BB962C8B-B14F-4D97-AF65-F5344CB8AC3E}">
        <p14:creationId xmlns:p14="http://schemas.microsoft.com/office/powerpoint/2010/main" val="186099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554239-C23B-4CEA-A24A-198AEB6AFD06}"/>
              </a:ext>
            </a:extLst>
          </p:cNvPr>
          <p:cNvSpPr>
            <a:spLocks noGrp="1"/>
          </p:cNvSpPr>
          <p:nvPr>
            <p:ph idx="1"/>
          </p:nvPr>
        </p:nvSpPr>
        <p:spPr/>
        <p:txBody>
          <a:bodyPr vert="horz" lIns="91440" tIns="45720" rIns="91440" bIns="45720" anchor="t">
            <a:normAutofit fontScale="92500" lnSpcReduction="20000"/>
          </a:bodyPr>
          <a:lstStyle/>
          <a:p>
            <a:pPr marL="109220" indent="0">
              <a:buNone/>
            </a:pPr>
            <a:r>
              <a:rPr lang="en-US" dirty="0"/>
              <a:t>Scenarios:</a:t>
            </a:r>
          </a:p>
          <a:p>
            <a:pPr marL="623570" indent="-514350">
              <a:buAutoNum type="alphaLcParenR"/>
            </a:pPr>
            <a:r>
              <a:rPr lang="en-US" dirty="0"/>
              <a:t>Russian victory (unlikely)</a:t>
            </a:r>
            <a:endParaRPr lang="en-US" dirty="0">
              <a:cs typeface="Lucida Sans Unicode"/>
            </a:endParaRPr>
          </a:p>
          <a:p>
            <a:pPr marL="623570" indent="-514350">
              <a:buAutoNum type="alphaLcParenR"/>
            </a:pPr>
            <a:r>
              <a:rPr lang="en-US" dirty="0"/>
              <a:t>Ukrainian victory (unlikely)</a:t>
            </a:r>
            <a:endParaRPr lang="en-US" dirty="0">
              <a:cs typeface="Lucida Sans Unicode"/>
            </a:endParaRPr>
          </a:p>
          <a:p>
            <a:pPr marL="623570" indent="-514350">
              <a:buAutoNum type="alphaLcParenR"/>
            </a:pPr>
            <a:r>
              <a:rPr lang="en-US" dirty="0"/>
              <a:t>Persistent stalemate (continued warfare, clashes, or, eventually, frozen conflict)</a:t>
            </a:r>
            <a:endParaRPr lang="en-US" dirty="0">
              <a:cs typeface="Lucida Sans Unicode"/>
            </a:endParaRPr>
          </a:p>
          <a:p>
            <a:pPr marL="623570" indent="-514350">
              <a:buAutoNum type="alphaLcParenR"/>
            </a:pPr>
            <a:r>
              <a:rPr lang="en-US" dirty="0"/>
              <a:t>Negotiated settlement</a:t>
            </a:r>
            <a:endParaRPr lang="en-US" dirty="0">
              <a:cs typeface="Lucida Sans Unicode"/>
            </a:endParaRPr>
          </a:p>
          <a:p>
            <a:pPr marL="109220" indent="0">
              <a:buNone/>
            </a:pPr>
            <a:r>
              <a:rPr lang="en-US" dirty="0"/>
              <a:t>Determinants:</a:t>
            </a:r>
            <a:endParaRPr lang="en-US" dirty="0">
              <a:cs typeface="Lucida Sans Unicode"/>
            </a:endParaRPr>
          </a:p>
          <a:p>
            <a:pPr marL="623570" indent="-514350">
              <a:buAutoNum type="alphaLcParenR"/>
            </a:pPr>
            <a:r>
              <a:rPr lang="en-US" dirty="0"/>
              <a:t>Continuing military capacity on both sides</a:t>
            </a:r>
            <a:endParaRPr lang="en-US" dirty="0">
              <a:cs typeface="Lucida Sans Unicode"/>
            </a:endParaRPr>
          </a:p>
          <a:p>
            <a:pPr marL="623570" indent="-514350">
              <a:buAutoNum type="alphaLcParenR"/>
            </a:pPr>
            <a:r>
              <a:rPr lang="en-US" dirty="0"/>
              <a:t>Changes in the West: Durability of int’l support for Ukraine; political shifts (esp. US)</a:t>
            </a:r>
            <a:endParaRPr lang="en-US" dirty="0">
              <a:cs typeface="Lucida Sans Unicode"/>
            </a:endParaRPr>
          </a:p>
          <a:p>
            <a:pPr marL="623570" indent="-514350">
              <a:buAutoNum type="alphaLcParenR"/>
            </a:pPr>
            <a:r>
              <a:rPr lang="en-US" dirty="0"/>
              <a:t>Changes in Russia: leadership change; economic costs</a:t>
            </a:r>
            <a:endParaRPr lang="en-US" dirty="0">
              <a:cs typeface="Lucida Sans Unicode"/>
            </a:endParaRPr>
          </a:p>
          <a:p>
            <a:pPr marL="623570" indent="-514350">
              <a:buAutoNum type="alphaLcParenR"/>
            </a:pPr>
            <a:r>
              <a:rPr lang="en-US" dirty="0">
                <a:cs typeface="Lucida Sans Unicode"/>
              </a:rPr>
              <a:t>Overall shift in geopolitical configuration</a:t>
            </a:r>
          </a:p>
          <a:p>
            <a:pPr marL="623570" indent="-514350">
              <a:buAutoNum type="alphaLcParenR"/>
            </a:pPr>
            <a:endParaRPr lang="en-US" dirty="0">
              <a:cs typeface="Lucida Sans Unicode"/>
            </a:endParaRPr>
          </a:p>
        </p:txBody>
      </p:sp>
      <p:sp>
        <p:nvSpPr>
          <p:cNvPr id="3" name="Title 2">
            <a:extLst>
              <a:ext uri="{FF2B5EF4-FFF2-40B4-BE49-F238E27FC236}">
                <a16:creationId xmlns:a16="http://schemas.microsoft.com/office/drawing/2014/main" id="{70794B28-2DE8-45C1-9263-B25939E80D8B}"/>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sz="3600">
                <a:solidFill>
                  <a:srgbClr val="FF0000"/>
                </a:solidFill>
              </a:rPr>
              <a:t>The Current standoff (Ukraine war)</a:t>
            </a:r>
            <a:endParaRPr lang="en-CA" sz="3600">
              <a:solidFill>
                <a:srgbClr val="FF0000"/>
              </a:solidFill>
            </a:endParaRPr>
          </a:p>
        </p:txBody>
      </p:sp>
    </p:spTree>
    <p:extLst>
      <p:ext uri="{BB962C8B-B14F-4D97-AF65-F5344CB8AC3E}">
        <p14:creationId xmlns:p14="http://schemas.microsoft.com/office/powerpoint/2010/main" val="385490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899495-0144-2F94-0342-8B6BF6D3DBA8}"/>
              </a:ext>
            </a:extLst>
          </p:cNvPr>
          <p:cNvSpPr>
            <a:spLocks noGrp="1"/>
          </p:cNvSpPr>
          <p:nvPr>
            <p:ph idx="1"/>
          </p:nvPr>
        </p:nvSpPr>
        <p:spPr/>
        <p:txBody>
          <a:bodyPr>
            <a:normAutofit lnSpcReduction="10000"/>
          </a:bodyPr>
          <a:lstStyle/>
          <a:p>
            <a:r>
              <a:rPr lang="en-US" dirty="0"/>
              <a:t>Massive refugee influx</a:t>
            </a:r>
          </a:p>
          <a:p>
            <a:r>
              <a:rPr lang="en-US" dirty="0"/>
              <a:t>Major shift in energy policy</a:t>
            </a:r>
          </a:p>
          <a:p>
            <a:r>
              <a:rPr lang="en-US" dirty="0"/>
              <a:t>A return to enlargement as a foreign policy instrument</a:t>
            </a:r>
          </a:p>
          <a:p>
            <a:r>
              <a:rPr lang="en-US" dirty="0"/>
              <a:t>Amazing foreign policy unanimity, but  ‘Ukraine fatigue’ may undermine it</a:t>
            </a:r>
          </a:p>
          <a:p>
            <a:r>
              <a:rPr lang="en-US" dirty="0"/>
              <a:t>Reduced attention to ‘strategic autonomy’ (strengthened US attention to Europe)</a:t>
            </a:r>
            <a:endParaRPr lang="en-CA" dirty="0"/>
          </a:p>
          <a:p>
            <a:r>
              <a:rPr lang="en-CA" dirty="0"/>
              <a:t>Uncertainty about long-term approach to Russia, questioning of peace through economic interdependence</a:t>
            </a:r>
            <a:endParaRPr lang="en-US" dirty="0"/>
          </a:p>
        </p:txBody>
      </p:sp>
      <p:sp>
        <p:nvSpPr>
          <p:cNvPr id="3" name="Title 2">
            <a:extLst>
              <a:ext uri="{FF2B5EF4-FFF2-40B4-BE49-F238E27FC236}">
                <a16:creationId xmlns:a16="http://schemas.microsoft.com/office/drawing/2014/main" id="{5EC9B079-9B4D-0A1D-3DB0-218A8D57D226}"/>
              </a:ext>
            </a:extLst>
          </p:cNvPr>
          <p:cNvSpPr>
            <a:spLocks noGrp="1"/>
          </p:cNvSpPr>
          <p:nvPr>
            <p:ph type="title"/>
          </p:nvPr>
        </p:nvSpPr>
        <p:spPr/>
        <p:txBody>
          <a:bodyPr>
            <a:normAutofit fontScale="90000"/>
          </a:bodyPr>
          <a:lstStyle/>
          <a:p>
            <a:r>
              <a:rPr lang="en-US" dirty="0"/>
              <a:t>Impacts of the war in Ukraine on the EU</a:t>
            </a:r>
            <a:endParaRPr lang="en-CA" dirty="0"/>
          </a:p>
        </p:txBody>
      </p:sp>
    </p:spTree>
    <p:extLst>
      <p:ext uri="{BB962C8B-B14F-4D97-AF65-F5344CB8AC3E}">
        <p14:creationId xmlns:p14="http://schemas.microsoft.com/office/powerpoint/2010/main" val="176444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Why is close cooperation with the  EU  in the foreign policy area important for Canada?</a:t>
            </a:r>
          </a:p>
          <a:p>
            <a:r>
              <a:rPr lang="en-US" dirty="0"/>
              <a:t>Why should Europe or Canada care about Ukraine?</a:t>
            </a:r>
          </a:p>
          <a:p>
            <a:r>
              <a:rPr lang="en-US" dirty="0"/>
              <a:t>What are long term prospects for relations with Russia, and how might this affect Canada?</a:t>
            </a:r>
          </a:p>
          <a:p>
            <a:r>
              <a:rPr lang="en-US" dirty="0"/>
              <a:t>Should the Canadian government be committing military resources to supporting Ukraine? Latvia? Why or why not? </a:t>
            </a:r>
          </a:p>
          <a:p>
            <a:r>
              <a:rPr lang="en-US" dirty="0"/>
              <a:t>What kind of diplomatic moves might break the security dilemma in Europe?</a:t>
            </a:r>
          </a:p>
          <a:p>
            <a:pPr marL="109728" indent="0">
              <a:buNone/>
            </a:pPr>
            <a:r>
              <a:rPr lang="en-US" dirty="0"/>
              <a:t> </a:t>
            </a:r>
          </a:p>
        </p:txBody>
      </p:sp>
      <p:sp>
        <p:nvSpPr>
          <p:cNvPr id="3" name="Title 2"/>
          <p:cNvSpPr>
            <a:spLocks noGrp="1"/>
          </p:cNvSpPr>
          <p:nvPr>
            <p:ph type="title"/>
          </p:nvPr>
        </p:nvSpPr>
        <p:spPr/>
        <p:txBody>
          <a:bodyPr>
            <a:normAutofit/>
          </a:bodyPr>
          <a:lstStyle/>
          <a:p>
            <a:r>
              <a:rPr lang="en-US" sz="3600">
                <a:solidFill>
                  <a:srgbClr val="FF0000"/>
                </a:solidFill>
              </a:rPr>
              <a:t>Questions for discussion</a:t>
            </a:r>
          </a:p>
        </p:txBody>
      </p:sp>
    </p:spTree>
    <p:extLst>
      <p:ext uri="{BB962C8B-B14F-4D97-AF65-F5344CB8AC3E}">
        <p14:creationId xmlns:p14="http://schemas.microsoft.com/office/powerpoint/2010/main" val="1080881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15300-F775-5EED-6056-D1EA1560E921}"/>
              </a:ext>
            </a:extLst>
          </p:cNvPr>
          <p:cNvSpPr>
            <a:spLocks noGrp="1"/>
          </p:cNvSpPr>
          <p:nvPr>
            <p:ph idx="1"/>
          </p:nvPr>
        </p:nvSpPr>
        <p:spPr>
          <a:xfrm>
            <a:off x="457200" y="2057400"/>
            <a:ext cx="8229600" cy="3949891"/>
          </a:xfrm>
        </p:spPr>
        <p:txBody>
          <a:bodyPr/>
          <a:lstStyle/>
          <a:p>
            <a:r>
              <a:rPr lang="en-US" dirty="0"/>
              <a:t>Canadian values: Russia’s violations of principles of international law (territorial sovereignty) and human rights </a:t>
            </a:r>
          </a:p>
          <a:p>
            <a:r>
              <a:rPr lang="en-US" dirty="0"/>
              <a:t>Canada’s alliances and NATO commitment</a:t>
            </a:r>
          </a:p>
          <a:p>
            <a:r>
              <a:rPr lang="en-US" dirty="0"/>
              <a:t>Ukrainian diaspora in Canada</a:t>
            </a:r>
          </a:p>
          <a:p>
            <a:r>
              <a:rPr lang="en-US" dirty="0"/>
              <a:t>Common challenges: Is Russian cooperation needed to address them? (e.g. the Arctic, climate change, international security)</a:t>
            </a:r>
          </a:p>
          <a:p>
            <a:endParaRPr lang="en-CA" dirty="0"/>
          </a:p>
        </p:txBody>
      </p:sp>
      <p:sp>
        <p:nvSpPr>
          <p:cNvPr id="3" name="Title 2">
            <a:extLst>
              <a:ext uri="{FF2B5EF4-FFF2-40B4-BE49-F238E27FC236}">
                <a16:creationId xmlns:a16="http://schemas.microsoft.com/office/drawing/2014/main" id="{4DC62ADB-BA7B-6D0E-4890-80C0578E7E5A}"/>
              </a:ext>
            </a:extLst>
          </p:cNvPr>
          <p:cNvSpPr>
            <a:spLocks noGrp="1"/>
          </p:cNvSpPr>
          <p:nvPr>
            <p:ph type="title"/>
          </p:nvPr>
        </p:nvSpPr>
        <p:spPr/>
        <p:txBody>
          <a:bodyPr>
            <a:normAutofit fontScale="90000"/>
          </a:bodyPr>
          <a:lstStyle/>
          <a:p>
            <a:r>
              <a:rPr lang="en-US" dirty="0"/>
              <a:t>Why do relations with Russia and the situation in Ukraine matter to Canada?</a:t>
            </a:r>
            <a:endParaRPr lang="en-CA" dirty="0"/>
          </a:p>
        </p:txBody>
      </p:sp>
    </p:spTree>
    <p:extLst>
      <p:ext uri="{BB962C8B-B14F-4D97-AF65-F5344CB8AC3E}">
        <p14:creationId xmlns:p14="http://schemas.microsoft.com/office/powerpoint/2010/main" val="106511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24" y="273050"/>
            <a:ext cx="8110676" cy="746584"/>
          </a:xfrm>
        </p:spPr>
        <p:txBody>
          <a:bodyPr>
            <a:normAutofit/>
          </a:bodyPr>
          <a:lstStyle/>
          <a:p>
            <a:r>
              <a:rPr lang="en-US" sz="3600">
                <a:solidFill>
                  <a:srgbClr val="FF0000"/>
                </a:solidFill>
              </a:rPr>
              <a:t>Canada’s aid to Ukraine</a:t>
            </a:r>
          </a:p>
        </p:txBody>
      </p:sp>
      <p:sp>
        <p:nvSpPr>
          <p:cNvPr id="3" name="Text Placeholder 2"/>
          <p:cNvSpPr>
            <a:spLocks noGrp="1"/>
          </p:cNvSpPr>
          <p:nvPr>
            <p:ph type="body" idx="1"/>
          </p:nvPr>
        </p:nvSpPr>
        <p:spPr>
          <a:xfrm>
            <a:off x="304800" y="5386057"/>
            <a:ext cx="5562599" cy="1578975"/>
          </a:xfrm>
        </p:spPr>
        <p:txBody>
          <a:bodyPr vert="horz" lIns="182880" tIns="45720" rIns="91440" bIns="45720" anchor="ctr">
            <a:normAutofit fontScale="47500" lnSpcReduction="20000"/>
          </a:bodyPr>
          <a:lstStyle/>
          <a:p>
            <a:r>
              <a:rPr lang="en-US" dirty="0">
                <a:ea typeface="+mn-lt"/>
                <a:cs typeface="+mn-lt"/>
                <a:hlinkClick r:id="rId2"/>
              </a:rPr>
              <a:t>https://www.canada.ca/en/department-national-defence/campaigns/canadian-military-support-to-ukraine.html</a:t>
            </a:r>
            <a:r>
              <a:rPr lang="en-US" dirty="0">
                <a:ea typeface="+mn-lt"/>
                <a:cs typeface="+mn-lt"/>
              </a:rPr>
              <a:t>; </a:t>
            </a:r>
            <a:r>
              <a:rPr lang="en-US" dirty="0">
                <a:ea typeface="+mn-lt"/>
                <a:cs typeface="+mn-lt"/>
                <a:hlinkClick r:id="rId3"/>
              </a:rPr>
              <a:t>https://www.canada.ca/en/global-affairs/news/2023/10/minister-ng-introduces-modernized-canada-ukraine-free-trade-agreement-legislation-in-the-house-of-commons.html</a:t>
            </a:r>
            <a:endParaRPr lang="en-US" dirty="0">
              <a:ea typeface="+mn-lt"/>
              <a:cs typeface="+mn-lt"/>
            </a:endParaRPr>
          </a:p>
          <a:p>
            <a:r>
              <a:rPr lang="en-US" dirty="0">
                <a:ea typeface="+mn-lt"/>
                <a:cs typeface="+mn-lt"/>
                <a:hlinkClick r:id="rId4"/>
              </a:rPr>
              <a:t>https://www.international.gc.ca/trade-commerce/trade-agreements-accords-commerciaux/agr-acc/ukraine/modernized-canada-ukraine-moderniser.aspx?lang=eng</a:t>
            </a:r>
            <a:endParaRPr lang="en-US" dirty="0"/>
          </a:p>
          <a:p>
            <a:endParaRPr lang="en-US" dirty="0">
              <a:cs typeface="Lucida Sans Unicode"/>
            </a:endParaRPr>
          </a:p>
          <a:p>
            <a:endParaRPr lang="en-US" dirty="0">
              <a:cs typeface="Lucida Sans Unicode"/>
            </a:endParaRPr>
          </a:p>
        </p:txBody>
      </p:sp>
      <p:sp>
        <p:nvSpPr>
          <p:cNvPr id="4" name="Text Placeholder 3"/>
          <p:cNvSpPr>
            <a:spLocks noGrp="1"/>
          </p:cNvSpPr>
          <p:nvPr>
            <p:ph type="body" sz="half" idx="3"/>
          </p:nvPr>
        </p:nvSpPr>
        <p:spPr>
          <a:xfrm>
            <a:off x="5943600" y="5486400"/>
            <a:ext cx="2743201" cy="685800"/>
          </a:xfrm>
        </p:spPr>
        <p:txBody>
          <a:bodyPr>
            <a:normAutofit fontScale="47500" lnSpcReduction="20000"/>
          </a:bodyPr>
          <a:lstStyle/>
          <a:p>
            <a:r>
              <a:rPr lang="en-US"/>
              <a:t>Photo credit: </a:t>
            </a:r>
            <a:r>
              <a:rPr lang="en-US" err="1"/>
              <a:t>Cansdem</a:t>
            </a:r>
            <a:r>
              <a:rPr lang="en-US"/>
              <a:t> </a:t>
            </a:r>
          </a:p>
        </p:txBody>
      </p:sp>
      <p:sp>
        <p:nvSpPr>
          <p:cNvPr id="5" name="Content Placeholder 4"/>
          <p:cNvSpPr>
            <a:spLocks noGrp="1"/>
          </p:cNvSpPr>
          <p:nvPr>
            <p:ph sz="quarter" idx="2"/>
          </p:nvPr>
        </p:nvSpPr>
        <p:spPr>
          <a:xfrm>
            <a:off x="457200" y="968595"/>
            <a:ext cx="5334000" cy="4417462"/>
          </a:xfrm>
        </p:spPr>
        <p:txBody>
          <a:bodyPr vert="horz" lIns="91440" tIns="45720" rIns="91440" bIns="45720" anchor="t">
            <a:normAutofit/>
          </a:bodyPr>
          <a:lstStyle/>
          <a:p>
            <a:pPr indent="-255905"/>
            <a:r>
              <a:rPr lang="en-US" sz="2000" dirty="0">
                <a:cs typeface="Lucida Sans Unicode"/>
              </a:rPr>
              <a:t>Since 2022</a:t>
            </a:r>
          </a:p>
          <a:p>
            <a:pPr marL="621665" lvl="1"/>
            <a:r>
              <a:rPr lang="en-US" sz="1600" dirty="0">
                <a:cs typeface="Lucida Sans Unicode"/>
              </a:rPr>
              <a:t>$2.4 billion in military aid</a:t>
            </a:r>
          </a:p>
          <a:p>
            <a:pPr marL="621665" lvl="1"/>
            <a:r>
              <a:rPr lang="en-US" sz="1600" dirty="0">
                <a:cs typeface="Lucida Sans Unicode"/>
              </a:rPr>
              <a:t>$9.7  billion in multifaceted aid</a:t>
            </a:r>
          </a:p>
          <a:p>
            <a:pPr marL="621665" lvl="1"/>
            <a:r>
              <a:rPr lang="en-US" sz="1600" dirty="0">
                <a:cs typeface="Lucida Sans Unicode"/>
              </a:rPr>
              <a:t>Continued training through UIFIER (to 2026)</a:t>
            </a:r>
            <a:endParaRPr lang="en-US" sz="1600" dirty="0"/>
          </a:p>
          <a:p>
            <a:pPr indent="-255905"/>
            <a:r>
              <a:rPr lang="en-US" sz="2000" dirty="0"/>
              <a:t>Previously, since 2014 </a:t>
            </a:r>
            <a:endParaRPr lang="en-US" sz="2000" dirty="0">
              <a:cs typeface="Lucida Sans Unicode"/>
            </a:endParaRPr>
          </a:p>
          <a:p>
            <a:pPr marL="621665" lvl="1"/>
            <a:r>
              <a:rPr lang="en-US" sz="1600" dirty="0"/>
              <a:t>Previous loans ($400 mill repaid)</a:t>
            </a:r>
            <a:endParaRPr lang="en-US" sz="1600" dirty="0">
              <a:cs typeface="Lucida Sans Unicode"/>
            </a:endParaRPr>
          </a:p>
          <a:p>
            <a:pPr marL="621665" lvl="1"/>
            <a:r>
              <a:rPr lang="en-US" sz="1600" dirty="0"/>
              <a:t>$890 mill in ‘multifaceted assistance’ </a:t>
            </a:r>
            <a:endParaRPr lang="en-US" sz="1600" dirty="0">
              <a:cs typeface="Lucida Sans Unicode"/>
            </a:endParaRPr>
          </a:p>
          <a:p>
            <a:pPr marL="859155" lvl="2"/>
            <a:r>
              <a:rPr lang="en-US" sz="1400" dirty="0"/>
              <a:t>Development assistance to promote democratic reform, social welfare, and gender equality</a:t>
            </a:r>
            <a:endParaRPr lang="en-US" sz="1400" dirty="0">
              <a:cs typeface="Lucida Sans Unicode"/>
            </a:endParaRPr>
          </a:p>
          <a:p>
            <a:pPr marL="859155" lvl="2"/>
            <a:r>
              <a:rPr lang="en-US" sz="1400" dirty="0"/>
              <a:t>Peace and Stabilization Operations Program (conflict mediation, human rights monitoring, police training)</a:t>
            </a:r>
            <a:endParaRPr lang="en-US" sz="1400" dirty="0">
              <a:cs typeface="Lucida Sans Unicode"/>
            </a:endParaRPr>
          </a:p>
          <a:p>
            <a:pPr marL="859155" lvl="2"/>
            <a:r>
              <a:rPr lang="en-US" sz="1400" dirty="0"/>
              <a:t>Canadian Police Arrangements (police reform, with EU) and military training missions UNIFER)</a:t>
            </a:r>
            <a:endParaRPr lang="en-US" sz="1400" dirty="0">
              <a:cs typeface="Lucida Sans Unicode"/>
            </a:endParaRPr>
          </a:p>
          <a:p>
            <a:pPr marL="621665" lvl="1">
              <a:buFont typeface="Wingdings" panose="05000000000000000000" pitchFamily="2" charset="2"/>
              <a:buChar char="Ø"/>
            </a:pPr>
            <a:r>
              <a:rPr lang="en-US" sz="1600" dirty="0"/>
              <a:t>Also Canada-Ukraine Free Trade Agreement (2017), 'modernized version' up for renewal </a:t>
            </a:r>
            <a:endParaRPr lang="en-US" sz="1600" dirty="0">
              <a:cs typeface="Lucida Sans Unicode"/>
            </a:endParaRPr>
          </a:p>
          <a:p>
            <a:pPr marL="621665" lvl="1">
              <a:buFont typeface="Wingdings" panose="05000000000000000000" pitchFamily="2" charset="2"/>
              <a:buChar char="Ø"/>
            </a:pPr>
            <a:endParaRPr lang="en-US" sz="1600" dirty="0">
              <a:cs typeface="Lucida Sans Unicode"/>
            </a:endParaRPr>
          </a:p>
          <a:p>
            <a:pPr marL="621665" lvl="1"/>
            <a:endParaRPr lang="en-US" sz="1600" dirty="0">
              <a:cs typeface="Lucida Sans Unicode"/>
            </a:endParaRPr>
          </a:p>
        </p:txBody>
      </p:sp>
      <p:pic>
        <p:nvPicPr>
          <p:cNvPr id="3074" name="Picture 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5886053" y="2895600"/>
            <a:ext cx="2800747" cy="186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441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anchor="t">
            <a:normAutofit fontScale="85000" lnSpcReduction="20000"/>
          </a:bodyPr>
          <a:lstStyle/>
          <a:p>
            <a:pPr marL="109220" indent="0">
              <a:buNone/>
            </a:pPr>
            <a:r>
              <a:rPr lang="en-US"/>
              <a:t>Operation Reassurance:</a:t>
            </a:r>
          </a:p>
          <a:p>
            <a:pPr marL="566420" indent="-457200">
              <a:buFont typeface="Wingdings"/>
              <a:buChar char="Ø"/>
            </a:pPr>
            <a:r>
              <a:rPr lang="en-US"/>
              <a:t>April 2014: military measures to reinforce NATO’s collective </a:t>
            </a:r>
            <a:r>
              <a:rPr lang="en-US" err="1"/>
              <a:t>defence</a:t>
            </a:r>
            <a:r>
              <a:rPr lang="en-US"/>
              <a:t> and solidarity in the Baltics</a:t>
            </a:r>
            <a:endParaRPr lang="en-US">
              <a:cs typeface="Lucida Sans Unicode"/>
            </a:endParaRPr>
          </a:p>
          <a:p>
            <a:pPr marL="566420" indent="-457200">
              <a:buFont typeface="Wingdings"/>
              <a:buChar char="Ø"/>
            </a:pPr>
            <a:endParaRPr lang="en-US">
              <a:cs typeface="Lucida Sans Unicode"/>
            </a:endParaRPr>
          </a:p>
          <a:p>
            <a:pPr marL="566420" indent="-457200">
              <a:buFont typeface="Wingdings"/>
              <a:buChar char="Ø"/>
            </a:pPr>
            <a:r>
              <a:rPr lang="en-US"/>
              <a:t>Currently  about 1000 Canadian Armed Forces member deployed)(Canada lead in Latvia; Germany in Lithuania; UK in Estonia; US in Poland)</a:t>
            </a:r>
            <a:endParaRPr lang="en-US">
              <a:cs typeface="Lucida Sans Unicode"/>
            </a:endParaRPr>
          </a:p>
          <a:p>
            <a:pPr marL="566420" indent="-457200">
              <a:buFont typeface="Wingdings"/>
              <a:buChar char="Ø"/>
            </a:pPr>
            <a:endParaRPr lang="en-US">
              <a:cs typeface="Lucida Sans Unicode"/>
            </a:endParaRPr>
          </a:p>
          <a:p>
            <a:pPr marL="566420" indent="-457200">
              <a:buFont typeface="Wingdings"/>
              <a:buChar char="Ø"/>
            </a:pPr>
            <a:r>
              <a:rPr lang="en-US">
                <a:cs typeface="Lucida Sans Unicode"/>
              </a:rPr>
              <a:t>Plans and preparation to lead a Forward Presence Brigade in Latvia by 2027 (up to 2200 personnel)</a:t>
            </a:r>
          </a:p>
          <a:p>
            <a:pPr marL="566420" indent="-457200">
              <a:buFont typeface="Wingdings"/>
              <a:buChar char="Ø"/>
            </a:pPr>
            <a:endParaRPr lang="en-US"/>
          </a:p>
          <a:p>
            <a:pPr marL="566420" indent="-457200">
              <a:buFont typeface="Wingdings"/>
              <a:buChar char="Ø"/>
            </a:pPr>
            <a:r>
              <a:rPr lang="en-US"/>
              <a:t>HMCA Montreal 6-month deployment (Jan. 18 2022 to Black Sea/ Mediterranean, training mission)</a:t>
            </a:r>
            <a:endParaRPr lang="en-US">
              <a:cs typeface="Lucida Sans Unicode"/>
            </a:endParaRPr>
          </a:p>
          <a:p>
            <a:pPr marL="567055" indent="-457200">
              <a:buFont typeface="Wingdings"/>
              <a:buChar char="Ø"/>
            </a:pPr>
            <a:endParaRPr lang="en-US">
              <a:cs typeface="Lucida Sans Unicode"/>
            </a:endParaRPr>
          </a:p>
        </p:txBody>
      </p:sp>
      <p:sp>
        <p:nvSpPr>
          <p:cNvPr id="3" name="Title 2"/>
          <p:cNvSpPr>
            <a:spLocks noGrp="1"/>
          </p:cNvSpPr>
          <p:nvPr>
            <p:ph type="title"/>
          </p:nvPr>
        </p:nvSpPr>
        <p:spPr/>
        <p:txBody>
          <a:bodyPr>
            <a:noAutofit/>
          </a:bodyPr>
          <a:lstStyle/>
          <a:p>
            <a:r>
              <a:rPr lang="en-US" sz="3600" b="1">
                <a:solidFill>
                  <a:srgbClr val="FF0000"/>
                </a:solidFill>
              </a:rPr>
              <a:t>NATO and the Ukraine crisis: Canada’s role</a:t>
            </a:r>
          </a:p>
        </p:txBody>
      </p:sp>
    </p:spTree>
    <p:extLst>
      <p:ext uri="{BB962C8B-B14F-4D97-AF65-F5344CB8AC3E}">
        <p14:creationId xmlns:p14="http://schemas.microsoft.com/office/powerpoint/2010/main" val="118723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countries/regions with flags&#10;&#10;Description automatically generated">
            <a:extLst>
              <a:ext uri="{FF2B5EF4-FFF2-40B4-BE49-F238E27FC236}">
                <a16:creationId xmlns:a16="http://schemas.microsoft.com/office/drawing/2014/main" id="{8671C8F8-FEE6-4C33-C92B-196B2F434A83}"/>
              </a:ext>
            </a:extLst>
          </p:cNvPr>
          <p:cNvPicPr>
            <a:picLocks noGrp="1" noChangeAspect="1"/>
          </p:cNvPicPr>
          <p:nvPr>
            <p:ph idx="1"/>
          </p:nvPr>
        </p:nvPicPr>
        <p:blipFill>
          <a:blip r:embed="rId2"/>
          <a:stretch>
            <a:fillRect/>
          </a:stretch>
        </p:blipFill>
        <p:spPr>
          <a:xfrm>
            <a:off x="457200" y="1627916"/>
            <a:ext cx="8229600" cy="4232787"/>
          </a:xfrm>
        </p:spPr>
      </p:pic>
      <p:sp>
        <p:nvSpPr>
          <p:cNvPr id="3" name="Title 2">
            <a:extLst>
              <a:ext uri="{FF2B5EF4-FFF2-40B4-BE49-F238E27FC236}">
                <a16:creationId xmlns:a16="http://schemas.microsoft.com/office/drawing/2014/main" id="{0408007F-AA06-0630-7685-9B6892F7B19A}"/>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sz="3600" b="0">
                <a:solidFill>
                  <a:srgbClr val="FF0000"/>
                </a:solidFill>
                <a:ea typeface="+mj-lt"/>
                <a:cs typeface="+mj-lt"/>
              </a:rPr>
              <a:t>Operation Reassurance</a:t>
            </a:r>
            <a:br>
              <a:rPr lang="en-US" sz="1200" b="0">
                <a:ea typeface="+mj-lt"/>
                <a:cs typeface="+mj-lt"/>
              </a:rPr>
            </a:br>
            <a:r>
              <a:rPr lang="en-US" sz="1200" b="0">
                <a:ea typeface="+mj-lt"/>
                <a:cs typeface="+mj-lt"/>
              </a:rPr>
              <a:t>Source: </a:t>
            </a:r>
            <a:r>
              <a:rPr lang="en-US" sz="1200" b="0">
                <a:ea typeface="+mj-lt"/>
                <a:cs typeface="+mj-lt"/>
                <a:hlinkClick r:id="rId3"/>
              </a:rPr>
              <a:t>https://lc.nato.int/operations/enhanced-forward-presence-efp</a:t>
            </a:r>
            <a:br>
              <a:rPr lang="en-US"/>
            </a:br>
            <a:endParaRPr lang="en-US" sz="1200">
              <a:cs typeface="Lucida Sans Unicode"/>
            </a:endParaRPr>
          </a:p>
        </p:txBody>
      </p:sp>
    </p:spTree>
    <p:extLst>
      <p:ext uri="{BB962C8B-B14F-4D97-AF65-F5344CB8AC3E}">
        <p14:creationId xmlns:p14="http://schemas.microsoft.com/office/powerpoint/2010/main" val="186481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415D68-37C1-06D5-4A9A-113DA476D494}"/>
              </a:ext>
            </a:extLst>
          </p:cNvPr>
          <p:cNvSpPr>
            <a:spLocks noGrp="1"/>
          </p:cNvSpPr>
          <p:nvPr>
            <p:ph idx="1"/>
          </p:nvPr>
        </p:nvSpPr>
        <p:spPr/>
        <p:txBody>
          <a:bodyPr>
            <a:normAutofit lnSpcReduction="10000"/>
          </a:bodyPr>
          <a:lstStyle/>
          <a:p>
            <a:r>
              <a:rPr lang="en-US" dirty="0"/>
              <a:t>Member state (MS) retain most power</a:t>
            </a:r>
          </a:p>
          <a:p>
            <a:pPr lvl="1"/>
            <a:r>
              <a:rPr lang="en-US" dirty="0"/>
              <a:t>Common Foreign and Security Policy gives some special powers to the Union based on the </a:t>
            </a:r>
            <a:r>
              <a:rPr lang="en-US" dirty="0">
                <a:solidFill>
                  <a:srgbClr val="FF0000"/>
                </a:solidFill>
              </a:rPr>
              <a:t>intergovernmental principle </a:t>
            </a:r>
            <a:r>
              <a:rPr lang="en-US" dirty="0"/>
              <a:t>(role of European Council), most of unanimously. </a:t>
            </a:r>
          </a:p>
          <a:p>
            <a:pPr lvl="1"/>
            <a:r>
              <a:rPr lang="en-US" dirty="0"/>
              <a:t>Coordinated MS actions, </a:t>
            </a:r>
            <a:r>
              <a:rPr lang="en-US" dirty="0" err="1"/>
              <a:t>e.g</a:t>
            </a:r>
            <a:r>
              <a:rPr lang="en-US" dirty="0"/>
              <a:t>, Permanent Structured Cooperation, activated in 2017; development of rapid response units (MS cooperation)</a:t>
            </a:r>
          </a:p>
          <a:p>
            <a:pPr lvl="1"/>
            <a:r>
              <a:rPr lang="en-US" dirty="0"/>
              <a:t>No European army, reliance on NATO for hard security</a:t>
            </a:r>
          </a:p>
          <a:p>
            <a:pPr lvl="1"/>
            <a:r>
              <a:rPr lang="en-US" dirty="0"/>
              <a:t>Debate about EU strategic autonomy</a:t>
            </a:r>
            <a:endParaRPr lang="en-CA" dirty="0"/>
          </a:p>
          <a:p>
            <a:pPr lvl="1"/>
            <a:r>
              <a:rPr lang="en-US" dirty="0"/>
              <a:t>(In contrast, trade, customs, are EU competencies)</a:t>
            </a:r>
          </a:p>
        </p:txBody>
      </p:sp>
      <p:sp>
        <p:nvSpPr>
          <p:cNvPr id="3" name="Title 2">
            <a:extLst>
              <a:ext uri="{FF2B5EF4-FFF2-40B4-BE49-F238E27FC236}">
                <a16:creationId xmlns:a16="http://schemas.microsoft.com/office/drawing/2014/main" id="{BE39DD8A-6F89-ADBF-7079-A9744CE6E648}"/>
              </a:ext>
            </a:extLst>
          </p:cNvPr>
          <p:cNvSpPr>
            <a:spLocks noGrp="1"/>
          </p:cNvSpPr>
          <p:nvPr>
            <p:ph type="title"/>
          </p:nvPr>
        </p:nvSpPr>
        <p:spPr/>
        <p:txBody>
          <a:bodyPr>
            <a:normAutofit fontScale="90000"/>
          </a:bodyPr>
          <a:lstStyle/>
          <a:p>
            <a:r>
              <a:rPr lang="en-US" dirty="0"/>
              <a:t>EU foreign policy: decision-making</a:t>
            </a:r>
            <a:endParaRPr lang="en-CA" dirty="0"/>
          </a:p>
        </p:txBody>
      </p:sp>
    </p:spTree>
    <p:extLst>
      <p:ext uri="{BB962C8B-B14F-4D97-AF65-F5344CB8AC3E}">
        <p14:creationId xmlns:p14="http://schemas.microsoft.com/office/powerpoint/2010/main" val="345886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0402B5-90C7-C38A-895C-8FAE8CE8505E}"/>
              </a:ext>
            </a:extLst>
          </p:cNvPr>
          <p:cNvSpPr>
            <a:spLocks noGrp="1"/>
          </p:cNvSpPr>
          <p:nvPr>
            <p:ph idx="1"/>
          </p:nvPr>
        </p:nvSpPr>
        <p:spPr/>
        <p:txBody>
          <a:bodyPr>
            <a:normAutofit/>
          </a:bodyPr>
          <a:lstStyle/>
          <a:p>
            <a:pPr>
              <a:buFont typeface="Wingdings" panose="05000000000000000000" pitchFamily="2" charset="2"/>
              <a:buChar char="Ø"/>
            </a:pPr>
            <a:r>
              <a:rPr lang="en-US" dirty="0"/>
              <a:t>Generally, an emphasis on conflict resolution, crisis response, civilian actions</a:t>
            </a:r>
          </a:p>
          <a:p>
            <a:r>
              <a:rPr lang="en-US" dirty="0"/>
              <a:t>But, unprecedented and unanimous support for Ukraine</a:t>
            </a:r>
          </a:p>
          <a:p>
            <a:pPr lvl="1"/>
            <a:r>
              <a:rPr lang="en-US" dirty="0"/>
              <a:t>Progressive sanctions packages against Russia</a:t>
            </a:r>
          </a:p>
          <a:p>
            <a:pPr lvl="1"/>
            <a:r>
              <a:rPr lang="en-US" dirty="0"/>
              <a:t>$29 billion  USD in military assistance to Ukraine from EU and MSs ($6 billion EU)</a:t>
            </a:r>
          </a:p>
          <a:p>
            <a:pPr lvl="1"/>
            <a:r>
              <a:rPr lang="en-US" dirty="0"/>
              <a:t>$43 billion financial/budgetary/ humanitarian/emergency assistance + training</a:t>
            </a:r>
          </a:p>
          <a:p>
            <a:pPr lvl="1"/>
            <a:r>
              <a:rPr lang="en-US" dirty="0"/>
              <a:t>Refugee assistance ($18 bill), 8 mill refugees</a:t>
            </a:r>
          </a:p>
          <a:p>
            <a:endParaRPr lang="en-US" dirty="0"/>
          </a:p>
          <a:p>
            <a:endParaRPr lang="en-CA" dirty="0"/>
          </a:p>
        </p:txBody>
      </p:sp>
      <p:sp>
        <p:nvSpPr>
          <p:cNvPr id="3" name="Title 2">
            <a:extLst>
              <a:ext uri="{FF2B5EF4-FFF2-40B4-BE49-F238E27FC236}">
                <a16:creationId xmlns:a16="http://schemas.microsoft.com/office/drawing/2014/main" id="{5C0919D1-7D44-8962-B373-27EA4D51B56F}"/>
              </a:ext>
            </a:extLst>
          </p:cNvPr>
          <p:cNvSpPr>
            <a:spLocks noGrp="1"/>
          </p:cNvSpPr>
          <p:nvPr>
            <p:ph type="title"/>
          </p:nvPr>
        </p:nvSpPr>
        <p:spPr/>
        <p:txBody>
          <a:bodyPr>
            <a:normAutofit fontScale="90000"/>
          </a:bodyPr>
          <a:lstStyle/>
          <a:p>
            <a:r>
              <a:rPr lang="en-US" dirty="0"/>
              <a:t>EU foreign policy : Actions</a:t>
            </a:r>
            <a:br>
              <a:rPr lang="en-US" dirty="0"/>
            </a:br>
            <a:r>
              <a:rPr lang="en-US" sz="1300" dirty="0"/>
              <a:t>Source: https://www.eeas.europa.eu/delegations/united-states-america/eu-assistance-ukraine-us-dollars_en?s=253#:~:text=Over%20%2429%20billion%20in%20military,basis%20by%20our%20Member%20States.</a:t>
            </a:r>
            <a:endParaRPr lang="en-CA" sz="1300" dirty="0"/>
          </a:p>
        </p:txBody>
      </p:sp>
    </p:spTree>
    <p:extLst>
      <p:ext uri="{BB962C8B-B14F-4D97-AF65-F5344CB8AC3E}">
        <p14:creationId xmlns:p14="http://schemas.microsoft.com/office/powerpoint/2010/main" val="424236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D7649-084E-C42F-3915-285E5D585347}"/>
              </a:ext>
            </a:extLst>
          </p:cNvPr>
          <p:cNvSpPr>
            <a:spLocks noGrp="1"/>
          </p:cNvSpPr>
          <p:nvPr>
            <p:ph idx="1"/>
          </p:nvPr>
        </p:nvSpPr>
        <p:spPr/>
        <p:txBody>
          <a:bodyPr>
            <a:normAutofit lnSpcReduction="10000"/>
          </a:bodyPr>
          <a:lstStyle/>
          <a:p>
            <a:r>
              <a:rPr lang="en-US" dirty="0"/>
              <a:t>Laid out in Strategic Partnership Agreement (2017)</a:t>
            </a:r>
            <a:r>
              <a:rPr lang="en-US" sz="2800" dirty="0"/>
              <a:t> </a:t>
            </a:r>
            <a:r>
              <a:rPr lang="en-US" sz="1300" dirty="0"/>
              <a:t>http://www.international.gc.ca/world-monde/international_relations-relations_internationales/can-eu_spa-aps_can-ue.aspx?lang=eng</a:t>
            </a:r>
          </a:p>
          <a:p>
            <a:r>
              <a:rPr lang="en-US" dirty="0"/>
              <a:t>Joint Ministerial Committee (annual)</a:t>
            </a:r>
          </a:p>
          <a:p>
            <a:r>
              <a:rPr lang="en-US" dirty="0"/>
              <a:t>Leaders’ summits (St. John’s Nov 23-24)</a:t>
            </a:r>
          </a:p>
          <a:p>
            <a:r>
              <a:rPr lang="en-US" dirty="0"/>
              <a:t>Canadian contributions to 12 EU civilian missions</a:t>
            </a:r>
          </a:p>
          <a:p>
            <a:r>
              <a:rPr lang="en-US" dirty="0"/>
              <a:t>Based on shared values</a:t>
            </a:r>
          </a:p>
          <a:p>
            <a:endParaRPr lang="en-US" dirty="0"/>
          </a:p>
          <a:p>
            <a:r>
              <a:rPr lang="en-US" dirty="0"/>
              <a:t>Also the CETA (Canada-EU Comprehensive Economic and Trade Agreement)</a:t>
            </a:r>
            <a:endParaRPr lang="en-CA" dirty="0"/>
          </a:p>
        </p:txBody>
      </p:sp>
      <p:sp>
        <p:nvSpPr>
          <p:cNvPr id="3" name="Title 2">
            <a:extLst>
              <a:ext uri="{FF2B5EF4-FFF2-40B4-BE49-F238E27FC236}">
                <a16:creationId xmlns:a16="http://schemas.microsoft.com/office/drawing/2014/main" id="{1BCCBB42-6EF6-BA7F-65C0-4DD7D98E699C}"/>
              </a:ext>
            </a:extLst>
          </p:cNvPr>
          <p:cNvSpPr>
            <a:spLocks noGrp="1"/>
          </p:cNvSpPr>
          <p:nvPr>
            <p:ph type="title"/>
          </p:nvPr>
        </p:nvSpPr>
        <p:spPr>
          <a:xfrm>
            <a:off x="457200" y="274638"/>
            <a:ext cx="8229600" cy="1477962"/>
          </a:xfrm>
        </p:spPr>
        <p:txBody>
          <a:bodyPr>
            <a:normAutofit fontScale="90000"/>
          </a:bodyPr>
          <a:lstStyle/>
          <a:p>
            <a:r>
              <a:rPr lang="en-US" dirty="0"/>
              <a:t>EU- Canada foreign policy cooperation: strategic partnership</a:t>
            </a:r>
            <a:br>
              <a:rPr lang="en-US" dirty="0"/>
            </a:br>
            <a:endParaRPr lang="en-CA" sz="1300" dirty="0"/>
          </a:p>
        </p:txBody>
      </p:sp>
    </p:spTree>
    <p:extLst>
      <p:ext uri="{BB962C8B-B14F-4D97-AF65-F5344CB8AC3E}">
        <p14:creationId xmlns:p14="http://schemas.microsoft.com/office/powerpoint/2010/main" val="387842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Russia’s sphere of influence diminished after 1991</a:t>
            </a:r>
          </a:p>
        </p:txBody>
      </p:sp>
      <p:sp>
        <p:nvSpPr>
          <p:cNvPr id="3" name="Text Placeholder 2"/>
          <p:cNvSpPr>
            <a:spLocks noGrp="1"/>
          </p:cNvSpPr>
          <p:nvPr>
            <p:ph type="body" idx="1"/>
          </p:nvPr>
        </p:nvSpPr>
        <p:spPr/>
        <p:txBody>
          <a:bodyPr>
            <a:normAutofit fontScale="55000" lnSpcReduction="20000"/>
          </a:bodyPr>
          <a:lstStyle/>
          <a:p>
            <a:r>
              <a:rPr lang="en-US" dirty="0"/>
              <a:t>USSR (source CIA from </a:t>
            </a:r>
            <a:r>
              <a:rPr lang="en-US" dirty="0">
                <a:hlinkClick r:id="rId2"/>
              </a:rPr>
              <a:t>https://primarysourcenexus.org/2014/08/featured-source-republics-soviet-union/</a:t>
            </a:r>
            <a:r>
              <a:rPr lang="en-US" dirty="0"/>
              <a:t>)</a:t>
            </a:r>
          </a:p>
        </p:txBody>
      </p:sp>
      <p:sp>
        <p:nvSpPr>
          <p:cNvPr id="4" name="Text Placeholder 3"/>
          <p:cNvSpPr>
            <a:spLocks noGrp="1"/>
          </p:cNvSpPr>
          <p:nvPr>
            <p:ph type="body" sz="half" idx="3"/>
          </p:nvPr>
        </p:nvSpPr>
        <p:spPr>
          <a:xfrm>
            <a:off x="4648200" y="5410200"/>
            <a:ext cx="4041775" cy="762000"/>
          </a:xfrm>
        </p:spPr>
        <p:txBody>
          <a:bodyPr>
            <a:normAutofit fontScale="55000" lnSpcReduction="20000"/>
          </a:bodyPr>
          <a:lstStyle/>
          <a:p>
            <a:r>
              <a:rPr lang="en-US" dirty="0"/>
              <a:t>Russian Federation 1993 (source Washington DC, office of the Geographer, Library of Congress, public domain</a:t>
            </a:r>
          </a:p>
        </p:txBody>
      </p:sp>
      <p:pic>
        <p:nvPicPr>
          <p:cNvPr id="2050"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57200" y="1797187"/>
            <a:ext cx="4040188" cy="323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extLst>
              <a:ext uri="{FF2B5EF4-FFF2-40B4-BE49-F238E27FC236}">
                <a16:creationId xmlns:a16="http://schemas.microsoft.com/office/drawing/2014/main" id="{9A4A1100-E3A1-A6D1-1803-FE996BFA0E02}"/>
              </a:ext>
            </a:extLst>
          </p:cNvPr>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386221" y="1981200"/>
            <a:ext cx="4965615"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2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92291"/>
          </a:xfrm>
        </p:spPr>
        <p:txBody>
          <a:bodyPr>
            <a:noAutofit/>
          </a:bodyPr>
          <a:lstStyle/>
          <a:p>
            <a:r>
              <a:rPr lang="en-US" sz="2000" dirty="0">
                <a:solidFill>
                  <a:srgbClr val="FF0000"/>
                </a:solidFill>
              </a:rPr>
              <a:t>THE EU NOW (</a:t>
            </a:r>
            <a:r>
              <a:rPr lang="en-US" sz="1000" dirty="0">
                <a:solidFill>
                  <a:srgbClr val="FF0000"/>
                </a:solidFill>
              </a:rPr>
              <a:t>Source: </a:t>
            </a:r>
            <a:r>
              <a:rPr lang="en-US" sz="1000" b="0" i="0" dirty="0">
                <a:solidFill>
                  <a:srgbClr val="666666"/>
                </a:solidFill>
                <a:effectLst/>
                <a:latin typeface="Verdana" panose="020B0604030504040204" pitchFamily="34" charset="0"/>
              </a:rPr>
              <a:t>Evan </a:t>
            </a:r>
            <a:r>
              <a:rPr lang="en-US" sz="1000" b="0" i="0" dirty="0" err="1">
                <a:solidFill>
                  <a:srgbClr val="666666"/>
                </a:solidFill>
                <a:effectLst/>
                <a:latin typeface="Verdana" panose="020B0604030504040204" pitchFamily="34" charset="0"/>
              </a:rPr>
              <a:t>Centanni</a:t>
            </a:r>
            <a:r>
              <a:rPr lang="en-US" sz="1000" b="0" i="0" dirty="0">
                <a:solidFill>
                  <a:srgbClr val="666666"/>
                </a:solidFill>
                <a:effectLst/>
                <a:latin typeface="Verdana" panose="020B0604030504040204" pitchFamily="34" charset="0"/>
              </a:rPr>
              <a:t>, from </a:t>
            </a:r>
            <a:r>
              <a:rPr lang="en-US" sz="1000" b="0" i="0" u="none" strike="noStrike" dirty="0">
                <a:solidFill>
                  <a:srgbClr val="378A86"/>
                </a:solidFill>
                <a:effectLst/>
                <a:latin typeface="Verdana" panose="020B0604030504040204" pitchFamily="34" charset="0"/>
                <a:hlinkClick r:id="rId2"/>
              </a:rPr>
              <a:t>blank map</a:t>
            </a:r>
            <a:r>
              <a:rPr lang="en-US" sz="1000" b="0" i="0" dirty="0">
                <a:solidFill>
                  <a:srgbClr val="666666"/>
                </a:solidFill>
                <a:effectLst/>
                <a:latin typeface="Verdana" panose="020B0604030504040204" pitchFamily="34" charset="0"/>
              </a:rPr>
              <a:t> by </a:t>
            </a:r>
            <a:r>
              <a:rPr lang="en-US" sz="1000" b="0" i="0" u="none" strike="noStrike" dirty="0" err="1">
                <a:solidFill>
                  <a:srgbClr val="378A86"/>
                </a:solidFill>
                <a:effectLst/>
                <a:latin typeface="Verdana" panose="020B0604030504040204" pitchFamily="34" charset="0"/>
                <a:hlinkClick r:id="rId3"/>
              </a:rPr>
              <a:t>Ssolbergj</a:t>
            </a:r>
            <a:r>
              <a:rPr lang="en-US" sz="1000" b="0" i="0" dirty="0">
                <a:solidFill>
                  <a:srgbClr val="666666"/>
                </a:solidFill>
                <a:effectLst/>
                <a:latin typeface="Verdana" panose="020B0604030504040204" pitchFamily="34" charset="0"/>
              </a:rPr>
              <a:t>. License: </a:t>
            </a:r>
            <a:r>
              <a:rPr lang="en-US" sz="1000" b="0" i="0" u="none" strike="noStrike" dirty="0">
                <a:solidFill>
                  <a:srgbClr val="378A86"/>
                </a:solidFill>
                <a:effectLst/>
                <a:latin typeface="Verdana" panose="020B0604030504040204" pitchFamily="34" charset="0"/>
                <a:hlinkClick r:id="rId4"/>
              </a:rPr>
              <a:t>CC BY-SA</a:t>
            </a:r>
            <a:r>
              <a:rPr lang="en-US" sz="1000" b="0" i="0" u="none" strike="noStrike" dirty="0">
                <a:solidFill>
                  <a:srgbClr val="378A86"/>
                </a:solidFill>
                <a:effectLst/>
                <a:latin typeface="Verdana" panose="020B0604030504040204" pitchFamily="34" charset="0"/>
              </a:rPr>
              <a:t>, https://www.polgeonow.com/2016/06/map-which-countries-are-in-the-eu.html)</a:t>
            </a:r>
            <a:endParaRPr lang="en-US" sz="2000" dirty="0">
              <a:solidFill>
                <a:srgbClr val="FF0000"/>
              </a:solidFill>
            </a:endParaRPr>
          </a:p>
        </p:txBody>
      </p:sp>
      <p:sp>
        <p:nvSpPr>
          <p:cNvPr id="2" name="Content Placeholder 1"/>
          <p:cNvSpPr>
            <a:spLocks noGrp="1"/>
          </p:cNvSpPr>
          <p:nvPr>
            <p:ph sz="quarter" idx="1"/>
          </p:nvPr>
        </p:nvSpPr>
        <p:spPr>
          <a:xfrm>
            <a:off x="457200" y="1143000"/>
            <a:ext cx="8229600" cy="4864291"/>
          </a:xfrm>
        </p:spPr>
        <p:txBody>
          <a:bodyPr/>
          <a:lstStyle/>
          <a:p>
            <a:pPr marL="109728" indent="0">
              <a:buNone/>
            </a:pPr>
            <a:endParaRPr lang="en-CA" dirty="0"/>
          </a:p>
          <a:p>
            <a:pPr marL="109728" indent="0">
              <a:buNone/>
            </a:pPr>
            <a:endParaRPr lang="en-US" dirty="0"/>
          </a:p>
          <a:p>
            <a:pPr marL="109728" indent="0">
              <a:buNone/>
            </a:pPr>
            <a:endParaRPr lang="en-US" dirty="0"/>
          </a:p>
        </p:txBody>
      </p:sp>
      <p:pic>
        <p:nvPicPr>
          <p:cNvPr id="2050" name="Picture 2" descr="Map of the European Union, including all member countries, official candidate countries, and potential candidate countries, as of April 2023, updated for the recognition of Ukraine, Moldova, and Bosnia as membership candidates, and Georgia as a potential candidate (colorblind accessible). Also file under: Map of European Union Member Countries.">
            <a:extLst>
              <a:ext uri="{FF2B5EF4-FFF2-40B4-BE49-F238E27FC236}">
                <a16:creationId xmlns:a16="http://schemas.microsoft.com/office/drawing/2014/main" id="{DE5AF559-1AC3-A35E-AE32-BD5C23F7E9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8114"/>
            <a:ext cx="7150794" cy="593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0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0000"/>
                </a:solidFill>
              </a:rPr>
              <a:t>The next enlargements?</a:t>
            </a:r>
            <a:br>
              <a:rPr lang="en-US" sz="3600" dirty="0">
                <a:solidFill>
                  <a:srgbClr val="FF0000"/>
                </a:solidFill>
              </a:rPr>
            </a:br>
            <a:r>
              <a:rPr lang="en-US" sz="2200" dirty="0">
                <a:solidFill>
                  <a:srgbClr val="FF0000"/>
                </a:solidFill>
              </a:rPr>
              <a:t>(date of candidate status and of opening accession negotiations)</a:t>
            </a:r>
          </a:p>
        </p:txBody>
      </p:sp>
      <p:sp>
        <p:nvSpPr>
          <p:cNvPr id="3" name="Text Placeholder 2"/>
          <p:cNvSpPr>
            <a:spLocks noGrp="1"/>
          </p:cNvSpPr>
          <p:nvPr>
            <p:ph type="body" idx="1"/>
          </p:nvPr>
        </p:nvSpPr>
        <p:spPr>
          <a:xfrm>
            <a:off x="457200" y="6019800"/>
            <a:ext cx="4040188" cy="685800"/>
          </a:xfrm>
        </p:spPr>
        <p:txBody>
          <a:bodyPr>
            <a:normAutofit fontScale="32500" lnSpcReduction="20000"/>
          </a:bodyPr>
          <a:lstStyle/>
          <a:p>
            <a:r>
              <a:rPr lang="en-US" dirty="0"/>
              <a:t>Source: https://neighbourhood-enlargement.ec.europa.eu/countries_en</a:t>
            </a:r>
          </a:p>
        </p:txBody>
      </p:sp>
      <p:sp>
        <p:nvSpPr>
          <p:cNvPr id="4" name="Text Placeholder 3"/>
          <p:cNvSpPr>
            <a:spLocks noGrp="1"/>
          </p:cNvSpPr>
          <p:nvPr>
            <p:ph type="body" sz="half" idx="3"/>
          </p:nvPr>
        </p:nvSpPr>
        <p:spPr>
          <a:xfrm>
            <a:off x="4645026" y="6172200"/>
            <a:ext cx="4041775" cy="533400"/>
          </a:xfrm>
        </p:spPr>
        <p:txBody>
          <a:bodyPr>
            <a:normAutofit fontScale="32500" lnSpcReduction="20000"/>
          </a:bodyPr>
          <a:lstStyle/>
          <a:p>
            <a:r>
              <a:rPr lang="en-US" dirty="0"/>
              <a:t>By CIA - Perry-</a:t>
            </a:r>
            <a:r>
              <a:rPr lang="en-US" dirty="0" err="1"/>
              <a:t>Castañeda</a:t>
            </a:r>
            <a:r>
              <a:rPr lang="en-US" dirty="0"/>
              <a:t> Library Map Collection, Public Domain, https://commons.wikimedia.org/w/index.php?curid=110271324</a:t>
            </a:r>
          </a:p>
        </p:txBody>
      </p:sp>
      <p:sp>
        <p:nvSpPr>
          <p:cNvPr id="5" name="Content Placeholder 4"/>
          <p:cNvSpPr>
            <a:spLocks noGrp="1"/>
          </p:cNvSpPr>
          <p:nvPr>
            <p:ph sz="quarter" idx="2"/>
          </p:nvPr>
        </p:nvSpPr>
        <p:spPr>
          <a:xfrm>
            <a:off x="457200" y="1416050"/>
            <a:ext cx="4559676" cy="4527550"/>
          </a:xfrm>
        </p:spPr>
        <p:txBody>
          <a:bodyPr>
            <a:normAutofit fontScale="77500" lnSpcReduction="20000"/>
          </a:bodyPr>
          <a:lstStyle/>
          <a:p>
            <a:pPr marL="109728" indent="0">
              <a:buNone/>
            </a:pPr>
            <a:r>
              <a:rPr lang="en-US" b="1" dirty="0"/>
              <a:t>Candidate states</a:t>
            </a:r>
          </a:p>
          <a:p>
            <a:r>
              <a:rPr lang="en-CA" dirty="0"/>
              <a:t>Türkiye </a:t>
            </a:r>
            <a:r>
              <a:rPr lang="en-US" sz="1700" dirty="0"/>
              <a:t>(1999, negotiations 2005, stalled) </a:t>
            </a:r>
          </a:p>
          <a:p>
            <a:r>
              <a:rPr lang="en-US" dirty="0"/>
              <a:t>N. Macedonia </a:t>
            </a:r>
            <a:r>
              <a:rPr lang="en-US" sz="1700" dirty="0"/>
              <a:t>(2005, negotiations 2020)</a:t>
            </a:r>
          </a:p>
          <a:p>
            <a:r>
              <a:rPr lang="en-US" dirty="0"/>
              <a:t>Montenegro </a:t>
            </a:r>
            <a:r>
              <a:rPr lang="en-US" sz="1700" dirty="0"/>
              <a:t>(2010, negotiations 2012)</a:t>
            </a:r>
          </a:p>
          <a:p>
            <a:r>
              <a:rPr lang="en-US" dirty="0"/>
              <a:t>Serbia </a:t>
            </a:r>
            <a:r>
              <a:rPr lang="en-US" sz="1700" dirty="0"/>
              <a:t>(2012, negotiations 2014)</a:t>
            </a:r>
          </a:p>
          <a:p>
            <a:r>
              <a:rPr lang="en-US" dirty="0"/>
              <a:t>Albania </a:t>
            </a:r>
            <a:r>
              <a:rPr lang="en-US" sz="1700" dirty="0"/>
              <a:t>(2014, negotiations 2020)</a:t>
            </a:r>
          </a:p>
          <a:p>
            <a:r>
              <a:rPr lang="en-US" dirty="0"/>
              <a:t>Ukraine </a:t>
            </a:r>
            <a:r>
              <a:rPr lang="en-US" sz="1700" dirty="0"/>
              <a:t>(since June 2022)</a:t>
            </a:r>
          </a:p>
          <a:p>
            <a:r>
              <a:rPr lang="en-US" dirty="0"/>
              <a:t>Moldova </a:t>
            </a:r>
            <a:r>
              <a:rPr lang="en-US" sz="1700" dirty="0"/>
              <a:t>(since June 2022)</a:t>
            </a:r>
          </a:p>
          <a:p>
            <a:r>
              <a:rPr lang="en-US" dirty="0"/>
              <a:t>Bosnia &amp; Herzegovina </a:t>
            </a:r>
            <a:r>
              <a:rPr lang="en-US" sz="1700" dirty="0"/>
              <a:t>(since Dec 2022)</a:t>
            </a:r>
          </a:p>
          <a:p>
            <a:pPr marL="109728" indent="0">
              <a:buNone/>
            </a:pPr>
            <a:endParaRPr lang="en-US" dirty="0"/>
          </a:p>
          <a:p>
            <a:pPr marL="109728" indent="0">
              <a:buNone/>
            </a:pPr>
            <a:r>
              <a:rPr lang="en-US" b="1" dirty="0"/>
              <a:t>Potential candidate:</a:t>
            </a:r>
          </a:p>
          <a:p>
            <a:pPr marL="109728" indent="0">
              <a:buNone/>
            </a:pPr>
            <a:r>
              <a:rPr lang="en-US" dirty="0"/>
              <a:t>Kosovo</a:t>
            </a:r>
          </a:p>
          <a:p>
            <a:pPr marL="109728" indent="0">
              <a:buNone/>
            </a:pPr>
            <a:endParaRPr lang="en-US" dirty="0"/>
          </a:p>
          <a:p>
            <a:pPr marL="109728" indent="0">
              <a:buNone/>
            </a:pPr>
            <a:r>
              <a:rPr lang="en-US" b="1" dirty="0"/>
              <a:t>Membership perspective</a:t>
            </a:r>
          </a:p>
          <a:p>
            <a:pPr marL="109728" indent="0">
              <a:buNone/>
            </a:pPr>
            <a:r>
              <a:rPr lang="en-US" dirty="0"/>
              <a:t>Georgia </a:t>
            </a:r>
            <a:r>
              <a:rPr lang="en-US" sz="1700" dirty="0"/>
              <a:t>(since June 2022)</a:t>
            </a:r>
          </a:p>
        </p:txBody>
      </p:sp>
      <p:pic>
        <p:nvPicPr>
          <p:cNvPr id="3074" name="Picture 2" descr="undefined">
            <a:extLst>
              <a:ext uri="{FF2B5EF4-FFF2-40B4-BE49-F238E27FC236}">
                <a16:creationId xmlns:a16="http://schemas.microsoft.com/office/drawing/2014/main" id="{1AEE3A6A-A179-AA50-81E7-CF6E8AB3D3F7}"/>
              </a:ext>
            </a:extLst>
          </p:cNvPr>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016876" y="1416051"/>
            <a:ext cx="3274505" cy="397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0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85000" lnSpcReduction="20000"/>
          </a:bodyPr>
          <a:lstStyle/>
          <a:p>
            <a:pPr>
              <a:buFont typeface="Wingdings" pitchFamily="2" charset="2"/>
              <a:buNone/>
            </a:pPr>
            <a:r>
              <a:rPr lang="en-US" altLang="en-US" b="1" dirty="0"/>
              <a:t>Problems:</a:t>
            </a:r>
          </a:p>
          <a:p>
            <a:r>
              <a:rPr lang="en-US" altLang="en-US" dirty="0"/>
              <a:t>Original justification no longer valid</a:t>
            </a:r>
          </a:p>
          <a:p>
            <a:r>
              <a:rPr lang="en-US" altLang="en-US" dirty="0"/>
              <a:t>Irritant to Russia</a:t>
            </a:r>
          </a:p>
          <a:p>
            <a:pPr>
              <a:buFont typeface="Wingdings" pitchFamily="2" charset="2"/>
              <a:buNone/>
            </a:pPr>
            <a:r>
              <a:rPr lang="en-US" altLang="en-US" b="1" dirty="0"/>
              <a:t>Reason for maintenance of NATO in 1990s:</a:t>
            </a:r>
          </a:p>
          <a:p>
            <a:r>
              <a:rPr lang="en-US" altLang="en-US" dirty="0"/>
              <a:t>New security threats and tasks?</a:t>
            </a:r>
          </a:p>
          <a:p>
            <a:r>
              <a:rPr lang="en-US" altLang="en-US" dirty="0"/>
              <a:t>New mandates (e.g., conflict management)</a:t>
            </a:r>
          </a:p>
          <a:p>
            <a:r>
              <a:rPr lang="en-US" altLang="en-US" dirty="0"/>
              <a:t>‘Glue’ of the transatlantic political relationship</a:t>
            </a:r>
          </a:p>
          <a:p>
            <a:r>
              <a:rPr lang="en-US" altLang="en-US" dirty="0"/>
              <a:t>Organizational logic</a:t>
            </a:r>
          </a:p>
          <a:p>
            <a:pPr marL="109728" indent="0">
              <a:buNone/>
            </a:pPr>
            <a:endParaRPr lang="en-US" altLang="en-US" dirty="0"/>
          </a:p>
          <a:p>
            <a:pPr marL="0" indent="0">
              <a:buNone/>
            </a:pPr>
            <a:r>
              <a:rPr lang="en-US" altLang="en-US" sz="2800" i="1" dirty="0"/>
              <a:t>NATO’s essential purpose is to safeguard the freedom and security of its members through political and military means” (</a:t>
            </a:r>
            <a:r>
              <a:rPr lang="en-US" altLang="en-US" sz="2800" i="1" dirty="0" err="1"/>
              <a:t>inc.</a:t>
            </a:r>
            <a:r>
              <a:rPr lang="en-US" altLang="en-US" sz="2800" i="1" dirty="0"/>
              <a:t> conflict prevention, promotion of democracy, crisis management) </a:t>
            </a:r>
          </a:p>
          <a:p>
            <a:pPr marL="0" indent="0">
              <a:buNone/>
            </a:pPr>
            <a:r>
              <a:rPr lang="en-US" altLang="en-US" sz="2000" i="1" dirty="0"/>
              <a:t>	http://www.nato.int/nato-welcome/</a:t>
            </a:r>
          </a:p>
          <a:p>
            <a:endParaRPr lang="en-US" altLang="en-US" dirty="0"/>
          </a:p>
          <a:p>
            <a:endParaRPr lang="en-US" altLang="en-US" dirty="0"/>
          </a:p>
        </p:txBody>
      </p:sp>
      <p:sp>
        <p:nvSpPr>
          <p:cNvPr id="15362" name="Title 1"/>
          <p:cNvSpPr>
            <a:spLocks noGrp="1"/>
          </p:cNvSpPr>
          <p:nvPr>
            <p:ph type="title"/>
          </p:nvPr>
        </p:nvSpPr>
        <p:spPr/>
        <p:txBody>
          <a:bodyPr>
            <a:noAutofit/>
          </a:bodyPr>
          <a:lstStyle/>
          <a:p>
            <a:r>
              <a:rPr lang="en-US" altLang="en-US" sz="3600" b="1" dirty="0">
                <a:solidFill>
                  <a:srgbClr val="FF0000"/>
                </a:solidFill>
              </a:rPr>
              <a:t>NATO - still needed in post-Cold war period?</a:t>
            </a:r>
          </a:p>
        </p:txBody>
      </p:sp>
    </p:spTree>
    <p:extLst>
      <p:ext uri="{BB962C8B-B14F-4D97-AF65-F5344CB8AC3E}">
        <p14:creationId xmlns:p14="http://schemas.microsoft.com/office/powerpoint/2010/main" val="2481928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1071</TotalTime>
  <Words>2031</Words>
  <Application>Microsoft Office PowerPoint</Application>
  <PresentationFormat>On-screen Show (4:3)</PresentationFormat>
  <Paragraphs>216</Paragraphs>
  <Slides>26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Lucida Sans Unicode</vt:lpstr>
      <vt:lpstr>Verdana</vt:lpstr>
      <vt:lpstr>Wingdings</vt:lpstr>
      <vt:lpstr>Wingdings 2</vt:lpstr>
      <vt:lpstr>Wingdings 3</vt:lpstr>
      <vt:lpstr>Concourse</vt:lpstr>
      <vt:lpstr>1_Concourse</vt:lpstr>
      <vt:lpstr>EU and NATO on a collision course with Russia?</vt:lpstr>
      <vt:lpstr>Structure of session</vt:lpstr>
      <vt:lpstr>EU foreign policy: decision-making</vt:lpstr>
      <vt:lpstr>EU foreign policy : Actions Source: https://www.eeas.europa.eu/delegations/united-states-america/eu-assistance-ukraine-us-dollars_en?s=253#:~:text=Over%20%2429%20billion%20in%20military,basis%20by%20our%20Member%20States.</vt:lpstr>
      <vt:lpstr>EU- Canada foreign policy cooperation: strategic partnership </vt:lpstr>
      <vt:lpstr>Russia’s sphere of influence diminished after 1991</vt:lpstr>
      <vt:lpstr>THE EU NOW (Source: Evan Centanni, from blank map by Ssolbergj. License: CC BY-SA, https://www.polgeonow.com/2016/06/map-which-countries-are-in-the-eu.html)</vt:lpstr>
      <vt:lpstr>The next enlargements? (date of candidate status and of opening accession negotiations)</vt:lpstr>
      <vt:lpstr>NATO - still needed in post-Cold war period?</vt:lpstr>
      <vt:lpstr>NATO MEMBERSHIP (31 countries)</vt:lpstr>
      <vt:lpstr>NATO Enlargement (Source: https://en.wikipedia.org/wiki/Enlargement_of_NATO)</vt:lpstr>
      <vt:lpstr>ARMS NEGOTIATIONS AND ARMS RACE: Things are not going well…..</vt:lpstr>
      <vt:lpstr>Major arms agreements</vt:lpstr>
      <vt:lpstr>Principles underlying the EU’s approach to Russia before the war</vt:lpstr>
      <vt:lpstr>EU –Russia Relations: Tension and cooperation</vt:lpstr>
      <vt:lpstr>Russia’s geopolitical considerations </vt:lpstr>
      <vt:lpstr>The EU’s Eastern Partnership Policy http://ec.europa.eu/environment/international_issues/eastneighbours_en.htm</vt:lpstr>
      <vt:lpstr>Competing regionalisms in the shared neighbourhood</vt:lpstr>
      <vt:lpstr>Status of common neighbours</vt:lpstr>
      <vt:lpstr>The Current standoff (Ukraine war)</vt:lpstr>
      <vt:lpstr>Impacts of the war in Ukraine on the EU</vt:lpstr>
      <vt:lpstr>Questions for discussion</vt:lpstr>
      <vt:lpstr>Why do relations with Russia and the situation in Ukraine matter to Canada?</vt:lpstr>
      <vt:lpstr>Canada’s aid to Ukraine</vt:lpstr>
      <vt:lpstr>NATO and the Ukraine crisis: Canada’s role</vt:lpstr>
      <vt:lpstr>Operation Reassurance Source: https://lc.nato.int/operations/enhanced-forward-presence-efp </vt:lpstr>
    </vt:vector>
  </TitlesOfParts>
  <Company>Carleton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Debardeleben</dc:creator>
  <cp:lastModifiedBy>Joan DeBardeleben</cp:lastModifiedBy>
  <cp:revision>29</cp:revision>
  <cp:lastPrinted>2019-11-05T19:55:02Z</cp:lastPrinted>
  <dcterms:created xsi:type="dcterms:W3CDTF">2019-10-25T16:32:11Z</dcterms:created>
  <dcterms:modified xsi:type="dcterms:W3CDTF">2023-11-29T22:39:32Z</dcterms:modified>
</cp:coreProperties>
</file>