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8" r:id="rId3"/>
    <p:sldId id="257" r:id="rId4"/>
    <p:sldId id="259" r:id="rId5"/>
    <p:sldId id="260" r:id="rId6"/>
    <p:sldId id="263" r:id="rId7"/>
    <p:sldId id="262" r:id="rId8"/>
    <p:sldId id="261" r:id="rId9"/>
    <p:sldId id="264" r:id="rId10"/>
    <p:sldId id="265" r:id="rId11"/>
    <p:sldId id="266" r:id="rId12"/>
    <p:sldId id="267" r:id="rId13"/>
    <p:sldId id="268" r:id="rId14"/>
    <p:sldId id="269" r:id="rId15"/>
    <p:sldId id="270" r:id="rId16"/>
    <p:sldId id="271" r:id="rId17"/>
    <p:sldId id="272" r:id="rId18"/>
    <p:sldId id="274" r:id="rId19"/>
    <p:sldId id="273"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2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3DB296-A40E-49AC-A56F-239267998F4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01837F9-4C3E-4540-9AB2-D78E8381287E}">
      <dgm:prSet/>
      <dgm:spPr/>
      <dgm:t>
        <a:bodyPr/>
        <a:lstStyle/>
        <a:p>
          <a:r>
            <a:rPr lang="en-US"/>
            <a:t>Canada and Europe have had long-standing trade relations spanning centuries. </a:t>
          </a:r>
        </a:p>
      </dgm:t>
    </dgm:pt>
    <dgm:pt modelId="{B08904D7-14A3-4373-B9F3-B48E232F3138}" type="parTrans" cxnId="{B7CE10BC-0D38-4F00-8843-30D3C063D62F}">
      <dgm:prSet/>
      <dgm:spPr/>
      <dgm:t>
        <a:bodyPr/>
        <a:lstStyle/>
        <a:p>
          <a:endParaRPr lang="en-US"/>
        </a:p>
      </dgm:t>
    </dgm:pt>
    <dgm:pt modelId="{869A1930-ED3C-43E4-929B-B1521D0E41DA}" type="sibTrans" cxnId="{B7CE10BC-0D38-4F00-8843-30D3C063D62F}">
      <dgm:prSet/>
      <dgm:spPr/>
      <dgm:t>
        <a:bodyPr/>
        <a:lstStyle/>
        <a:p>
          <a:endParaRPr lang="en-US"/>
        </a:p>
      </dgm:t>
    </dgm:pt>
    <dgm:pt modelId="{CCB43287-19DD-4142-95F8-8E1CC7D80605}">
      <dgm:prSet/>
      <dgm:spPr/>
      <dgm:t>
        <a:bodyPr/>
        <a:lstStyle/>
        <a:p>
          <a:r>
            <a:rPr lang="en-US"/>
            <a:t>First established in the 1700s, the trade between the two is rooted in the Age of Discovery, when Europeans were exploring North America for its natural resources. </a:t>
          </a:r>
        </a:p>
      </dgm:t>
    </dgm:pt>
    <dgm:pt modelId="{E25AF23C-4B15-4127-B000-B24CF36EE42C}" type="parTrans" cxnId="{08CC87B0-BCAD-42F0-99B6-324262779066}">
      <dgm:prSet/>
      <dgm:spPr/>
      <dgm:t>
        <a:bodyPr/>
        <a:lstStyle/>
        <a:p>
          <a:endParaRPr lang="en-US"/>
        </a:p>
      </dgm:t>
    </dgm:pt>
    <dgm:pt modelId="{C9EE4F49-421F-411C-81FC-2048CC21E4B8}" type="sibTrans" cxnId="{08CC87B0-BCAD-42F0-99B6-324262779066}">
      <dgm:prSet/>
      <dgm:spPr/>
      <dgm:t>
        <a:bodyPr/>
        <a:lstStyle/>
        <a:p>
          <a:endParaRPr lang="en-US"/>
        </a:p>
      </dgm:t>
    </dgm:pt>
    <dgm:pt modelId="{C5BABF36-0523-4E37-9F53-E61DB4A307E6}">
      <dgm:prSet/>
      <dgm:spPr/>
      <dgm:t>
        <a:bodyPr/>
        <a:lstStyle/>
        <a:p>
          <a:r>
            <a:rPr lang="en-US"/>
            <a:t>In the 18th century, the fur trade was a major area of commercial activity between the two continents and Canada became a key supplier for European markets. </a:t>
          </a:r>
        </a:p>
      </dgm:t>
    </dgm:pt>
    <dgm:pt modelId="{5BCFAE4F-7DED-4EB6-AEAC-7DC8654377E7}" type="parTrans" cxnId="{026F05C5-87F2-446E-A85D-D750FB224FAF}">
      <dgm:prSet/>
      <dgm:spPr/>
      <dgm:t>
        <a:bodyPr/>
        <a:lstStyle/>
        <a:p>
          <a:endParaRPr lang="en-US"/>
        </a:p>
      </dgm:t>
    </dgm:pt>
    <dgm:pt modelId="{2F7EA802-17BE-43BA-B3FF-8ACACE362602}" type="sibTrans" cxnId="{026F05C5-87F2-446E-A85D-D750FB224FAF}">
      <dgm:prSet/>
      <dgm:spPr/>
      <dgm:t>
        <a:bodyPr/>
        <a:lstStyle/>
        <a:p>
          <a:endParaRPr lang="en-US"/>
        </a:p>
      </dgm:t>
    </dgm:pt>
    <dgm:pt modelId="{386CD7DE-2678-4A69-9CB1-89FD444DB7A3}" type="pres">
      <dgm:prSet presAssocID="{9F3DB296-A40E-49AC-A56F-239267998F42}" presName="linear" presStyleCnt="0">
        <dgm:presLayoutVars>
          <dgm:animLvl val="lvl"/>
          <dgm:resizeHandles val="exact"/>
        </dgm:presLayoutVars>
      </dgm:prSet>
      <dgm:spPr/>
    </dgm:pt>
    <dgm:pt modelId="{7F485F71-BD11-4691-B6B8-25FFB8C58D5F}" type="pres">
      <dgm:prSet presAssocID="{101837F9-4C3E-4540-9AB2-D78E8381287E}" presName="parentText" presStyleLbl="node1" presStyleIdx="0" presStyleCnt="3">
        <dgm:presLayoutVars>
          <dgm:chMax val="0"/>
          <dgm:bulletEnabled val="1"/>
        </dgm:presLayoutVars>
      </dgm:prSet>
      <dgm:spPr/>
    </dgm:pt>
    <dgm:pt modelId="{980D8EE7-8949-48DA-ACC6-8E64BD9D4274}" type="pres">
      <dgm:prSet presAssocID="{869A1930-ED3C-43E4-929B-B1521D0E41DA}" presName="spacer" presStyleCnt="0"/>
      <dgm:spPr/>
    </dgm:pt>
    <dgm:pt modelId="{20273763-960B-4513-81E6-33F147A9316D}" type="pres">
      <dgm:prSet presAssocID="{CCB43287-19DD-4142-95F8-8E1CC7D80605}" presName="parentText" presStyleLbl="node1" presStyleIdx="1" presStyleCnt="3">
        <dgm:presLayoutVars>
          <dgm:chMax val="0"/>
          <dgm:bulletEnabled val="1"/>
        </dgm:presLayoutVars>
      </dgm:prSet>
      <dgm:spPr/>
    </dgm:pt>
    <dgm:pt modelId="{FDC50EBC-DD2B-4F85-8D6B-EABD27A6F93B}" type="pres">
      <dgm:prSet presAssocID="{C9EE4F49-421F-411C-81FC-2048CC21E4B8}" presName="spacer" presStyleCnt="0"/>
      <dgm:spPr/>
    </dgm:pt>
    <dgm:pt modelId="{B5A88ADD-05D0-448A-9441-DE3E22EB5CE3}" type="pres">
      <dgm:prSet presAssocID="{C5BABF36-0523-4E37-9F53-E61DB4A307E6}" presName="parentText" presStyleLbl="node1" presStyleIdx="2" presStyleCnt="3">
        <dgm:presLayoutVars>
          <dgm:chMax val="0"/>
          <dgm:bulletEnabled val="1"/>
        </dgm:presLayoutVars>
      </dgm:prSet>
      <dgm:spPr/>
    </dgm:pt>
  </dgm:ptLst>
  <dgm:cxnLst>
    <dgm:cxn modelId="{363BBCAD-B1F3-4636-B0E5-248646124473}" type="presOf" srcId="{9F3DB296-A40E-49AC-A56F-239267998F42}" destId="{386CD7DE-2678-4A69-9CB1-89FD444DB7A3}" srcOrd="0" destOrd="0" presId="urn:microsoft.com/office/officeart/2005/8/layout/vList2"/>
    <dgm:cxn modelId="{08CC87B0-BCAD-42F0-99B6-324262779066}" srcId="{9F3DB296-A40E-49AC-A56F-239267998F42}" destId="{CCB43287-19DD-4142-95F8-8E1CC7D80605}" srcOrd="1" destOrd="0" parTransId="{E25AF23C-4B15-4127-B000-B24CF36EE42C}" sibTransId="{C9EE4F49-421F-411C-81FC-2048CC21E4B8}"/>
    <dgm:cxn modelId="{B7CE10BC-0D38-4F00-8843-30D3C063D62F}" srcId="{9F3DB296-A40E-49AC-A56F-239267998F42}" destId="{101837F9-4C3E-4540-9AB2-D78E8381287E}" srcOrd="0" destOrd="0" parTransId="{B08904D7-14A3-4373-B9F3-B48E232F3138}" sibTransId="{869A1930-ED3C-43E4-929B-B1521D0E41DA}"/>
    <dgm:cxn modelId="{026F05C5-87F2-446E-A85D-D750FB224FAF}" srcId="{9F3DB296-A40E-49AC-A56F-239267998F42}" destId="{C5BABF36-0523-4E37-9F53-E61DB4A307E6}" srcOrd="2" destOrd="0" parTransId="{5BCFAE4F-7DED-4EB6-AEAC-7DC8654377E7}" sibTransId="{2F7EA802-17BE-43BA-B3FF-8ACACE362602}"/>
    <dgm:cxn modelId="{DBCBA7DA-1ECB-4F23-8158-7A9682D84D38}" type="presOf" srcId="{C5BABF36-0523-4E37-9F53-E61DB4A307E6}" destId="{B5A88ADD-05D0-448A-9441-DE3E22EB5CE3}" srcOrd="0" destOrd="0" presId="urn:microsoft.com/office/officeart/2005/8/layout/vList2"/>
    <dgm:cxn modelId="{2F0107E5-3F43-4B74-BEFA-66A05A7728A8}" type="presOf" srcId="{101837F9-4C3E-4540-9AB2-D78E8381287E}" destId="{7F485F71-BD11-4691-B6B8-25FFB8C58D5F}" srcOrd="0" destOrd="0" presId="urn:microsoft.com/office/officeart/2005/8/layout/vList2"/>
    <dgm:cxn modelId="{A21AF6E8-B364-47DA-B1C7-3CD9B6500DC4}" type="presOf" srcId="{CCB43287-19DD-4142-95F8-8E1CC7D80605}" destId="{20273763-960B-4513-81E6-33F147A9316D}" srcOrd="0" destOrd="0" presId="urn:microsoft.com/office/officeart/2005/8/layout/vList2"/>
    <dgm:cxn modelId="{9ED95893-7C21-409D-9D9E-7CBD0F60D556}" type="presParOf" srcId="{386CD7DE-2678-4A69-9CB1-89FD444DB7A3}" destId="{7F485F71-BD11-4691-B6B8-25FFB8C58D5F}" srcOrd="0" destOrd="0" presId="urn:microsoft.com/office/officeart/2005/8/layout/vList2"/>
    <dgm:cxn modelId="{DCDA270C-B17F-4BFA-967E-3653EC9A3D2E}" type="presParOf" srcId="{386CD7DE-2678-4A69-9CB1-89FD444DB7A3}" destId="{980D8EE7-8949-48DA-ACC6-8E64BD9D4274}" srcOrd="1" destOrd="0" presId="urn:microsoft.com/office/officeart/2005/8/layout/vList2"/>
    <dgm:cxn modelId="{C3942390-7622-4C3C-8010-1E71C32EA99B}" type="presParOf" srcId="{386CD7DE-2678-4A69-9CB1-89FD444DB7A3}" destId="{20273763-960B-4513-81E6-33F147A9316D}" srcOrd="2" destOrd="0" presId="urn:microsoft.com/office/officeart/2005/8/layout/vList2"/>
    <dgm:cxn modelId="{BF46CE76-94F4-41EE-9730-F1085E217B74}" type="presParOf" srcId="{386CD7DE-2678-4A69-9CB1-89FD444DB7A3}" destId="{FDC50EBC-DD2B-4F85-8D6B-EABD27A6F93B}" srcOrd="3" destOrd="0" presId="urn:microsoft.com/office/officeart/2005/8/layout/vList2"/>
    <dgm:cxn modelId="{936FB2FE-1FFA-440F-97F2-66EF584AF655}" type="presParOf" srcId="{386CD7DE-2678-4A69-9CB1-89FD444DB7A3}" destId="{B5A88ADD-05D0-448A-9441-DE3E22EB5CE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1037FE-AB45-4513-A713-0ED9E8FE9851}"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916F7E35-A97A-4649-A8F9-619ECDB09CD5}">
      <dgm:prSet/>
      <dgm:spPr/>
      <dgm:t>
        <a:bodyPr/>
        <a:lstStyle/>
        <a:p>
          <a:r>
            <a:rPr lang="en-US"/>
            <a:t>In the late 19th century, trade between Canada and Europe expanded to include manufactured goods, particularly from Britain. This increased further with the rise of trans-Atlantic steamships in the early 20th century, making it easier to transport goods from one continent to the other. </a:t>
          </a:r>
        </a:p>
      </dgm:t>
    </dgm:pt>
    <dgm:pt modelId="{A2F8BC25-A196-444D-8254-85E77DFD672E}" type="parTrans" cxnId="{82242F95-4C0C-4FC7-B192-E9459C076424}">
      <dgm:prSet/>
      <dgm:spPr/>
      <dgm:t>
        <a:bodyPr/>
        <a:lstStyle/>
        <a:p>
          <a:endParaRPr lang="en-US"/>
        </a:p>
      </dgm:t>
    </dgm:pt>
    <dgm:pt modelId="{5994C265-A8A2-4545-B2AD-55EDF52FA213}" type="sibTrans" cxnId="{82242F95-4C0C-4FC7-B192-E9459C076424}">
      <dgm:prSet/>
      <dgm:spPr/>
      <dgm:t>
        <a:bodyPr/>
        <a:lstStyle/>
        <a:p>
          <a:endParaRPr lang="en-US"/>
        </a:p>
      </dgm:t>
    </dgm:pt>
    <dgm:pt modelId="{8A2B4CD1-1EB0-4168-8B19-FF202441D546}">
      <dgm:prSet/>
      <dgm:spPr/>
      <dgm:t>
        <a:bodyPr/>
        <a:lstStyle/>
        <a:p>
          <a:r>
            <a:rPr lang="en-US"/>
            <a:t>In recent years, economic relationships between Canada and Europe have significantly strengthened through the Canada-EU Comprehensive Economic and Trade Agreement, eliminating tariffs and increasing market access on both sides.</a:t>
          </a:r>
        </a:p>
      </dgm:t>
    </dgm:pt>
    <dgm:pt modelId="{E2CB4052-CECE-4AA9-87F1-F5BCEF8E6606}" type="parTrans" cxnId="{C3D2EA97-6532-49F2-8486-18387B29B4C7}">
      <dgm:prSet/>
      <dgm:spPr/>
      <dgm:t>
        <a:bodyPr/>
        <a:lstStyle/>
        <a:p>
          <a:endParaRPr lang="en-US"/>
        </a:p>
      </dgm:t>
    </dgm:pt>
    <dgm:pt modelId="{BE333B0A-CCE9-4314-969C-3A0F4F257A9B}" type="sibTrans" cxnId="{C3D2EA97-6532-49F2-8486-18387B29B4C7}">
      <dgm:prSet/>
      <dgm:spPr/>
      <dgm:t>
        <a:bodyPr/>
        <a:lstStyle/>
        <a:p>
          <a:endParaRPr lang="en-US"/>
        </a:p>
      </dgm:t>
    </dgm:pt>
    <dgm:pt modelId="{0DE45250-90E7-4D1C-9B87-24DDD05F3481}" type="pres">
      <dgm:prSet presAssocID="{671037FE-AB45-4513-A713-0ED9E8FE9851}" presName="hierChild1" presStyleCnt="0">
        <dgm:presLayoutVars>
          <dgm:chPref val="1"/>
          <dgm:dir/>
          <dgm:animOne val="branch"/>
          <dgm:animLvl val="lvl"/>
          <dgm:resizeHandles/>
        </dgm:presLayoutVars>
      </dgm:prSet>
      <dgm:spPr/>
    </dgm:pt>
    <dgm:pt modelId="{4B70D87A-507E-45A5-852B-3A3C3E0A44BE}" type="pres">
      <dgm:prSet presAssocID="{916F7E35-A97A-4649-A8F9-619ECDB09CD5}" presName="hierRoot1" presStyleCnt="0"/>
      <dgm:spPr/>
    </dgm:pt>
    <dgm:pt modelId="{8E1057B3-A7A5-4CA7-814F-B4592C01AFF1}" type="pres">
      <dgm:prSet presAssocID="{916F7E35-A97A-4649-A8F9-619ECDB09CD5}" presName="composite" presStyleCnt="0"/>
      <dgm:spPr/>
    </dgm:pt>
    <dgm:pt modelId="{E3CFB913-24D3-4194-9475-D25303A1B272}" type="pres">
      <dgm:prSet presAssocID="{916F7E35-A97A-4649-A8F9-619ECDB09CD5}" presName="background" presStyleLbl="node0" presStyleIdx="0" presStyleCnt="2"/>
      <dgm:spPr/>
    </dgm:pt>
    <dgm:pt modelId="{FE9B59A8-7037-4749-8801-AE16195C2672}" type="pres">
      <dgm:prSet presAssocID="{916F7E35-A97A-4649-A8F9-619ECDB09CD5}" presName="text" presStyleLbl="fgAcc0" presStyleIdx="0" presStyleCnt="2">
        <dgm:presLayoutVars>
          <dgm:chPref val="3"/>
        </dgm:presLayoutVars>
      </dgm:prSet>
      <dgm:spPr/>
    </dgm:pt>
    <dgm:pt modelId="{7FA3CEAF-60C2-4E80-A7CA-D916BA22B63C}" type="pres">
      <dgm:prSet presAssocID="{916F7E35-A97A-4649-A8F9-619ECDB09CD5}" presName="hierChild2" presStyleCnt="0"/>
      <dgm:spPr/>
    </dgm:pt>
    <dgm:pt modelId="{A105E47E-7F65-42DC-BDD5-32E3AB7BA6CD}" type="pres">
      <dgm:prSet presAssocID="{8A2B4CD1-1EB0-4168-8B19-FF202441D546}" presName="hierRoot1" presStyleCnt="0"/>
      <dgm:spPr/>
    </dgm:pt>
    <dgm:pt modelId="{D4745435-B955-4BE0-AD91-34341FF7D521}" type="pres">
      <dgm:prSet presAssocID="{8A2B4CD1-1EB0-4168-8B19-FF202441D546}" presName="composite" presStyleCnt="0"/>
      <dgm:spPr/>
    </dgm:pt>
    <dgm:pt modelId="{7B2C10F3-4B8E-4FB1-B9C1-AA204F6CF764}" type="pres">
      <dgm:prSet presAssocID="{8A2B4CD1-1EB0-4168-8B19-FF202441D546}" presName="background" presStyleLbl="node0" presStyleIdx="1" presStyleCnt="2"/>
      <dgm:spPr/>
    </dgm:pt>
    <dgm:pt modelId="{B1C81E7D-C4D7-4F2F-B749-1380E058964D}" type="pres">
      <dgm:prSet presAssocID="{8A2B4CD1-1EB0-4168-8B19-FF202441D546}" presName="text" presStyleLbl="fgAcc0" presStyleIdx="1" presStyleCnt="2">
        <dgm:presLayoutVars>
          <dgm:chPref val="3"/>
        </dgm:presLayoutVars>
      </dgm:prSet>
      <dgm:spPr/>
    </dgm:pt>
    <dgm:pt modelId="{752E61DA-A5C4-4D16-8AC7-BDF768661E86}" type="pres">
      <dgm:prSet presAssocID="{8A2B4CD1-1EB0-4168-8B19-FF202441D546}" presName="hierChild2" presStyleCnt="0"/>
      <dgm:spPr/>
    </dgm:pt>
  </dgm:ptLst>
  <dgm:cxnLst>
    <dgm:cxn modelId="{F20AA316-820E-45BB-B31B-A2D807B667A8}" type="presOf" srcId="{916F7E35-A97A-4649-A8F9-619ECDB09CD5}" destId="{FE9B59A8-7037-4749-8801-AE16195C2672}" srcOrd="0" destOrd="0" presId="urn:microsoft.com/office/officeart/2005/8/layout/hierarchy1"/>
    <dgm:cxn modelId="{82242F95-4C0C-4FC7-B192-E9459C076424}" srcId="{671037FE-AB45-4513-A713-0ED9E8FE9851}" destId="{916F7E35-A97A-4649-A8F9-619ECDB09CD5}" srcOrd="0" destOrd="0" parTransId="{A2F8BC25-A196-444D-8254-85E77DFD672E}" sibTransId="{5994C265-A8A2-4545-B2AD-55EDF52FA213}"/>
    <dgm:cxn modelId="{C3D2EA97-6532-49F2-8486-18387B29B4C7}" srcId="{671037FE-AB45-4513-A713-0ED9E8FE9851}" destId="{8A2B4CD1-1EB0-4168-8B19-FF202441D546}" srcOrd="1" destOrd="0" parTransId="{E2CB4052-CECE-4AA9-87F1-F5BCEF8E6606}" sibTransId="{BE333B0A-CCE9-4314-969C-3A0F4F257A9B}"/>
    <dgm:cxn modelId="{D2C0DEB7-7413-4520-8573-C6150DCA9018}" type="presOf" srcId="{671037FE-AB45-4513-A713-0ED9E8FE9851}" destId="{0DE45250-90E7-4D1C-9B87-24DDD05F3481}" srcOrd="0" destOrd="0" presId="urn:microsoft.com/office/officeart/2005/8/layout/hierarchy1"/>
    <dgm:cxn modelId="{4B351AC6-8535-4A38-8FCE-3F0DC40829AC}" type="presOf" srcId="{8A2B4CD1-1EB0-4168-8B19-FF202441D546}" destId="{B1C81E7D-C4D7-4F2F-B749-1380E058964D}" srcOrd="0" destOrd="0" presId="urn:microsoft.com/office/officeart/2005/8/layout/hierarchy1"/>
    <dgm:cxn modelId="{E1B024F0-7809-4E71-AF2B-F6D0102CAF07}" type="presParOf" srcId="{0DE45250-90E7-4D1C-9B87-24DDD05F3481}" destId="{4B70D87A-507E-45A5-852B-3A3C3E0A44BE}" srcOrd="0" destOrd="0" presId="urn:microsoft.com/office/officeart/2005/8/layout/hierarchy1"/>
    <dgm:cxn modelId="{0C226AC0-0390-4A79-AA76-FABE66B51D13}" type="presParOf" srcId="{4B70D87A-507E-45A5-852B-3A3C3E0A44BE}" destId="{8E1057B3-A7A5-4CA7-814F-B4592C01AFF1}" srcOrd="0" destOrd="0" presId="urn:microsoft.com/office/officeart/2005/8/layout/hierarchy1"/>
    <dgm:cxn modelId="{736995BD-5A96-4BA7-A7F1-B07331FF6FC8}" type="presParOf" srcId="{8E1057B3-A7A5-4CA7-814F-B4592C01AFF1}" destId="{E3CFB913-24D3-4194-9475-D25303A1B272}" srcOrd="0" destOrd="0" presId="urn:microsoft.com/office/officeart/2005/8/layout/hierarchy1"/>
    <dgm:cxn modelId="{187EC416-B829-4A21-BBEA-C68A347BED57}" type="presParOf" srcId="{8E1057B3-A7A5-4CA7-814F-B4592C01AFF1}" destId="{FE9B59A8-7037-4749-8801-AE16195C2672}" srcOrd="1" destOrd="0" presId="urn:microsoft.com/office/officeart/2005/8/layout/hierarchy1"/>
    <dgm:cxn modelId="{459343B7-9BD6-4163-954B-3473F2C791BE}" type="presParOf" srcId="{4B70D87A-507E-45A5-852B-3A3C3E0A44BE}" destId="{7FA3CEAF-60C2-4E80-A7CA-D916BA22B63C}" srcOrd="1" destOrd="0" presId="urn:microsoft.com/office/officeart/2005/8/layout/hierarchy1"/>
    <dgm:cxn modelId="{D53F98CC-10A0-4BB7-A3A7-49383F6C6C1A}" type="presParOf" srcId="{0DE45250-90E7-4D1C-9B87-24DDD05F3481}" destId="{A105E47E-7F65-42DC-BDD5-32E3AB7BA6CD}" srcOrd="1" destOrd="0" presId="urn:microsoft.com/office/officeart/2005/8/layout/hierarchy1"/>
    <dgm:cxn modelId="{D1166650-EED0-412B-B7F1-3EA88121A2ED}" type="presParOf" srcId="{A105E47E-7F65-42DC-BDD5-32E3AB7BA6CD}" destId="{D4745435-B955-4BE0-AD91-34341FF7D521}" srcOrd="0" destOrd="0" presId="urn:microsoft.com/office/officeart/2005/8/layout/hierarchy1"/>
    <dgm:cxn modelId="{E855A968-43DE-412D-B415-564C2338089B}" type="presParOf" srcId="{D4745435-B955-4BE0-AD91-34341FF7D521}" destId="{7B2C10F3-4B8E-4FB1-B9C1-AA204F6CF764}" srcOrd="0" destOrd="0" presId="urn:microsoft.com/office/officeart/2005/8/layout/hierarchy1"/>
    <dgm:cxn modelId="{9751D449-4D1E-42BA-BFC6-77BA1F7F84F0}" type="presParOf" srcId="{D4745435-B955-4BE0-AD91-34341FF7D521}" destId="{B1C81E7D-C4D7-4F2F-B749-1380E058964D}" srcOrd="1" destOrd="0" presId="urn:microsoft.com/office/officeart/2005/8/layout/hierarchy1"/>
    <dgm:cxn modelId="{B88A9BC4-D6C5-4038-9357-7B4E2A0638A1}" type="presParOf" srcId="{A105E47E-7F65-42DC-BDD5-32E3AB7BA6CD}" destId="{752E61DA-A5C4-4D16-8AC7-BDF768661E8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85F71-BD11-4691-B6B8-25FFB8C58D5F}">
      <dsp:nvSpPr>
        <dsp:cNvPr id="0" name=""/>
        <dsp:cNvSpPr/>
      </dsp:nvSpPr>
      <dsp:spPr>
        <a:xfrm>
          <a:off x="0" y="25773"/>
          <a:ext cx="5262286" cy="18043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Canada and Europe have had long-standing trade relations spanning centuries. </a:t>
          </a:r>
        </a:p>
      </dsp:txBody>
      <dsp:txXfrm>
        <a:off x="88082" y="113855"/>
        <a:ext cx="5086122" cy="1628195"/>
      </dsp:txXfrm>
    </dsp:sp>
    <dsp:sp modelId="{20273763-960B-4513-81E6-33F147A9316D}">
      <dsp:nvSpPr>
        <dsp:cNvPr id="0" name=""/>
        <dsp:cNvSpPr/>
      </dsp:nvSpPr>
      <dsp:spPr>
        <a:xfrm>
          <a:off x="0" y="1890612"/>
          <a:ext cx="5262286" cy="1804359"/>
        </a:xfrm>
        <a:prstGeom prst="roundRect">
          <a:avLst/>
        </a:prstGeom>
        <a:solidFill>
          <a:schemeClr val="accent2">
            <a:hueOff val="-750919"/>
            <a:satOff val="-5255"/>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First established in the 1700s, the trade between the two is rooted in the Age of Discovery, when Europeans were exploring North America for its natural resources. </a:t>
          </a:r>
        </a:p>
      </dsp:txBody>
      <dsp:txXfrm>
        <a:off x="88082" y="1978694"/>
        <a:ext cx="5086122" cy="1628195"/>
      </dsp:txXfrm>
    </dsp:sp>
    <dsp:sp modelId="{B5A88ADD-05D0-448A-9441-DE3E22EB5CE3}">
      <dsp:nvSpPr>
        <dsp:cNvPr id="0" name=""/>
        <dsp:cNvSpPr/>
      </dsp:nvSpPr>
      <dsp:spPr>
        <a:xfrm>
          <a:off x="0" y="3755452"/>
          <a:ext cx="5262286" cy="1804359"/>
        </a:xfrm>
        <a:prstGeom prst="roundRect">
          <a:avLst/>
        </a:prstGeom>
        <a:solidFill>
          <a:schemeClr val="accent2">
            <a:hueOff val="-1501838"/>
            <a:satOff val="-10511"/>
            <a:lumOff val="2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In the 18th century, the fur trade was a major area of commercial activity between the two continents and Canada became a key supplier for European markets. </a:t>
          </a:r>
        </a:p>
      </dsp:txBody>
      <dsp:txXfrm>
        <a:off x="88082" y="3843534"/>
        <a:ext cx="5086122" cy="16281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FB913-24D3-4194-9475-D25303A1B272}">
      <dsp:nvSpPr>
        <dsp:cNvPr id="0" name=""/>
        <dsp:cNvSpPr/>
      </dsp:nvSpPr>
      <dsp:spPr>
        <a:xfrm>
          <a:off x="316459" y="1537"/>
          <a:ext cx="4606022" cy="29248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9B59A8-7037-4749-8801-AE16195C2672}">
      <dsp:nvSpPr>
        <dsp:cNvPr id="0" name=""/>
        <dsp:cNvSpPr/>
      </dsp:nvSpPr>
      <dsp:spPr>
        <a:xfrm>
          <a:off x="828239" y="487729"/>
          <a:ext cx="4606022" cy="29248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In the late 19th century, trade between Canada and Europe expanded to include manufactured goods, particularly from Britain. This increased further with the rise of trans-Atlantic steamships in the early 20th century, making it easier to transport goods from one continent to the other. </a:t>
          </a:r>
        </a:p>
      </dsp:txBody>
      <dsp:txXfrm>
        <a:off x="913904" y="573394"/>
        <a:ext cx="4434692" cy="2753494"/>
      </dsp:txXfrm>
    </dsp:sp>
    <dsp:sp modelId="{7B2C10F3-4B8E-4FB1-B9C1-AA204F6CF764}">
      <dsp:nvSpPr>
        <dsp:cNvPr id="0" name=""/>
        <dsp:cNvSpPr/>
      </dsp:nvSpPr>
      <dsp:spPr>
        <a:xfrm>
          <a:off x="5946042" y="1537"/>
          <a:ext cx="4606022" cy="29248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C81E7D-C4D7-4F2F-B749-1380E058964D}">
      <dsp:nvSpPr>
        <dsp:cNvPr id="0" name=""/>
        <dsp:cNvSpPr/>
      </dsp:nvSpPr>
      <dsp:spPr>
        <a:xfrm>
          <a:off x="6457822" y="487729"/>
          <a:ext cx="4606022" cy="29248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In recent years, economic relationships between Canada and Europe have significantly strengthened through the Canada-EU Comprehensive Economic and Trade Agreement, eliminating tariffs and increasing market access on both sides.</a:t>
          </a:r>
        </a:p>
      </dsp:txBody>
      <dsp:txXfrm>
        <a:off x="6543487" y="573394"/>
        <a:ext cx="4434692" cy="27534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0666DC1-CD27-4874-9484-9D06C59FE4D0}"/>
              </a:ext>
            </a:extLst>
          </p:cNvPr>
          <p:cNvSpPr/>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77579F-F417-47C2-AC03-911CCED021DB}"/>
              </a:ext>
            </a:extLst>
          </p:cNvPr>
          <p:cNvSpPr>
            <a:spLocks noGrp="1"/>
          </p:cNvSpPr>
          <p:nvPr>
            <p:ph type="ctrTitle"/>
          </p:nvPr>
        </p:nvSpPr>
        <p:spPr>
          <a:xfrm>
            <a:off x="484552" y="447675"/>
            <a:ext cx="8397511" cy="2714625"/>
          </a:xfrm>
        </p:spPr>
        <p:txBody>
          <a:bodyPr anchor="b">
            <a:normAutofit/>
          </a:bodyPr>
          <a:lstStyle>
            <a:lvl1pPr algn="l">
              <a:defRPr sz="5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643E600-28DA-4780-9E00-2E12F74FF621}"/>
              </a:ext>
            </a:extLst>
          </p:cNvPr>
          <p:cNvSpPr>
            <a:spLocks noGrp="1"/>
          </p:cNvSpPr>
          <p:nvPr>
            <p:ph type="subTitle" idx="1"/>
          </p:nvPr>
        </p:nvSpPr>
        <p:spPr>
          <a:xfrm>
            <a:off x="484552" y="3602037"/>
            <a:ext cx="8397511" cy="2460625"/>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0E6F1DC-ADFB-42C9-AB34-FCB38C8123FC}"/>
              </a:ext>
            </a:extLst>
          </p:cNvPr>
          <p:cNvSpPr>
            <a:spLocks noGrp="1"/>
          </p:cNvSpPr>
          <p:nvPr>
            <p:ph type="dt" sz="half" idx="10"/>
          </p:nvPr>
        </p:nvSpPr>
        <p:spPr/>
        <p:txBody>
          <a:bodyPr/>
          <a:lstStyle/>
          <a:p>
            <a:fld id="{92538219-6E45-4D12-B767-46F92D5844D4}" type="datetime1">
              <a:rPr lang="en-US" smtClean="0"/>
              <a:t>8/31/2023</a:t>
            </a:fld>
            <a:endParaRPr lang="en-US"/>
          </a:p>
        </p:txBody>
      </p:sp>
      <p:sp>
        <p:nvSpPr>
          <p:cNvPr id="5" name="Footer Placeholder 4">
            <a:extLst>
              <a:ext uri="{FF2B5EF4-FFF2-40B4-BE49-F238E27FC236}">
                <a16:creationId xmlns:a16="http://schemas.microsoft.com/office/drawing/2014/main" id="{EE799E6D-BBA8-4A15-94DA-DBE8A4FDE6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803C82-8719-4FAC-94BF-2A91335FB58A}"/>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9668264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68A33-CB96-4CB1-9941-753BD0824C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3EB269-70DF-4510-A313-336226558E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1EA3CC-B2DC-4E87-826C-B885A7E62819}"/>
              </a:ext>
            </a:extLst>
          </p:cNvPr>
          <p:cNvSpPr>
            <a:spLocks noGrp="1"/>
          </p:cNvSpPr>
          <p:nvPr>
            <p:ph type="dt" sz="half" idx="10"/>
          </p:nvPr>
        </p:nvSpPr>
        <p:spPr/>
        <p:txBody>
          <a:bodyPr/>
          <a:lstStyle/>
          <a:p>
            <a:fld id="{836430B8-6059-41E5-A5DC-C07A76F5859A}" type="datetime1">
              <a:rPr lang="en-US" smtClean="0"/>
              <a:t>8/31/2023</a:t>
            </a:fld>
            <a:endParaRPr lang="en-US"/>
          </a:p>
        </p:txBody>
      </p:sp>
      <p:sp>
        <p:nvSpPr>
          <p:cNvPr id="5" name="Footer Placeholder 4">
            <a:extLst>
              <a:ext uri="{FF2B5EF4-FFF2-40B4-BE49-F238E27FC236}">
                <a16:creationId xmlns:a16="http://schemas.microsoft.com/office/drawing/2014/main" id="{7AF37F52-A7C4-4E21-A12A-02546D477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6031F-5A79-48A7-8EDC-DDD9A9E4B9F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6256504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9188483-96C4-4E9C-AA6A-E70005461AEE}"/>
              </a:ext>
            </a:extLst>
          </p:cNvPr>
          <p:cNvSpPr/>
          <p:nvPr/>
        </p:nvSpPr>
        <p:spPr>
          <a:xfrm>
            <a:off x="9144000" y="0"/>
            <a:ext cx="3048000" cy="6854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0E4FCD54-7F0B-446E-9998-93E7BD7CE74D}"/>
              </a:ext>
            </a:extLst>
          </p:cNvPr>
          <p:cNvSpPr>
            <a:spLocks noGrp="1"/>
          </p:cNvSpPr>
          <p:nvPr>
            <p:ph type="title" orient="vert"/>
          </p:nvPr>
        </p:nvSpPr>
        <p:spPr>
          <a:xfrm>
            <a:off x="9534222" y="365125"/>
            <a:ext cx="2238678"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0766238-BBF1-4672-BC09-746C6967E5DF}"/>
              </a:ext>
            </a:extLst>
          </p:cNvPr>
          <p:cNvSpPr>
            <a:spLocks noGrp="1"/>
          </p:cNvSpPr>
          <p:nvPr>
            <p:ph type="body" orient="vert" idx="1"/>
          </p:nvPr>
        </p:nvSpPr>
        <p:spPr>
          <a:xfrm>
            <a:off x="484552" y="365125"/>
            <a:ext cx="8374062"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8F32A5-B67B-45C1-B454-12E9FBE0C869}"/>
              </a:ext>
            </a:extLst>
          </p:cNvPr>
          <p:cNvSpPr>
            <a:spLocks noGrp="1"/>
          </p:cNvSpPr>
          <p:nvPr>
            <p:ph type="dt" sz="half" idx="10"/>
          </p:nvPr>
        </p:nvSpPr>
        <p:spPr/>
        <p:txBody>
          <a:bodyPr/>
          <a:lstStyle/>
          <a:p>
            <a:fld id="{A09D0CB7-D16E-4358-B7F4-EA4A24554592}" type="datetime1">
              <a:rPr lang="en-US" smtClean="0"/>
              <a:t>8/31/2023</a:t>
            </a:fld>
            <a:endParaRPr lang="en-US"/>
          </a:p>
        </p:txBody>
      </p:sp>
      <p:sp>
        <p:nvSpPr>
          <p:cNvPr id="5" name="Footer Placeholder 4">
            <a:extLst>
              <a:ext uri="{FF2B5EF4-FFF2-40B4-BE49-F238E27FC236}">
                <a16:creationId xmlns:a16="http://schemas.microsoft.com/office/drawing/2014/main" id="{48E91896-9441-4636-89D5-84E5932A1EDB}"/>
              </a:ext>
            </a:extLst>
          </p:cNvPr>
          <p:cNvSpPr>
            <a:spLocks noGrp="1"/>
          </p:cNvSpPr>
          <p:nvPr>
            <p:ph type="ftr" sz="quarter" idx="11"/>
          </p:nvPr>
        </p:nvSpPr>
        <p:spPr>
          <a:xfrm>
            <a:off x="3228110" y="6356350"/>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88937DFE-7F48-4EB0-83BC-A93F342D2618}"/>
              </a:ext>
            </a:extLst>
          </p:cNvPr>
          <p:cNvSpPr>
            <a:spLocks noGrp="1"/>
          </p:cNvSpPr>
          <p:nvPr>
            <p:ph type="sldNum" sz="quarter" idx="12"/>
          </p:nvPr>
        </p:nvSpPr>
        <p:spPr/>
        <p:txBody>
          <a:bodyPr/>
          <a:lstStyle>
            <a:lvl1pPr>
              <a:defRPr>
                <a:solidFill>
                  <a:schemeClr val="bg1">
                    <a:alpha val="80000"/>
                  </a:schemeClr>
                </a:solidFill>
              </a:defRPr>
            </a:lvl1pPr>
          </a:lstStyle>
          <a:p>
            <a:fld id="{1F646F3F-274D-499B-ABBE-824EB4ABDC3D}" type="slidenum">
              <a:rPr lang="en-US" smtClean="0"/>
              <a:pPr/>
              <a:t>‹#›</a:t>
            </a:fld>
            <a:endParaRPr lang="en-US" dirty="0"/>
          </a:p>
        </p:txBody>
      </p:sp>
    </p:spTree>
    <p:extLst>
      <p:ext uri="{BB962C8B-B14F-4D97-AF65-F5344CB8AC3E}">
        <p14:creationId xmlns:p14="http://schemas.microsoft.com/office/powerpoint/2010/main" val="7943258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9CF16-986E-4D90-AA40-CDB46E2332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A6F14DA-A783-43BC-8F15-95408B89DE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58C48B6-C394-452A-94D9-D4802755D841}"/>
              </a:ext>
            </a:extLst>
          </p:cNvPr>
          <p:cNvSpPr>
            <a:spLocks noGrp="1"/>
          </p:cNvSpPr>
          <p:nvPr>
            <p:ph type="dt" sz="half" idx="10"/>
          </p:nvPr>
        </p:nvSpPr>
        <p:spPr/>
        <p:txBody>
          <a:bodyPr/>
          <a:lstStyle/>
          <a:p>
            <a:fld id="{8BB296A2-D8F0-4E17-BFD0-A6C902250D59}" type="datetime1">
              <a:rPr lang="en-US" smtClean="0"/>
              <a:t>8/31/2023</a:t>
            </a:fld>
            <a:endParaRPr lang="en-US"/>
          </a:p>
        </p:txBody>
      </p:sp>
      <p:sp>
        <p:nvSpPr>
          <p:cNvPr id="5" name="Footer Placeholder 4">
            <a:extLst>
              <a:ext uri="{FF2B5EF4-FFF2-40B4-BE49-F238E27FC236}">
                <a16:creationId xmlns:a16="http://schemas.microsoft.com/office/drawing/2014/main" id="{43858A8A-3DD0-41C8-9F48-F4309FA195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706C92-7C02-4D34-B3E5-D549A7A36BD3}"/>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0541397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66F9FA-E6B8-4CFC-B3F1-0C075546EE33}"/>
              </a:ext>
            </a:extLst>
          </p:cNvPr>
          <p:cNvSpPr/>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16F270-B2AA-4935-885F-5924B1F63A3E}"/>
              </a:ext>
            </a:extLst>
          </p:cNvPr>
          <p:cNvSpPr>
            <a:spLocks noGrp="1"/>
          </p:cNvSpPr>
          <p:nvPr>
            <p:ph type="title"/>
          </p:nvPr>
        </p:nvSpPr>
        <p:spPr>
          <a:xfrm>
            <a:off x="484552" y="457200"/>
            <a:ext cx="10862898" cy="272415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22658E-3D87-4D5A-A602-847153CC4845}"/>
              </a:ext>
            </a:extLst>
          </p:cNvPr>
          <p:cNvSpPr>
            <a:spLocks noGrp="1"/>
          </p:cNvSpPr>
          <p:nvPr>
            <p:ph type="body" idx="1"/>
          </p:nvPr>
        </p:nvSpPr>
        <p:spPr>
          <a:xfrm>
            <a:off x="484552" y="3695701"/>
            <a:ext cx="10862898" cy="2393950"/>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AB1D84-A229-45B1-BD42-0DC0CE9F8DE9}"/>
              </a:ext>
            </a:extLst>
          </p:cNvPr>
          <p:cNvSpPr>
            <a:spLocks noGrp="1"/>
          </p:cNvSpPr>
          <p:nvPr>
            <p:ph type="dt" sz="half" idx="10"/>
          </p:nvPr>
        </p:nvSpPr>
        <p:spPr/>
        <p:txBody>
          <a:bodyPr/>
          <a:lstStyle/>
          <a:p>
            <a:fld id="{D9108C9C-1ACB-4C84-A002-C7E0E45B937A}" type="datetime1">
              <a:rPr lang="en-US" smtClean="0"/>
              <a:t>8/31/2023</a:t>
            </a:fld>
            <a:endParaRPr lang="en-US"/>
          </a:p>
        </p:txBody>
      </p:sp>
      <p:sp>
        <p:nvSpPr>
          <p:cNvPr id="5" name="Footer Placeholder 4">
            <a:extLst>
              <a:ext uri="{FF2B5EF4-FFF2-40B4-BE49-F238E27FC236}">
                <a16:creationId xmlns:a16="http://schemas.microsoft.com/office/drawing/2014/main" id="{2664EEF4-D461-49D7-8F24-8BFE2444B6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4055A-7488-4646-9E88-692036EA22DE}"/>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8563189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F1F74-ED26-4F8B-BF51-3533D8404E5A}"/>
              </a:ext>
            </a:extLst>
          </p:cNvPr>
          <p:cNvSpPr>
            <a:spLocks noGrp="1"/>
          </p:cNvSpPr>
          <p:nvPr>
            <p:ph type="title"/>
          </p:nvPr>
        </p:nvSpPr>
        <p:spPr>
          <a:xfrm>
            <a:off x="484552" y="365760"/>
            <a:ext cx="11264536" cy="168751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201D2D7-7F18-43E0-9B2E-3FCD83CC83BC}"/>
              </a:ext>
            </a:extLst>
          </p:cNvPr>
          <p:cNvSpPr>
            <a:spLocks noGrp="1"/>
          </p:cNvSpPr>
          <p:nvPr>
            <p:ph sz="half" idx="1"/>
          </p:nvPr>
        </p:nvSpPr>
        <p:spPr>
          <a:xfrm>
            <a:off x="484552" y="2552699"/>
            <a:ext cx="5323703"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FCBBB66-EB7D-4F8C-9C78-1D1C88846469}"/>
              </a:ext>
            </a:extLst>
          </p:cNvPr>
          <p:cNvSpPr>
            <a:spLocks noGrp="1"/>
          </p:cNvSpPr>
          <p:nvPr>
            <p:ph sz="half" idx="2"/>
          </p:nvPr>
        </p:nvSpPr>
        <p:spPr>
          <a:xfrm>
            <a:off x="6270162" y="2552699"/>
            <a:ext cx="5323703"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7A684E6-393D-4587-AA45-E6734FB47AEC}"/>
              </a:ext>
            </a:extLst>
          </p:cNvPr>
          <p:cNvSpPr>
            <a:spLocks noGrp="1"/>
          </p:cNvSpPr>
          <p:nvPr>
            <p:ph type="dt" sz="half" idx="10"/>
          </p:nvPr>
        </p:nvSpPr>
        <p:spPr/>
        <p:txBody>
          <a:bodyPr/>
          <a:lstStyle/>
          <a:p>
            <a:fld id="{F49AF2A5-B297-4977-9E5B-4D3050E23689}" type="datetime1">
              <a:rPr lang="en-US" smtClean="0"/>
              <a:t>8/31/2023</a:t>
            </a:fld>
            <a:endParaRPr lang="en-US"/>
          </a:p>
        </p:txBody>
      </p:sp>
      <p:sp>
        <p:nvSpPr>
          <p:cNvPr id="6" name="Footer Placeholder 5">
            <a:extLst>
              <a:ext uri="{FF2B5EF4-FFF2-40B4-BE49-F238E27FC236}">
                <a16:creationId xmlns:a16="http://schemas.microsoft.com/office/drawing/2014/main" id="{0A1D8EE0-0333-4ABC-AE18-10DD5071CF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452369-A8F0-4709-8372-B420A67DB7C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5880493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91592-4621-4D72-BC2D-F2C439F81B81}"/>
              </a:ext>
            </a:extLst>
          </p:cNvPr>
          <p:cNvSpPr>
            <a:spLocks noGrp="1"/>
          </p:cNvSpPr>
          <p:nvPr>
            <p:ph type="title"/>
          </p:nvPr>
        </p:nvSpPr>
        <p:spPr>
          <a:xfrm>
            <a:off x="484552" y="365759"/>
            <a:ext cx="10870836" cy="169164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B823F5-0A90-4666-BE88-2BE0D0A61603}"/>
              </a:ext>
            </a:extLst>
          </p:cNvPr>
          <p:cNvSpPr>
            <a:spLocks noGrp="1"/>
          </p:cNvSpPr>
          <p:nvPr>
            <p:ph type="body" idx="1"/>
          </p:nvPr>
        </p:nvSpPr>
        <p:spPr>
          <a:xfrm>
            <a:off x="484552" y="2436473"/>
            <a:ext cx="5332026"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EC6A7C-6260-463D-B3FD-71A07ACD0669}"/>
              </a:ext>
            </a:extLst>
          </p:cNvPr>
          <p:cNvSpPr>
            <a:spLocks noGrp="1"/>
          </p:cNvSpPr>
          <p:nvPr>
            <p:ph sz="half" idx="2"/>
          </p:nvPr>
        </p:nvSpPr>
        <p:spPr>
          <a:xfrm>
            <a:off x="484552" y="3409051"/>
            <a:ext cx="5332026" cy="2780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F2AF8D-90ED-4512-9423-C91BF73A99B2}"/>
              </a:ext>
            </a:extLst>
          </p:cNvPr>
          <p:cNvSpPr>
            <a:spLocks noGrp="1"/>
          </p:cNvSpPr>
          <p:nvPr>
            <p:ph type="body" sz="quarter" idx="3"/>
          </p:nvPr>
        </p:nvSpPr>
        <p:spPr>
          <a:xfrm>
            <a:off x="6270162" y="2436473"/>
            <a:ext cx="5358285"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D838EA-E20D-4CC3-83C2-AFE0DE9F7376}"/>
              </a:ext>
            </a:extLst>
          </p:cNvPr>
          <p:cNvSpPr>
            <a:spLocks noGrp="1"/>
          </p:cNvSpPr>
          <p:nvPr>
            <p:ph sz="quarter" idx="4"/>
          </p:nvPr>
        </p:nvSpPr>
        <p:spPr>
          <a:xfrm>
            <a:off x="6270162" y="3409051"/>
            <a:ext cx="5358285" cy="2780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3603F8A-08E1-4160-9B7E-E0CA4BF8EC3C}"/>
              </a:ext>
            </a:extLst>
          </p:cNvPr>
          <p:cNvSpPr>
            <a:spLocks noGrp="1"/>
          </p:cNvSpPr>
          <p:nvPr>
            <p:ph type="dt" sz="half" idx="10"/>
          </p:nvPr>
        </p:nvSpPr>
        <p:spPr/>
        <p:txBody>
          <a:bodyPr/>
          <a:lstStyle/>
          <a:p>
            <a:fld id="{70127434-4794-409A-9547-04789BA47588}" type="datetime1">
              <a:rPr lang="en-US" smtClean="0"/>
              <a:t>8/31/2023</a:t>
            </a:fld>
            <a:endParaRPr lang="en-US"/>
          </a:p>
        </p:txBody>
      </p:sp>
      <p:sp>
        <p:nvSpPr>
          <p:cNvPr id="8" name="Footer Placeholder 7">
            <a:extLst>
              <a:ext uri="{FF2B5EF4-FFF2-40B4-BE49-F238E27FC236}">
                <a16:creationId xmlns:a16="http://schemas.microsoft.com/office/drawing/2014/main" id="{118291AB-3C5C-4BE1-9E50-02F4893363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596E64-CD6C-4CF7-8624-FA4AE9760EEB}"/>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0046585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62B3-06A0-4F2F-96EC-A062DAE2FE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FC0095-49F0-4A83-AE8C-9D13E15C2BD8}"/>
              </a:ext>
            </a:extLst>
          </p:cNvPr>
          <p:cNvSpPr>
            <a:spLocks noGrp="1"/>
          </p:cNvSpPr>
          <p:nvPr>
            <p:ph type="dt" sz="half" idx="10"/>
          </p:nvPr>
        </p:nvSpPr>
        <p:spPr/>
        <p:txBody>
          <a:bodyPr/>
          <a:lstStyle/>
          <a:p>
            <a:fld id="{85658635-357A-4E3D-B824-A5CEFDB8449C}" type="datetime1">
              <a:rPr lang="en-US" smtClean="0"/>
              <a:t>8/31/2023</a:t>
            </a:fld>
            <a:endParaRPr lang="en-US"/>
          </a:p>
        </p:txBody>
      </p:sp>
      <p:sp>
        <p:nvSpPr>
          <p:cNvPr id="4" name="Footer Placeholder 3">
            <a:extLst>
              <a:ext uri="{FF2B5EF4-FFF2-40B4-BE49-F238E27FC236}">
                <a16:creationId xmlns:a16="http://schemas.microsoft.com/office/drawing/2014/main" id="{61824898-D4EA-497A-8FC8-43E0D0213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4821F6-2C08-450C-A18C-702D7384292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8746746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FFE119-5FCA-4D9C-9C07-1B81A0BF3BFF}"/>
              </a:ext>
            </a:extLst>
          </p:cNvPr>
          <p:cNvSpPr>
            <a:spLocks noGrp="1"/>
          </p:cNvSpPr>
          <p:nvPr>
            <p:ph type="dt" sz="half" idx="10"/>
          </p:nvPr>
        </p:nvSpPr>
        <p:spPr/>
        <p:txBody>
          <a:bodyPr/>
          <a:lstStyle/>
          <a:p>
            <a:fld id="{7E86FF77-2719-4AD0-8740-0B90FF5D1EFB}" type="datetime1">
              <a:rPr lang="en-US" smtClean="0"/>
              <a:t>8/31/2023</a:t>
            </a:fld>
            <a:endParaRPr lang="en-US"/>
          </a:p>
        </p:txBody>
      </p:sp>
      <p:sp>
        <p:nvSpPr>
          <p:cNvPr id="3" name="Footer Placeholder 2">
            <a:extLst>
              <a:ext uri="{FF2B5EF4-FFF2-40B4-BE49-F238E27FC236}">
                <a16:creationId xmlns:a16="http://schemas.microsoft.com/office/drawing/2014/main" id="{2A2C5995-6284-4D7F-AB1C-CA8FE63A78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1E4B0D-9C21-48D0-9438-C473706814B3}"/>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7246829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90AF76DA-8F95-47D9-9EB6-B1EC93437387}"/>
              </a:ext>
            </a:extLst>
          </p:cNvPr>
          <p:cNvGrpSpPr/>
          <p:nvPr/>
        </p:nvGrpSpPr>
        <p:grpSpPr>
          <a:xfrm>
            <a:off x="2" y="0"/>
            <a:ext cx="6095998" cy="6858002"/>
            <a:chOff x="1" y="4563942"/>
            <a:chExt cx="12192005" cy="2294060"/>
          </a:xfrm>
        </p:grpSpPr>
        <p:sp>
          <p:nvSpPr>
            <p:cNvPr id="28" name="Rectangle 27">
              <a:extLst>
                <a:ext uri="{FF2B5EF4-FFF2-40B4-BE49-F238E27FC236}">
                  <a16:creationId xmlns:a16="http://schemas.microsoft.com/office/drawing/2014/main" id="{31355B14-077B-4BA1-962D-6E97D93FFCCC}"/>
                </a:ext>
              </a:extLst>
            </p:cNvPr>
            <p:cNvSpPr/>
            <p:nvPr/>
          </p:nvSpPr>
          <p:spPr>
            <a:xfrm>
              <a:off x="10" y="4563942"/>
              <a:ext cx="12191996" cy="22940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230B99F-AC6F-4973-A35E-16C87C38711D}"/>
                </a:ext>
              </a:extLst>
            </p:cNvPr>
            <p:cNvSpPr/>
            <p:nvPr/>
          </p:nvSpPr>
          <p:spPr>
            <a:xfrm>
              <a:off x="1" y="4563942"/>
              <a:ext cx="12192000" cy="229406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58E41614-9483-47F8-A429-FB0D1C5AA89A}"/>
              </a:ext>
            </a:extLst>
          </p:cNvPr>
          <p:cNvSpPr/>
          <p:nvPr/>
        </p:nvSpPr>
        <p:spPr>
          <a:xfrm>
            <a:off x="0" y="0"/>
            <a:ext cx="6095999"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B5E91C-3C4F-40A2-BCC6-918D3BEDD24B}"/>
              </a:ext>
            </a:extLst>
          </p:cNvPr>
          <p:cNvSpPr>
            <a:spLocks noGrp="1"/>
          </p:cNvSpPr>
          <p:nvPr>
            <p:ph type="title"/>
          </p:nvPr>
        </p:nvSpPr>
        <p:spPr>
          <a:xfrm>
            <a:off x="484552" y="457200"/>
            <a:ext cx="5287234" cy="1600200"/>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330F113-1C61-4F74-BD5B-727668BBEAFC}"/>
              </a:ext>
            </a:extLst>
          </p:cNvPr>
          <p:cNvSpPr>
            <a:spLocks noGrp="1"/>
          </p:cNvSpPr>
          <p:nvPr>
            <p:ph idx="1"/>
          </p:nvPr>
        </p:nvSpPr>
        <p:spPr>
          <a:xfrm>
            <a:off x="6270162" y="457201"/>
            <a:ext cx="5085226"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10EB228-A180-4DF6-9D5B-2CF86B6B9BB0}"/>
              </a:ext>
            </a:extLst>
          </p:cNvPr>
          <p:cNvSpPr>
            <a:spLocks noGrp="1"/>
          </p:cNvSpPr>
          <p:nvPr>
            <p:ph type="body" sz="half" idx="2"/>
          </p:nvPr>
        </p:nvSpPr>
        <p:spPr>
          <a:xfrm>
            <a:off x="484552" y="2514600"/>
            <a:ext cx="5287234" cy="33543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913719-D65D-4BAE-97B7-FAE8F39982EF}"/>
              </a:ext>
            </a:extLst>
          </p:cNvPr>
          <p:cNvSpPr>
            <a:spLocks noGrp="1"/>
          </p:cNvSpPr>
          <p:nvPr>
            <p:ph type="dt" sz="half" idx="10"/>
          </p:nvPr>
        </p:nvSpPr>
        <p:spPr/>
        <p:txBody>
          <a:bodyPr/>
          <a:lstStyle/>
          <a:p>
            <a:fld id="{6E441C83-1089-48B9-8B65-293D4C236D35}" type="datetime1">
              <a:rPr lang="en-US" smtClean="0"/>
              <a:t>8/31/2023</a:t>
            </a:fld>
            <a:endParaRPr lang="en-US"/>
          </a:p>
        </p:txBody>
      </p:sp>
      <p:sp>
        <p:nvSpPr>
          <p:cNvPr id="6" name="Footer Placeholder 5">
            <a:extLst>
              <a:ext uri="{FF2B5EF4-FFF2-40B4-BE49-F238E27FC236}">
                <a16:creationId xmlns:a16="http://schemas.microsoft.com/office/drawing/2014/main" id="{F747F5BB-DC3C-45D1-A0D2-05168FECA2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344BA3-19DB-4072-9A2C-08C92361AF9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7692549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0A6909D-DC0B-4221-8140-21E981D896AF}"/>
              </a:ext>
            </a:extLst>
          </p:cNvPr>
          <p:cNvGrpSpPr/>
          <p:nvPr/>
        </p:nvGrpSpPr>
        <p:grpSpPr>
          <a:xfrm>
            <a:off x="2" y="0"/>
            <a:ext cx="6095998" cy="6858002"/>
            <a:chOff x="1" y="4563942"/>
            <a:chExt cx="12192005" cy="2294060"/>
          </a:xfrm>
        </p:grpSpPr>
        <p:sp>
          <p:nvSpPr>
            <p:cNvPr id="9" name="Rectangle 8">
              <a:extLst>
                <a:ext uri="{FF2B5EF4-FFF2-40B4-BE49-F238E27FC236}">
                  <a16:creationId xmlns:a16="http://schemas.microsoft.com/office/drawing/2014/main" id="{53D581C2-F39E-4958-A3F3-BB65AB1C5E66}"/>
                </a:ext>
              </a:extLst>
            </p:cNvPr>
            <p:cNvSpPr/>
            <p:nvPr/>
          </p:nvSpPr>
          <p:spPr>
            <a:xfrm>
              <a:off x="10" y="4563942"/>
              <a:ext cx="12191996" cy="22940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D77040-27EF-4D2C-8D34-32337B0C8544}"/>
                </a:ext>
              </a:extLst>
            </p:cNvPr>
            <p:cNvSpPr/>
            <p:nvPr/>
          </p:nvSpPr>
          <p:spPr>
            <a:xfrm>
              <a:off x="1" y="4563942"/>
              <a:ext cx="12192000" cy="229406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1A26D20-69F8-4BBC-98C0-BEB470AB8284}"/>
              </a:ext>
            </a:extLst>
          </p:cNvPr>
          <p:cNvSpPr/>
          <p:nvPr/>
        </p:nvSpPr>
        <p:spPr>
          <a:xfrm>
            <a:off x="0" y="0"/>
            <a:ext cx="6095999"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47B6BC-4B2A-4001-9634-47473F82701E}"/>
              </a:ext>
            </a:extLst>
          </p:cNvPr>
          <p:cNvSpPr>
            <a:spLocks noGrp="1"/>
          </p:cNvSpPr>
          <p:nvPr>
            <p:ph type="title"/>
          </p:nvPr>
        </p:nvSpPr>
        <p:spPr>
          <a:xfrm>
            <a:off x="484552" y="457200"/>
            <a:ext cx="5211519" cy="1600200"/>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497D074-2CCB-4AB8-A7A0-7847D3C1EF8A}"/>
              </a:ext>
            </a:extLst>
          </p:cNvPr>
          <p:cNvSpPr>
            <a:spLocks noGrp="1"/>
          </p:cNvSpPr>
          <p:nvPr>
            <p:ph type="pic" idx="1"/>
          </p:nvPr>
        </p:nvSpPr>
        <p:spPr>
          <a:xfrm>
            <a:off x="6270162" y="457201"/>
            <a:ext cx="5085226"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51FB94BD-D906-4213-9F31-1BE17A86F926}"/>
              </a:ext>
            </a:extLst>
          </p:cNvPr>
          <p:cNvSpPr>
            <a:spLocks noGrp="1"/>
          </p:cNvSpPr>
          <p:nvPr>
            <p:ph type="body" sz="half" idx="2"/>
          </p:nvPr>
        </p:nvSpPr>
        <p:spPr>
          <a:xfrm>
            <a:off x="484552" y="2514600"/>
            <a:ext cx="5211519" cy="33543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B8431-70CB-4E9F-8A49-CDFF18554212}"/>
              </a:ext>
            </a:extLst>
          </p:cNvPr>
          <p:cNvSpPr>
            <a:spLocks noGrp="1"/>
          </p:cNvSpPr>
          <p:nvPr>
            <p:ph type="dt" sz="half" idx="10"/>
          </p:nvPr>
        </p:nvSpPr>
        <p:spPr/>
        <p:txBody>
          <a:bodyPr/>
          <a:lstStyle/>
          <a:p>
            <a:fld id="{D162FE45-CC1E-47DB-8B82-6CF0636FBDB8}" type="datetime1">
              <a:rPr lang="en-US" smtClean="0"/>
              <a:t>8/31/2023</a:t>
            </a:fld>
            <a:endParaRPr lang="en-US"/>
          </a:p>
        </p:txBody>
      </p:sp>
      <p:sp>
        <p:nvSpPr>
          <p:cNvPr id="6" name="Footer Placeholder 5">
            <a:extLst>
              <a:ext uri="{FF2B5EF4-FFF2-40B4-BE49-F238E27FC236}">
                <a16:creationId xmlns:a16="http://schemas.microsoft.com/office/drawing/2014/main" id="{ADD2F293-170E-410E-88BF-187A63C5E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ED93A2-588D-43B5-B6FA-0B7892E6E13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826483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26A151-13BF-4305-A6DC-9DC7C9877195}"/>
              </a:ext>
            </a:extLst>
          </p:cNvPr>
          <p:cNvSpPr/>
          <p:nvPr/>
        </p:nvSpPr>
        <p:spPr>
          <a:xfrm>
            <a:off x="0" y="0"/>
            <a:ext cx="12192000"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DEE6AE3-3BCC-4B3B-AC4E-60F91014449A}"/>
              </a:ext>
            </a:extLst>
          </p:cNvPr>
          <p:cNvSpPr>
            <a:spLocks noGrp="1"/>
          </p:cNvSpPr>
          <p:nvPr>
            <p:ph type="title"/>
          </p:nvPr>
        </p:nvSpPr>
        <p:spPr>
          <a:xfrm>
            <a:off x="484552" y="365125"/>
            <a:ext cx="10869248" cy="168751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4CB514A-E7EA-41A8-ADBA-85CA1DF6D349}"/>
              </a:ext>
            </a:extLst>
          </p:cNvPr>
          <p:cNvSpPr>
            <a:spLocks noGrp="1"/>
          </p:cNvSpPr>
          <p:nvPr>
            <p:ph type="body" idx="1"/>
          </p:nvPr>
        </p:nvSpPr>
        <p:spPr>
          <a:xfrm>
            <a:off x="484552" y="2576513"/>
            <a:ext cx="10869248" cy="3600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9CB0BD-D6E3-4B3D-BCBB-6FECA5D6323C}"/>
              </a:ext>
            </a:extLst>
          </p:cNvPr>
          <p:cNvSpPr>
            <a:spLocks noGrp="1"/>
          </p:cNvSpPr>
          <p:nvPr>
            <p:ph type="dt" sz="half" idx="2"/>
          </p:nvPr>
        </p:nvSpPr>
        <p:spPr>
          <a:xfrm>
            <a:off x="146221" y="635720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1FC8E16-3C03-4238-9C6F-B34F3D10F77E}" type="datetime1">
              <a:rPr lang="en-US" smtClean="0"/>
              <a:t>8/31/2023</a:t>
            </a:fld>
            <a:endParaRPr lang="en-US" dirty="0"/>
          </a:p>
        </p:txBody>
      </p:sp>
      <p:sp>
        <p:nvSpPr>
          <p:cNvPr id="5" name="Footer Placeholder 4">
            <a:extLst>
              <a:ext uri="{FF2B5EF4-FFF2-40B4-BE49-F238E27FC236}">
                <a16:creationId xmlns:a16="http://schemas.microsoft.com/office/drawing/2014/main" id="{A84147F7-B466-4892-BE27-876F947515C8}"/>
              </a:ext>
            </a:extLst>
          </p:cNvPr>
          <p:cNvSpPr>
            <a:spLocks noGrp="1"/>
          </p:cNvSpPr>
          <p:nvPr>
            <p:ph type="ftr" sz="quarter" idx="3"/>
          </p:nvPr>
        </p:nvSpPr>
        <p:spPr>
          <a:xfrm>
            <a:off x="6270162" y="6356350"/>
            <a:ext cx="411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64B4FE0-65CC-4435-A6AF-150E52F35BB8}"/>
              </a:ext>
            </a:extLst>
          </p:cNvPr>
          <p:cNvSpPr>
            <a:spLocks noGrp="1"/>
          </p:cNvSpPr>
          <p:nvPr>
            <p:ph type="sldNum" sz="quarter" idx="4"/>
          </p:nvPr>
        </p:nvSpPr>
        <p:spPr>
          <a:xfrm>
            <a:off x="10764983" y="6356350"/>
            <a:ext cx="1280796"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646F3F-274D-499B-ABBE-824EB4ABDC3D}" type="slidenum">
              <a:rPr lang="en-US" smtClean="0"/>
              <a:pPr/>
              <a:t>‹#›</a:t>
            </a:fld>
            <a:endParaRPr lang="en-US" dirty="0"/>
          </a:p>
        </p:txBody>
      </p:sp>
    </p:spTree>
    <p:extLst>
      <p:ext uri="{BB962C8B-B14F-4D97-AF65-F5344CB8AC3E}">
        <p14:creationId xmlns:p14="http://schemas.microsoft.com/office/powerpoint/2010/main" val="145704048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lvl1pPr algn="l" defTabSz="914400" rtl="0" eaLnBrk="1" latinLnBrk="0" hangingPunct="1">
        <a:lnSpc>
          <a:spcPct val="100000"/>
        </a:lnSpc>
        <a:spcBef>
          <a:spcPct val="0"/>
        </a:spcBef>
        <a:buNone/>
        <a:defRPr sz="5400" kern="1200">
          <a:solidFill>
            <a:schemeClr val="bg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Canadian_Confederation"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publicdomainpictures.net/view-image.php?image=171986&amp;picture=galleon-ships-moored"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tileex.xyz/langue-la-plus-apprise-au-monde/"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jaimecast.blogspot.com/2020/03/seguimos-aprendiendo-sobre-la-union.html"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theodi.org/article/what-types-of-international-regulatory-cooperation-are-available-for-boosting-trust-in-cross-border-data-flows-for-global-trade/"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flickr.com/photos/europeancouncil/9687543816" TargetMode="External"/><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flickr.com/photos/nhd-info/3628654852/" TargetMode="Externa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olicyoptions.irpp.org/magazines/immigration-jobs-and-canadas-future/the-canada-eu-comprehensive-economic-trade-agreement-more-to-it-than-meets-the-eye/" TargetMode="External"/><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s://policyoptions.irpp.org/magazines/february-2018/ceta-and-procurement-opening-an-open-market/" TargetMode="External"/><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historia-biografia.com/jacques-cartier/"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publicdomainpictures.net/view-image.php?image=364051&amp;picture=oude-kaart-van-hudson-bay"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tateofwales.com/2015/08/wales-the-world-viii-treaties-agreements/"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B874FC77-B1AD-4469-830E-1F1D54FBB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erial view of container ship">
            <a:extLst>
              <a:ext uri="{FF2B5EF4-FFF2-40B4-BE49-F238E27FC236}">
                <a16:creationId xmlns:a16="http://schemas.microsoft.com/office/drawing/2014/main" id="{A609BE85-531F-6D3B-044F-F392AFF075D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772896"/>
            <a:ext cx="12191979" cy="6857988"/>
          </a:xfrm>
          <a:prstGeom prst="rect">
            <a:avLst/>
          </a:prstGeom>
          <a:effectLst>
            <a:outerShdw blurRad="596900" dist="330200" dir="8820000" sx="87000" sy="87000" algn="ctr" rotWithShape="0">
              <a:srgbClr val="000000">
                <a:alpha val="29000"/>
              </a:srgbClr>
            </a:outerShdw>
          </a:effectLst>
        </p:spPr>
      </p:pic>
      <p:sp>
        <p:nvSpPr>
          <p:cNvPr id="18" name="Rectangle 17">
            <a:extLst>
              <a:ext uri="{FF2B5EF4-FFF2-40B4-BE49-F238E27FC236}">
                <a16:creationId xmlns:a16="http://schemas.microsoft.com/office/drawing/2014/main" id="{A6834A66-723F-4B47-BF01-F6D4B2A1B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22953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D980F42-EAA3-2699-1447-F5DE9111E098}"/>
              </a:ext>
            </a:extLst>
          </p:cNvPr>
          <p:cNvSpPr>
            <a:spLocks noGrp="1"/>
          </p:cNvSpPr>
          <p:nvPr>
            <p:ph type="ctrTitle"/>
          </p:nvPr>
        </p:nvSpPr>
        <p:spPr>
          <a:xfrm>
            <a:off x="589558" y="293428"/>
            <a:ext cx="5474257" cy="1815151"/>
          </a:xfrm>
        </p:spPr>
        <p:txBody>
          <a:bodyPr anchor="ctr">
            <a:normAutofit/>
          </a:bodyPr>
          <a:lstStyle/>
          <a:p>
            <a:r>
              <a:rPr lang="en-CA" sz="3600"/>
              <a:t>CANADA-EUROPE TRADE HISTORY </a:t>
            </a:r>
          </a:p>
        </p:txBody>
      </p:sp>
      <p:sp>
        <p:nvSpPr>
          <p:cNvPr id="3" name="Subtitle 2">
            <a:extLst>
              <a:ext uri="{FF2B5EF4-FFF2-40B4-BE49-F238E27FC236}">
                <a16:creationId xmlns:a16="http://schemas.microsoft.com/office/drawing/2014/main" id="{FB2010BC-1C31-1970-8DBD-7440727E99C1}"/>
              </a:ext>
            </a:extLst>
          </p:cNvPr>
          <p:cNvSpPr>
            <a:spLocks noGrp="1"/>
          </p:cNvSpPr>
          <p:nvPr>
            <p:ph type="subTitle" idx="1"/>
          </p:nvPr>
        </p:nvSpPr>
        <p:spPr>
          <a:xfrm>
            <a:off x="6270162" y="293427"/>
            <a:ext cx="4767005" cy="1815152"/>
          </a:xfrm>
        </p:spPr>
        <p:txBody>
          <a:bodyPr anchor="ctr">
            <a:normAutofit/>
          </a:bodyPr>
          <a:lstStyle/>
          <a:p>
            <a:r>
              <a:rPr lang="en-CA">
                <a:solidFill>
                  <a:schemeClr val="bg1"/>
                </a:solidFill>
              </a:rPr>
              <a:t>Carleton University</a:t>
            </a:r>
          </a:p>
        </p:txBody>
      </p:sp>
    </p:spTree>
    <p:extLst>
      <p:ext uri="{BB962C8B-B14F-4D97-AF65-F5344CB8AC3E}">
        <p14:creationId xmlns:p14="http://schemas.microsoft.com/office/powerpoint/2010/main" val="17873450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DAA74B-8E81-4F15-BC0F-4050965FF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74CD4C6-F07B-411C-876A-727559731F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83644"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E68289-2FBB-6AB8-1ACC-1E8CC53EF67A}"/>
              </a:ext>
            </a:extLst>
          </p:cNvPr>
          <p:cNvSpPr>
            <a:spLocks noGrp="1"/>
          </p:cNvSpPr>
          <p:nvPr>
            <p:ph type="title"/>
          </p:nvPr>
        </p:nvSpPr>
        <p:spPr>
          <a:xfrm>
            <a:off x="484552" y="365125"/>
            <a:ext cx="5022630" cy="2430030"/>
          </a:xfrm>
        </p:spPr>
        <p:txBody>
          <a:bodyPr>
            <a:normAutofit/>
          </a:bodyPr>
          <a:lstStyle/>
          <a:p>
            <a:r>
              <a:rPr lang="en-CA" dirty="0"/>
              <a:t>1763</a:t>
            </a:r>
          </a:p>
        </p:txBody>
      </p:sp>
      <p:sp>
        <p:nvSpPr>
          <p:cNvPr id="3" name="Content Placeholder 2">
            <a:extLst>
              <a:ext uri="{FF2B5EF4-FFF2-40B4-BE49-F238E27FC236}">
                <a16:creationId xmlns:a16="http://schemas.microsoft.com/office/drawing/2014/main" id="{9972FBD3-4A3F-098F-7F1E-048B797568C8}"/>
              </a:ext>
            </a:extLst>
          </p:cNvPr>
          <p:cNvSpPr>
            <a:spLocks noGrp="1"/>
          </p:cNvSpPr>
          <p:nvPr>
            <p:ph idx="1"/>
          </p:nvPr>
        </p:nvSpPr>
        <p:spPr>
          <a:xfrm>
            <a:off x="484552" y="3870613"/>
            <a:ext cx="5022630" cy="2306349"/>
          </a:xfrm>
        </p:spPr>
        <p:txBody>
          <a:bodyPr>
            <a:normAutofit/>
          </a:bodyPr>
          <a:lstStyle/>
          <a:p>
            <a:r>
              <a:rPr lang="en-US" sz="2800" dirty="0"/>
              <a:t>The French cede their stake in New France to Britain in the Treaty of Paris and the fur trade is </a:t>
            </a:r>
            <a:r>
              <a:rPr lang="en-US" sz="2800" dirty="0" err="1"/>
              <a:t>revitalised</a:t>
            </a:r>
            <a:r>
              <a:rPr lang="en-US" sz="2800" dirty="0"/>
              <a:t>. </a:t>
            </a:r>
            <a:endParaRPr lang="en-CA" sz="2800" dirty="0"/>
          </a:p>
        </p:txBody>
      </p:sp>
      <p:pic>
        <p:nvPicPr>
          <p:cNvPr id="5" name="Picture 4" descr="View of Eiffel Tower from city streets">
            <a:extLst>
              <a:ext uri="{FF2B5EF4-FFF2-40B4-BE49-F238E27FC236}">
                <a16:creationId xmlns:a16="http://schemas.microsoft.com/office/drawing/2014/main" id="{365DC9D0-819E-8889-87F2-D763E8CC9294}"/>
              </a:ext>
            </a:extLst>
          </p:cNvPr>
          <p:cNvPicPr>
            <a:picLocks noChangeAspect="1"/>
          </p:cNvPicPr>
          <p:nvPr/>
        </p:nvPicPr>
        <p:blipFill>
          <a:blip r:embed="rId2">
            <a:extLst>
              <a:ext uri="{28A0092B-C50C-407E-A947-70E740481C1C}">
                <a14:useLocalDpi xmlns:a14="http://schemas.microsoft.com/office/drawing/2010/main" val="0"/>
              </a:ext>
            </a:extLst>
          </a:blip>
          <a:srcRect t="12553" b="12553"/>
          <a:stretch/>
        </p:blipFill>
        <p:spPr>
          <a:xfrm>
            <a:off x="6083644" y="10"/>
            <a:ext cx="6108356" cy="6857990"/>
          </a:xfrm>
          <a:prstGeom prst="rect">
            <a:avLst/>
          </a:prstGeom>
        </p:spPr>
      </p:pic>
    </p:spTree>
    <p:extLst>
      <p:ext uri="{BB962C8B-B14F-4D97-AF65-F5344CB8AC3E}">
        <p14:creationId xmlns:p14="http://schemas.microsoft.com/office/powerpoint/2010/main" val="14504676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DAA74B-8E81-4F15-BC0F-4050965FF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74CD4C6-F07B-411C-876A-727559731F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83644"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E68289-2FBB-6AB8-1ACC-1E8CC53EF67A}"/>
              </a:ext>
            </a:extLst>
          </p:cNvPr>
          <p:cNvSpPr>
            <a:spLocks noGrp="1"/>
          </p:cNvSpPr>
          <p:nvPr>
            <p:ph type="title"/>
          </p:nvPr>
        </p:nvSpPr>
        <p:spPr>
          <a:xfrm>
            <a:off x="484552" y="365125"/>
            <a:ext cx="5022630" cy="2430030"/>
          </a:xfrm>
        </p:spPr>
        <p:txBody>
          <a:bodyPr>
            <a:normAutofit/>
          </a:bodyPr>
          <a:lstStyle/>
          <a:p>
            <a:r>
              <a:rPr lang="en-CA" dirty="0"/>
              <a:t>1867</a:t>
            </a:r>
          </a:p>
        </p:txBody>
      </p:sp>
      <p:sp>
        <p:nvSpPr>
          <p:cNvPr id="3" name="Content Placeholder 2">
            <a:extLst>
              <a:ext uri="{FF2B5EF4-FFF2-40B4-BE49-F238E27FC236}">
                <a16:creationId xmlns:a16="http://schemas.microsoft.com/office/drawing/2014/main" id="{9972FBD3-4A3F-098F-7F1E-048B797568C8}"/>
              </a:ext>
            </a:extLst>
          </p:cNvPr>
          <p:cNvSpPr>
            <a:spLocks noGrp="1"/>
          </p:cNvSpPr>
          <p:nvPr>
            <p:ph idx="1"/>
          </p:nvPr>
        </p:nvSpPr>
        <p:spPr>
          <a:xfrm>
            <a:off x="484552" y="3870613"/>
            <a:ext cx="5022630" cy="2306349"/>
          </a:xfrm>
        </p:spPr>
        <p:txBody>
          <a:bodyPr>
            <a:normAutofit fontScale="85000" lnSpcReduction="10000"/>
          </a:bodyPr>
          <a:lstStyle/>
          <a:p>
            <a:r>
              <a:rPr lang="en-US" sz="2800" dirty="0"/>
              <a:t>Canada becomes a self-governing Dominion of the British Empire, allowing it to make its own trade agreements with other countries, including Europe. </a:t>
            </a:r>
            <a:endParaRPr lang="en-CA" sz="2800" dirty="0"/>
          </a:p>
        </p:txBody>
      </p:sp>
      <p:pic>
        <p:nvPicPr>
          <p:cNvPr id="5" name="Picture 4">
            <a:extLst>
              <a:ext uri="{FF2B5EF4-FFF2-40B4-BE49-F238E27FC236}">
                <a16:creationId xmlns:a16="http://schemas.microsoft.com/office/drawing/2014/main" id="{365DC9D0-819E-8889-87F2-D763E8CC929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3221" r="23221"/>
          <a:stretch/>
        </p:blipFill>
        <p:spPr>
          <a:xfrm>
            <a:off x="6083644" y="10"/>
            <a:ext cx="6108356" cy="6857990"/>
          </a:xfrm>
          <a:prstGeom prst="rect">
            <a:avLst/>
          </a:prstGeom>
        </p:spPr>
      </p:pic>
      <p:sp>
        <p:nvSpPr>
          <p:cNvPr id="4" name="TextBox 3">
            <a:extLst>
              <a:ext uri="{FF2B5EF4-FFF2-40B4-BE49-F238E27FC236}">
                <a16:creationId xmlns:a16="http://schemas.microsoft.com/office/drawing/2014/main" id="{E9E4BEAF-3449-D501-A7A8-4C2FA3FC2FEF}"/>
              </a:ext>
            </a:extLst>
          </p:cNvPr>
          <p:cNvSpPr txBox="1"/>
          <p:nvPr/>
        </p:nvSpPr>
        <p:spPr>
          <a:xfrm>
            <a:off x="6083644" y="6858000"/>
            <a:ext cx="6108356" cy="230832"/>
          </a:xfrm>
          <a:prstGeom prst="rect">
            <a:avLst/>
          </a:prstGeom>
          <a:noFill/>
        </p:spPr>
        <p:txBody>
          <a:bodyPr wrap="square" rtlCol="0">
            <a:spAutoFit/>
          </a:bodyPr>
          <a:lstStyle/>
          <a:p>
            <a:r>
              <a:rPr lang="en-CA" sz="900">
                <a:hlinkClick r:id="rId3" tooltip="https://en.wikipedia.org/wiki/Canadian_Confederation"/>
              </a:rPr>
              <a:t>This Photo</a:t>
            </a:r>
            <a:r>
              <a:rPr lang="en-CA" sz="900"/>
              <a:t> by Unknown Author is licensed under </a:t>
            </a:r>
            <a:r>
              <a:rPr lang="en-CA" sz="900">
                <a:hlinkClick r:id="rId4" tooltip="https://creativecommons.org/licenses/by-sa/3.0/"/>
              </a:rPr>
              <a:t>CC BY-SA</a:t>
            </a:r>
            <a:endParaRPr lang="en-CA" sz="900"/>
          </a:p>
        </p:txBody>
      </p:sp>
    </p:spTree>
    <p:extLst>
      <p:ext uri="{BB962C8B-B14F-4D97-AF65-F5344CB8AC3E}">
        <p14:creationId xmlns:p14="http://schemas.microsoft.com/office/powerpoint/2010/main" val="23054632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DAA74B-8E81-4F15-BC0F-4050965FF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74CD4C6-F07B-411C-876A-727559731F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83644"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788567-960D-8020-2351-2CBB1EC357D1}"/>
              </a:ext>
            </a:extLst>
          </p:cNvPr>
          <p:cNvSpPr>
            <a:spLocks noGrp="1"/>
          </p:cNvSpPr>
          <p:nvPr>
            <p:ph type="title"/>
          </p:nvPr>
        </p:nvSpPr>
        <p:spPr>
          <a:xfrm>
            <a:off x="484552" y="365125"/>
            <a:ext cx="5022630" cy="2430030"/>
          </a:xfrm>
        </p:spPr>
        <p:txBody>
          <a:bodyPr>
            <a:normAutofit/>
          </a:bodyPr>
          <a:lstStyle/>
          <a:p>
            <a:r>
              <a:rPr lang="en-CA" dirty="0"/>
              <a:t>1871</a:t>
            </a:r>
          </a:p>
        </p:txBody>
      </p:sp>
      <p:sp>
        <p:nvSpPr>
          <p:cNvPr id="3" name="Content Placeholder 2">
            <a:extLst>
              <a:ext uri="{FF2B5EF4-FFF2-40B4-BE49-F238E27FC236}">
                <a16:creationId xmlns:a16="http://schemas.microsoft.com/office/drawing/2014/main" id="{6967FF94-9B27-66E8-4661-5EFC40171C85}"/>
              </a:ext>
            </a:extLst>
          </p:cNvPr>
          <p:cNvSpPr>
            <a:spLocks noGrp="1"/>
          </p:cNvSpPr>
          <p:nvPr>
            <p:ph idx="1"/>
          </p:nvPr>
        </p:nvSpPr>
        <p:spPr>
          <a:xfrm>
            <a:off x="484552" y="3870613"/>
            <a:ext cx="5022630" cy="2306349"/>
          </a:xfrm>
        </p:spPr>
        <p:txBody>
          <a:bodyPr>
            <a:normAutofit fontScale="92500" lnSpcReduction="10000"/>
          </a:bodyPr>
          <a:lstStyle/>
          <a:p>
            <a:r>
              <a:rPr lang="en-US" sz="2800" dirty="0"/>
              <a:t>The United Kingdom relaxes its protectionism, allowing Canadian products to be exported to Europe without tariffs.</a:t>
            </a:r>
            <a:endParaRPr lang="en-CA" sz="2800" dirty="0"/>
          </a:p>
        </p:txBody>
      </p:sp>
      <p:pic>
        <p:nvPicPr>
          <p:cNvPr id="5" name="Picture 4">
            <a:extLst>
              <a:ext uri="{FF2B5EF4-FFF2-40B4-BE49-F238E27FC236}">
                <a16:creationId xmlns:a16="http://schemas.microsoft.com/office/drawing/2014/main" id="{1171466A-1ADD-1D0E-0591-E92B5608A3C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2839" b="12839"/>
          <a:stretch/>
        </p:blipFill>
        <p:spPr>
          <a:xfrm>
            <a:off x="6083644" y="10"/>
            <a:ext cx="6108356" cy="6857990"/>
          </a:xfrm>
          <a:prstGeom prst="rect">
            <a:avLst/>
          </a:prstGeom>
        </p:spPr>
      </p:pic>
    </p:spTree>
    <p:extLst>
      <p:ext uri="{BB962C8B-B14F-4D97-AF65-F5344CB8AC3E}">
        <p14:creationId xmlns:p14="http://schemas.microsoft.com/office/powerpoint/2010/main" val="39979050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DAA74B-8E81-4F15-BC0F-4050965FF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74CD4C6-F07B-411C-876A-727559731F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83644"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788567-960D-8020-2351-2CBB1EC357D1}"/>
              </a:ext>
            </a:extLst>
          </p:cNvPr>
          <p:cNvSpPr>
            <a:spLocks noGrp="1"/>
          </p:cNvSpPr>
          <p:nvPr>
            <p:ph type="title"/>
          </p:nvPr>
        </p:nvSpPr>
        <p:spPr>
          <a:xfrm>
            <a:off x="484552" y="365125"/>
            <a:ext cx="5022630" cy="2430030"/>
          </a:xfrm>
        </p:spPr>
        <p:txBody>
          <a:bodyPr>
            <a:normAutofit/>
          </a:bodyPr>
          <a:lstStyle/>
          <a:p>
            <a:r>
              <a:rPr lang="en-CA" dirty="0"/>
              <a:t>1947</a:t>
            </a:r>
          </a:p>
        </p:txBody>
      </p:sp>
      <p:sp>
        <p:nvSpPr>
          <p:cNvPr id="3" name="Content Placeholder 2">
            <a:extLst>
              <a:ext uri="{FF2B5EF4-FFF2-40B4-BE49-F238E27FC236}">
                <a16:creationId xmlns:a16="http://schemas.microsoft.com/office/drawing/2014/main" id="{6967FF94-9B27-66E8-4661-5EFC40171C85}"/>
              </a:ext>
            </a:extLst>
          </p:cNvPr>
          <p:cNvSpPr>
            <a:spLocks noGrp="1"/>
          </p:cNvSpPr>
          <p:nvPr>
            <p:ph idx="1"/>
          </p:nvPr>
        </p:nvSpPr>
        <p:spPr>
          <a:xfrm>
            <a:off x="484552" y="3870613"/>
            <a:ext cx="5022630" cy="2306349"/>
          </a:xfrm>
        </p:spPr>
        <p:txBody>
          <a:bodyPr>
            <a:normAutofit fontScale="85000" lnSpcReduction="10000"/>
          </a:bodyPr>
          <a:lstStyle/>
          <a:p>
            <a:r>
              <a:rPr lang="en-US" sz="2800" dirty="0"/>
              <a:t>Canada and European countries sign the General Agreement on Tariffs and Trade (GATT), which provides preferential access for goods moving between countries.</a:t>
            </a:r>
            <a:endParaRPr lang="en-CA" sz="2800" dirty="0"/>
          </a:p>
        </p:txBody>
      </p:sp>
      <p:pic>
        <p:nvPicPr>
          <p:cNvPr id="5" name="Picture 4">
            <a:extLst>
              <a:ext uri="{FF2B5EF4-FFF2-40B4-BE49-F238E27FC236}">
                <a16:creationId xmlns:a16="http://schemas.microsoft.com/office/drawing/2014/main" id="{1171466A-1ADD-1D0E-0591-E92B5608A3C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319" r="20319"/>
          <a:stretch/>
        </p:blipFill>
        <p:spPr>
          <a:xfrm>
            <a:off x="6083644" y="10"/>
            <a:ext cx="6108356" cy="6857990"/>
          </a:xfrm>
          <a:prstGeom prst="rect">
            <a:avLst/>
          </a:prstGeom>
        </p:spPr>
      </p:pic>
      <p:sp>
        <p:nvSpPr>
          <p:cNvPr id="4" name="TextBox 3">
            <a:extLst>
              <a:ext uri="{FF2B5EF4-FFF2-40B4-BE49-F238E27FC236}">
                <a16:creationId xmlns:a16="http://schemas.microsoft.com/office/drawing/2014/main" id="{EC5DEDB7-6209-F08A-5A11-0B92D28B939E}"/>
              </a:ext>
            </a:extLst>
          </p:cNvPr>
          <p:cNvSpPr txBox="1"/>
          <p:nvPr/>
        </p:nvSpPr>
        <p:spPr>
          <a:xfrm>
            <a:off x="6083644" y="6858000"/>
            <a:ext cx="6108356" cy="230832"/>
          </a:xfrm>
          <a:prstGeom prst="rect">
            <a:avLst/>
          </a:prstGeom>
          <a:noFill/>
        </p:spPr>
        <p:txBody>
          <a:bodyPr wrap="square" rtlCol="0">
            <a:spAutoFit/>
          </a:bodyPr>
          <a:lstStyle/>
          <a:p>
            <a:r>
              <a:rPr lang="en-CA" sz="900">
                <a:hlinkClick r:id="rId3" tooltip="https://stileex.xyz/langue-la-plus-apprise-au-monde/"/>
              </a:rPr>
              <a:t>This Photo</a:t>
            </a:r>
            <a:r>
              <a:rPr lang="en-CA" sz="900"/>
              <a:t> by Unknown Author is licensed under </a:t>
            </a:r>
            <a:r>
              <a:rPr lang="en-CA" sz="900">
                <a:hlinkClick r:id="rId4" tooltip="https://creativecommons.org/licenses/by/3.0/"/>
              </a:rPr>
              <a:t>CC BY</a:t>
            </a:r>
            <a:endParaRPr lang="en-CA" sz="900"/>
          </a:p>
        </p:txBody>
      </p:sp>
    </p:spTree>
    <p:extLst>
      <p:ext uri="{BB962C8B-B14F-4D97-AF65-F5344CB8AC3E}">
        <p14:creationId xmlns:p14="http://schemas.microsoft.com/office/powerpoint/2010/main" val="18648471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DAA74B-8E81-4F15-BC0F-4050965FF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74CD4C6-F07B-411C-876A-727559731F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83644"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E68289-2FBB-6AB8-1ACC-1E8CC53EF67A}"/>
              </a:ext>
            </a:extLst>
          </p:cNvPr>
          <p:cNvSpPr>
            <a:spLocks noGrp="1"/>
          </p:cNvSpPr>
          <p:nvPr>
            <p:ph type="title"/>
          </p:nvPr>
        </p:nvSpPr>
        <p:spPr>
          <a:xfrm>
            <a:off x="484552" y="365125"/>
            <a:ext cx="5022630" cy="2430030"/>
          </a:xfrm>
        </p:spPr>
        <p:txBody>
          <a:bodyPr>
            <a:normAutofit/>
          </a:bodyPr>
          <a:lstStyle/>
          <a:p>
            <a:r>
              <a:rPr lang="en-CA" dirty="0"/>
              <a:t>1957</a:t>
            </a:r>
          </a:p>
        </p:txBody>
      </p:sp>
      <p:sp>
        <p:nvSpPr>
          <p:cNvPr id="3" name="Content Placeholder 2">
            <a:extLst>
              <a:ext uri="{FF2B5EF4-FFF2-40B4-BE49-F238E27FC236}">
                <a16:creationId xmlns:a16="http://schemas.microsoft.com/office/drawing/2014/main" id="{9972FBD3-4A3F-098F-7F1E-048B797568C8}"/>
              </a:ext>
            </a:extLst>
          </p:cNvPr>
          <p:cNvSpPr>
            <a:spLocks noGrp="1"/>
          </p:cNvSpPr>
          <p:nvPr>
            <p:ph idx="1"/>
          </p:nvPr>
        </p:nvSpPr>
        <p:spPr>
          <a:xfrm>
            <a:off x="484552" y="3870613"/>
            <a:ext cx="5022630" cy="2306349"/>
          </a:xfrm>
        </p:spPr>
        <p:txBody>
          <a:bodyPr>
            <a:normAutofit fontScale="85000" lnSpcReduction="10000"/>
          </a:bodyPr>
          <a:lstStyle/>
          <a:p>
            <a:r>
              <a:rPr lang="en-US" sz="2800" dirty="0"/>
              <a:t>The European Economic Community (now the European Union) is established, leading to increased economic cooperation between Canada and Europe.</a:t>
            </a:r>
            <a:endParaRPr lang="en-CA" sz="2800" dirty="0"/>
          </a:p>
        </p:txBody>
      </p:sp>
      <p:pic>
        <p:nvPicPr>
          <p:cNvPr id="5" name="Picture 4">
            <a:extLst>
              <a:ext uri="{FF2B5EF4-FFF2-40B4-BE49-F238E27FC236}">
                <a16:creationId xmlns:a16="http://schemas.microsoft.com/office/drawing/2014/main" id="{365DC9D0-819E-8889-87F2-D763E8CC929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5135" r="25135"/>
          <a:stretch/>
        </p:blipFill>
        <p:spPr>
          <a:xfrm>
            <a:off x="6083644" y="10"/>
            <a:ext cx="6108356" cy="6857990"/>
          </a:xfrm>
          <a:prstGeom prst="rect">
            <a:avLst/>
          </a:prstGeom>
        </p:spPr>
      </p:pic>
      <p:sp>
        <p:nvSpPr>
          <p:cNvPr id="4" name="TextBox 3">
            <a:extLst>
              <a:ext uri="{FF2B5EF4-FFF2-40B4-BE49-F238E27FC236}">
                <a16:creationId xmlns:a16="http://schemas.microsoft.com/office/drawing/2014/main" id="{BA8894C2-F2E6-876F-1DAC-BD427577A709}"/>
              </a:ext>
            </a:extLst>
          </p:cNvPr>
          <p:cNvSpPr txBox="1"/>
          <p:nvPr/>
        </p:nvSpPr>
        <p:spPr>
          <a:xfrm>
            <a:off x="6083644" y="6858000"/>
            <a:ext cx="6108356" cy="230832"/>
          </a:xfrm>
          <a:prstGeom prst="rect">
            <a:avLst/>
          </a:prstGeom>
          <a:noFill/>
        </p:spPr>
        <p:txBody>
          <a:bodyPr wrap="square" rtlCol="0">
            <a:spAutoFit/>
          </a:bodyPr>
          <a:lstStyle/>
          <a:p>
            <a:r>
              <a:rPr lang="en-CA" sz="900">
                <a:hlinkClick r:id="rId3" tooltip="https://jaimecast.blogspot.com/2020/03/seguimos-aprendiendo-sobre-la-union.html"/>
              </a:rPr>
              <a:t>This Photo</a:t>
            </a:r>
            <a:r>
              <a:rPr lang="en-CA" sz="900"/>
              <a:t> by Unknown Author is licensed under </a:t>
            </a:r>
            <a:r>
              <a:rPr lang="en-CA" sz="900">
                <a:hlinkClick r:id="rId4" tooltip="https://creativecommons.org/licenses/by-nc/3.0/"/>
              </a:rPr>
              <a:t>CC BY-NC</a:t>
            </a:r>
            <a:endParaRPr lang="en-CA" sz="900"/>
          </a:p>
        </p:txBody>
      </p:sp>
    </p:spTree>
    <p:extLst>
      <p:ext uri="{BB962C8B-B14F-4D97-AF65-F5344CB8AC3E}">
        <p14:creationId xmlns:p14="http://schemas.microsoft.com/office/powerpoint/2010/main" val="33707970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DAA74B-8E81-4F15-BC0F-4050965FF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74CD4C6-F07B-411C-876A-727559731F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83644"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E68289-2FBB-6AB8-1ACC-1E8CC53EF67A}"/>
              </a:ext>
            </a:extLst>
          </p:cNvPr>
          <p:cNvSpPr>
            <a:spLocks noGrp="1"/>
          </p:cNvSpPr>
          <p:nvPr>
            <p:ph type="title"/>
          </p:nvPr>
        </p:nvSpPr>
        <p:spPr>
          <a:xfrm>
            <a:off x="484552" y="365125"/>
            <a:ext cx="5022630" cy="2430030"/>
          </a:xfrm>
        </p:spPr>
        <p:txBody>
          <a:bodyPr>
            <a:normAutofit/>
          </a:bodyPr>
          <a:lstStyle/>
          <a:p>
            <a:r>
              <a:rPr lang="en-CA" dirty="0"/>
              <a:t>2004</a:t>
            </a:r>
          </a:p>
        </p:txBody>
      </p:sp>
      <p:sp>
        <p:nvSpPr>
          <p:cNvPr id="3" name="Content Placeholder 2">
            <a:extLst>
              <a:ext uri="{FF2B5EF4-FFF2-40B4-BE49-F238E27FC236}">
                <a16:creationId xmlns:a16="http://schemas.microsoft.com/office/drawing/2014/main" id="{9972FBD3-4A3F-098F-7F1E-048B797568C8}"/>
              </a:ext>
            </a:extLst>
          </p:cNvPr>
          <p:cNvSpPr>
            <a:spLocks noGrp="1"/>
          </p:cNvSpPr>
          <p:nvPr>
            <p:ph idx="1"/>
          </p:nvPr>
        </p:nvSpPr>
        <p:spPr>
          <a:xfrm>
            <a:off x="484552" y="3870613"/>
            <a:ext cx="5022630" cy="2306349"/>
          </a:xfrm>
        </p:spPr>
        <p:txBody>
          <a:bodyPr>
            <a:normAutofit fontScale="85000" lnSpcReduction="20000"/>
          </a:bodyPr>
          <a:lstStyle/>
          <a:p>
            <a:r>
              <a:rPr lang="en-US" sz="2800" dirty="0"/>
              <a:t>Canada and the European Union (EU) begin negotiations on the Canada-EU Trade and Investment Enhancement Agreement (TIEA). This agreement was later superseded by CETA. </a:t>
            </a:r>
            <a:endParaRPr lang="en-CA" sz="2800" dirty="0"/>
          </a:p>
        </p:txBody>
      </p:sp>
      <p:pic>
        <p:nvPicPr>
          <p:cNvPr id="5" name="Picture 4">
            <a:extLst>
              <a:ext uri="{FF2B5EF4-FFF2-40B4-BE49-F238E27FC236}">
                <a16:creationId xmlns:a16="http://schemas.microsoft.com/office/drawing/2014/main" id="{365DC9D0-819E-8889-87F2-D763E8CC929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357" r="20357"/>
          <a:stretch/>
        </p:blipFill>
        <p:spPr>
          <a:xfrm>
            <a:off x="6083644" y="10"/>
            <a:ext cx="6108356" cy="6857990"/>
          </a:xfrm>
          <a:prstGeom prst="rect">
            <a:avLst/>
          </a:prstGeom>
        </p:spPr>
      </p:pic>
      <p:sp>
        <p:nvSpPr>
          <p:cNvPr id="4" name="TextBox 3">
            <a:extLst>
              <a:ext uri="{FF2B5EF4-FFF2-40B4-BE49-F238E27FC236}">
                <a16:creationId xmlns:a16="http://schemas.microsoft.com/office/drawing/2014/main" id="{05D39722-7416-E48B-8939-D9D5851C592F}"/>
              </a:ext>
            </a:extLst>
          </p:cNvPr>
          <p:cNvSpPr txBox="1"/>
          <p:nvPr/>
        </p:nvSpPr>
        <p:spPr>
          <a:xfrm>
            <a:off x="6083644" y="6858000"/>
            <a:ext cx="6108356" cy="230832"/>
          </a:xfrm>
          <a:prstGeom prst="rect">
            <a:avLst/>
          </a:prstGeom>
          <a:noFill/>
        </p:spPr>
        <p:txBody>
          <a:bodyPr wrap="square" rtlCol="0">
            <a:spAutoFit/>
          </a:bodyPr>
          <a:lstStyle/>
          <a:p>
            <a:r>
              <a:rPr lang="en-CA" sz="900">
                <a:hlinkClick r:id="rId3" tooltip="https://theodi.org/article/what-types-of-international-regulatory-cooperation-are-available-for-boosting-trust-in-cross-border-data-flows-for-global-trade/"/>
              </a:rPr>
              <a:t>This Photo</a:t>
            </a:r>
            <a:r>
              <a:rPr lang="en-CA" sz="900"/>
              <a:t> by Unknown Author is licensed under </a:t>
            </a:r>
            <a:r>
              <a:rPr lang="en-CA" sz="900">
                <a:hlinkClick r:id="rId4" tooltip="https://creativecommons.org/licenses/by-sa/3.0/"/>
              </a:rPr>
              <a:t>CC BY-SA</a:t>
            </a:r>
            <a:endParaRPr lang="en-CA" sz="900"/>
          </a:p>
        </p:txBody>
      </p:sp>
    </p:spTree>
    <p:extLst>
      <p:ext uri="{BB962C8B-B14F-4D97-AF65-F5344CB8AC3E}">
        <p14:creationId xmlns:p14="http://schemas.microsoft.com/office/powerpoint/2010/main" val="37365004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DAA74B-8E81-4F15-BC0F-4050965FF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74CD4C6-F07B-411C-876A-727559731F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83644"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E68289-2FBB-6AB8-1ACC-1E8CC53EF67A}"/>
              </a:ext>
            </a:extLst>
          </p:cNvPr>
          <p:cNvSpPr>
            <a:spLocks noGrp="1"/>
          </p:cNvSpPr>
          <p:nvPr>
            <p:ph type="title"/>
          </p:nvPr>
        </p:nvSpPr>
        <p:spPr>
          <a:xfrm>
            <a:off x="484552" y="365125"/>
            <a:ext cx="5022630" cy="2430030"/>
          </a:xfrm>
        </p:spPr>
        <p:txBody>
          <a:bodyPr>
            <a:normAutofit/>
          </a:bodyPr>
          <a:lstStyle/>
          <a:p>
            <a:r>
              <a:rPr lang="en-CA" dirty="0"/>
              <a:t>2007</a:t>
            </a:r>
          </a:p>
        </p:txBody>
      </p:sp>
      <p:sp>
        <p:nvSpPr>
          <p:cNvPr id="3" name="Content Placeholder 2">
            <a:extLst>
              <a:ext uri="{FF2B5EF4-FFF2-40B4-BE49-F238E27FC236}">
                <a16:creationId xmlns:a16="http://schemas.microsoft.com/office/drawing/2014/main" id="{9972FBD3-4A3F-098F-7F1E-048B797568C8}"/>
              </a:ext>
            </a:extLst>
          </p:cNvPr>
          <p:cNvSpPr>
            <a:spLocks noGrp="1"/>
          </p:cNvSpPr>
          <p:nvPr>
            <p:ph idx="1"/>
          </p:nvPr>
        </p:nvSpPr>
        <p:spPr>
          <a:xfrm>
            <a:off x="484552" y="3870613"/>
            <a:ext cx="5022630" cy="2306349"/>
          </a:xfrm>
        </p:spPr>
        <p:txBody>
          <a:bodyPr>
            <a:normAutofit fontScale="92500" lnSpcReduction="10000"/>
          </a:bodyPr>
          <a:lstStyle/>
          <a:p>
            <a:r>
              <a:rPr lang="en-US" sz="2800" dirty="0"/>
              <a:t>Canadian and EU leaders agree to conduct joint study to examine costs and benefits of pursuing a closer economic partnership.</a:t>
            </a:r>
            <a:endParaRPr lang="en-CA" sz="2800" dirty="0"/>
          </a:p>
        </p:txBody>
      </p:sp>
      <p:pic>
        <p:nvPicPr>
          <p:cNvPr id="5" name="Picture 4">
            <a:extLst>
              <a:ext uri="{FF2B5EF4-FFF2-40B4-BE49-F238E27FC236}">
                <a16:creationId xmlns:a16="http://schemas.microsoft.com/office/drawing/2014/main" id="{365DC9D0-819E-8889-87F2-D763E8CC929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556" r="16556"/>
          <a:stretch/>
        </p:blipFill>
        <p:spPr>
          <a:xfrm>
            <a:off x="6083644" y="10"/>
            <a:ext cx="6108356" cy="6857990"/>
          </a:xfrm>
          <a:prstGeom prst="rect">
            <a:avLst/>
          </a:prstGeom>
        </p:spPr>
      </p:pic>
      <p:sp>
        <p:nvSpPr>
          <p:cNvPr id="4" name="TextBox 3">
            <a:extLst>
              <a:ext uri="{FF2B5EF4-FFF2-40B4-BE49-F238E27FC236}">
                <a16:creationId xmlns:a16="http://schemas.microsoft.com/office/drawing/2014/main" id="{E9E4BEAF-3449-D501-A7A8-4C2FA3FC2FEF}"/>
              </a:ext>
            </a:extLst>
          </p:cNvPr>
          <p:cNvSpPr txBox="1"/>
          <p:nvPr/>
        </p:nvSpPr>
        <p:spPr>
          <a:xfrm>
            <a:off x="6083644" y="6858000"/>
            <a:ext cx="6108356" cy="230832"/>
          </a:xfrm>
          <a:prstGeom prst="rect">
            <a:avLst/>
          </a:prstGeom>
          <a:noFill/>
        </p:spPr>
        <p:txBody>
          <a:bodyPr wrap="square" rtlCol="0">
            <a:spAutoFit/>
          </a:bodyPr>
          <a:lstStyle/>
          <a:p>
            <a:r>
              <a:rPr lang="en-CA" sz="900">
                <a:hlinkClick r:id="rId3" tooltip="https://www.flickr.com/photos/europeancouncil/9687543816"/>
              </a:rPr>
              <a:t>This Photo</a:t>
            </a:r>
            <a:r>
              <a:rPr lang="en-CA" sz="900"/>
              <a:t> by Unknown Author is licensed under </a:t>
            </a:r>
            <a:r>
              <a:rPr lang="en-CA" sz="900">
                <a:hlinkClick r:id="rId4" tooltip="https://creativecommons.org/licenses/by-nc-nd/3.0/"/>
              </a:rPr>
              <a:t>CC BY-NC-ND</a:t>
            </a:r>
            <a:endParaRPr lang="en-CA" sz="900"/>
          </a:p>
        </p:txBody>
      </p:sp>
    </p:spTree>
    <p:extLst>
      <p:ext uri="{BB962C8B-B14F-4D97-AF65-F5344CB8AC3E}">
        <p14:creationId xmlns:p14="http://schemas.microsoft.com/office/powerpoint/2010/main" val="15268562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DAA74B-8E81-4F15-BC0F-4050965FF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74CD4C6-F07B-411C-876A-727559731F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83644"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788567-960D-8020-2351-2CBB1EC357D1}"/>
              </a:ext>
            </a:extLst>
          </p:cNvPr>
          <p:cNvSpPr>
            <a:spLocks noGrp="1"/>
          </p:cNvSpPr>
          <p:nvPr>
            <p:ph type="title"/>
          </p:nvPr>
        </p:nvSpPr>
        <p:spPr>
          <a:xfrm>
            <a:off x="484552" y="365125"/>
            <a:ext cx="5022630" cy="2430030"/>
          </a:xfrm>
        </p:spPr>
        <p:txBody>
          <a:bodyPr>
            <a:normAutofit/>
          </a:bodyPr>
          <a:lstStyle/>
          <a:p>
            <a:r>
              <a:rPr lang="en-CA" dirty="0"/>
              <a:t>2008</a:t>
            </a:r>
          </a:p>
        </p:txBody>
      </p:sp>
      <p:sp>
        <p:nvSpPr>
          <p:cNvPr id="3" name="Content Placeholder 2">
            <a:extLst>
              <a:ext uri="{FF2B5EF4-FFF2-40B4-BE49-F238E27FC236}">
                <a16:creationId xmlns:a16="http://schemas.microsoft.com/office/drawing/2014/main" id="{6967FF94-9B27-66E8-4661-5EFC40171C85}"/>
              </a:ext>
            </a:extLst>
          </p:cNvPr>
          <p:cNvSpPr>
            <a:spLocks noGrp="1"/>
          </p:cNvSpPr>
          <p:nvPr>
            <p:ph idx="1"/>
          </p:nvPr>
        </p:nvSpPr>
        <p:spPr>
          <a:xfrm>
            <a:off x="484552" y="3870613"/>
            <a:ext cx="5022630" cy="2306349"/>
          </a:xfrm>
        </p:spPr>
        <p:txBody>
          <a:bodyPr>
            <a:normAutofit fontScale="85000" lnSpcReduction="10000"/>
          </a:bodyPr>
          <a:lstStyle/>
          <a:p>
            <a:r>
              <a:rPr lang="en-US" sz="2800" dirty="0"/>
              <a:t>Canada signs the Canada-European Free Trade Association (EFTA) Free Trade Agreement with Iceland, Norway, Switzerland, and Liechtenstein.</a:t>
            </a:r>
            <a:endParaRPr lang="en-CA" sz="2800" dirty="0"/>
          </a:p>
        </p:txBody>
      </p:sp>
      <p:pic>
        <p:nvPicPr>
          <p:cNvPr id="5" name="Picture 4">
            <a:extLst>
              <a:ext uri="{FF2B5EF4-FFF2-40B4-BE49-F238E27FC236}">
                <a16:creationId xmlns:a16="http://schemas.microsoft.com/office/drawing/2014/main" id="{1171466A-1ADD-1D0E-0591-E92B5608A3C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816" r="13816"/>
          <a:stretch/>
        </p:blipFill>
        <p:spPr>
          <a:xfrm>
            <a:off x="6083644" y="10"/>
            <a:ext cx="6108356" cy="6857990"/>
          </a:xfrm>
          <a:prstGeom prst="rect">
            <a:avLst/>
          </a:prstGeom>
        </p:spPr>
      </p:pic>
      <p:sp>
        <p:nvSpPr>
          <p:cNvPr id="4" name="TextBox 3">
            <a:extLst>
              <a:ext uri="{FF2B5EF4-FFF2-40B4-BE49-F238E27FC236}">
                <a16:creationId xmlns:a16="http://schemas.microsoft.com/office/drawing/2014/main" id="{197CF8C3-EDEE-6619-A479-8896ABC8DC17}"/>
              </a:ext>
            </a:extLst>
          </p:cNvPr>
          <p:cNvSpPr txBox="1"/>
          <p:nvPr/>
        </p:nvSpPr>
        <p:spPr>
          <a:xfrm>
            <a:off x="6083644" y="6858000"/>
            <a:ext cx="6108356" cy="230832"/>
          </a:xfrm>
          <a:prstGeom prst="rect">
            <a:avLst/>
          </a:prstGeom>
          <a:noFill/>
        </p:spPr>
        <p:txBody>
          <a:bodyPr wrap="square" rtlCol="0">
            <a:spAutoFit/>
          </a:bodyPr>
          <a:lstStyle/>
          <a:p>
            <a:r>
              <a:rPr lang="en-CA" sz="900">
                <a:hlinkClick r:id="rId3" tooltip="http://www.flickr.com/photos/nhd-info/3628654852/"/>
              </a:rPr>
              <a:t>This Photo</a:t>
            </a:r>
            <a:r>
              <a:rPr lang="en-CA" sz="900"/>
              <a:t> by Unknown Author is licensed under </a:t>
            </a:r>
            <a:r>
              <a:rPr lang="en-CA" sz="900">
                <a:hlinkClick r:id="rId4" tooltip="https://creativecommons.org/licenses/by/3.0/"/>
              </a:rPr>
              <a:t>CC BY</a:t>
            </a:r>
            <a:endParaRPr lang="en-CA" sz="900"/>
          </a:p>
        </p:txBody>
      </p:sp>
    </p:spTree>
    <p:extLst>
      <p:ext uri="{BB962C8B-B14F-4D97-AF65-F5344CB8AC3E}">
        <p14:creationId xmlns:p14="http://schemas.microsoft.com/office/powerpoint/2010/main" val="32983539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DDAA74B-8E81-4F15-BC0F-4050965FF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74CD4C6-F07B-411C-876A-727559731F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83644"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788567-960D-8020-2351-2CBB1EC357D1}"/>
              </a:ext>
            </a:extLst>
          </p:cNvPr>
          <p:cNvSpPr>
            <a:spLocks noGrp="1"/>
          </p:cNvSpPr>
          <p:nvPr>
            <p:ph type="title"/>
          </p:nvPr>
        </p:nvSpPr>
        <p:spPr>
          <a:xfrm>
            <a:off x="484552" y="365125"/>
            <a:ext cx="5022630" cy="2430030"/>
          </a:xfrm>
        </p:spPr>
        <p:txBody>
          <a:bodyPr>
            <a:normAutofit/>
          </a:bodyPr>
          <a:lstStyle/>
          <a:p>
            <a:r>
              <a:rPr lang="en-CA" dirty="0"/>
              <a:t>2013</a:t>
            </a:r>
          </a:p>
        </p:txBody>
      </p:sp>
      <p:sp>
        <p:nvSpPr>
          <p:cNvPr id="3" name="Content Placeholder 2">
            <a:extLst>
              <a:ext uri="{FF2B5EF4-FFF2-40B4-BE49-F238E27FC236}">
                <a16:creationId xmlns:a16="http://schemas.microsoft.com/office/drawing/2014/main" id="{6967FF94-9B27-66E8-4661-5EFC40171C85}"/>
              </a:ext>
            </a:extLst>
          </p:cNvPr>
          <p:cNvSpPr>
            <a:spLocks noGrp="1"/>
          </p:cNvSpPr>
          <p:nvPr>
            <p:ph idx="1"/>
          </p:nvPr>
        </p:nvSpPr>
        <p:spPr>
          <a:xfrm>
            <a:off x="484552" y="3870613"/>
            <a:ext cx="5022630" cy="2306349"/>
          </a:xfrm>
        </p:spPr>
        <p:txBody>
          <a:bodyPr>
            <a:normAutofit/>
          </a:bodyPr>
          <a:lstStyle/>
          <a:p>
            <a:r>
              <a:rPr lang="en-US" sz="1900"/>
              <a:t>The Canada–European Union Comprehensive Economic and Trade Agreement (CETA) is agreed in principle, which will provide Canada and the EU with increased access to each other's markets for goods, services, and investments. </a:t>
            </a:r>
            <a:endParaRPr lang="en-CA" sz="1900"/>
          </a:p>
        </p:txBody>
      </p:sp>
      <p:pic>
        <p:nvPicPr>
          <p:cNvPr id="5" name="Picture 4">
            <a:extLst>
              <a:ext uri="{FF2B5EF4-FFF2-40B4-BE49-F238E27FC236}">
                <a16:creationId xmlns:a16="http://schemas.microsoft.com/office/drawing/2014/main" id="{1171466A-1ADD-1D0E-0591-E92B5608A3C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4413" r="34413"/>
          <a:stretch/>
        </p:blipFill>
        <p:spPr>
          <a:xfrm>
            <a:off x="6083644" y="10"/>
            <a:ext cx="6108356" cy="6857990"/>
          </a:xfrm>
          <a:prstGeom prst="rect">
            <a:avLst/>
          </a:prstGeom>
        </p:spPr>
      </p:pic>
      <p:sp>
        <p:nvSpPr>
          <p:cNvPr id="4" name="TextBox 3">
            <a:extLst>
              <a:ext uri="{FF2B5EF4-FFF2-40B4-BE49-F238E27FC236}">
                <a16:creationId xmlns:a16="http://schemas.microsoft.com/office/drawing/2014/main" id="{197CF8C3-EDEE-6619-A479-8896ABC8DC17}"/>
              </a:ext>
            </a:extLst>
          </p:cNvPr>
          <p:cNvSpPr txBox="1"/>
          <p:nvPr/>
        </p:nvSpPr>
        <p:spPr>
          <a:xfrm>
            <a:off x="6083644" y="6858000"/>
            <a:ext cx="3320140" cy="230832"/>
          </a:xfrm>
          <a:prstGeom prst="rect">
            <a:avLst/>
          </a:prstGeom>
          <a:solidFill>
            <a:srgbClr val="000000"/>
          </a:solidFill>
        </p:spPr>
        <p:txBody>
          <a:bodyPr wrap="none" rtlCol="0">
            <a:spAutoFit/>
          </a:bodyPr>
          <a:lstStyle/>
          <a:p>
            <a:r>
              <a:rPr lang="en-CA" sz="900">
                <a:hlinkClick r:id="rId3" tooltip="https://policyoptions.irpp.org/magazines/immigration-jobs-and-canadas-future/the-canada-eu-comprehensive-economic-trade-agreement-more-to-it-than-meets-the-eye/"/>
              </a:rPr>
              <a:t>This Photo</a:t>
            </a:r>
            <a:r>
              <a:rPr lang="en-CA" sz="900"/>
              <a:t> by Unknown Author is licensed under </a:t>
            </a:r>
            <a:r>
              <a:rPr lang="en-CA" sz="900">
                <a:hlinkClick r:id="rId4" tooltip="https://creativecommons.org/licenses/by-nd/3.0/"/>
              </a:rPr>
              <a:t>CC BY-ND</a:t>
            </a:r>
            <a:endParaRPr lang="en-CA" sz="900"/>
          </a:p>
        </p:txBody>
      </p:sp>
    </p:spTree>
    <p:extLst>
      <p:ext uri="{BB962C8B-B14F-4D97-AF65-F5344CB8AC3E}">
        <p14:creationId xmlns:p14="http://schemas.microsoft.com/office/powerpoint/2010/main" val="28150144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8DDAA74B-8E81-4F15-BC0F-4050965FF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74CD4C6-F07B-411C-876A-727559731F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83644"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788567-960D-8020-2351-2CBB1EC357D1}"/>
              </a:ext>
            </a:extLst>
          </p:cNvPr>
          <p:cNvSpPr>
            <a:spLocks noGrp="1"/>
          </p:cNvSpPr>
          <p:nvPr>
            <p:ph type="title"/>
          </p:nvPr>
        </p:nvSpPr>
        <p:spPr>
          <a:xfrm>
            <a:off x="484552" y="365125"/>
            <a:ext cx="5022630" cy="2430030"/>
          </a:xfrm>
        </p:spPr>
        <p:txBody>
          <a:bodyPr>
            <a:normAutofit/>
          </a:bodyPr>
          <a:lstStyle/>
          <a:p>
            <a:r>
              <a:rPr lang="en-CA" dirty="0"/>
              <a:t>2016</a:t>
            </a:r>
          </a:p>
        </p:txBody>
      </p:sp>
      <p:sp>
        <p:nvSpPr>
          <p:cNvPr id="3" name="Content Placeholder 2">
            <a:extLst>
              <a:ext uri="{FF2B5EF4-FFF2-40B4-BE49-F238E27FC236}">
                <a16:creationId xmlns:a16="http://schemas.microsoft.com/office/drawing/2014/main" id="{6967FF94-9B27-66E8-4661-5EFC40171C85}"/>
              </a:ext>
            </a:extLst>
          </p:cNvPr>
          <p:cNvSpPr>
            <a:spLocks noGrp="1"/>
          </p:cNvSpPr>
          <p:nvPr>
            <p:ph idx="1"/>
          </p:nvPr>
        </p:nvSpPr>
        <p:spPr>
          <a:xfrm>
            <a:off x="484552" y="3870613"/>
            <a:ext cx="5022630" cy="2306349"/>
          </a:xfrm>
        </p:spPr>
        <p:txBody>
          <a:bodyPr>
            <a:normAutofit/>
          </a:bodyPr>
          <a:lstStyle/>
          <a:p>
            <a:r>
              <a:rPr lang="en-US" sz="2800" dirty="0"/>
              <a:t>Canada and EU sign historic trade agreement (CETA) during EU-Canada Summit.</a:t>
            </a:r>
            <a:endParaRPr lang="en-CA" sz="2800" dirty="0"/>
          </a:p>
        </p:txBody>
      </p:sp>
      <p:pic>
        <p:nvPicPr>
          <p:cNvPr id="5" name="Picture 4">
            <a:extLst>
              <a:ext uri="{FF2B5EF4-FFF2-40B4-BE49-F238E27FC236}">
                <a16:creationId xmlns:a16="http://schemas.microsoft.com/office/drawing/2014/main" id="{1171466A-1ADD-1D0E-0591-E92B5608A3C5}"/>
              </a:ext>
            </a:extLst>
          </p:cNvPr>
          <p:cNvPicPr>
            <a:picLocks noChangeAspect="1"/>
          </p:cNvPicPr>
          <p:nvPr/>
        </p:nvPicPr>
        <p:blipFill rotWithShape="1">
          <a:blip r:embed="rId2">
            <a:extLst>
              <a:ext uri="{28A0092B-C50C-407E-A947-70E740481C1C}">
                <a14:useLocalDpi xmlns:a14="http://schemas.microsoft.com/office/drawing/2010/main" val="0"/>
              </a:ext>
            </a:extLst>
          </a:blip>
          <a:srcRect r="15795" b="-1"/>
          <a:stretch/>
        </p:blipFill>
        <p:spPr>
          <a:xfrm rot="5400000">
            <a:off x="5708827" y="374827"/>
            <a:ext cx="6857990" cy="6108356"/>
          </a:xfrm>
          <a:prstGeom prst="rect">
            <a:avLst/>
          </a:prstGeom>
        </p:spPr>
      </p:pic>
    </p:spTree>
    <p:extLst>
      <p:ext uri="{BB962C8B-B14F-4D97-AF65-F5344CB8AC3E}">
        <p14:creationId xmlns:p14="http://schemas.microsoft.com/office/powerpoint/2010/main" val="5829276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80A34A-731B-4B77-8D1A-4326EA6123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A2F71E-E88B-4447-A855-897A91612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885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9C0C97-61F5-1BCD-D0BB-5C5FD01B32C3}"/>
              </a:ext>
            </a:extLst>
          </p:cNvPr>
          <p:cNvSpPr>
            <a:spLocks noGrp="1"/>
          </p:cNvSpPr>
          <p:nvPr>
            <p:ph type="title"/>
          </p:nvPr>
        </p:nvSpPr>
        <p:spPr>
          <a:xfrm>
            <a:off x="484188" y="481035"/>
            <a:ext cx="5071550" cy="5811423"/>
          </a:xfrm>
        </p:spPr>
        <p:txBody>
          <a:bodyPr anchor="ctr">
            <a:normAutofit/>
          </a:bodyPr>
          <a:lstStyle/>
          <a:p>
            <a:r>
              <a:rPr lang="en-CA" dirty="0"/>
              <a:t>History of Canada-Europe Trade</a:t>
            </a:r>
          </a:p>
        </p:txBody>
      </p:sp>
      <p:graphicFrame>
        <p:nvGraphicFramePr>
          <p:cNvPr id="5" name="Content Placeholder 2">
            <a:extLst>
              <a:ext uri="{FF2B5EF4-FFF2-40B4-BE49-F238E27FC236}">
                <a16:creationId xmlns:a16="http://schemas.microsoft.com/office/drawing/2014/main" id="{FDCC4025-6EF4-7E91-BDD5-AFF7B8090AF2}"/>
              </a:ext>
            </a:extLst>
          </p:cNvPr>
          <p:cNvGraphicFramePr>
            <a:graphicFrameLocks noGrp="1"/>
          </p:cNvGraphicFramePr>
          <p:nvPr>
            <p:ph idx="1"/>
            <p:extLst>
              <p:ext uri="{D42A27DB-BD31-4B8C-83A1-F6EECF244321}">
                <p14:modId xmlns:p14="http://schemas.microsoft.com/office/powerpoint/2010/main" val="3729595273"/>
              </p:ext>
            </p:extLst>
          </p:nvPr>
        </p:nvGraphicFramePr>
        <p:xfrm>
          <a:off x="6445526" y="591378"/>
          <a:ext cx="5262286" cy="5585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68114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DDAA74B-8E81-4F15-BC0F-4050965FF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74CD4C6-F07B-411C-876A-727559731F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83644"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788567-960D-8020-2351-2CBB1EC357D1}"/>
              </a:ext>
            </a:extLst>
          </p:cNvPr>
          <p:cNvSpPr>
            <a:spLocks noGrp="1"/>
          </p:cNvSpPr>
          <p:nvPr>
            <p:ph type="title"/>
          </p:nvPr>
        </p:nvSpPr>
        <p:spPr>
          <a:xfrm>
            <a:off x="484552" y="365125"/>
            <a:ext cx="5022630" cy="2430030"/>
          </a:xfrm>
        </p:spPr>
        <p:txBody>
          <a:bodyPr>
            <a:normAutofit/>
          </a:bodyPr>
          <a:lstStyle/>
          <a:p>
            <a:r>
              <a:rPr lang="en-CA" dirty="0"/>
              <a:t>2017</a:t>
            </a:r>
          </a:p>
        </p:txBody>
      </p:sp>
      <p:sp>
        <p:nvSpPr>
          <p:cNvPr id="3" name="Content Placeholder 2">
            <a:extLst>
              <a:ext uri="{FF2B5EF4-FFF2-40B4-BE49-F238E27FC236}">
                <a16:creationId xmlns:a16="http://schemas.microsoft.com/office/drawing/2014/main" id="{6967FF94-9B27-66E8-4661-5EFC40171C85}"/>
              </a:ext>
            </a:extLst>
          </p:cNvPr>
          <p:cNvSpPr>
            <a:spLocks noGrp="1"/>
          </p:cNvSpPr>
          <p:nvPr>
            <p:ph idx="1"/>
          </p:nvPr>
        </p:nvSpPr>
        <p:spPr>
          <a:xfrm>
            <a:off x="484552" y="3870613"/>
            <a:ext cx="5022630" cy="2306349"/>
          </a:xfrm>
        </p:spPr>
        <p:txBody>
          <a:bodyPr>
            <a:normAutofit fontScale="85000" lnSpcReduction="20000"/>
          </a:bodyPr>
          <a:lstStyle/>
          <a:p>
            <a:r>
              <a:rPr lang="en-US" sz="2800" dirty="0"/>
              <a:t>The Canada-European Union Comprehensive Economic and Trade Agreement (CETA) enters into force provisionally, awaiting ratification by all EU member states.</a:t>
            </a:r>
            <a:endParaRPr lang="en-CA" sz="2800" dirty="0"/>
          </a:p>
        </p:txBody>
      </p:sp>
      <p:pic>
        <p:nvPicPr>
          <p:cNvPr id="5" name="Picture 4">
            <a:extLst>
              <a:ext uri="{FF2B5EF4-FFF2-40B4-BE49-F238E27FC236}">
                <a16:creationId xmlns:a16="http://schemas.microsoft.com/office/drawing/2014/main" id="{1171466A-1ADD-1D0E-0591-E92B5608A3C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4413" r="34413"/>
          <a:stretch/>
        </p:blipFill>
        <p:spPr>
          <a:xfrm>
            <a:off x="6083644" y="10"/>
            <a:ext cx="6108356" cy="6857990"/>
          </a:xfrm>
          <a:prstGeom prst="rect">
            <a:avLst/>
          </a:prstGeom>
        </p:spPr>
      </p:pic>
      <p:sp>
        <p:nvSpPr>
          <p:cNvPr id="4" name="TextBox 3">
            <a:extLst>
              <a:ext uri="{FF2B5EF4-FFF2-40B4-BE49-F238E27FC236}">
                <a16:creationId xmlns:a16="http://schemas.microsoft.com/office/drawing/2014/main" id="{197CF8C3-EDEE-6619-A479-8896ABC8DC17}"/>
              </a:ext>
            </a:extLst>
          </p:cNvPr>
          <p:cNvSpPr txBox="1"/>
          <p:nvPr/>
        </p:nvSpPr>
        <p:spPr>
          <a:xfrm>
            <a:off x="6083644" y="6858000"/>
            <a:ext cx="3320140" cy="230832"/>
          </a:xfrm>
          <a:prstGeom prst="rect">
            <a:avLst/>
          </a:prstGeom>
          <a:solidFill>
            <a:srgbClr val="000000"/>
          </a:solidFill>
        </p:spPr>
        <p:txBody>
          <a:bodyPr wrap="none" rtlCol="0">
            <a:spAutoFit/>
          </a:bodyPr>
          <a:lstStyle/>
          <a:p>
            <a:r>
              <a:rPr lang="en-CA" sz="900">
                <a:hlinkClick r:id="rId3" tooltip="https://policyoptions.irpp.org/magazines/february-2018/ceta-and-procurement-opening-an-open-market/"/>
              </a:rPr>
              <a:t>This Photo</a:t>
            </a:r>
            <a:r>
              <a:rPr lang="en-CA" sz="900"/>
              <a:t> by Unknown Author is licensed under </a:t>
            </a:r>
            <a:r>
              <a:rPr lang="en-CA" sz="900">
                <a:hlinkClick r:id="rId4" tooltip="https://creativecommons.org/licenses/by-nd/3.0/"/>
              </a:rPr>
              <a:t>CC BY-ND</a:t>
            </a:r>
            <a:endParaRPr lang="en-CA" sz="900"/>
          </a:p>
        </p:txBody>
      </p:sp>
    </p:spTree>
    <p:extLst>
      <p:ext uri="{BB962C8B-B14F-4D97-AF65-F5344CB8AC3E}">
        <p14:creationId xmlns:p14="http://schemas.microsoft.com/office/powerpoint/2010/main" val="30879724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4AF15C8E-093E-4823-A12A-001BAA62B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8DC60494-71A0-4561-A012-BA2338D0D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2957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9C0C97-61F5-1BCD-D0BB-5C5FD01B32C3}"/>
              </a:ext>
            </a:extLst>
          </p:cNvPr>
          <p:cNvSpPr>
            <a:spLocks noGrp="1"/>
          </p:cNvSpPr>
          <p:nvPr>
            <p:ph type="title"/>
          </p:nvPr>
        </p:nvSpPr>
        <p:spPr>
          <a:xfrm>
            <a:off x="484552" y="365125"/>
            <a:ext cx="10869248" cy="1570831"/>
          </a:xfrm>
        </p:spPr>
        <p:txBody>
          <a:bodyPr>
            <a:normAutofit/>
          </a:bodyPr>
          <a:lstStyle/>
          <a:p>
            <a:r>
              <a:rPr lang="en-CA" dirty="0"/>
              <a:t>History of Canada-Europe Trade</a:t>
            </a:r>
          </a:p>
        </p:txBody>
      </p:sp>
      <p:graphicFrame>
        <p:nvGraphicFramePr>
          <p:cNvPr id="15" name="Content Placeholder 2">
            <a:extLst>
              <a:ext uri="{FF2B5EF4-FFF2-40B4-BE49-F238E27FC236}">
                <a16:creationId xmlns:a16="http://schemas.microsoft.com/office/drawing/2014/main" id="{562951BB-8B91-03B5-BCE6-624FF17E9B05}"/>
              </a:ext>
            </a:extLst>
          </p:cNvPr>
          <p:cNvGraphicFramePr>
            <a:graphicFrameLocks noGrp="1"/>
          </p:cNvGraphicFramePr>
          <p:nvPr>
            <p:ph idx="1"/>
            <p:extLst>
              <p:ext uri="{D42A27DB-BD31-4B8C-83A1-F6EECF244321}">
                <p14:modId xmlns:p14="http://schemas.microsoft.com/office/powerpoint/2010/main" val="684196439"/>
              </p:ext>
            </p:extLst>
          </p:nvPr>
        </p:nvGraphicFramePr>
        <p:xfrm>
          <a:off x="427383" y="2713383"/>
          <a:ext cx="11380304" cy="3414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74024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DDAA74B-8E81-4F15-BC0F-4050965FF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4CD4C6-F07B-411C-876A-727559731F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83644"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3D0DFC-049A-4FED-6856-F853AB926425}"/>
              </a:ext>
            </a:extLst>
          </p:cNvPr>
          <p:cNvSpPr>
            <a:spLocks noGrp="1"/>
          </p:cNvSpPr>
          <p:nvPr>
            <p:ph type="title"/>
          </p:nvPr>
        </p:nvSpPr>
        <p:spPr>
          <a:xfrm>
            <a:off x="484552" y="365125"/>
            <a:ext cx="5022630" cy="2430030"/>
          </a:xfrm>
        </p:spPr>
        <p:txBody>
          <a:bodyPr>
            <a:normAutofit/>
          </a:bodyPr>
          <a:lstStyle/>
          <a:p>
            <a:pPr>
              <a:lnSpc>
                <a:spcPct val="90000"/>
              </a:lnSpc>
            </a:pPr>
            <a:r>
              <a:rPr lang="en-CA" dirty="0"/>
              <a:t>Timeline of Canada-Europe Trade</a:t>
            </a:r>
            <a:endParaRPr lang="en-CA"/>
          </a:p>
        </p:txBody>
      </p:sp>
      <p:sp>
        <p:nvSpPr>
          <p:cNvPr id="3" name="Content Placeholder 2">
            <a:extLst>
              <a:ext uri="{FF2B5EF4-FFF2-40B4-BE49-F238E27FC236}">
                <a16:creationId xmlns:a16="http://schemas.microsoft.com/office/drawing/2014/main" id="{B43C10A4-CC4F-DC91-FEEF-17318C0B5031}"/>
              </a:ext>
            </a:extLst>
          </p:cNvPr>
          <p:cNvSpPr>
            <a:spLocks noGrp="1"/>
          </p:cNvSpPr>
          <p:nvPr>
            <p:ph idx="1"/>
          </p:nvPr>
        </p:nvSpPr>
        <p:spPr>
          <a:xfrm>
            <a:off x="484552" y="3870613"/>
            <a:ext cx="5022630" cy="2306349"/>
          </a:xfrm>
        </p:spPr>
        <p:txBody>
          <a:bodyPr>
            <a:normAutofit/>
          </a:bodyPr>
          <a:lstStyle/>
          <a:p>
            <a:pPr>
              <a:lnSpc>
                <a:spcPct val="110000"/>
              </a:lnSpc>
            </a:pPr>
            <a:r>
              <a:rPr lang="en-CA" dirty="0"/>
              <a:t>We will now look at a timeline of important events in the history of trade between Canada and Europe. </a:t>
            </a:r>
          </a:p>
          <a:p>
            <a:pPr>
              <a:lnSpc>
                <a:spcPct val="110000"/>
              </a:lnSpc>
            </a:pPr>
            <a:r>
              <a:rPr lang="en-CA" dirty="0"/>
              <a:t>Using your timeline worksheet, note down the important events as we go through them.</a:t>
            </a:r>
          </a:p>
        </p:txBody>
      </p:sp>
      <p:pic>
        <p:nvPicPr>
          <p:cNvPr id="5" name="Picture 4" descr="Rome skyline">
            <a:extLst>
              <a:ext uri="{FF2B5EF4-FFF2-40B4-BE49-F238E27FC236}">
                <a16:creationId xmlns:a16="http://schemas.microsoft.com/office/drawing/2014/main" id="{725D5428-261D-8E41-1E21-CDF668C8E02B}"/>
              </a:ext>
            </a:extLst>
          </p:cNvPr>
          <p:cNvPicPr>
            <a:picLocks noChangeAspect="1"/>
          </p:cNvPicPr>
          <p:nvPr/>
        </p:nvPicPr>
        <p:blipFill rotWithShape="1">
          <a:blip r:embed="rId2">
            <a:extLst>
              <a:ext uri="{28A0092B-C50C-407E-A947-70E740481C1C}">
                <a14:useLocalDpi xmlns:a14="http://schemas.microsoft.com/office/drawing/2010/main" val="0"/>
              </a:ext>
            </a:extLst>
          </a:blip>
          <a:srcRect l="19053" r="21493" b="-1"/>
          <a:stretch/>
        </p:blipFill>
        <p:spPr>
          <a:xfrm>
            <a:off x="6083644" y="10"/>
            <a:ext cx="6108356" cy="6857990"/>
          </a:xfrm>
          <a:prstGeom prst="rect">
            <a:avLst/>
          </a:prstGeom>
        </p:spPr>
      </p:pic>
    </p:spTree>
    <p:extLst>
      <p:ext uri="{BB962C8B-B14F-4D97-AF65-F5344CB8AC3E}">
        <p14:creationId xmlns:p14="http://schemas.microsoft.com/office/powerpoint/2010/main" val="24987747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DAA74B-8E81-4F15-BC0F-4050965FF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74CD4C6-F07B-411C-876A-727559731F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83644"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E68289-2FBB-6AB8-1ACC-1E8CC53EF67A}"/>
              </a:ext>
            </a:extLst>
          </p:cNvPr>
          <p:cNvSpPr>
            <a:spLocks noGrp="1"/>
          </p:cNvSpPr>
          <p:nvPr>
            <p:ph type="title"/>
          </p:nvPr>
        </p:nvSpPr>
        <p:spPr>
          <a:xfrm>
            <a:off x="484552" y="365125"/>
            <a:ext cx="5022630" cy="2430030"/>
          </a:xfrm>
        </p:spPr>
        <p:txBody>
          <a:bodyPr>
            <a:normAutofit/>
          </a:bodyPr>
          <a:lstStyle/>
          <a:p>
            <a:r>
              <a:rPr lang="en-CA" dirty="0"/>
              <a:t>1530s</a:t>
            </a:r>
          </a:p>
        </p:txBody>
      </p:sp>
      <p:sp>
        <p:nvSpPr>
          <p:cNvPr id="3" name="Content Placeholder 2">
            <a:extLst>
              <a:ext uri="{FF2B5EF4-FFF2-40B4-BE49-F238E27FC236}">
                <a16:creationId xmlns:a16="http://schemas.microsoft.com/office/drawing/2014/main" id="{9972FBD3-4A3F-098F-7F1E-048B797568C8}"/>
              </a:ext>
            </a:extLst>
          </p:cNvPr>
          <p:cNvSpPr>
            <a:spLocks noGrp="1"/>
          </p:cNvSpPr>
          <p:nvPr>
            <p:ph idx="1"/>
          </p:nvPr>
        </p:nvSpPr>
        <p:spPr>
          <a:xfrm>
            <a:off x="484552" y="3870613"/>
            <a:ext cx="5022630" cy="2306349"/>
          </a:xfrm>
        </p:spPr>
        <p:txBody>
          <a:bodyPr>
            <a:normAutofit/>
          </a:bodyPr>
          <a:lstStyle/>
          <a:p>
            <a:r>
              <a:rPr lang="en-US" sz="2800" dirty="0"/>
              <a:t>Jacques Cartier conducts the first fur trading between Europe and the First Nations.</a:t>
            </a:r>
            <a:endParaRPr lang="en-CA" sz="2800" dirty="0"/>
          </a:p>
        </p:txBody>
      </p:sp>
      <p:pic>
        <p:nvPicPr>
          <p:cNvPr id="5" name="Picture 4">
            <a:extLst>
              <a:ext uri="{FF2B5EF4-FFF2-40B4-BE49-F238E27FC236}">
                <a16:creationId xmlns:a16="http://schemas.microsoft.com/office/drawing/2014/main" id="{365DC9D0-819E-8889-87F2-D763E8CC929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981" r="17981"/>
          <a:stretch/>
        </p:blipFill>
        <p:spPr>
          <a:xfrm>
            <a:off x="6083644" y="10"/>
            <a:ext cx="6108356" cy="6857990"/>
          </a:xfrm>
          <a:prstGeom prst="rect">
            <a:avLst/>
          </a:prstGeom>
        </p:spPr>
      </p:pic>
      <p:sp>
        <p:nvSpPr>
          <p:cNvPr id="4" name="TextBox 3">
            <a:extLst>
              <a:ext uri="{FF2B5EF4-FFF2-40B4-BE49-F238E27FC236}">
                <a16:creationId xmlns:a16="http://schemas.microsoft.com/office/drawing/2014/main" id="{BA8894C2-F2E6-876F-1DAC-BD427577A709}"/>
              </a:ext>
            </a:extLst>
          </p:cNvPr>
          <p:cNvSpPr txBox="1"/>
          <p:nvPr/>
        </p:nvSpPr>
        <p:spPr>
          <a:xfrm>
            <a:off x="6083644" y="6858000"/>
            <a:ext cx="6108356" cy="230832"/>
          </a:xfrm>
          <a:prstGeom prst="rect">
            <a:avLst/>
          </a:prstGeom>
          <a:noFill/>
        </p:spPr>
        <p:txBody>
          <a:bodyPr wrap="square" rtlCol="0">
            <a:spAutoFit/>
          </a:bodyPr>
          <a:lstStyle/>
          <a:p>
            <a:r>
              <a:rPr lang="en-CA" sz="900">
                <a:hlinkClick r:id="rId3" tooltip="https://historia-biografia.com/jacques-cartier/"/>
              </a:rPr>
              <a:t>This Photo</a:t>
            </a:r>
            <a:r>
              <a:rPr lang="en-CA" sz="900"/>
              <a:t> by Unknown Author is licensed under </a:t>
            </a:r>
            <a:r>
              <a:rPr lang="en-CA" sz="900">
                <a:hlinkClick r:id="rId4" tooltip="https://creativecommons.org/licenses/by-nc-sa/3.0/"/>
              </a:rPr>
              <a:t>CC BY-SA-NC</a:t>
            </a:r>
            <a:endParaRPr lang="en-CA" sz="900"/>
          </a:p>
        </p:txBody>
      </p:sp>
    </p:spTree>
    <p:extLst>
      <p:ext uri="{BB962C8B-B14F-4D97-AF65-F5344CB8AC3E}">
        <p14:creationId xmlns:p14="http://schemas.microsoft.com/office/powerpoint/2010/main" val="28929622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DAA74B-8E81-4F15-BC0F-4050965FF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74CD4C6-F07B-411C-876A-727559731F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83644"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E68289-2FBB-6AB8-1ACC-1E8CC53EF67A}"/>
              </a:ext>
            </a:extLst>
          </p:cNvPr>
          <p:cNvSpPr>
            <a:spLocks noGrp="1"/>
          </p:cNvSpPr>
          <p:nvPr>
            <p:ph type="title"/>
          </p:nvPr>
        </p:nvSpPr>
        <p:spPr>
          <a:xfrm>
            <a:off x="484552" y="365125"/>
            <a:ext cx="5022630" cy="2430030"/>
          </a:xfrm>
        </p:spPr>
        <p:txBody>
          <a:bodyPr>
            <a:normAutofit/>
          </a:bodyPr>
          <a:lstStyle/>
          <a:p>
            <a:r>
              <a:rPr lang="en-CA" dirty="0"/>
              <a:t>1604</a:t>
            </a:r>
          </a:p>
        </p:txBody>
      </p:sp>
      <p:sp>
        <p:nvSpPr>
          <p:cNvPr id="3" name="Content Placeholder 2">
            <a:extLst>
              <a:ext uri="{FF2B5EF4-FFF2-40B4-BE49-F238E27FC236}">
                <a16:creationId xmlns:a16="http://schemas.microsoft.com/office/drawing/2014/main" id="{9972FBD3-4A3F-098F-7F1E-048B797568C8}"/>
              </a:ext>
            </a:extLst>
          </p:cNvPr>
          <p:cNvSpPr>
            <a:spLocks noGrp="1"/>
          </p:cNvSpPr>
          <p:nvPr>
            <p:ph idx="1"/>
          </p:nvPr>
        </p:nvSpPr>
        <p:spPr>
          <a:xfrm>
            <a:off x="484552" y="3870613"/>
            <a:ext cx="5022630" cy="2306349"/>
          </a:xfrm>
        </p:spPr>
        <p:txBody>
          <a:bodyPr>
            <a:normAutofit/>
          </a:bodyPr>
          <a:lstStyle/>
          <a:p>
            <a:r>
              <a:rPr lang="en-US" sz="2800" dirty="0"/>
              <a:t>Samuel de Champlain establishes the first Canadian trading post in Port Royal, Nova Scotia. </a:t>
            </a:r>
            <a:endParaRPr lang="en-CA" sz="2800" dirty="0"/>
          </a:p>
        </p:txBody>
      </p:sp>
      <p:pic>
        <p:nvPicPr>
          <p:cNvPr id="5" name="Picture 4" descr="A portrait of a person&#10;&#10;Description automatically generated">
            <a:extLst>
              <a:ext uri="{FF2B5EF4-FFF2-40B4-BE49-F238E27FC236}">
                <a16:creationId xmlns:a16="http://schemas.microsoft.com/office/drawing/2014/main" id="{365DC9D0-819E-8889-87F2-D763E8CC9294}"/>
              </a:ext>
            </a:extLst>
          </p:cNvPr>
          <p:cNvPicPr>
            <a:picLocks noChangeAspect="1"/>
          </p:cNvPicPr>
          <p:nvPr/>
        </p:nvPicPr>
        <p:blipFill rotWithShape="1">
          <a:blip r:embed="rId2">
            <a:extLst>
              <a:ext uri="{28A0092B-C50C-407E-A947-70E740481C1C}">
                <a14:useLocalDpi xmlns:a14="http://schemas.microsoft.com/office/drawing/2010/main" val="0"/>
              </a:ext>
            </a:extLst>
          </a:blip>
          <a:srcRect t="6374" b="6374"/>
          <a:stretch/>
        </p:blipFill>
        <p:spPr>
          <a:xfrm>
            <a:off x="6083644" y="10"/>
            <a:ext cx="6108356" cy="6857990"/>
          </a:xfrm>
          <a:prstGeom prst="rect">
            <a:avLst/>
          </a:prstGeom>
        </p:spPr>
      </p:pic>
    </p:spTree>
    <p:extLst>
      <p:ext uri="{BB962C8B-B14F-4D97-AF65-F5344CB8AC3E}">
        <p14:creationId xmlns:p14="http://schemas.microsoft.com/office/powerpoint/2010/main" val="29130948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DAA74B-8E81-4F15-BC0F-4050965FF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74CD4C6-F07B-411C-876A-727559731F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83644"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E68289-2FBB-6AB8-1ACC-1E8CC53EF67A}"/>
              </a:ext>
            </a:extLst>
          </p:cNvPr>
          <p:cNvSpPr>
            <a:spLocks noGrp="1"/>
          </p:cNvSpPr>
          <p:nvPr>
            <p:ph type="title"/>
          </p:nvPr>
        </p:nvSpPr>
        <p:spPr>
          <a:xfrm>
            <a:off x="484552" y="365125"/>
            <a:ext cx="5022630" cy="2430030"/>
          </a:xfrm>
        </p:spPr>
        <p:txBody>
          <a:bodyPr>
            <a:normAutofit/>
          </a:bodyPr>
          <a:lstStyle/>
          <a:p>
            <a:r>
              <a:rPr lang="en-CA" dirty="0"/>
              <a:t>1670</a:t>
            </a:r>
          </a:p>
        </p:txBody>
      </p:sp>
      <p:sp>
        <p:nvSpPr>
          <p:cNvPr id="3" name="Content Placeholder 2">
            <a:extLst>
              <a:ext uri="{FF2B5EF4-FFF2-40B4-BE49-F238E27FC236}">
                <a16:creationId xmlns:a16="http://schemas.microsoft.com/office/drawing/2014/main" id="{9972FBD3-4A3F-098F-7F1E-048B797568C8}"/>
              </a:ext>
            </a:extLst>
          </p:cNvPr>
          <p:cNvSpPr>
            <a:spLocks noGrp="1"/>
          </p:cNvSpPr>
          <p:nvPr>
            <p:ph idx="1"/>
          </p:nvPr>
        </p:nvSpPr>
        <p:spPr>
          <a:xfrm>
            <a:off x="484552" y="3870613"/>
            <a:ext cx="5022630" cy="2306349"/>
          </a:xfrm>
        </p:spPr>
        <p:txBody>
          <a:bodyPr>
            <a:normAutofit fontScale="85000" lnSpcReduction="10000"/>
          </a:bodyPr>
          <a:lstStyle/>
          <a:p>
            <a:r>
              <a:rPr lang="en-US" sz="2800" dirty="0"/>
              <a:t>The Hudson’s Bay Company is established, gaining a monopoly of trade in the Bay and ownership of all lands drained by rivers flowing into the Bay.</a:t>
            </a:r>
            <a:endParaRPr lang="en-CA" sz="2800" dirty="0"/>
          </a:p>
        </p:txBody>
      </p:sp>
      <p:pic>
        <p:nvPicPr>
          <p:cNvPr id="5" name="Picture 4">
            <a:extLst>
              <a:ext uri="{FF2B5EF4-FFF2-40B4-BE49-F238E27FC236}">
                <a16:creationId xmlns:a16="http://schemas.microsoft.com/office/drawing/2014/main" id="{365DC9D0-819E-8889-87F2-D763E8CC929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2576" b="12576"/>
          <a:stretch/>
        </p:blipFill>
        <p:spPr>
          <a:xfrm>
            <a:off x="6083644" y="10"/>
            <a:ext cx="6108356" cy="6857990"/>
          </a:xfrm>
          <a:prstGeom prst="rect">
            <a:avLst/>
          </a:prstGeom>
        </p:spPr>
      </p:pic>
    </p:spTree>
    <p:extLst>
      <p:ext uri="{BB962C8B-B14F-4D97-AF65-F5344CB8AC3E}">
        <p14:creationId xmlns:p14="http://schemas.microsoft.com/office/powerpoint/2010/main" val="24974011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DAA74B-8E81-4F15-BC0F-4050965FF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74CD4C6-F07B-411C-876A-727559731F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83644"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788567-960D-8020-2351-2CBB1EC357D1}"/>
              </a:ext>
            </a:extLst>
          </p:cNvPr>
          <p:cNvSpPr>
            <a:spLocks noGrp="1"/>
          </p:cNvSpPr>
          <p:nvPr>
            <p:ph type="title"/>
          </p:nvPr>
        </p:nvSpPr>
        <p:spPr>
          <a:xfrm>
            <a:off x="484552" y="365125"/>
            <a:ext cx="5022630" cy="2430030"/>
          </a:xfrm>
        </p:spPr>
        <p:txBody>
          <a:bodyPr>
            <a:normAutofit/>
          </a:bodyPr>
          <a:lstStyle/>
          <a:p>
            <a:r>
              <a:rPr lang="en-CA" dirty="0"/>
              <a:t>1701</a:t>
            </a:r>
          </a:p>
        </p:txBody>
      </p:sp>
      <p:sp>
        <p:nvSpPr>
          <p:cNvPr id="3" name="Content Placeholder 2">
            <a:extLst>
              <a:ext uri="{FF2B5EF4-FFF2-40B4-BE49-F238E27FC236}">
                <a16:creationId xmlns:a16="http://schemas.microsoft.com/office/drawing/2014/main" id="{6967FF94-9B27-66E8-4661-5EFC40171C85}"/>
              </a:ext>
            </a:extLst>
          </p:cNvPr>
          <p:cNvSpPr>
            <a:spLocks noGrp="1"/>
          </p:cNvSpPr>
          <p:nvPr>
            <p:ph idx="1"/>
          </p:nvPr>
        </p:nvSpPr>
        <p:spPr>
          <a:xfrm>
            <a:off x="484552" y="3870613"/>
            <a:ext cx="5022630" cy="2306349"/>
          </a:xfrm>
        </p:spPr>
        <p:txBody>
          <a:bodyPr>
            <a:normAutofit/>
          </a:bodyPr>
          <a:lstStyle/>
          <a:p>
            <a:r>
              <a:rPr lang="en-US" sz="2800" dirty="0"/>
              <a:t>The Great Peace of Montreal is signed between European settlers and the First Nations.</a:t>
            </a:r>
            <a:endParaRPr lang="en-CA" sz="2800" dirty="0"/>
          </a:p>
        </p:txBody>
      </p:sp>
      <p:pic>
        <p:nvPicPr>
          <p:cNvPr id="5" name="Picture 4">
            <a:extLst>
              <a:ext uri="{FF2B5EF4-FFF2-40B4-BE49-F238E27FC236}">
                <a16:creationId xmlns:a16="http://schemas.microsoft.com/office/drawing/2014/main" id="{1171466A-1ADD-1D0E-0591-E92B5608A3C5}"/>
              </a:ext>
            </a:extLst>
          </p:cNvPr>
          <p:cNvPicPr>
            <a:picLocks noChangeAspect="1"/>
          </p:cNvPicPr>
          <p:nvPr/>
        </p:nvPicPr>
        <p:blipFill rotWithShape="1">
          <a:blip r:embed="rId2">
            <a:extLst>
              <a:ext uri="{28A0092B-C50C-407E-A947-70E740481C1C}">
                <a14:useLocalDpi xmlns:a14="http://schemas.microsoft.com/office/drawing/2010/main" val="0"/>
              </a:ext>
            </a:extLst>
          </a:blip>
          <a:srcRect l="12471" r="12471"/>
          <a:stretch/>
        </p:blipFill>
        <p:spPr>
          <a:xfrm>
            <a:off x="6083644" y="10"/>
            <a:ext cx="6108356" cy="6857990"/>
          </a:xfrm>
          <a:prstGeom prst="rect">
            <a:avLst/>
          </a:prstGeom>
        </p:spPr>
      </p:pic>
    </p:spTree>
    <p:extLst>
      <p:ext uri="{BB962C8B-B14F-4D97-AF65-F5344CB8AC3E}">
        <p14:creationId xmlns:p14="http://schemas.microsoft.com/office/powerpoint/2010/main" val="33163048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DAA74B-8E81-4F15-BC0F-4050965FF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74CD4C6-F07B-411C-876A-727559731F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83644"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E68289-2FBB-6AB8-1ACC-1E8CC53EF67A}"/>
              </a:ext>
            </a:extLst>
          </p:cNvPr>
          <p:cNvSpPr>
            <a:spLocks noGrp="1"/>
          </p:cNvSpPr>
          <p:nvPr>
            <p:ph type="title"/>
          </p:nvPr>
        </p:nvSpPr>
        <p:spPr>
          <a:xfrm>
            <a:off x="484552" y="365125"/>
            <a:ext cx="5022630" cy="2430030"/>
          </a:xfrm>
        </p:spPr>
        <p:txBody>
          <a:bodyPr>
            <a:normAutofit/>
          </a:bodyPr>
          <a:lstStyle/>
          <a:p>
            <a:r>
              <a:rPr lang="en-CA" dirty="0"/>
              <a:t>1713</a:t>
            </a:r>
          </a:p>
        </p:txBody>
      </p:sp>
      <p:sp>
        <p:nvSpPr>
          <p:cNvPr id="3" name="Content Placeholder 2">
            <a:extLst>
              <a:ext uri="{FF2B5EF4-FFF2-40B4-BE49-F238E27FC236}">
                <a16:creationId xmlns:a16="http://schemas.microsoft.com/office/drawing/2014/main" id="{9972FBD3-4A3F-098F-7F1E-048B797568C8}"/>
              </a:ext>
            </a:extLst>
          </p:cNvPr>
          <p:cNvSpPr>
            <a:spLocks noGrp="1"/>
          </p:cNvSpPr>
          <p:nvPr>
            <p:ph idx="1"/>
          </p:nvPr>
        </p:nvSpPr>
        <p:spPr>
          <a:xfrm>
            <a:off x="484552" y="3870613"/>
            <a:ext cx="5022630" cy="2306349"/>
          </a:xfrm>
        </p:spPr>
        <p:txBody>
          <a:bodyPr>
            <a:normAutofit/>
          </a:bodyPr>
          <a:lstStyle/>
          <a:p>
            <a:r>
              <a:rPr lang="en-US" sz="2800" dirty="0"/>
              <a:t>The Treaty of Utrecht sees Britain gain control of New France (Canada) and the right to trade freely in its waters. </a:t>
            </a:r>
            <a:endParaRPr lang="en-CA" sz="2800" dirty="0"/>
          </a:p>
        </p:txBody>
      </p:sp>
      <p:pic>
        <p:nvPicPr>
          <p:cNvPr id="5" name="Picture 4">
            <a:extLst>
              <a:ext uri="{FF2B5EF4-FFF2-40B4-BE49-F238E27FC236}">
                <a16:creationId xmlns:a16="http://schemas.microsoft.com/office/drawing/2014/main" id="{365DC9D0-819E-8889-87F2-D763E8CC929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949" r="24949"/>
          <a:stretch/>
        </p:blipFill>
        <p:spPr>
          <a:xfrm>
            <a:off x="6083644" y="10"/>
            <a:ext cx="6108356" cy="6857990"/>
          </a:xfrm>
          <a:prstGeom prst="rect">
            <a:avLst/>
          </a:prstGeom>
        </p:spPr>
      </p:pic>
      <p:sp>
        <p:nvSpPr>
          <p:cNvPr id="4" name="TextBox 3">
            <a:extLst>
              <a:ext uri="{FF2B5EF4-FFF2-40B4-BE49-F238E27FC236}">
                <a16:creationId xmlns:a16="http://schemas.microsoft.com/office/drawing/2014/main" id="{BA8894C2-F2E6-876F-1DAC-BD427577A709}"/>
              </a:ext>
            </a:extLst>
          </p:cNvPr>
          <p:cNvSpPr txBox="1"/>
          <p:nvPr/>
        </p:nvSpPr>
        <p:spPr>
          <a:xfrm>
            <a:off x="6083644" y="6858000"/>
            <a:ext cx="6108356" cy="230832"/>
          </a:xfrm>
          <a:prstGeom prst="rect">
            <a:avLst/>
          </a:prstGeom>
          <a:noFill/>
        </p:spPr>
        <p:txBody>
          <a:bodyPr wrap="square" rtlCol="0">
            <a:spAutoFit/>
          </a:bodyPr>
          <a:lstStyle/>
          <a:p>
            <a:r>
              <a:rPr lang="en-CA" sz="900">
                <a:hlinkClick r:id="rId3" tooltip="https://stateofwales.com/2015/08/wales-the-world-viii-treaties-agreements/"/>
              </a:rPr>
              <a:t>This Photo</a:t>
            </a:r>
            <a:r>
              <a:rPr lang="en-CA" sz="900"/>
              <a:t> by Unknown Author is licensed under </a:t>
            </a:r>
            <a:r>
              <a:rPr lang="en-CA" sz="900">
                <a:hlinkClick r:id="rId4" tooltip="https://creativecommons.org/licenses/by-nc-nd/3.0/"/>
              </a:rPr>
              <a:t>CC BY-NC-ND</a:t>
            </a:r>
            <a:endParaRPr lang="en-CA" sz="900"/>
          </a:p>
        </p:txBody>
      </p:sp>
    </p:spTree>
    <p:extLst>
      <p:ext uri="{BB962C8B-B14F-4D97-AF65-F5344CB8AC3E}">
        <p14:creationId xmlns:p14="http://schemas.microsoft.com/office/powerpoint/2010/main" val="19730578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MatrixVTI">
  <a:themeElements>
    <a:clrScheme name="AnalogousFromDarkSeedLeftStep">
      <a:dk1>
        <a:srgbClr val="000000"/>
      </a:dk1>
      <a:lt1>
        <a:srgbClr val="FFFFFF"/>
      </a:lt1>
      <a:dk2>
        <a:srgbClr val="412A24"/>
      </a:dk2>
      <a:lt2>
        <a:srgbClr val="E6E2E8"/>
      </a:lt2>
      <a:accent1>
        <a:srgbClr val="47B620"/>
      </a:accent1>
      <a:accent2>
        <a:srgbClr val="7CAF13"/>
      </a:accent2>
      <a:accent3>
        <a:srgbClr val="AFA21F"/>
      </a:accent3>
      <a:accent4>
        <a:srgbClr val="D57517"/>
      </a:accent4>
      <a:accent5>
        <a:srgbClr val="E73829"/>
      </a:accent5>
      <a:accent6>
        <a:srgbClr val="D51758"/>
      </a:accent6>
      <a:hlink>
        <a:srgbClr val="BF5E3F"/>
      </a:hlink>
      <a:folHlink>
        <a:srgbClr val="7F7F7F"/>
      </a:folHlink>
    </a:clrScheme>
    <a:fontScheme name="Custom 4">
      <a:majorFont>
        <a:latin typeface="Bahnschrif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rixVTI" id="{A2576CCC-A559-4FD4-A542-772649F65A84}" vid="{5CBC41A9-80A0-44C6-90CD-6D8630343525}"/>
    </a:ext>
  </a:extLst>
</a:theme>
</file>

<file path=docProps/app.xml><?xml version="1.0" encoding="utf-8"?>
<Properties xmlns="http://schemas.openxmlformats.org/officeDocument/2006/extended-properties" xmlns:vt="http://schemas.openxmlformats.org/officeDocument/2006/docPropsVTypes">
  <TotalTime>125</TotalTime>
  <Words>681</Words>
  <Application>Microsoft Office PowerPoint</Application>
  <PresentationFormat>Widescreen</PresentationFormat>
  <Paragraphs>54</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Avenir Next LT Pro</vt:lpstr>
      <vt:lpstr>Bahnschrift</vt:lpstr>
      <vt:lpstr>MatrixVTI</vt:lpstr>
      <vt:lpstr>CANADA-EUROPE TRADE HISTORY </vt:lpstr>
      <vt:lpstr>History of Canada-Europe Trade</vt:lpstr>
      <vt:lpstr>History of Canada-Europe Trade</vt:lpstr>
      <vt:lpstr>Timeline of Canada-Europe Trade</vt:lpstr>
      <vt:lpstr>1530s</vt:lpstr>
      <vt:lpstr>1604</vt:lpstr>
      <vt:lpstr>1670</vt:lpstr>
      <vt:lpstr>1701</vt:lpstr>
      <vt:lpstr>1713</vt:lpstr>
      <vt:lpstr>1763</vt:lpstr>
      <vt:lpstr>1867</vt:lpstr>
      <vt:lpstr>1871</vt:lpstr>
      <vt:lpstr>1947</vt:lpstr>
      <vt:lpstr>1957</vt:lpstr>
      <vt:lpstr>2004</vt:lpstr>
      <vt:lpstr>2007</vt:lpstr>
      <vt:lpstr>2008</vt:lpstr>
      <vt:lpstr>2013</vt:lpstr>
      <vt:lpstr>2016</vt:lpstr>
      <vt:lpstr>2017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CANADA-EUROPE TRADE HISTORY </dc:title>
  <dc:creator>Laura Gardner</dc:creator>
  <cp:lastModifiedBy>Laura Gardner</cp:lastModifiedBy>
  <cp:revision>18</cp:revision>
  <dcterms:created xsi:type="dcterms:W3CDTF">2023-09-01T01:41:13Z</dcterms:created>
  <dcterms:modified xsi:type="dcterms:W3CDTF">2023-09-01T03:46:48Z</dcterms:modified>
</cp:coreProperties>
</file>