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715000" cx="9144000"/>
  <p:notesSz cx="6858000" cy="9144000"/>
  <p:embeddedFontLst>
    <p:embeddedFont>
      <p:font typeface="Roboto"/>
      <p:regular r:id="rId24"/>
      <p:bold r:id="rId25"/>
      <p:italic r:id="rId26"/>
      <p:boldItalic r:id="rId27"/>
    </p:embeddedFont>
    <p:embeddedFont>
      <p:font typeface="Bebas Neue"/>
      <p:regular r:id="rId28"/>
    </p:embeddedFont>
    <p:embeddedFont>
      <p:font typeface="Merriweather"/>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80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80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Roboto-regular.fntdata"/><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Roboto-italic.fntdata"/><Relationship Id="rId25" Type="http://schemas.openxmlformats.org/officeDocument/2006/relationships/font" Target="fonts/Roboto-bold.fntdata"/><Relationship Id="rId28" Type="http://schemas.openxmlformats.org/officeDocument/2006/relationships/font" Target="fonts/BebasNeue-regular.fntdata"/><Relationship Id="rId27" Type="http://schemas.openxmlformats.org/officeDocument/2006/relationships/font" Target="fonts/Roboto-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Merriweather-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erriweather-italic.fntdata"/><Relationship Id="rId30" Type="http://schemas.openxmlformats.org/officeDocument/2006/relationships/font" Target="fonts/Merriweather-bold.fntdata"/><Relationship Id="rId11" Type="http://schemas.openxmlformats.org/officeDocument/2006/relationships/slide" Target="slides/slide5.xml"/><Relationship Id="rId10" Type="http://schemas.openxmlformats.org/officeDocument/2006/relationships/slide" Target="slides/slide4.xml"/><Relationship Id="rId32" Type="http://schemas.openxmlformats.org/officeDocument/2006/relationships/font" Target="fonts/Merriweather-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686104" y="685800"/>
            <a:ext cx="5486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1" Type="http://schemas.openxmlformats.org/officeDocument/2006/relationships/hyperlink" Target="https://www.canada.ca/en/department-national-defence/campaigns/canadian-military-support-to-ukraine.html" TargetMode="External"/><Relationship Id="rId10" Type="http://schemas.openxmlformats.org/officeDocument/2006/relationships/hyperlink" Target="https://www.canada.ca/en/department-national-defence/campaigns/canadian-military-support-to-ukraine.html" TargetMode="External"/><Relationship Id="rId13" Type="http://schemas.openxmlformats.org/officeDocument/2006/relationships/hyperlink" Target="https://www.canada.ca/en/immigration-refugees-citizenship/services/immigrate-canada/ukraine-measures/key-figures.html" TargetMode="External"/><Relationship Id="rId12" Type="http://schemas.openxmlformats.org/officeDocument/2006/relationships/hyperlink" Target="https://www.canada.ca/en/immigration-refugees-citizenship/services/immigrate-canada/ukraine-measures/key-figures.html" TargetMode="External"/><Relationship Id="rId1" Type="http://schemas.openxmlformats.org/officeDocument/2006/relationships/notesMaster" Target="../notesMasters/notesMaster1.xml"/><Relationship Id="rId2" Type="http://schemas.openxmlformats.org/officeDocument/2006/relationships/hyperlink" Target="https://www.pm.gc.ca/en/news/statements/2023/06/10/president-ukraine-and-canada-joint-declaration" TargetMode="External"/><Relationship Id="rId3" Type="http://schemas.openxmlformats.org/officeDocument/2006/relationships/hyperlink" Target="https://www.pm.gc.ca/en/news/statements/2023/06/10/president-ukraine-and-canada-joint-declaration" TargetMode="External"/><Relationship Id="rId4" Type="http://schemas.openxmlformats.org/officeDocument/2006/relationships/hyperlink" Target="https://www.international.gc.ca/world-monde/issues_development-enjeux_developpement/response_conflict-reponse_conflits/crisis-crises/ukraine-situation.aspx?lang=eng" TargetMode="External"/><Relationship Id="rId9" Type="http://schemas.openxmlformats.org/officeDocument/2006/relationships/hyperlink" Target="https://angusreid.org/russia-ukraine-canada-peace-military-lethal-humanitarian-aid-support/" TargetMode="External"/><Relationship Id="rId5" Type="http://schemas.openxmlformats.org/officeDocument/2006/relationships/hyperlink" Target="https://www.international.gc.ca/world-monde/issues_development-enjeux_developpement/response_conflict-reponse_conflits/crisis-crises/ukraine-situation.aspx?lang=eng" TargetMode="External"/><Relationship Id="rId6" Type="http://schemas.openxmlformats.org/officeDocument/2006/relationships/hyperlink" Target="https://www.pm.gc.ca/en/news/statements/2023/06/10/president-ukraine-and-canada-joint-declaration" TargetMode="External"/><Relationship Id="rId7" Type="http://schemas.openxmlformats.org/officeDocument/2006/relationships/hyperlink" Target="https://www.pm.gc.ca/en/news/statements/2023/06/10/president-ukraine-and-canada-joint-declaration" TargetMode="External"/><Relationship Id="rId8" Type="http://schemas.openxmlformats.org/officeDocument/2006/relationships/hyperlink" Target="https://angusreid.org/russia-ukraine-canada-peace-military-lethal-humanitarian-aid-support/"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en.kremlin.ru/events/president/news/66181" TargetMode="External"/><Relationship Id="rId3" Type="http://schemas.openxmlformats.org/officeDocument/2006/relationships/hyperlink" Target="http://en.kremlin.ru/events/president/news/66181"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nsilium.europa.eu/en/policies/sanctions/restrictive-measures-against-russia-over-ukraine/sanctions-against-russia-explained/" TargetMode="External"/><Relationship Id="rId3" Type="http://schemas.openxmlformats.org/officeDocument/2006/relationships/hyperlink" Target="https://www.consilium.europa.eu/en/policies/sanctions/restrictive-measures-against-russia-over-ukraine/sanctions-against-russia-explained/" TargetMode="External"/><Relationship Id="rId4" Type="http://schemas.openxmlformats.org/officeDocument/2006/relationships/hyperlink" Target="https://www.consilium.europa.eu/en/infographics/how-the-russian-invasion-of-ukraine-has-further-aggravated-the-global-food-crisis/" TargetMode="External"/><Relationship Id="rId5" Type="http://schemas.openxmlformats.org/officeDocument/2006/relationships/hyperlink" Target="https://www.consilium.europa.eu/en/infographics/how-the-russian-invasion-of-ukraine-has-further-aggravated-the-global-food-crisis/"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9127282a58_0_122:notes"/>
          <p:cNvSpPr/>
          <p:nvPr>
            <p:ph idx="2" type="sldImg"/>
          </p:nvPr>
        </p:nvSpPr>
        <p:spPr>
          <a:xfrm>
            <a:off x="686104"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9127282a58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90383d50d5_0_77: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90383d50d5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Georgia"/>
                <a:ea typeface="Georgia"/>
                <a:cs typeface="Georgia"/>
                <a:sym typeface="Georgia"/>
              </a:rPr>
              <a:t>1. </a:t>
            </a:r>
            <a:r>
              <a:rPr lang="en" sz="1000">
                <a:solidFill>
                  <a:schemeClr val="dk1"/>
                </a:solidFill>
                <a:latin typeface="Georgia"/>
                <a:ea typeface="Georgia"/>
                <a:cs typeface="Georgia"/>
                <a:sym typeface="Georgia"/>
              </a:rPr>
              <a:t>Justin Trudeau and Volodymyr Zelensky, “Ukraine and Canada Joint Declaration. Prime Minister of Canada Justin Trudeau,” June 10, 2023,</a:t>
            </a:r>
            <a:r>
              <a:rPr lang="en" sz="1000">
                <a:solidFill>
                  <a:schemeClr val="dk1"/>
                </a:solidFill>
                <a:uFill>
                  <a:noFill/>
                </a:uFill>
                <a:latin typeface="Georgia"/>
                <a:ea typeface="Georgia"/>
                <a:cs typeface="Georgia"/>
                <a:sym typeface="Georgia"/>
                <a:hlinkClick r:id="rId2">
                  <a:extLst>
                    <a:ext uri="{A12FA001-AC4F-418D-AE19-62706E023703}">
                      <ahyp:hlinkClr val="tx"/>
                    </a:ext>
                  </a:extLst>
                </a:hlinkClick>
              </a:rPr>
              <a:t> </a:t>
            </a:r>
            <a:r>
              <a:rPr lang="en" sz="1000" u="sng">
                <a:solidFill>
                  <a:schemeClr val="hlink"/>
                </a:solidFill>
                <a:latin typeface="Georgia"/>
                <a:ea typeface="Georgia"/>
                <a:cs typeface="Georgia"/>
                <a:sym typeface="Georgia"/>
                <a:hlinkClick r:id="rId3"/>
              </a:rPr>
              <a:t>https://www.pm.gc.ca/en/news/statements/2023/06/10/president-ukraine-and-canada-joint-declaration</a:t>
            </a:r>
            <a:r>
              <a:rPr lang="en" sz="1000">
                <a:solidFill>
                  <a:schemeClr val="dk1"/>
                </a:solidFill>
                <a:latin typeface="Georgia"/>
                <a:ea typeface="Georgia"/>
                <a:cs typeface="Georgia"/>
                <a:sym typeface="Georgia"/>
              </a:rPr>
              <a:t> (accessed on October 19, 2023).</a:t>
            </a:r>
            <a:endParaRPr sz="1000">
              <a:solidFill>
                <a:schemeClr val="dk1"/>
              </a:solidFill>
              <a:latin typeface="Georgia"/>
              <a:ea typeface="Georgia"/>
              <a:cs typeface="Georgia"/>
              <a:sym typeface="Georgia"/>
            </a:endParaRPr>
          </a:p>
          <a:p>
            <a:pPr indent="0" lvl="0" marL="0" rtl="0" algn="l">
              <a:spcBef>
                <a:spcPts val="0"/>
              </a:spcBef>
              <a:spcAft>
                <a:spcPts val="0"/>
              </a:spcAft>
              <a:buNone/>
            </a:pPr>
            <a:r>
              <a:rPr lang="en" sz="1000">
                <a:latin typeface="Georgia"/>
                <a:ea typeface="Georgia"/>
                <a:cs typeface="Georgia"/>
                <a:sym typeface="Georgia"/>
              </a:rPr>
              <a:t>2. </a:t>
            </a:r>
            <a:r>
              <a:rPr lang="en" sz="1000">
                <a:solidFill>
                  <a:schemeClr val="dk1"/>
                </a:solidFill>
                <a:latin typeface="Georgia"/>
                <a:ea typeface="Georgia"/>
                <a:cs typeface="Georgia"/>
                <a:sym typeface="Georgia"/>
              </a:rPr>
              <a:t>Government of Canada, “Canada and the Russian Invasion of Ukraine,” Government of Canada, March 20, 2023</a:t>
            </a:r>
            <a:r>
              <a:rPr lang="en" sz="1000">
                <a:solidFill>
                  <a:schemeClr val="dk1"/>
                </a:solidFill>
                <a:uFill>
                  <a:noFill/>
                </a:uFill>
                <a:latin typeface="Georgia"/>
                <a:ea typeface="Georgia"/>
                <a:cs typeface="Georgia"/>
                <a:sym typeface="Georgia"/>
                <a:hlinkClick r:id="rId4">
                  <a:extLst>
                    <a:ext uri="{A12FA001-AC4F-418D-AE19-62706E023703}">
                      <ahyp:hlinkClr val="tx"/>
                    </a:ext>
                  </a:extLst>
                </a:hlinkClick>
              </a:rPr>
              <a:t> </a:t>
            </a:r>
            <a:r>
              <a:rPr lang="en" sz="1000" u="sng">
                <a:solidFill>
                  <a:schemeClr val="hlink"/>
                </a:solidFill>
                <a:latin typeface="Georgia"/>
                <a:ea typeface="Georgia"/>
                <a:cs typeface="Georgia"/>
                <a:sym typeface="Georgia"/>
                <a:hlinkClick r:id="rId5"/>
              </a:rPr>
              <a:t>https://www.international.gc.ca/world-monde/issues_development-enjeux_developpement/response_conflict-reponse_conflits/crisis-crises/ukraine-situation.aspx?lang=eng</a:t>
            </a:r>
            <a:r>
              <a:rPr lang="en" sz="1000">
                <a:solidFill>
                  <a:schemeClr val="dk1"/>
                </a:solidFill>
                <a:latin typeface="Georgia"/>
                <a:ea typeface="Georgia"/>
                <a:cs typeface="Georgia"/>
                <a:sym typeface="Georgia"/>
              </a:rPr>
              <a:t> (accessed on October 19, 2023)</a:t>
            </a:r>
            <a:endParaRPr sz="1000">
              <a:solidFill>
                <a:schemeClr val="dk1"/>
              </a:solidFill>
              <a:latin typeface="Georgia"/>
              <a:ea typeface="Georgia"/>
              <a:cs typeface="Georgia"/>
              <a:sym typeface="Georgia"/>
            </a:endParaRPr>
          </a:p>
          <a:p>
            <a:pPr indent="0" lvl="0" marL="0" rtl="0" algn="l">
              <a:spcBef>
                <a:spcPts val="0"/>
              </a:spcBef>
              <a:spcAft>
                <a:spcPts val="0"/>
              </a:spcAft>
              <a:buNone/>
            </a:pPr>
            <a:r>
              <a:rPr lang="en" sz="1000">
                <a:solidFill>
                  <a:schemeClr val="dk1"/>
                </a:solidFill>
                <a:latin typeface="Georgia"/>
                <a:ea typeface="Georgia"/>
                <a:cs typeface="Georgia"/>
                <a:sym typeface="Georgia"/>
              </a:rPr>
              <a:t>3. Justin Trudeau and Volodymyr Zelensky, “Ukraine and Canada Joint Declaration. Prime Minister of Canada Justin Trudeau,” June 10, 2023,</a:t>
            </a:r>
            <a:r>
              <a:rPr lang="en" sz="1000">
                <a:solidFill>
                  <a:schemeClr val="dk1"/>
                </a:solidFill>
                <a:uFill>
                  <a:noFill/>
                </a:uFill>
                <a:latin typeface="Georgia"/>
                <a:ea typeface="Georgia"/>
                <a:cs typeface="Georgia"/>
                <a:sym typeface="Georgia"/>
                <a:hlinkClick r:id="rId6">
                  <a:extLst>
                    <a:ext uri="{A12FA001-AC4F-418D-AE19-62706E023703}">
                      <ahyp:hlinkClr val="tx"/>
                    </a:ext>
                  </a:extLst>
                </a:hlinkClick>
              </a:rPr>
              <a:t> </a:t>
            </a:r>
            <a:r>
              <a:rPr lang="en" sz="1000" u="sng">
                <a:solidFill>
                  <a:schemeClr val="hlink"/>
                </a:solidFill>
                <a:latin typeface="Georgia"/>
                <a:ea typeface="Georgia"/>
                <a:cs typeface="Georgia"/>
                <a:sym typeface="Georgia"/>
                <a:hlinkClick r:id="rId7"/>
              </a:rPr>
              <a:t>https://www.pm.gc.ca/en/news/statements/2023/06/10/president-ukraine-and-canada-joint-declaration</a:t>
            </a:r>
            <a:r>
              <a:rPr lang="en" sz="1000">
                <a:solidFill>
                  <a:schemeClr val="dk1"/>
                </a:solidFill>
                <a:latin typeface="Georgia"/>
                <a:ea typeface="Georgia"/>
                <a:cs typeface="Georgia"/>
                <a:sym typeface="Georgia"/>
              </a:rPr>
              <a:t> (accessed on October 19, 2023).</a:t>
            </a:r>
            <a:endParaRPr sz="1000">
              <a:solidFill>
                <a:schemeClr val="dk1"/>
              </a:solidFill>
              <a:latin typeface="Georgia"/>
              <a:ea typeface="Georgia"/>
              <a:cs typeface="Georgia"/>
              <a:sym typeface="Georgia"/>
            </a:endParaRPr>
          </a:p>
          <a:p>
            <a:pPr indent="0" lvl="0" marL="0" rtl="0" algn="l">
              <a:spcBef>
                <a:spcPts val="0"/>
              </a:spcBef>
              <a:spcAft>
                <a:spcPts val="0"/>
              </a:spcAft>
              <a:buNone/>
            </a:pPr>
            <a:r>
              <a:rPr lang="en" sz="1000">
                <a:solidFill>
                  <a:schemeClr val="dk1"/>
                </a:solidFill>
                <a:latin typeface="Georgia"/>
                <a:ea typeface="Georgia"/>
                <a:cs typeface="Georgia"/>
                <a:sym typeface="Georgia"/>
              </a:rPr>
              <a:t>4. Angus Reid Institute, “Russian Invasion, ” Angus Reid Institute, February 23, 2023,</a:t>
            </a:r>
            <a:r>
              <a:rPr lang="en" sz="1000">
                <a:solidFill>
                  <a:schemeClr val="dk1"/>
                </a:solidFill>
                <a:uFill>
                  <a:noFill/>
                </a:uFill>
                <a:latin typeface="Georgia"/>
                <a:ea typeface="Georgia"/>
                <a:cs typeface="Georgia"/>
                <a:sym typeface="Georgia"/>
                <a:hlinkClick r:id="rId8">
                  <a:extLst>
                    <a:ext uri="{A12FA001-AC4F-418D-AE19-62706E023703}">
                      <ahyp:hlinkClr val="tx"/>
                    </a:ext>
                  </a:extLst>
                </a:hlinkClick>
              </a:rPr>
              <a:t> </a:t>
            </a:r>
            <a:r>
              <a:rPr lang="en" sz="1000" u="sng">
                <a:solidFill>
                  <a:schemeClr val="hlink"/>
                </a:solidFill>
                <a:latin typeface="Georgia"/>
                <a:ea typeface="Georgia"/>
                <a:cs typeface="Georgia"/>
                <a:sym typeface="Georgia"/>
                <a:hlinkClick r:id="rId9"/>
              </a:rPr>
              <a:t>https://angusreid.org/russia-ukraine-canada-peace-military-lethal-humanitarian-aid-support/</a:t>
            </a:r>
            <a:r>
              <a:rPr lang="en" sz="1000">
                <a:solidFill>
                  <a:schemeClr val="dk1"/>
                </a:solidFill>
                <a:latin typeface="Georgia"/>
                <a:ea typeface="Georgia"/>
                <a:cs typeface="Georgia"/>
                <a:sym typeface="Georgia"/>
              </a:rPr>
              <a:t> (accessed October 19, 2023).</a:t>
            </a:r>
            <a:endParaRPr sz="1000">
              <a:solidFill>
                <a:schemeClr val="dk1"/>
              </a:solidFill>
              <a:latin typeface="Georgia"/>
              <a:ea typeface="Georgia"/>
              <a:cs typeface="Georgia"/>
              <a:sym typeface="Georgia"/>
            </a:endParaRPr>
          </a:p>
          <a:p>
            <a:pPr indent="0" lvl="0" marL="0" rtl="0" algn="l">
              <a:spcBef>
                <a:spcPts val="0"/>
              </a:spcBef>
              <a:spcAft>
                <a:spcPts val="0"/>
              </a:spcAft>
              <a:buNone/>
            </a:pPr>
            <a:r>
              <a:rPr lang="en" sz="1000">
                <a:solidFill>
                  <a:schemeClr val="dk1"/>
                </a:solidFill>
                <a:latin typeface="Georgia"/>
                <a:ea typeface="Georgia"/>
                <a:cs typeface="Georgia"/>
                <a:sym typeface="Georgia"/>
              </a:rPr>
              <a:t>5. Government of Canada, “Canadian Donations and Military Support to Ukraine,” Government of Canada, October 11, 2023,</a:t>
            </a:r>
            <a:r>
              <a:rPr lang="en" sz="1000">
                <a:solidFill>
                  <a:schemeClr val="dk1"/>
                </a:solidFill>
                <a:uFill>
                  <a:noFill/>
                </a:uFill>
                <a:latin typeface="Georgia"/>
                <a:ea typeface="Georgia"/>
                <a:cs typeface="Georgia"/>
                <a:sym typeface="Georgia"/>
                <a:hlinkClick r:id="rId10">
                  <a:extLst>
                    <a:ext uri="{A12FA001-AC4F-418D-AE19-62706E023703}">
                      <ahyp:hlinkClr val="tx"/>
                    </a:ext>
                  </a:extLst>
                </a:hlinkClick>
              </a:rPr>
              <a:t> </a:t>
            </a:r>
            <a:r>
              <a:rPr lang="en" sz="1000" u="sng">
                <a:solidFill>
                  <a:schemeClr val="hlink"/>
                </a:solidFill>
                <a:latin typeface="Georgia"/>
                <a:ea typeface="Georgia"/>
                <a:cs typeface="Georgia"/>
                <a:sym typeface="Georgia"/>
                <a:hlinkClick r:id="rId11"/>
              </a:rPr>
              <a:t>https://www.canada.ca/en/department-national-defence/campaigns/canadian-military-support-to-ukraine.html</a:t>
            </a:r>
            <a:r>
              <a:rPr lang="en" sz="1000">
                <a:solidFill>
                  <a:schemeClr val="dk1"/>
                </a:solidFill>
                <a:latin typeface="Georgia"/>
                <a:ea typeface="Georgia"/>
                <a:cs typeface="Georgia"/>
                <a:sym typeface="Georgia"/>
              </a:rPr>
              <a:t> (accessed October 19, 2023).</a:t>
            </a:r>
            <a:endParaRPr sz="1000">
              <a:solidFill>
                <a:schemeClr val="dk1"/>
              </a:solidFill>
              <a:latin typeface="Georgia"/>
              <a:ea typeface="Georgia"/>
              <a:cs typeface="Georgia"/>
              <a:sym typeface="Georgia"/>
            </a:endParaRPr>
          </a:p>
          <a:p>
            <a:pPr indent="0" lvl="0" marL="0" rtl="0" algn="l">
              <a:spcBef>
                <a:spcPts val="0"/>
              </a:spcBef>
              <a:spcAft>
                <a:spcPts val="0"/>
              </a:spcAft>
              <a:buNone/>
            </a:pPr>
            <a:r>
              <a:rPr lang="en" sz="1000">
                <a:solidFill>
                  <a:schemeClr val="dk1"/>
                </a:solidFill>
                <a:latin typeface="Georgia"/>
                <a:ea typeface="Georgia"/>
                <a:cs typeface="Georgia"/>
                <a:sym typeface="Georgia"/>
              </a:rPr>
              <a:t>6. Government of Canada, “Canada-Ukraine Authorization for Emergency Travel: Key Figures,” Government of Canada, October 10, 2023,</a:t>
            </a:r>
            <a:r>
              <a:rPr lang="en" sz="1000">
                <a:solidFill>
                  <a:schemeClr val="dk1"/>
                </a:solidFill>
                <a:uFill>
                  <a:noFill/>
                </a:uFill>
                <a:latin typeface="Georgia"/>
                <a:ea typeface="Georgia"/>
                <a:cs typeface="Georgia"/>
                <a:sym typeface="Georgia"/>
                <a:hlinkClick r:id="rId12">
                  <a:extLst>
                    <a:ext uri="{A12FA001-AC4F-418D-AE19-62706E023703}">
                      <ahyp:hlinkClr val="tx"/>
                    </a:ext>
                  </a:extLst>
                </a:hlinkClick>
              </a:rPr>
              <a:t> </a:t>
            </a:r>
            <a:r>
              <a:rPr lang="en" sz="1000" u="sng">
                <a:solidFill>
                  <a:schemeClr val="hlink"/>
                </a:solidFill>
                <a:latin typeface="Georgia"/>
                <a:ea typeface="Georgia"/>
                <a:cs typeface="Georgia"/>
                <a:sym typeface="Georgia"/>
                <a:hlinkClick r:id="rId13"/>
              </a:rPr>
              <a:t>https://www.canada.ca/en/immigration-refugees-citizenship/services/immigrate-canada/ukraine-measures/key-figures.html</a:t>
            </a:r>
            <a:r>
              <a:rPr lang="en" sz="1000">
                <a:solidFill>
                  <a:schemeClr val="dk1"/>
                </a:solidFill>
                <a:latin typeface="Georgia"/>
                <a:ea typeface="Georgia"/>
                <a:cs typeface="Georgia"/>
                <a:sym typeface="Georgia"/>
              </a:rPr>
              <a:t> (accessed October 19, 2023).</a:t>
            </a:r>
            <a:endParaRPr sz="1000">
              <a:solidFill>
                <a:schemeClr val="dk1"/>
              </a:solidFill>
              <a:latin typeface="Georgia"/>
              <a:ea typeface="Georgia"/>
              <a:cs typeface="Georgia"/>
              <a:sym typeface="Georgia"/>
            </a:endParaRPr>
          </a:p>
          <a:p>
            <a:pPr indent="0" lvl="0" marL="0" rtl="0" algn="l">
              <a:spcBef>
                <a:spcPts val="0"/>
              </a:spcBef>
              <a:spcAft>
                <a:spcPts val="0"/>
              </a:spcAft>
              <a:buNone/>
            </a:pPr>
            <a:r>
              <a:t/>
            </a:r>
            <a:endParaRPr sz="1000">
              <a:latin typeface="Georgia"/>
              <a:ea typeface="Georgia"/>
              <a:cs typeface="Georgia"/>
              <a:sym typeface="Georgi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90383d50d5_0_61: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90383d50d5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Georgia"/>
                <a:ea typeface="Georgia"/>
                <a:cs typeface="Georgia"/>
                <a:sym typeface="Georgia"/>
              </a:rPr>
              <a:t>1. </a:t>
            </a:r>
            <a:r>
              <a:rPr lang="en" sz="1000">
                <a:solidFill>
                  <a:schemeClr val="dk1"/>
                </a:solidFill>
                <a:latin typeface="Georgia"/>
                <a:ea typeface="Georgia"/>
                <a:cs typeface="Georgia"/>
                <a:sym typeface="Georgia"/>
              </a:rPr>
              <a:t>Karl-Peter Schwarz, </a:t>
            </a:r>
            <a:r>
              <a:rPr i="1" lang="en" sz="1000">
                <a:solidFill>
                  <a:schemeClr val="dk1"/>
                </a:solidFill>
                <a:latin typeface="Georgia"/>
                <a:ea typeface="Georgia"/>
                <a:cs typeface="Georgia"/>
                <a:sym typeface="Georgia"/>
              </a:rPr>
              <a:t>War in Ukraine: Assessing the EU’s Response,</a:t>
            </a:r>
            <a:r>
              <a:rPr lang="en" sz="1000">
                <a:solidFill>
                  <a:schemeClr val="dk1"/>
                </a:solidFill>
                <a:latin typeface="Georgia"/>
                <a:ea typeface="Georgia"/>
                <a:cs typeface="Georgia"/>
                <a:sym typeface="Georgia"/>
              </a:rPr>
              <a:t> (Liechtenstein: Geopolitical Intelligence Services, 2023), 2. </a:t>
            </a:r>
            <a:endParaRPr sz="1000">
              <a:solidFill>
                <a:schemeClr val="dk1"/>
              </a:solidFill>
              <a:latin typeface="Georgia"/>
              <a:ea typeface="Georgia"/>
              <a:cs typeface="Georgia"/>
              <a:sym typeface="Georgia"/>
            </a:endParaRPr>
          </a:p>
          <a:p>
            <a:pPr indent="0" lvl="0" marL="0" rtl="0" algn="l">
              <a:spcBef>
                <a:spcPts val="0"/>
              </a:spcBef>
              <a:spcAft>
                <a:spcPts val="0"/>
              </a:spcAft>
              <a:buNone/>
            </a:pPr>
            <a:r>
              <a:t/>
            </a:r>
            <a:endParaRPr sz="1000">
              <a:latin typeface="Georgia"/>
              <a:ea typeface="Georgia"/>
              <a:cs typeface="Georgia"/>
              <a:sym typeface="Georgi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92f5e1e035_0_0: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92f5e1e03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Georgia"/>
              <a:ea typeface="Georgia"/>
              <a:cs typeface="Georgia"/>
              <a:sym typeface="Georgi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92f5e1e035_0_18: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92f5e1e035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Georgia"/>
              <a:ea typeface="Georgia"/>
              <a:cs typeface="Georgia"/>
              <a:sym typeface="Georgi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92f5e1e035_0_27: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92f5e1e035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92f5e1e035_0_31: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92f5e1e035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Georgia"/>
              <a:ea typeface="Georgia"/>
              <a:cs typeface="Georgia"/>
              <a:sym typeface="Georgi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5cbfaa8dec_0_14: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5cbfaa8dec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5cbfaa8dec_0_18: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5cbfaa8dec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Georgia"/>
              <a:ea typeface="Georgia"/>
              <a:cs typeface="Georgia"/>
              <a:sym typeface="Georgi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9127282a58_0_126: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9127282a58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9127282a58_0_130: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9127282a58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92f5e1e035_0_23: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92f5e1e035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4db738f77c_0_72: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4db738f77c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000">
                <a:solidFill>
                  <a:schemeClr val="dk1"/>
                </a:solidFill>
                <a:latin typeface="Georgia"/>
                <a:ea typeface="Georgia"/>
                <a:cs typeface="Georgia"/>
                <a:sym typeface="Georgia"/>
              </a:rPr>
              <a:t>1. Masters, Jonathan, </a:t>
            </a:r>
            <a:r>
              <a:rPr i="1" lang="en" sz="1000">
                <a:solidFill>
                  <a:schemeClr val="dk1"/>
                </a:solidFill>
                <a:latin typeface="Georgia"/>
                <a:ea typeface="Georgia"/>
                <a:cs typeface="Georgia"/>
                <a:sym typeface="Georgia"/>
              </a:rPr>
              <a:t>Ukraine: Conflict at the Crossroads of Europe and Russia</a:t>
            </a:r>
            <a:r>
              <a:rPr lang="en" sz="1000">
                <a:solidFill>
                  <a:schemeClr val="dk1"/>
                </a:solidFill>
                <a:latin typeface="Georgia"/>
                <a:ea typeface="Georgia"/>
                <a:cs typeface="Georgia"/>
                <a:sym typeface="Georgia"/>
              </a:rPr>
              <a:t> (New York: Council on Foreign Relations, 2023), 3.</a:t>
            </a:r>
            <a:endParaRPr sz="1000">
              <a:solidFill>
                <a:schemeClr val="dk1"/>
              </a:solidFill>
              <a:latin typeface="Georgia"/>
              <a:ea typeface="Georgia"/>
              <a:cs typeface="Georgia"/>
              <a:sym typeface="Georgia"/>
            </a:endParaRPr>
          </a:p>
          <a:p>
            <a:pPr indent="0" lvl="0" marL="0" rtl="0" algn="l">
              <a:lnSpc>
                <a:spcPct val="100000"/>
              </a:lnSpc>
              <a:spcBef>
                <a:spcPts val="0"/>
              </a:spcBef>
              <a:spcAft>
                <a:spcPts val="0"/>
              </a:spcAft>
              <a:buNone/>
            </a:pPr>
            <a:r>
              <a:rPr lang="en" sz="1000">
                <a:solidFill>
                  <a:schemeClr val="dk1"/>
                </a:solidFill>
                <a:latin typeface="Georgia"/>
                <a:ea typeface="Georgia"/>
                <a:cs typeface="Georgia"/>
                <a:sym typeface="Georgia"/>
              </a:rPr>
              <a:t>2. Ibid., 3.</a:t>
            </a:r>
            <a:endParaRPr sz="1000">
              <a:solidFill>
                <a:schemeClr val="dk1"/>
              </a:solidFill>
              <a:latin typeface="Georgia"/>
              <a:ea typeface="Georgia"/>
              <a:cs typeface="Georgia"/>
              <a:sym typeface="Georgia"/>
            </a:endParaRPr>
          </a:p>
          <a:p>
            <a:pPr indent="0" lvl="0" marL="0" rtl="0" algn="l">
              <a:lnSpc>
                <a:spcPct val="100000"/>
              </a:lnSpc>
              <a:spcBef>
                <a:spcPts val="0"/>
              </a:spcBef>
              <a:spcAft>
                <a:spcPts val="0"/>
              </a:spcAft>
              <a:buNone/>
            </a:pPr>
            <a:r>
              <a:rPr lang="en" sz="1000">
                <a:solidFill>
                  <a:schemeClr val="dk1"/>
                </a:solidFill>
                <a:latin typeface="Georgia"/>
                <a:ea typeface="Georgia"/>
                <a:cs typeface="Georgia"/>
                <a:sym typeface="Georgia"/>
              </a:rPr>
              <a:t>3. Vladimir Putin, “On the Historical Unity of Russians and Ukrainians,” </a:t>
            </a:r>
            <a:r>
              <a:rPr i="1" lang="en" sz="1000">
                <a:solidFill>
                  <a:schemeClr val="dk1"/>
                </a:solidFill>
                <a:latin typeface="Georgia"/>
                <a:ea typeface="Georgia"/>
                <a:cs typeface="Georgia"/>
                <a:sym typeface="Georgia"/>
              </a:rPr>
              <a:t>Presidential Executive Office</a:t>
            </a:r>
            <a:r>
              <a:rPr lang="en" sz="1000">
                <a:solidFill>
                  <a:schemeClr val="dk1"/>
                </a:solidFill>
                <a:latin typeface="Georgia"/>
                <a:ea typeface="Georgia"/>
                <a:cs typeface="Georgia"/>
                <a:sym typeface="Georgia"/>
              </a:rPr>
              <a:t>, July 12, 2021,</a:t>
            </a:r>
            <a:r>
              <a:rPr lang="en" sz="1000">
                <a:solidFill>
                  <a:schemeClr val="dk1"/>
                </a:solidFill>
                <a:uFill>
                  <a:noFill/>
                </a:uFill>
                <a:latin typeface="Georgia"/>
                <a:ea typeface="Georgia"/>
                <a:cs typeface="Georgia"/>
                <a:sym typeface="Georgia"/>
                <a:hlinkClick r:id="rId2">
                  <a:extLst>
                    <a:ext uri="{A12FA001-AC4F-418D-AE19-62706E023703}">
                      <ahyp:hlinkClr val="tx"/>
                    </a:ext>
                  </a:extLst>
                </a:hlinkClick>
              </a:rPr>
              <a:t> </a:t>
            </a:r>
            <a:r>
              <a:rPr lang="en" sz="1000" u="sng">
                <a:solidFill>
                  <a:schemeClr val="hlink"/>
                </a:solidFill>
                <a:latin typeface="Georgia"/>
                <a:ea typeface="Georgia"/>
                <a:cs typeface="Georgia"/>
                <a:sym typeface="Georgia"/>
                <a:hlinkClick r:id="rId3"/>
              </a:rPr>
              <a:t>http://en.kremlin.ru/events/president/news/66181</a:t>
            </a:r>
            <a:r>
              <a:rPr lang="en" sz="1000">
                <a:solidFill>
                  <a:schemeClr val="dk1"/>
                </a:solidFill>
                <a:latin typeface="Georgia"/>
                <a:ea typeface="Georgia"/>
                <a:cs typeface="Georgia"/>
                <a:sym typeface="Georgia"/>
              </a:rPr>
              <a:t>, (accessed October 10, 2023). </a:t>
            </a:r>
            <a:endParaRPr sz="1000">
              <a:solidFill>
                <a:schemeClr val="dk1"/>
              </a:solidFill>
              <a:latin typeface="Georgia"/>
              <a:ea typeface="Georgia"/>
              <a:cs typeface="Georgia"/>
              <a:sym typeface="Georgia"/>
            </a:endParaRPr>
          </a:p>
          <a:p>
            <a:pPr indent="0" lvl="0" marL="0" rtl="0" algn="l">
              <a:lnSpc>
                <a:spcPct val="100000"/>
              </a:lnSpc>
              <a:spcBef>
                <a:spcPts val="0"/>
              </a:spcBef>
              <a:spcAft>
                <a:spcPts val="0"/>
              </a:spcAft>
              <a:buNone/>
            </a:pPr>
            <a:r>
              <a:rPr lang="en" sz="1000">
                <a:solidFill>
                  <a:schemeClr val="dk1"/>
                </a:solidFill>
                <a:latin typeface="Georgia"/>
                <a:ea typeface="Georgia"/>
                <a:cs typeface="Georgia"/>
                <a:sym typeface="Georgia"/>
              </a:rPr>
              <a:t>4. Masters, Jonathan, </a:t>
            </a:r>
            <a:r>
              <a:rPr i="1" lang="en" sz="1000">
                <a:solidFill>
                  <a:schemeClr val="dk1"/>
                </a:solidFill>
                <a:latin typeface="Georgia"/>
                <a:ea typeface="Georgia"/>
                <a:cs typeface="Georgia"/>
                <a:sym typeface="Georgia"/>
              </a:rPr>
              <a:t>Ukraine: Conflict at the Crossroads of Europe and Russia</a:t>
            </a:r>
            <a:r>
              <a:rPr lang="en" sz="1000">
                <a:solidFill>
                  <a:schemeClr val="dk1"/>
                </a:solidFill>
                <a:latin typeface="Georgia"/>
                <a:ea typeface="Georgia"/>
                <a:cs typeface="Georgia"/>
                <a:sym typeface="Georgia"/>
              </a:rPr>
              <a:t> (New York: Council on Foreign Relations, 2023), 2.</a:t>
            </a:r>
            <a:endParaRPr sz="1000">
              <a:solidFill>
                <a:schemeClr val="dk1"/>
              </a:solidFill>
              <a:latin typeface="Georgia"/>
              <a:ea typeface="Georgia"/>
              <a:cs typeface="Georgia"/>
              <a:sym typeface="Georgia"/>
            </a:endParaRPr>
          </a:p>
          <a:p>
            <a:pPr indent="0" lvl="0" marL="0" rtl="0" algn="l">
              <a:lnSpc>
                <a:spcPct val="100000"/>
              </a:lnSpc>
              <a:spcBef>
                <a:spcPts val="0"/>
              </a:spcBef>
              <a:spcAft>
                <a:spcPts val="0"/>
              </a:spcAft>
              <a:buNone/>
            </a:pPr>
            <a:r>
              <a:rPr lang="en" sz="1000">
                <a:solidFill>
                  <a:schemeClr val="dk1"/>
                </a:solidFill>
                <a:latin typeface="Georgia"/>
                <a:ea typeface="Georgia"/>
                <a:cs typeface="Georgia"/>
                <a:sym typeface="Georgia"/>
              </a:rPr>
              <a:t>5. Jeffrey Mankoff, </a:t>
            </a:r>
            <a:r>
              <a:rPr i="1" lang="en" sz="1000">
                <a:solidFill>
                  <a:schemeClr val="dk1"/>
                </a:solidFill>
                <a:latin typeface="Georgia"/>
                <a:ea typeface="Georgia"/>
                <a:cs typeface="Georgia"/>
                <a:sym typeface="Georgia"/>
              </a:rPr>
              <a:t>Russia’s War in Ukraine: Identity, History and Conflict</a:t>
            </a:r>
            <a:r>
              <a:rPr lang="en" sz="1000">
                <a:solidFill>
                  <a:schemeClr val="dk1"/>
                </a:solidFill>
                <a:latin typeface="Georgia"/>
                <a:ea typeface="Georgia"/>
                <a:cs typeface="Georgia"/>
                <a:sym typeface="Georgia"/>
              </a:rPr>
              <a:t> (Washington: Center for Strategic and International Studies, 2022), 3, 10, 17-18.</a:t>
            </a:r>
            <a:endParaRPr sz="1000">
              <a:solidFill>
                <a:schemeClr val="dk1"/>
              </a:solidFill>
              <a:latin typeface="Georgia"/>
              <a:ea typeface="Georgia"/>
              <a:cs typeface="Georgia"/>
              <a:sym typeface="Georgia"/>
            </a:endParaRPr>
          </a:p>
          <a:p>
            <a:pPr indent="0" lvl="0" marL="0" rtl="0" algn="l">
              <a:lnSpc>
                <a:spcPct val="100000"/>
              </a:lnSpc>
              <a:spcBef>
                <a:spcPts val="0"/>
              </a:spcBef>
              <a:spcAft>
                <a:spcPts val="0"/>
              </a:spcAft>
              <a:buNone/>
            </a:pPr>
            <a:r>
              <a:t/>
            </a:r>
            <a:endParaRPr sz="1000">
              <a:solidFill>
                <a:schemeClr val="dk1"/>
              </a:solidFill>
              <a:latin typeface="Georgia"/>
              <a:ea typeface="Georgia"/>
              <a:cs typeface="Georgia"/>
              <a:sym typeface="Georgia"/>
            </a:endParaRPr>
          </a:p>
          <a:p>
            <a:pPr indent="0" lvl="0" marL="0" rtl="0" algn="l">
              <a:lnSpc>
                <a:spcPct val="100000"/>
              </a:lnSpc>
              <a:spcBef>
                <a:spcPts val="0"/>
              </a:spcBef>
              <a:spcAft>
                <a:spcPts val="0"/>
              </a:spcAft>
              <a:buNone/>
            </a:pPr>
            <a:r>
              <a:t/>
            </a:r>
            <a:endParaRPr sz="1000">
              <a:solidFill>
                <a:schemeClr val="dk1"/>
              </a:solidFill>
              <a:latin typeface="Georgia"/>
              <a:ea typeface="Georgia"/>
              <a:cs typeface="Georgia"/>
              <a:sym typeface="Georgia"/>
            </a:endParaRPr>
          </a:p>
          <a:p>
            <a:pPr indent="0" lvl="0" marL="0" rtl="0" algn="l">
              <a:lnSpc>
                <a:spcPct val="100000"/>
              </a:lnSpc>
              <a:spcBef>
                <a:spcPts val="0"/>
              </a:spcBef>
              <a:spcAft>
                <a:spcPts val="0"/>
              </a:spcAft>
              <a:buNone/>
            </a:pPr>
            <a:r>
              <a:t/>
            </a:r>
            <a:endParaRPr sz="1000">
              <a:latin typeface="Georgia"/>
              <a:ea typeface="Georgia"/>
              <a:cs typeface="Georgia"/>
              <a:sym typeface="Georgi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90383d50d5_0_50: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90383d50d5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Georgia"/>
                <a:ea typeface="Georgia"/>
                <a:cs typeface="Georgia"/>
                <a:sym typeface="Georgia"/>
              </a:rPr>
              <a:t>1. Masters, Jonathan, </a:t>
            </a:r>
            <a:r>
              <a:rPr i="1" lang="en" sz="1000">
                <a:solidFill>
                  <a:schemeClr val="dk1"/>
                </a:solidFill>
                <a:latin typeface="Georgia"/>
                <a:ea typeface="Georgia"/>
                <a:cs typeface="Georgia"/>
                <a:sym typeface="Georgia"/>
              </a:rPr>
              <a:t>Ukraine: Conflict at the Crossroads of Europe and Russia</a:t>
            </a:r>
            <a:r>
              <a:rPr lang="en" sz="1000">
                <a:solidFill>
                  <a:schemeClr val="dk1"/>
                </a:solidFill>
                <a:latin typeface="Georgia"/>
                <a:ea typeface="Georgia"/>
                <a:cs typeface="Georgia"/>
                <a:sym typeface="Georgia"/>
              </a:rPr>
              <a:t> (New York: Council on Foreign Relations, 2023), 4.</a:t>
            </a:r>
            <a:endParaRPr sz="1000">
              <a:solidFill>
                <a:schemeClr val="dk1"/>
              </a:solidFill>
              <a:latin typeface="Georgia"/>
              <a:ea typeface="Georgia"/>
              <a:cs typeface="Georgia"/>
              <a:sym typeface="Georgia"/>
            </a:endParaRPr>
          </a:p>
          <a:p>
            <a:pPr indent="0" lvl="0" marL="0" rtl="0" algn="l">
              <a:spcBef>
                <a:spcPts val="0"/>
              </a:spcBef>
              <a:spcAft>
                <a:spcPts val="0"/>
              </a:spcAft>
              <a:buNone/>
            </a:pPr>
            <a:r>
              <a:rPr lang="en" sz="1000">
                <a:solidFill>
                  <a:schemeClr val="dk1"/>
                </a:solidFill>
                <a:latin typeface="Georgia"/>
                <a:ea typeface="Georgia"/>
                <a:cs typeface="Georgia"/>
                <a:sym typeface="Georgia"/>
              </a:rPr>
              <a:t>2. Jeffrey Mankoff, </a:t>
            </a:r>
            <a:r>
              <a:rPr i="1" lang="en" sz="1000">
                <a:solidFill>
                  <a:schemeClr val="dk1"/>
                </a:solidFill>
                <a:latin typeface="Georgia"/>
                <a:ea typeface="Georgia"/>
                <a:cs typeface="Georgia"/>
                <a:sym typeface="Georgia"/>
              </a:rPr>
              <a:t>Russia’s War in Ukraine: Identity, History and Conflict</a:t>
            </a:r>
            <a:r>
              <a:rPr lang="en" sz="1000">
                <a:solidFill>
                  <a:schemeClr val="dk1"/>
                </a:solidFill>
                <a:latin typeface="Georgia"/>
                <a:ea typeface="Georgia"/>
                <a:cs typeface="Georgia"/>
                <a:sym typeface="Georgia"/>
              </a:rPr>
              <a:t> (Washington: Center for Strategic and International Studies, 2022), 13.</a:t>
            </a:r>
            <a:endParaRPr sz="1000">
              <a:solidFill>
                <a:schemeClr val="dk1"/>
              </a:solidFill>
              <a:latin typeface="Georgia"/>
              <a:ea typeface="Georgia"/>
              <a:cs typeface="Georgia"/>
              <a:sym typeface="Georgia"/>
            </a:endParaRPr>
          </a:p>
          <a:p>
            <a:pPr indent="0" lvl="0" marL="0" rtl="0" algn="l">
              <a:spcBef>
                <a:spcPts val="0"/>
              </a:spcBef>
              <a:spcAft>
                <a:spcPts val="0"/>
              </a:spcAft>
              <a:buNone/>
            </a:pPr>
            <a:r>
              <a:rPr lang="en" sz="1000">
                <a:solidFill>
                  <a:schemeClr val="dk1"/>
                </a:solidFill>
                <a:latin typeface="Georgia"/>
                <a:ea typeface="Georgia"/>
                <a:cs typeface="Georgia"/>
                <a:sym typeface="Georgia"/>
              </a:rPr>
              <a:t>3. Masters, Jonathan, </a:t>
            </a:r>
            <a:r>
              <a:rPr i="1" lang="en" sz="1000">
                <a:solidFill>
                  <a:schemeClr val="dk1"/>
                </a:solidFill>
                <a:latin typeface="Georgia"/>
                <a:ea typeface="Georgia"/>
                <a:cs typeface="Georgia"/>
                <a:sym typeface="Georgia"/>
              </a:rPr>
              <a:t>Ukraine: Conflict at the Crossroads of Europe and Russia</a:t>
            </a:r>
            <a:r>
              <a:rPr lang="en" sz="1000">
                <a:solidFill>
                  <a:schemeClr val="dk1"/>
                </a:solidFill>
                <a:latin typeface="Georgia"/>
                <a:ea typeface="Georgia"/>
                <a:cs typeface="Georgia"/>
                <a:sym typeface="Georgia"/>
              </a:rPr>
              <a:t> (New York: Council on Foreign Relations, 2023), 8.</a:t>
            </a:r>
            <a:endParaRPr sz="1000">
              <a:solidFill>
                <a:schemeClr val="dk1"/>
              </a:solidFill>
              <a:latin typeface="Georgia"/>
              <a:ea typeface="Georgia"/>
              <a:cs typeface="Georgia"/>
              <a:sym typeface="Georgia"/>
            </a:endParaRPr>
          </a:p>
          <a:p>
            <a:pPr indent="0" lvl="0" marL="0" rtl="0" algn="l">
              <a:spcBef>
                <a:spcPts val="0"/>
              </a:spcBef>
              <a:spcAft>
                <a:spcPts val="0"/>
              </a:spcAft>
              <a:buNone/>
            </a:pPr>
            <a:r>
              <a:t/>
            </a:r>
            <a:endParaRPr sz="1000">
              <a:solidFill>
                <a:schemeClr val="dk1"/>
              </a:solidFill>
              <a:latin typeface="Georgia"/>
              <a:ea typeface="Georgia"/>
              <a:cs typeface="Georgia"/>
              <a:sym typeface="Georgia"/>
            </a:endParaRPr>
          </a:p>
          <a:p>
            <a:pPr indent="0" lvl="0" marL="0" rtl="0" algn="l">
              <a:spcBef>
                <a:spcPts val="0"/>
              </a:spcBef>
              <a:spcAft>
                <a:spcPts val="0"/>
              </a:spcAft>
              <a:buNone/>
            </a:pPr>
            <a:r>
              <a:t/>
            </a:r>
            <a:endParaRPr sz="1000">
              <a:solidFill>
                <a:schemeClr val="dk1"/>
              </a:solidFill>
              <a:latin typeface="Georgia"/>
              <a:ea typeface="Georgia"/>
              <a:cs typeface="Georgia"/>
              <a:sym typeface="Georgi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9127282a58_0_190: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9127282a58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Georgia"/>
                <a:ea typeface="Georgia"/>
                <a:cs typeface="Georgia"/>
                <a:sym typeface="Georgia"/>
              </a:rPr>
              <a:t>1. Masters, Jonathan, </a:t>
            </a:r>
            <a:r>
              <a:rPr i="1" lang="en" sz="1000">
                <a:solidFill>
                  <a:schemeClr val="dk1"/>
                </a:solidFill>
                <a:latin typeface="Georgia"/>
                <a:ea typeface="Georgia"/>
                <a:cs typeface="Georgia"/>
                <a:sym typeface="Georgia"/>
              </a:rPr>
              <a:t>Ukraine: Conflict at the Crossroads of Europe and Russia</a:t>
            </a:r>
            <a:r>
              <a:rPr lang="en" sz="1000">
                <a:solidFill>
                  <a:schemeClr val="dk1"/>
                </a:solidFill>
                <a:latin typeface="Georgia"/>
                <a:ea typeface="Georgia"/>
                <a:cs typeface="Georgia"/>
                <a:sym typeface="Georgia"/>
              </a:rPr>
              <a:t> (New York: Council on Foreign Relations, 2023), 6-7.</a:t>
            </a:r>
            <a:endParaRPr sz="1000">
              <a:solidFill>
                <a:schemeClr val="dk1"/>
              </a:solidFill>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r>
              <a:rPr lang="en" sz="1000">
                <a:solidFill>
                  <a:schemeClr val="dk1"/>
                </a:solidFill>
                <a:latin typeface="Georgia"/>
                <a:ea typeface="Georgia"/>
                <a:cs typeface="Georgia"/>
                <a:sym typeface="Georgia"/>
              </a:rPr>
              <a:t>2. Ibid., 8-9.</a:t>
            </a:r>
            <a:endParaRPr sz="1000">
              <a:solidFill>
                <a:schemeClr val="dk1"/>
              </a:solidFill>
              <a:latin typeface="Georgia"/>
              <a:ea typeface="Georgia"/>
              <a:cs typeface="Georgia"/>
              <a:sym typeface="Georgia"/>
            </a:endParaRPr>
          </a:p>
          <a:p>
            <a:pPr indent="0" lvl="0" marL="0" rtl="0" algn="l">
              <a:spcBef>
                <a:spcPts val="0"/>
              </a:spcBef>
              <a:spcAft>
                <a:spcPts val="0"/>
              </a:spcAft>
              <a:buNone/>
            </a:pPr>
            <a:r>
              <a:t/>
            </a:r>
            <a:endParaRPr sz="1000">
              <a:latin typeface="Georgia"/>
              <a:ea typeface="Georgia"/>
              <a:cs typeface="Georgia"/>
              <a:sym typeface="Georgi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90383d50d5_0_55: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90383d50d5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000">
                <a:solidFill>
                  <a:schemeClr val="dk1"/>
                </a:solidFill>
                <a:latin typeface="Georgia"/>
                <a:ea typeface="Georgia"/>
                <a:cs typeface="Georgia"/>
                <a:sym typeface="Georgia"/>
              </a:rPr>
              <a:t>1. </a:t>
            </a:r>
            <a:r>
              <a:rPr lang="en" sz="1000">
                <a:solidFill>
                  <a:schemeClr val="dk1"/>
                </a:solidFill>
                <a:latin typeface="Georgia"/>
                <a:ea typeface="Georgia"/>
                <a:cs typeface="Georgia"/>
                <a:sym typeface="Georgia"/>
              </a:rPr>
              <a:t>House of Commons Canada, </a:t>
            </a:r>
            <a:r>
              <a:rPr i="1" lang="en" sz="1000">
                <a:solidFill>
                  <a:schemeClr val="dk1"/>
                </a:solidFill>
                <a:latin typeface="Georgia"/>
                <a:ea typeface="Georgia"/>
                <a:cs typeface="Georgia"/>
                <a:sym typeface="Georgia"/>
              </a:rPr>
              <a:t>The Wake-Up Call: The World After February 24, 2022 – Report of the Standing Committee on Foreign Affairs and International Development</a:t>
            </a:r>
            <a:r>
              <a:rPr lang="en" sz="1000">
                <a:solidFill>
                  <a:schemeClr val="dk1"/>
                </a:solidFill>
                <a:latin typeface="Georgia"/>
                <a:ea typeface="Georgia"/>
                <a:cs typeface="Georgia"/>
                <a:sym typeface="Georgia"/>
              </a:rPr>
              <a:t>. (Ottawa: House of Commons Canada, 2023), 15-16.</a:t>
            </a:r>
            <a:endParaRPr sz="1000">
              <a:solidFill>
                <a:schemeClr val="dk1"/>
              </a:solidFill>
              <a:latin typeface="Georgia"/>
              <a:ea typeface="Georgia"/>
              <a:cs typeface="Georgia"/>
              <a:sym typeface="Georgia"/>
            </a:endParaRPr>
          </a:p>
          <a:p>
            <a:pPr indent="0" lvl="0" marL="0" rtl="0" algn="l">
              <a:lnSpc>
                <a:spcPct val="100000"/>
              </a:lnSpc>
              <a:spcBef>
                <a:spcPts val="0"/>
              </a:spcBef>
              <a:spcAft>
                <a:spcPts val="0"/>
              </a:spcAft>
              <a:buNone/>
            </a:pPr>
            <a:r>
              <a:rPr lang="en" sz="1000">
                <a:solidFill>
                  <a:schemeClr val="dk1"/>
                </a:solidFill>
                <a:latin typeface="Georgia"/>
                <a:ea typeface="Georgia"/>
                <a:cs typeface="Georgia"/>
                <a:sym typeface="Georgia"/>
              </a:rPr>
              <a:t>2. Ibid., 16.</a:t>
            </a:r>
            <a:endParaRPr sz="1000">
              <a:solidFill>
                <a:schemeClr val="dk1"/>
              </a:solidFill>
              <a:latin typeface="Georgia"/>
              <a:ea typeface="Georgia"/>
              <a:cs typeface="Georgia"/>
              <a:sym typeface="Georgia"/>
            </a:endParaRPr>
          </a:p>
          <a:p>
            <a:pPr indent="0" lvl="0" marL="0" rtl="0" algn="l">
              <a:lnSpc>
                <a:spcPct val="100000"/>
              </a:lnSpc>
              <a:spcBef>
                <a:spcPts val="0"/>
              </a:spcBef>
              <a:spcAft>
                <a:spcPts val="0"/>
              </a:spcAft>
              <a:buNone/>
            </a:pPr>
            <a:r>
              <a:rPr lang="en" sz="1000">
                <a:solidFill>
                  <a:schemeClr val="dk1"/>
                </a:solidFill>
                <a:latin typeface="Georgia"/>
                <a:ea typeface="Georgia"/>
                <a:cs typeface="Georgia"/>
                <a:sym typeface="Georgia"/>
              </a:rPr>
              <a:t>3. Max Bergmann et al., </a:t>
            </a:r>
            <a:r>
              <a:rPr i="1" lang="en" sz="1000">
                <a:solidFill>
                  <a:schemeClr val="dk1"/>
                </a:solidFill>
                <a:latin typeface="Georgia"/>
                <a:ea typeface="Georgia"/>
                <a:cs typeface="Georgia"/>
                <a:sym typeface="Georgia"/>
              </a:rPr>
              <a:t>A Continent Forged in Crisis: Assessing Europe One Year into the War</a:t>
            </a:r>
            <a:r>
              <a:rPr lang="en" sz="1000">
                <a:solidFill>
                  <a:schemeClr val="dk1"/>
                </a:solidFill>
                <a:latin typeface="Georgia"/>
                <a:ea typeface="Georgia"/>
                <a:cs typeface="Georgia"/>
                <a:sym typeface="Georgia"/>
              </a:rPr>
              <a:t>, (Washington: Center for Strategic and International Studies, 2023), 18-19.</a:t>
            </a:r>
            <a:endParaRPr sz="1000">
              <a:solidFill>
                <a:schemeClr val="dk1"/>
              </a:solidFill>
              <a:latin typeface="Georgia"/>
              <a:ea typeface="Georgia"/>
              <a:cs typeface="Georgia"/>
              <a:sym typeface="Georgia"/>
            </a:endParaRPr>
          </a:p>
          <a:p>
            <a:pPr indent="0" lvl="0" marL="0" rtl="0" algn="l">
              <a:lnSpc>
                <a:spcPct val="100000"/>
              </a:lnSpc>
              <a:spcBef>
                <a:spcPts val="0"/>
              </a:spcBef>
              <a:spcAft>
                <a:spcPts val="0"/>
              </a:spcAft>
              <a:buNone/>
            </a:pPr>
            <a:r>
              <a:rPr lang="en" sz="1000">
                <a:solidFill>
                  <a:schemeClr val="dk1"/>
                </a:solidFill>
                <a:latin typeface="Georgia"/>
                <a:ea typeface="Georgia"/>
                <a:cs typeface="Georgia"/>
                <a:sym typeface="Georgia"/>
              </a:rPr>
              <a:t>4. </a:t>
            </a:r>
            <a:r>
              <a:rPr lang="en" sz="1000">
                <a:solidFill>
                  <a:schemeClr val="dk1"/>
                </a:solidFill>
                <a:latin typeface="Georgia"/>
                <a:ea typeface="Georgia"/>
                <a:cs typeface="Georgia"/>
                <a:sym typeface="Georgia"/>
              </a:rPr>
              <a:t>Jeffrey Mankoff, </a:t>
            </a:r>
            <a:r>
              <a:rPr i="1" lang="en" sz="1000">
                <a:solidFill>
                  <a:schemeClr val="dk1"/>
                </a:solidFill>
                <a:latin typeface="Georgia"/>
                <a:ea typeface="Georgia"/>
                <a:cs typeface="Georgia"/>
                <a:sym typeface="Georgia"/>
              </a:rPr>
              <a:t>Russia’s War in Ukraine: Identity, History and Conflict</a:t>
            </a:r>
            <a:r>
              <a:rPr lang="en" sz="1000">
                <a:solidFill>
                  <a:schemeClr val="dk1"/>
                </a:solidFill>
                <a:latin typeface="Georgia"/>
                <a:ea typeface="Georgia"/>
                <a:cs typeface="Georgia"/>
                <a:sym typeface="Georgia"/>
              </a:rPr>
              <a:t> (Washington: Center for Strategic and International Studies, 2022), 17.</a:t>
            </a:r>
            <a:endParaRPr sz="1000">
              <a:solidFill>
                <a:schemeClr val="dk1"/>
              </a:solidFill>
              <a:latin typeface="Georgia"/>
              <a:ea typeface="Georgia"/>
              <a:cs typeface="Georgia"/>
              <a:sym typeface="Georgia"/>
            </a:endParaRPr>
          </a:p>
          <a:p>
            <a:pPr indent="0" lvl="0" marL="0" rtl="0" algn="l">
              <a:lnSpc>
                <a:spcPct val="100000"/>
              </a:lnSpc>
              <a:spcBef>
                <a:spcPts val="0"/>
              </a:spcBef>
              <a:spcAft>
                <a:spcPts val="0"/>
              </a:spcAft>
              <a:buNone/>
            </a:pPr>
            <a:r>
              <a:t/>
            </a:r>
            <a:endParaRPr sz="1000">
              <a:solidFill>
                <a:schemeClr val="dk1"/>
              </a:solidFill>
              <a:latin typeface="Georgia"/>
              <a:ea typeface="Georgia"/>
              <a:cs typeface="Georgia"/>
              <a:sym typeface="Georgia"/>
            </a:endParaRPr>
          </a:p>
          <a:p>
            <a:pPr indent="0" lvl="0" marL="0" rtl="0" algn="l">
              <a:lnSpc>
                <a:spcPct val="100000"/>
              </a:lnSpc>
              <a:spcBef>
                <a:spcPts val="0"/>
              </a:spcBef>
              <a:spcAft>
                <a:spcPts val="0"/>
              </a:spcAft>
              <a:buNone/>
            </a:pPr>
            <a:r>
              <a:t/>
            </a:r>
            <a:endParaRPr sz="1000">
              <a:latin typeface="Georgia"/>
              <a:ea typeface="Georgia"/>
              <a:cs typeface="Georgia"/>
              <a:sym typeface="Georgi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90383d50d5_0_67: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90383d50d5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Georgia"/>
                <a:ea typeface="Georgia"/>
                <a:cs typeface="Georgia"/>
                <a:sym typeface="Georgia"/>
              </a:rPr>
              <a:t>1. </a:t>
            </a:r>
            <a:r>
              <a:rPr lang="en" sz="1000">
                <a:solidFill>
                  <a:schemeClr val="dk1"/>
                </a:solidFill>
                <a:latin typeface="Georgia"/>
                <a:ea typeface="Georgia"/>
                <a:cs typeface="Georgia"/>
                <a:sym typeface="Georgia"/>
              </a:rPr>
              <a:t>European Council, “EU Sanctions against Russia Explained,” European Council, October 12, 2023.</a:t>
            </a:r>
            <a:r>
              <a:rPr lang="en" sz="1000">
                <a:solidFill>
                  <a:schemeClr val="dk1"/>
                </a:solidFill>
                <a:uFill>
                  <a:noFill/>
                </a:uFill>
                <a:latin typeface="Georgia"/>
                <a:ea typeface="Georgia"/>
                <a:cs typeface="Georgia"/>
                <a:sym typeface="Georgia"/>
                <a:hlinkClick r:id="rId2">
                  <a:extLst>
                    <a:ext uri="{A12FA001-AC4F-418D-AE19-62706E023703}">
                      <ahyp:hlinkClr val="tx"/>
                    </a:ext>
                  </a:extLst>
                </a:hlinkClick>
              </a:rPr>
              <a:t> </a:t>
            </a:r>
            <a:r>
              <a:rPr lang="en" sz="1000" u="sng">
                <a:solidFill>
                  <a:schemeClr val="hlink"/>
                </a:solidFill>
                <a:latin typeface="Georgia"/>
                <a:ea typeface="Georgia"/>
                <a:cs typeface="Georgia"/>
                <a:sym typeface="Georgia"/>
                <a:hlinkClick r:id="rId3"/>
              </a:rPr>
              <a:t>https://www.consilium.europa.eu/en/policies/sanctions/restrictive-measures-against-russia-over-ukraine/sanctions-against-russia-explained/</a:t>
            </a:r>
            <a:r>
              <a:rPr lang="en" sz="1000">
                <a:solidFill>
                  <a:schemeClr val="dk1"/>
                </a:solidFill>
                <a:latin typeface="Georgia"/>
                <a:ea typeface="Georgia"/>
                <a:cs typeface="Georgia"/>
                <a:sym typeface="Georgia"/>
              </a:rPr>
              <a:t>. (accessed October 19, 2023).</a:t>
            </a:r>
            <a:endParaRPr sz="1000">
              <a:latin typeface="Georgia"/>
              <a:ea typeface="Georgia"/>
              <a:cs typeface="Georgia"/>
              <a:sym typeface="Georgia"/>
            </a:endParaRPr>
          </a:p>
          <a:p>
            <a:pPr indent="0" lvl="0" marL="0" rtl="0" algn="l">
              <a:spcBef>
                <a:spcPts val="0"/>
              </a:spcBef>
              <a:spcAft>
                <a:spcPts val="0"/>
              </a:spcAft>
              <a:buNone/>
            </a:pPr>
            <a:r>
              <a:rPr lang="en" sz="1000">
                <a:latin typeface="Georgia"/>
                <a:ea typeface="Georgia"/>
                <a:cs typeface="Georgia"/>
                <a:sym typeface="Georgia"/>
              </a:rPr>
              <a:t>2. </a:t>
            </a:r>
            <a:r>
              <a:rPr lang="en" sz="1000">
                <a:solidFill>
                  <a:schemeClr val="dk1"/>
                </a:solidFill>
                <a:latin typeface="Georgia"/>
                <a:ea typeface="Georgia"/>
                <a:cs typeface="Georgia"/>
                <a:sym typeface="Georgia"/>
              </a:rPr>
              <a:t>Max Bergmann et al., </a:t>
            </a:r>
            <a:r>
              <a:rPr i="1" lang="en" sz="1000">
                <a:solidFill>
                  <a:schemeClr val="dk1"/>
                </a:solidFill>
                <a:latin typeface="Georgia"/>
                <a:ea typeface="Georgia"/>
                <a:cs typeface="Georgia"/>
                <a:sym typeface="Georgia"/>
              </a:rPr>
              <a:t>A Continent Forged in Crisis: Assessing Europe One Year into the War</a:t>
            </a:r>
            <a:r>
              <a:rPr lang="en" sz="1000">
                <a:solidFill>
                  <a:schemeClr val="dk1"/>
                </a:solidFill>
                <a:latin typeface="Georgia"/>
                <a:ea typeface="Georgia"/>
                <a:cs typeface="Georgia"/>
                <a:sym typeface="Georgia"/>
              </a:rPr>
              <a:t>, (Washington: Center for Strategic and International Studies, 2023), 7.</a:t>
            </a:r>
            <a:endParaRPr sz="1000">
              <a:solidFill>
                <a:schemeClr val="dk1"/>
              </a:solidFill>
              <a:latin typeface="Georgia"/>
              <a:ea typeface="Georgia"/>
              <a:cs typeface="Georgia"/>
              <a:sym typeface="Georgia"/>
            </a:endParaRPr>
          </a:p>
          <a:p>
            <a:pPr indent="0" lvl="0" marL="0" rtl="0" algn="l">
              <a:spcBef>
                <a:spcPts val="0"/>
              </a:spcBef>
              <a:spcAft>
                <a:spcPts val="0"/>
              </a:spcAft>
              <a:buNone/>
            </a:pPr>
            <a:r>
              <a:rPr lang="en" sz="1000">
                <a:latin typeface="Georgia"/>
                <a:ea typeface="Georgia"/>
                <a:cs typeface="Georgia"/>
                <a:sym typeface="Georgia"/>
              </a:rPr>
              <a:t>3. </a:t>
            </a:r>
            <a:r>
              <a:rPr lang="en" sz="1000">
                <a:solidFill>
                  <a:schemeClr val="dk1"/>
                </a:solidFill>
                <a:latin typeface="Georgia"/>
                <a:ea typeface="Georgia"/>
                <a:cs typeface="Georgia"/>
                <a:sym typeface="Georgia"/>
              </a:rPr>
              <a:t>Stuart Coles et al. </a:t>
            </a:r>
            <a:r>
              <a:rPr i="1" lang="en" sz="1000">
                <a:solidFill>
                  <a:schemeClr val="dk1"/>
                </a:solidFill>
                <a:latin typeface="Georgia"/>
                <a:ea typeface="Georgia"/>
                <a:cs typeface="Georgia"/>
                <a:sym typeface="Georgia"/>
              </a:rPr>
              <a:t>Seven Ways Russia’s War on Ukraine has Changed the World.</a:t>
            </a:r>
            <a:r>
              <a:rPr lang="en" sz="1000">
                <a:solidFill>
                  <a:schemeClr val="dk1"/>
                </a:solidFill>
                <a:latin typeface="Georgia"/>
                <a:ea typeface="Georgia"/>
                <a:cs typeface="Georgia"/>
                <a:sym typeface="Georgia"/>
              </a:rPr>
              <a:t> (London: Chatham House, 2023).</a:t>
            </a:r>
            <a:endParaRPr sz="1000">
              <a:solidFill>
                <a:schemeClr val="dk1"/>
              </a:solidFill>
              <a:latin typeface="Georgia"/>
              <a:ea typeface="Georgia"/>
              <a:cs typeface="Georgia"/>
              <a:sym typeface="Georgia"/>
            </a:endParaRPr>
          </a:p>
          <a:p>
            <a:pPr indent="0" lvl="0" marL="0" rtl="0" algn="l">
              <a:spcBef>
                <a:spcPts val="0"/>
              </a:spcBef>
              <a:spcAft>
                <a:spcPts val="0"/>
              </a:spcAft>
              <a:buNone/>
            </a:pPr>
            <a:r>
              <a:rPr lang="en" sz="1000">
                <a:solidFill>
                  <a:schemeClr val="dk1"/>
                </a:solidFill>
                <a:latin typeface="Georgia"/>
                <a:ea typeface="Georgia"/>
                <a:cs typeface="Georgia"/>
                <a:sym typeface="Georgia"/>
              </a:rPr>
              <a:t>4. European Council, “How the Russian Invasion of Ukraine has Further Aggravated the Global Food Crisis,” European Council,</a:t>
            </a:r>
            <a:r>
              <a:rPr lang="en" sz="1000">
                <a:solidFill>
                  <a:schemeClr val="dk1"/>
                </a:solidFill>
                <a:uFill>
                  <a:noFill/>
                </a:uFill>
                <a:latin typeface="Georgia"/>
                <a:ea typeface="Georgia"/>
                <a:cs typeface="Georgia"/>
                <a:sym typeface="Georgia"/>
                <a:hlinkClick r:id="rId4">
                  <a:extLst>
                    <a:ext uri="{A12FA001-AC4F-418D-AE19-62706E023703}">
                      <ahyp:hlinkClr val="tx"/>
                    </a:ext>
                  </a:extLst>
                </a:hlinkClick>
              </a:rPr>
              <a:t> </a:t>
            </a:r>
            <a:r>
              <a:rPr lang="en" sz="1000" u="sng">
                <a:solidFill>
                  <a:schemeClr val="hlink"/>
                </a:solidFill>
                <a:latin typeface="Georgia"/>
                <a:ea typeface="Georgia"/>
                <a:cs typeface="Georgia"/>
                <a:sym typeface="Georgia"/>
                <a:hlinkClick r:id="rId5"/>
              </a:rPr>
              <a:t>https://www.consilium.europa.eu/en/infographics/how-the-russian-invasion-of-ukraine-has-further-aggravated-the-global-food-crisis/</a:t>
            </a:r>
            <a:r>
              <a:rPr lang="en" sz="1000">
                <a:solidFill>
                  <a:schemeClr val="dk1"/>
                </a:solidFill>
                <a:latin typeface="Georgia"/>
                <a:ea typeface="Georgia"/>
                <a:cs typeface="Georgia"/>
                <a:sym typeface="Georgia"/>
              </a:rPr>
              <a:t> (accessed on October 19, 2023).</a:t>
            </a:r>
            <a:endParaRPr sz="1000">
              <a:solidFill>
                <a:schemeClr val="dk1"/>
              </a:solidFill>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Georgia"/>
              <a:ea typeface="Georgia"/>
              <a:cs typeface="Georgia"/>
              <a:sym typeface="Georgia"/>
            </a:endParaRPr>
          </a:p>
          <a:p>
            <a:pPr indent="0" lvl="0" marL="0" rtl="0" algn="l">
              <a:spcBef>
                <a:spcPts val="0"/>
              </a:spcBef>
              <a:spcAft>
                <a:spcPts val="0"/>
              </a:spcAft>
              <a:buNone/>
            </a:pPr>
            <a:r>
              <a:t/>
            </a:r>
            <a:endParaRPr sz="1000">
              <a:solidFill>
                <a:schemeClr val="dk1"/>
              </a:solidFill>
              <a:latin typeface="Georgia"/>
              <a:ea typeface="Georgia"/>
              <a:cs typeface="Georgia"/>
              <a:sym typeface="Georgia"/>
            </a:endParaRPr>
          </a:p>
          <a:p>
            <a:pPr indent="0" lvl="0" marL="0" rtl="0" algn="l">
              <a:spcBef>
                <a:spcPts val="0"/>
              </a:spcBef>
              <a:spcAft>
                <a:spcPts val="0"/>
              </a:spcAft>
              <a:buNone/>
            </a:pPr>
            <a:r>
              <a:t/>
            </a:r>
            <a:endParaRPr sz="1000">
              <a:latin typeface="Georgia"/>
              <a:ea typeface="Georgia"/>
              <a:cs typeface="Georgia"/>
              <a:sym typeface="Georgi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827306"/>
            <a:ext cx="8520600" cy="2280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149028"/>
            <a:ext cx="8520600" cy="8808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229028"/>
            <a:ext cx="8520600" cy="21816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502472"/>
            <a:ext cx="8520600" cy="14454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54" name="Shape 54"/>
        <p:cNvGrpSpPr/>
        <p:nvPr/>
      </p:nvGrpSpPr>
      <p:grpSpPr>
        <a:xfrm>
          <a:off x="0" y="0"/>
          <a:ext cx="0" cy="0"/>
          <a:chOff x="0" y="0"/>
          <a:chExt cx="0" cy="0"/>
        </a:xfrm>
      </p:grpSpPr>
      <p:sp>
        <p:nvSpPr>
          <p:cNvPr id="55" name="Google Shape;55;p14"/>
          <p:cNvSpPr/>
          <p:nvPr/>
        </p:nvSpPr>
        <p:spPr>
          <a:xfrm>
            <a:off x="-125" y="0"/>
            <a:ext cx="9144250" cy="4886729"/>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56" name="Google Shape;56;p14"/>
          <p:cNvSpPr txBox="1"/>
          <p:nvPr>
            <p:ph type="ctrTitle"/>
          </p:nvPr>
        </p:nvSpPr>
        <p:spPr>
          <a:xfrm>
            <a:off x="311700" y="599694"/>
            <a:ext cx="8520600" cy="14250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57" name="Google Shape;57;p14"/>
          <p:cNvSpPr txBox="1"/>
          <p:nvPr>
            <p:ph idx="1" type="subTitle"/>
          </p:nvPr>
        </p:nvSpPr>
        <p:spPr>
          <a:xfrm>
            <a:off x="311700" y="2087289"/>
            <a:ext cx="4242600" cy="820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1600"/>
              <a:buNone/>
              <a:defRPr sz="1600">
                <a:solidFill>
                  <a:schemeClr val="lt2"/>
                </a:solidFill>
              </a:defRPr>
            </a:lvl1pPr>
            <a:lvl2pPr lvl="1" rtl="0">
              <a:lnSpc>
                <a:spcPct val="100000"/>
              </a:lnSpc>
              <a:spcBef>
                <a:spcPts val="0"/>
              </a:spcBef>
              <a:spcAft>
                <a:spcPts val="0"/>
              </a:spcAft>
              <a:buClr>
                <a:schemeClr val="lt2"/>
              </a:buClr>
              <a:buSzPts val="1600"/>
              <a:buNone/>
              <a:defRPr sz="1600">
                <a:solidFill>
                  <a:schemeClr val="lt2"/>
                </a:solidFill>
              </a:defRPr>
            </a:lvl2pPr>
            <a:lvl3pPr lvl="2" rtl="0">
              <a:lnSpc>
                <a:spcPct val="100000"/>
              </a:lnSpc>
              <a:spcBef>
                <a:spcPts val="0"/>
              </a:spcBef>
              <a:spcAft>
                <a:spcPts val="0"/>
              </a:spcAft>
              <a:buClr>
                <a:schemeClr val="lt2"/>
              </a:buClr>
              <a:buSzPts val="1600"/>
              <a:buNone/>
              <a:defRPr sz="1600">
                <a:solidFill>
                  <a:schemeClr val="lt2"/>
                </a:solidFill>
              </a:defRPr>
            </a:lvl3pPr>
            <a:lvl4pPr lvl="3" rtl="0">
              <a:lnSpc>
                <a:spcPct val="100000"/>
              </a:lnSpc>
              <a:spcBef>
                <a:spcPts val="0"/>
              </a:spcBef>
              <a:spcAft>
                <a:spcPts val="0"/>
              </a:spcAft>
              <a:buClr>
                <a:schemeClr val="lt2"/>
              </a:buClr>
              <a:buSzPts val="1600"/>
              <a:buNone/>
              <a:defRPr sz="1600">
                <a:solidFill>
                  <a:schemeClr val="lt2"/>
                </a:solidFill>
              </a:defRPr>
            </a:lvl4pPr>
            <a:lvl5pPr lvl="4" rtl="0">
              <a:lnSpc>
                <a:spcPct val="100000"/>
              </a:lnSpc>
              <a:spcBef>
                <a:spcPts val="0"/>
              </a:spcBef>
              <a:spcAft>
                <a:spcPts val="0"/>
              </a:spcAft>
              <a:buClr>
                <a:schemeClr val="lt2"/>
              </a:buClr>
              <a:buSzPts val="1600"/>
              <a:buNone/>
              <a:defRPr sz="1600">
                <a:solidFill>
                  <a:schemeClr val="lt2"/>
                </a:solidFill>
              </a:defRPr>
            </a:lvl5pPr>
            <a:lvl6pPr lvl="5" rtl="0">
              <a:lnSpc>
                <a:spcPct val="100000"/>
              </a:lnSpc>
              <a:spcBef>
                <a:spcPts val="0"/>
              </a:spcBef>
              <a:spcAft>
                <a:spcPts val="0"/>
              </a:spcAft>
              <a:buClr>
                <a:schemeClr val="lt2"/>
              </a:buClr>
              <a:buSzPts val="1600"/>
              <a:buNone/>
              <a:defRPr sz="1600">
                <a:solidFill>
                  <a:schemeClr val="lt2"/>
                </a:solidFill>
              </a:defRPr>
            </a:lvl6pPr>
            <a:lvl7pPr lvl="6" rtl="0">
              <a:lnSpc>
                <a:spcPct val="100000"/>
              </a:lnSpc>
              <a:spcBef>
                <a:spcPts val="0"/>
              </a:spcBef>
              <a:spcAft>
                <a:spcPts val="0"/>
              </a:spcAft>
              <a:buClr>
                <a:schemeClr val="lt2"/>
              </a:buClr>
              <a:buSzPts val="1600"/>
              <a:buNone/>
              <a:defRPr sz="1600">
                <a:solidFill>
                  <a:schemeClr val="lt2"/>
                </a:solidFill>
              </a:defRPr>
            </a:lvl7pPr>
            <a:lvl8pPr lvl="7" rtl="0">
              <a:lnSpc>
                <a:spcPct val="100000"/>
              </a:lnSpc>
              <a:spcBef>
                <a:spcPts val="0"/>
              </a:spcBef>
              <a:spcAft>
                <a:spcPts val="0"/>
              </a:spcAft>
              <a:buClr>
                <a:schemeClr val="lt2"/>
              </a:buClr>
              <a:buSzPts val="1600"/>
              <a:buNone/>
              <a:defRPr sz="1600">
                <a:solidFill>
                  <a:schemeClr val="lt2"/>
                </a:solidFill>
              </a:defRPr>
            </a:lvl8pPr>
            <a:lvl9pPr lvl="8" rtl="0">
              <a:lnSpc>
                <a:spcPct val="100000"/>
              </a:lnSpc>
              <a:spcBef>
                <a:spcPts val="0"/>
              </a:spcBef>
              <a:spcAft>
                <a:spcPts val="0"/>
              </a:spcAft>
              <a:buClr>
                <a:schemeClr val="lt2"/>
              </a:buClr>
              <a:buSzPts val="1600"/>
              <a:buNone/>
              <a:defRPr sz="1600">
                <a:solidFill>
                  <a:schemeClr val="lt2"/>
                </a:solidFill>
              </a:defRPr>
            </a:lvl9pPr>
          </a:lstStyle>
          <a:p/>
        </p:txBody>
      </p:sp>
      <p:sp>
        <p:nvSpPr>
          <p:cNvPr id="58" name="Google Shape;58;p14"/>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59" name="Shape 59"/>
        <p:cNvGrpSpPr/>
        <p:nvPr/>
      </p:nvGrpSpPr>
      <p:grpSpPr>
        <a:xfrm>
          <a:off x="0" y="0"/>
          <a:ext cx="0" cy="0"/>
          <a:chOff x="0" y="0"/>
          <a:chExt cx="0" cy="0"/>
        </a:xfrm>
      </p:grpSpPr>
      <p:sp>
        <p:nvSpPr>
          <p:cNvPr id="60" name="Google Shape;60;p15"/>
          <p:cNvSpPr/>
          <p:nvPr/>
        </p:nvSpPr>
        <p:spPr>
          <a:xfrm>
            <a:off x="0" y="53444"/>
            <a:ext cx="9144250" cy="4886729"/>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61" name="Google Shape;61;p15"/>
          <p:cNvSpPr/>
          <p:nvPr/>
        </p:nvSpPr>
        <p:spPr>
          <a:xfrm>
            <a:off x="0" y="0"/>
            <a:ext cx="9144250" cy="4886729"/>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62" name="Google Shape;62;p15"/>
          <p:cNvSpPr txBox="1"/>
          <p:nvPr>
            <p:ph type="title"/>
          </p:nvPr>
        </p:nvSpPr>
        <p:spPr>
          <a:xfrm>
            <a:off x="311700" y="599694"/>
            <a:ext cx="8520600" cy="14250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63" name="Google Shape;63;p15"/>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4" name="Shape 64"/>
        <p:cNvGrpSpPr/>
        <p:nvPr/>
      </p:nvGrpSpPr>
      <p:grpSpPr>
        <a:xfrm>
          <a:off x="0" y="0"/>
          <a:ext cx="0" cy="0"/>
          <a:chOff x="0" y="0"/>
          <a:chExt cx="0" cy="0"/>
        </a:xfrm>
      </p:grpSpPr>
      <p:sp>
        <p:nvSpPr>
          <p:cNvPr id="65" name="Google Shape;65;p16"/>
          <p:cNvSpPr/>
          <p:nvPr/>
        </p:nvSpPr>
        <p:spPr>
          <a:xfrm>
            <a:off x="0" y="0"/>
            <a:ext cx="4314000" cy="5715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6"/>
          <p:cNvSpPr/>
          <p:nvPr/>
        </p:nvSpPr>
        <p:spPr>
          <a:xfrm>
            <a:off x="0" y="49028"/>
            <a:ext cx="4313625" cy="4888146"/>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67" name="Google Shape;67;p16"/>
          <p:cNvSpPr/>
          <p:nvPr/>
        </p:nvSpPr>
        <p:spPr>
          <a:xfrm>
            <a:off x="-125" y="0"/>
            <a:ext cx="4316900" cy="4883951"/>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id="68" name="Google Shape;68;p16"/>
          <p:cNvSpPr txBox="1"/>
          <p:nvPr>
            <p:ph type="title"/>
          </p:nvPr>
        </p:nvSpPr>
        <p:spPr>
          <a:xfrm>
            <a:off x="311725" y="556583"/>
            <a:ext cx="3706500" cy="2787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69" name="Google Shape;69;p16"/>
          <p:cNvSpPr txBox="1"/>
          <p:nvPr>
            <p:ph idx="1" type="body"/>
          </p:nvPr>
        </p:nvSpPr>
        <p:spPr>
          <a:xfrm>
            <a:off x="4644675" y="556583"/>
            <a:ext cx="4166400" cy="45540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70" name="Google Shape;70;p16"/>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1" name="Shape 71"/>
        <p:cNvGrpSpPr/>
        <p:nvPr/>
      </p:nvGrpSpPr>
      <p:grpSpPr>
        <a:xfrm>
          <a:off x="0" y="0"/>
          <a:ext cx="0" cy="0"/>
          <a:chOff x="0" y="0"/>
          <a:chExt cx="0" cy="0"/>
        </a:xfrm>
      </p:grpSpPr>
      <p:sp>
        <p:nvSpPr>
          <p:cNvPr id="72" name="Google Shape;72;p17"/>
          <p:cNvSpPr/>
          <p:nvPr/>
        </p:nvSpPr>
        <p:spPr>
          <a:xfrm>
            <a:off x="0" y="0"/>
            <a:ext cx="9144000" cy="1419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7"/>
          <p:cNvSpPr txBox="1"/>
          <p:nvPr>
            <p:ph type="title"/>
          </p:nvPr>
        </p:nvSpPr>
        <p:spPr>
          <a:xfrm>
            <a:off x="311725" y="556583"/>
            <a:ext cx="8520600" cy="693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74" name="Google Shape;74;p17"/>
          <p:cNvSpPr txBox="1"/>
          <p:nvPr>
            <p:ph idx="1" type="body"/>
          </p:nvPr>
        </p:nvSpPr>
        <p:spPr>
          <a:xfrm>
            <a:off x="311700" y="1673000"/>
            <a:ext cx="3999900" cy="34179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75" name="Google Shape;75;p17"/>
          <p:cNvSpPr txBox="1"/>
          <p:nvPr>
            <p:ph idx="2" type="body"/>
          </p:nvPr>
        </p:nvSpPr>
        <p:spPr>
          <a:xfrm>
            <a:off x="4832400" y="1673000"/>
            <a:ext cx="3999900" cy="34179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76" name="Google Shape;76;p17"/>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7" name="Shape 77"/>
        <p:cNvGrpSpPr/>
        <p:nvPr/>
      </p:nvGrpSpPr>
      <p:grpSpPr>
        <a:xfrm>
          <a:off x="0" y="0"/>
          <a:ext cx="0" cy="0"/>
          <a:chOff x="0" y="0"/>
          <a:chExt cx="0" cy="0"/>
        </a:xfrm>
      </p:grpSpPr>
      <p:sp>
        <p:nvSpPr>
          <p:cNvPr id="78" name="Google Shape;78;p18"/>
          <p:cNvSpPr/>
          <p:nvPr/>
        </p:nvSpPr>
        <p:spPr>
          <a:xfrm>
            <a:off x="0" y="0"/>
            <a:ext cx="9144000" cy="1419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8"/>
          <p:cNvSpPr txBox="1"/>
          <p:nvPr>
            <p:ph type="title"/>
          </p:nvPr>
        </p:nvSpPr>
        <p:spPr>
          <a:xfrm>
            <a:off x="311725" y="556583"/>
            <a:ext cx="8520600" cy="693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80" name="Google Shape;80;p18"/>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1" name="Shape 81"/>
        <p:cNvGrpSpPr/>
        <p:nvPr/>
      </p:nvGrpSpPr>
      <p:grpSpPr>
        <a:xfrm>
          <a:off x="0" y="0"/>
          <a:ext cx="0" cy="0"/>
          <a:chOff x="0" y="0"/>
          <a:chExt cx="0" cy="0"/>
        </a:xfrm>
      </p:grpSpPr>
      <p:sp>
        <p:nvSpPr>
          <p:cNvPr id="82" name="Google Shape;82;p19"/>
          <p:cNvSpPr/>
          <p:nvPr/>
        </p:nvSpPr>
        <p:spPr>
          <a:xfrm>
            <a:off x="0" y="0"/>
            <a:ext cx="3764400" cy="5715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9"/>
          <p:cNvSpPr txBox="1"/>
          <p:nvPr>
            <p:ph type="title"/>
          </p:nvPr>
        </p:nvSpPr>
        <p:spPr>
          <a:xfrm>
            <a:off x="311725" y="556583"/>
            <a:ext cx="3127500" cy="20322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84" name="Google Shape;84;p19"/>
          <p:cNvSpPr txBox="1"/>
          <p:nvPr>
            <p:ph idx="1" type="body"/>
          </p:nvPr>
        </p:nvSpPr>
        <p:spPr>
          <a:xfrm>
            <a:off x="311700" y="2656278"/>
            <a:ext cx="3127500" cy="25533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accent2"/>
              </a:buClr>
              <a:buSzPts val="1300"/>
              <a:buChar char="●"/>
              <a:defRPr>
                <a:solidFill>
                  <a:schemeClr val="accent2"/>
                </a:solidFill>
              </a:defRPr>
            </a:lvl1pPr>
            <a:lvl2pPr indent="-298450" lvl="1" marL="914400" rtl="0">
              <a:spcBef>
                <a:spcPts val="0"/>
              </a:spcBef>
              <a:spcAft>
                <a:spcPts val="0"/>
              </a:spcAft>
              <a:buClr>
                <a:schemeClr val="accent2"/>
              </a:buClr>
              <a:buSzPts val="1100"/>
              <a:buChar char="○"/>
              <a:defRPr>
                <a:solidFill>
                  <a:schemeClr val="accent2"/>
                </a:solidFill>
              </a:defRPr>
            </a:lvl2pPr>
            <a:lvl3pPr indent="-298450" lvl="2" marL="1371600" rtl="0">
              <a:spcBef>
                <a:spcPts val="0"/>
              </a:spcBef>
              <a:spcAft>
                <a:spcPts val="0"/>
              </a:spcAft>
              <a:buClr>
                <a:schemeClr val="accent2"/>
              </a:buClr>
              <a:buSzPts val="1100"/>
              <a:buChar char="■"/>
              <a:defRPr>
                <a:solidFill>
                  <a:schemeClr val="accent2"/>
                </a:solidFill>
              </a:defRPr>
            </a:lvl3pPr>
            <a:lvl4pPr indent="-298450" lvl="3" marL="1828800" rtl="0">
              <a:spcBef>
                <a:spcPts val="0"/>
              </a:spcBef>
              <a:spcAft>
                <a:spcPts val="0"/>
              </a:spcAft>
              <a:buClr>
                <a:schemeClr val="accent2"/>
              </a:buClr>
              <a:buSzPts val="1100"/>
              <a:buChar char="●"/>
              <a:defRPr>
                <a:solidFill>
                  <a:schemeClr val="accent2"/>
                </a:solidFill>
              </a:defRPr>
            </a:lvl4pPr>
            <a:lvl5pPr indent="-298450" lvl="4" marL="2286000" rtl="0">
              <a:spcBef>
                <a:spcPts val="0"/>
              </a:spcBef>
              <a:spcAft>
                <a:spcPts val="0"/>
              </a:spcAft>
              <a:buClr>
                <a:schemeClr val="accent2"/>
              </a:buClr>
              <a:buSzPts val="1100"/>
              <a:buChar char="○"/>
              <a:defRPr>
                <a:solidFill>
                  <a:schemeClr val="accent2"/>
                </a:solidFill>
              </a:defRPr>
            </a:lvl5pPr>
            <a:lvl6pPr indent="-298450" lvl="5" marL="2743200" rtl="0">
              <a:spcBef>
                <a:spcPts val="0"/>
              </a:spcBef>
              <a:spcAft>
                <a:spcPts val="0"/>
              </a:spcAft>
              <a:buClr>
                <a:schemeClr val="accent2"/>
              </a:buClr>
              <a:buSzPts val="1100"/>
              <a:buChar char="■"/>
              <a:defRPr>
                <a:solidFill>
                  <a:schemeClr val="accent2"/>
                </a:solidFill>
              </a:defRPr>
            </a:lvl6pPr>
            <a:lvl7pPr indent="-298450" lvl="6" marL="3200400" rtl="0">
              <a:spcBef>
                <a:spcPts val="0"/>
              </a:spcBef>
              <a:spcAft>
                <a:spcPts val="0"/>
              </a:spcAft>
              <a:buClr>
                <a:schemeClr val="accent2"/>
              </a:buClr>
              <a:buSzPts val="1100"/>
              <a:buChar char="●"/>
              <a:defRPr>
                <a:solidFill>
                  <a:schemeClr val="accent2"/>
                </a:solidFill>
              </a:defRPr>
            </a:lvl7pPr>
            <a:lvl8pPr indent="-298450" lvl="7" marL="3657600" rtl="0">
              <a:spcBef>
                <a:spcPts val="0"/>
              </a:spcBef>
              <a:spcAft>
                <a:spcPts val="0"/>
              </a:spcAft>
              <a:buClr>
                <a:schemeClr val="accent2"/>
              </a:buClr>
              <a:buSzPts val="1100"/>
              <a:buChar char="○"/>
              <a:defRPr>
                <a:solidFill>
                  <a:schemeClr val="accent2"/>
                </a:solidFill>
              </a:defRPr>
            </a:lvl8pPr>
            <a:lvl9pPr indent="-298450" lvl="8" marL="4114800" rtl="0">
              <a:spcBef>
                <a:spcPts val="0"/>
              </a:spcBef>
              <a:spcAft>
                <a:spcPts val="0"/>
              </a:spcAft>
              <a:buClr>
                <a:schemeClr val="accent2"/>
              </a:buClr>
              <a:buSzPts val="1100"/>
              <a:buChar char="■"/>
              <a:defRPr>
                <a:solidFill>
                  <a:schemeClr val="accent2"/>
                </a:solidFill>
              </a:defRPr>
            </a:lvl9pPr>
          </a:lstStyle>
          <a:p/>
        </p:txBody>
      </p:sp>
      <p:sp>
        <p:nvSpPr>
          <p:cNvPr id="85" name="Google Shape;85;p19"/>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86" name="Shape 86"/>
        <p:cNvGrpSpPr/>
        <p:nvPr/>
      </p:nvGrpSpPr>
      <p:grpSpPr>
        <a:xfrm>
          <a:off x="0" y="0"/>
          <a:ext cx="0" cy="0"/>
          <a:chOff x="0" y="0"/>
          <a:chExt cx="0" cy="0"/>
        </a:xfrm>
      </p:grpSpPr>
      <p:sp>
        <p:nvSpPr>
          <p:cNvPr id="87" name="Google Shape;87;p20"/>
          <p:cNvSpPr txBox="1"/>
          <p:nvPr>
            <p:ph type="title"/>
          </p:nvPr>
        </p:nvSpPr>
        <p:spPr>
          <a:xfrm>
            <a:off x="311675" y="887333"/>
            <a:ext cx="6247800" cy="3940200"/>
          </a:xfrm>
          <a:prstGeom prst="rect">
            <a:avLst/>
          </a:prstGeom>
        </p:spPr>
        <p:txBody>
          <a:bodyPr anchorCtr="0" anchor="ctr"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88" name="Google Shape;88;p20"/>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9" name="Shape 89"/>
        <p:cNvGrpSpPr/>
        <p:nvPr/>
      </p:nvGrpSpPr>
      <p:grpSpPr>
        <a:xfrm>
          <a:off x="0" y="0"/>
          <a:ext cx="0" cy="0"/>
          <a:chOff x="0" y="0"/>
          <a:chExt cx="0" cy="0"/>
        </a:xfrm>
      </p:grpSpPr>
      <p:sp>
        <p:nvSpPr>
          <p:cNvPr id="90" name="Google Shape;90;p21"/>
          <p:cNvSpPr/>
          <p:nvPr/>
        </p:nvSpPr>
        <p:spPr>
          <a:xfrm>
            <a:off x="0" y="0"/>
            <a:ext cx="4572000" cy="5715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1"/>
          <p:cNvSpPr txBox="1"/>
          <p:nvPr>
            <p:ph type="title"/>
          </p:nvPr>
        </p:nvSpPr>
        <p:spPr>
          <a:xfrm>
            <a:off x="311300" y="556583"/>
            <a:ext cx="3704400" cy="22773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92" name="Google Shape;92;p21"/>
          <p:cNvSpPr txBox="1"/>
          <p:nvPr>
            <p:ph idx="1" type="subTitle"/>
          </p:nvPr>
        </p:nvSpPr>
        <p:spPr>
          <a:xfrm>
            <a:off x="304800" y="2918583"/>
            <a:ext cx="3704400" cy="1029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accent2"/>
              </a:buClr>
              <a:buSzPts val="1600"/>
              <a:buNone/>
              <a:defRPr sz="1600">
                <a:solidFill>
                  <a:schemeClr val="accent2"/>
                </a:solidFill>
              </a:defRPr>
            </a:lvl1pPr>
            <a:lvl2pPr lvl="1" rtl="0">
              <a:lnSpc>
                <a:spcPct val="100000"/>
              </a:lnSpc>
              <a:spcBef>
                <a:spcPts val="0"/>
              </a:spcBef>
              <a:spcAft>
                <a:spcPts val="0"/>
              </a:spcAft>
              <a:buClr>
                <a:schemeClr val="accent2"/>
              </a:buClr>
              <a:buSzPts val="1600"/>
              <a:buNone/>
              <a:defRPr sz="1600">
                <a:solidFill>
                  <a:schemeClr val="accent2"/>
                </a:solidFill>
              </a:defRPr>
            </a:lvl2pPr>
            <a:lvl3pPr lvl="2" rtl="0">
              <a:lnSpc>
                <a:spcPct val="100000"/>
              </a:lnSpc>
              <a:spcBef>
                <a:spcPts val="0"/>
              </a:spcBef>
              <a:spcAft>
                <a:spcPts val="0"/>
              </a:spcAft>
              <a:buClr>
                <a:schemeClr val="accent2"/>
              </a:buClr>
              <a:buSzPts val="1600"/>
              <a:buNone/>
              <a:defRPr sz="1600">
                <a:solidFill>
                  <a:schemeClr val="accent2"/>
                </a:solidFill>
              </a:defRPr>
            </a:lvl3pPr>
            <a:lvl4pPr lvl="3" rtl="0">
              <a:lnSpc>
                <a:spcPct val="100000"/>
              </a:lnSpc>
              <a:spcBef>
                <a:spcPts val="0"/>
              </a:spcBef>
              <a:spcAft>
                <a:spcPts val="0"/>
              </a:spcAft>
              <a:buClr>
                <a:schemeClr val="accent2"/>
              </a:buClr>
              <a:buSzPts val="1600"/>
              <a:buNone/>
              <a:defRPr sz="1600">
                <a:solidFill>
                  <a:schemeClr val="accent2"/>
                </a:solidFill>
              </a:defRPr>
            </a:lvl4pPr>
            <a:lvl5pPr lvl="4" rtl="0">
              <a:lnSpc>
                <a:spcPct val="100000"/>
              </a:lnSpc>
              <a:spcBef>
                <a:spcPts val="0"/>
              </a:spcBef>
              <a:spcAft>
                <a:spcPts val="0"/>
              </a:spcAft>
              <a:buClr>
                <a:schemeClr val="accent2"/>
              </a:buClr>
              <a:buSzPts val="1600"/>
              <a:buNone/>
              <a:defRPr sz="1600">
                <a:solidFill>
                  <a:schemeClr val="accent2"/>
                </a:solidFill>
              </a:defRPr>
            </a:lvl5pPr>
            <a:lvl6pPr lvl="5" rtl="0">
              <a:lnSpc>
                <a:spcPct val="100000"/>
              </a:lnSpc>
              <a:spcBef>
                <a:spcPts val="0"/>
              </a:spcBef>
              <a:spcAft>
                <a:spcPts val="0"/>
              </a:spcAft>
              <a:buClr>
                <a:schemeClr val="accent2"/>
              </a:buClr>
              <a:buSzPts val="1600"/>
              <a:buNone/>
              <a:defRPr sz="1600">
                <a:solidFill>
                  <a:schemeClr val="accent2"/>
                </a:solidFill>
              </a:defRPr>
            </a:lvl6pPr>
            <a:lvl7pPr lvl="6" rtl="0">
              <a:lnSpc>
                <a:spcPct val="100000"/>
              </a:lnSpc>
              <a:spcBef>
                <a:spcPts val="0"/>
              </a:spcBef>
              <a:spcAft>
                <a:spcPts val="0"/>
              </a:spcAft>
              <a:buClr>
                <a:schemeClr val="accent2"/>
              </a:buClr>
              <a:buSzPts val="1600"/>
              <a:buNone/>
              <a:defRPr sz="1600">
                <a:solidFill>
                  <a:schemeClr val="accent2"/>
                </a:solidFill>
              </a:defRPr>
            </a:lvl7pPr>
            <a:lvl8pPr lvl="7" rtl="0">
              <a:lnSpc>
                <a:spcPct val="100000"/>
              </a:lnSpc>
              <a:spcBef>
                <a:spcPts val="0"/>
              </a:spcBef>
              <a:spcAft>
                <a:spcPts val="0"/>
              </a:spcAft>
              <a:buClr>
                <a:schemeClr val="accent2"/>
              </a:buClr>
              <a:buSzPts val="1600"/>
              <a:buNone/>
              <a:defRPr sz="1600">
                <a:solidFill>
                  <a:schemeClr val="accent2"/>
                </a:solidFill>
              </a:defRPr>
            </a:lvl8pPr>
            <a:lvl9pPr lvl="8" rtl="0">
              <a:lnSpc>
                <a:spcPct val="100000"/>
              </a:lnSpc>
              <a:spcBef>
                <a:spcPts val="0"/>
              </a:spcBef>
              <a:spcAft>
                <a:spcPts val="0"/>
              </a:spcAft>
              <a:buClr>
                <a:schemeClr val="accent2"/>
              </a:buClr>
              <a:buSzPts val="1600"/>
              <a:buNone/>
              <a:defRPr sz="1600">
                <a:solidFill>
                  <a:schemeClr val="accent2"/>
                </a:solidFill>
              </a:defRPr>
            </a:lvl9pPr>
          </a:lstStyle>
          <a:p/>
        </p:txBody>
      </p:sp>
      <p:sp>
        <p:nvSpPr>
          <p:cNvPr id="93" name="Google Shape;93;p21"/>
          <p:cNvSpPr txBox="1"/>
          <p:nvPr>
            <p:ph idx="2" type="body"/>
          </p:nvPr>
        </p:nvSpPr>
        <p:spPr>
          <a:xfrm>
            <a:off x="4879025" y="556583"/>
            <a:ext cx="3954000" cy="4568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94" name="Google Shape;94;p21"/>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389833"/>
            <a:ext cx="8520600" cy="9354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5" name="Shape 95"/>
        <p:cNvGrpSpPr/>
        <p:nvPr/>
      </p:nvGrpSpPr>
      <p:grpSpPr>
        <a:xfrm>
          <a:off x="0" y="0"/>
          <a:ext cx="0" cy="0"/>
          <a:chOff x="0" y="0"/>
          <a:chExt cx="0" cy="0"/>
        </a:xfrm>
      </p:grpSpPr>
      <p:sp>
        <p:nvSpPr>
          <p:cNvPr id="96" name="Google Shape;96;p22"/>
          <p:cNvSpPr/>
          <p:nvPr/>
        </p:nvSpPr>
        <p:spPr>
          <a:xfrm>
            <a:off x="0" y="4854444"/>
            <a:ext cx="9144000" cy="8604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2"/>
          <p:cNvSpPr txBox="1"/>
          <p:nvPr>
            <p:ph idx="1" type="body"/>
          </p:nvPr>
        </p:nvSpPr>
        <p:spPr>
          <a:xfrm>
            <a:off x="311700" y="5023778"/>
            <a:ext cx="7979400" cy="511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98" name="Google Shape;98;p22"/>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99" name="Shape 99"/>
        <p:cNvGrpSpPr/>
        <p:nvPr/>
      </p:nvGrpSpPr>
      <p:grpSpPr>
        <a:xfrm>
          <a:off x="0" y="0"/>
          <a:ext cx="0" cy="0"/>
          <a:chOff x="0" y="0"/>
          <a:chExt cx="0" cy="0"/>
        </a:xfrm>
      </p:grpSpPr>
      <p:sp>
        <p:nvSpPr>
          <p:cNvPr id="100" name="Google Shape;100;p23"/>
          <p:cNvSpPr txBox="1"/>
          <p:nvPr>
            <p:ph hasCustomPrompt="1" type="title"/>
          </p:nvPr>
        </p:nvSpPr>
        <p:spPr>
          <a:xfrm>
            <a:off x="311750" y="923528"/>
            <a:ext cx="5334900" cy="13830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10000"/>
              <a:buNone/>
              <a:defRPr sz="10000">
                <a:solidFill>
                  <a:schemeClr val="lt1"/>
                </a:solidFill>
              </a:defRPr>
            </a:lvl1pPr>
            <a:lvl2pPr lvl="1" rtl="0">
              <a:spcBef>
                <a:spcPts val="0"/>
              </a:spcBef>
              <a:spcAft>
                <a:spcPts val="0"/>
              </a:spcAft>
              <a:buClr>
                <a:schemeClr val="lt1"/>
              </a:buClr>
              <a:buSzPts val="10000"/>
              <a:buNone/>
              <a:defRPr sz="10000">
                <a:solidFill>
                  <a:schemeClr val="lt1"/>
                </a:solidFill>
              </a:defRPr>
            </a:lvl2pPr>
            <a:lvl3pPr lvl="2" rtl="0">
              <a:spcBef>
                <a:spcPts val="0"/>
              </a:spcBef>
              <a:spcAft>
                <a:spcPts val="0"/>
              </a:spcAft>
              <a:buClr>
                <a:schemeClr val="lt1"/>
              </a:buClr>
              <a:buSzPts val="10000"/>
              <a:buNone/>
              <a:defRPr sz="10000">
                <a:solidFill>
                  <a:schemeClr val="lt1"/>
                </a:solidFill>
              </a:defRPr>
            </a:lvl3pPr>
            <a:lvl4pPr lvl="3" rtl="0">
              <a:spcBef>
                <a:spcPts val="0"/>
              </a:spcBef>
              <a:spcAft>
                <a:spcPts val="0"/>
              </a:spcAft>
              <a:buClr>
                <a:schemeClr val="lt1"/>
              </a:buClr>
              <a:buSzPts val="10000"/>
              <a:buNone/>
              <a:defRPr sz="10000">
                <a:solidFill>
                  <a:schemeClr val="lt1"/>
                </a:solidFill>
              </a:defRPr>
            </a:lvl4pPr>
            <a:lvl5pPr lvl="4" rtl="0">
              <a:spcBef>
                <a:spcPts val="0"/>
              </a:spcBef>
              <a:spcAft>
                <a:spcPts val="0"/>
              </a:spcAft>
              <a:buClr>
                <a:schemeClr val="lt1"/>
              </a:buClr>
              <a:buSzPts val="10000"/>
              <a:buNone/>
              <a:defRPr sz="10000">
                <a:solidFill>
                  <a:schemeClr val="lt1"/>
                </a:solidFill>
              </a:defRPr>
            </a:lvl5pPr>
            <a:lvl6pPr lvl="5" rtl="0">
              <a:spcBef>
                <a:spcPts val="0"/>
              </a:spcBef>
              <a:spcAft>
                <a:spcPts val="0"/>
              </a:spcAft>
              <a:buClr>
                <a:schemeClr val="lt1"/>
              </a:buClr>
              <a:buSzPts val="10000"/>
              <a:buNone/>
              <a:defRPr sz="10000">
                <a:solidFill>
                  <a:schemeClr val="lt1"/>
                </a:solidFill>
              </a:defRPr>
            </a:lvl6pPr>
            <a:lvl7pPr lvl="6" rtl="0">
              <a:spcBef>
                <a:spcPts val="0"/>
              </a:spcBef>
              <a:spcAft>
                <a:spcPts val="0"/>
              </a:spcAft>
              <a:buClr>
                <a:schemeClr val="lt1"/>
              </a:buClr>
              <a:buSzPts val="10000"/>
              <a:buNone/>
              <a:defRPr sz="10000">
                <a:solidFill>
                  <a:schemeClr val="lt1"/>
                </a:solidFill>
              </a:defRPr>
            </a:lvl7pPr>
            <a:lvl8pPr lvl="7" rtl="0">
              <a:spcBef>
                <a:spcPts val="0"/>
              </a:spcBef>
              <a:spcAft>
                <a:spcPts val="0"/>
              </a:spcAft>
              <a:buClr>
                <a:schemeClr val="lt1"/>
              </a:buClr>
              <a:buSzPts val="10000"/>
              <a:buNone/>
              <a:defRPr sz="10000">
                <a:solidFill>
                  <a:schemeClr val="lt1"/>
                </a:solidFill>
              </a:defRPr>
            </a:lvl8pPr>
            <a:lvl9pPr lvl="8" rtl="0">
              <a:spcBef>
                <a:spcPts val="0"/>
              </a:spcBef>
              <a:spcAft>
                <a:spcPts val="0"/>
              </a:spcAft>
              <a:buClr>
                <a:schemeClr val="lt1"/>
              </a:buClr>
              <a:buSzPts val="10000"/>
              <a:buNone/>
              <a:defRPr sz="10000">
                <a:solidFill>
                  <a:schemeClr val="lt1"/>
                </a:solidFill>
              </a:defRPr>
            </a:lvl9pPr>
          </a:lstStyle>
          <a:p>
            <a:r>
              <a:t>xx%</a:t>
            </a:r>
          </a:p>
        </p:txBody>
      </p:sp>
      <p:sp>
        <p:nvSpPr>
          <p:cNvPr id="101" name="Google Shape;101;p23"/>
          <p:cNvSpPr txBox="1"/>
          <p:nvPr>
            <p:ph idx="1" type="body"/>
          </p:nvPr>
        </p:nvSpPr>
        <p:spPr>
          <a:xfrm>
            <a:off x="311700" y="2357139"/>
            <a:ext cx="5334900" cy="10473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accent2"/>
              </a:buClr>
              <a:buSzPts val="1300"/>
              <a:buChar char="●"/>
              <a:defRPr>
                <a:solidFill>
                  <a:schemeClr val="accent2"/>
                </a:solidFill>
              </a:defRPr>
            </a:lvl1pPr>
            <a:lvl2pPr indent="-298450" lvl="1" marL="914400" rtl="0">
              <a:spcBef>
                <a:spcPts val="0"/>
              </a:spcBef>
              <a:spcAft>
                <a:spcPts val="0"/>
              </a:spcAft>
              <a:buClr>
                <a:schemeClr val="accent2"/>
              </a:buClr>
              <a:buSzPts val="1100"/>
              <a:buChar char="○"/>
              <a:defRPr>
                <a:solidFill>
                  <a:schemeClr val="accent2"/>
                </a:solidFill>
              </a:defRPr>
            </a:lvl2pPr>
            <a:lvl3pPr indent="-298450" lvl="2" marL="1371600" rtl="0">
              <a:spcBef>
                <a:spcPts val="0"/>
              </a:spcBef>
              <a:spcAft>
                <a:spcPts val="0"/>
              </a:spcAft>
              <a:buClr>
                <a:schemeClr val="accent2"/>
              </a:buClr>
              <a:buSzPts val="1100"/>
              <a:buChar char="■"/>
              <a:defRPr>
                <a:solidFill>
                  <a:schemeClr val="accent2"/>
                </a:solidFill>
              </a:defRPr>
            </a:lvl3pPr>
            <a:lvl4pPr indent="-298450" lvl="3" marL="1828800" rtl="0">
              <a:spcBef>
                <a:spcPts val="0"/>
              </a:spcBef>
              <a:spcAft>
                <a:spcPts val="0"/>
              </a:spcAft>
              <a:buClr>
                <a:schemeClr val="accent2"/>
              </a:buClr>
              <a:buSzPts val="1100"/>
              <a:buChar char="●"/>
              <a:defRPr>
                <a:solidFill>
                  <a:schemeClr val="accent2"/>
                </a:solidFill>
              </a:defRPr>
            </a:lvl4pPr>
            <a:lvl5pPr indent="-298450" lvl="4" marL="2286000" rtl="0">
              <a:spcBef>
                <a:spcPts val="0"/>
              </a:spcBef>
              <a:spcAft>
                <a:spcPts val="0"/>
              </a:spcAft>
              <a:buClr>
                <a:schemeClr val="accent2"/>
              </a:buClr>
              <a:buSzPts val="1100"/>
              <a:buChar char="○"/>
              <a:defRPr>
                <a:solidFill>
                  <a:schemeClr val="accent2"/>
                </a:solidFill>
              </a:defRPr>
            </a:lvl5pPr>
            <a:lvl6pPr indent="-298450" lvl="5" marL="2743200" rtl="0">
              <a:spcBef>
                <a:spcPts val="0"/>
              </a:spcBef>
              <a:spcAft>
                <a:spcPts val="0"/>
              </a:spcAft>
              <a:buClr>
                <a:schemeClr val="accent2"/>
              </a:buClr>
              <a:buSzPts val="1100"/>
              <a:buChar char="■"/>
              <a:defRPr>
                <a:solidFill>
                  <a:schemeClr val="accent2"/>
                </a:solidFill>
              </a:defRPr>
            </a:lvl6pPr>
            <a:lvl7pPr indent="-298450" lvl="6" marL="3200400" rtl="0">
              <a:spcBef>
                <a:spcPts val="0"/>
              </a:spcBef>
              <a:spcAft>
                <a:spcPts val="0"/>
              </a:spcAft>
              <a:buClr>
                <a:schemeClr val="accent2"/>
              </a:buClr>
              <a:buSzPts val="1100"/>
              <a:buChar char="●"/>
              <a:defRPr>
                <a:solidFill>
                  <a:schemeClr val="accent2"/>
                </a:solidFill>
              </a:defRPr>
            </a:lvl7pPr>
            <a:lvl8pPr indent="-298450" lvl="7" marL="3657600" rtl="0">
              <a:spcBef>
                <a:spcPts val="0"/>
              </a:spcBef>
              <a:spcAft>
                <a:spcPts val="0"/>
              </a:spcAft>
              <a:buClr>
                <a:schemeClr val="accent2"/>
              </a:buClr>
              <a:buSzPts val="1100"/>
              <a:buChar char="○"/>
              <a:defRPr>
                <a:solidFill>
                  <a:schemeClr val="accent2"/>
                </a:solidFill>
              </a:defRPr>
            </a:lvl8pPr>
            <a:lvl9pPr indent="-298450" lvl="8" marL="4114800" rtl="0">
              <a:spcBef>
                <a:spcPts val="0"/>
              </a:spcBef>
              <a:spcAft>
                <a:spcPts val="0"/>
              </a:spcAft>
              <a:buClr>
                <a:schemeClr val="accent2"/>
              </a:buClr>
              <a:buSzPts val="1100"/>
              <a:buChar char="■"/>
              <a:defRPr>
                <a:solidFill>
                  <a:schemeClr val="accent2"/>
                </a:solidFill>
              </a:defRPr>
            </a:lvl9pPr>
          </a:lstStyle>
          <a:p/>
        </p:txBody>
      </p:sp>
      <p:sp>
        <p:nvSpPr>
          <p:cNvPr id="102" name="Google Shape;102;p23"/>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3" name="Shape 103"/>
        <p:cNvGrpSpPr/>
        <p:nvPr/>
      </p:nvGrpSpPr>
      <p:grpSpPr>
        <a:xfrm>
          <a:off x="0" y="0"/>
          <a:ext cx="0" cy="0"/>
          <a:chOff x="0" y="0"/>
          <a:chExt cx="0" cy="0"/>
        </a:xfrm>
      </p:grpSpPr>
      <p:sp>
        <p:nvSpPr>
          <p:cNvPr id="104" name="Google Shape;104;p24"/>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94472"/>
            <a:ext cx="8520600" cy="636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280528"/>
            <a:ext cx="8520600" cy="3795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94472"/>
            <a:ext cx="8520600" cy="636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280528"/>
            <a:ext cx="3999900" cy="3795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280528"/>
            <a:ext cx="3999900" cy="3795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94472"/>
            <a:ext cx="8520600" cy="636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617333"/>
            <a:ext cx="2808000" cy="839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544000"/>
            <a:ext cx="2808000" cy="35328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500167"/>
            <a:ext cx="6367800" cy="45453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39"/>
            <a:ext cx="4572000" cy="5715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370194"/>
            <a:ext cx="4045200" cy="16470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114528"/>
            <a:ext cx="4045200" cy="13722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804528"/>
            <a:ext cx="3837000" cy="41058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700639"/>
            <a:ext cx="5998800" cy="6723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5181352"/>
            <a:ext cx="548700" cy="4374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94472"/>
            <a:ext cx="8520600" cy="6363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280528"/>
            <a:ext cx="8520600" cy="3795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5181352"/>
            <a:ext cx="548700" cy="4374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radigm">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94472"/>
            <a:ext cx="8520600" cy="6363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52" name="Google Shape;52;p13"/>
          <p:cNvSpPr txBox="1"/>
          <p:nvPr>
            <p:ph idx="1" type="body"/>
          </p:nvPr>
        </p:nvSpPr>
        <p:spPr>
          <a:xfrm>
            <a:off x="311700" y="1280528"/>
            <a:ext cx="8520600" cy="37959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indent="-298450" lvl="1" marL="9144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indent="-298450" lvl="2" marL="13716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indent="-298450" lvl="3" marL="18288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indent="-298450" lvl="4" marL="22860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indent="-298450" lvl="5" marL="27432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indent="-298450" lvl="6" marL="32004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indent="-298450" lvl="7" marL="36576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indent="-298450" lvl="8" marL="411480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p:txBody>
      </p:sp>
      <p:sp>
        <p:nvSpPr>
          <p:cNvPr id="53" name="Google Shape;53;p13"/>
          <p:cNvSpPr txBox="1"/>
          <p:nvPr>
            <p:ph idx="12" type="sldNum"/>
          </p:nvPr>
        </p:nvSpPr>
        <p:spPr>
          <a:xfrm>
            <a:off x="8472458" y="5181352"/>
            <a:ext cx="548700" cy="4374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Roboto"/>
                <a:ea typeface="Roboto"/>
                <a:cs typeface="Roboto"/>
                <a:sym typeface="Roboto"/>
              </a:defRPr>
            </a:lvl1pPr>
            <a:lvl2pPr lvl="1" rtl="0" algn="r">
              <a:buNone/>
              <a:defRPr sz="1000">
                <a:solidFill>
                  <a:schemeClr val="dk2"/>
                </a:solidFill>
                <a:latin typeface="Roboto"/>
                <a:ea typeface="Roboto"/>
                <a:cs typeface="Roboto"/>
                <a:sym typeface="Roboto"/>
              </a:defRPr>
            </a:lvl2pPr>
            <a:lvl3pPr lvl="2" rtl="0" algn="r">
              <a:buNone/>
              <a:defRPr sz="1000">
                <a:solidFill>
                  <a:schemeClr val="dk2"/>
                </a:solidFill>
                <a:latin typeface="Roboto"/>
                <a:ea typeface="Roboto"/>
                <a:cs typeface="Roboto"/>
                <a:sym typeface="Roboto"/>
              </a:defRPr>
            </a:lvl3pPr>
            <a:lvl4pPr lvl="3" rtl="0" algn="r">
              <a:buNone/>
              <a:defRPr sz="1000">
                <a:solidFill>
                  <a:schemeClr val="dk2"/>
                </a:solidFill>
                <a:latin typeface="Roboto"/>
                <a:ea typeface="Roboto"/>
                <a:cs typeface="Roboto"/>
                <a:sym typeface="Roboto"/>
              </a:defRPr>
            </a:lvl4pPr>
            <a:lvl5pPr lvl="4" rtl="0" algn="r">
              <a:buNone/>
              <a:defRPr sz="1000">
                <a:solidFill>
                  <a:schemeClr val="dk2"/>
                </a:solidFill>
                <a:latin typeface="Roboto"/>
                <a:ea typeface="Roboto"/>
                <a:cs typeface="Roboto"/>
                <a:sym typeface="Roboto"/>
              </a:defRPr>
            </a:lvl5pPr>
            <a:lvl6pPr lvl="5" rtl="0" algn="r">
              <a:buNone/>
              <a:defRPr sz="1000">
                <a:solidFill>
                  <a:schemeClr val="dk2"/>
                </a:solidFill>
                <a:latin typeface="Roboto"/>
                <a:ea typeface="Roboto"/>
                <a:cs typeface="Roboto"/>
                <a:sym typeface="Roboto"/>
              </a:defRPr>
            </a:lvl6pPr>
            <a:lvl7pPr lvl="6" rtl="0" algn="r">
              <a:buNone/>
              <a:defRPr sz="1000">
                <a:solidFill>
                  <a:schemeClr val="dk2"/>
                </a:solidFill>
                <a:latin typeface="Roboto"/>
                <a:ea typeface="Roboto"/>
                <a:cs typeface="Roboto"/>
                <a:sym typeface="Roboto"/>
              </a:defRPr>
            </a:lvl7pPr>
            <a:lvl8pPr lvl="7" rtl="0" algn="r">
              <a:buNone/>
              <a:defRPr sz="1000">
                <a:solidFill>
                  <a:schemeClr val="dk2"/>
                </a:solidFill>
                <a:latin typeface="Roboto"/>
                <a:ea typeface="Roboto"/>
                <a:cs typeface="Roboto"/>
                <a:sym typeface="Roboto"/>
              </a:defRPr>
            </a:lvl8pPr>
            <a:lvl9pPr lvl="8" rtl="0"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9.jp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1" Type="http://schemas.openxmlformats.org/officeDocument/2006/relationships/hyperlink" Target="https://www.canada.ca/en/department-national-defence/campaigns/canadian-military-support-to-ukraine.html" TargetMode="External"/><Relationship Id="rId10" Type="http://schemas.openxmlformats.org/officeDocument/2006/relationships/hyperlink" Target="https://www.international.gc.ca/world-monde/issues_development-enjeux_developpement/response_conflict-reponse_conflits/crisis-crises/ukraine-situation.aspx?lang=eng" TargetMode="External"/><Relationship Id="rId12" Type="http://schemas.openxmlformats.org/officeDocument/2006/relationships/hyperlink" Target="https://www.canada.ca/en/department-national-defence/campaigns/canadian-military-support-to-ukraine.html" TargetMode="External"/><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hyperlink" Target="https://angusreid.org/russia-ukraine-canada-peace-military-lethal-humanitarian-aid-support/" TargetMode="External"/><Relationship Id="rId4" Type="http://schemas.openxmlformats.org/officeDocument/2006/relationships/hyperlink" Target="https://angusreid.org/russia-ukraine-canada-peace-military-lethal-humanitarian-aid-support/" TargetMode="External"/><Relationship Id="rId9" Type="http://schemas.openxmlformats.org/officeDocument/2006/relationships/hyperlink" Target="https://www.consilium.europa.eu/en/policies/sanctions/restrictive-measures-against-russia-over-ukraine/sanctions-against-russia-explained/" TargetMode="External"/><Relationship Id="rId5" Type="http://schemas.openxmlformats.org/officeDocument/2006/relationships/hyperlink" Target="https://www.consilium.europa.eu/en/infographics/how-the-russian-invasion-of-ukraine-has-further-aggravated-the-global-food-crisis/" TargetMode="External"/><Relationship Id="rId6" Type="http://schemas.openxmlformats.org/officeDocument/2006/relationships/hyperlink" Target="https://www.consilium.europa.eu/en/infographics/how-the-russian-invasion-of-ukraine-has-further-aggravated-the-global-food-crisis/" TargetMode="External"/><Relationship Id="rId7" Type="http://schemas.openxmlformats.org/officeDocument/2006/relationships/hyperlink" Target="https://www.consilium.europa.eu/en/policies/sanctions/restrictive-measures-against-russia-over-ukraine/sanctions-against-russia-explained/" TargetMode="External"/><Relationship Id="rId8" Type="http://schemas.openxmlformats.org/officeDocument/2006/relationships/hyperlink" Target="https://www.consilium.europa.eu/en/policies/sanctions/restrictive-measures-against-russia-over-ukraine/sanctions-against-russia-explained/" TargetMode="External"/></Relationships>
</file>

<file path=ppt/slides/_rels/slide13.xml.rels><?xml version="1.0" encoding="UTF-8" standalone="yes"?><Relationships xmlns="http://schemas.openxmlformats.org/package/2006/relationships"><Relationship Id="rId11" Type="http://schemas.openxmlformats.org/officeDocument/2006/relationships/hyperlink" Target="https://www.pm.gc.ca/en/news/statements/2023/06/10/president-ukraine-and-canada-joint-declaration" TargetMode="External"/><Relationship Id="rId10" Type="http://schemas.openxmlformats.org/officeDocument/2006/relationships/hyperlink" Target="https://www.pm.gc.ca/en/news/statements/2023/06/10/president-ukraine-and-canada-joint-declaration" TargetMode="External"/><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hyperlink" Target="https://www.canada.ca/en/immigration-refugees-citizenship/services/immigrate-canada/ukraine-measures/key-figures.html" TargetMode="External"/><Relationship Id="rId4" Type="http://schemas.openxmlformats.org/officeDocument/2006/relationships/hyperlink" Target="https://www.canada.ca/en/immigration-refugees-citizenship/services/immigrate-canada/ukraine-measures/key-figures.html" TargetMode="External"/><Relationship Id="rId9" Type="http://schemas.openxmlformats.org/officeDocument/2006/relationships/hyperlink" Target="https://www.pm.gc.ca/en/news/statements/2023/06/10/president-ukraine-and-canada-joint-declaration" TargetMode="External"/><Relationship Id="rId5" Type="http://schemas.openxmlformats.org/officeDocument/2006/relationships/hyperlink" Target="https://www.csis.org/analysis/russias-war-ukraine-identity-history-and-conflict" TargetMode="External"/><Relationship Id="rId6" Type="http://schemas.openxmlformats.org/officeDocument/2006/relationships/hyperlink" Target="http://en.kremlin.ru/events/president/news/66181" TargetMode="External"/><Relationship Id="rId7" Type="http://schemas.openxmlformats.org/officeDocument/2006/relationships/hyperlink" Target="http://en.kremlin.ru/events/president/news/66181" TargetMode="External"/><Relationship Id="rId8" Type="http://schemas.openxmlformats.org/officeDocument/2006/relationships/hyperlink" Target="http://en.kremlin.ru/events/president/news/66181"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hyperlink" Target="https://www.worldhistory.org/uploads/images/7773.jpg?v=1664892483" TargetMode="Externa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C1130"/>
        </a:solidFill>
      </p:bgPr>
    </p:bg>
    <p:spTree>
      <p:nvGrpSpPr>
        <p:cNvPr id="108" name="Shape 108"/>
        <p:cNvGrpSpPr/>
        <p:nvPr/>
      </p:nvGrpSpPr>
      <p:grpSpPr>
        <a:xfrm>
          <a:off x="0" y="0"/>
          <a:ext cx="0" cy="0"/>
          <a:chOff x="0" y="0"/>
          <a:chExt cx="0" cy="0"/>
        </a:xfrm>
      </p:grpSpPr>
      <p:sp>
        <p:nvSpPr>
          <p:cNvPr id="109" name="Google Shape;109;p25"/>
          <p:cNvSpPr txBox="1"/>
          <p:nvPr>
            <p:ph type="ctrTitle"/>
          </p:nvPr>
        </p:nvSpPr>
        <p:spPr>
          <a:xfrm>
            <a:off x="0" y="1204931"/>
            <a:ext cx="9144000" cy="142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8000">
                <a:latin typeface="Bebas Neue"/>
                <a:ea typeface="Bebas Neue"/>
                <a:cs typeface="Bebas Neue"/>
                <a:sym typeface="Bebas Neue"/>
              </a:rPr>
              <a:t>War in Ukraine</a:t>
            </a:r>
            <a:endParaRPr sz="8000">
              <a:latin typeface="Bebas Neue"/>
              <a:ea typeface="Bebas Neue"/>
              <a:cs typeface="Bebas Neue"/>
              <a:sym typeface="Bebas Neue"/>
            </a:endParaRPr>
          </a:p>
        </p:txBody>
      </p:sp>
      <p:sp>
        <p:nvSpPr>
          <p:cNvPr id="110" name="Google Shape;110;p25"/>
          <p:cNvSpPr txBox="1"/>
          <p:nvPr/>
        </p:nvSpPr>
        <p:spPr>
          <a:xfrm>
            <a:off x="3674025" y="4193600"/>
            <a:ext cx="5246400" cy="1162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700">
                <a:solidFill>
                  <a:srgbClr val="FFE599"/>
                </a:solidFill>
                <a:latin typeface="Times New Roman"/>
                <a:ea typeface="Times New Roman"/>
                <a:cs typeface="Times New Roman"/>
                <a:sym typeface="Times New Roman"/>
              </a:rPr>
              <a:t>Center for European Studies</a:t>
            </a:r>
            <a:endParaRPr sz="1700">
              <a:solidFill>
                <a:srgbClr val="FFE599"/>
              </a:solidFill>
              <a:latin typeface="Times New Roman"/>
              <a:ea typeface="Times New Roman"/>
              <a:cs typeface="Times New Roman"/>
              <a:sym typeface="Times New Roman"/>
            </a:endParaRPr>
          </a:p>
          <a:p>
            <a:pPr indent="0" lvl="0" marL="0" rtl="0" algn="r">
              <a:spcBef>
                <a:spcPts val="0"/>
              </a:spcBef>
              <a:spcAft>
                <a:spcPts val="0"/>
              </a:spcAft>
              <a:buNone/>
            </a:pPr>
            <a:r>
              <a:rPr lang="en" sz="1700">
                <a:solidFill>
                  <a:srgbClr val="FFE599"/>
                </a:solidFill>
                <a:latin typeface="Times New Roman"/>
                <a:ea typeface="Times New Roman"/>
                <a:cs typeface="Times New Roman"/>
                <a:sym typeface="Times New Roman"/>
              </a:rPr>
              <a:t>Jean Monnet Center of Excellence</a:t>
            </a:r>
            <a:endParaRPr sz="1700">
              <a:solidFill>
                <a:srgbClr val="FFE599"/>
              </a:solidFill>
              <a:latin typeface="Times New Roman"/>
              <a:ea typeface="Times New Roman"/>
              <a:cs typeface="Times New Roman"/>
              <a:sym typeface="Times New Roman"/>
            </a:endParaRPr>
          </a:p>
          <a:p>
            <a:pPr indent="0" lvl="0" marL="1371600" rtl="0" algn="l">
              <a:spcBef>
                <a:spcPts val="0"/>
              </a:spcBef>
              <a:spcAft>
                <a:spcPts val="0"/>
              </a:spcAft>
              <a:buNone/>
            </a:pPr>
            <a:r>
              <a:rPr lang="en" sz="1700">
                <a:solidFill>
                  <a:schemeClr val="lt1"/>
                </a:solidFill>
                <a:latin typeface="Times New Roman"/>
                <a:ea typeface="Times New Roman"/>
                <a:cs typeface="Times New Roman"/>
                <a:sym typeface="Times New Roman"/>
              </a:rPr>
              <a:t>    Supported by the Erasmus+ Programme </a:t>
            </a:r>
            <a:endParaRPr sz="1700">
              <a:solidFill>
                <a:schemeClr val="lt1"/>
              </a:solidFill>
              <a:latin typeface="Times New Roman"/>
              <a:ea typeface="Times New Roman"/>
              <a:cs typeface="Times New Roman"/>
              <a:sym typeface="Times New Roman"/>
            </a:endParaRPr>
          </a:p>
          <a:p>
            <a:pPr indent="0" lvl="0" marL="0" rtl="0" algn="r">
              <a:spcBef>
                <a:spcPts val="0"/>
              </a:spcBef>
              <a:spcAft>
                <a:spcPts val="0"/>
              </a:spcAft>
              <a:buNone/>
            </a:pPr>
            <a:r>
              <a:rPr lang="en" sz="1700">
                <a:solidFill>
                  <a:schemeClr val="lt1"/>
                </a:solidFill>
                <a:latin typeface="Times New Roman"/>
                <a:ea typeface="Times New Roman"/>
                <a:cs typeface="Times New Roman"/>
                <a:sym typeface="Times New Roman"/>
              </a:rPr>
              <a:t>of the European Union and by Carleton University</a:t>
            </a:r>
            <a:endParaRPr sz="1700">
              <a:solidFill>
                <a:schemeClr val="lt1"/>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4"/>
          <p:cNvSpPr txBox="1"/>
          <p:nvPr>
            <p:ph type="title"/>
          </p:nvPr>
        </p:nvSpPr>
        <p:spPr>
          <a:xfrm>
            <a:off x="0" y="0"/>
            <a:ext cx="9144000" cy="886800"/>
          </a:xfrm>
          <a:prstGeom prst="rect">
            <a:avLst/>
          </a:prstGeom>
          <a:solidFill>
            <a:srgbClr val="4C1130"/>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5000">
                <a:solidFill>
                  <a:srgbClr val="FFE599"/>
                </a:solidFill>
                <a:latin typeface="Bebas Neue"/>
                <a:ea typeface="Bebas Neue"/>
                <a:cs typeface="Bebas Neue"/>
                <a:sym typeface="Bebas Neue"/>
              </a:rPr>
              <a:t>Impact: Canada</a:t>
            </a:r>
            <a:endParaRPr sz="5000">
              <a:solidFill>
                <a:srgbClr val="FFE599"/>
              </a:solidFill>
              <a:latin typeface="Bebas Neue"/>
              <a:ea typeface="Bebas Neue"/>
              <a:cs typeface="Bebas Neue"/>
              <a:sym typeface="Bebas Neue"/>
            </a:endParaRPr>
          </a:p>
        </p:txBody>
      </p:sp>
      <p:sp>
        <p:nvSpPr>
          <p:cNvPr id="185" name="Google Shape;185;p34"/>
          <p:cNvSpPr txBox="1"/>
          <p:nvPr/>
        </p:nvSpPr>
        <p:spPr>
          <a:xfrm>
            <a:off x="0" y="886800"/>
            <a:ext cx="5891400" cy="4828200"/>
          </a:xfrm>
          <a:prstGeom prst="rect">
            <a:avLst/>
          </a:prstGeom>
          <a:solidFill>
            <a:schemeClr val="lt1"/>
          </a:solidFill>
          <a:ln>
            <a:noFill/>
          </a:ln>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Font typeface="Georgia"/>
              <a:buChar char="●"/>
            </a:pPr>
            <a:r>
              <a:rPr b="1" lang="en" sz="1700">
                <a:solidFill>
                  <a:schemeClr val="dk1"/>
                </a:solidFill>
                <a:latin typeface="Georgia"/>
                <a:ea typeface="Georgia"/>
                <a:cs typeface="Georgia"/>
                <a:sym typeface="Georgia"/>
              </a:rPr>
              <a:t>December 2, 1991: </a:t>
            </a:r>
            <a:r>
              <a:rPr lang="en" sz="1700">
                <a:solidFill>
                  <a:schemeClr val="dk1"/>
                </a:solidFill>
                <a:latin typeface="Georgia"/>
                <a:ea typeface="Georgia"/>
                <a:cs typeface="Georgia"/>
                <a:sym typeface="Georgia"/>
              </a:rPr>
              <a:t>Canada becomes the first Western country to recognize Ukraine’s </a:t>
            </a:r>
            <a:r>
              <a:rPr lang="en" sz="1700">
                <a:solidFill>
                  <a:schemeClr val="dk1"/>
                </a:solidFill>
                <a:latin typeface="Georgia"/>
                <a:ea typeface="Georgia"/>
                <a:cs typeface="Georgia"/>
                <a:sym typeface="Georgia"/>
              </a:rPr>
              <a:t>independence</a:t>
            </a:r>
            <a:r>
              <a:rPr lang="en" sz="1700">
                <a:solidFill>
                  <a:schemeClr val="dk1"/>
                </a:solidFill>
                <a:latin typeface="Georgia"/>
                <a:ea typeface="Georgia"/>
                <a:cs typeface="Georgia"/>
                <a:sym typeface="Georgia"/>
              </a:rPr>
              <a:t> after the fall of the Soviet Union</a:t>
            </a:r>
            <a:r>
              <a:rPr lang="en" sz="1700">
                <a:solidFill>
                  <a:schemeClr val="dk1"/>
                </a:solidFill>
                <a:latin typeface="Georgia"/>
                <a:ea typeface="Georgia"/>
                <a:cs typeface="Georgia"/>
                <a:sym typeface="Georgia"/>
              </a:rPr>
              <a:t> </a:t>
            </a:r>
            <a:r>
              <a:rPr baseline="30000" lang="en" sz="1800">
                <a:solidFill>
                  <a:schemeClr val="dk1"/>
                </a:solidFill>
                <a:latin typeface="Times New Roman"/>
                <a:ea typeface="Times New Roman"/>
                <a:cs typeface="Times New Roman"/>
                <a:sym typeface="Times New Roman"/>
              </a:rPr>
              <a:t>1</a:t>
            </a:r>
            <a:endParaRPr sz="1700">
              <a:solidFill>
                <a:schemeClr val="dk1"/>
              </a:solidFill>
              <a:latin typeface="Georgia"/>
              <a:ea typeface="Georgia"/>
              <a:cs typeface="Georgia"/>
              <a:sym typeface="Georgia"/>
            </a:endParaRPr>
          </a:p>
          <a:p>
            <a:pPr indent="-336550" lvl="0" marL="457200" rtl="0" algn="l">
              <a:spcBef>
                <a:spcPts val="0"/>
              </a:spcBef>
              <a:spcAft>
                <a:spcPts val="0"/>
              </a:spcAft>
              <a:buClr>
                <a:schemeClr val="dk1"/>
              </a:buClr>
              <a:buSzPts val="1700"/>
              <a:buFont typeface="Georgia"/>
              <a:buChar char="●"/>
            </a:pPr>
            <a:r>
              <a:rPr lang="en" sz="1700">
                <a:solidFill>
                  <a:schemeClr val="dk1"/>
                </a:solidFill>
                <a:latin typeface="Georgia"/>
                <a:ea typeface="Georgia"/>
                <a:cs typeface="Georgia"/>
                <a:sym typeface="Georgia"/>
              </a:rPr>
              <a:t>Now, Canada is home to over 1.4 million people in the </a:t>
            </a:r>
            <a:r>
              <a:rPr lang="en" sz="1700">
                <a:solidFill>
                  <a:schemeClr val="dk1"/>
                </a:solidFill>
                <a:latin typeface="Georgia"/>
                <a:ea typeface="Georgia"/>
                <a:cs typeface="Georgia"/>
                <a:sym typeface="Georgia"/>
              </a:rPr>
              <a:t>Ukrainian</a:t>
            </a:r>
            <a:r>
              <a:rPr lang="en" sz="1700">
                <a:solidFill>
                  <a:schemeClr val="dk1"/>
                </a:solidFill>
                <a:latin typeface="Georgia"/>
                <a:ea typeface="Georgia"/>
                <a:cs typeface="Georgia"/>
                <a:sym typeface="Georgia"/>
              </a:rPr>
              <a:t>-Canadian community, comprising the largest diaspora outside of Ukraine and Russia </a:t>
            </a:r>
            <a:r>
              <a:rPr baseline="30000" lang="en" sz="1800">
                <a:solidFill>
                  <a:schemeClr val="dk1"/>
                </a:solidFill>
                <a:latin typeface="Times New Roman"/>
                <a:ea typeface="Times New Roman"/>
                <a:cs typeface="Times New Roman"/>
                <a:sym typeface="Times New Roman"/>
              </a:rPr>
              <a:t>2</a:t>
            </a:r>
            <a:r>
              <a:rPr lang="en" sz="1700">
                <a:solidFill>
                  <a:schemeClr val="dk1"/>
                </a:solidFill>
                <a:latin typeface="Georgia"/>
                <a:ea typeface="Georgia"/>
                <a:cs typeface="Georgia"/>
                <a:sym typeface="Georgia"/>
              </a:rPr>
              <a:t> </a:t>
            </a:r>
            <a:endParaRPr sz="1700">
              <a:solidFill>
                <a:schemeClr val="dk1"/>
              </a:solidFill>
              <a:latin typeface="Georgia"/>
              <a:ea typeface="Georgia"/>
              <a:cs typeface="Georgia"/>
              <a:sym typeface="Georgia"/>
            </a:endParaRPr>
          </a:p>
          <a:p>
            <a:pPr indent="-336550" lvl="0" marL="457200" rtl="0" algn="l">
              <a:spcBef>
                <a:spcPts val="0"/>
              </a:spcBef>
              <a:spcAft>
                <a:spcPts val="0"/>
              </a:spcAft>
              <a:buClr>
                <a:schemeClr val="dk1"/>
              </a:buClr>
              <a:buSzPts val="1700"/>
              <a:buFont typeface="Georgia"/>
              <a:buChar char="●"/>
            </a:pPr>
            <a:r>
              <a:rPr b="1" lang="en" sz="1700">
                <a:solidFill>
                  <a:schemeClr val="dk1"/>
                </a:solidFill>
                <a:latin typeface="Georgia"/>
                <a:ea typeface="Georgia"/>
                <a:cs typeface="Georgia"/>
                <a:sym typeface="Georgia"/>
              </a:rPr>
              <a:t>Support for Ukraine</a:t>
            </a:r>
            <a:endParaRPr b="1" sz="1700">
              <a:solidFill>
                <a:schemeClr val="dk1"/>
              </a:solidFill>
              <a:latin typeface="Georgia"/>
              <a:ea typeface="Georgia"/>
              <a:cs typeface="Georgia"/>
              <a:sym typeface="Georgia"/>
            </a:endParaRPr>
          </a:p>
          <a:p>
            <a:pPr indent="-336550" lvl="1" marL="914400" rtl="0" algn="l">
              <a:spcBef>
                <a:spcPts val="0"/>
              </a:spcBef>
              <a:spcAft>
                <a:spcPts val="0"/>
              </a:spcAft>
              <a:buClr>
                <a:schemeClr val="dk1"/>
              </a:buClr>
              <a:buSzPts val="1700"/>
              <a:buFont typeface="Georgia"/>
              <a:buChar char="○"/>
            </a:pPr>
            <a:r>
              <a:rPr lang="en" sz="1700">
                <a:solidFill>
                  <a:schemeClr val="dk1"/>
                </a:solidFill>
                <a:latin typeface="Georgia"/>
                <a:ea typeface="Georgia"/>
                <a:cs typeface="Georgia"/>
                <a:sym typeface="Georgia"/>
              </a:rPr>
              <a:t>More than $8 billion to support Ukraine (ex. financial, humanitarian, economic, military, and emergency services, etc.) </a:t>
            </a:r>
            <a:r>
              <a:rPr baseline="30000" lang="en" sz="1800">
                <a:solidFill>
                  <a:schemeClr val="dk1"/>
                </a:solidFill>
                <a:latin typeface="Times New Roman"/>
                <a:ea typeface="Times New Roman"/>
                <a:cs typeface="Times New Roman"/>
                <a:sym typeface="Times New Roman"/>
              </a:rPr>
              <a:t>3</a:t>
            </a:r>
            <a:r>
              <a:rPr lang="en" sz="1700">
                <a:solidFill>
                  <a:schemeClr val="dk1"/>
                </a:solidFill>
                <a:latin typeface="Georgia"/>
                <a:ea typeface="Georgia"/>
                <a:cs typeface="Georgia"/>
                <a:sym typeface="Georgia"/>
              </a:rPr>
              <a:t> </a:t>
            </a:r>
            <a:endParaRPr sz="1700">
              <a:solidFill>
                <a:schemeClr val="dk1"/>
              </a:solidFill>
              <a:latin typeface="Georgia"/>
              <a:ea typeface="Georgia"/>
              <a:cs typeface="Georgia"/>
              <a:sym typeface="Georgia"/>
            </a:endParaRPr>
          </a:p>
          <a:p>
            <a:pPr indent="-336550" lvl="1" marL="914400" rtl="0" algn="l">
              <a:spcBef>
                <a:spcPts val="0"/>
              </a:spcBef>
              <a:spcAft>
                <a:spcPts val="0"/>
              </a:spcAft>
              <a:buClr>
                <a:schemeClr val="dk1"/>
              </a:buClr>
              <a:buSzPts val="1700"/>
              <a:buFont typeface="Georgia"/>
              <a:buChar char="○"/>
            </a:pPr>
            <a:r>
              <a:rPr lang="en" sz="1700">
                <a:solidFill>
                  <a:schemeClr val="dk1"/>
                </a:solidFill>
                <a:latin typeface="Georgia"/>
                <a:ea typeface="Georgia"/>
                <a:cs typeface="Georgia"/>
                <a:sym typeface="Georgia"/>
              </a:rPr>
              <a:t>Canadian sanctions have capped Russian oil and have banned many Russian imports and exports </a:t>
            </a:r>
            <a:r>
              <a:rPr baseline="30000" lang="en" sz="1800">
                <a:solidFill>
                  <a:schemeClr val="dk1"/>
                </a:solidFill>
                <a:latin typeface="Times New Roman"/>
                <a:ea typeface="Times New Roman"/>
                <a:cs typeface="Times New Roman"/>
                <a:sym typeface="Times New Roman"/>
              </a:rPr>
              <a:t>4</a:t>
            </a:r>
            <a:endParaRPr sz="1700">
              <a:solidFill>
                <a:schemeClr val="dk1"/>
              </a:solidFill>
              <a:latin typeface="Georgia"/>
              <a:ea typeface="Georgia"/>
              <a:cs typeface="Georgia"/>
              <a:sym typeface="Georgia"/>
            </a:endParaRPr>
          </a:p>
          <a:p>
            <a:pPr indent="-336550" lvl="1" marL="914400" rtl="0" algn="l">
              <a:spcBef>
                <a:spcPts val="0"/>
              </a:spcBef>
              <a:spcAft>
                <a:spcPts val="0"/>
              </a:spcAft>
              <a:buClr>
                <a:schemeClr val="dk1"/>
              </a:buClr>
              <a:buSzPts val="1700"/>
              <a:buFont typeface="Georgia"/>
              <a:buChar char="○"/>
            </a:pPr>
            <a:r>
              <a:rPr lang="en" sz="1700">
                <a:solidFill>
                  <a:schemeClr val="dk1"/>
                </a:solidFill>
                <a:latin typeface="Georgia"/>
                <a:ea typeface="Georgia"/>
                <a:cs typeface="Georgia"/>
                <a:sym typeface="Georgia"/>
              </a:rPr>
              <a:t>Operation UNIFIER - Canadian Armed Forces has trained over 38 000 Ukrainian military and </a:t>
            </a:r>
            <a:r>
              <a:rPr lang="en" sz="1700">
                <a:solidFill>
                  <a:schemeClr val="dk1"/>
                </a:solidFill>
                <a:latin typeface="Georgia"/>
                <a:ea typeface="Georgia"/>
                <a:cs typeface="Georgia"/>
                <a:sym typeface="Georgia"/>
              </a:rPr>
              <a:t>security</a:t>
            </a:r>
            <a:r>
              <a:rPr lang="en" sz="1700">
                <a:solidFill>
                  <a:schemeClr val="dk1"/>
                </a:solidFill>
                <a:latin typeface="Georgia"/>
                <a:ea typeface="Georgia"/>
                <a:cs typeface="Georgia"/>
                <a:sym typeface="Georgia"/>
              </a:rPr>
              <a:t> personnel </a:t>
            </a:r>
            <a:r>
              <a:rPr baseline="30000" lang="en" sz="1800">
                <a:solidFill>
                  <a:schemeClr val="dk1"/>
                </a:solidFill>
                <a:latin typeface="Times New Roman"/>
                <a:ea typeface="Times New Roman"/>
                <a:cs typeface="Times New Roman"/>
                <a:sym typeface="Times New Roman"/>
              </a:rPr>
              <a:t>5</a:t>
            </a:r>
            <a:r>
              <a:rPr lang="en" sz="1700">
                <a:solidFill>
                  <a:schemeClr val="dk1"/>
                </a:solidFill>
                <a:latin typeface="Georgia"/>
                <a:ea typeface="Georgia"/>
                <a:cs typeface="Georgia"/>
                <a:sym typeface="Georgia"/>
              </a:rPr>
              <a:t> </a:t>
            </a:r>
            <a:endParaRPr sz="1700">
              <a:solidFill>
                <a:schemeClr val="dk1"/>
              </a:solidFill>
              <a:latin typeface="Georgia"/>
              <a:ea typeface="Georgia"/>
              <a:cs typeface="Georgia"/>
              <a:sym typeface="Georgia"/>
            </a:endParaRPr>
          </a:p>
          <a:p>
            <a:pPr indent="-336550" lvl="0" marL="457200" rtl="0" algn="l">
              <a:spcBef>
                <a:spcPts val="0"/>
              </a:spcBef>
              <a:spcAft>
                <a:spcPts val="0"/>
              </a:spcAft>
              <a:buClr>
                <a:schemeClr val="dk1"/>
              </a:buClr>
              <a:buSzPts val="1700"/>
              <a:buFont typeface="Georgia"/>
              <a:buChar char="●"/>
            </a:pPr>
            <a:r>
              <a:rPr lang="en" sz="1700">
                <a:solidFill>
                  <a:schemeClr val="dk1"/>
                </a:solidFill>
                <a:latin typeface="Georgia"/>
                <a:ea typeface="Georgia"/>
                <a:cs typeface="Georgia"/>
                <a:sym typeface="Georgia"/>
              </a:rPr>
              <a:t>Canada-Ukraine Authorization for Emergency Travel (CUAET): </a:t>
            </a:r>
            <a:r>
              <a:rPr lang="en" sz="1700">
                <a:solidFill>
                  <a:schemeClr val="dk1"/>
                </a:solidFill>
                <a:latin typeface="Georgia"/>
                <a:ea typeface="Georgia"/>
                <a:cs typeface="Georgia"/>
                <a:sym typeface="Georgia"/>
              </a:rPr>
              <a:t>Canada has welcomed over 185 000 Ukrainian refugees through the CUAET program </a:t>
            </a:r>
            <a:r>
              <a:rPr baseline="30000" lang="en" sz="1800">
                <a:solidFill>
                  <a:schemeClr val="dk1"/>
                </a:solidFill>
                <a:latin typeface="Times New Roman"/>
                <a:ea typeface="Times New Roman"/>
                <a:cs typeface="Times New Roman"/>
                <a:sym typeface="Times New Roman"/>
              </a:rPr>
              <a:t>6</a:t>
            </a:r>
            <a:r>
              <a:rPr lang="en" sz="1700">
                <a:solidFill>
                  <a:schemeClr val="dk1"/>
                </a:solidFill>
                <a:latin typeface="Georgia"/>
                <a:ea typeface="Georgia"/>
                <a:cs typeface="Georgia"/>
                <a:sym typeface="Georgia"/>
              </a:rPr>
              <a:t> </a:t>
            </a:r>
            <a:endParaRPr sz="1700">
              <a:solidFill>
                <a:schemeClr val="dk1"/>
              </a:solidFill>
              <a:latin typeface="Georgia"/>
              <a:ea typeface="Georgia"/>
              <a:cs typeface="Georgia"/>
              <a:sym typeface="Georgia"/>
            </a:endParaRPr>
          </a:p>
        </p:txBody>
      </p:sp>
      <p:pic>
        <p:nvPicPr>
          <p:cNvPr id="186" name="Google Shape;186;p34"/>
          <p:cNvPicPr preferRelativeResize="0"/>
          <p:nvPr/>
        </p:nvPicPr>
        <p:blipFill rotWithShape="1">
          <a:blip r:embed="rId3">
            <a:alphaModFix/>
          </a:blip>
          <a:srcRect b="0" l="0" r="0" t="11055"/>
          <a:stretch/>
        </p:blipFill>
        <p:spPr>
          <a:xfrm>
            <a:off x="5776575" y="3159825"/>
            <a:ext cx="3380100" cy="2021825"/>
          </a:xfrm>
          <a:prstGeom prst="rect">
            <a:avLst/>
          </a:prstGeom>
          <a:noFill/>
          <a:ln>
            <a:noFill/>
          </a:ln>
        </p:spPr>
      </p:pic>
      <p:sp>
        <p:nvSpPr>
          <p:cNvPr id="187" name="Google Shape;187;p34"/>
          <p:cNvSpPr txBox="1"/>
          <p:nvPr/>
        </p:nvSpPr>
        <p:spPr>
          <a:xfrm>
            <a:off x="5763900" y="4828200"/>
            <a:ext cx="3380100" cy="8868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Times New Roman"/>
                <a:ea typeface="Times New Roman"/>
                <a:cs typeface="Times New Roman"/>
                <a:sym typeface="Times New Roman"/>
              </a:rPr>
              <a:t>Canadians assisting Ukrainian refugees in support of Operation REASSURANCE in Poland (Source: MCpl </a:t>
            </a:r>
            <a:r>
              <a:rPr lang="en" sz="1200">
                <a:solidFill>
                  <a:schemeClr val="lt1"/>
                </a:solidFill>
                <a:latin typeface="Times New Roman"/>
                <a:ea typeface="Times New Roman"/>
                <a:cs typeface="Times New Roman"/>
                <a:sym typeface="Times New Roman"/>
              </a:rPr>
              <a:t>Genevieve</a:t>
            </a:r>
            <a:r>
              <a:rPr lang="en" sz="1200">
                <a:solidFill>
                  <a:schemeClr val="lt1"/>
                </a:solidFill>
                <a:latin typeface="Times New Roman"/>
                <a:ea typeface="Times New Roman"/>
                <a:cs typeface="Times New Roman"/>
                <a:sym typeface="Times New Roman"/>
              </a:rPr>
              <a:t> Lapointe, Canadian Forces Combat Camera, Canadian Armed Forces Photo)</a:t>
            </a:r>
            <a:endParaRPr sz="1200">
              <a:solidFill>
                <a:schemeClr val="lt1"/>
              </a:solidFill>
              <a:latin typeface="Times New Roman"/>
              <a:ea typeface="Times New Roman"/>
              <a:cs typeface="Times New Roman"/>
              <a:sym typeface="Times New Roman"/>
            </a:endParaRPr>
          </a:p>
        </p:txBody>
      </p:sp>
      <p:pic>
        <p:nvPicPr>
          <p:cNvPr id="188" name="Google Shape;188;p34"/>
          <p:cNvPicPr preferRelativeResize="0"/>
          <p:nvPr/>
        </p:nvPicPr>
        <p:blipFill>
          <a:blip r:embed="rId4">
            <a:alphaModFix/>
          </a:blip>
          <a:stretch>
            <a:fillRect/>
          </a:stretch>
        </p:blipFill>
        <p:spPr>
          <a:xfrm>
            <a:off x="5763900" y="886800"/>
            <a:ext cx="3380100" cy="2273121"/>
          </a:xfrm>
          <a:prstGeom prst="rect">
            <a:avLst/>
          </a:prstGeom>
          <a:noFill/>
          <a:ln>
            <a:noFill/>
          </a:ln>
        </p:spPr>
      </p:pic>
      <p:sp>
        <p:nvSpPr>
          <p:cNvPr id="189" name="Google Shape;189;p34"/>
          <p:cNvSpPr txBox="1"/>
          <p:nvPr/>
        </p:nvSpPr>
        <p:spPr>
          <a:xfrm>
            <a:off x="5763900" y="2710200"/>
            <a:ext cx="3380100" cy="5277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Times New Roman"/>
                <a:ea typeface="Times New Roman"/>
                <a:cs typeface="Times New Roman"/>
                <a:sym typeface="Times New Roman"/>
              </a:rPr>
              <a:t>Canada sends military equipment to Ukraine (Source: Canadian Armed Forces Photo)</a:t>
            </a:r>
            <a:endParaRPr sz="1200">
              <a:solidFill>
                <a:schemeClr val="lt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5"/>
          <p:cNvSpPr txBox="1"/>
          <p:nvPr>
            <p:ph type="title"/>
          </p:nvPr>
        </p:nvSpPr>
        <p:spPr>
          <a:xfrm>
            <a:off x="0" y="0"/>
            <a:ext cx="9144000" cy="996000"/>
          </a:xfrm>
          <a:prstGeom prst="rect">
            <a:avLst/>
          </a:prstGeom>
          <a:solidFill>
            <a:srgbClr val="4C1130"/>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5000">
                <a:solidFill>
                  <a:srgbClr val="FFE599"/>
                </a:solidFill>
                <a:latin typeface="Bebas Neue"/>
                <a:ea typeface="Bebas Neue"/>
                <a:cs typeface="Bebas Neue"/>
                <a:sym typeface="Bebas Neue"/>
              </a:rPr>
              <a:t>Conclusion </a:t>
            </a:r>
            <a:endParaRPr sz="5000">
              <a:solidFill>
                <a:srgbClr val="FFE599"/>
              </a:solidFill>
              <a:latin typeface="Bebas Neue"/>
              <a:ea typeface="Bebas Neue"/>
              <a:cs typeface="Bebas Neue"/>
              <a:sym typeface="Bebas Neue"/>
            </a:endParaRPr>
          </a:p>
        </p:txBody>
      </p:sp>
      <p:sp>
        <p:nvSpPr>
          <p:cNvPr id="195" name="Google Shape;195;p35"/>
          <p:cNvSpPr txBox="1"/>
          <p:nvPr/>
        </p:nvSpPr>
        <p:spPr>
          <a:xfrm>
            <a:off x="-100" y="996000"/>
            <a:ext cx="9221700" cy="4719000"/>
          </a:xfrm>
          <a:prstGeom prst="rect">
            <a:avLst/>
          </a:prstGeom>
          <a:solidFill>
            <a:schemeClr val="lt1"/>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2000">
              <a:solidFill>
                <a:schemeClr val="dk1"/>
              </a:solidFill>
              <a:latin typeface="Georgia"/>
              <a:ea typeface="Georgia"/>
              <a:cs typeface="Georgia"/>
              <a:sym typeface="Georgia"/>
            </a:endParaRPr>
          </a:p>
          <a:p>
            <a:pPr indent="0" lvl="0" marL="0" rtl="0" algn="l">
              <a:lnSpc>
                <a:spcPct val="100000"/>
              </a:lnSpc>
              <a:spcBef>
                <a:spcPts val="0"/>
              </a:spcBef>
              <a:spcAft>
                <a:spcPts val="0"/>
              </a:spcAft>
              <a:buNone/>
            </a:pPr>
            <a:r>
              <a:t/>
            </a:r>
            <a:endParaRPr b="1" sz="2000">
              <a:solidFill>
                <a:schemeClr val="dk1"/>
              </a:solidFill>
              <a:latin typeface="Georgia"/>
              <a:ea typeface="Georgia"/>
              <a:cs typeface="Georgia"/>
              <a:sym typeface="Georgia"/>
            </a:endParaRPr>
          </a:p>
        </p:txBody>
      </p:sp>
      <p:sp>
        <p:nvSpPr>
          <p:cNvPr id="196" name="Google Shape;196;p35"/>
          <p:cNvSpPr txBox="1"/>
          <p:nvPr/>
        </p:nvSpPr>
        <p:spPr>
          <a:xfrm>
            <a:off x="-11375" y="979500"/>
            <a:ext cx="4583400" cy="4735500"/>
          </a:xfrm>
          <a:prstGeom prst="rect">
            <a:avLst/>
          </a:prstGeom>
          <a:solidFill>
            <a:srgbClr val="20124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97" name="Google Shape;197;p35"/>
          <p:cNvSpPr txBox="1"/>
          <p:nvPr/>
        </p:nvSpPr>
        <p:spPr>
          <a:xfrm>
            <a:off x="168775" y="1762500"/>
            <a:ext cx="4223100" cy="2493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solidFill>
                  <a:schemeClr val="lt1"/>
                </a:solidFill>
                <a:latin typeface="Georgia"/>
                <a:ea typeface="Georgia"/>
                <a:cs typeface="Georgia"/>
                <a:sym typeface="Georgia"/>
              </a:rPr>
              <a:t>The war in Ukraine has been perceived as not only fight for Ukraine’s sovereignty, but also a symbolic battle for international balance of power </a:t>
            </a:r>
            <a:endParaRPr sz="2500">
              <a:solidFill>
                <a:schemeClr val="lt1"/>
              </a:solidFill>
            </a:endParaRPr>
          </a:p>
        </p:txBody>
      </p:sp>
      <p:sp>
        <p:nvSpPr>
          <p:cNvPr id="198" name="Google Shape;198;p35"/>
          <p:cNvSpPr txBox="1"/>
          <p:nvPr/>
        </p:nvSpPr>
        <p:spPr>
          <a:xfrm>
            <a:off x="4637025" y="1454550"/>
            <a:ext cx="4377900" cy="380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700">
                <a:solidFill>
                  <a:schemeClr val="dk1"/>
                </a:solidFill>
                <a:latin typeface="Georgia"/>
                <a:ea typeface="Georgia"/>
                <a:cs typeface="Georgia"/>
                <a:sym typeface="Georgia"/>
              </a:rPr>
              <a:t>“If Russia stops fighting and leaves Ukraine, </a:t>
            </a:r>
            <a:endParaRPr sz="2700">
              <a:solidFill>
                <a:schemeClr val="dk1"/>
              </a:solidFill>
              <a:latin typeface="Georgia"/>
              <a:ea typeface="Georgia"/>
              <a:cs typeface="Georgia"/>
              <a:sym typeface="Georgia"/>
            </a:endParaRPr>
          </a:p>
          <a:p>
            <a:pPr indent="0" lvl="0" marL="0" rtl="0" algn="ctr">
              <a:spcBef>
                <a:spcPts val="0"/>
              </a:spcBef>
              <a:spcAft>
                <a:spcPts val="0"/>
              </a:spcAft>
              <a:buNone/>
            </a:pPr>
            <a:r>
              <a:rPr lang="en" sz="2700">
                <a:solidFill>
                  <a:schemeClr val="dk1"/>
                </a:solidFill>
                <a:latin typeface="Georgia"/>
                <a:ea typeface="Georgia"/>
                <a:cs typeface="Georgia"/>
                <a:sym typeface="Georgia"/>
              </a:rPr>
              <a:t>the war ends. </a:t>
            </a:r>
            <a:endParaRPr sz="2700">
              <a:solidFill>
                <a:schemeClr val="dk1"/>
              </a:solidFill>
              <a:latin typeface="Georgia"/>
              <a:ea typeface="Georgia"/>
              <a:cs typeface="Georgia"/>
              <a:sym typeface="Georgia"/>
            </a:endParaRPr>
          </a:p>
          <a:p>
            <a:pPr indent="0" lvl="0" marL="0" rtl="0" algn="ctr">
              <a:spcBef>
                <a:spcPts val="0"/>
              </a:spcBef>
              <a:spcAft>
                <a:spcPts val="0"/>
              </a:spcAft>
              <a:buNone/>
            </a:pPr>
            <a:r>
              <a:rPr lang="en" sz="2700">
                <a:solidFill>
                  <a:schemeClr val="dk1"/>
                </a:solidFill>
                <a:latin typeface="Georgia"/>
                <a:ea typeface="Georgia"/>
                <a:cs typeface="Georgia"/>
                <a:sym typeface="Georgia"/>
              </a:rPr>
              <a:t>If Ukraine stops fighting, Ukraine ends.”</a:t>
            </a:r>
            <a:r>
              <a:rPr lang="en" sz="2000">
                <a:solidFill>
                  <a:schemeClr val="dk1"/>
                </a:solidFill>
                <a:latin typeface="Georgia"/>
                <a:ea typeface="Georgia"/>
                <a:cs typeface="Georgia"/>
                <a:sym typeface="Georgia"/>
              </a:rPr>
              <a:t> </a:t>
            </a:r>
            <a:endParaRPr sz="2000">
              <a:solidFill>
                <a:schemeClr val="dk1"/>
              </a:solidFill>
              <a:latin typeface="Georgia"/>
              <a:ea typeface="Georgia"/>
              <a:cs typeface="Georgia"/>
              <a:sym typeface="Georgia"/>
            </a:endParaRPr>
          </a:p>
          <a:p>
            <a:pPr indent="0" lvl="0" marL="0" rtl="0" algn="ctr">
              <a:spcBef>
                <a:spcPts val="0"/>
              </a:spcBef>
              <a:spcAft>
                <a:spcPts val="0"/>
              </a:spcAft>
              <a:buNone/>
            </a:pPr>
            <a:r>
              <a:t/>
            </a:r>
            <a:endParaRPr sz="2000">
              <a:solidFill>
                <a:schemeClr val="dk1"/>
              </a:solidFill>
              <a:latin typeface="Georgia"/>
              <a:ea typeface="Georgia"/>
              <a:cs typeface="Georgia"/>
              <a:sym typeface="Georgia"/>
            </a:endParaRPr>
          </a:p>
          <a:p>
            <a:pPr indent="0" lvl="0" marL="0" rtl="0" algn="ctr">
              <a:spcBef>
                <a:spcPts val="0"/>
              </a:spcBef>
              <a:spcAft>
                <a:spcPts val="0"/>
              </a:spcAft>
              <a:buNone/>
            </a:pPr>
            <a:r>
              <a:rPr lang="en" sz="2000">
                <a:solidFill>
                  <a:schemeClr val="dk1"/>
                </a:solidFill>
                <a:latin typeface="Georgia"/>
                <a:ea typeface="Georgia"/>
                <a:cs typeface="Georgia"/>
                <a:sym typeface="Georgia"/>
              </a:rPr>
              <a:t>– Antony Blinken, United States Secretary of State, during address to United Nations Security Council, February 24, 2023 </a:t>
            </a:r>
            <a:r>
              <a:rPr baseline="30000" lang="en" sz="1800">
                <a:solidFill>
                  <a:schemeClr val="dk1"/>
                </a:solidFill>
                <a:latin typeface="Times New Roman"/>
                <a:ea typeface="Times New Roman"/>
                <a:cs typeface="Times New Roman"/>
                <a:sym typeface="Times New Roman"/>
              </a:rPr>
              <a:t>1</a:t>
            </a:r>
            <a:endParaRPr sz="2000">
              <a:latin typeface="Georgia"/>
              <a:ea typeface="Georgia"/>
              <a:cs typeface="Georgia"/>
              <a:sym typeface="Georgi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6"/>
          <p:cNvSpPr txBox="1"/>
          <p:nvPr>
            <p:ph type="title"/>
          </p:nvPr>
        </p:nvSpPr>
        <p:spPr>
          <a:xfrm>
            <a:off x="0" y="0"/>
            <a:ext cx="9144000" cy="886800"/>
          </a:xfrm>
          <a:prstGeom prst="rect">
            <a:avLst/>
          </a:prstGeom>
          <a:solidFill>
            <a:srgbClr val="4C1130"/>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5000">
                <a:solidFill>
                  <a:srgbClr val="FFE599"/>
                </a:solidFill>
                <a:latin typeface="Bebas Neue"/>
                <a:ea typeface="Bebas Neue"/>
                <a:cs typeface="Bebas Neue"/>
                <a:sym typeface="Bebas Neue"/>
              </a:rPr>
              <a:t>Bibliography</a:t>
            </a:r>
            <a:endParaRPr sz="5000">
              <a:solidFill>
                <a:srgbClr val="FFE599"/>
              </a:solidFill>
              <a:latin typeface="Bebas Neue"/>
              <a:ea typeface="Bebas Neue"/>
              <a:cs typeface="Bebas Neue"/>
              <a:sym typeface="Bebas Neue"/>
            </a:endParaRPr>
          </a:p>
        </p:txBody>
      </p:sp>
      <p:sp>
        <p:nvSpPr>
          <p:cNvPr id="204" name="Google Shape;204;p36"/>
          <p:cNvSpPr txBox="1"/>
          <p:nvPr/>
        </p:nvSpPr>
        <p:spPr>
          <a:xfrm>
            <a:off x="0" y="886800"/>
            <a:ext cx="9144000" cy="4828200"/>
          </a:xfrm>
          <a:prstGeom prst="rect">
            <a:avLst/>
          </a:prstGeom>
          <a:solidFill>
            <a:schemeClr val="lt1"/>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Georgia"/>
                <a:ea typeface="Georgia"/>
                <a:cs typeface="Georgia"/>
                <a:sym typeface="Georgia"/>
              </a:rPr>
              <a:t>Angus Reid Institute. “Russian Invasion.” Angus Reid Institute. February 23, 2023.</a:t>
            </a:r>
            <a:r>
              <a:rPr lang="en">
                <a:solidFill>
                  <a:schemeClr val="dk1"/>
                </a:solidFill>
                <a:uFill>
                  <a:noFill/>
                </a:uFill>
                <a:latin typeface="Georgia"/>
                <a:ea typeface="Georgia"/>
                <a:cs typeface="Georgia"/>
                <a:sym typeface="Georgia"/>
                <a:hlinkClick r:id="rId3">
                  <a:extLst>
                    <a:ext uri="{A12FA001-AC4F-418D-AE19-62706E023703}">
                      <ahyp:hlinkClr val="tx"/>
                    </a:ext>
                  </a:extLst>
                </a:hlinkClick>
              </a:rPr>
              <a:t> </a:t>
            </a:r>
            <a:endParaRPr sz="1300"/>
          </a:p>
          <a:p>
            <a:pPr indent="0" lvl="0" marL="457200" rtl="0" algn="l">
              <a:lnSpc>
                <a:spcPct val="115000"/>
              </a:lnSpc>
              <a:spcBef>
                <a:spcPts val="0"/>
              </a:spcBef>
              <a:spcAft>
                <a:spcPts val="0"/>
              </a:spcAft>
              <a:buClr>
                <a:schemeClr val="dk1"/>
              </a:buClr>
              <a:buSzPts val="1100"/>
              <a:buFont typeface="Arial"/>
              <a:buNone/>
            </a:pPr>
            <a:r>
              <a:rPr lang="en" u="sng">
                <a:solidFill>
                  <a:schemeClr val="hlink"/>
                </a:solidFill>
                <a:latin typeface="Georgia"/>
                <a:ea typeface="Georgia"/>
                <a:cs typeface="Georgia"/>
                <a:sym typeface="Georgia"/>
                <a:hlinkClick r:id="rId4"/>
              </a:rPr>
              <a:t>https://angusreid.org/russia-ukraine-canada-peace-military-lethal-humanitarian-aid-support/</a:t>
            </a:r>
            <a:r>
              <a:rPr lang="en">
                <a:solidFill>
                  <a:schemeClr val="dk1"/>
                </a:solidFill>
                <a:latin typeface="Georgia"/>
                <a:ea typeface="Georgia"/>
                <a:cs typeface="Georgia"/>
                <a:sym typeface="Georgia"/>
              </a:rPr>
              <a:t> (accessed October 19, 2023).</a:t>
            </a:r>
            <a:endParaRPr>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lang="en">
                <a:solidFill>
                  <a:schemeClr val="dk1"/>
                </a:solidFill>
                <a:latin typeface="Georgia"/>
                <a:ea typeface="Georgia"/>
                <a:cs typeface="Georgia"/>
                <a:sym typeface="Georgia"/>
              </a:rPr>
              <a:t>Bergmann, Max et al. </a:t>
            </a:r>
            <a:r>
              <a:rPr i="1" lang="en">
                <a:solidFill>
                  <a:schemeClr val="dk1"/>
                </a:solidFill>
                <a:latin typeface="Georgia"/>
                <a:ea typeface="Georgia"/>
                <a:cs typeface="Georgia"/>
                <a:sym typeface="Georgia"/>
              </a:rPr>
              <a:t>A Continent Forged in Crisis: Assessing Europe One Year into the War. </a:t>
            </a:r>
            <a:r>
              <a:rPr lang="en">
                <a:solidFill>
                  <a:schemeClr val="dk1"/>
                </a:solidFill>
                <a:latin typeface="Georgia"/>
                <a:ea typeface="Georgia"/>
                <a:cs typeface="Georgia"/>
                <a:sym typeface="Georgia"/>
              </a:rPr>
              <a:t>Washington: </a:t>
            </a:r>
            <a:endParaRPr>
              <a:solidFill>
                <a:schemeClr val="dk1"/>
              </a:solidFill>
              <a:latin typeface="Georgia"/>
              <a:ea typeface="Georgia"/>
              <a:cs typeface="Georgia"/>
              <a:sym typeface="Georgia"/>
            </a:endParaRPr>
          </a:p>
          <a:p>
            <a:pPr indent="457200" lvl="0" marL="0" rtl="0" algn="l">
              <a:lnSpc>
                <a:spcPct val="115000"/>
              </a:lnSpc>
              <a:spcBef>
                <a:spcPts val="0"/>
              </a:spcBef>
              <a:spcAft>
                <a:spcPts val="0"/>
              </a:spcAft>
              <a:buClr>
                <a:schemeClr val="dk1"/>
              </a:buClr>
              <a:buSzPts val="1100"/>
              <a:buFont typeface="Arial"/>
              <a:buNone/>
            </a:pPr>
            <a:r>
              <a:rPr lang="en">
                <a:solidFill>
                  <a:schemeClr val="dk1"/>
                </a:solidFill>
                <a:latin typeface="Georgia"/>
                <a:ea typeface="Georgia"/>
                <a:cs typeface="Georgia"/>
                <a:sym typeface="Georgia"/>
              </a:rPr>
              <a:t>Center for Strategic and International Studies, February 16, 2023.</a:t>
            </a:r>
            <a:endParaRPr>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lang="en">
                <a:solidFill>
                  <a:schemeClr val="dk1"/>
                </a:solidFill>
                <a:latin typeface="Georgia"/>
                <a:ea typeface="Georgia"/>
                <a:cs typeface="Georgia"/>
                <a:sym typeface="Georgia"/>
              </a:rPr>
              <a:t>European Council, “How the Russian Invasion of Ukraine has Further Aggravated the Global Food Crisis,” </a:t>
            </a:r>
            <a:endParaRPr>
              <a:solidFill>
                <a:schemeClr val="dk1"/>
              </a:solidFill>
              <a:latin typeface="Georgia"/>
              <a:ea typeface="Georgia"/>
              <a:cs typeface="Georgia"/>
              <a:sym typeface="Georgia"/>
            </a:endParaRPr>
          </a:p>
          <a:p>
            <a:pPr indent="0" lvl="0" marL="457200" rtl="0" algn="l">
              <a:lnSpc>
                <a:spcPct val="115000"/>
              </a:lnSpc>
              <a:spcBef>
                <a:spcPts val="0"/>
              </a:spcBef>
              <a:spcAft>
                <a:spcPts val="0"/>
              </a:spcAft>
              <a:buClr>
                <a:schemeClr val="dk1"/>
              </a:buClr>
              <a:buSzPts val="1100"/>
              <a:buFont typeface="Arial"/>
              <a:buNone/>
            </a:pPr>
            <a:r>
              <a:rPr lang="en">
                <a:solidFill>
                  <a:schemeClr val="dk1"/>
                </a:solidFill>
                <a:latin typeface="Georgia"/>
                <a:ea typeface="Georgia"/>
                <a:cs typeface="Georgia"/>
                <a:sym typeface="Georgia"/>
              </a:rPr>
              <a:t>European Council, </a:t>
            </a:r>
            <a:r>
              <a:rPr lang="en" u="sng">
                <a:solidFill>
                  <a:schemeClr val="hlink"/>
                </a:solidFill>
                <a:latin typeface="Georgia"/>
                <a:ea typeface="Georgia"/>
                <a:cs typeface="Georgia"/>
                <a:sym typeface="Georgia"/>
                <a:hlinkClick r:id="rId5"/>
              </a:rPr>
              <a:t>https://www.consilium.europa.eu/en/infographics/how-the-russian-invasion-of-ukraine-has-further-aggravated-the-global-food-crisis/</a:t>
            </a:r>
            <a:r>
              <a:rPr lang="en">
                <a:solidFill>
                  <a:schemeClr val="dk1"/>
                </a:solidFill>
                <a:uFill>
                  <a:noFill/>
                </a:uFill>
                <a:latin typeface="Georgia"/>
                <a:ea typeface="Georgia"/>
                <a:cs typeface="Georgia"/>
                <a:sym typeface="Georgia"/>
                <a:hlinkClick r:id="rId6">
                  <a:extLst>
                    <a:ext uri="{A12FA001-AC4F-418D-AE19-62706E023703}">
                      <ahyp:hlinkClr val="tx"/>
                    </a:ext>
                  </a:extLst>
                </a:hlinkClick>
              </a:rPr>
              <a:t> </a:t>
            </a:r>
            <a:r>
              <a:rPr lang="en">
                <a:solidFill>
                  <a:schemeClr val="dk1"/>
                </a:solidFill>
                <a:latin typeface="Georgia"/>
                <a:ea typeface="Georgia"/>
                <a:cs typeface="Georgia"/>
                <a:sym typeface="Georgia"/>
              </a:rPr>
              <a:t>(accessed on October 19, 2023).</a:t>
            </a:r>
            <a:endParaRPr>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lang="en">
                <a:solidFill>
                  <a:schemeClr val="dk1"/>
                </a:solidFill>
                <a:latin typeface="Georgia"/>
                <a:ea typeface="Georgia"/>
                <a:cs typeface="Georgia"/>
                <a:sym typeface="Georgia"/>
              </a:rPr>
              <a:t>European Council. “EU Sanctions against Russia Explained.” European Council</a:t>
            </a:r>
            <a:r>
              <a:rPr i="1" lang="en">
                <a:solidFill>
                  <a:schemeClr val="dk1"/>
                </a:solidFill>
                <a:latin typeface="Georgia"/>
                <a:ea typeface="Georgia"/>
                <a:cs typeface="Georgia"/>
                <a:sym typeface="Georgia"/>
              </a:rPr>
              <a:t>.</a:t>
            </a:r>
            <a:r>
              <a:rPr lang="en">
                <a:solidFill>
                  <a:schemeClr val="dk1"/>
                </a:solidFill>
                <a:latin typeface="Georgia"/>
                <a:ea typeface="Georgia"/>
                <a:cs typeface="Georgia"/>
                <a:sym typeface="Georgia"/>
              </a:rPr>
              <a:t> October 12, 2023.</a:t>
            </a:r>
            <a:r>
              <a:rPr lang="en">
                <a:solidFill>
                  <a:schemeClr val="dk1"/>
                </a:solidFill>
                <a:uFill>
                  <a:noFill/>
                </a:uFill>
                <a:latin typeface="Georgia"/>
                <a:ea typeface="Georgia"/>
                <a:cs typeface="Georgia"/>
                <a:sym typeface="Georgia"/>
                <a:hlinkClick r:id="rId7">
                  <a:extLst>
                    <a:ext uri="{A12FA001-AC4F-418D-AE19-62706E023703}">
                      <ahyp:hlinkClr val="tx"/>
                    </a:ext>
                  </a:extLst>
                </a:hlinkClick>
              </a:rPr>
              <a:t> </a:t>
            </a:r>
            <a:endParaRPr sz="1300"/>
          </a:p>
          <a:p>
            <a:pPr indent="0" lvl="0" marL="457200" rtl="0" algn="l">
              <a:lnSpc>
                <a:spcPct val="115000"/>
              </a:lnSpc>
              <a:spcBef>
                <a:spcPts val="0"/>
              </a:spcBef>
              <a:spcAft>
                <a:spcPts val="0"/>
              </a:spcAft>
              <a:buClr>
                <a:schemeClr val="dk1"/>
              </a:buClr>
              <a:buSzPts val="1100"/>
              <a:buFont typeface="Arial"/>
              <a:buNone/>
            </a:pPr>
            <a:r>
              <a:rPr lang="en" u="sng">
                <a:solidFill>
                  <a:srgbClr val="0097A7"/>
                </a:solidFill>
                <a:latin typeface="Georgia"/>
                <a:ea typeface="Georgia"/>
                <a:cs typeface="Georgia"/>
                <a:sym typeface="Georgia"/>
              </a:rPr>
              <a:t>h</a:t>
            </a:r>
            <a:r>
              <a:rPr lang="en" u="sng">
                <a:solidFill>
                  <a:srgbClr val="0097A7"/>
                </a:solidFill>
                <a:latin typeface="Georgia"/>
                <a:ea typeface="Georgia"/>
                <a:cs typeface="Georgia"/>
                <a:sym typeface="Georgia"/>
                <a:hlinkClick r:id="rId8">
                  <a:extLst>
                    <a:ext uri="{A12FA001-AC4F-418D-AE19-62706E023703}">
                      <ahyp:hlinkClr val="tx"/>
                    </a:ext>
                  </a:extLst>
                </a:hlinkClick>
              </a:rPr>
              <a:t>ttps://www.consilium.europa.eu/en/policies/sanctions/restrictive-measures-against-russia-over-ukraine/sanctions-against-russia-explained/</a:t>
            </a:r>
            <a:r>
              <a:rPr lang="en">
                <a:solidFill>
                  <a:schemeClr val="dk1"/>
                </a:solidFill>
                <a:uFill>
                  <a:noFill/>
                </a:uFill>
                <a:latin typeface="Georgia"/>
                <a:ea typeface="Georgia"/>
                <a:cs typeface="Georgia"/>
                <a:sym typeface="Georgia"/>
                <a:hlinkClick r:id="rId9">
                  <a:extLst>
                    <a:ext uri="{A12FA001-AC4F-418D-AE19-62706E023703}">
                      <ahyp:hlinkClr val="tx"/>
                    </a:ext>
                  </a:extLst>
                </a:hlinkClick>
              </a:rPr>
              <a:t> </a:t>
            </a:r>
            <a:r>
              <a:rPr lang="en">
                <a:solidFill>
                  <a:schemeClr val="dk1"/>
                </a:solidFill>
                <a:latin typeface="Georgia"/>
                <a:ea typeface="Georgia"/>
                <a:cs typeface="Georgia"/>
                <a:sym typeface="Georgia"/>
              </a:rPr>
              <a:t>(accessed October 19, 2023).</a:t>
            </a:r>
            <a:endParaRPr>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lang="en">
                <a:solidFill>
                  <a:schemeClr val="dk1"/>
                </a:solidFill>
                <a:latin typeface="Georgia"/>
                <a:ea typeface="Georgia"/>
                <a:cs typeface="Georgia"/>
                <a:sym typeface="Georgia"/>
              </a:rPr>
              <a:t>Government of Canada. “Canada and the Russian Invasion of Ukraine.” Government of Canada. March 20, </a:t>
            </a:r>
            <a:endParaRPr>
              <a:solidFill>
                <a:schemeClr val="dk1"/>
              </a:solidFill>
              <a:latin typeface="Georgia"/>
              <a:ea typeface="Georgia"/>
              <a:cs typeface="Georgia"/>
              <a:sym typeface="Georgia"/>
            </a:endParaRPr>
          </a:p>
          <a:p>
            <a:pPr indent="0" lvl="0" marL="457200" rtl="0" algn="l">
              <a:lnSpc>
                <a:spcPct val="115000"/>
              </a:lnSpc>
              <a:spcBef>
                <a:spcPts val="0"/>
              </a:spcBef>
              <a:spcAft>
                <a:spcPts val="0"/>
              </a:spcAft>
              <a:buClr>
                <a:schemeClr val="dk1"/>
              </a:buClr>
              <a:buSzPts val="1100"/>
              <a:buFont typeface="Arial"/>
              <a:buNone/>
            </a:pPr>
            <a:r>
              <a:rPr lang="en">
                <a:solidFill>
                  <a:schemeClr val="dk1"/>
                </a:solidFill>
                <a:latin typeface="Georgia"/>
                <a:ea typeface="Georgia"/>
                <a:cs typeface="Georgia"/>
                <a:sym typeface="Georgia"/>
              </a:rPr>
              <a:t>2023.</a:t>
            </a:r>
            <a:r>
              <a:rPr lang="en" u="sng">
                <a:solidFill>
                  <a:srgbClr val="0097A7"/>
                </a:solidFill>
                <a:latin typeface="Georgia"/>
                <a:ea typeface="Georgia"/>
                <a:cs typeface="Georgia"/>
                <a:sym typeface="Georgia"/>
                <a:hlinkClick r:id="rId10">
                  <a:extLst>
                    <a:ext uri="{A12FA001-AC4F-418D-AE19-62706E023703}">
                      <ahyp:hlinkClr val="tx"/>
                    </a:ext>
                  </a:extLst>
                </a:hlinkClick>
              </a:rPr>
              <a:t>https://www.international.gc.ca/world-monde/issues_development-enjeux_developpement/response_conflict-reponse_conflits/crisis-crises/ukraine-situation.aspx?lang=eng</a:t>
            </a:r>
            <a:r>
              <a:rPr lang="en">
                <a:solidFill>
                  <a:schemeClr val="dk1"/>
                </a:solidFill>
                <a:latin typeface="Georgia"/>
                <a:ea typeface="Georgia"/>
                <a:cs typeface="Georgia"/>
                <a:sym typeface="Georgia"/>
              </a:rPr>
              <a:t> (accessed on October 19, 2023).</a:t>
            </a:r>
            <a:endParaRPr>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lang="en">
                <a:solidFill>
                  <a:schemeClr val="dk1"/>
                </a:solidFill>
                <a:latin typeface="Georgia"/>
                <a:ea typeface="Georgia"/>
                <a:cs typeface="Georgia"/>
                <a:sym typeface="Georgia"/>
              </a:rPr>
              <a:t>Government of Canada. “Canadian Donations and Military Support to Ukraine.” Government of Canada. </a:t>
            </a:r>
            <a:endParaRPr>
              <a:solidFill>
                <a:schemeClr val="dk1"/>
              </a:solidFill>
              <a:latin typeface="Georgia"/>
              <a:ea typeface="Georgia"/>
              <a:cs typeface="Georgia"/>
              <a:sym typeface="Georgia"/>
            </a:endParaRPr>
          </a:p>
          <a:p>
            <a:pPr indent="0" lvl="0" marL="457200" rtl="0" algn="l">
              <a:lnSpc>
                <a:spcPct val="115000"/>
              </a:lnSpc>
              <a:spcBef>
                <a:spcPts val="0"/>
              </a:spcBef>
              <a:spcAft>
                <a:spcPts val="0"/>
              </a:spcAft>
              <a:buNone/>
            </a:pPr>
            <a:r>
              <a:rPr lang="en">
                <a:solidFill>
                  <a:schemeClr val="dk1"/>
                </a:solidFill>
                <a:latin typeface="Georgia"/>
                <a:ea typeface="Georgia"/>
                <a:cs typeface="Georgia"/>
                <a:sym typeface="Georgia"/>
              </a:rPr>
              <a:t>October 11, 2023. </a:t>
            </a:r>
            <a:r>
              <a:rPr lang="en" u="sng">
                <a:solidFill>
                  <a:schemeClr val="hlink"/>
                </a:solidFill>
                <a:latin typeface="Georgia"/>
                <a:ea typeface="Georgia"/>
                <a:cs typeface="Georgia"/>
                <a:sym typeface="Georgia"/>
                <a:hlinkClick r:id="rId11"/>
              </a:rPr>
              <a:t>https://www.canada.ca/en/department-national-defence/campaigns/canadian-military-support-to-ukraine.html</a:t>
            </a:r>
            <a:r>
              <a:rPr lang="en">
                <a:solidFill>
                  <a:schemeClr val="dk1"/>
                </a:solidFill>
                <a:uFill>
                  <a:noFill/>
                </a:uFill>
                <a:latin typeface="Georgia"/>
                <a:ea typeface="Georgia"/>
                <a:cs typeface="Georgia"/>
                <a:sym typeface="Georgia"/>
                <a:hlinkClick r:id="rId12">
                  <a:extLst>
                    <a:ext uri="{A12FA001-AC4F-418D-AE19-62706E023703}">
                      <ahyp:hlinkClr val="tx"/>
                    </a:ext>
                  </a:extLst>
                </a:hlinkClick>
              </a:rPr>
              <a:t> </a:t>
            </a:r>
            <a:r>
              <a:rPr lang="en">
                <a:solidFill>
                  <a:schemeClr val="dk1"/>
                </a:solidFill>
                <a:latin typeface="Georgia"/>
                <a:ea typeface="Georgia"/>
                <a:cs typeface="Georgia"/>
                <a:sym typeface="Georgia"/>
              </a:rPr>
              <a:t>(accessed October 19, 2023).</a:t>
            </a:r>
            <a:endParaRPr>
              <a:solidFill>
                <a:schemeClr val="dk1"/>
              </a:solidFill>
              <a:latin typeface="Georgia"/>
              <a:ea typeface="Georgia"/>
              <a:cs typeface="Georgia"/>
              <a:sym typeface="Georgi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7"/>
          <p:cNvSpPr txBox="1"/>
          <p:nvPr>
            <p:ph type="title"/>
          </p:nvPr>
        </p:nvSpPr>
        <p:spPr>
          <a:xfrm>
            <a:off x="0" y="0"/>
            <a:ext cx="9144000" cy="886800"/>
          </a:xfrm>
          <a:prstGeom prst="rect">
            <a:avLst/>
          </a:prstGeom>
          <a:solidFill>
            <a:srgbClr val="4C1130"/>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5000">
                <a:solidFill>
                  <a:srgbClr val="FFE599"/>
                </a:solidFill>
                <a:latin typeface="Bebas Neue"/>
                <a:ea typeface="Bebas Neue"/>
                <a:cs typeface="Bebas Neue"/>
                <a:sym typeface="Bebas Neue"/>
              </a:rPr>
              <a:t>Bibliography</a:t>
            </a:r>
            <a:endParaRPr sz="5000">
              <a:solidFill>
                <a:srgbClr val="FFE599"/>
              </a:solidFill>
              <a:latin typeface="Bebas Neue"/>
              <a:ea typeface="Bebas Neue"/>
              <a:cs typeface="Bebas Neue"/>
              <a:sym typeface="Bebas Neue"/>
            </a:endParaRPr>
          </a:p>
        </p:txBody>
      </p:sp>
      <p:sp>
        <p:nvSpPr>
          <p:cNvPr id="210" name="Google Shape;210;p37"/>
          <p:cNvSpPr txBox="1"/>
          <p:nvPr/>
        </p:nvSpPr>
        <p:spPr>
          <a:xfrm>
            <a:off x="0" y="820825"/>
            <a:ext cx="9144000" cy="4894200"/>
          </a:xfrm>
          <a:prstGeom prst="rect">
            <a:avLst/>
          </a:prstGeom>
          <a:solidFill>
            <a:schemeClr val="lt1"/>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Georgia"/>
                <a:ea typeface="Georgia"/>
                <a:cs typeface="Georgia"/>
                <a:sym typeface="Georgia"/>
              </a:rPr>
              <a:t>Government of Canada. “Canada-Ukraine Authorization for Emergency Travel: Key Figures.” Government </a:t>
            </a:r>
            <a:endParaRPr>
              <a:solidFill>
                <a:schemeClr val="dk1"/>
              </a:solidFill>
              <a:latin typeface="Georgia"/>
              <a:ea typeface="Georgia"/>
              <a:cs typeface="Georgia"/>
              <a:sym typeface="Georgia"/>
            </a:endParaRPr>
          </a:p>
          <a:p>
            <a:pPr indent="0" lvl="0" marL="457200" rtl="0" algn="l">
              <a:lnSpc>
                <a:spcPct val="115000"/>
              </a:lnSpc>
              <a:spcBef>
                <a:spcPts val="0"/>
              </a:spcBef>
              <a:spcAft>
                <a:spcPts val="0"/>
              </a:spcAft>
              <a:buNone/>
            </a:pPr>
            <a:r>
              <a:rPr lang="en">
                <a:solidFill>
                  <a:schemeClr val="dk1"/>
                </a:solidFill>
                <a:latin typeface="Georgia"/>
                <a:ea typeface="Georgia"/>
                <a:cs typeface="Georgia"/>
                <a:sym typeface="Georgia"/>
              </a:rPr>
              <a:t>of Canada. October 10, 2023. </a:t>
            </a:r>
            <a:r>
              <a:rPr lang="en" u="sng">
                <a:solidFill>
                  <a:schemeClr val="hlink"/>
                </a:solidFill>
                <a:latin typeface="Georgia"/>
                <a:ea typeface="Georgia"/>
                <a:cs typeface="Georgia"/>
                <a:sym typeface="Georgia"/>
                <a:hlinkClick r:id="rId3"/>
              </a:rPr>
              <a:t>https://www.canada.ca/en/immigration-refugees-citizenship/services/immigrate-canada/ukraine-measures/key-figures.html</a:t>
            </a:r>
            <a:r>
              <a:rPr lang="en">
                <a:solidFill>
                  <a:schemeClr val="dk1"/>
                </a:solidFill>
                <a:uFill>
                  <a:noFill/>
                </a:uFill>
                <a:latin typeface="Georgia"/>
                <a:ea typeface="Georgia"/>
                <a:cs typeface="Georgia"/>
                <a:sym typeface="Georgia"/>
                <a:hlinkClick r:id="rId4">
                  <a:extLst>
                    <a:ext uri="{A12FA001-AC4F-418D-AE19-62706E023703}">
                      <ahyp:hlinkClr val="tx"/>
                    </a:ext>
                  </a:extLst>
                </a:hlinkClick>
              </a:rPr>
              <a:t> </a:t>
            </a:r>
            <a:r>
              <a:rPr lang="en">
                <a:solidFill>
                  <a:schemeClr val="dk1"/>
                </a:solidFill>
                <a:latin typeface="Georgia"/>
                <a:ea typeface="Georgia"/>
                <a:cs typeface="Georgia"/>
                <a:sym typeface="Georgia"/>
              </a:rPr>
              <a:t>(accessed October 19, 2023).</a:t>
            </a:r>
            <a:endParaRPr>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lang="en">
                <a:solidFill>
                  <a:schemeClr val="dk1"/>
                </a:solidFill>
                <a:latin typeface="Georgia"/>
                <a:ea typeface="Georgia"/>
                <a:cs typeface="Georgia"/>
                <a:sym typeface="Georgia"/>
              </a:rPr>
              <a:t>House of Commons Canada. </a:t>
            </a:r>
            <a:r>
              <a:rPr i="1" lang="en">
                <a:solidFill>
                  <a:schemeClr val="dk1"/>
                </a:solidFill>
                <a:latin typeface="Georgia"/>
                <a:ea typeface="Georgia"/>
                <a:cs typeface="Georgia"/>
                <a:sym typeface="Georgia"/>
              </a:rPr>
              <a:t>The Wake-Up Call: The World After February 24, 2022 – Report of the Standing </a:t>
            </a:r>
            <a:endParaRPr i="1">
              <a:solidFill>
                <a:schemeClr val="dk1"/>
              </a:solidFill>
              <a:latin typeface="Georgia"/>
              <a:ea typeface="Georgia"/>
              <a:cs typeface="Georgia"/>
              <a:sym typeface="Georgia"/>
            </a:endParaRPr>
          </a:p>
          <a:p>
            <a:pPr indent="457200" lvl="0" marL="0" rtl="0" algn="l">
              <a:lnSpc>
                <a:spcPct val="115000"/>
              </a:lnSpc>
              <a:spcBef>
                <a:spcPts val="0"/>
              </a:spcBef>
              <a:spcAft>
                <a:spcPts val="0"/>
              </a:spcAft>
              <a:buNone/>
            </a:pPr>
            <a:r>
              <a:rPr i="1" lang="en">
                <a:solidFill>
                  <a:schemeClr val="dk1"/>
                </a:solidFill>
                <a:latin typeface="Georgia"/>
                <a:ea typeface="Georgia"/>
                <a:cs typeface="Georgia"/>
                <a:sym typeface="Georgia"/>
              </a:rPr>
              <a:t>Committee on Foreign Affairs and International Development</a:t>
            </a:r>
            <a:r>
              <a:rPr lang="en">
                <a:solidFill>
                  <a:schemeClr val="dk1"/>
                </a:solidFill>
                <a:latin typeface="Georgia"/>
                <a:ea typeface="Georgia"/>
                <a:cs typeface="Georgia"/>
                <a:sym typeface="Georgia"/>
              </a:rPr>
              <a:t>. Ottawa: House of Commons Canada, 2023.</a:t>
            </a:r>
            <a:endParaRPr>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lang="en">
                <a:solidFill>
                  <a:schemeClr val="dk1"/>
                </a:solidFill>
                <a:latin typeface="Georgia"/>
                <a:ea typeface="Georgia"/>
                <a:cs typeface="Georgia"/>
                <a:sym typeface="Georgia"/>
              </a:rPr>
              <a:t>Mankoff, Jeffrey. “Russia’s War in Ukraine: Identity, History and Conflict.” </a:t>
            </a:r>
            <a:r>
              <a:rPr i="1" lang="en">
                <a:solidFill>
                  <a:schemeClr val="dk1"/>
                </a:solidFill>
                <a:latin typeface="Georgia"/>
                <a:ea typeface="Georgia"/>
                <a:cs typeface="Georgia"/>
                <a:sym typeface="Georgia"/>
              </a:rPr>
              <a:t>Center for Strategic and </a:t>
            </a:r>
            <a:endParaRPr i="1">
              <a:solidFill>
                <a:schemeClr val="dk1"/>
              </a:solidFill>
              <a:latin typeface="Georgia"/>
              <a:ea typeface="Georgia"/>
              <a:cs typeface="Georgia"/>
              <a:sym typeface="Georgia"/>
            </a:endParaRPr>
          </a:p>
          <a:p>
            <a:pPr indent="0" lvl="0" marL="457200" rtl="0" algn="l">
              <a:lnSpc>
                <a:spcPct val="115000"/>
              </a:lnSpc>
              <a:spcBef>
                <a:spcPts val="0"/>
              </a:spcBef>
              <a:spcAft>
                <a:spcPts val="0"/>
              </a:spcAft>
              <a:buNone/>
            </a:pPr>
            <a:r>
              <a:rPr i="1" lang="en">
                <a:solidFill>
                  <a:schemeClr val="dk1"/>
                </a:solidFill>
                <a:latin typeface="Georgia"/>
                <a:ea typeface="Georgia"/>
                <a:cs typeface="Georgia"/>
                <a:sym typeface="Georgia"/>
              </a:rPr>
              <a:t>International Studies.</a:t>
            </a:r>
            <a:r>
              <a:rPr lang="en">
                <a:solidFill>
                  <a:schemeClr val="dk1"/>
                </a:solidFill>
                <a:latin typeface="Georgia"/>
                <a:ea typeface="Georgia"/>
                <a:cs typeface="Georgia"/>
                <a:sym typeface="Georgia"/>
              </a:rPr>
              <a:t> April 22, 2022. </a:t>
            </a:r>
            <a:r>
              <a:rPr lang="en" u="sng">
                <a:solidFill>
                  <a:srgbClr val="0097A7"/>
                </a:solidFill>
                <a:latin typeface="Georgia"/>
                <a:ea typeface="Georgia"/>
                <a:cs typeface="Georgia"/>
                <a:sym typeface="Georgia"/>
                <a:hlinkClick r:id="rId5">
                  <a:extLst>
                    <a:ext uri="{A12FA001-AC4F-418D-AE19-62706E023703}">
                      <ahyp:hlinkClr val="tx"/>
                    </a:ext>
                  </a:extLst>
                </a:hlinkClick>
              </a:rPr>
              <a:t>https://www.csis.org/analysis/russias-war-ukraine-identity-history-and-conflict</a:t>
            </a:r>
            <a:r>
              <a:rPr lang="en">
                <a:solidFill>
                  <a:schemeClr val="dk1"/>
                </a:solidFill>
                <a:latin typeface="Georgia"/>
                <a:ea typeface="Georgia"/>
                <a:cs typeface="Georgia"/>
                <a:sym typeface="Georgia"/>
              </a:rPr>
              <a:t>. Accessed October 2, 2023.</a:t>
            </a:r>
            <a:endParaRPr>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lang="en">
                <a:solidFill>
                  <a:schemeClr val="dk1"/>
                </a:solidFill>
                <a:latin typeface="Georgia"/>
                <a:ea typeface="Georgia"/>
                <a:cs typeface="Georgia"/>
                <a:sym typeface="Georgia"/>
              </a:rPr>
              <a:t>Masters, Jonathan. </a:t>
            </a:r>
            <a:r>
              <a:rPr i="1" lang="en">
                <a:solidFill>
                  <a:schemeClr val="dk1"/>
                </a:solidFill>
                <a:latin typeface="Georgia"/>
                <a:ea typeface="Georgia"/>
                <a:cs typeface="Georgia"/>
                <a:sym typeface="Georgia"/>
              </a:rPr>
              <a:t>Ukraine: Conflict at the Crossroads of Europe and Russia.</a:t>
            </a:r>
            <a:r>
              <a:rPr lang="en">
                <a:solidFill>
                  <a:schemeClr val="dk1"/>
                </a:solidFill>
                <a:latin typeface="Georgia"/>
                <a:ea typeface="Georgia"/>
                <a:cs typeface="Georgia"/>
                <a:sym typeface="Georgia"/>
              </a:rPr>
              <a:t> New York: Council on Foreign </a:t>
            </a:r>
            <a:endParaRPr>
              <a:solidFill>
                <a:schemeClr val="dk1"/>
              </a:solidFill>
              <a:latin typeface="Georgia"/>
              <a:ea typeface="Georgia"/>
              <a:cs typeface="Georgia"/>
              <a:sym typeface="Georgia"/>
            </a:endParaRPr>
          </a:p>
          <a:p>
            <a:pPr indent="457200" lvl="0" marL="0" rtl="0" algn="l">
              <a:lnSpc>
                <a:spcPct val="115000"/>
              </a:lnSpc>
              <a:spcBef>
                <a:spcPts val="0"/>
              </a:spcBef>
              <a:spcAft>
                <a:spcPts val="0"/>
              </a:spcAft>
              <a:buNone/>
            </a:pPr>
            <a:r>
              <a:rPr lang="en">
                <a:solidFill>
                  <a:schemeClr val="dk1"/>
                </a:solidFill>
                <a:latin typeface="Georgia"/>
                <a:ea typeface="Georgia"/>
                <a:cs typeface="Georgia"/>
                <a:sym typeface="Georgia"/>
              </a:rPr>
              <a:t>Relations, 2023.</a:t>
            </a:r>
            <a:endParaRPr>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lang="en">
                <a:solidFill>
                  <a:schemeClr val="dk1"/>
                </a:solidFill>
                <a:latin typeface="Georgia"/>
                <a:ea typeface="Georgia"/>
                <a:cs typeface="Georgia"/>
                <a:sym typeface="Georgia"/>
              </a:rPr>
              <a:t>Putin, Vladimir. “On the Historical Unity of Russians and Ukrainians.” </a:t>
            </a:r>
            <a:r>
              <a:rPr i="1" lang="en">
                <a:solidFill>
                  <a:schemeClr val="dk1"/>
                </a:solidFill>
                <a:latin typeface="Georgia"/>
                <a:ea typeface="Georgia"/>
                <a:cs typeface="Georgia"/>
                <a:sym typeface="Georgia"/>
              </a:rPr>
              <a:t>Presidential Executive Office</a:t>
            </a:r>
            <a:r>
              <a:rPr lang="en">
                <a:solidFill>
                  <a:schemeClr val="dk1"/>
                </a:solidFill>
                <a:latin typeface="Georgia"/>
                <a:ea typeface="Georgia"/>
                <a:cs typeface="Georgia"/>
                <a:sym typeface="Georgia"/>
              </a:rPr>
              <a:t>. July 12, </a:t>
            </a:r>
            <a:endParaRPr>
              <a:solidFill>
                <a:schemeClr val="dk1"/>
              </a:solidFill>
              <a:latin typeface="Georgia"/>
              <a:ea typeface="Georgia"/>
              <a:cs typeface="Georgia"/>
              <a:sym typeface="Georgia"/>
            </a:endParaRPr>
          </a:p>
          <a:p>
            <a:pPr indent="457200" lvl="0" marL="0" rtl="0" algn="l">
              <a:lnSpc>
                <a:spcPct val="115000"/>
              </a:lnSpc>
              <a:spcBef>
                <a:spcPts val="0"/>
              </a:spcBef>
              <a:spcAft>
                <a:spcPts val="0"/>
              </a:spcAft>
              <a:buNone/>
            </a:pPr>
            <a:r>
              <a:rPr lang="en">
                <a:solidFill>
                  <a:schemeClr val="dk1"/>
                </a:solidFill>
                <a:latin typeface="Georgia"/>
                <a:ea typeface="Georgia"/>
                <a:cs typeface="Georgia"/>
                <a:sym typeface="Georgia"/>
              </a:rPr>
              <a:t>2021.</a:t>
            </a:r>
            <a:r>
              <a:rPr lang="en">
                <a:solidFill>
                  <a:schemeClr val="dk1"/>
                </a:solidFill>
                <a:uFill>
                  <a:noFill/>
                </a:uFill>
                <a:latin typeface="Georgia"/>
                <a:ea typeface="Georgia"/>
                <a:cs typeface="Georgia"/>
                <a:sym typeface="Georgia"/>
                <a:hlinkClick r:id="rId6">
                  <a:extLst>
                    <a:ext uri="{A12FA001-AC4F-418D-AE19-62706E023703}">
                      <ahyp:hlinkClr val="tx"/>
                    </a:ext>
                  </a:extLst>
                </a:hlinkClick>
              </a:rPr>
              <a:t> </a:t>
            </a:r>
            <a:r>
              <a:rPr lang="en" u="sng">
                <a:solidFill>
                  <a:schemeClr val="hlink"/>
                </a:solidFill>
                <a:latin typeface="Georgia"/>
                <a:ea typeface="Georgia"/>
                <a:cs typeface="Georgia"/>
                <a:sym typeface="Georgia"/>
                <a:hlinkClick r:id="rId7"/>
              </a:rPr>
              <a:t>http://en.kremlin.ru/events/president/news/66181</a:t>
            </a:r>
            <a:r>
              <a:rPr lang="en">
                <a:solidFill>
                  <a:schemeClr val="dk1"/>
                </a:solidFill>
                <a:uFill>
                  <a:noFill/>
                </a:uFill>
                <a:latin typeface="Georgia"/>
                <a:ea typeface="Georgia"/>
                <a:cs typeface="Georgia"/>
                <a:sym typeface="Georgia"/>
                <a:hlinkClick r:id="rId8">
                  <a:extLst>
                    <a:ext uri="{A12FA001-AC4F-418D-AE19-62706E023703}">
                      <ahyp:hlinkClr val="tx"/>
                    </a:ext>
                  </a:extLst>
                </a:hlinkClick>
              </a:rPr>
              <a:t> </a:t>
            </a:r>
            <a:r>
              <a:rPr lang="en">
                <a:solidFill>
                  <a:schemeClr val="dk1"/>
                </a:solidFill>
                <a:latin typeface="Georgia"/>
                <a:ea typeface="Georgia"/>
                <a:cs typeface="Georgia"/>
                <a:sym typeface="Georgia"/>
              </a:rPr>
              <a:t>(accessed October 10, 2023). </a:t>
            </a:r>
            <a:endParaRPr>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lang="en">
                <a:solidFill>
                  <a:schemeClr val="dk1"/>
                </a:solidFill>
                <a:latin typeface="Georgia"/>
                <a:ea typeface="Georgia"/>
                <a:cs typeface="Georgia"/>
                <a:sym typeface="Georgia"/>
              </a:rPr>
              <a:t>Schwarz, Karl-Peter. </a:t>
            </a:r>
            <a:r>
              <a:rPr i="1" lang="en">
                <a:solidFill>
                  <a:schemeClr val="dk1"/>
                </a:solidFill>
                <a:latin typeface="Georgia"/>
                <a:ea typeface="Georgia"/>
                <a:cs typeface="Georgia"/>
                <a:sym typeface="Georgia"/>
              </a:rPr>
              <a:t>War in Ukraine: Assessing the EU’s Response. </a:t>
            </a:r>
            <a:r>
              <a:rPr lang="en">
                <a:solidFill>
                  <a:schemeClr val="dk1"/>
                </a:solidFill>
                <a:latin typeface="Georgia"/>
                <a:ea typeface="Georgia"/>
                <a:cs typeface="Georgia"/>
                <a:sym typeface="Georgia"/>
              </a:rPr>
              <a:t>Liechtenstein: Geopolitical Intelligence </a:t>
            </a:r>
            <a:endParaRPr>
              <a:solidFill>
                <a:schemeClr val="dk1"/>
              </a:solidFill>
              <a:latin typeface="Georgia"/>
              <a:ea typeface="Georgia"/>
              <a:cs typeface="Georgia"/>
              <a:sym typeface="Georgia"/>
            </a:endParaRPr>
          </a:p>
          <a:p>
            <a:pPr indent="457200" lvl="0" marL="0" rtl="0" algn="l">
              <a:lnSpc>
                <a:spcPct val="115000"/>
              </a:lnSpc>
              <a:spcBef>
                <a:spcPts val="0"/>
              </a:spcBef>
              <a:spcAft>
                <a:spcPts val="0"/>
              </a:spcAft>
              <a:buNone/>
            </a:pPr>
            <a:r>
              <a:rPr lang="en">
                <a:solidFill>
                  <a:schemeClr val="dk1"/>
                </a:solidFill>
                <a:latin typeface="Georgia"/>
                <a:ea typeface="Georgia"/>
                <a:cs typeface="Georgia"/>
                <a:sym typeface="Georgia"/>
              </a:rPr>
              <a:t>Services, 2023.  </a:t>
            </a:r>
            <a:endParaRPr>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lang="en">
                <a:solidFill>
                  <a:schemeClr val="dk1"/>
                </a:solidFill>
                <a:latin typeface="Georgia"/>
                <a:ea typeface="Georgia"/>
                <a:cs typeface="Georgia"/>
                <a:sym typeface="Georgia"/>
              </a:rPr>
              <a:t>Stuart Coles et al. </a:t>
            </a:r>
            <a:r>
              <a:rPr i="1" lang="en">
                <a:solidFill>
                  <a:schemeClr val="dk1"/>
                </a:solidFill>
                <a:latin typeface="Georgia"/>
                <a:ea typeface="Georgia"/>
                <a:cs typeface="Georgia"/>
                <a:sym typeface="Georgia"/>
              </a:rPr>
              <a:t>Seven Ways Russia’s War on Ukraine has Changed the World.</a:t>
            </a:r>
            <a:r>
              <a:rPr lang="en">
                <a:solidFill>
                  <a:schemeClr val="dk1"/>
                </a:solidFill>
                <a:latin typeface="Georgia"/>
                <a:ea typeface="Georgia"/>
                <a:cs typeface="Georgia"/>
                <a:sym typeface="Georgia"/>
              </a:rPr>
              <a:t> London: Chatham House, 2023.</a:t>
            </a:r>
            <a:endParaRPr>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lang="en" sz="1300">
                <a:solidFill>
                  <a:schemeClr val="dk1"/>
                </a:solidFill>
                <a:latin typeface="Georgia"/>
                <a:ea typeface="Georgia"/>
                <a:cs typeface="Georgia"/>
                <a:sym typeface="Georgia"/>
              </a:rPr>
              <a:t>Trudeau, Justin, and Volodymyr Zelensky. “Ukraine and Canada Joint Declaration. Prime Minister of </a:t>
            </a:r>
            <a:endParaRPr sz="1300">
              <a:solidFill>
                <a:schemeClr val="dk1"/>
              </a:solidFill>
              <a:latin typeface="Georgia"/>
              <a:ea typeface="Georgia"/>
              <a:cs typeface="Georgia"/>
              <a:sym typeface="Georgia"/>
            </a:endParaRPr>
          </a:p>
          <a:p>
            <a:pPr indent="0" lvl="0" marL="457200" rtl="0" algn="l">
              <a:lnSpc>
                <a:spcPct val="115000"/>
              </a:lnSpc>
              <a:spcBef>
                <a:spcPts val="0"/>
              </a:spcBef>
              <a:spcAft>
                <a:spcPts val="0"/>
              </a:spcAft>
              <a:buNone/>
            </a:pPr>
            <a:r>
              <a:rPr lang="en" sz="1300">
                <a:solidFill>
                  <a:schemeClr val="dk1"/>
                </a:solidFill>
                <a:latin typeface="Georgia"/>
                <a:ea typeface="Georgia"/>
                <a:cs typeface="Georgia"/>
                <a:sym typeface="Georgia"/>
              </a:rPr>
              <a:t>Canada Justin Trudeau.” June 10, 2023.</a:t>
            </a:r>
            <a:r>
              <a:rPr lang="en" sz="1300">
                <a:solidFill>
                  <a:schemeClr val="dk1"/>
                </a:solidFill>
                <a:uFill>
                  <a:noFill/>
                </a:uFill>
                <a:latin typeface="Georgia"/>
                <a:ea typeface="Georgia"/>
                <a:cs typeface="Georgia"/>
                <a:sym typeface="Georgia"/>
                <a:hlinkClick r:id="rId9">
                  <a:extLst>
                    <a:ext uri="{A12FA001-AC4F-418D-AE19-62706E023703}">
                      <ahyp:hlinkClr val="tx"/>
                    </a:ext>
                  </a:extLst>
                </a:hlinkClick>
              </a:rPr>
              <a:t> </a:t>
            </a:r>
            <a:r>
              <a:rPr lang="en" sz="1300" u="sng">
                <a:solidFill>
                  <a:schemeClr val="hlink"/>
                </a:solidFill>
                <a:latin typeface="Georgia"/>
                <a:ea typeface="Georgia"/>
                <a:cs typeface="Georgia"/>
                <a:sym typeface="Georgia"/>
                <a:hlinkClick r:id="rId10"/>
              </a:rPr>
              <a:t>https://www.pm.gc.ca/en/news/statements/2023/06/10/president-ukraine-and-canada-joint-declaration</a:t>
            </a:r>
            <a:r>
              <a:rPr lang="en" sz="1300">
                <a:solidFill>
                  <a:schemeClr val="dk1"/>
                </a:solidFill>
                <a:uFill>
                  <a:noFill/>
                </a:uFill>
                <a:latin typeface="Georgia"/>
                <a:ea typeface="Georgia"/>
                <a:cs typeface="Georgia"/>
                <a:sym typeface="Georgia"/>
                <a:hlinkClick r:id="rId11">
                  <a:extLst>
                    <a:ext uri="{A12FA001-AC4F-418D-AE19-62706E023703}">
                      <ahyp:hlinkClr val="tx"/>
                    </a:ext>
                  </a:extLst>
                </a:hlinkClick>
              </a:rPr>
              <a:t> </a:t>
            </a:r>
            <a:r>
              <a:rPr lang="en" sz="1300">
                <a:solidFill>
                  <a:schemeClr val="dk1"/>
                </a:solidFill>
                <a:latin typeface="Georgia"/>
                <a:ea typeface="Georgia"/>
                <a:cs typeface="Georgia"/>
                <a:sym typeface="Georgia"/>
              </a:rPr>
              <a:t>(accessed on October 19, 2023).</a:t>
            </a:r>
            <a:endParaRPr sz="13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lang="en">
                <a:solidFill>
                  <a:schemeClr val="dk1"/>
                </a:solidFill>
                <a:latin typeface="Georgia"/>
                <a:ea typeface="Georgia"/>
                <a:cs typeface="Georgia"/>
                <a:sym typeface="Georgia"/>
              </a:rPr>
              <a:t> </a:t>
            </a:r>
            <a:endParaRPr>
              <a:solidFill>
                <a:schemeClr val="dk1"/>
              </a:solidFill>
              <a:latin typeface="Georgia"/>
              <a:ea typeface="Georgia"/>
              <a:cs typeface="Georgia"/>
              <a:sym typeface="Georgia"/>
            </a:endParaRPr>
          </a:p>
          <a:p>
            <a:pPr indent="0" lvl="0" marL="0" rtl="0" algn="l">
              <a:lnSpc>
                <a:spcPct val="100000"/>
              </a:lnSpc>
              <a:spcBef>
                <a:spcPts val="0"/>
              </a:spcBef>
              <a:spcAft>
                <a:spcPts val="0"/>
              </a:spcAft>
              <a:buNone/>
            </a:pPr>
            <a:r>
              <a:t/>
            </a:r>
            <a:endParaRPr>
              <a:solidFill>
                <a:schemeClr val="dk1"/>
              </a:solidFill>
              <a:latin typeface="Georgia"/>
              <a:ea typeface="Georgia"/>
              <a:cs typeface="Georgia"/>
              <a:sym typeface="Georgi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0000"/>
        </a:solidFill>
      </p:bgPr>
    </p:bg>
    <p:spTree>
      <p:nvGrpSpPr>
        <p:cNvPr id="214" name="Shape 214"/>
        <p:cNvGrpSpPr/>
        <p:nvPr/>
      </p:nvGrpSpPr>
      <p:grpSpPr>
        <a:xfrm>
          <a:off x="0" y="0"/>
          <a:ext cx="0" cy="0"/>
          <a:chOff x="0" y="0"/>
          <a:chExt cx="0" cy="0"/>
        </a:xfrm>
      </p:grpSpPr>
      <p:sp>
        <p:nvSpPr>
          <p:cNvPr id="215" name="Google Shape;215;p38"/>
          <p:cNvSpPr txBox="1"/>
          <p:nvPr>
            <p:ph type="title"/>
          </p:nvPr>
        </p:nvSpPr>
        <p:spPr>
          <a:xfrm>
            <a:off x="585300" y="1775628"/>
            <a:ext cx="7973400" cy="1840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6500">
                <a:solidFill>
                  <a:srgbClr val="FFE599"/>
                </a:solidFill>
                <a:latin typeface="Bebas Neue"/>
                <a:ea typeface="Bebas Neue"/>
                <a:cs typeface="Bebas Neue"/>
                <a:sym typeface="Bebas Neue"/>
              </a:rPr>
              <a:t>Part 3: </a:t>
            </a:r>
            <a:endParaRPr sz="6500">
              <a:solidFill>
                <a:srgbClr val="FFE599"/>
              </a:solidFill>
              <a:latin typeface="Bebas Neue"/>
              <a:ea typeface="Bebas Neue"/>
              <a:cs typeface="Bebas Neue"/>
              <a:sym typeface="Bebas Neue"/>
            </a:endParaRPr>
          </a:p>
          <a:p>
            <a:pPr indent="0" lvl="0" marL="0" rtl="0" algn="ctr">
              <a:spcBef>
                <a:spcPts val="0"/>
              </a:spcBef>
              <a:spcAft>
                <a:spcPts val="0"/>
              </a:spcAft>
              <a:buNone/>
            </a:pPr>
            <a:r>
              <a:rPr lang="en" sz="6500">
                <a:solidFill>
                  <a:srgbClr val="FFE599"/>
                </a:solidFill>
                <a:latin typeface="Bebas Neue"/>
                <a:ea typeface="Bebas Neue"/>
                <a:cs typeface="Bebas Neue"/>
                <a:sym typeface="Bebas Neue"/>
              </a:rPr>
              <a:t>Station Activity</a:t>
            </a:r>
            <a:endParaRPr sz="6500">
              <a:solidFill>
                <a:srgbClr val="FFE599"/>
              </a:solidFill>
              <a:latin typeface="Bebas Neue"/>
              <a:ea typeface="Bebas Neue"/>
              <a:cs typeface="Bebas Neue"/>
              <a:sym typeface="Bebas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9"/>
          <p:cNvSpPr txBox="1"/>
          <p:nvPr>
            <p:ph type="title"/>
          </p:nvPr>
        </p:nvSpPr>
        <p:spPr>
          <a:xfrm>
            <a:off x="0" y="0"/>
            <a:ext cx="9144000" cy="1336200"/>
          </a:xfrm>
          <a:prstGeom prst="rect">
            <a:avLst/>
          </a:prstGeom>
          <a:solidFill>
            <a:srgbClr val="4C1130"/>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6000">
                <a:solidFill>
                  <a:srgbClr val="FFE599"/>
                </a:solidFill>
                <a:latin typeface="Bebas Neue"/>
                <a:ea typeface="Bebas Neue"/>
                <a:cs typeface="Bebas Neue"/>
                <a:sym typeface="Bebas Neue"/>
              </a:rPr>
              <a:t>Stations</a:t>
            </a:r>
            <a:endParaRPr sz="6000">
              <a:solidFill>
                <a:srgbClr val="FFE599"/>
              </a:solidFill>
              <a:latin typeface="Bebas Neue"/>
              <a:ea typeface="Bebas Neue"/>
              <a:cs typeface="Bebas Neue"/>
              <a:sym typeface="Bebas Neue"/>
            </a:endParaRPr>
          </a:p>
        </p:txBody>
      </p:sp>
      <p:sp>
        <p:nvSpPr>
          <p:cNvPr id="221" name="Google Shape;221;p39"/>
          <p:cNvSpPr txBox="1"/>
          <p:nvPr/>
        </p:nvSpPr>
        <p:spPr>
          <a:xfrm>
            <a:off x="160700" y="1507875"/>
            <a:ext cx="8775600" cy="42072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dk1"/>
                </a:solidFill>
                <a:latin typeface="Georgia"/>
                <a:ea typeface="Georgia"/>
                <a:cs typeface="Georgia"/>
                <a:sym typeface="Georgia"/>
              </a:rPr>
              <a:t>Instructions: </a:t>
            </a:r>
            <a:r>
              <a:rPr lang="en" sz="2000">
                <a:solidFill>
                  <a:schemeClr val="dk1"/>
                </a:solidFill>
                <a:latin typeface="Georgia"/>
                <a:ea typeface="Georgia"/>
                <a:cs typeface="Georgia"/>
                <a:sym typeface="Georgia"/>
              </a:rPr>
              <a:t>Students will be divided into groups and assigned a station to learn more about the various aspects of the war in Ukraine. Each group will answer the questions that correspond to their topic and become an expert on their stations. </a:t>
            </a:r>
            <a:endParaRPr sz="2000">
              <a:solidFill>
                <a:schemeClr val="dk1"/>
              </a:solidFill>
              <a:latin typeface="Georgia"/>
              <a:ea typeface="Georgia"/>
              <a:cs typeface="Georgia"/>
              <a:sym typeface="Georgia"/>
            </a:endParaRPr>
          </a:p>
          <a:p>
            <a:pPr indent="0" lvl="0" marL="0" rtl="0" algn="l">
              <a:spcBef>
                <a:spcPts val="0"/>
              </a:spcBef>
              <a:spcAft>
                <a:spcPts val="0"/>
              </a:spcAft>
              <a:buNone/>
            </a:pPr>
            <a:r>
              <a:t/>
            </a:r>
            <a:endParaRPr sz="2000">
              <a:solidFill>
                <a:schemeClr val="dk1"/>
              </a:solidFill>
              <a:latin typeface="Georgia"/>
              <a:ea typeface="Georgia"/>
              <a:cs typeface="Georgia"/>
              <a:sym typeface="Georgia"/>
            </a:endParaRPr>
          </a:p>
          <a:p>
            <a:pPr indent="0" lvl="0" marL="0" rtl="0" algn="l">
              <a:spcBef>
                <a:spcPts val="0"/>
              </a:spcBef>
              <a:spcAft>
                <a:spcPts val="0"/>
              </a:spcAft>
              <a:buNone/>
            </a:pPr>
            <a:r>
              <a:rPr b="1" lang="en" sz="2000">
                <a:solidFill>
                  <a:schemeClr val="dk1"/>
                </a:solidFill>
                <a:latin typeface="Georgia"/>
                <a:ea typeface="Georgia"/>
                <a:cs typeface="Georgia"/>
                <a:sym typeface="Georgia"/>
              </a:rPr>
              <a:t>Here are the stations:</a:t>
            </a:r>
            <a:endParaRPr b="1" sz="2000">
              <a:solidFill>
                <a:schemeClr val="dk1"/>
              </a:solidFill>
              <a:latin typeface="Georgia"/>
              <a:ea typeface="Georgia"/>
              <a:cs typeface="Georgia"/>
              <a:sym typeface="Georgia"/>
            </a:endParaRPr>
          </a:p>
          <a:p>
            <a:pPr indent="0" lvl="0" marL="0" rtl="0" algn="l">
              <a:spcBef>
                <a:spcPts val="0"/>
              </a:spcBef>
              <a:spcAft>
                <a:spcPts val="0"/>
              </a:spcAft>
              <a:buNone/>
            </a:pPr>
            <a:r>
              <a:t/>
            </a:r>
            <a:endParaRPr sz="2000">
              <a:solidFill>
                <a:schemeClr val="dk1"/>
              </a:solidFill>
              <a:latin typeface="Georgia"/>
              <a:ea typeface="Georgia"/>
              <a:cs typeface="Georgia"/>
              <a:sym typeface="Georgia"/>
            </a:endParaRPr>
          </a:p>
          <a:p>
            <a:pPr indent="-355600" lvl="0" marL="914400" rtl="0" algn="l">
              <a:spcBef>
                <a:spcPts val="0"/>
              </a:spcBef>
              <a:spcAft>
                <a:spcPts val="0"/>
              </a:spcAft>
              <a:buClr>
                <a:schemeClr val="dk1"/>
              </a:buClr>
              <a:buSzPts val="2000"/>
              <a:buFont typeface="Georgia"/>
              <a:buChar char="●"/>
            </a:pPr>
            <a:r>
              <a:rPr b="1" lang="en" sz="2000">
                <a:solidFill>
                  <a:schemeClr val="dk1"/>
                </a:solidFill>
                <a:latin typeface="Georgia"/>
                <a:ea typeface="Georgia"/>
                <a:cs typeface="Georgia"/>
                <a:sym typeface="Georgia"/>
              </a:rPr>
              <a:t>Station 1:</a:t>
            </a:r>
            <a:r>
              <a:rPr lang="en" sz="2000">
                <a:solidFill>
                  <a:schemeClr val="dk1"/>
                </a:solidFill>
                <a:latin typeface="Georgia"/>
                <a:ea typeface="Georgia"/>
                <a:cs typeface="Georgia"/>
                <a:sym typeface="Georgia"/>
              </a:rPr>
              <a:t> Declaration of Military Intervention in Ukraine</a:t>
            </a:r>
            <a:endParaRPr sz="2000">
              <a:solidFill>
                <a:schemeClr val="dk1"/>
              </a:solidFill>
              <a:latin typeface="Georgia"/>
              <a:ea typeface="Georgia"/>
              <a:cs typeface="Georgia"/>
              <a:sym typeface="Georgia"/>
            </a:endParaRPr>
          </a:p>
          <a:p>
            <a:pPr indent="-355600" lvl="0" marL="914400" rtl="0" algn="l">
              <a:spcBef>
                <a:spcPts val="0"/>
              </a:spcBef>
              <a:spcAft>
                <a:spcPts val="0"/>
              </a:spcAft>
              <a:buClr>
                <a:schemeClr val="dk1"/>
              </a:buClr>
              <a:buSzPts val="2000"/>
              <a:buFont typeface="Georgia"/>
              <a:buChar char="●"/>
            </a:pPr>
            <a:r>
              <a:rPr b="1" lang="en" sz="2000">
                <a:solidFill>
                  <a:schemeClr val="dk1"/>
                </a:solidFill>
                <a:latin typeface="Georgia"/>
                <a:ea typeface="Georgia"/>
                <a:cs typeface="Georgia"/>
                <a:sym typeface="Georgia"/>
              </a:rPr>
              <a:t>Station 2:</a:t>
            </a:r>
            <a:r>
              <a:rPr lang="en" sz="2000">
                <a:solidFill>
                  <a:schemeClr val="dk1"/>
                </a:solidFill>
                <a:latin typeface="Georgia"/>
                <a:ea typeface="Georgia"/>
                <a:cs typeface="Georgia"/>
                <a:sym typeface="Georgia"/>
              </a:rPr>
              <a:t> EU Sanctions against Russia</a:t>
            </a:r>
            <a:endParaRPr sz="2000">
              <a:solidFill>
                <a:schemeClr val="dk1"/>
              </a:solidFill>
              <a:latin typeface="Georgia"/>
              <a:ea typeface="Georgia"/>
              <a:cs typeface="Georgia"/>
              <a:sym typeface="Georgia"/>
            </a:endParaRPr>
          </a:p>
          <a:p>
            <a:pPr indent="-355600" lvl="0" marL="914400" rtl="0" algn="l">
              <a:spcBef>
                <a:spcPts val="0"/>
              </a:spcBef>
              <a:spcAft>
                <a:spcPts val="0"/>
              </a:spcAft>
              <a:buClr>
                <a:schemeClr val="dk1"/>
              </a:buClr>
              <a:buSzPts val="2000"/>
              <a:buFont typeface="Georgia"/>
              <a:buChar char="●"/>
            </a:pPr>
            <a:r>
              <a:rPr b="1" lang="en" sz="2000">
                <a:solidFill>
                  <a:schemeClr val="dk1"/>
                </a:solidFill>
                <a:latin typeface="Georgia"/>
                <a:ea typeface="Georgia"/>
                <a:cs typeface="Georgia"/>
                <a:sym typeface="Georgia"/>
              </a:rPr>
              <a:t>Station 3: </a:t>
            </a:r>
            <a:r>
              <a:rPr lang="en" sz="2000">
                <a:solidFill>
                  <a:schemeClr val="dk1"/>
                </a:solidFill>
                <a:latin typeface="Georgia"/>
                <a:ea typeface="Georgia"/>
                <a:cs typeface="Georgia"/>
                <a:sym typeface="Georgia"/>
              </a:rPr>
              <a:t>Global Food Security </a:t>
            </a:r>
            <a:endParaRPr sz="2000">
              <a:solidFill>
                <a:schemeClr val="dk1"/>
              </a:solidFill>
              <a:latin typeface="Georgia"/>
              <a:ea typeface="Georgia"/>
              <a:cs typeface="Georgia"/>
              <a:sym typeface="Georgia"/>
            </a:endParaRPr>
          </a:p>
          <a:p>
            <a:pPr indent="-355600" lvl="0" marL="914400" rtl="0" algn="l">
              <a:spcBef>
                <a:spcPts val="0"/>
              </a:spcBef>
              <a:spcAft>
                <a:spcPts val="0"/>
              </a:spcAft>
              <a:buClr>
                <a:schemeClr val="dk1"/>
              </a:buClr>
              <a:buSzPts val="2000"/>
              <a:buFont typeface="Georgia"/>
              <a:buChar char="●"/>
            </a:pPr>
            <a:r>
              <a:rPr b="1" lang="en" sz="2000">
                <a:solidFill>
                  <a:schemeClr val="dk1"/>
                </a:solidFill>
                <a:latin typeface="Georgia"/>
                <a:ea typeface="Georgia"/>
                <a:cs typeface="Georgia"/>
                <a:sym typeface="Georgia"/>
              </a:rPr>
              <a:t>Station 4: </a:t>
            </a:r>
            <a:r>
              <a:rPr lang="en" sz="2000">
                <a:solidFill>
                  <a:schemeClr val="dk1"/>
                </a:solidFill>
                <a:latin typeface="Georgia"/>
                <a:ea typeface="Georgia"/>
                <a:cs typeface="Georgia"/>
                <a:sym typeface="Georgia"/>
              </a:rPr>
              <a:t>Solving the Energy Crisis</a:t>
            </a:r>
            <a:endParaRPr sz="2000">
              <a:solidFill>
                <a:schemeClr val="dk1"/>
              </a:solidFill>
              <a:latin typeface="Georgia"/>
              <a:ea typeface="Georgia"/>
              <a:cs typeface="Georgia"/>
              <a:sym typeface="Georgia"/>
            </a:endParaRPr>
          </a:p>
          <a:p>
            <a:pPr indent="-355600" lvl="0" marL="914400" rtl="0" algn="l">
              <a:spcBef>
                <a:spcPts val="0"/>
              </a:spcBef>
              <a:spcAft>
                <a:spcPts val="0"/>
              </a:spcAft>
              <a:buClr>
                <a:schemeClr val="dk1"/>
              </a:buClr>
              <a:buSzPts val="2000"/>
              <a:buFont typeface="Georgia"/>
              <a:buChar char="●"/>
            </a:pPr>
            <a:r>
              <a:rPr b="1" lang="en" sz="2000">
                <a:solidFill>
                  <a:schemeClr val="dk1"/>
                </a:solidFill>
                <a:latin typeface="Georgia"/>
                <a:ea typeface="Georgia"/>
                <a:cs typeface="Georgia"/>
                <a:sym typeface="Georgia"/>
              </a:rPr>
              <a:t>Station 5: </a:t>
            </a:r>
            <a:r>
              <a:rPr lang="en" sz="2000">
                <a:solidFill>
                  <a:schemeClr val="dk1"/>
                </a:solidFill>
                <a:latin typeface="Georgia"/>
                <a:ea typeface="Georgia"/>
                <a:cs typeface="Georgia"/>
                <a:sym typeface="Georgia"/>
              </a:rPr>
              <a:t>Migration </a:t>
            </a:r>
            <a:endParaRPr sz="2000">
              <a:solidFill>
                <a:schemeClr val="dk1"/>
              </a:solidFill>
              <a:latin typeface="Georgia"/>
              <a:ea typeface="Georgia"/>
              <a:cs typeface="Georgia"/>
              <a:sym typeface="Georgia"/>
            </a:endParaRPr>
          </a:p>
          <a:p>
            <a:pPr indent="0" lvl="0" marL="0" rtl="0" algn="l">
              <a:spcBef>
                <a:spcPts val="0"/>
              </a:spcBef>
              <a:spcAft>
                <a:spcPts val="0"/>
              </a:spcAft>
              <a:buNone/>
            </a:pPr>
            <a:r>
              <a:t/>
            </a:r>
            <a:endParaRPr sz="2000">
              <a:solidFill>
                <a:schemeClr val="dk1"/>
              </a:solidFill>
              <a:latin typeface="Georgia"/>
              <a:ea typeface="Georgia"/>
              <a:cs typeface="Georgia"/>
              <a:sym typeface="Georgia"/>
            </a:endParaRPr>
          </a:p>
          <a:p>
            <a:pPr indent="0" lvl="0" marL="0" rtl="0" algn="l">
              <a:spcBef>
                <a:spcPts val="0"/>
              </a:spcBef>
              <a:spcAft>
                <a:spcPts val="0"/>
              </a:spcAft>
              <a:buNone/>
            </a:pPr>
            <a:r>
              <a:t/>
            </a:r>
            <a:endParaRPr sz="2000">
              <a:solidFill>
                <a:schemeClr val="dk1"/>
              </a:solidFill>
              <a:latin typeface="Georgia"/>
              <a:ea typeface="Georgia"/>
              <a:cs typeface="Georgia"/>
              <a:sym typeface="Georgi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0000"/>
        </a:solidFill>
      </p:bgPr>
    </p:bg>
    <p:spTree>
      <p:nvGrpSpPr>
        <p:cNvPr id="225" name="Shape 225"/>
        <p:cNvGrpSpPr/>
        <p:nvPr/>
      </p:nvGrpSpPr>
      <p:grpSpPr>
        <a:xfrm>
          <a:off x="0" y="0"/>
          <a:ext cx="0" cy="0"/>
          <a:chOff x="0" y="0"/>
          <a:chExt cx="0" cy="0"/>
        </a:xfrm>
      </p:grpSpPr>
      <p:sp>
        <p:nvSpPr>
          <p:cNvPr id="226" name="Google Shape;226;p40"/>
          <p:cNvSpPr txBox="1"/>
          <p:nvPr>
            <p:ph type="title"/>
          </p:nvPr>
        </p:nvSpPr>
        <p:spPr>
          <a:xfrm>
            <a:off x="585300" y="1775628"/>
            <a:ext cx="7973400" cy="1840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6500">
                <a:solidFill>
                  <a:srgbClr val="FFE599"/>
                </a:solidFill>
                <a:latin typeface="Bebas Neue"/>
                <a:ea typeface="Bebas Neue"/>
                <a:cs typeface="Bebas Neue"/>
                <a:sym typeface="Bebas Neue"/>
              </a:rPr>
              <a:t>Part 4: </a:t>
            </a:r>
            <a:endParaRPr sz="6500">
              <a:solidFill>
                <a:srgbClr val="FFE599"/>
              </a:solidFill>
              <a:latin typeface="Bebas Neue"/>
              <a:ea typeface="Bebas Neue"/>
              <a:cs typeface="Bebas Neue"/>
              <a:sym typeface="Bebas Neue"/>
            </a:endParaRPr>
          </a:p>
          <a:p>
            <a:pPr indent="0" lvl="0" marL="0" rtl="0" algn="ctr">
              <a:spcBef>
                <a:spcPts val="0"/>
              </a:spcBef>
              <a:spcAft>
                <a:spcPts val="0"/>
              </a:spcAft>
              <a:buNone/>
            </a:pPr>
            <a:r>
              <a:rPr lang="en" sz="6500">
                <a:solidFill>
                  <a:srgbClr val="FFE599"/>
                </a:solidFill>
                <a:latin typeface="Bebas Neue"/>
                <a:ea typeface="Bebas Neue"/>
                <a:cs typeface="Bebas Neue"/>
                <a:sym typeface="Bebas Neue"/>
              </a:rPr>
              <a:t>Presentation</a:t>
            </a:r>
            <a:r>
              <a:rPr lang="en" sz="6500">
                <a:solidFill>
                  <a:srgbClr val="FFE599"/>
                </a:solidFill>
                <a:latin typeface="Bebas Neue"/>
                <a:ea typeface="Bebas Neue"/>
                <a:cs typeface="Bebas Neue"/>
                <a:sym typeface="Bebas Neue"/>
              </a:rPr>
              <a:t> &amp; Discussion</a:t>
            </a:r>
            <a:endParaRPr sz="6500">
              <a:solidFill>
                <a:srgbClr val="FFE599"/>
              </a:solidFill>
              <a:latin typeface="Bebas Neue"/>
              <a:ea typeface="Bebas Neue"/>
              <a:cs typeface="Bebas Neue"/>
              <a:sym typeface="Bebas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41"/>
          <p:cNvSpPr txBox="1"/>
          <p:nvPr>
            <p:ph type="title"/>
          </p:nvPr>
        </p:nvSpPr>
        <p:spPr>
          <a:xfrm>
            <a:off x="0" y="0"/>
            <a:ext cx="9144000" cy="1336200"/>
          </a:xfrm>
          <a:prstGeom prst="rect">
            <a:avLst/>
          </a:prstGeom>
          <a:solidFill>
            <a:srgbClr val="4C1130"/>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6000">
                <a:solidFill>
                  <a:srgbClr val="FFE599"/>
                </a:solidFill>
                <a:latin typeface="Bebas Neue"/>
                <a:ea typeface="Bebas Neue"/>
                <a:cs typeface="Bebas Neue"/>
                <a:sym typeface="Bebas Neue"/>
              </a:rPr>
              <a:t>Discussion</a:t>
            </a:r>
            <a:endParaRPr sz="6000">
              <a:solidFill>
                <a:srgbClr val="FFE599"/>
              </a:solidFill>
              <a:latin typeface="Bebas Neue"/>
              <a:ea typeface="Bebas Neue"/>
              <a:cs typeface="Bebas Neue"/>
              <a:sym typeface="Bebas Neue"/>
            </a:endParaRPr>
          </a:p>
        </p:txBody>
      </p:sp>
      <p:sp>
        <p:nvSpPr>
          <p:cNvPr id="232" name="Google Shape;232;p41"/>
          <p:cNvSpPr txBox="1"/>
          <p:nvPr/>
        </p:nvSpPr>
        <p:spPr>
          <a:xfrm>
            <a:off x="160700" y="1507875"/>
            <a:ext cx="8775600" cy="38880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dk1"/>
                </a:solidFill>
                <a:latin typeface="Georgia"/>
                <a:ea typeface="Georgia"/>
                <a:cs typeface="Georgia"/>
                <a:sym typeface="Georgia"/>
              </a:rPr>
              <a:t>Key Takeaways:</a:t>
            </a:r>
            <a:endParaRPr b="1" sz="2300">
              <a:solidFill>
                <a:schemeClr val="dk1"/>
              </a:solidFill>
              <a:latin typeface="Georgia"/>
              <a:ea typeface="Georgia"/>
              <a:cs typeface="Georgia"/>
              <a:sym typeface="Georgia"/>
            </a:endParaRPr>
          </a:p>
          <a:p>
            <a:pPr indent="0" lvl="0" marL="0" rtl="0" algn="l">
              <a:spcBef>
                <a:spcPts val="0"/>
              </a:spcBef>
              <a:spcAft>
                <a:spcPts val="0"/>
              </a:spcAft>
              <a:buNone/>
            </a:pPr>
            <a:r>
              <a:t/>
            </a:r>
            <a:endParaRPr b="1" sz="2000">
              <a:solidFill>
                <a:schemeClr val="dk1"/>
              </a:solidFill>
              <a:latin typeface="Georgia"/>
              <a:ea typeface="Georgia"/>
              <a:cs typeface="Georgia"/>
              <a:sym typeface="Georgia"/>
            </a:endParaRPr>
          </a:p>
          <a:p>
            <a:pPr indent="-355600" lvl="0" marL="457200" rtl="0" algn="just">
              <a:lnSpc>
                <a:spcPct val="115000"/>
              </a:lnSpc>
              <a:spcBef>
                <a:spcPts val="1200"/>
              </a:spcBef>
              <a:spcAft>
                <a:spcPts val="0"/>
              </a:spcAft>
              <a:buClr>
                <a:schemeClr val="dk1"/>
              </a:buClr>
              <a:buSzPts val="2000"/>
              <a:buFont typeface="Georgia"/>
              <a:buChar char="●"/>
            </a:pPr>
            <a:r>
              <a:rPr lang="en" sz="2000">
                <a:solidFill>
                  <a:schemeClr val="dk1"/>
                </a:solidFill>
                <a:latin typeface="Georgia"/>
                <a:ea typeface="Georgia"/>
                <a:cs typeface="Georgia"/>
                <a:sym typeface="Georgia"/>
              </a:rPr>
              <a:t>Why is the war in Ukraine important?</a:t>
            </a:r>
            <a:endParaRPr sz="2000">
              <a:solidFill>
                <a:schemeClr val="dk1"/>
              </a:solidFill>
              <a:latin typeface="Georgia"/>
              <a:ea typeface="Georgia"/>
              <a:cs typeface="Georgia"/>
              <a:sym typeface="Georgia"/>
            </a:endParaRPr>
          </a:p>
          <a:p>
            <a:pPr indent="-355600" lvl="0" marL="457200" rtl="0" algn="just">
              <a:lnSpc>
                <a:spcPct val="115000"/>
              </a:lnSpc>
              <a:spcBef>
                <a:spcPts val="0"/>
              </a:spcBef>
              <a:spcAft>
                <a:spcPts val="0"/>
              </a:spcAft>
              <a:buClr>
                <a:schemeClr val="dk1"/>
              </a:buClr>
              <a:buSzPts val="2000"/>
              <a:buFont typeface="Georgia"/>
              <a:buChar char="●"/>
            </a:pPr>
            <a:r>
              <a:rPr lang="en" sz="2000">
                <a:solidFill>
                  <a:schemeClr val="dk1"/>
                </a:solidFill>
                <a:latin typeface="Georgia"/>
                <a:ea typeface="Georgia"/>
                <a:cs typeface="Georgia"/>
                <a:sym typeface="Georgia"/>
              </a:rPr>
              <a:t>What are the global implications for the war in Ukraine? (ex. Economy, energy, food security, migration, etc.)</a:t>
            </a:r>
            <a:endParaRPr sz="2000">
              <a:solidFill>
                <a:schemeClr val="dk1"/>
              </a:solidFill>
              <a:latin typeface="Georgia"/>
              <a:ea typeface="Georgia"/>
              <a:cs typeface="Georgia"/>
              <a:sym typeface="Georgia"/>
            </a:endParaRPr>
          </a:p>
          <a:p>
            <a:pPr indent="-355600" lvl="0" marL="457200" rtl="0" algn="just">
              <a:lnSpc>
                <a:spcPct val="115000"/>
              </a:lnSpc>
              <a:spcBef>
                <a:spcPts val="0"/>
              </a:spcBef>
              <a:spcAft>
                <a:spcPts val="0"/>
              </a:spcAft>
              <a:buClr>
                <a:schemeClr val="dk1"/>
              </a:buClr>
              <a:buSzPts val="2000"/>
              <a:buFont typeface="Georgia"/>
              <a:buChar char="●"/>
            </a:pPr>
            <a:r>
              <a:rPr lang="en" sz="2000">
                <a:solidFill>
                  <a:schemeClr val="dk1"/>
                </a:solidFill>
                <a:latin typeface="Georgia"/>
                <a:ea typeface="Georgia"/>
                <a:cs typeface="Georgia"/>
                <a:sym typeface="Georgia"/>
              </a:rPr>
              <a:t>How do the station sources enhance your understanding of the conflict in Ukraine?</a:t>
            </a:r>
            <a:endParaRPr sz="2000">
              <a:solidFill>
                <a:schemeClr val="dk1"/>
              </a:solidFill>
              <a:latin typeface="Georgia"/>
              <a:ea typeface="Georgia"/>
              <a:cs typeface="Georgia"/>
              <a:sym typeface="Georgia"/>
            </a:endParaRPr>
          </a:p>
          <a:p>
            <a:pPr indent="-355600" lvl="0" marL="457200" rtl="0" algn="just">
              <a:lnSpc>
                <a:spcPct val="115000"/>
              </a:lnSpc>
              <a:spcBef>
                <a:spcPts val="0"/>
              </a:spcBef>
              <a:spcAft>
                <a:spcPts val="0"/>
              </a:spcAft>
              <a:buClr>
                <a:schemeClr val="dk1"/>
              </a:buClr>
              <a:buSzPts val="2000"/>
              <a:buFont typeface="Georgia"/>
              <a:buChar char="●"/>
            </a:pPr>
            <a:r>
              <a:rPr lang="en" sz="2000">
                <a:solidFill>
                  <a:schemeClr val="dk1"/>
                </a:solidFill>
                <a:latin typeface="Georgia"/>
                <a:ea typeface="Georgia"/>
                <a:cs typeface="Georgia"/>
                <a:sym typeface="Georgia"/>
              </a:rPr>
              <a:t>What predictions can we make of the future regarding Russia’s ambitions, Ukrainian nationalism, and the world’s response to the ongoing conflict? </a:t>
            </a:r>
            <a:endParaRPr sz="2000">
              <a:solidFill>
                <a:schemeClr val="dk1"/>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2">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0000"/>
        </a:solidFill>
      </p:bgPr>
    </p:bg>
    <p:spTree>
      <p:nvGrpSpPr>
        <p:cNvPr id="114" name="Shape 114"/>
        <p:cNvGrpSpPr/>
        <p:nvPr/>
      </p:nvGrpSpPr>
      <p:grpSpPr>
        <a:xfrm>
          <a:off x="0" y="0"/>
          <a:ext cx="0" cy="0"/>
          <a:chOff x="0" y="0"/>
          <a:chExt cx="0" cy="0"/>
        </a:xfrm>
      </p:grpSpPr>
      <p:sp>
        <p:nvSpPr>
          <p:cNvPr id="115" name="Google Shape;115;p26"/>
          <p:cNvSpPr txBox="1"/>
          <p:nvPr>
            <p:ph type="title"/>
          </p:nvPr>
        </p:nvSpPr>
        <p:spPr>
          <a:xfrm>
            <a:off x="585300" y="1258025"/>
            <a:ext cx="7973400" cy="2369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7500">
                <a:solidFill>
                  <a:srgbClr val="FFE599"/>
                </a:solidFill>
                <a:latin typeface="Bebas Neue"/>
                <a:ea typeface="Bebas Neue"/>
                <a:cs typeface="Bebas Neue"/>
                <a:sym typeface="Bebas Neue"/>
              </a:rPr>
              <a:t>Part 1: </a:t>
            </a:r>
            <a:endParaRPr sz="7500">
              <a:solidFill>
                <a:srgbClr val="FFE599"/>
              </a:solidFill>
              <a:latin typeface="Bebas Neue"/>
              <a:ea typeface="Bebas Neue"/>
              <a:cs typeface="Bebas Neue"/>
              <a:sym typeface="Bebas Neue"/>
            </a:endParaRPr>
          </a:p>
          <a:p>
            <a:pPr indent="0" lvl="0" marL="0" rtl="0" algn="ctr">
              <a:spcBef>
                <a:spcPts val="0"/>
              </a:spcBef>
              <a:spcAft>
                <a:spcPts val="0"/>
              </a:spcAft>
              <a:buNone/>
            </a:pPr>
            <a:r>
              <a:rPr lang="en" sz="7500">
                <a:solidFill>
                  <a:srgbClr val="FFE599"/>
                </a:solidFill>
                <a:latin typeface="Bebas Neue"/>
                <a:ea typeface="Bebas Neue"/>
                <a:cs typeface="Bebas Neue"/>
                <a:sym typeface="Bebas Neue"/>
              </a:rPr>
              <a:t>Warm Up</a:t>
            </a:r>
            <a:endParaRPr sz="7500">
              <a:solidFill>
                <a:srgbClr val="FFE599"/>
              </a:solidFill>
              <a:latin typeface="Bebas Neue"/>
              <a:ea typeface="Bebas Neue"/>
              <a:cs typeface="Bebas Neue"/>
              <a:sym typeface="Bebas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7"/>
          <p:cNvSpPr txBox="1"/>
          <p:nvPr/>
        </p:nvSpPr>
        <p:spPr>
          <a:xfrm>
            <a:off x="-100" y="996000"/>
            <a:ext cx="9221700" cy="4719000"/>
          </a:xfrm>
          <a:prstGeom prst="rect">
            <a:avLst/>
          </a:prstGeom>
          <a:solidFill>
            <a:schemeClr val="lt1"/>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2000">
              <a:solidFill>
                <a:schemeClr val="dk1"/>
              </a:solidFill>
              <a:latin typeface="Georgia"/>
              <a:ea typeface="Georgia"/>
              <a:cs typeface="Georgia"/>
              <a:sym typeface="Georgia"/>
            </a:endParaRPr>
          </a:p>
          <a:p>
            <a:pPr indent="0" lvl="0" marL="0" rtl="0" algn="l">
              <a:lnSpc>
                <a:spcPct val="100000"/>
              </a:lnSpc>
              <a:spcBef>
                <a:spcPts val="0"/>
              </a:spcBef>
              <a:spcAft>
                <a:spcPts val="0"/>
              </a:spcAft>
              <a:buNone/>
            </a:pPr>
            <a:r>
              <a:t/>
            </a:r>
            <a:endParaRPr b="1" sz="2000">
              <a:solidFill>
                <a:schemeClr val="dk1"/>
              </a:solidFill>
              <a:latin typeface="Georgia"/>
              <a:ea typeface="Georgia"/>
              <a:cs typeface="Georgia"/>
              <a:sym typeface="Georgia"/>
            </a:endParaRPr>
          </a:p>
        </p:txBody>
      </p:sp>
      <p:sp>
        <p:nvSpPr>
          <p:cNvPr id="121" name="Google Shape;121;p27"/>
          <p:cNvSpPr txBox="1"/>
          <p:nvPr/>
        </p:nvSpPr>
        <p:spPr>
          <a:xfrm>
            <a:off x="-11375" y="979500"/>
            <a:ext cx="4583400" cy="4735500"/>
          </a:xfrm>
          <a:prstGeom prst="rect">
            <a:avLst/>
          </a:prstGeom>
          <a:solidFill>
            <a:srgbClr val="20124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22" name="Google Shape;122;p27"/>
          <p:cNvSpPr txBox="1"/>
          <p:nvPr/>
        </p:nvSpPr>
        <p:spPr>
          <a:xfrm>
            <a:off x="148825" y="1577575"/>
            <a:ext cx="4263000" cy="4046400"/>
          </a:xfrm>
          <a:prstGeom prst="rect">
            <a:avLst/>
          </a:prstGeom>
          <a:noFill/>
          <a:ln>
            <a:noFill/>
          </a:ln>
        </p:spPr>
        <p:txBody>
          <a:bodyPr anchorCtr="0" anchor="t" bIns="91425" lIns="91425" spcFirstLastPara="1" rIns="91425" wrap="square" tIns="91425">
            <a:noAutofit/>
          </a:bodyPr>
          <a:lstStyle/>
          <a:p>
            <a:pPr indent="-387350" lvl="0" marL="457200" rtl="0" algn="l">
              <a:spcBef>
                <a:spcPts val="0"/>
              </a:spcBef>
              <a:spcAft>
                <a:spcPts val="0"/>
              </a:spcAft>
              <a:buClr>
                <a:schemeClr val="lt1"/>
              </a:buClr>
              <a:buSzPts val="2500"/>
              <a:buFont typeface="Georgia"/>
              <a:buChar char="●"/>
            </a:pPr>
            <a:r>
              <a:rPr lang="en" sz="2500">
                <a:solidFill>
                  <a:schemeClr val="lt1"/>
                </a:solidFill>
                <a:latin typeface="Georgia"/>
                <a:ea typeface="Georgia"/>
                <a:cs typeface="Georgia"/>
                <a:sym typeface="Georgia"/>
              </a:rPr>
              <a:t>What do you know about the war in Ukraine?</a:t>
            </a:r>
            <a:endParaRPr sz="2500">
              <a:solidFill>
                <a:schemeClr val="lt1"/>
              </a:solidFill>
              <a:latin typeface="Georgia"/>
              <a:ea typeface="Georgia"/>
              <a:cs typeface="Georgia"/>
              <a:sym typeface="Georgia"/>
            </a:endParaRPr>
          </a:p>
          <a:p>
            <a:pPr indent="-387350" lvl="0" marL="457200" rtl="0" algn="l">
              <a:spcBef>
                <a:spcPts val="0"/>
              </a:spcBef>
              <a:spcAft>
                <a:spcPts val="0"/>
              </a:spcAft>
              <a:buClr>
                <a:schemeClr val="lt1"/>
              </a:buClr>
              <a:buSzPts val="2500"/>
              <a:buFont typeface="Georgia"/>
              <a:buChar char="●"/>
            </a:pPr>
            <a:r>
              <a:rPr lang="en" sz="2500">
                <a:solidFill>
                  <a:schemeClr val="lt1"/>
                </a:solidFill>
                <a:latin typeface="Georgia"/>
                <a:ea typeface="Georgia"/>
                <a:cs typeface="Georgia"/>
                <a:sym typeface="Georgia"/>
              </a:rPr>
              <a:t>Why did Russia invade Ukraine in 2022? What are the origins of the conflict?</a:t>
            </a:r>
            <a:endParaRPr sz="2500">
              <a:solidFill>
                <a:schemeClr val="lt1"/>
              </a:solidFill>
              <a:latin typeface="Georgia"/>
              <a:ea typeface="Georgia"/>
              <a:cs typeface="Georgia"/>
              <a:sym typeface="Georgia"/>
            </a:endParaRPr>
          </a:p>
          <a:p>
            <a:pPr indent="-387350" lvl="0" marL="457200" rtl="0" algn="l">
              <a:spcBef>
                <a:spcPts val="0"/>
              </a:spcBef>
              <a:spcAft>
                <a:spcPts val="0"/>
              </a:spcAft>
              <a:buClr>
                <a:schemeClr val="lt1"/>
              </a:buClr>
              <a:buSzPts val="2500"/>
              <a:buFont typeface="Georgia"/>
              <a:buChar char="●"/>
            </a:pPr>
            <a:r>
              <a:rPr lang="en" sz="2500">
                <a:solidFill>
                  <a:schemeClr val="lt1"/>
                </a:solidFill>
                <a:latin typeface="Georgia"/>
                <a:ea typeface="Georgia"/>
                <a:cs typeface="Georgia"/>
                <a:sym typeface="Georgia"/>
              </a:rPr>
              <a:t>What has been the impact of the war on Canada and on the rest of the world? </a:t>
            </a:r>
            <a:endParaRPr sz="2500">
              <a:solidFill>
                <a:schemeClr val="lt1"/>
              </a:solidFill>
              <a:latin typeface="Georgia"/>
              <a:ea typeface="Georgia"/>
              <a:cs typeface="Georgia"/>
              <a:sym typeface="Georgia"/>
            </a:endParaRPr>
          </a:p>
        </p:txBody>
      </p:sp>
      <p:sp>
        <p:nvSpPr>
          <p:cNvPr id="123" name="Google Shape;123;p27"/>
          <p:cNvSpPr txBox="1"/>
          <p:nvPr>
            <p:ph type="title"/>
          </p:nvPr>
        </p:nvSpPr>
        <p:spPr>
          <a:xfrm>
            <a:off x="0" y="0"/>
            <a:ext cx="9144000" cy="1429800"/>
          </a:xfrm>
          <a:prstGeom prst="rect">
            <a:avLst/>
          </a:prstGeom>
          <a:solidFill>
            <a:srgbClr val="660000"/>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6000">
                <a:solidFill>
                  <a:srgbClr val="FFE599"/>
                </a:solidFill>
                <a:latin typeface="Bebas Neue"/>
                <a:ea typeface="Bebas Neue"/>
                <a:cs typeface="Bebas Neue"/>
                <a:sym typeface="Bebas Neue"/>
              </a:rPr>
              <a:t>Introduction</a:t>
            </a:r>
            <a:endParaRPr sz="6000">
              <a:solidFill>
                <a:srgbClr val="FFE599"/>
              </a:solidFill>
              <a:latin typeface="Bebas Neue"/>
              <a:ea typeface="Bebas Neue"/>
              <a:cs typeface="Bebas Neue"/>
              <a:sym typeface="Bebas Neue"/>
            </a:endParaRPr>
          </a:p>
        </p:txBody>
      </p:sp>
      <p:pic>
        <p:nvPicPr>
          <p:cNvPr id="124" name="Google Shape;124;p27"/>
          <p:cNvPicPr preferRelativeResize="0"/>
          <p:nvPr/>
        </p:nvPicPr>
        <p:blipFill>
          <a:blip r:embed="rId3">
            <a:alphaModFix/>
          </a:blip>
          <a:stretch>
            <a:fillRect/>
          </a:stretch>
        </p:blipFill>
        <p:spPr>
          <a:xfrm>
            <a:off x="4560600" y="1429800"/>
            <a:ext cx="4583401" cy="3435249"/>
          </a:xfrm>
          <a:prstGeom prst="rect">
            <a:avLst/>
          </a:prstGeom>
          <a:noFill/>
          <a:ln>
            <a:noFill/>
          </a:ln>
        </p:spPr>
      </p:pic>
      <p:sp>
        <p:nvSpPr>
          <p:cNvPr id="125" name="Google Shape;125;p27"/>
          <p:cNvSpPr txBox="1"/>
          <p:nvPr/>
        </p:nvSpPr>
        <p:spPr>
          <a:xfrm>
            <a:off x="4560600" y="4791600"/>
            <a:ext cx="4583400" cy="923400"/>
          </a:xfrm>
          <a:prstGeom prst="rect">
            <a:avLst/>
          </a:prstGeom>
          <a:solidFill>
            <a:srgbClr val="0000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200">
              <a:solidFill>
                <a:srgbClr val="FFFFFF"/>
              </a:solidFill>
              <a:latin typeface="Times New Roman"/>
              <a:ea typeface="Times New Roman"/>
              <a:cs typeface="Times New Roman"/>
              <a:sym typeface="Times New Roman"/>
            </a:endParaRPr>
          </a:p>
          <a:p>
            <a:pPr indent="0" lvl="0" marL="0" rtl="0" algn="ctr">
              <a:spcBef>
                <a:spcPts val="0"/>
              </a:spcBef>
              <a:spcAft>
                <a:spcPts val="0"/>
              </a:spcAft>
              <a:buNone/>
            </a:pPr>
            <a:r>
              <a:rPr lang="en" sz="1200">
                <a:solidFill>
                  <a:srgbClr val="FFFFFF"/>
                </a:solidFill>
                <a:latin typeface="Times New Roman"/>
                <a:ea typeface="Times New Roman"/>
                <a:cs typeface="Times New Roman"/>
                <a:sym typeface="Times New Roman"/>
              </a:rPr>
              <a:t>Flags of Russia and Ukraine</a:t>
            </a:r>
            <a:endParaRPr sz="1200">
              <a:solidFill>
                <a:srgbClr val="FFFFFF"/>
              </a:solidFill>
              <a:latin typeface="Times New Roman"/>
              <a:ea typeface="Times New Roman"/>
              <a:cs typeface="Times New Roman"/>
              <a:sym typeface="Times New Roman"/>
            </a:endParaRPr>
          </a:p>
          <a:p>
            <a:pPr indent="0" lvl="0" marL="0" rtl="0" algn="ctr">
              <a:spcBef>
                <a:spcPts val="0"/>
              </a:spcBef>
              <a:spcAft>
                <a:spcPts val="0"/>
              </a:spcAft>
              <a:buNone/>
            </a:pPr>
            <a:r>
              <a:rPr lang="en" sz="1200">
                <a:solidFill>
                  <a:srgbClr val="FFFFFF"/>
                </a:solidFill>
                <a:latin typeface="Times New Roman"/>
                <a:ea typeface="Times New Roman"/>
                <a:cs typeface="Times New Roman"/>
                <a:sym typeface="Times New Roman"/>
              </a:rPr>
              <a:t>(Source: Jernej Furman, Creative Commons)</a:t>
            </a:r>
            <a:endParaRPr sz="1200">
              <a:solidFill>
                <a:srgbClr val="FFFFFF"/>
              </a:solidFill>
              <a:latin typeface="Times New Roman"/>
              <a:ea typeface="Times New Roman"/>
              <a:cs typeface="Times New Roman"/>
              <a:sym typeface="Times New Roman"/>
            </a:endParaRPr>
          </a:p>
          <a:p>
            <a:pPr indent="0" lvl="0" marL="0" rtl="0" algn="ctr">
              <a:spcBef>
                <a:spcPts val="0"/>
              </a:spcBef>
              <a:spcAft>
                <a:spcPts val="0"/>
              </a:spcAft>
              <a:buNone/>
            </a:pPr>
            <a:r>
              <a:t/>
            </a:r>
            <a:endParaRPr sz="1200">
              <a:solidFill>
                <a:srgbClr val="FFFFFF"/>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0000"/>
        </a:solidFill>
      </p:bgPr>
    </p:bg>
    <p:spTree>
      <p:nvGrpSpPr>
        <p:cNvPr id="129" name="Shape 129"/>
        <p:cNvGrpSpPr/>
        <p:nvPr/>
      </p:nvGrpSpPr>
      <p:grpSpPr>
        <a:xfrm>
          <a:off x="0" y="0"/>
          <a:ext cx="0" cy="0"/>
          <a:chOff x="0" y="0"/>
          <a:chExt cx="0" cy="0"/>
        </a:xfrm>
      </p:grpSpPr>
      <p:sp>
        <p:nvSpPr>
          <p:cNvPr id="130" name="Google Shape;130;p28"/>
          <p:cNvSpPr txBox="1"/>
          <p:nvPr>
            <p:ph type="title"/>
          </p:nvPr>
        </p:nvSpPr>
        <p:spPr>
          <a:xfrm>
            <a:off x="585300" y="979274"/>
            <a:ext cx="7973400" cy="2511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7500">
                <a:solidFill>
                  <a:srgbClr val="FFE599"/>
                </a:solidFill>
                <a:latin typeface="Bebas Neue"/>
                <a:ea typeface="Bebas Neue"/>
                <a:cs typeface="Bebas Neue"/>
                <a:sym typeface="Bebas Neue"/>
              </a:rPr>
              <a:t>Part 2: </a:t>
            </a:r>
            <a:endParaRPr sz="7500">
              <a:solidFill>
                <a:srgbClr val="FFE599"/>
              </a:solidFill>
              <a:latin typeface="Bebas Neue"/>
              <a:ea typeface="Bebas Neue"/>
              <a:cs typeface="Bebas Neue"/>
              <a:sym typeface="Bebas Neue"/>
            </a:endParaRPr>
          </a:p>
          <a:p>
            <a:pPr indent="0" lvl="0" marL="0" rtl="0" algn="ctr">
              <a:spcBef>
                <a:spcPts val="0"/>
              </a:spcBef>
              <a:spcAft>
                <a:spcPts val="0"/>
              </a:spcAft>
              <a:buNone/>
            </a:pPr>
            <a:r>
              <a:rPr lang="en" sz="7500">
                <a:solidFill>
                  <a:srgbClr val="FFE599"/>
                </a:solidFill>
                <a:latin typeface="Bebas Neue"/>
                <a:ea typeface="Bebas Neue"/>
                <a:cs typeface="Bebas Neue"/>
                <a:sym typeface="Bebas Neue"/>
              </a:rPr>
              <a:t>Lesson</a:t>
            </a:r>
            <a:endParaRPr sz="7500">
              <a:solidFill>
                <a:srgbClr val="FFE599"/>
              </a:solidFill>
              <a:latin typeface="Bebas Neue"/>
              <a:ea typeface="Bebas Neue"/>
              <a:cs typeface="Bebas Neue"/>
              <a:sym typeface="Bebas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9"/>
          <p:cNvSpPr txBox="1"/>
          <p:nvPr>
            <p:ph type="title"/>
          </p:nvPr>
        </p:nvSpPr>
        <p:spPr>
          <a:xfrm>
            <a:off x="0" y="0"/>
            <a:ext cx="9144000" cy="987900"/>
          </a:xfrm>
          <a:prstGeom prst="rect">
            <a:avLst/>
          </a:prstGeom>
          <a:solidFill>
            <a:srgbClr val="660000"/>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5000">
                <a:solidFill>
                  <a:srgbClr val="FFE599"/>
                </a:solidFill>
                <a:latin typeface="Bebas Neue"/>
                <a:ea typeface="Bebas Neue"/>
                <a:cs typeface="Bebas Neue"/>
                <a:sym typeface="Bebas Neue"/>
              </a:rPr>
              <a:t>Ukraine-Russia Relations</a:t>
            </a:r>
            <a:endParaRPr sz="5000">
              <a:solidFill>
                <a:srgbClr val="FFE599"/>
              </a:solidFill>
              <a:latin typeface="Bebas Neue"/>
              <a:ea typeface="Bebas Neue"/>
              <a:cs typeface="Bebas Neue"/>
              <a:sym typeface="Bebas Neue"/>
            </a:endParaRPr>
          </a:p>
        </p:txBody>
      </p:sp>
      <p:sp>
        <p:nvSpPr>
          <p:cNvPr id="136" name="Google Shape;136;p29"/>
          <p:cNvSpPr txBox="1"/>
          <p:nvPr/>
        </p:nvSpPr>
        <p:spPr>
          <a:xfrm>
            <a:off x="0" y="1066700"/>
            <a:ext cx="6493200" cy="4648200"/>
          </a:xfrm>
          <a:prstGeom prst="rect">
            <a:avLst/>
          </a:prstGeom>
          <a:solidFill>
            <a:schemeClr val="lt1"/>
          </a:solid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Georgia"/>
              <a:buChar char="●"/>
            </a:pPr>
            <a:r>
              <a:rPr lang="en" sz="1800">
                <a:latin typeface="Georgia"/>
                <a:ea typeface="Georgia"/>
                <a:cs typeface="Georgia"/>
                <a:sym typeface="Georgia"/>
              </a:rPr>
              <a:t>Russia and Ukraine have a long, complicated history together as </a:t>
            </a:r>
            <a:r>
              <a:rPr lang="en" sz="1800">
                <a:latin typeface="Georgia"/>
                <a:ea typeface="Georgia"/>
                <a:cs typeface="Georgia"/>
                <a:sym typeface="Georgia"/>
              </a:rPr>
              <a:t>descendants</a:t>
            </a:r>
            <a:r>
              <a:rPr lang="en" sz="1800">
                <a:latin typeface="Georgia"/>
                <a:ea typeface="Georgia"/>
                <a:cs typeface="Georgia"/>
                <a:sym typeface="Georgia"/>
              </a:rPr>
              <a:t> from the Kievan Rus, the largest medieval state in Europe </a:t>
            </a:r>
            <a:r>
              <a:rPr baseline="30000" lang="en" sz="1800">
                <a:latin typeface="Times New Roman"/>
                <a:ea typeface="Times New Roman"/>
                <a:cs typeface="Times New Roman"/>
                <a:sym typeface="Times New Roman"/>
              </a:rPr>
              <a:t>1</a:t>
            </a:r>
            <a:endParaRPr sz="1800">
              <a:latin typeface="Georgia"/>
              <a:ea typeface="Georgia"/>
              <a:cs typeface="Georgia"/>
              <a:sym typeface="Georgia"/>
            </a:endParaRPr>
          </a:p>
          <a:p>
            <a:pPr indent="-342900" lvl="1" marL="914400" rtl="0" algn="l">
              <a:spcBef>
                <a:spcPts val="0"/>
              </a:spcBef>
              <a:spcAft>
                <a:spcPts val="0"/>
              </a:spcAft>
              <a:buSzPts val="1800"/>
              <a:buFont typeface="Georgia"/>
              <a:buChar char="○"/>
            </a:pPr>
            <a:r>
              <a:rPr lang="en" sz="1800">
                <a:latin typeface="Georgia"/>
                <a:ea typeface="Georgia"/>
                <a:cs typeface="Georgia"/>
                <a:sym typeface="Georgia"/>
              </a:rPr>
              <a:t>They share  important political, linguistic and economic ties</a:t>
            </a:r>
            <a:endParaRPr sz="1800">
              <a:latin typeface="Georgia"/>
              <a:ea typeface="Georgia"/>
              <a:cs typeface="Georgia"/>
              <a:sym typeface="Georgia"/>
            </a:endParaRPr>
          </a:p>
          <a:p>
            <a:pPr indent="-342900" lvl="0" marL="457200" rtl="0" algn="l">
              <a:spcBef>
                <a:spcPts val="0"/>
              </a:spcBef>
              <a:spcAft>
                <a:spcPts val="0"/>
              </a:spcAft>
              <a:buSzPts val="1800"/>
              <a:buFont typeface="Georgia"/>
              <a:buChar char="●"/>
            </a:pPr>
            <a:r>
              <a:rPr b="1" lang="en" sz="1800">
                <a:latin typeface="Georgia"/>
                <a:ea typeface="Georgia"/>
                <a:cs typeface="Georgia"/>
                <a:sym typeface="Georgia"/>
              </a:rPr>
              <a:t>Kyiv = </a:t>
            </a:r>
            <a:r>
              <a:rPr lang="en" sz="1800">
                <a:latin typeface="Georgia"/>
                <a:ea typeface="Georgia"/>
                <a:cs typeface="Georgia"/>
                <a:sym typeface="Georgia"/>
              </a:rPr>
              <a:t>Ukraine’s capital; also known as ‘Mother of all Russian cities’, and therefore central to Russian identity </a:t>
            </a:r>
            <a:r>
              <a:rPr baseline="30000" lang="en" sz="1800">
                <a:solidFill>
                  <a:schemeClr val="dk1"/>
                </a:solidFill>
                <a:latin typeface="Times New Roman"/>
                <a:ea typeface="Times New Roman"/>
                <a:cs typeface="Times New Roman"/>
                <a:sym typeface="Times New Roman"/>
              </a:rPr>
              <a:t>2</a:t>
            </a:r>
            <a:endParaRPr sz="1800">
              <a:latin typeface="Georgia"/>
              <a:ea typeface="Georgia"/>
              <a:cs typeface="Georgia"/>
              <a:sym typeface="Georgia"/>
            </a:endParaRPr>
          </a:p>
          <a:p>
            <a:pPr indent="-342900" lvl="1" marL="914400" rtl="0" algn="l">
              <a:spcBef>
                <a:spcPts val="0"/>
              </a:spcBef>
              <a:spcAft>
                <a:spcPts val="0"/>
              </a:spcAft>
              <a:buSzPts val="1800"/>
              <a:buFont typeface="Georgia"/>
              <a:buChar char="○"/>
            </a:pPr>
            <a:r>
              <a:rPr lang="en" sz="1800">
                <a:latin typeface="Georgia"/>
                <a:ea typeface="Georgia"/>
                <a:cs typeface="Georgia"/>
                <a:sym typeface="Georgia"/>
              </a:rPr>
              <a:t>Vladimir Putin, president of Russia, believes that Russians and Ukrainians are “one people” </a:t>
            </a:r>
            <a:r>
              <a:rPr baseline="30000" lang="en" sz="1800">
                <a:solidFill>
                  <a:schemeClr val="dk1"/>
                </a:solidFill>
                <a:latin typeface="Times New Roman"/>
                <a:ea typeface="Times New Roman"/>
                <a:cs typeface="Times New Roman"/>
                <a:sym typeface="Times New Roman"/>
              </a:rPr>
              <a:t>3</a:t>
            </a:r>
            <a:endParaRPr sz="1800">
              <a:latin typeface="Georgia"/>
              <a:ea typeface="Georgia"/>
              <a:cs typeface="Georgia"/>
              <a:sym typeface="Georgia"/>
            </a:endParaRPr>
          </a:p>
          <a:p>
            <a:pPr indent="-342900" lvl="0" marL="457200" rtl="0" algn="l">
              <a:spcBef>
                <a:spcPts val="0"/>
              </a:spcBef>
              <a:spcAft>
                <a:spcPts val="0"/>
              </a:spcAft>
              <a:buSzPts val="1800"/>
              <a:buFont typeface="Georgia"/>
              <a:buChar char="●"/>
            </a:pPr>
            <a:r>
              <a:rPr b="1" lang="en" sz="1800">
                <a:latin typeface="Georgia"/>
                <a:ea typeface="Georgia"/>
                <a:cs typeface="Georgia"/>
                <a:sym typeface="Georgia"/>
              </a:rPr>
              <a:t>August 1991: </a:t>
            </a:r>
            <a:r>
              <a:rPr lang="en" sz="1800">
                <a:latin typeface="Georgia"/>
                <a:ea typeface="Georgia"/>
                <a:cs typeface="Georgia"/>
                <a:sym typeface="Georgia"/>
              </a:rPr>
              <a:t>Ukraine voted to leave the Soviet Union; soon after, the Soviet Union dissolved in December 1991 </a:t>
            </a:r>
            <a:r>
              <a:rPr baseline="30000" lang="en" sz="1800">
                <a:solidFill>
                  <a:schemeClr val="dk1"/>
                </a:solidFill>
                <a:latin typeface="Times New Roman"/>
                <a:ea typeface="Times New Roman"/>
                <a:cs typeface="Times New Roman"/>
                <a:sym typeface="Times New Roman"/>
              </a:rPr>
              <a:t>4</a:t>
            </a:r>
            <a:endParaRPr sz="1800">
              <a:latin typeface="Georgia"/>
              <a:ea typeface="Georgia"/>
              <a:cs typeface="Georgia"/>
              <a:sym typeface="Georgia"/>
            </a:endParaRPr>
          </a:p>
          <a:p>
            <a:pPr indent="-342900" lvl="0" marL="457200" rtl="0" algn="l">
              <a:spcBef>
                <a:spcPts val="0"/>
              </a:spcBef>
              <a:spcAft>
                <a:spcPts val="0"/>
              </a:spcAft>
              <a:buSzPts val="1800"/>
              <a:buFont typeface="Georgia"/>
              <a:buChar char="●"/>
            </a:pPr>
            <a:r>
              <a:rPr lang="en" sz="1800">
                <a:latin typeface="Georgia"/>
                <a:ea typeface="Georgia"/>
                <a:cs typeface="Georgia"/>
                <a:sym typeface="Georgia"/>
              </a:rPr>
              <a:t>Since then, Ukrainian nationalism has been on the rise and Ukraine has made efforts to distance itself from Russia’s interference by seeking closer ties with the European Union and the North Atlantic Treaty Organization </a:t>
            </a:r>
            <a:r>
              <a:rPr baseline="30000" lang="en" sz="1800">
                <a:solidFill>
                  <a:schemeClr val="dk1"/>
                </a:solidFill>
                <a:latin typeface="Times New Roman"/>
                <a:ea typeface="Times New Roman"/>
                <a:cs typeface="Times New Roman"/>
                <a:sym typeface="Times New Roman"/>
              </a:rPr>
              <a:t>5</a:t>
            </a:r>
            <a:endParaRPr sz="1800">
              <a:latin typeface="Georgia"/>
              <a:ea typeface="Georgia"/>
              <a:cs typeface="Georgia"/>
              <a:sym typeface="Georgia"/>
            </a:endParaRPr>
          </a:p>
        </p:txBody>
      </p:sp>
      <p:pic>
        <p:nvPicPr>
          <p:cNvPr id="137" name="Google Shape;137;p29">
            <a:hlinkClick r:id="rId3"/>
          </p:cNvPr>
          <p:cNvPicPr preferRelativeResize="0"/>
          <p:nvPr/>
        </p:nvPicPr>
        <p:blipFill>
          <a:blip r:embed="rId4">
            <a:alphaModFix/>
          </a:blip>
          <a:stretch>
            <a:fillRect/>
          </a:stretch>
        </p:blipFill>
        <p:spPr>
          <a:xfrm>
            <a:off x="6431341" y="987900"/>
            <a:ext cx="2712659" cy="3618900"/>
          </a:xfrm>
          <a:prstGeom prst="rect">
            <a:avLst/>
          </a:prstGeom>
          <a:noFill/>
          <a:ln>
            <a:noFill/>
          </a:ln>
        </p:spPr>
      </p:pic>
      <p:sp>
        <p:nvSpPr>
          <p:cNvPr id="138" name="Google Shape;138;p29"/>
          <p:cNvSpPr txBox="1"/>
          <p:nvPr/>
        </p:nvSpPr>
        <p:spPr>
          <a:xfrm>
            <a:off x="6431350" y="4606800"/>
            <a:ext cx="2712600" cy="11082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200">
              <a:solidFill>
                <a:srgbClr val="FFFFFF"/>
              </a:solidFill>
              <a:latin typeface="Times New Roman"/>
              <a:ea typeface="Times New Roman"/>
              <a:cs typeface="Times New Roman"/>
              <a:sym typeface="Times New Roman"/>
            </a:endParaRPr>
          </a:p>
          <a:p>
            <a:pPr indent="0" lvl="0" marL="0" rtl="0" algn="ctr">
              <a:spcBef>
                <a:spcPts val="0"/>
              </a:spcBef>
              <a:spcAft>
                <a:spcPts val="0"/>
              </a:spcAft>
              <a:buNone/>
            </a:pPr>
            <a:r>
              <a:rPr lang="en" sz="1200">
                <a:solidFill>
                  <a:srgbClr val="FFFFFF"/>
                </a:solidFill>
                <a:latin typeface="Times New Roman"/>
                <a:ea typeface="Times New Roman"/>
                <a:cs typeface="Times New Roman"/>
                <a:sym typeface="Times New Roman"/>
              </a:rPr>
              <a:t>11th Century Kievan Rus territories (Source: World History Encyclopedia, SeikoEn, Creative Commons)</a:t>
            </a:r>
            <a:endParaRPr sz="1200">
              <a:solidFill>
                <a:srgbClr val="FFFFFF"/>
              </a:solidFill>
              <a:latin typeface="Times New Roman"/>
              <a:ea typeface="Times New Roman"/>
              <a:cs typeface="Times New Roman"/>
              <a:sym typeface="Times New Roman"/>
            </a:endParaRPr>
          </a:p>
          <a:p>
            <a:pPr indent="0" lvl="0" marL="0" rtl="0" algn="ctr">
              <a:spcBef>
                <a:spcPts val="0"/>
              </a:spcBef>
              <a:spcAft>
                <a:spcPts val="0"/>
              </a:spcAft>
              <a:buNone/>
            </a:pPr>
            <a:r>
              <a:t/>
            </a:r>
            <a:endParaRPr sz="1200">
              <a:solidFill>
                <a:srgbClr val="FFFFFF"/>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30"/>
          <p:cNvSpPr txBox="1"/>
          <p:nvPr>
            <p:ph type="title"/>
          </p:nvPr>
        </p:nvSpPr>
        <p:spPr>
          <a:xfrm>
            <a:off x="0" y="0"/>
            <a:ext cx="9144000" cy="886800"/>
          </a:xfrm>
          <a:prstGeom prst="rect">
            <a:avLst/>
          </a:prstGeom>
          <a:solidFill>
            <a:srgbClr val="4C1130"/>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5000">
                <a:solidFill>
                  <a:srgbClr val="FFE599"/>
                </a:solidFill>
                <a:latin typeface="Bebas Neue"/>
                <a:ea typeface="Bebas Neue"/>
                <a:cs typeface="Bebas Neue"/>
                <a:sym typeface="Bebas Neue"/>
              </a:rPr>
              <a:t>Annexation of Crimea</a:t>
            </a:r>
            <a:endParaRPr sz="5000">
              <a:solidFill>
                <a:srgbClr val="FFE599"/>
              </a:solidFill>
              <a:latin typeface="Bebas Neue"/>
              <a:ea typeface="Bebas Neue"/>
              <a:cs typeface="Bebas Neue"/>
              <a:sym typeface="Bebas Neue"/>
            </a:endParaRPr>
          </a:p>
        </p:txBody>
      </p:sp>
      <p:sp>
        <p:nvSpPr>
          <p:cNvPr id="144" name="Google Shape;144;p30"/>
          <p:cNvSpPr txBox="1"/>
          <p:nvPr/>
        </p:nvSpPr>
        <p:spPr>
          <a:xfrm>
            <a:off x="0" y="886800"/>
            <a:ext cx="6145800" cy="4828200"/>
          </a:xfrm>
          <a:prstGeom prst="rect">
            <a:avLst/>
          </a:prstGeom>
          <a:solidFill>
            <a:schemeClr val="lt1"/>
          </a:solidFill>
          <a:ln>
            <a:noFill/>
          </a:ln>
        </p:spPr>
        <p:txBody>
          <a:bodyPr anchorCtr="0" anchor="t" bIns="91425" lIns="91425" spcFirstLastPara="1" rIns="91425" wrap="square" tIns="91425">
            <a:noAutofit/>
          </a:bodyPr>
          <a:lstStyle/>
          <a:p>
            <a:pPr indent="-349250" lvl="0" marL="457200" rtl="0" algn="l">
              <a:spcBef>
                <a:spcPts val="0"/>
              </a:spcBef>
              <a:spcAft>
                <a:spcPts val="0"/>
              </a:spcAft>
              <a:buClr>
                <a:schemeClr val="dk1"/>
              </a:buClr>
              <a:buSzPts val="1900"/>
              <a:buFont typeface="Georgia"/>
              <a:buChar char="●"/>
            </a:pPr>
            <a:r>
              <a:rPr b="1" lang="en" sz="1900">
                <a:solidFill>
                  <a:schemeClr val="dk1"/>
                </a:solidFill>
                <a:latin typeface="Georgia"/>
                <a:ea typeface="Georgia"/>
                <a:cs typeface="Georgia"/>
                <a:sym typeface="Georgia"/>
              </a:rPr>
              <a:t>February, 1954: </a:t>
            </a:r>
            <a:r>
              <a:rPr lang="en" sz="1900">
                <a:solidFill>
                  <a:schemeClr val="dk1"/>
                </a:solidFill>
                <a:latin typeface="Georgia"/>
                <a:ea typeface="Georgia"/>
                <a:cs typeface="Georgia"/>
                <a:sym typeface="Georgia"/>
              </a:rPr>
              <a:t>Nikita Khrushchev, leader of the Soviet Union, made the controversial decision to transfer Crimea to Ukraine to promote good relations between the two nations </a:t>
            </a:r>
            <a:r>
              <a:rPr baseline="30000" lang="en" sz="1800">
                <a:solidFill>
                  <a:schemeClr val="dk1"/>
                </a:solidFill>
                <a:latin typeface="Times New Roman"/>
                <a:ea typeface="Times New Roman"/>
                <a:cs typeface="Times New Roman"/>
                <a:sym typeface="Times New Roman"/>
              </a:rPr>
              <a:t>1</a:t>
            </a:r>
            <a:endParaRPr sz="1900">
              <a:solidFill>
                <a:schemeClr val="dk1"/>
              </a:solidFill>
              <a:latin typeface="Georgia"/>
              <a:ea typeface="Georgia"/>
              <a:cs typeface="Georgia"/>
              <a:sym typeface="Georgia"/>
            </a:endParaRPr>
          </a:p>
          <a:p>
            <a:pPr indent="-349250" lvl="0" marL="457200" rtl="0" algn="l">
              <a:spcBef>
                <a:spcPts val="0"/>
              </a:spcBef>
              <a:spcAft>
                <a:spcPts val="0"/>
              </a:spcAft>
              <a:buClr>
                <a:schemeClr val="dk1"/>
              </a:buClr>
              <a:buSzPts val="1900"/>
              <a:buFont typeface="Georgia"/>
              <a:buChar char="●"/>
            </a:pPr>
            <a:r>
              <a:rPr b="1" lang="en" sz="1900">
                <a:solidFill>
                  <a:schemeClr val="dk1"/>
                </a:solidFill>
                <a:latin typeface="Georgia"/>
                <a:ea typeface="Georgia"/>
                <a:cs typeface="Georgia"/>
                <a:sym typeface="Georgia"/>
              </a:rPr>
              <a:t>December 2013:</a:t>
            </a:r>
            <a:r>
              <a:rPr lang="en" sz="1900">
                <a:solidFill>
                  <a:schemeClr val="dk1"/>
                </a:solidFill>
                <a:latin typeface="Georgia"/>
                <a:ea typeface="Georgia"/>
                <a:cs typeface="Georgia"/>
                <a:sym typeface="Georgia"/>
              </a:rPr>
              <a:t> Pro-EU Ukrainian President Yanukovych, under considerable Russian pressure, decided not to sign a trade agreement with the European Union, sparking Ukrainian ‘Euromaidan’ protests against their government’s perceived betrayal </a:t>
            </a:r>
            <a:r>
              <a:rPr baseline="30000" lang="en" sz="1800">
                <a:solidFill>
                  <a:schemeClr val="dk1"/>
                </a:solidFill>
                <a:latin typeface="Times New Roman"/>
                <a:ea typeface="Times New Roman"/>
                <a:cs typeface="Times New Roman"/>
                <a:sym typeface="Times New Roman"/>
              </a:rPr>
              <a:t>2</a:t>
            </a:r>
            <a:endParaRPr sz="1900">
              <a:solidFill>
                <a:schemeClr val="dk1"/>
              </a:solidFill>
              <a:latin typeface="Georgia"/>
              <a:ea typeface="Georgia"/>
              <a:cs typeface="Georgia"/>
              <a:sym typeface="Georgia"/>
            </a:endParaRPr>
          </a:p>
          <a:p>
            <a:pPr indent="-349250" lvl="0" marL="457200" rtl="0" algn="l">
              <a:spcBef>
                <a:spcPts val="0"/>
              </a:spcBef>
              <a:spcAft>
                <a:spcPts val="0"/>
              </a:spcAft>
              <a:buClr>
                <a:schemeClr val="dk1"/>
              </a:buClr>
              <a:buSzPts val="1900"/>
              <a:buFont typeface="Georgia"/>
              <a:buChar char="●"/>
            </a:pPr>
            <a:r>
              <a:rPr b="1" lang="en" sz="1900">
                <a:solidFill>
                  <a:schemeClr val="dk1"/>
                </a:solidFill>
                <a:latin typeface="Georgia"/>
                <a:ea typeface="Georgia"/>
                <a:cs typeface="Georgia"/>
                <a:sym typeface="Georgia"/>
              </a:rPr>
              <a:t>February, 2014:</a:t>
            </a:r>
            <a:r>
              <a:rPr lang="en" sz="1900">
                <a:solidFill>
                  <a:schemeClr val="dk1"/>
                </a:solidFill>
                <a:latin typeface="Georgia"/>
                <a:ea typeface="Georgia"/>
                <a:cs typeface="Georgia"/>
                <a:sym typeface="Georgia"/>
              </a:rPr>
              <a:t> Russia annexed the Crimean Peninsula to protect the Russian majority population in the area from Western influence, thereby taking control of the Black Sea ports and giving them strategic advantage over routes to the Mediterranean, Middle East and Balkans </a:t>
            </a:r>
            <a:r>
              <a:rPr baseline="30000" lang="en" sz="1800">
                <a:solidFill>
                  <a:schemeClr val="dk1"/>
                </a:solidFill>
                <a:latin typeface="Times New Roman"/>
                <a:ea typeface="Times New Roman"/>
                <a:cs typeface="Times New Roman"/>
                <a:sym typeface="Times New Roman"/>
              </a:rPr>
              <a:t>3</a:t>
            </a:r>
            <a:endParaRPr sz="1900">
              <a:solidFill>
                <a:schemeClr val="dk1"/>
              </a:solidFill>
              <a:latin typeface="Georgia"/>
              <a:ea typeface="Georgia"/>
              <a:cs typeface="Georgia"/>
              <a:sym typeface="Georgia"/>
            </a:endParaRPr>
          </a:p>
          <a:p>
            <a:pPr indent="0" lvl="0" marL="0" rtl="0" algn="l">
              <a:spcBef>
                <a:spcPts val="0"/>
              </a:spcBef>
              <a:spcAft>
                <a:spcPts val="0"/>
              </a:spcAft>
              <a:buNone/>
            </a:pPr>
            <a:r>
              <a:t/>
            </a:r>
            <a:endParaRPr sz="1900">
              <a:latin typeface="Georgia"/>
              <a:ea typeface="Georgia"/>
              <a:cs typeface="Georgia"/>
              <a:sym typeface="Georgia"/>
            </a:endParaRPr>
          </a:p>
        </p:txBody>
      </p:sp>
      <p:pic>
        <p:nvPicPr>
          <p:cNvPr id="145" name="Google Shape;145;p30"/>
          <p:cNvPicPr preferRelativeResize="0"/>
          <p:nvPr/>
        </p:nvPicPr>
        <p:blipFill>
          <a:blip r:embed="rId3">
            <a:alphaModFix/>
          </a:blip>
          <a:stretch>
            <a:fillRect/>
          </a:stretch>
        </p:blipFill>
        <p:spPr>
          <a:xfrm>
            <a:off x="6070550" y="886800"/>
            <a:ext cx="3073450" cy="2311225"/>
          </a:xfrm>
          <a:prstGeom prst="rect">
            <a:avLst/>
          </a:prstGeom>
          <a:noFill/>
          <a:ln>
            <a:noFill/>
          </a:ln>
        </p:spPr>
      </p:pic>
      <p:sp>
        <p:nvSpPr>
          <p:cNvPr id="146" name="Google Shape;146;p30"/>
          <p:cNvSpPr txBox="1"/>
          <p:nvPr/>
        </p:nvSpPr>
        <p:spPr>
          <a:xfrm>
            <a:off x="6070525" y="3105600"/>
            <a:ext cx="3073500" cy="5103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Times New Roman"/>
                <a:ea typeface="Times New Roman"/>
                <a:cs typeface="Times New Roman"/>
                <a:sym typeface="Times New Roman"/>
              </a:rPr>
              <a:t>Russian annexation of Crimea </a:t>
            </a:r>
            <a:endParaRPr sz="1200">
              <a:solidFill>
                <a:schemeClr val="lt1"/>
              </a:solidFill>
              <a:latin typeface="Times New Roman"/>
              <a:ea typeface="Times New Roman"/>
              <a:cs typeface="Times New Roman"/>
              <a:sym typeface="Times New Roman"/>
            </a:endParaRPr>
          </a:p>
          <a:p>
            <a:pPr indent="0" lvl="0" marL="0" rtl="0" algn="ctr">
              <a:spcBef>
                <a:spcPts val="0"/>
              </a:spcBef>
              <a:spcAft>
                <a:spcPts val="0"/>
              </a:spcAft>
              <a:buNone/>
            </a:pPr>
            <a:r>
              <a:rPr lang="en" sz="1200">
                <a:solidFill>
                  <a:schemeClr val="lt1"/>
                </a:solidFill>
                <a:latin typeface="Times New Roman"/>
                <a:ea typeface="Times New Roman"/>
                <a:cs typeface="Times New Roman"/>
                <a:sym typeface="Times New Roman"/>
              </a:rPr>
              <a:t>(Source: Creative Commons)</a:t>
            </a:r>
            <a:endParaRPr sz="1200">
              <a:solidFill>
                <a:schemeClr val="lt1"/>
              </a:solidFill>
              <a:latin typeface="Times New Roman"/>
              <a:ea typeface="Times New Roman"/>
              <a:cs typeface="Times New Roman"/>
              <a:sym typeface="Times New Roman"/>
            </a:endParaRPr>
          </a:p>
        </p:txBody>
      </p:sp>
      <p:pic>
        <p:nvPicPr>
          <p:cNvPr id="147" name="Google Shape;147;p30"/>
          <p:cNvPicPr preferRelativeResize="0"/>
          <p:nvPr/>
        </p:nvPicPr>
        <p:blipFill rotWithShape="1">
          <a:blip r:embed="rId4">
            <a:alphaModFix/>
          </a:blip>
          <a:srcRect b="0" l="0" r="0" t="11738"/>
          <a:stretch/>
        </p:blipFill>
        <p:spPr>
          <a:xfrm>
            <a:off x="6070550" y="3615900"/>
            <a:ext cx="3073450" cy="1760701"/>
          </a:xfrm>
          <a:prstGeom prst="rect">
            <a:avLst/>
          </a:prstGeom>
          <a:noFill/>
          <a:ln>
            <a:noFill/>
          </a:ln>
        </p:spPr>
      </p:pic>
      <p:sp>
        <p:nvSpPr>
          <p:cNvPr id="148" name="Google Shape;148;p30"/>
          <p:cNvSpPr txBox="1"/>
          <p:nvPr/>
        </p:nvSpPr>
        <p:spPr>
          <a:xfrm>
            <a:off x="6070550" y="5204700"/>
            <a:ext cx="3073500" cy="5103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Times New Roman"/>
                <a:ea typeface="Times New Roman"/>
                <a:cs typeface="Times New Roman"/>
                <a:sym typeface="Times New Roman"/>
              </a:rPr>
              <a:t>Euromaidan Protests (Source: Mykhailo Liapin, Creative Commons)</a:t>
            </a:r>
            <a:endParaRPr sz="1200">
              <a:solidFill>
                <a:schemeClr val="lt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31"/>
          <p:cNvSpPr txBox="1"/>
          <p:nvPr>
            <p:ph type="title"/>
          </p:nvPr>
        </p:nvSpPr>
        <p:spPr>
          <a:xfrm>
            <a:off x="0" y="0"/>
            <a:ext cx="9144000" cy="1066800"/>
          </a:xfrm>
          <a:prstGeom prst="rect">
            <a:avLst/>
          </a:prstGeom>
          <a:solidFill>
            <a:srgbClr val="4C1130"/>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5000">
                <a:solidFill>
                  <a:srgbClr val="FFE599"/>
                </a:solidFill>
                <a:latin typeface="Bebas Neue"/>
                <a:ea typeface="Bebas Neue"/>
                <a:cs typeface="Bebas Neue"/>
                <a:sym typeface="Bebas Neue"/>
              </a:rPr>
              <a:t>Invasion of Ukraine</a:t>
            </a:r>
            <a:endParaRPr sz="5000">
              <a:solidFill>
                <a:srgbClr val="FFE599"/>
              </a:solidFill>
              <a:latin typeface="Bebas Neue"/>
              <a:ea typeface="Bebas Neue"/>
              <a:cs typeface="Bebas Neue"/>
              <a:sym typeface="Bebas Neue"/>
            </a:endParaRPr>
          </a:p>
        </p:txBody>
      </p:sp>
      <p:sp>
        <p:nvSpPr>
          <p:cNvPr id="154" name="Google Shape;154;p31"/>
          <p:cNvSpPr txBox="1"/>
          <p:nvPr/>
        </p:nvSpPr>
        <p:spPr>
          <a:xfrm>
            <a:off x="0" y="1066800"/>
            <a:ext cx="4372500" cy="4648200"/>
          </a:xfrm>
          <a:prstGeom prst="rect">
            <a:avLst/>
          </a:prstGeom>
          <a:solidFill>
            <a:schemeClr val="lt1"/>
          </a:solidFill>
          <a:ln>
            <a:noFill/>
          </a:ln>
        </p:spPr>
        <p:txBody>
          <a:bodyPr anchorCtr="0" anchor="t" bIns="91425" lIns="91425" spcFirstLastPara="1" rIns="91425" wrap="square" tIns="91425">
            <a:noAutofit/>
          </a:bodyPr>
          <a:lstStyle/>
          <a:p>
            <a:pPr indent="-349250" lvl="0" marL="457200" rtl="0" algn="l">
              <a:spcBef>
                <a:spcPts val="0"/>
              </a:spcBef>
              <a:spcAft>
                <a:spcPts val="0"/>
              </a:spcAft>
              <a:buClr>
                <a:schemeClr val="dk1"/>
              </a:buClr>
              <a:buSzPts val="1900"/>
              <a:buFont typeface="Georgia"/>
              <a:buChar char="●"/>
            </a:pPr>
            <a:r>
              <a:rPr b="1" lang="en" sz="1800">
                <a:solidFill>
                  <a:schemeClr val="dk1"/>
                </a:solidFill>
                <a:latin typeface="Georgia"/>
                <a:ea typeface="Georgia"/>
                <a:cs typeface="Georgia"/>
                <a:sym typeface="Georgia"/>
              </a:rPr>
              <a:t>September 2020: </a:t>
            </a:r>
            <a:r>
              <a:rPr lang="en" sz="1800">
                <a:solidFill>
                  <a:schemeClr val="dk1"/>
                </a:solidFill>
                <a:latin typeface="Georgia"/>
                <a:ea typeface="Georgia"/>
                <a:cs typeface="Georgia"/>
                <a:sym typeface="Georgia"/>
              </a:rPr>
              <a:t>Ukraine, under President Volodymyr Zelensky, declared their intention to gain full NATO membership, which Putin perceived as a direct betrayal from NATO’s alleged agreement not to expand to the former Soviet Bloc </a:t>
            </a:r>
            <a:r>
              <a:rPr baseline="30000" lang="en" sz="1700">
                <a:solidFill>
                  <a:schemeClr val="dk1"/>
                </a:solidFill>
                <a:latin typeface="Times New Roman"/>
                <a:ea typeface="Times New Roman"/>
                <a:cs typeface="Times New Roman"/>
                <a:sym typeface="Times New Roman"/>
              </a:rPr>
              <a:t>1</a:t>
            </a:r>
            <a:endParaRPr sz="1800">
              <a:solidFill>
                <a:schemeClr val="dk1"/>
              </a:solidFill>
              <a:latin typeface="Georgia"/>
              <a:ea typeface="Georgia"/>
              <a:cs typeface="Georgia"/>
              <a:sym typeface="Georgia"/>
            </a:endParaRPr>
          </a:p>
          <a:p>
            <a:pPr indent="-349250" lvl="0" marL="457200" rtl="0" algn="l">
              <a:spcBef>
                <a:spcPts val="0"/>
              </a:spcBef>
              <a:spcAft>
                <a:spcPts val="0"/>
              </a:spcAft>
              <a:buClr>
                <a:schemeClr val="dk1"/>
              </a:buClr>
              <a:buSzPts val="1900"/>
              <a:buFont typeface="Georgia"/>
              <a:buChar char="●"/>
            </a:pPr>
            <a:r>
              <a:rPr b="1" lang="en" sz="1800">
                <a:solidFill>
                  <a:schemeClr val="dk1"/>
                </a:solidFill>
                <a:latin typeface="Georgia"/>
                <a:ea typeface="Georgia"/>
                <a:cs typeface="Georgia"/>
                <a:sym typeface="Georgia"/>
              </a:rPr>
              <a:t>February 24, 2022: </a:t>
            </a:r>
            <a:r>
              <a:rPr lang="en" sz="1800">
                <a:solidFill>
                  <a:schemeClr val="dk1"/>
                </a:solidFill>
                <a:latin typeface="Georgia"/>
                <a:ea typeface="Georgia"/>
                <a:cs typeface="Georgia"/>
                <a:sym typeface="Georgia"/>
              </a:rPr>
              <a:t>Putin launched a ‘Special Military Operation’ for the purposes of ‘demilitarization’ and ‘denazification’ of Ukraine, thereby invading Ukraine with 190 000 troops and bombings in Kyiv, Kharkiv, Odessa and the Donbass area </a:t>
            </a:r>
            <a:r>
              <a:rPr baseline="30000" lang="en" sz="1700">
                <a:solidFill>
                  <a:schemeClr val="dk1"/>
                </a:solidFill>
                <a:latin typeface="Times New Roman"/>
                <a:ea typeface="Times New Roman"/>
                <a:cs typeface="Times New Roman"/>
                <a:sym typeface="Times New Roman"/>
              </a:rPr>
              <a:t>2</a:t>
            </a:r>
            <a:r>
              <a:rPr lang="en" sz="1800">
                <a:solidFill>
                  <a:schemeClr val="dk1"/>
                </a:solidFill>
                <a:latin typeface="Georgia"/>
                <a:ea typeface="Georgia"/>
                <a:cs typeface="Georgia"/>
                <a:sym typeface="Georgia"/>
              </a:rPr>
              <a:t> </a:t>
            </a:r>
            <a:endParaRPr sz="1800">
              <a:solidFill>
                <a:schemeClr val="dk1"/>
              </a:solidFill>
              <a:latin typeface="Georgia"/>
              <a:ea typeface="Georgia"/>
              <a:cs typeface="Georgia"/>
              <a:sym typeface="Georgia"/>
            </a:endParaRPr>
          </a:p>
          <a:p>
            <a:pPr indent="0" lvl="0" marL="457200" rtl="0" algn="l">
              <a:spcBef>
                <a:spcPts val="0"/>
              </a:spcBef>
              <a:spcAft>
                <a:spcPts val="0"/>
              </a:spcAft>
              <a:buNone/>
            </a:pPr>
            <a:r>
              <a:t/>
            </a:r>
            <a:endParaRPr sz="1800">
              <a:solidFill>
                <a:schemeClr val="dk1"/>
              </a:solidFill>
              <a:latin typeface="Georgia"/>
              <a:ea typeface="Georgia"/>
              <a:cs typeface="Georgia"/>
              <a:sym typeface="Georgia"/>
            </a:endParaRPr>
          </a:p>
          <a:p>
            <a:pPr indent="0" lvl="0" marL="457200" rtl="0" algn="l">
              <a:spcBef>
                <a:spcPts val="0"/>
              </a:spcBef>
              <a:spcAft>
                <a:spcPts val="0"/>
              </a:spcAft>
              <a:buNone/>
            </a:pPr>
            <a:r>
              <a:t/>
            </a:r>
            <a:endParaRPr sz="1800">
              <a:latin typeface="Georgia"/>
              <a:ea typeface="Georgia"/>
              <a:cs typeface="Georgia"/>
              <a:sym typeface="Georgia"/>
            </a:endParaRPr>
          </a:p>
        </p:txBody>
      </p:sp>
      <p:pic>
        <p:nvPicPr>
          <p:cNvPr id="155" name="Google Shape;155;p31"/>
          <p:cNvPicPr preferRelativeResize="0"/>
          <p:nvPr/>
        </p:nvPicPr>
        <p:blipFill>
          <a:blip r:embed="rId3">
            <a:alphaModFix/>
          </a:blip>
          <a:stretch>
            <a:fillRect/>
          </a:stretch>
        </p:blipFill>
        <p:spPr>
          <a:xfrm>
            <a:off x="4372500" y="3468000"/>
            <a:ext cx="3907224" cy="2247000"/>
          </a:xfrm>
          <a:prstGeom prst="rect">
            <a:avLst/>
          </a:prstGeom>
          <a:noFill/>
          <a:ln>
            <a:noFill/>
          </a:ln>
        </p:spPr>
      </p:pic>
      <p:sp>
        <p:nvSpPr>
          <p:cNvPr id="156" name="Google Shape;156;p31"/>
          <p:cNvSpPr txBox="1"/>
          <p:nvPr/>
        </p:nvSpPr>
        <p:spPr>
          <a:xfrm>
            <a:off x="7812000" y="3520450"/>
            <a:ext cx="1332000" cy="22164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200">
              <a:solidFill>
                <a:srgbClr val="FFFFFF"/>
              </a:solidFill>
              <a:latin typeface="Times New Roman"/>
              <a:ea typeface="Times New Roman"/>
              <a:cs typeface="Times New Roman"/>
              <a:sym typeface="Times New Roman"/>
            </a:endParaRPr>
          </a:p>
          <a:p>
            <a:pPr indent="0" lvl="0" marL="0" rtl="0" algn="ctr">
              <a:spcBef>
                <a:spcPts val="0"/>
              </a:spcBef>
              <a:spcAft>
                <a:spcPts val="0"/>
              </a:spcAft>
              <a:buNone/>
            </a:pPr>
            <a:r>
              <a:rPr lang="en" sz="1200">
                <a:solidFill>
                  <a:srgbClr val="FFFFFF"/>
                </a:solidFill>
                <a:latin typeface="Times New Roman"/>
                <a:ea typeface="Times New Roman"/>
                <a:cs typeface="Times New Roman"/>
                <a:sym typeface="Times New Roman"/>
              </a:rPr>
              <a:t>Zelensky’s visit after the Bucha Massacre on August 8, 2022, the site of 458 civilian deaths. (Source: Rawpixel, Public Domain)</a:t>
            </a:r>
            <a:endParaRPr sz="1200">
              <a:solidFill>
                <a:srgbClr val="FFFFFF"/>
              </a:solidFill>
              <a:latin typeface="Times New Roman"/>
              <a:ea typeface="Times New Roman"/>
              <a:cs typeface="Times New Roman"/>
              <a:sym typeface="Times New Roman"/>
            </a:endParaRPr>
          </a:p>
          <a:p>
            <a:pPr indent="0" lvl="0" marL="0" rtl="0" algn="ctr">
              <a:spcBef>
                <a:spcPts val="0"/>
              </a:spcBef>
              <a:spcAft>
                <a:spcPts val="0"/>
              </a:spcAft>
              <a:buNone/>
            </a:pPr>
            <a:r>
              <a:t/>
            </a:r>
            <a:endParaRPr sz="1200">
              <a:solidFill>
                <a:srgbClr val="FFFFFF"/>
              </a:solidFill>
              <a:latin typeface="Times New Roman"/>
              <a:ea typeface="Times New Roman"/>
              <a:cs typeface="Times New Roman"/>
              <a:sym typeface="Times New Roman"/>
            </a:endParaRPr>
          </a:p>
        </p:txBody>
      </p:sp>
      <p:pic>
        <p:nvPicPr>
          <p:cNvPr id="157" name="Google Shape;157;p31"/>
          <p:cNvPicPr preferRelativeResize="0"/>
          <p:nvPr/>
        </p:nvPicPr>
        <p:blipFill>
          <a:blip r:embed="rId4">
            <a:alphaModFix/>
          </a:blip>
          <a:stretch>
            <a:fillRect/>
          </a:stretch>
        </p:blipFill>
        <p:spPr>
          <a:xfrm>
            <a:off x="5494175" y="1066800"/>
            <a:ext cx="3649824" cy="2453650"/>
          </a:xfrm>
          <a:prstGeom prst="rect">
            <a:avLst/>
          </a:prstGeom>
          <a:noFill/>
          <a:ln>
            <a:noFill/>
          </a:ln>
        </p:spPr>
      </p:pic>
      <p:sp>
        <p:nvSpPr>
          <p:cNvPr id="158" name="Google Shape;158;p31"/>
          <p:cNvSpPr txBox="1"/>
          <p:nvPr/>
        </p:nvSpPr>
        <p:spPr>
          <a:xfrm>
            <a:off x="4372500" y="1066800"/>
            <a:ext cx="1206600" cy="24012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200">
              <a:solidFill>
                <a:srgbClr val="FFFFFF"/>
              </a:solidFill>
              <a:latin typeface="Times New Roman"/>
              <a:ea typeface="Times New Roman"/>
              <a:cs typeface="Times New Roman"/>
              <a:sym typeface="Times New Roman"/>
            </a:endParaRPr>
          </a:p>
          <a:p>
            <a:pPr indent="0" lvl="0" marL="0" rtl="0" algn="ctr">
              <a:spcBef>
                <a:spcPts val="0"/>
              </a:spcBef>
              <a:spcAft>
                <a:spcPts val="0"/>
              </a:spcAft>
              <a:buNone/>
            </a:pPr>
            <a:r>
              <a:rPr lang="en" sz="1200">
                <a:solidFill>
                  <a:srgbClr val="FFFFFF"/>
                </a:solidFill>
                <a:latin typeface="Times New Roman"/>
                <a:ea typeface="Times New Roman"/>
                <a:cs typeface="Times New Roman"/>
                <a:sym typeface="Times New Roman"/>
              </a:rPr>
              <a:t>Demonstrations and </a:t>
            </a:r>
            <a:r>
              <a:rPr lang="en" sz="1200">
                <a:solidFill>
                  <a:srgbClr val="FFFFFF"/>
                </a:solidFill>
                <a:latin typeface="Times New Roman"/>
                <a:ea typeface="Times New Roman"/>
                <a:cs typeface="Times New Roman"/>
                <a:sym typeface="Times New Roman"/>
              </a:rPr>
              <a:t>protests</a:t>
            </a:r>
            <a:r>
              <a:rPr lang="en" sz="1200">
                <a:solidFill>
                  <a:srgbClr val="FFFFFF"/>
                </a:solidFill>
                <a:latin typeface="Times New Roman"/>
                <a:ea typeface="Times New Roman"/>
                <a:cs typeface="Times New Roman"/>
                <a:sym typeface="Times New Roman"/>
              </a:rPr>
              <a:t> related to Russia’s invasion of Ukraine in Krakow, 2023 (Source: Creative Commons)</a:t>
            </a:r>
            <a:endParaRPr sz="12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rgbClr val="FFFFFF"/>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2"/>
          <p:cNvSpPr txBox="1"/>
          <p:nvPr>
            <p:ph type="title"/>
          </p:nvPr>
        </p:nvSpPr>
        <p:spPr>
          <a:xfrm>
            <a:off x="0" y="0"/>
            <a:ext cx="9144000" cy="924600"/>
          </a:xfrm>
          <a:prstGeom prst="rect">
            <a:avLst/>
          </a:prstGeom>
          <a:solidFill>
            <a:srgbClr val="4C1130"/>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5000">
                <a:solidFill>
                  <a:srgbClr val="FFE599"/>
                </a:solidFill>
                <a:latin typeface="Bebas Neue"/>
                <a:ea typeface="Bebas Neue"/>
                <a:cs typeface="Bebas Neue"/>
                <a:sym typeface="Bebas Neue"/>
              </a:rPr>
              <a:t>Reactions and Transformations</a:t>
            </a:r>
            <a:endParaRPr sz="5000">
              <a:solidFill>
                <a:srgbClr val="FFE599"/>
              </a:solidFill>
              <a:latin typeface="Bebas Neue"/>
              <a:ea typeface="Bebas Neue"/>
              <a:cs typeface="Bebas Neue"/>
              <a:sym typeface="Bebas Neue"/>
            </a:endParaRPr>
          </a:p>
        </p:txBody>
      </p:sp>
      <p:sp>
        <p:nvSpPr>
          <p:cNvPr id="164" name="Google Shape;164;p32"/>
          <p:cNvSpPr txBox="1"/>
          <p:nvPr/>
        </p:nvSpPr>
        <p:spPr>
          <a:xfrm>
            <a:off x="0" y="924600"/>
            <a:ext cx="5204400" cy="4790400"/>
          </a:xfrm>
          <a:prstGeom prst="rect">
            <a:avLst/>
          </a:prstGeom>
          <a:solidFill>
            <a:schemeClr val="lt1"/>
          </a:solid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Georgia"/>
              <a:buChar char="●"/>
            </a:pPr>
            <a:r>
              <a:rPr lang="en" sz="1800">
                <a:solidFill>
                  <a:schemeClr val="dk1"/>
                </a:solidFill>
                <a:latin typeface="Georgia"/>
                <a:ea typeface="Georgia"/>
                <a:cs typeface="Georgia"/>
                <a:sym typeface="Georgia"/>
              </a:rPr>
              <a:t>Since the invasion, Western powers such as the EU and NATO have joined together to </a:t>
            </a:r>
            <a:r>
              <a:rPr lang="en" sz="1800">
                <a:solidFill>
                  <a:schemeClr val="dk1"/>
                </a:solidFill>
                <a:latin typeface="Georgia"/>
                <a:ea typeface="Georgia"/>
                <a:cs typeface="Georgia"/>
                <a:sym typeface="Georgia"/>
              </a:rPr>
              <a:t>support</a:t>
            </a:r>
            <a:r>
              <a:rPr lang="en" sz="1800">
                <a:solidFill>
                  <a:schemeClr val="dk1"/>
                </a:solidFill>
                <a:latin typeface="Georgia"/>
                <a:ea typeface="Georgia"/>
                <a:cs typeface="Georgia"/>
                <a:sym typeface="Georgia"/>
              </a:rPr>
              <a:t> Ukraine in the war with Russia </a:t>
            </a:r>
            <a:endParaRPr sz="1800">
              <a:solidFill>
                <a:schemeClr val="dk1"/>
              </a:solidFill>
              <a:latin typeface="Georgia"/>
              <a:ea typeface="Georgia"/>
              <a:cs typeface="Georgia"/>
              <a:sym typeface="Georgia"/>
            </a:endParaRPr>
          </a:p>
          <a:p>
            <a:pPr indent="-336550" lvl="1" marL="914400" rtl="0" algn="l">
              <a:spcBef>
                <a:spcPts val="0"/>
              </a:spcBef>
              <a:spcAft>
                <a:spcPts val="0"/>
              </a:spcAft>
              <a:buClr>
                <a:schemeClr val="dk1"/>
              </a:buClr>
              <a:buSzPts val="1700"/>
              <a:buFont typeface="Georgia"/>
              <a:buChar char="○"/>
            </a:pPr>
            <a:r>
              <a:rPr b="1" lang="en" sz="1800">
                <a:solidFill>
                  <a:schemeClr val="dk1"/>
                </a:solidFill>
                <a:latin typeface="Georgia"/>
                <a:ea typeface="Georgia"/>
                <a:cs typeface="Georgia"/>
                <a:sym typeface="Georgia"/>
              </a:rPr>
              <a:t>EU Enlargement: </a:t>
            </a:r>
            <a:r>
              <a:rPr lang="en" sz="1800">
                <a:solidFill>
                  <a:schemeClr val="dk1"/>
                </a:solidFill>
                <a:latin typeface="Georgia"/>
                <a:ea typeface="Georgia"/>
                <a:cs typeface="Georgia"/>
                <a:sym typeface="Georgia"/>
              </a:rPr>
              <a:t>Ukraine and </a:t>
            </a:r>
            <a:r>
              <a:rPr lang="en" sz="1800">
                <a:solidFill>
                  <a:schemeClr val="dk1"/>
                </a:solidFill>
                <a:latin typeface="Georgia"/>
                <a:ea typeface="Georgia"/>
                <a:cs typeface="Georgia"/>
                <a:sym typeface="Georgia"/>
              </a:rPr>
              <a:t>Moldova</a:t>
            </a:r>
            <a:r>
              <a:rPr lang="en" sz="1800">
                <a:solidFill>
                  <a:schemeClr val="dk1"/>
                </a:solidFill>
                <a:latin typeface="Georgia"/>
                <a:ea typeface="Georgia"/>
                <a:cs typeface="Georgia"/>
                <a:sym typeface="Georgia"/>
              </a:rPr>
              <a:t> became official candidates of the EU (June 2022) </a:t>
            </a:r>
            <a:r>
              <a:rPr baseline="30000" lang="en" sz="1900">
                <a:solidFill>
                  <a:schemeClr val="dk1"/>
                </a:solidFill>
                <a:latin typeface="Times New Roman"/>
                <a:ea typeface="Times New Roman"/>
                <a:cs typeface="Times New Roman"/>
                <a:sym typeface="Times New Roman"/>
              </a:rPr>
              <a:t>1</a:t>
            </a:r>
            <a:endParaRPr sz="1800">
              <a:solidFill>
                <a:schemeClr val="dk1"/>
              </a:solidFill>
              <a:latin typeface="Georgia"/>
              <a:ea typeface="Georgia"/>
              <a:cs typeface="Georgia"/>
              <a:sym typeface="Georgia"/>
            </a:endParaRPr>
          </a:p>
          <a:p>
            <a:pPr indent="-336550" lvl="1" marL="914400" rtl="0" algn="l">
              <a:spcBef>
                <a:spcPts val="0"/>
              </a:spcBef>
              <a:spcAft>
                <a:spcPts val="0"/>
              </a:spcAft>
              <a:buClr>
                <a:schemeClr val="dk1"/>
              </a:buClr>
              <a:buSzPts val="1700"/>
              <a:buFont typeface="Georgia"/>
              <a:buChar char="○"/>
            </a:pPr>
            <a:r>
              <a:rPr b="1" lang="en" sz="1800">
                <a:solidFill>
                  <a:schemeClr val="dk1"/>
                </a:solidFill>
                <a:latin typeface="Georgia"/>
                <a:ea typeface="Georgia"/>
                <a:cs typeface="Georgia"/>
                <a:sym typeface="Georgia"/>
              </a:rPr>
              <a:t>NATO Enlargement:</a:t>
            </a:r>
            <a:r>
              <a:rPr lang="en" sz="1800">
                <a:solidFill>
                  <a:schemeClr val="dk1"/>
                </a:solidFill>
                <a:latin typeface="Georgia"/>
                <a:ea typeface="Georgia"/>
                <a:cs typeface="Georgia"/>
                <a:sym typeface="Georgia"/>
              </a:rPr>
              <a:t> Since the Russian invasion, Finland has joined NATO (April 2023) and Sweden is </a:t>
            </a:r>
            <a:r>
              <a:rPr lang="en" sz="1800">
                <a:solidFill>
                  <a:schemeClr val="dk1"/>
                </a:solidFill>
                <a:latin typeface="Georgia"/>
                <a:ea typeface="Georgia"/>
                <a:cs typeface="Georgia"/>
                <a:sym typeface="Georgia"/>
              </a:rPr>
              <a:t>currently finalizing agreements to join</a:t>
            </a:r>
            <a:r>
              <a:rPr lang="en" sz="1800">
                <a:solidFill>
                  <a:schemeClr val="dk1"/>
                </a:solidFill>
                <a:latin typeface="Georgia"/>
                <a:ea typeface="Georgia"/>
                <a:cs typeface="Georgia"/>
                <a:sym typeface="Georgia"/>
              </a:rPr>
              <a:t> </a:t>
            </a:r>
            <a:r>
              <a:rPr baseline="30000" lang="en" sz="1900">
                <a:solidFill>
                  <a:schemeClr val="dk1"/>
                </a:solidFill>
                <a:latin typeface="Times New Roman"/>
                <a:ea typeface="Times New Roman"/>
                <a:cs typeface="Times New Roman"/>
                <a:sym typeface="Times New Roman"/>
              </a:rPr>
              <a:t>2</a:t>
            </a:r>
            <a:endParaRPr sz="1800">
              <a:solidFill>
                <a:schemeClr val="dk1"/>
              </a:solidFill>
              <a:latin typeface="Georgia"/>
              <a:ea typeface="Georgia"/>
              <a:cs typeface="Georgia"/>
              <a:sym typeface="Georgia"/>
            </a:endParaRPr>
          </a:p>
          <a:p>
            <a:pPr indent="-336550" lvl="0" marL="457200" rtl="0" algn="l">
              <a:spcBef>
                <a:spcPts val="0"/>
              </a:spcBef>
              <a:spcAft>
                <a:spcPts val="0"/>
              </a:spcAft>
              <a:buClr>
                <a:schemeClr val="dk1"/>
              </a:buClr>
              <a:buSzPts val="1700"/>
              <a:buFont typeface="Georgia"/>
              <a:buChar char="●"/>
            </a:pPr>
            <a:r>
              <a:rPr b="1" lang="en" sz="1800">
                <a:solidFill>
                  <a:schemeClr val="dk1"/>
                </a:solidFill>
                <a:latin typeface="Georgia"/>
                <a:ea typeface="Georgia"/>
                <a:cs typeface="Georgia"/>
                <a:sym typeface="Georgia"/>
              </a:rPr>
              <a:t>Defense:</a:t>
            </a:r>
            <a:r>
              <a:rPr lang="en" sz="1800">
                <a:solidFill>
                  <a:schemeClr val="dk1"/>
                </a:solidFill>
                <a:latin typeface="Georgia"/>
                <a:ea typeface="Georgia"/>
                <a:cs typeface="Georgia"/>
                <a:sym typeface="Georgia"/>
              </a:rPr>
              <a:t> Traditionally seen as a ‘soft power’, the EU has made significant investments in military and defense since the war began, transforming it into a hard power to support Ukraine and defend its interests </a:t>
            </a:r>
            <a:r>
              <a:rPr baseline="30000" lang="en" sz="1900">
                <a:solidFill>
                  <a:schemeClr val="dk1"/>
                </a:solidFill>
                <a:latin typeface="Times New Roman"/>
                <a:ea typeface="Times New Roman"/>
                <a:cs typeface="Times New Roman"/>
                <a:sym typeface="Times New Roman"/>
              </a:rPr>
              <a:t>3</a:t>
            </a:r>
            <a:endParaRPr sz="1800">
              <a:solidFill>
                <a:schemeClr val="dk1"/>
              </a:solidFill>
              <a:latin typeface="Georgia"/>
              <a:ea typeface="Georgia"/>
              <a:cs typeface="Georgia"/>
              <a:sym typeface="Georgia"/>
            </a:endParaRPr>
          </a:p>
          <a:p>
            <a:pPr indent="-336550" lvl="0" marL="457200" rtl="0" algn="l">
              <a:spcBef>
                <a:spcPts val="0"/>
              </a:spcBef>
              <a:spcAft>
                <a:spcPts val="0"/>
              </a:spcAft>
              <a:buClr>
                <a:schemeClr val="dk1"/>
              </a:buClr>
              <a:buSzPts val="1700"/>
              <a:buFont typeface="Georgia"/>
              <a:buChar char="●"/>
            </a:pPr>
            <a:r>
              <a:rPr b="1" lang="en" sz="1800">
                <a:solidFill>
                  <a:schemeClr val="dk1"/>
                </a:solidFill>
                <a:latin typeface="Georgia"/>
                <a:ea typeface="Georgia"/>
                <a:cs typeface="Georgia"/>
                <a:sym typeface="Georgia"/>
              </a:rPr>
              <a:t>Migration: </a:t>
            </a:r>
            <a:r>
              <a:rPr lang="en" sz="1800">
                <a:solidFill>
                  <a:schemeClr val="dk1"/>
                </a:solidFill>
                <a:latin typeface="Georgia"/>
                <a:ea typeface="Georgia"/>
                <a:cs typeface="Georgia"/>
                <a:sym typeface="Georgia"/>
              </a:rPr>
              <a:t>Mass exodus of Ukrainians (5 million+)  have fled from from the conflict </a:t>
            </a:r>
            <a:r>
              <a:rPr baseline="30000" lang="en" sz="1900">
                <a:solidFill>
                  <a:schemeClr val="dk1"/>
                </a:solidFill>
                <a:latin typeface="Times New Roman"/>
                <a:ea typeface="Times New Roman"/>
                <a:cs typeface="Times New Roman"/>
                <a:sym typeface="Times New Roman"/>
              </a:rPr>
              <a:t>4</a:t>
            </a:r>
            <a:endParaRPr sz="1800">
              <a:solidFill>
                <a:schemeClr val="dk1"/>
              </a:solidFill>
              <a:latin typeface="Georgia"/>
              <a:ea typeface="Georgia"/>
              <a:cs typeface="Georgia"/>
              <a:sym typeface="Georgia"/>
            </a:endParaRPr>
          </a:p>
        </p:txBody>
      </p:sp>
      <p:pic>
        <p:nvPicPr>
          <p:cNvPr id="165" name="Google Shape;165;p32"/>
          <p:cNvPicPr preferRelativeResize="0"/>
          <p:nvPr/>
        </p:nvPicPr>
        <p:blipFill rotWithShape="1">
          <a:blip r:embed="rId3">
            <a:alphaModFix/>
          </a:blip>
          <a:srcRect b="4722" l="2118" r="4944" t="4277"/>
          <a:stretch/>
        </p:blipFill>
        <p:spPr>
          <a:xfrm>
            <a:off x="5767651" y="3343350"/>
            <a:ext cx="2641451" cy="1716000"/>
          </a:xfrm>
          <a:prstGeom prst="rect">
            <a:avLst/>
          </a:prstGeom>
          <a:noFill/>
          <a:ln>
            <a:noFill/>
          </a:ln>
        </p:spPr>
      </p:pic>
      <p:sp>
        <p:nvSpPr>
          <p:cNvPr id="166" name="Google Shape;166;p32"/>
          <p:cNvSpPr txBox="1"/>
          <p:nvPr/>
        </p:nvSpPr>
        <p:spPr>
          <a:xfrm>
            <a:off x="5032800" y="5023200"/>
            <a:ext cx="4111200" cy="6918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Times New Roman"/>
                <a:ea typeface="Times New Roman"/>
                <a:cs typeface="Times New Roman"/>
                <a:sym typeface="Times New Roman"/>
              </a:rPr>
              <a:t>EU support for Ukrainian refugees in areas such as education, healthcare, </a:t>
            </a:r>
            <a:r>
              <a:rPr lang="en" sz="1200">
                <a:solidFill>
                  <a:schemeClr val="lt1"/>
                </a:solidFill>
                <a:latin typeface="Times New Roman"/>
                <a:ea typeface="Times New Roman"/>
                <a:cs typeface="Times New Roman"/>
                <a:sym typeface="Times New Roman"/>
              </a:rPr>
              <a:t>accommodation</a:t>
            </a:r>
            <a:r>
              <a:rPr lang="en" sz="1200">
                <a:solidFill>
                  <a:schemeClr val="lt1"/>
                </a:solidFill>
                <a:latin typeface="Times New Roman"/>
                <a:ea typeface="Times New Roman"/>
                <a:cs typeface="Times New Roman"/>
                <a:sym typeface="Times New Roman"/>
              </a:rPr>
              <a:t> and job search (Source: European Commission)</a:t>
            </a:r>
            <a:endParaRPr sz="1200">
              <a:solidFill>
                <a:schemeClr val="lt1"/>
              </a:solidFill>
              <a:latin typeface="Times New Roman"/>
              <a:ea typeface="Times New Roman"/>
              <a:cs typeface="Times New Roman"/>
              <a:sym typeface="Times New Roman"/>
            </a:endParaRPr>
          </a:p>
        </p:txBody>
      </p:sp>
      <p:pic>
        <p:nvPicPr>
          <p:cNvPr id="167" name="Google Shape;167;p32"/>
          <p:cNvPicPr preferRelativeResize="0"/>
          <p:nvPr/>
        </p:nvPicPr>
        <p:blipFill>
          <a:blip r:embed="rId4">
            <a:alphaModFix/>
          </a:blip>
          <a:stretch>
            <a:fillRect/>
          </a:stretch>
        </p:blipFill>
        <p:spPr>
          <a:xfrm>
            <a:off x="6509850" y="924600"/>
            <a:ext cx="2634150" cy="1716000"/>
          </a:xfrm>
          <a:prstGeom prst="rect">
            <a:avLst/>
          </a:prstGeom>
          <a:noFill/>
          <a:ln>
            <a:noFill/>
          </a:ln>
        </p:spPr>
      </p:pic>
      <p:sp>
        <p:nvSpPr>
          <p:cNvPr id="168" name="Google Shape;168;p32"/>
          <p:cNvSpPr txBox="1"/>
          <p:nvPr/>
        </p:nvSpPr>
        <p:spPr>
          <a:xfrm>
            <a:off x="5032775" y="2604450"/>
            <a:ext cx="4111200" cy="7389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FFFFFF"/>
                </a:solidFill>
                <a:latin typeface="Times New Roman"/>
                <a:ea typeface="Times New Roman"/>
                <a:cs typeface="Times New Roman"/>
                <a:sym typeface="Times New Roman"/>
              </a:rPr>
              <a:t>Supplies provided by the EU </a:t>
            </a:r>
            <a:endParaRPr sz="1200">
              <a:solidFill>
                <a:srgbClr val="FFFFFF"/>
              </a:solidFill>
              <a:latin typeface="Times New Roman"/>
              <a:ea typeface="Times New Roman"/>
              <a:cs typeface="Times New Roman"/>
              <a:sym typeface="Times New Roman"/>
            </a:endParaRPr>
          </a:p>
          <a:p>
            <a:pPr indent="0" lvl="0" marL="0" rtl="0" algn="ctr">
              <a:spcBef>
                <a:spcPts val="0"/>
              </a:spcBef>
              <a:spcAft>
                <a:spcPts val="0"/>
              </a:spcAft>
              <a:buNone/>
            </a:pPr>
            <a:r>
              <a:rPr lang="en" sz="1200">
                <a:solidFill>
                  <a:srgbClr val="FFFFFF"/>
                </a:solidFill>
                <a:latin typeface="Times New Roman"/>
                <a:ea typeface="Times New Roman"/>
                <a:cs typeface="Times New Roman"/>
                <a:sym typeface="Times New Roman"/>
              </a:rPr>
              <a:t>Baby hygiene kits </a:t>
            </a:r>
            <a:r>
              <a:rPr lang="en" sz="1200">
                <a:solidFill>
                  <a:srgbClr val="FFFFFF"/>
                </a:solidFill>
                <a:latin typeface="Times New Roman"/>
                <a:ea typeface="Times New Roman"/>
                <a:cs typeface="Times New Roman"/>
                <a:sym typeface="Times New Roman"/>
              </a:rPr>
              <a:t>supplied</a:t>
            </a:r>
            <a:r>
              <a:rPr lang="en" sz="1200">
                <a:solidFill>
                  <a:srgbClr val="FFFFFF"/>
                </a:solidFill>
                <a:latin typeface="Times New Roman"/>
                <a:ea typeface="Times New Roman"/>
                <a:cs typeface="Times New Roman"/>
                <a:sym typeface="Times New Roman"/>
              </a:rPr>
              <a:t> by the EU to the St. Martin’s Hospital, Ukraine (Source: European Commission)</a:t>
            </a:r>
            <a:endParaRPr sz="1200">
              <a:latin typeface="Times New Roman"/>
              <a:ea typeface="Times New Roman"/>
              <a:cs typeface="Times New Roman"/>
              <a:sym typeface="Times New Roman"/>
            </a:endParaRPr>
          </a:p>
        </p:txBody>
      </p:sp>
      <p:pic>
        <p:nvPicPr>
          <p:cNvPr id="169" name="Google Shape;169;p32"/>
          <p:cNvPicPr preferRelativeResize="0"/>
          <p:nvPr/>
        </p:nvPicPr>
        <p:blipFill>
          <a:blip r:embed="rId5">
            <a:alphaModFix/>
          </a:blip>
          <a:stretch>
            <a:fillRect/>
          </a:stretch>
        </p:blipFill>
        <p:spPr>
          <a:xfrm>
            <a:off x="5032775" y="924600"/>
            <a:ext cx="1716000" cy="1716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3"/>
          <p:cNvSpPr txBox="1"/>
          <p:nvPr>
            <p:ph type="title"/>
          </p:nvPr>
        </p:nvSpPr>
        <p:spPr>
          <a:xfrm>
            <a:off x="0" y="0"/>
            <a:ext cx="9144000" cy="917700"/>
          </a:xfrm>
          <a:prstGeom prst="rect">
            <a:avLst/>
          </a:prstGeom>
          <a:solidFill>
            <a:srgbClr val="4C1130"/>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5000">
                <a:solidFill>
                  <a:srgbClr val="FFE599"/>
                </a:solidFill>
                <a:latin typeface="Bebas Neue"/>
                <a:ea typeface="Bebas Neue"/>
                <a:cs typeface="Bebas Neue"/>
                <a:sym typeface="Bebas Neue"/>
              </a:rPr>
              <a:t>Impact: </a:t>
            </a:r>
            <a:r>
              <a:rPr lang="en" sz="5000">
                <a:solidFill>
                  <a:srgbClr val="FFE599"/>
                </a:solidFill>
                <a:latin typeface="Bebas Neue"/>
                <a:ea typeface="Bebas Neue"/>
                <a:cs typeface="Bebas Neue"/>
                <a:sym typeface="Bebas Neue"/>
              </a:rPr>
              <a:t>Economy and</a:t>
            </a:r>
            <a:r>
              <a:rPr lang="en" sz="5000">
                <a:solidFill>
                  <a:srgbClr val="FFE599"/>
                </a:solidFill>
                <a:latin typeface="Bebas Neue"/>
                <a:ea typeface="Bebas Neue"/>
                <a:cs typeface="Bebas Neue"/>
                <a:sym typeface="Bebas Neue"/>
              </a:rPr>
              <a:t> Energy</a:t>
            </a:r>
            <a:endParaRPr sz="5000">
              <a:solidFill>
                <a:srgbClr val="FFE599"/>
              </a:solidFill>
              <a:latin typeface="Bebas Neue"/>
              <a:ea typeface="Bebas Neue"/>
              <a:cs typeface="Bebas Neue"/>
              <a:sym typeface="Bebas Neue"/>
            </a:endParaRPr>
          </a:p>
        </p:txBody>
      </p:sp>
      <p:sp>
        <p:nvSpPr>
          <p:cNvPr id="175" name="Google Shape;175;p33"/>
          <p:cNvSpPr txBox="1"/>
          <p:nvPr/>
        </p:nvSpPr>
        <p:spPr>
          <a:xfrm>
            <a:off x="0" y="917700"/>
            <a:ext cx="6469200" cy="4797300"/>
          </a:xfrm>
          <a:prstGeom prst="rect">
            <a:avLst/>
          </a:prstGeom>
          <a:solidFill>
            <a:schemeClr val="lt1"/>
          </a:solidFill>
          <a:ln>
            <a:noFill/>
          </a:ln>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Font typeface="Georgia"/>
              <a:buChar char="●"/>
            </a:pPr>
            <a:r>
              <a:rPr b="1" lang="en" sz="1700">
                <a:solidFill>
                  <a:schemeClr val="dk1"/>
                </a:solidFill>
                <a:latin typeface="Georgia"/>
                <a:ea typeface="Georgia"/>
                <a:cs typeface="Georgia"/>
                <a:sym typeface="Georgia"/>
              </a:rPr>
              <a:t>Sanctions:</a:t>
            </a:r>
            <a:r>
              <a:rPr lang="en" sz="1700">
                <a:solidFill>
                  <a:schemeClr val="dk1"/>
                </a:solidFill>
                <a:latin typeface="Georgia"/>
                <a:ea typeface="Georgia"/>
                <a:cs typeface="Georgia"/>
                <a:sym typeface="Georgia"/>
              </a:rPr>
              <a:t> The EU has placed several restrictions on Russia, preventing its access to financial markets and international assets as well as exportation of oil, goods and technology </a:t>
            </a:r>
            <a:r>
              <a:rPr baseline="30000" lang="en" sz="1800">
                <a:solidFill>
                  <a:schemeClr val="dk1"/>
                </a:solidFill>
                <a:latin typeface="Times New Roman"/>
                <a:ea typeface="Times New Roman"/>
                <a:cs typeface="Times New Roman"/>
                <a:sym typeface="Times New Roman"/>
              </a:rPr>
              <a:t>1</a:t>
            </a:r>
            <a:endParaRPr sz="1700">
              <a:solidFill>
                <a:schemeClr val="dk1"/>
              </a:solidFill>
              <a:latin typeface="Georgia"/>
              <a:ea typeface="Georgia"/>
              <a:cs typeface="Georgia"/>
              <a:sym typeface="Georgia"/>
            </a:endParaRPr>
          </a:p>
          <a:p>
            <a:pPr indent="-336550" lvl="1" marL="914400" rtl="0" algn="l">
              <a:spcBef>
                <a:spcPts val="0"/>
              </a:spcBef>
              <a:spcAft>
                <a:spcPts val="0"/>
              </a:spcAft>
              <a:buClr>
                <a:schemeClr val="dk1"/>
              </a:buClr>
              <a:buSzPts val="1700"/>
              <a:buFont typeface="Georgia"/>
              <a:buChar char="○"/>
            </a:pPr>
            <a:r>
              <a:rPr lang="en" sz="1700">
                <a:solidFill>
                  <a:schemeClr val="dk1"/>
                </a:solidFill>
                <a:latin typeface="Georgia"/>
                <a:ea typeface="Georgia"/>
                <a:cs typeface="Georgia"/>
                <a:sym typeface="Georgia"/>
              </a:rPr>
              <a:t>Russia is currently the most sanctioned country in the world, with over 13000 sanctions from countries around the globe </a:t>
            </a:r>
            <a:r>
              <a:rPr baseline="30000" lang="en" sz="1800">
                <a:solidFill>
                  <a:schemeClr val="dk1"/>
                </a:solidFill>
                <a:latin typeface="Times New Roman"/>
                <a:ea typeface="Times New Roman"/>
                <a:cs typeface="Times New Roman"/>
                <a:sym typeface="Times New Roman"/>
              </a:rPr>
              <a:t>2</a:t>
            </a:r>
            <a:endParaRPr sz="1700">
              <a:solidFill>
                <a:schemeClr val="dk1"/>
              </a:solidFill>
              <a:latin typeface="Georgia"/>
              <a:ea typeface="Georgia"/>
              <a:cs typeface="Georgia"/>
              <a:sym typeface="Georgia"/>
            </a:endParaRPr>
          </a:p>
          <a:p>
            <a:pPr indent="-336550" lvl="0" marL="457200" rtl="0" algn="l">
              <a:spcBef>
                <a:spcPts val="0"/>
              </a:spcBef>
              <a:spcAft>
                <a:spcPts val="0"/>
              </a:spcAft>
              <a:buClr>
                <a:schemeClr val="dk1"/>
              </a:buClr>
              <a:buSzPts val="1700"/>
              <a:buFont typeface="Georgia"/>
              <a:buChar char="●"/>
            </a:pPr>
            <a:r>
              <a:rPr b="1" lang="en" sz="1700">
                <a:solidFill>
                  <a:schemeClr val="dk1"/>
                </a:solidFill>
                <a:latin typeface="Georgia"/>
                <a:ea typeface="Georgia"/>
                <a:cs typeface="Georgia"/>
                <a:sym typeface="Georgia"/>
              </a:rPr>
              <a:t>Rising Gas Prices:</a:t>
            </a:r>
            <a:r>
              <a:rPr lang="en" sz="1700">
                <a:solidFill>
                  <a:schemeClr val="dk1"/>
                </a:solidFill>
                <a:latin typeface="Georgia"/>
                <a:ea typeface="Georgia"/>
                <a:cs typeface="Georgia"/>
                <a:sym typeface="Georgia"/>
              </a:rPr>
              <a:t> Russia is a significant exporter of natural gas. To avoid Russian gas importation, the EU  has employed a dual strategy of </a:t>
            </a:r>
            <a:r>
              <a:rPr lang="en" sz="1700">
                <a:solidFill>
                  <a:schemeClr val="dk1"/>
                </a:solidFill>
                <a:latin typeface="Georgia"/>
                <a:ea typeface="Georgia"/>
                <a:cs typeface="Georgia"/>
                <a:sym typeface="Georgia"/>
              </a:rPr>
              <a:t>diversification</a:t>
            </a:r>
            <a:r>
              <a:rPr lang="en" sz="1700">
                <a:solidFill>
                  <a:schemeClr val="dk1"/>
                </a:solidFill>
                <a:latin typeface="Georgia"/>
                <a:ea typeface="Georgia"/>
                <a:cs typeface="Georgia"/>
                <a:sym typeface="Georgia"/>
              </a:rPr>
              <a:t> of gas sourcing from other countries and exploration of renewable  energy production (ex. Solar and wind power)</a:t>
            </a:r>
            <a:r>
              <a:rPr lang="en" sz="1700">
                <a:solidFill>
                  <a:schemeClr val="dk1"/>
                </a:solidFill>
                <a:latin typeface="Georgia"/>
                <a:ea typeface="Georgia"/>
                <a:cs typeface="Georgia"/>
                <a:sym typeface="Georgia"/>
              </a:rPr>
              <a:t> </a:t>
            </a:r>
            <a:r>
              <a:rPr baseline="30000" lang="en" sz="1800">
                <a:solidFill>
                  <a:schemeClr val="dk1"/>
                </a:solidFill>
                <a:latin typeface="Times New Roman"/>
                <a:ea typeface="Times New Roman"/>
                <a:cs typeface="Times New Roman"/>
                <a:sym typeface="Times New Roman"/>
              </a:rPr>
              <a:t>3</a:t>
            </a:r>
            <a:endParaRPr sz="1700">
              <a:solidFill>
                <a:schemeClr val="dk1"/>
              </a:solidFill>
              <a:latin typeface="Georgia"/>
              <a:ea typeface="Georgia"/>
              <a:cs typeface="Georgia"/>
              <a:sym typeface="Georgia"/>
            </a:endParaRPr>
          </a:p>
          <a:p>
            <a:pPr indent="-336550" lvl="0" marL="457200" rtl="0" algn="l">
              <a:spcBef>
                <a:spcPts val="0"/>
              </a:spcBef>
              <a:spcAft>
                <a:spcPts val="0"/>
              </a:spcAft>
              <a:buClr>
                <a:schemeClr val="dk1"/>
              </a:buClr>
              <a:buSzPts val="1700"/>
              <a:buFont typeface="Georgia"/>
              <a:buChar char="●"/>
            </a:pPr>
            <a:r>
              <a:rPr b="1" lang="en" sz="1700">
                <a:solidFill>
                  <a:schemeClr val="dk1"/>
                </a:solidFill>
                <a:latin typeface="Georgia"/>
                <a:ea typeface="Georgia"/>
                <a:cs typeface="Georgia"/>
                <a:sym typeface="Georgia"/>
              </a:rPr>
              <a:t>Soaring Food Prices:</a:t>
            </a:r>
            <a:r>
              <a:rPr lang="en" sz="1700">
                <a:solidFill>
                  <a:schemeClr val="dk1"/>
                </a:solidFill>
                <a:latin typeface="Georgia"/>
                <a:ea typeface="Georgia"/>
                <a:cs typeface="Georgia"/>
                <a:sym typeface="Georgia"/>
              </a:rPr>
              <a:t> Ukraine, known as the ‘breadbasket’ of Europe, struggles to export its grain given that Russia has blocked the Black Sea ports. Therefore, Ukraine has been relying on alternate routes through Europe to export their products, necessitating the rise of food prices, global hunger, and market competition with other countries </a:t>
            </a:r>
            <a:r>
              <a:rPr baseline="30000" lang="en" sz="1800">
                <a:solidFill>
                  <a:schemeClr val="dk1"/>
                </a:solidFill>
                <a:latin typeface="Times New Roman"/>
                <a:ea typeface="Times New Roman"/>
                <a:cs typeface="Times New Roman"/>
                <a:sym typeface="Times New Roman"/>
              </a:rPr>
              <a:t>4</a:t>
            </a:r>
            <a:endParaRPr sz="1700">
              <a:solidFill>
                <a:schemeClr val="dk1"/>
              </a:solidFill>
              <a:latin typeface="Georgia"/>
              <a:ea typeface="Georgia"/>
              <a:cs typeface="Georgia"/>
              <a:sym typeface="Georgia"/>
            </a:endParaRPr>
          </a:p>
        </p:txBody>
      </p:sp>
      <p:sp>
        <p:nvSpPr>
          <p:cNvPr id="176" name="Google Shape;176;p33"/>
          <p:cNvSpPr txBox="1"/>
          <p:nvPr/>
        </p:nvSpPr>
        <p:spPr>
          <a:xfrm>
            <a:off x="6469200" y="4981200"/>
            <a:ext cx="2674800" cy="7338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Times New Roman"/>
                <a:ea typeface="Times New Roman"/>
                <a:cs typeface="Times New Roman"/>
                <a:sym typeface="Times New Roman"/>
              </a:rPr>
              <a:t>All Russian aircrafts are banned from overflying EU airspace (Source: AFP, European Commission)</a:t>
            </a:r>
            <a:endParaRPr sz="1200">
              <a:solidFill>
                <a:schemeClr val="lt1"/>
              </a:solidFill>
              <a:latin typeface="Times New Roman"/>
              <a:ea typeface="Times New Roman"/>
              <a:cs typeface="Times New Roman"/>
              <a:sym typeface="Times New Roman"/>
            </a:endParaRPr>
          </a:p>
        </p:txBody>
      </p:sp>
      <p:pic>
        <p:nvPicPr>
          <p:cNvPr id="177" name="Google Shape;177;p33"/>
          <p:cNvPicPr preferRelativeResize="0"/>
          <p:nvPr/>
        </p:nvPicPr>
        <p:blipFill rotWithShape="1">
          <a:blip r:embed="rId3">
            <a:alphaModFix/>
          </a:blip>
          <a:srcRect b="12141" l="0" r="0" t="0"/>
          <a:stretch/>
        </p:blipFill>
        <p:spPr>
          <a:xfrm>
            <a:off x="6469200" y="3683249"/>
            <a:ext cx="2674799" cy="1322175"/>
          </a:xfrm>
          <a:prstGeom prst="rect">
            <a:avLst/>
          </a:prstGeom>
          <a:noFill/>
          <a:ln>
            <a:noFill/>
          </a:ln>
        </p:spPr>
      </p:pic>
      <p:pic>
        <p:nvPicPr>
          <p:cNvPr id="178" name="Google Shape;178;p33"/>
          <p:cNvPicPr preferRelativeResize="0"/>
          <p:nvPr/>
        </p:nvPicPr>
        <p:blipFill rotWithShape="1">
          <a:blip r:embed="rId4">
            <a:alphaModFix/>
          </a:blip>
          <a:srcRect b="10833" l="1829" r="5774" t="0"/>
          <a:stretch/>
        </p:blipFill>
        <p:spPr>
          <a:xfrm>
            <a:off x="6469200" y="917700"/>
            <a:ext cx="2674799" cy="2031751"/>
          </a:xfrm>
          <a:prstGeom prst="rect">
            <a:avLst/>
          </a:prstGeom>
          <a:noFill/>
          <a:ln>
            <a:noFill/>
          </a:ln>
        </p:spPr>
      </p:pic>
      <p:sp>
        <p:nvSpPr>
          <p:cNvPr id="179" name="Google Shape;179;p33"/>
          <p:cNvSpPr txBox="1"/>
          <p:nvPr/>
        </p:nvSpPr>
        <p:spPr>
          <a:xfrm>
            <a:off x="6469200" y="2949450"/>
            <a:ext cx="2674800" cy="8499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Times New Roman"/>
                <a:ea typeface="Times New Roman"/>
                <a:cs typeface="Times New Roman"/>
                <a:sym typeface="Times New Roman"/>
              </a:rPr>
              <a:t> Russia’s share of EU gas imports was 50% in January 2019 and declined to 12% in November 2022 (Source: European Commission)</a:t>
            </a:r>
            <a:endParaRPr sz="1200">
              <a:solidFill>
                <a:schemeClr val="lt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