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89" r:id="rId3"/>
    <p:sldId id="260" r:id="rId4"/>
    <p:sldId id="262" r:id="rId5"/>
    <p:sldId id="263" r:id="rId6"/>
    <p:sldId id="284" r:id="rId7"/>
    <p:sldId id="278" r:id="rId8"/>
    <p:sldId id="287" r:id="rId9"/>
    <p:sldId id="269" r:id="rId10"/>
    <p:sldId id="290" r:id="rId11"/>
    <p:sldId id="270" r:id="rId12"/>
    <p:sldId id="291" r:id="rId13"/>
    <p:sldId id="288" r:id="rId14"/>
    <p:sldId id="292" r:id="rId15"/>
    <p:sldId id="293" r:id="rId16"/>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8667" autoAdjust="0"/>
  </p:normalViewPr>
  <p:slideViewPr>
    <p:cSldViewPr>
      <p:cViewPr varScale="1">
        <p:scale>
          <a:sx n="93" d="100"/>
          <a:sy n="93" d="100"/>
        </p:scale>
        <p:origin x="1544"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8740FE8D-A9E5-4BC3-A7D6-F403EC7DEC44}" type="datetimeFigureOut">
              <a:rPr lang="en-US" smtClean="0"/>
              <a:t>1/30/2024</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4E746C1-3ADE-486D-A548-3ED3BA12CEFB}" type="slidenum">
              <a:rPr lang="en-US" smtClean="0"/>
              <a:t>‹#›</a:t>
            </a:fld>
            <a:endParaRPr lang="en-US"/>
          </a:p>
        </p:txBody>
      </p:sp>
    </p:spTree>
    <p:extLst>
      <p:ext uri="{BB962C8B-B14F-4D97-AF65-F5344CB8AC3E}">
        <p14:creationId xmlns:p14="http://schemas.microsoft.com/office/powerpoint/2010/main" val="1177517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22A71676-3C18-446E-8B0C-F47FBF75323D}" type="slidenum">
              <a:rPr lang="en-CA" smtClean="0"/>
              <a:t>6</a:t>
            </a:fld>
            <a:endParaRPr lang="en-CA"/>
          </a:p>
        </p:txBody>
      </p:sp>
    </p:spTree>
    <p:extLst>
      <p:ext uri="{BB962C8B-B14F-4D97-AF65-F5344CB8AC3E}">
        <p14:creationId xmlns:p14="http://schemas.microsoft.com/office/powerpoint/2010/main" val="3130040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C5228D6-D942-4AFA-BF63-2C5170F5EA7B}" type="datetimeFigureOut">
              <a:rPr lang="en-US" smtClean="0"/>
              <a:pPr/>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5228D6-D942-4AFA-BF63-2C5170F5EA7B}" type="datetimeFigureOut">
              <a:rPr lang="en-US" smtClean="0"/>
              <a:pPr/>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5228D6-D942-4AFA-BF63-2C5170F5EA7B}" type="datetimeFigureOut">
              <a:rPr lang="en-US" smtClean="0"/>
              <a:pPr/>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5228D6-D942-4AFA-BF63-2C5170F5EA7B}" type="datetimeFigureOut">
              <a:rPr lang="en-US" smtClean="0"/>
              <a:pPr/>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5228D6-D942-4AFA-BF63-2C5170F5EA7B}" type="datetimeFigureOut">
              <a:rPr lang="en-US" smtClean="0"/>
              <a:pPr/>
              <a:t>1/30/2024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C5228D6-D942-4AFA-BF63-2C5170F5EA7B}" type="datetimeFigureOut">
              <a:rPr lang="en-US" smtClean="0"/>
              <a:pPr/>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C5228D6-D942-4AFA-BF63-2C5170F5EA7B}" type="datetimeFigureOut">
              <a:rPr lang="en-US" smtClean="0"/>
              <a:pPr/>
              <a:t>1/30/2024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C5228D6-D942-4AFA-BF63-2C5170F5EA7B}" type="datetimeFigureOut">
              <a:rPr lang="en-US" smtClean="0"/>
              <a:pPr/>
              <a:t>1/30/2024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228D6-D942-4AFA-BF63-2C5170F5EA7B}" type="datetimeFigureOut">
              <a:rPr lang="en-US" smtClean="0"/>
              <a:pPr/>
              <a:t>1/30/2024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5228D6-D942-4AFA-BF63-2C5170F5EA7B}" type="datetimeFigureOut">
              <a:rPr lang="en-US" smtClean="0"/>
              <a:pPr/>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5228D6-D942-4AFA-BF63-2C5170F5EA7B}" type="datetimeFigureOut">
              <a:rPr lang="en-US" smtClean="0"/>
              <a:pPr/>
              <a:t>1/30/2024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65B99D-A428-4536-ABD0-69DB80C04E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5228D6-D942-4AFA-BF63-2C5170F5EA7B}" type="datetimeFigureOut">
              <a:rPr lang="en-US" smtClean="0"/>
              <a:pPr/>
              <a:t>1/30/2024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65B99D-A428-4536-ABD0-69DB80C04E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arleton.ca/brightspace/" TargetMode="External"/><Relationship Id="rId2" Type="http://schemas.openxmlformats.org/officeDocument/2006/relationships/hyperlink" Target="mailto:jeff.smith@carleton.ca" TargetMode="External"/><Relationship Id="rId1" Type="http://schemas.openxmlformats.org/officeDocument/2006/relationships/slideLayout" Target="../slideLayouts/slideLayout7.xml"/><Relationship Id="rId5" Type="http://schemas.openxmlformats.org/officeDocument/2006/relationships/image" Target="../media/image2.jpe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jeff.smith@carleton.ca"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carleton.ca/pmc/" TargetMode="External"/><Relationship Id="rId2" Type="http://schemas.openxmlformats.org/officeDocument/2006/relationships/hyperlink" Target="http://www.carleton.ca/equity"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carleton.ca/studentaffairs" TargetMode="External"/><Relationship Id="rId2" Type="http://schemas.openxmlformats.org/officeDocument/2006/relationships/hyperlink" Target="http://www.carleton.ca/studentsupport" TargetMode="External"/><Relationship Id="rId1" Type="http://schemas.openxmlformats.org/officeDocument/2006/relationships/slideLayout" Target="../slideLayouts/slideLayout7.xml"/><Relationship Id="rId4" Type="http://schemas.openxmlformats.org/officeDocument/2006/relationships/hyperlink" Target="https://carleton.ca/registrar/academic-integrity/"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2.carleton.ca/equit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www2.carleton.ca/pmc/new-and-current-students/dates-and-deadlines/" TargetMode="External"/><Relationship Id="rId4" Type="http://schemas.openxmlformats.org/officeDocument/2006/relationships/hyperlink" Target="mailto:pmc@carleton.c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03540" y="304800"/>
            <a:ext cx="2659702" cy="892552"/>
          </a:xfrm>
          <a:prstGeom prst="rect">
            <a:avLst/>
          </a:prstGeom>
          <a:noFill/>
        </p:spPr>
        <p:txBody>
          <a:bodyPr wrap="none" rtlCol="0">
            <a:spAutoFit/>
          </a:bodyPr>
          <a:lstStyle/>
          <a:p>
            <a:r>
              <a:rPr lang="en-US" sz="3600" b="1" u="sng" dirty="0">
                <a:latin typeface="Times New Roman" pitchFamily="18" charset="0"/>
                <a:cs typeface="Times New Roman" pitchFamily="18" charset="0"/>
              </a:rPr>
              <a:t>CHEM 3701</a:t>
            </a:r>
          </a:p>
          <a:p>
            <a:pPr algn="ctr"/>
            <a:r>
              <a:rPr lang="en-US" sz="1600" b="1" dirty="0">
                <a:latin typeface="Times New Roman" pitchFamily="18" charset="0"/>
                <a:cs typeface="Times New Roman" pitchFamily="18" charset="0"/>
              </a:rPr>
              <a:t>Winter 2024</a:t>
            </a:r>
          </a:p>
        </p:txBody>
      </p:sp>
      <p:sp>
        <p:nvSpPr>
          <p:cNvPr id="8" name="TextBox 7"/>
          <p:cNvSpPr txBox="1"/>
          <p:nvPr/>
        </p:nvSpPr>
        <p:spPr>
          <a:xfrm>
            <a:off x="914400" y="1219200"/>
            <a:ext cx="7315200" cy="5078313"/>
          </a:xfrm>
          <a:prstGeom prst="rect">
            <a:avLst/>
          </a:prstGeom>
          <a:noFill/>
        </p:spPr>
        <p:txBody>
          <a:bodyPr wrap="square" rtlCol="0">
            <a:spAutoFit/>
          </a:bodyPr>
          <a:lstStyle/>
          <a:p>
            <a:r>
              <a:rPr lang="en-US" b="1" u="sng" dirty="0"/>
              <a:t>Instructor</a:t>
            </a:r>
            <a:r>
              <a:rPr lang="en-US" dirty="0"/>
              <a:t>: 	Professor Jeff Smith</a:t>
            </a:r>
          </a:p>
          <a:p>
            <a:r>
              <a:rPr lang="en-US" dirty="0"/>
              <a:t>		Office: </a:t>
            </a:r>
            <a:r>
              <a:rPr lang="en-US" dirty="0" err="1"/>
              <a:t>Steacie</a:t>
            </a:r>
            <a:r>
              <a:rPr lang="en-US" dirty="0"/>
              <a:t> 225</a:t>
            </a:r>
          </a:p>
          <a:p>
            <a:r>
              <a:rPr lang="en-US" dirty="0"/>
              <a:t>		Phone: (613) 520-2600 ext.2408</a:t>
            </a:r>
          </a:p>
          <a:p>
            <a:r>
              <a:rPr lang="en-US" dirty="0"/>
              <a:t>		E-mail: </a:t>
            </a:r>
            <a:r>
              <a:rPr lang="en-US" dirty="0">
                <a:hlinkClick r:id="rId2"/>
              </a:rPr>
              <a:t>jeff.smith@carleton.ca</a:t>
            </a:r>
            <a:r>
              <a:rPr lang="en-US" dirty="0"/>
              <a:t> </a:t>
            </a:r>
          </a:p>
          <a:p>
            <a:r>
              <a:rPr lang="en-US" dirty="0"/>
              <a:t>		        @</a:t>
            </a:r>
            <a:r>
              <a:rPr lang="en-US" dirty="0" err="1"/>
              <a:t>profjeffsmith</a:t>
            </a:r>
            <a:endParaRPr lang="en-US" dirty="0"/>
          </a:p>
          <a:p>
            <a:r>
              <a:rPr lang="en-US" dirty="0"/>
              <a:t>		</a:t>
            </a:r>
            <a:endParaRPr lang="en-US" i="1" u="sng" dirty="0">
              <a:solidFill>
                <a:srgbClr val="FF0000"/>
              </a:solidFill>
            </a:endParaRPr>
          </a:p>
          <a:p>
            <a:endParaRPr lang="en-US" i="1" u="sng" dirty="0">
              <a:solidFill>
                <a:srgbClr val="FF0000"/>
              </a:solidFill>
            </a:endParaRPr>
          </a:p>
          <a:p>
            <a:r>
              <a:rPr lang="en-US" b="1" u="sng" dirty="0"/>
              <a:t>Lectures</a:t>
            </a:r>
            <a:r>
              <a:rPr lang="en-US" dirty="0"/>
              <a:t>:		Tuesdays, 2:35pm - 5:25pm</a:t>
            </a:r>
          </a:p>
          <a:p>
            <a:r>
              <a:rPr lang="en-US" dirty="0"/>
              <a:t>		</a:t>
            </a:r>
            <a:r>
              <a:rPr lang="en-US" dirty="0" err="1"/>
              <a:t>Steacie</a:t>
            </a:r>
            <a:r>
              <a:rPr lang="en-US" dirty="0"/>
              <a:t> 115</a:t>
            </a:r>
          </a:p>
          <a:p>
            <a:endParaRPr lang="en-US" dirty="0"/>
          </a:p>
          <a:p>
            <a:r>
              <a:rPr lang="en-US" u="sng" dirty="0"/>
              <a:t>Textbook</a:t>
            </a:r>
            <a:r>
              <a:rPr lang="en-US" dirty="0"/>
              <a:t>:		None.  Electronic PDF files will be distributed as needed.</a:t>
            </a:r>
            <a:endParaRPr lang="en-US" u="sng" dirty="0"/>
          </a:p>
          <a:p>
            <a:endParaRPr lang="en-US" dirty="0"/>
          </a:p>
          <a:p>
            <a:r>
              <a:rPr lang="en-US" u="sng" dirty="0"/>
              <a:t>Course website</a:t>
            </a:r>
            <a:r>
              <a:rPr lang="en-US" dirty="0"/>
              <a:t>: 	</a:t>
            </a:r>
            <a:r>
              <a:rPr lang="en-US" dirty="0" err="1"/>
              <a:t>Brightspace</a:t>
            </a:r>
            <a:r>
              <a:rPr lang="en-US" dirty="0"/>
              <a:t> will be used.  Please visit </a:t>
            </a:r>
            <a:r>
              <a:rPr lang="en-US" dirty="0" err="1"/>
              <a:t>Brightspace</a:t>
            </a:r>
            <a:endParaRPr lang="en-US" dirty="0"/>
          </a:p>
          <a:p>
            <a:r>
              <a:rPr lang="en-US" dirty="0"/>
              <a:t>		(</a:t>
            </a:r>
            <a:r>
              <a:rPr lang="en-US" dirty="0">
                <a:hlinkClick r:id="rId3"/>
              </a:rPr>
              <a:t>https://carleton.ca/brightspace/</a:t>
            </a:r>
            <a:r>
              <a:rPr lang="en-US" dirty="0"/>
              <a:t>) for course</a:t>
            </a:r>
          </a:p>
          <a:p>
            <a:r>
              <a:rPr lang="en-US" dirty="0"/>
              <a:t>		announcements, lecture notes and assignments.</a:t>
            </a:r>
          </a:p>
          <a:p>
            <a:endParaRPr lang="en-US" i="1" u="sng" dirty="0">
              <a:solidFill>
                <a:srgbClr val="FF0000"/>
              </a:solidFill>
            </a:endParaRPr>
          </a:p>
          <a:p>
            <a:r>
              <a:rPr lang="en-US" u="sng" dirty="0"/>
              <a:t>Office hours</a:t>
            </a:r>
            <a:r>
              <a:rPr lang="en-US" dirty="0"/>
              <a:t>:	Email is the best way to get a hold of me to make an </a:t>
            </a:r>
          </a:p>
          <a:p>
            <a:r>
              <a:rPr lang="en-US" dirty="0"/>
              <a:t>		appointment.</a:t>
            </a:r>
          </a:p>
        </p:txBody>
      </p:sp>
      <p:cxnSp>
        <p:nvCxnSpPr>
          <p:cNvPr id="6" name="Straight Connector 5"/>
          <p:cNvCxnSpPr/>
          <p:nvPr/>
        </p:nvCxnSpPr>
        <p:spPr>
          <a:xfrm>
            <a:off x="228600" y="28940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9" name="Picture 2" descr="https://cdn1.iconfinder.com/data/icons/logotypes/32/twitter-128.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19400" y="2359025"/>
            <a:ext cx="384175" cy="38417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t="12383"/>
          <a:stretch/>
        </p:blipFill>
        <p:spPr>
          <a:xfrm>
            <a:off x="6096000" y="152401"/>
            <a:ext cx="2726752" cy="24839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923330"/>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Brightspace</a:t>
            </a:r>
          </a:p>
        </p:txBody>
      </p:sp>
      <p:sp>
        <p:nvSpPr>
          <p:cNvPr id="5" name="TextBox 4"/>
          <p:cNvSpPr txBox="1"/>
          <p:nvPr/>
        </p:nvSpPr>
        <p:spPr>
          <a:xfrm>
            <a:off x="304800" y="685800"/>
            <a:ext cx="1600200" cy="923330"/>
          </a:xfrm>
          <a:prstGeom prst="rect">
            <a:avLst/>
          </a:prstGeom>
          <a:noFill/>
        </p:spPr>
        <p:txBody>
          <a:bodyPr wrap="square" rtlCol="0">
            <a:spAutoFit/>
          </a:bodyPr>
          <a:lstStyle/>
          <a:p>
            <a:r>
              <a:rPr lang="en-US" b="1" u="sng" dirty="0"/>
              <a:t>Lecture</a:t>
            </a:r>
            <a:r>
              <a:rPr lang="en-US" b="1" dirty="0"/>
              <a:t>	</a:t>
            </a:r>
          </a:p>
          <a:p>
            <a:endParaRPr lang="en-US" dirty="0"/>
          </a:p>
          <a:p>
            <a:r>
              <a:rPr lang="en-US" dirty="0"/>
              <a:t>Jan 30</a:t>
            </a:r>
            <a:r>
              <a:rPr lang="en-US" baseline="30000" dirty="0"/>
              <a:t>th</a:t>
            </a:r>
            <a:r>
              <a:rPr lang="en-US" dirty="0"/>
              <a:t>, 2024</a:t>
            </a:r>
          </a:p>
        </p:txBody>
      </p:sp>
      <p:sp>
        <p:nvSpPr>
          <p:cNvPr id="6" name="TextBox 5"/>
          <p:cNvSpPr txBox="1"/>
          <p:nvPr/>
        </p:nvSpPr>
        <p:spPr>
          <a:xfrm>
            <a:off x="1905000" y="685800"/>
            <a:ext cx="5410200" cy="5078313"/>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Guest speaker #3 – Chip: Public Policy and Regulatory Environments</a:t>
            </a:r>
          </a:p>
          <a:p>
            <a:pPr>
              <a:buFont typeface="Arial" pitchFamily="34" charset="0"/>
              <a:buChar char="•"/>
            </a:pPr>
            <a:r>
              <a:rPr lang="en-US" dirty="0"/>
              <a:t> 	</a:t>
            </a:r>
            <a:r>
              <a:rPr lang="en-US" u="sng" dirty="0"/>
              <a:t>Jennifer Czerneda</a:t>
            </a:r>
            <a:r>
              <a:rPr lang="en-US" dirty="0"/>
              <a:t> - </a:t>
            </a:r>
            <a:r>
              <a:rPr lang="en-CA" dirty="0"/>
              <a:t>Senior Advisor, Central 			Agencies, Government 			Operations Sector</a:t>
            </a:r>
          </a:p>
          <a:p>
            <a:r>
              <a:rPr lang="en-CA" dirty="0"/>
              <a:t>			Treasury Board of Canada 			Secretariat / Government 			of Canada</a:t>
            </a:r>
            <a:endParaRPr lang="en-CA" dirty="0">
              <a:solidFill>
                <a:srgbClr val="FF0000"/>
              </a:solidFill>
            </a:endParaRPr>
          </a:p>
          <a:p>
            <a:pPr>
              <a:buFont typeface="Arial" pitchFamily="34" charset="0"/>
              <a:buChar char="•"/>
            </a:pPr>
            <a:r>
              <a:rPr lang="en-US" dirty="0"/>
              <a:t> 	</a:t>
            </a:r>
            <a:r>
              <a:rPr lang="en-US" u="sng" dirty="0"/>
              <a:t>Fiona Cornel</a:t>
            </a:r>
            <a:r>
              <a:rPr lang="en-US" dirty="0"/>
              <a:t> - Manager, </a:t>
            </a:r>
            <a:r>
              <a:rPr lang="en-US" dirty="0" err="1"/>
              <a:t>Biotherapeutics</a:t>
            </a:r>
            <a:r>
              <a:rPr lang="en-US" dirty="0"/>
              <a:t> 		        Quality Division 1, Centre for 		        Oncology, 				        Radiopharmaceuticals and 		        Research, Biologic and 			        Radiopharmaceutical Drugs 		        Directorate, Health Canada</a:t>
            </a:r>
          </a:p>
          <a:p>
            <a:pPr>
              <a:buFont typeface="Arial" pitchFamily="34" charset="0"/>
              <a:buChar char="•"/>
            </a:pPr>
            <a:r>
              <a:rPr lang="en-US" dirty="0"/>
              <a:t> Discussion of briefing note</a:t>
            </a:r>
          </a:p>
        </p:txBody>
      </p:sp>
      <p:cxnSp>
        <p:nvCxnSpPr>
          <p:cNvPr id="7" name="Straight Connector 6"/>
          <p:cNvCxnSpPr/>
          <p:nvPr/>
        </p:nvCxnSpPr>
        <p:spPr>
          <a:xfrm>
            <a:off x="228600" y="11414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8600" y="57896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6200" y="685800"/>
            <a:ext cx="304800" cy="923330"/>
          </a:xfrm>
          <a:prstGeom prst="rect">
            <a:avLst/>
          </a:prstGeom>
          <a:noFill/>
        </p:spPr>
        <p:txBody>
          <a:bodyPr wrap="square" rtlCol="0">
            <a:spAutoFit/>
          </a:bodyPr>
          <a:lstStyle/>
          <a:p>
            <a:r>
              <a:rPr lang="en-US" b="1" u="sng" dirty="0"/>
              <a:t>#</a:t>
            </a:r>
          </a:p>
          <a:p>
            <a:endParaRPr lang="en-US" b="1" u="sng" dirty="0"/>
          </a:p>
          <a:p>
            <a:r>
              <a:rPr lang="en-US" dirty="0"/>
              <a:t>4</a:t>
            </a:r>
          </a:p>
        </p:txBody>
      </p:sp>
      <p:sp>
        <p:nvSpPr>
          <p:cNvPr id="14" name="TextBox 13">
            <a:extLst>
              <a:ext uri="{FF2B5EF4-FFF2-40B4-BE49-F238E27FC236}">
                <a16:creationId xmlns:a16="http://schemas.microsoft.com/office/drawing/2014/main" id="{4C437584-D401-4255-AE9A-7F1588C74555}"/>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extLst>
      <p:ext uri="{BB962C8B-B14F-4D97-AF65-F5344CB8AC3E}">
        <p14:creationId xmlns:p14="http://schemas.microsoft.com/office/powerpoint/2010/main" val="624026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4524315"/>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a:t>
            </a:r>
            <a:r>
              <a:rPr lang="en-US" dirty="0" err="1"/>
              <a:t>Brightspace</a:t>
            </a:r>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See </a:t>
            </a:r>
            <a:r>
              <a:rPr lang="en-US" dirty="0" err="1"/>
              <a:t>Brightspace</a:t>
            </a:r>
            <a:endParaRPr lang="en-US" dirty="0"/>
          </a:p>
          <a:p>
            <a:endParaRPr lang="en-US" dirty="0"/>
          </a:p>
          <a:p>
            <a:endParaRPr lang="en-US" dirty="0"/>
          </a:p>
          <a:p>
            <a:endParaRPr lang="en-US" dirty="0"/>
          </a:p>
          <a:p>
            <a:r>
              <a:rPr lang="en-US" dirty="0"/>
              <a:t>See </a:t>
            </a:r>
            <a:r>
              <a:rPr lang="en-US" dirty="0" err="1"/>
              <a:t>Brightspace</a:t>
            </a:r>
            <a:endParaRPr lang="en-US" dirty="0"/>
          </a:p>
          <a:p>
            <a:endParaRPr lang="en-US" dirty="0"/>
          </a:p>
        </p:txBody>
      </p:sp>
      <p:sp>
        <p:nvSpPr>
          <p:cNvPr id="5" name="TextBox 4"/>
          <p:cNvSpPr txBox="1"/>
          <p:nvPr/>
        </p:nvSpPr>
        <p:spPr>
          <a:xfrm>
            <a:off x="304800" y="685800"/>
            <a:ext cx="1600200" cy="4801314"/>
          </a:xfrm>
          <a:prstGeom prst="rect">
            <a:avLst/>
          </a:prstGeom>
          <a:noFill/>
        </p:spPr>
        <p:txBody>
          <a:bodyPr wrap="square" rtlCol="0">
            <a:spAutoFit/>
          </a:bodyPr>
          <a:lstStyle/>
          <a:p>
            <a:r>
              <a:rPr lang="en-US" b="1" u="sng" dirty="0"/>
              <a:t>Lecture</a:t>
            </a:r>
            <a:r>
              <a:rPr lang="en-US" b="1" dirty="0"/>
              <a:t>	</a:t>
            </a:r>
          </a:p>
          <a:p>
            <a:endParaRPr lang="en-US" dirty="0"/>
          </a:p>
          <a:p>
            <a:r>
              <a:rPr lang="en-US" dirty="0"/>
              <a:t>Feb 6</a:t>
            </a:r>
            <a:r>
              <a:rPr lang="en-US" baseline="30000" dirty="0"/>
              <a:t>th</a:t>
            </a:r>
            <a:r>
              <a:rPr lang="en-US" dirty="0"/>
              <a:t>, 2024</a:t>
            </a:r>
          </a:p>
          <a:p>
            <a:endParaRPr lang="en-US" dirty="0"/>
          </a:p>
          <a:p>
            <a:endParaRPr lang="en-US" dirty="0"/>
          </a:p>
          <a:p>
            <a:endParaRPr lang="en-US" dirty="0"/>
          </a:p>
          <a:p>
            <a:endParaRPr lang="en-US" dirty="0"/>
          </a:p>
          <a:p>
            <a:endParaRPr lang="en-US" dirty="0"/>
          </a:p>
          <a:p>
            <a:endParaRPr lang="en-US" dirty="0"/>
          </a:p>
          <a:p>
            <a:endParaRPr lang="en-US" dirty="0"/>
          </a:p>
          <a:p>
            <a:r>
              <a:rPr lang="en-US" dirty="0"/>
              <a:t>Feb 13</a:t>
            </a:r>
            <a:r>
              <a:rPr lang="en-US" baseline="30000" dirty="0"/>
              <a:t>th</a:t>
            </a:r>
            <a:r>
              <a:rPr lang="en-US" dirty="0"/>
              <a:t>, 2024</a:t>
            </a:r>
          </a:p>
          <a:p>
            <a:endParaRPr lang="en-US" dirty="0"/>
          </a:p>
          <a:p>
            <a:r>
              <a:rPr lang="en-US" dirty="0"/>
              <a:t>Feb 20</a:t>
            </a:r>
            <a:r>
              <a:rPr lang="en-US" baseline="30000" dirty="0"/>
              <a:t>th</a:t>
            </a:r>
            <a:r>
              <a:rPr lang="en-US" dirty="0"/>
              <a:t>, 2024</a:t>
            </a:r>
          </a:p>
          <a:p>
            <a:endParaRPr lang="en-US" dirty="0"/>
          </a:p>
          <a:p>
            <a:r>
              <a:rPr lang="en-US" dirty="0"/>
              <a:t>Feb 27</a:t>
            </a:r>
            <a:r>
              <a:rPr lang="en-US" baseline="30000" dirty="0"/>
              <a:t>th</a:t>
            </a:r>
            <a:r>
              <a:rPr lang="en-US" dirty="0"/>
              <a:t>, 2024</a:t>
            </a:r>
          </a:p>
          <a:p>
            <a:endParaRPr lang="en-US" dirty="0"/>
          </a:p>
          <a:p>
            <a:endParaRPr lang="en-US" dirty="0"/>
          </a:p>
        </p:txBody>
      </p:sp>
      <p:sp>
        <p:nvSpPr>
          <p:cNvPr id="6" name="TextBox 5"/>
          <p:cNvSpPr txBox="1"/>
          <p:nvPr/>
        </p:nvSpPr>
        <p:spPr>
          <a:xfrm>
            <a:off x="1905000" y="685800"/>
            <a:ext cx="5410200" cy="5909310"/>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CA" dirty="0"/>
              <a:t> Guest speaker #4 – </a:t>
            </a:r>
            <a:r>
              <a:rPr lang="en-CA" dirty="0" err="1"/>
              <a:t>ChIP</a:t>
            </a:r>
            <a:r>
              <a:rPr lang="en-CA" dirty="0"/>
              <a:t>: Forensics and Law Enforcement Environments</a:t>
            </a:r>
          </a:p>
          <a:p>
            <a:pPr>
              <a:buFont typeface="Arial" pitchFamily="34" charset="0"/>
              <a:buChar char="•"/>
            </a:pPr>
            <a:r>
              <a:rPr lang="en-CA" dirty="0"/>
              <a:t> 	</a:t>
            </a:r>
            <a:r>
              <a:rPr lang="en-CA" u="sng" dirty="0"/>
              <a:t>Dr. Nigel Hearns</a:t>
            </a:r>
            <a:r>
              <a:rPr lang="en-CA" dirty="0"/>
              <a:t> - Program Technical Leader – 		              Trace Evidence (chemistry)</a:t>
            </a:r>
          </a:p>
          <a:p>
            <a:r>
              <a:rPr lang="en-CA" dirty="0"/>
              <a:t>		              RCMP National Forensic 		              Laboratory Services </a:t>
            </a:r>
          </a:p>
          <a:p>
            <a:pPr>
              <a:buFont typeface="Arial" pitchFamily="34" charset="0"/>
              <a:buChar char="•"/>
            </a:pPr>
            <a:r>
              <a:rPr lang="en-CA" dirty="0"/>
              <a:t> Discuss 20 min oral presentation</a:t>
            </a:r>
          </a:p>
          <a:p>
            <a:pPr>
              <a:buFont typeface="Arial" pitchFamily="34" charset="0"/>
              <a:buChar char="•"/>
            </a:pPr>
            <a:endParaRPr lang="en-US" dirty="0"/>
          </a:p>
          <a:p>
            <a:pPr>
              <a:buFont typeface="Arial" pitchFamily="34" charset="0"/>
              <a:buChar char="•"/>
            </a:pPr>
            <a:r>
              <a:rPr lang="en-US" dirty="0"/>
              <a:t> Field Trip #1 – </a:t>
            </a:r>
            <a:r>
              <a:rPr lang="en-US" u="sng" dirty="0"/>
              <a:t>Canada Border Services Agency</a:t>
            </a:r>
          </a:p>
          <a:p>
            <a:pPr>
              <a:buFont typeface="Arial" pitchFamily="34" charset="0"/>
              <a:buChar char="•"/>
            </a:pPr>
            <a:endParaRPr lang="en-US" dirty="0"/>
          </a:p>
          <a:p>
            <a:pPr>
              <a:buFont typeface="Arial" pitchFamily="34" charset="0"/>
              <a:buChar char="•"/>
            </a:pPr>
            <a:r>
              <a:rPr lang="en-US" dirty="0"/>
              <a:t> READING WEEK </a:t>
            </a:r>
          </a:p>
          <a:p>
            <a:endParaRPr lang="en-US" dirty="0"/>
          </a:p>
          <a:p>
            <a:pPr>
              <a:buFont typeface="Arial" pitchFamily="34" charset="0"/>
              <a:buChar char="•"/>
            </a:pPr>
            <a:r>
              <a:rPr lang="en-US" dirty="0"/>
              <a:t> Guest speaker #5 – </a:t>
            </a:r>
            <a:r>
              <a:rPr lang="en-US" dirty="0" err="1"/>
              <a:t>ChIP</a:t>
            </a:r>
            <a:r>
              <a:rPr lang="en-US" dirty="0"/>
              <a:t>: Legal aspects of chemical industry, intellectual property issues</a:t>
            </a:r>
          </a:p>
          <a:p>
            <a:pPr>
              <a:buFont typeface="Arial" pitchFamily="34" charset="0"/>
              <a:buChar char="•"/>
            </a:pPr>
            <a:r>
              <a:rPr lang="en-US" dirty="0"/>
              <a:t> 	</a:t>
            </a:r>
            <a:r>
              <a:rPr lang="en-US" u="sng" dirty="0"/>
              <a:t>Terry Diduch</a:t>
            </a:r>
            <a:r>
              <a:rPr lang="en-US" dirty="0"/>
              <a:t> - </a:t>
            </a:r>
            <a:r>
              <a:rPr lang="en-CA" dirty="0"/>
              <a:t>Chemical Patent Examination 		        Division, </a:t>
            </a:r>
            <a:r>
              <a:rPr lang="en-US" dirty="0"/>
              <a:t>Canadian Intellectual 		        Property Office</a:t>
            </a:r>
          </a:p>
          <a:p>
            <a:pPr>
              <a:buFont typeface="Arial" pitchFamily="34" charset="0"/>
              <a:buChar char="•"/>
            </a:pPr>
            <a:r>
              <a:rPr lang="en-US" dirty="0"/>
              <a:t> 	</a:t>
            </a:r>
            <a:r>
              <a:rPr lang="en-US" u="sng" dirty="0"/>
              <a:t>Andrea Pitts</a:t>
            </a:r>
            <a:r>
              <a:rPr lang="en-US" dirty="0"/>
              <a:t> - Partner, Borden Ladner Gervais</a:t>
            </a:r>
          </a:p>
          <a:p>
            <a:pPr>
              <a:buFont typeface="Arial" pitchFamily="34" charset="0"/>
              <a:buChar char="•"/>
            </a:pPr>
            <a:r>
              <a:rPr lang="en-US" dirty="0"/>
              <a:t> Discuss 3 minute thesis (TMT)</a:t>
            </a:r>
            <a:endParaRPr lang="en-CA" dirty="0"/>
          </a:p>
        </p:txBody>
      </p:sp>
      <p:cxnSp>
        <p:nvCxnSpPr>
          <p:cNvPr id="8" name="Straight Connector 7"/>
          <p:cNvCxnSpPr/>
          <p:nvPr/>
        </p:nvCxnSpPr>
        <p:spPr>
          <a:xfrm>
            <a:off x="228600" y="3352800"/>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8600" y="1143000"/>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28600" y="3887788"/>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8600" y="4419600"/>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0" y="685800"/>
            <a:ext cx="609600" cy="5078313"/>
          </a:xfrm>
          <a:prstGeom prst="rect">
            <a:avLst/>
          </a:prstGeom>
          <a:noFill/>
        </p:spPr>
        <p:txBody>
          <a:bodyPr wrap="square" rtlCol="0">
            <a:spAutoFit/>
          </a:bodyPr>
          <a:lstStyle/>
          <a:p>
            <a:r>
              <a:rPr lang="en-US" b="1" u="sng" dirty="0"/>
              <a:t>#</a:t>
            </a:r>
          </a:p>
          <a:p>
            <a:endParaRPr lang="en-US" b="1" u="sng" dirty="0"/>
          </a:p>
          <a:p>
            <a:r>
              <a:rPr lang="en-US" dirty="0"/>
              <a:t>5</a:t>
            </a:r>
          </a:p>
          <a:p>
            <a:endParaRPr lang="en-US" b="1" u="sng" dirty="0"/>
          </a:p>
          <a:p>
            <a:endParaRPr lang="en-US" b="1" u="sng" dirty="0"/>
          </a:p>
          <a:p>
            <a:endParaRPr lang="en-US" b="1" u="sng" dirty="0"/>
          </a:p>
          <a:p>
            <a:endParaRPr lang="en-US" b="1" u="sng" dirty="0"/>
          </a:p>
          <a:p>
            <a:endParaRPr lang="en-US" b="1" u="sng" dirty="0"/>
          </a:p>
          <a:p>
            <a:endParaRPr lang="en-US" b="1" u="sng" dirty="0"/>
          </a:p>
          <a:p>
            <a:endParaRPr lang="en-US" b="1" u="sng" dirty="0"/>
          </a:p>
          <a:p>
            <a:r>
              <a:rPr lang="en-US" dirty="0"/>
              <a:t>6</a:t>
            </a:r>
          </a:p>
          <a:p>
            <a:endParaRPr lang="en-US" dirty="0"/>
          </a:p>
          <a:p>
            <a:endParaRPr lang="en-US" dirty="0"/>
          </a:p>
          <a:p>
            <a:endParaRPr lang="en-US" dirty="0"/>
          </a:p>
          <a:p>
            <a:r>
              <a:rPr lang="en-US" dirty="0"/>
              <a:t>7</a:t>
            </a:r>
          </a:p>
          <a:p>
            <a:endParaRPr lang="en-US" dirty="0"/>
          </a:p>
          <a:p>
            <a:endParaRPr lang="en-US" dirty="0"/>
          </a:p>
          <a:p>
            <a:endParaRPr lang="en-US" dirty="0"/>
          </a:p>
        </p:txBody>
      </p: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645D501-58ED-486C-9243-4BCEA707210B}"/>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1477328"/>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Brightspace</a:t>
            </a:r>
          </a:p>
          <a:p>
            <a:endParaRPr lang="en-US" dirty="0"/>
          </a:p>
          <a:p>
            <a:r>
              <a:rPr lang="en-US" dirty="0"/>
              <a:t>See </a:t>
            </a:r>
            <a:r>
              <a:rPr lang="en-US" dirty="0" err="1"/>
              <a:t>Brightspace</a:t>
            </a:r>
            <a:endParaRPr lang="en-US" dirty="0"/>
          </a:p>
        </p:txBody>
      </p:sp>
      <p:sp>
        <p:nvSpPr>
          <p:cNvPr id="5" name="TextBox 4"/>
          <p:cNvSpPr txBox="1"/>
          <p:nvPr/>
        </p:nvSpPr>
        <p:spPr>
          <a:xfrm>
            <a:off x="304800" y="685800"/>
            <a:ext cx="1600200" cy="1477328"/>
          </a:xfrm>
          <a:prstGeom prst="rect">
            <a:avLst/>
          </a:prstGeom>
          <a:noFill/>
        </p:spPr>
        <p:txBody>
          <a:bodyPr wrap="square" rtlCol="0">
            <a:spAutoFit/>
          </a:bodyPr>
          <a:lstStyle/>
          <a:p>
            <a:r>
              <a:rPr lang="en-US" b="1" u="sng" dirty="0"/>
              <a:t>Lecture</a:t>
            </a:r>
            <a:r>
              <a:rPr lang="en-US" b="1" dirty="0"/>
              <a:t>	</a:t>
            </a:r>
          </a:p>
          <a:p>
            <a:endParaRPr lang="en-US" dirty="0"/>
          </a:p>
          <a:p>
            <a:r>
              <a:rPr lang="en-US" dirty="0"/>
              <a:t>Mar 5</a:t>
            </a:r>
            <a:r>
              <a:rPr lang="en-US" baseline="30000" dirty="0"/>
              <a:t>th</a:t>
            </a:r>
            <a:r>
              <a:rPr lang="en-US" dirty="0"/>
              <a:t>, 2024</a:t>
            </a:r>
          </a:p>
          <a:p>
            <a:endParaRPr lang="en-US" dirty="0"/>
          </a:p>
          <a:p>
            <a:r>
              <a:rPr lang="en-US" dirty="0"/>
              <a:t>Mar 12</a:t>
            </a:r>
            <a:r>
              <a:rPr lang="en-US" baseline="30000" dirty="0"/>
              <a:t>th</a:t>
            </a:r>
            <a:r>
              <a:rPr lang="en-US" dirty="0"/>
              <a:t>, 2024</a:t>
            </a:r>
          </a:p>
        </p:txBody>
      </p:sp>
      <p:sp>
        <p:nvSpPr>
          <p:cNvPr id="6" name="TextBox 5"/>
          <p:cNvSpPr txBox="1"/>
          <p:nvPr/>
        </p:nvSpPr>
        <p:spPr>
          <a:xfrm>
            <a:off x="1905000" y="685800"/>
            <a:ext cx="5410200" cy="4247317"/>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Field Trip #2 – </a:t>
            </a:r>
            <a:r>
              <a:rPr lang="en-US" u="sng" dirty="0"/>
              <a:t>National Research Council of Canada</a:t>
            </a:r>
          </a:p>
          <a:p>
            <a:pPr>
              <a:buFont typeface="Arial" pitchFamily="34" charset="0"/>
              <a:buChar char="•"/>
            </a:pPr>
            <a:endParaRPr lang="en-US" u="sng" dirty="0"/>
          </a:p>
          <a:p>
            <a:pPr>
              <a:buFont typeface="Arial" pitchFamily="34" charset="0"/>
              <a:buChar char="•"/>
            </a:pPr>
            <a:r>
              <a:rPr lang="en-US" dirty="0"/>
              <a:t> Guest speaker #6 – </a:t>
            </a:r>
            <a:r>
              <a:rPr lang="en-US" dirty="0" err="1"/>
              <a:t>ChIP</a:t>
            </a:r>
            <a:r>
              <a:rPr lang="en-US" dirty="0"/>
              <a:t>: Industrial Environmental Health and Safety and the Interface Between the Industrial, Academic and Policy Worlds</a:t>
            </a:r>
          </a:p>
          <a:p>
            <a:pPr>
              <a:buFont typeface="Arial" pitchFamily="34" charset="0"/>
              <a:buChar char="•"/>
            </a:pPr>
            <a:r>
              <a:rPr lang="en-US" dirty="0"/>
              <a:t> 	</a:t>
            </a:r>
            <a:r>
              <a:rPr lang="en-US" u="sng" dirty="0"/>
              <a:t>Zaneta Polis</a:t>
            </a:r>
            <a:r>
              <a:rPr lang="en-US" dirty="0"/>
              <a:t> - </a:t>
            </a:r>
            <a:r>
              <a:rPr lang="en-CA" dirty="0"/>
              <a:t>Manager, Environmental Health 		       and Safety, Office of Risk 			       Management, Carleton 			       University</a:t>
            </a:r>
            <a:endParaRPr lang="en-US" u="sng" dirty="0"/>
          </a:p>
          <a:p>
            <a:pPr>
              <a:buFont typeface="Arial" pitchFamily="34" charset="0"/>
              <a:buChar char="•"/>
            </a:pPr>
            <a:r>
              <a:rPr lang="en-US" dirty="0"/>
              <a:t> 	</a:t>
            </a:r>
            <a:r>
              <a:rPr lang="en-US" u="sng" dirty="0"/>
              <a:t>Jeffrey Manthorpe</a:t>
            </a:r>
            <a:r>
              <a:rPr lang="en-US" dirty="0"/>
              <a:t> – Professor, Department of 			  Chemistry, Carleton 			  University</a:t>
            </a:r>
          </a:p>
          <a:p>
            <a:pPr>
              <a:buFont typeface="Arial" pitchFamily="34" charset="0"/>
              <a:buChar char="•"/>
            </a:pPr>
            <a:endParaRPr lang="en-US" dirty="0"/>
          </a:p>
        </p:txBody>
      </p:sp>
      <p:cxnSp>
        <p:nvCxnSpPr>
          <p:cNvPr id="8" name="Straight Connector 7"/>
          <p:cNvCxnSpPr/>
          <p:nvPr/>
        </p:nvCxnSpPr>
        <p:spPr>
          <a:xfrm>
            <a:off x="228600" y="16748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8600" y="1143000"/>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28600" y="4646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0" y="685800"/>
            <a:ext cx="609600" cy="1477328"/>
          </a:xfrm>
          <a:prstGeom prst="rect">
            <a:avLst/>
          </a:prstGeom>
          <a:noFill/>
        </p:spPr>
        <p:txBody>
          <a:bodyPr wrap="square" rtlCol="0">
            <a:spAutoFit/>
          </a:bodyPr>
          <a:lstStyle/>
          <a:p>
            <a:r>
              <a:rPr lang="en-US" b="1" u="sng" dirty="0"/>
              <a:t>#</a:t>
            </a:r>
          </a:p>
          <a:p>
            <a:endParaRPr lang="en-US" b="1" u="sng" dirty="0"/>
          </a:p>
          <a:p>
            <a:r>
              <a:rPr lang="en-US" dirty="0"/>
              <a:t>8</a:t>
            </a:r>
          </a:p>
          <a:p>
            <a:endParaRPr lang="en-US" dirty="0"/>
          </a:p>
          <a:p>
            <a:r>
              <a:rPr lang="en-US" dirty="0"/>
              <a:t>9</a:t>
            </a:r>
          </a:p>
        </p:txBody>
      </p: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645D501-58ED-486C-9243-4BCEA707210B}"/>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extLst>
      <p:ext uri="{BB962C8B-B14F-4D97-AF65-F5344CB8AC3E}">
        <p14:creationId xmlns:p14="http://schemas.microsoft.com/office/powerpoint/2010/main" val="3846379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4247317"/>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a:t>
            </a:r>
            <a:r>
              <a:rPr lang="en-US" dirty="0" err="1"/>
              <a:t>Brightspace</a:t>
            </a:r>
            <a:endParaRPr lang="en-US" dirty="0"/>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endParaRPr lang="en-US" dirty="0"/>
          </a:p>
          <a:p>
            <a:r>
              <a:rPr lang="en-US" dirty="0"/>
              <a:t>See </a:t>
            </a:r>
            <a:r>
              <a:rPr lang="en-US" dirty="0" err="1"/>
              <a:t>Brightspace</a:t>
            </a:r>
            <a:endParaRPr lang="en-US" dirty="0"/>
          </a:p>
        </p:txBody>
      </p:sp>
      <p:sp>
        <p:nvSpPr>
          <p:cNvPr id="5" name="TextBox 4"/>
          <p:cNvSpPr txBox="1"/>
          <p:nvPr/>
        </p:nvSpPr>
        <p:spPr>
          <a:xfrm>
            <a:off x="304800" y="685800"/>
            <a:ext cx="1600200" cy="4247317"/>
          </a:xfrm>
          <a:prstGeom prst="rect">
            <a:avLst/>
          </a:prstGeom>
          <a:noFill/>
        </p:spPr>
        <p:txBody>
          <a:bodyPr wrap="square" rtlCol="0">
            <a:spAutoFit/>
          </a:bodyPr>
          <a:lstStyle/>
          <a:p>
            <a:r>
              <a:rPr lang="en-US" b="1" u="sng" dirty="0"/>
              <a:t>Lecture</a:t>
            </a:r>
            <a:r>
              <a:rPr lang="en-US" b="1" dirty="0"/>
              <a:t>	</a:t>
            </a:r>
          </a:p>
          <a:p>
            <a:endParaRPr lang="en-US" dirty="0"/>
          </a:p>
          <a:p>
            <a:r>
              <a:rPr lang="en-US" dirty="0"/>
              <a:t>Mar 19</a:t>
            </a:r>
            <a:r>
              <a:rPr lang="en-US" baseline="30000" dirty="0"/>
              <a:t>th</a:t>
            </a:r>
            <a:r>
              <a:rPr lang="en-US" dirty="0"/>
              <a:t>, 2024</a:t>
            </a:r>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endParaRPr lang="en-US" dirty="0"/>
          </a:p>
          <a:p>
            <a:r>
              <a:rPr lang="en-US" dirty="0"/>
              <a:t>Mar 26</a:t>
            </a:r>
            <a:r>
              <a:rPr lang="en-US" baseline="30000" dirty="0"/>
              <a:t>th</a:t>
            </a:r>
            <a:r>
              <a:rPr lang="en-US" dirty="0"/>
              <a:t>, 2024</a:t>
            </a:r>
          </a:p>
        </p:txBody>
      </p:sp>
      <p:sp>
        <p:nvSpPr>
          <p:cNvPr id="6" name="TextBox 5"/>
          <p:cNvSpPr txBox="1"/>
          <p:nvPr/>
        </p:nvSpPr>
        <p:spPr>
          <a:xfrm>
            <a:off x="1905000" y="685800"/>
            <a:ext cx="5410200" cy="5909310"/>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20 min presentations, 5 </a:t>
            </a:r>
            <a:r>
              <a:rPr lang="en-US" dirty="0" err="1"/>
              <a:t>mins</a:t>
            </a:r>
            <a:r>
              <a:rPr lang="en-US" dirty="0"/>
              <a:t> of feedback</a:t>
            </a:r>
          </a:p>
          <a:p>
            <a:pPr>
              <a:buFont typeface="Arial" pitchFamily="34" charset="0"/>
              <a:buChar char="•"/>
            </a:pPr>
            <a:r>
              <a:rPr lang="en-US" dirty="0"/>
              <a:t> 2:40 – 3:10pm – Angela Radnoff - Remediation of PFAS in wastewater by the use of different adsorption methods</a:t>
            </a:r>
          </a:p>
          <a:p>
            <a:pPr>
              <a:buFont typeface="Arial" pitchFamily="34" charset="0"/>
              <a:buChar char="•"/>
            </a:pPr>
            <a:r>
              <a:rPr lang="en-US" dirty="0"/>
              <a:t> 3:10 – 3:40pm – </a:t>
            </a:r>
            <a:r>
              <a:rPr lang="en-US" dirty="0" err="1"/>
              <a:t>Pallavi</a:t>
            </a:r>
            <a:r>
              <a:rPr lang="en-US" dirty="0"/>
              <a:t> </a:t>
            </a:r>
            <a:r>
              <a:rPr lang="en-US" dirty="0" err="1"/>
              <a:t>Jaiprakash</a:t>
            </a:r>
            <a:r>
              <a:rPr lang="en-US" dirty="0"/>
              <a:t> </a:t>
            </a:r>
            <a:r>
              <a:rPr lang="en-US" dirty="0" smtClean="0"/>
              <a:t>– Green Chemistry</a:t>
            </a:r>
            <a:endParaRPr lang="en-US" dirty="0"/>
          </a:p>
          <a:p>
            <a:pPr>
              <a:buFont typeface="Arial" pitchFamily="34" charset="0"/>
              <a:buChar char="•"/>
            </a:pPr>
            <a:r>
              <a:rPr lang="en-US" dirty="0"/>
              <a:t> 3:40 – 4:10pm – Jake Edgley – Citizen Science </a:t>
            </a:r>
          </a:p>
          <a:p>
            <a:pPr>
              <a:buFont typeface="Arial" pitchFamily="34" charset="0"/>
              <a:buChar char="•"/>
            </a:pPr>
            <a:r>
              <a:rPr lang="en-US" dirty="0"/>
              <a:t> 4:10 – 4:40pm – </a:t>
            </a:r>
            <a:r>
              <a:rPr lang="en-US" dirty="0" err="1"/>
              <a:t>Fatuma</a:t>
            </a:r>
            <a:r>
              <a:rPr lang="en-US" dirty="0"/>
              <a:t> </a:t>
            </a:r>
            <a:r>
              <a:rPr lang="en-US" dirty="0"/>
              <a:t>Yusuf – Chemical Insights into Nutrient Analysis</a:t>
            </a:r>
            <a:endParaRPr lang="en-US" dirty="0"/>
          </a:p>
          <a:p>
            <a:pPr>
              <a:buFont typeface="Arial" pitchFamily="34" charset="0"/>
              <a:buChar char="•"/>
            </a:pPr>
            <a:r>
              <a:rPr lang="en-US" dirty="0"/>
              <a:t> 4:40 – 5:10pm – Kaelyn Barkley – Biological effects of different foods</a:t>
            </a:r>
          </a:p>
          <a:p>
            <a:pPr>
              <a:buFont typeface="Arial" pitchFamily="34" charset="0"/>
              <a:buChar char="•"/>
            </a:pPr>
            <a:r>
              <a:rPr lang="en-US" dirty="0"/>
              <a:t> </a:t>
            </a:r>
            <a:r>
              <a:rPr lang="en-US" i="1" dirty="0">
                <a:solidFill>
                  <a:srgbClr val="FF0000"/>
                </a:solidFill>
              </a:rPr>
              <a:t>Review article due</a:t>
            </a:r>
          </a:p>
          <a:p>
            <a:pPr>
              <a:buFont typeface="Arial" pitchFamily="34" charset="0"/>
              <a:buChar char="•"/>
            </a:pPr>
            <a:endParaRPr lang="en-US" dirty="0"/>
          </a:p>
          <a:p>
            <a:pPr>
              <a:buFont typeface="Arial" pitchFamily="34" charset="0"/>
              <a:buChar char="•"/>
            </a:pPr>
            <a:r>
              <a:rPr lang="en-US" dirty="0"/>
              <a:t> 20 min presentations, 5 </a:t>
            </a:r>
            <a:r>
              <a:rPr lang="en-US" dirty="0" err="1"/>
              <a:t>mins</a:t>
            </a:r>
            <a:r>
              <a:rPr lang="en-US" dirty="0"/>
              <a:t> of feedback</a:t>
            </a:r>
          </a:p>
          <a:p>
            <a:pPr>
              <a:buFont typeface="Arial" pitchFamily="34" charset="0"/>
              <a:buChar char="•"/>
            </a:pPr>
            <a:r>
              <a:rPr lang="en-US" dirty="0"/>
              <a:t> 2:40 – 3:10pm – Mikayla Clarke – Chemistry of skincare</a:t>
            </a:r>
          </a:p>
          <a:p>
            <a:pPr>
              <a:buFont typeface="Arial" pitchFamily="34" charset="0"/>
              <a:buChar char="•"/>
            </a:pPr>
            <a:r>
              <a:rPr lang="en-US" dirty="0"/>
              <a:t> 3:10 – 3:40pm – Rachel Parson - Ozone Chemistry and Modelling in Old Growth Forest Canopy Layers</a:t>
            </a:r>
          </a:p>
          <a:p>
            <a:pPr>
              <a:buFont typeface="Arial" pitchFamily="34" charset="0"/>
              <a:buChar char="•"/>
            </a:pPr>
            <a:r>
              <a:rPr lang="en-US" dirty="0"/>
              <a:t> 3:40 – 4:10pm – Owen Xing – Regulation of food</a:t>
            </a:r>
          </a:p>
          <a:p>
            <a:pPr>
              <a:buFont typeface="Arial" pitchFamily="34" charset="0"/>
              <a:buChar char="•"/>
            </a:pPr>
            <a:r>
              <a:rPr lang="en-US" dirty="0"/>
              <a:t> </a:t>
            </a:r>
            <a:r>
              <a:rPr lang="en-US" i="1" dirty="0">
                <a:solidFill>
                  <a:srgbClr val="FF0000"/>
                </a:solidFill>
              </a:rPr>
              <a:t>Lay abstract due</a:t>
            </a:r>
          </a:p>
        </p:txBody>
      </p:sp>
      <p:cxnSp>
        <p:nvCxnSpPr>
          <p:cNvPr id="8" name="Straight Connector 7"/>
          <p:cNvCxnSpPr/>
          <p:nvPr/>
        </p:nvCxnSpPr>
        <p:spPr>
          <a:xfrm>
            <a:off x="228600" y="44180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8600" y="1143000"/>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0" y="685800"/>
            <a:ext cx="609600" cy="4247317"/>
          </a:xfrm>
          <a:prstGeom prst="rect">
            <a:avLst/>
          </a:prstGeom>
          <a:noFill/>
        </p:spPr>
        <p:txBody>
          <a:bodyPr wrap="square" rtlCol="0">
            <a:spAutoFit/>
          </a:bodyPr>
          <a:lstStyle/>
          <a:p>
            <a:r>
              <a:rPr lang="en-US" b="1" u="sng" dirty="0"/>
              <a:t>#</a:t>
            </a:r>
          </a:p>
          <a:p>
            <a:endParaRPr lang="en-US" b="1" u="sng" dirty="0"/>
          </a:p>
          <a:p>
            <a:r>
              <a:rPr lang="en-US" dirty="0"/>
              <a:t>10</a:t>
            </a:r>
          </a:p>
          <a:p>
            <a:endParaRPr lang="en-US" dirty="0"/>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r>
              <a:rPr lang="en-US" dirty="0"/>
              <a:t>11</a:t>
            </a:r>
          </a:p>
        </p:txBody>
      </p: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645D501-58ED-486C-9243-4BCEA707210B}"/>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extLst>
      <p:ext uri="{BB962C8B-B14F-4D97-AF65-F5344CB8AC3E}">
        <p14:creationId xmlns:p14="http://schemas.microsoft.com/office/powerpoint/2010/main" val="2638535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923330"/>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a:t>
            </a:r>
            <a:r>
              <a:rPr lang="en-US" dirty="0" err="1"/>
              <a:t>Brightspace</a:t>
            </a:r>
            <a:endParaRPr lang="en-US" dirty="0"/>
          </a:p>
        </p:txBody>
      </p:sp>
      <p:sp>
        <p:nvSpPr>
          <p:cNvPr id="5" name="TextBox 4"/>
          <p:cNvSpPr txBox="1"/>
          <p:nvPr/>
        </p:nvSpPr>
        <p:spPr>
          <a:xfrm>
            <a:off x="304800" y="685800"/>
            <a:ext cx="1600200" cy="923330"/>
          </a:xfrm>
          <a:prstGeom prst="rect">
            <a:avLst/>
          </a:prstGeom>
          <a:noFill/>
        </p:spPr>
        <p:txBody>
          <a:bodyPr wrap="square" rtlCol="0">
            <a:spAutoFit/>
          </a:bodyPr>
          <a:lstStyle/>
          <a:p>
            <a:r>
              <a:rPr lang="en-US" b="1" u="sng" dirty="0"/>
              <a:t>Lecture</a:t>
            </a:r>
            <a:r>
              <a:rPr lang="en-US" b="1" dirty="0"/>
              <a:t>	</a:t>
            </a:r>
          </a:p>
          <a:p>
            <a:endParaRPr lang="en-US" dirty="0"/>
          </a:p>
          <a:p>
            <a:r>
              <a:rPr lang="en-US" dirty="0"/>
              <a:t>Apr 2</a:t>
            </a:r>
            <a:r>
              <a:rPr lang="en-US" baseline="30000" dirty="0"/>
              <a:t>nd</a:t>
            </a:r>
            <a:r>
              <a:rPr lang="en-US" dirty="0"/>
              <a:t>, 2024</a:t>
            </a:r>
          </a:p>
        </p:txBody>
      </p:sp>
      <p:sp>
        <p:nvSpPr>
          <p:cNvPr id="6" name="TextBox 5"/>
          <p:cNvSpPr txBox="1"/>
          <p:nvPr/>
        </p:nvSpPr>
        <p:spPr>
          <a:xfrm>
            <a:off x="1905000" y="685800"/>
            <a:ext cx="5410200" cy="4247317"/>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3 minute thesis (TMT) talks</a:t>
            </a:r>
          </a:p>
          <a:p>
            <a:pPr>
              <a:buFont typeface="Arial" pitchFamily="34" charset="0"/>
              <a:buChar char="•"/>
            </a:pPr>
            <a:r>
              <a:rPr lang="en-US" dirty="0"/>
              <a:t> Angela Radnoff - Remediation of PFAS in wastewater by the use of different adsorption methods</a:t>
            </a:r>
          </a:p>
          <a:p>
            <a:pPr>
              <a:buFont typeface="Arial" pitchFamily="34" charset="0"/>
              <a:buChar char="•"/>
            </a:pPr>
            <a:r>
              <a:rPr lang="en-US" dirty="0"/>
              <a:t> Owen Xing – Regulation of food</a:t>
            </a:r>
          </a:p>
          <a:p>
            <a:pPr>
              <a:buFont typeface="Arial" pitchFamily="34" charset="0"/>
              <a:buChar char="•"/>
            </a:pPr>
            <a:r>
              <a:rPr lang="en-US" dirty="0"/>
              <a:t> Jake Edgley – Citizen Science</a:t>
            </a:r>
          </a:p>
          <a:p>
            <a:pPr>
              <a:buFont typeface="Arial" pitchFamily="34" charset="0"/>
              <a:buChar char="•"/>
            </a:pPr>
            <a:r>
              <a:rPr lang="en-US" dirty="0"/>
              <a:t> </a:t>
            </a:r>
            <a:r>
              <a:rPr lang="en-US" dirty="0" err="1"/>
              <a:t>Fatuma</a:t>
            </a:r>
            <a:r>
              <a:rPr lang="en-US" dirty="0"/>
              <a:t> </a:t>
            </a:r>
            <a:r>
              <a:rPr lang="en-US" dirty="0"/>
              <a:t>Yusuf – Chemical Insights into Nutrient Analysis</a:t>
            </a:r>
            <a:endParaRPr lang="en-US" dirty="0"/>
          </a:p>
          <a:p>
            <a:pPr>
              <a:buFont typeface="Arial" pitchFamily="34" charset="0"/>
              <a:buChar char="•"/>
            </a:pPr>
            <a:r>
              <a:rPr lang="en-US" dirty="0"/>
              <a:t> Kaelyn Barkley - Biological effects of different foods</a:t>
            </a:r>
          </a:p>
          <a:p>
            <a:pPr>
              <a:buFont typeface="Arial" pitchFamily="34" charset="0"/>
              <a:buChar char="•"/>
            </a:pPr>
            <a:r>
              <a:rPr lang="en-US" dirty="0"/>
              <a:t> </a:t>
            </a:r>
            <a:r>
              <a:rPr lang="en-US" dirty="0" err="1"/>
              <a:t>Pallavi</a:t>
            </a:r>
            <a:r>
              <a:rPr lang="en-US" dirty="0"/>
              <a:t> </a:t>
            </a:r>
            <a:r>
              <a:rPr lang="en-US" dirty="0" err="1"/>
              <a:t>Jaiprakash</a:t>
            </a:r>
            <a:r>
              <a:rPr lang="en-US" dirty="0"/>
              <a:t> – Green Chemistry</a:t>
            </a:r>
            <a:endParaRPr lang="en-US" dirty="0"/>
          </a:p>
          <a:p>
            <a:pPr>
              <a:buFont typeface="Arial" pitchFamily="34" charset="0"/>
              <a:buChar char="•"/>
            </a:pPr>
            <a:r>
              <a:rPr lang="en-US" dirty="0"/>
              <a:t> Mikayla Clarke – Chemistry of skincare</a:t>
            </a:r>
          </a:p>
          <a:p>
            <a:pPr>
              <a:buFont typeface="Arial" pitchFamily="34" charset="0"/>
              <a:buChar char="•"/>
            </a:pPr>
            <a:r>
              <a:rPr lang="en-US" dirty="0"/>
              <a:t> Rachel Parson - Ozone Chemistry and Modelling in Old Growth Forest Canopy Layers</a:t>
            </a:r>
          </a:p>
          <a:p>
            <a:pPr>
              <a:buFont typeface="Arial" pitchFamily="34" charset="0"/>
              <a:buChar char="•"/>
            </a:pPr>
            <a:r>
              <a:rPr lang="en-US" dirty="0"/>
              <a:t> </a:t>
            </a:r>
            <a:r>
              <a:rPr lang="en-US" i="1" dirty="0">
                <a:solidFill>
                  <a:srgbClr val="FF0000"/>
                </a:solidFill>
              </a:rPr>
              <a:t>Briefing note due</a:t>
            </a:r>
          </a:p>
        </p:txBody>
      </p:sp>
      <p:cxnSp>
        <p:nvCxnSpPr>
          <p:cNvPr id="11" name="Straight Connector 10"/>
          <p:cNvCxnSpPr/>
          <p:nvPr/>
        </p:nvCxnSpPr>
        <p:spPr>
          <a:xfrm>
            <a:off x="228600" y="1143000"/>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8600" y="49514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0" y="685800"/>
            <a:ext cx="609600" cy="923330"/>
          </a:xfrm>
          <a:prstGeom prst="rect">
            <a:avLst/>
          </a:prstGeom>
          <a:noFill/>
        </p:spPr>
        <p:txBody>
          <a:bodyPr wrap="square" rtlCol="0">
            <a:spAutoFit/>
          </a:bodyPr>
          <a:lstStyle/>
          <a:p>
            <a:r>
              <a:rPr lang="en-US" b="1" u="sng" dirty="0"/>
              <a:t>#</a:t>
            </a:r>
          </a:p>
          <a:p>
            <a:endParaRPr lang="en-US" b="1" u="sng" dirty="0"/>
          </a:p>
          <a:p>
            <a:r>
              <a:rPr lang="en-US" dirty="0"/>
              <a:t>12</a:t>
            </a:r>
          </a:p>
        </p:txBody>
      </p: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645D501-58ED-486C-9243-4BCEA707210B}"/>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extLst>
      <p:ext uri="{BB962C8B-B14F-4D97-AF65-F5344CB8AC3E}">
        <p14:creationId xmlns:p14="http://schemas.microsoft.com/office/powerpoint/2010/main" val="3938172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1200329"/>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See </a:t>
            </a:r>
            <a:r>
              <a:rPr lang="en-US" dirty="0" err="1"/>
              <a:t>Brightspace</a:t>
            </a:r>
            <a:endParaRPr lang="en-US" dirty="0"/>
          </a:p>
          <a:p>
            <a:endParaRPr lang="en-US" dirty="0"/>
          </a:p>
        </p:txBody>
      </p:sp>
      <p:sp>
        <p:nvSpPr>
          <p:cNvPr id="5" name="TextBox 4"/>
          <p:cNvSpPr txBox="1"/>
          <p:nvPr/>
        </p:nvSpPr>
        <p:spPr>
          <a:xfrm>
            <a:off x="304800" y="685800"/>
            <a:ext cx="1600200" cy="4801314"/>
          </a:xfrm>
          <a:prstGeom prst="rect">
            <a:avLst/>
          </a:prstGeom>
          <a:noFill/>
        </p:spPr>
        <p:txBody>
          <a:bodyPr wrap="square" rtlCol="0">
            <a:spAutoFit/>
          </a:bodyPr>
          <a:lstStyle/>
          <a:p>
            <a:r>
              <a:rPr lang="en-US" b="1" u="sng" dirty="0"/>
              <a:t>Lecture</a:t>
            </a:r>
            <a:r>
              <a:rPr lang="en-US" b="1" dirty="0"/>
              <a:t>	</a:t>
            </a:r>
          </a:p>
          <a:p>
            <a:endParaRPr lang="en-US" dirty="0"/>
          </a:p>
          <a:p>
            <a:r>
              <a:rPr lang="en-US" dirty="0"/>
              <a:t>Apr 9</a:t>
            </a:r>
            <a:r>
              <a:rPr lang="en-US" baseline="30000" dirty="0"/>
              <a:t>th</a:t>
            </a:r>
            <a:r>
              <a:rPr lang="en-US" dirty="0"/>
              <a:t>, 2024</a:t>
            </a:r>
          </a:p>
          <a:p>
            <a:endParaRPr lang="en-US" dirty="0"/>
          </a:p>
          <a:p>
            <a:endParaRPr lang="en-US" dirty="0"/>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endParaRPr lang="en-US" dirty="0"/>
          </a:p>
          <a:p>
            <a:r>
              <a:rPr lang="en-US" dirty="0"/>
              <a:t>Apr 25</a:t>
            </a:r>
            <a:r>
              <a:rPr lang="en-US" baseline="30000" dirty="0"/>
              <a:t>th</a:t>
            </a:r>
            <a:r>
              <a:rPr lang="en-US" dirty="0"/>
              <a:t>, 2024</a:t>
            </a:r>
          </a:p>
        </p:txBody>
      </p:sp>
      <p:sp>
        <p:nvSpPr>
          <p:cNvPr id="6" name="TextBox 5"/>
          <p:cNvSpPr txBox="1"/>
          <p:nvPr/>
        </p:nvSpPr>
        <p:spPr>
          <a:xfrm>
            <a:off x="1905000" y="685800"/>
            <a:ext cx="5410200" cy="4801314"/>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30 sec presentations to different audiences</a:t>
            </a:r>
          </a:p>
          <a:p>
            <a:pPr>
              <a:buFont typeface="Arial" pitchFamily="34" charset="0"/>
              <a:buChar char="•"/>
            </a:pPr>
            <a:r>
              <a:rPr lang="en-US" dirty="0"/>
              <a:t> Jake Edgley – Citizen Science</a:t>
            </a:r>
          </a:p>
          <a:p>
            <a:pPr>
              <a:buFont typeface="Arial" pitchFamily="34" charset="0"/>
              <a:buChar char="•"/>
            </a:pPr>
            <a:r>
              <a:rPr lang="en-US" dirty="0"/>
              <a:t> Owen Xing – Regulation of food</a:t>
            </a:r>
          </a:p>
          <a:p>
            <a:pPr>
              <a:buFont typeface="Arial" pitchFamily="34" charset="0"/>
              <a:buChar char="•"/>
            </a:pPr>
            <a:r>
              <a:rPr lang="en-US" dirty="0"/>
              <a:t> </a:t>
            </a:r>
            <a:r>
              <a:rPr lang="en-US" dirty="0" err="1"/>
              <a:t>Fatuma</a:t>
            </a:r>
            <a:r>
              <a:rPr lang="en-US" dirty="0"/>
              <a:t> </a:t>
            </a:r>
            <a:r>
              <a:rPr lang="en-US" dirty="0" smtClean="0"/>
              <a:t>Yusuf – </a:t>
            </a:r>
            <a:r>
              <a:rPr lang="en-US" dirty="0" smtClean="0"/>
              <a:t>Chemical Insights </a:t>
            </a:r>
            <a:r>
              <a:rPr lang="en-US" dirty="0"/>
              <a:t>into Nutrient Analysis</a:t>
            </a:r>
            <a:endParaRPr lang="en-US" dirty="0"/>
          </a:p>
          <a:p>
            <a:pPr>
              <a:buFont typeface="Arial" pitchFamily="34" charset="0"/>
              <a:buChar char="•"/>
            </a:pPr>
            <a:r>
              <a:rPr lang="en-US" dirty="0"/>
              <a:t> Rachel Parson - Ozone Chemistry and Modelling in Old Growth Forest Canopy Layers</a:t>
            </a:r>
          </a:p>
          <a:p>
            <a:pPr>
              <a:buFont typeface="Arial" pitchFamily="34" charset="0"/>
              <a:buChar char="•"/>
            </a:pPr>
            <a:r>
              <a:rPr lang="en-US" dirty="0"/>
              <a:t> Angela Radnoff - Remediation of PFAS in wastewater by the use of different adsorption methods</a:t>
            </a:r>
          </a:p>
          <a:p>
            <a:pPr>
              <a:buFont typeface="Arial" pitchFamily="34" charset="0"/>
              <a:buChar char="•"/>
            </a:pPr>
            <a:r>
              <a:rPr lang="en-US" dirty="0"/>
              <a:t> Mikayla Clarke  – Chemistry of skincare</a:t>
            </a:r>
          </a:p>
          <a:p>
            <a:pPr>
              <a:buFont typeface="Arial" pitchFamily="34" charset="0"/>
              <a:buChar char="•"/>
            </a:pPr>
            <a:r>
              <a:rPr lang="en-US" dirty="0"/>
              <a:t> </a:t>
            </a:r>
            <a:r>
              <a:rPr lang="en-US" dirty="0" err="1"/>
              <a:t>Pallavi</a:t>
            </a:r>
            <a:r>
              <a:rPr lang="en-US" dirty="0"/>
              <a:t> </a:t>
            </a:r>
            <a:r>
              <a:rPr lang="en-US" dirty="0" err="1"/>
              <a:t>Jaiprakash</a:t>
            </a:r>
            <a:r>
              <a:rPr lang="en-US" dirty="0"/>
              <a:t> – Green Chemistry</a:t>
            </a:r>
            <a:endParaRPr lang="en-US" dirty="0"/>
          </a:p>
          <a:p>
            <a:pPr>
              <a:buFont typeface="Arial" pitchFamily="34" charset="0"/>
              <a:buChar char="•"/>
            </a:pPr>
            <a:r>
              <a:rPr lang="en-US" dirty="0"/>
              <a:t> Kaelyn Barkley - Biological effects of different foods</a:t>
            </a:r>
          </a:p>
          <a:p>
            <a:pPr>
              <a:buFont typeface="Arial" pitchFamily="34" charset="0"/>
              <a:buChar char="•"/>
            </a:pPr>
            <a:r>
              <a:rPr lang="en-US" dirty="0"/>
              <a:t> </a:t>
            </a:r>
            <a:r>
              <a:rPr lang="en-US" i="1" dirty="0"/>
              <a:t>Final take home open book exam assigned</a:t>
            </a:r>
          </a:p>
          <a:p>
            <a:pPr>
              <a:buFont typeface="Arial" pitchFamily="34" charset="0"/>
              <a:buChar char="•"/>
            </a:pPr>
            <a:endParaRPr lang="en-US" dirty="0"/>
          </a:p>
          <a:p>
            <a:pPr>
              <a:buFont typeface="Arial" pitchFamily="34" charset="0"/>
              <a:buChar char="•"/>
            </a:pPr>
            <a:r>
              <a:rPr lang="en-US" dirty="0"/>
              <a:t> </a:t>
            </a:r>
            <a:r>
              <a:rPr lang="en-US" i="1" dirty="0">
                <a:solidFill>
                  <a:srgbClr val="FF0000"/>
                </a:solidFill>
              </a:rPr>
              <a:t>Take home exam due</a:t>
            </a:r>
          </a:p>
        </p:txBody>
      </p:sp>
      <p:cxnSp>
        <p:nvCxnSpPr>
          <p:cNvPr id="11" name="Straight Connector 10"/>
          <p:cNvCxnSpPr/>
          <p:nvPr/>
        </p:nvCxnSpPr>
        <p:spPr>
          <a:xfrm>
            <a:off x="228600" y="1143000"/>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8600" y="49514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28600" y="55610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0" y="685800"/>
            <a:ext cx="609600" cy="923330"/>
          </a:xfrm>
          <a:prstGeom prst="rect">
            <a:avLst/>
          </a:prstGeom>
          <a:noFill/>
        </p:spPr>
        <p:txBody>
          <a:bodyPr wrap="square" rtlCol="0">
            <a:spAutoFit/>
          </a:bodyPr>
          <a:lstStyle/>
          <a:p>
            <a:r>
              <a:rPr lang="en-US" b="1" u="sng" dirty="0"/>
              <a:t>#</a:t>
            </a:r>
          </a:p>
          <a:p>
            <a:endParaRPr lang="en-US" b="1" u="sng" dirty="0"/>
          </a:p>
          <a:p>
            <a:r>
              <a:rPr lang="en-US" dirty="0"/>
              <a:t>13</a:t>
            </a:r>
          </a:p>
        </p:txBody>
      </p:sp>
      <p:cxnSp>
        <p:nvCxnSpPr>
          <p:cNvPr id="18" name="Straight Connector 17"/>
          <p:cNvCxnSpPr/>
          <p:nvPr/>
        </p:nvCxnSpPr>
        <p:spPr>
          <a:xfrm>
            <a:off x="228600" y="6551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D645D501-58ED-486C-9243-4BCEA707210B}"/>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extLst>
      <p:ext uri="{BB962C8B-B14F-4D97-AF65-F5344CB8AC3E}">
        <p14:creationId xmlns:p14="http://schemas.microsoft.com/office/powerpoint/2010/main" val="2993412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03540" y="304800"/>
            <a:ext cx="2659702" cy="892552"/>
          </a:xfrm>
          <a:prstGeom prst="rect">
            <a:avLst/>
          </a:prstGeom>
          <a:noFill/>
        </p:spPr>
        <p:txBody>
          <a:bodyPr wrap="none" rtlCol="0">
            <a:spAutoFit/>
          </a:bodyPr>
          <a:lstStyle/>
          <a:p>
            <a:r>
              <a:rPr lang="en-US" sz="3600" b="1" u="sng" dirty="0">
                <a:latin typeface="Times New Roman" pitchFamily="18" charset="0"/>
                <a:cs typeface="Times New Roman" pitchFamily="18" charset="0"/>
              </a:rPr>
              <a:t>CHEM 3701</a:t>
            </a:r>
          </a:p>
          <a:p>
            <a:pPr algn="ctr"/>
            <a:r>
              <a:rPr lang="en-US" sz="1600" b="1" dirty="0">
                <a:latin typeface="Times New Roman" pitchFamily="18" charset="0"/>
                <a:cs typeface="Times New Roman" pitchFamily="18" charset="0"/>
              </a:rPr>
              <a:t>Winter 2024</a:t>
            </a:r>
          </a:p>
        </p:txBody>
      </p:sp>
      <p:sp>
        <p:nvSpPr>
          <p:cNvPr id="8" name="TextBox 7"/>
          <p:cNvSpPr txBox="1"/>
          <p:nvPr/>
        </p:nvSpPr>
        <p:spPr>
          <a:xfrm>
            <a:off x="914400" y="1219200"/>
            <a:ext cx="7315200" cy="5109091"/>
          </a:xfrm>
          <a:prstGeom prst="rect">
            <a:avLst/>
          </a:prstGeom>
          <a:noFill/>
        </p:spPr>
        <p:txBody>
          <a:bodyPr wrap="square" rtlCol="0">
            <a:spAutoFit/>
          </a:bodyPr>
          <a:lstStyle/>
          <a:p>
            <a:r>
              <a:rPr lang="en-US" b="1" u="sng" dirty="0"/>
              <a:t>Instructor</a:t>
            </a:r>
            <a:r>
              <a:rPr lang="en-US" dirty="0"/>
              <a:t>: 	Professor Jeff Smith</a:t>
            </a:r>
          </a:p>
          <a:p>
            <a:r>
              <a:rPr lang="en-US" dirty="0"/>
              <a:t>		Office: </a:t>
            </a:r>
            <a:r>
              <a:rPr lang="en-US" dirty="0" err="1"/>
              <a:t>Steacie</a:t>
            </a:r>
            <a:r>
              <a:rPr lang="en-US" dirty="0"/>
              <a:t> 225</a:t>
            </a:r>
          </a:p>
          <a:p>
            <a:r>
              <a:rPr lang="en-US" dirty="0"/>
              <a:t>		Phone: (613) 520-2600 ext.2408</a:t>
            </a:r>
          </a:p>
          <a:p>
            <a:r>
              <a:rPr lang="en-US" dirty="0"/>
              <a:t>		E-mail: </a:t>
            </a:r>
            <a:r>
              <a:rPr lang="en-US" dirty="0">
                <a:hlinkClick r:id="rId2"/>
              </a:rPr>
              <a:t>jeff.smith@carleton.ca</a:t>
            </a:r>
            <a:r>
              <a:rPr lang="en-US" dirty="0"/>
              <a:t> </a:t>
            </a:r>
          </a:p>
          <a:p>
            <a:r>
              <a:rPr lang="en-US" dirty="0"/>
              <a:t>		        @</a:t>
            </a:r>
            <a:r>
              <a:rPr lang="en-US" dirty="0" err="1"/>
              <a:t>profjeffsmith</a:t>
            </a:r>
            <a:endParaRPr lang="en-US" dirty="0"/>
          </a:p>
          <a:p>
            <a:r>
              <a:rPr lang="en-US" dirty="0"/>
              <a:t>		</a:t>
            </a:r>
            <a:endParaRPr lang="en-US" i="1" u="sng" dirty="0">
              <a:solidFill>
                <a:srgbClr val="FF0000"/>
              </a:solidFill>
            </a:endParaRPr>
          </a:p>
          <a:p>
            <a:endParaRPr lang="en-US" i="1" u="sng" dirty="0">
              <a:solidFill>
                <a:srgbClr val="FF0000"/>
              </a:solidFill>
            </a:endParaRPr>
          </a:p>
          <a:p>
            <a:r>
              <a:rPr lang="en-CA" b="1" dirty="0"/>
              <a:t>CHEM 3701 [0.5 credit]</a:t>
            </a:r>
          </a:p>
          <a:p>
            <a:endParaRPr lang="en-CA" b="1" dirty="0"/>
          </a:p>
          <a:p>
            <a:r>
              <a:rPr lang="en-CA" sz="2800" b="1" dirty="0"/>
              <a:t>Chemistry in Practice (</a:t>
            </a:r>
            <a:r>
              <a:rPr lang="en-CA" sz="2800" b="1" dirty="0" err="1"/>
              <a:t>ChIP</a:t>
            </a:r>
            <a:r>
              <a:rPr lang="en-CA" sz="2800" b="1" dirty="0"/>
              <a:t>) for the 21st Century</a:t>
            </a:r>
          </a:p>
          <a:p>
            <a:endParaRPr lang="en-CA" sz="2800" b="1" dirty="0"/>
          </a:p>
          <a:p>
            <a:pPr algn="just"/>
            <a:r>
              <a:rPr lang="en-CA" dirty="0"/>
              <a:t>Students explore different sectors of chemical industry; developments in sustainability; principles, analytical frameworks, and applications of green chemistry; environmental protections; and Canadian regulatory frameworks. Students investigate novel issues in industrial chemistry, build scientific literacy skills, and practice communicating scientific information to diverse audiences.</a:t>
            </a:r>
          </a:p>
        </p:txBody>
      </p:sp>
      <p:cxnSp>
        <p:nvCxnSpPr>
          <p:cNvPr id="6" name="Straight Connector 5"/>
          <p:cNvCxnSpPr/>
          <p:nvPr/>
        </p:nvCxnSpPr>
        <p:spPr>
          <a:xfrm>
            <a:off x="228600" y="28940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9" name="Picture 2" descr="https://cdn1.iconfinder.com/data/icons/logotypes/32/twitter-128.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19400" y="2359025"/>
            <a:ext cx="384175" cy="38417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t="12383"/>
          <a:stretch/>
        </p:blipFill>
        <p:spPr>
          <a:xfrm>
            <a:off x="6096000" y="152401"/>
            <a:ext cx="2726752" cy="2483908"/>
          </a:xfrm>
          <a:prstGeom prst="rect">
            <a:avLst/>
          </a:prstGeom>
        </p:spPr>
      </p:pic>
    </p:spTree>
    <p:extLst>
      <p:ext uri="{BB962C8B-B14F-4D97-AF65-F5344CB8AC3E}">
        <p14:creationId xmlns:p14="http://schemas.microsoft.com/office/powerpoint/2010/main" val="41188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166092"/>
            <a:ext cx="7772400" cy="6986528"/>
          </a:xfrm>
          <a:prstGeom prst="rect">
            <a:avLst/>
          </a:prstGeom>
          <a:noFill/>
        </p:spPr>
        <p:txBody>
          <a:bodyPr wrap="square" rtlCol="0">
            <a:spAutoFit/>
          </a:bodyPr>
          <a:lstStyle/>
          <a:p>
            <a:r>
              <a:rPr lang="en-CA" b="1" dirty="0"/>
              <a:t>Evaluation:</a:t>
            </a:r>
            <a:r>
              <a:rPr lang="en-CA" dirty="0"/>
              <a:t> 	</a:t>
            </a:r>
          </a:p>
          <a:p>
            <a:r>
              <a:rPr lang="en-CA" dirty="0"/>
              <a:t>	</a:t>
            </a:r>
          </a:p>
          <a:p>
            <a:r>
              <a:rPr lang="en-CA" dirty="0"/>
              <a:t>1) </a:t>
            </a:r>
            <a:r>
              <a:rPr lang="en-US" dirty="0"/>
              <a:t>Written assignments</a:t>
            </a:r>
          </a:p>
          <a:p>
            <a:r>
              <a:rPr lang="en-US" dirty="0"/>
              <a:t>	a) Short formal review article</a:t>
            </a:r>
          </a:p>
          <a:p>
            <a:r>
              <a:rPr lang="en-US" dirty="0"/>
              <a:t>	b) Lay abstract</a:t>
            </a:r>
          </a:p>
          <a:p>
            <a:r>
              <a:rPr lang="en-US" dirty="0"/>
              <a:t>	c) Briefing note</a:t>
            </a:r>
          </a:p>
          <a:p>
            <a:r>
              <a:rPr lang="en-US" dirty="0"/>
              <a:t>2) Oral presentations</a:t>
            </a:r>
          </a:p>
          <a:p>
            <a:r>
              <a:rPr lang="en-US" dirty="0"/>
              <a:t>	a) 20 min oral presentation</a:t>
            </a:r>
          </a:p>
          <a:p>
            <a:r>
              <a:rPr lang="en-US" dirty="0"/>
              <a:t>	b) 3 minute thesis (TMT)</a:t>
            </a:r>
          </a:p>
          <a:p>
            <a:r>
              <a:rPr lang="en-US" dirty="0"/>
              <a:t>	c) 30 second elevator pitch to two different audiences</a:t>
            </a:r>
          </a:p>
          <a:p>
            <a:r>
              <a:rPr lang="en-US" dirty="0"/>
              <a:t>3) Final Exam (open book)</a:t>
            </a:r>
            <a:endParaRPr lang="en-CA" dirty="0"/>
          </a:p>
          <a:p>
            <a:endParaRPr lang="en-CA" dirty="0"/>
          </a:p>
          <a:p>
            <a:endParaRPr lang="en-US" dirty="0"/>
          </a:p>
          <a:p>
            <a:r>
              <a:rPr lang="en-US" b="1" dirty="0"/>
              <a:t>Grading</a:t>
            </a:r>
            <a:r>
              <a:rPr lang="en-US" dirty="0"/>
              <a:t>:</a:t>
            </a:r>
          </a:p>
          <a:p>
            <a:endParaRPr lang="en-US" dirty="0"/>
          </a:p>
          <a:p>
            <a:r>
              <a:rPr lang="en-CA" dirty="0"/>
              <a:t>The final grade for CHEM 3701 will be based on the following:</a:t>
            </a:r>
          </a:p>
          <a:p>
            <a:endParaRPr lang="en-CA" dirty="0"/>
          </a:p>
          <a:p>
            <a:r>
              <a:rPr lang="en-CA" dirty="0"/>
              <a:t>			</a:t>
            </a:r>
            <a:r>
              <a:rPr lang="en-CA" sz="2000" b="1" dirty="0"/>
              <a:t>Written Assignments*	40%</a:t>
            </a:r>
          </a:p>
          <a:p>
            <a:r>
              <a:rPr lang="en-CA" sz="2000" b="1" dirty="0"/>
              <a:t>			Oral Presentations*	40%</a:t>
            </a:r>
          </a:p>
          <a:p>
            <a:r>
              <a:rPr lang="en-CA" sz="2000" b="1" dirty="0"/>
              <a:t>			</a:t>
            </a:r>
            <a:r>
              <a:rPr lang="en-CA" sz="2200" b="1" u="sng" dirty="0"/>
              <a:t>Final exam		20%</a:t>
            </a:r>
          </a:p>
          <a:p>
            <a:r>
              <a:rPr lang="en-US" dirty="0"/>
              <a:t>			</a:t>
            </a:r>
            <a:r>
              <a:rPr lang="en-US" sz="2400" b="1" dirty="0"/>
              <a:t>Total:		           100%</a:t>
            </a:r>
          </a:p>
          <a:p>
            <a:endParaRPr lang="en-US" sz="2400" b="1" dirty="0"/>
          </a:p>
          <a:p>
            <a:r>
              <a:rPr lang="en-US" sz="1600" dirty="0"/>
              <a:t>* - distribution of marks within these will be divided equally between the sub-components</a:t>
            </a:r>
          </a:p>
        </p:txBody>
      </p:sp>
      <p:cxnSp>
        <p:nvCxnSpPr>
          <p:cNvPr id="5" name="Straight Connector 4"/>
          <p:cNvCxnSpPr/>
          <p:nvPr/>
        </p:nvCxnSpPr>
        <p:spPr>
          <a:xfrm>
            <a:off x="228600" y="35036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536912"/>
            <a:ext cx="8534400" cy="5940088"/>
          </a:xfrm>
          <a:prstGeom prst="rect">
            <a:avLst/>
          </a:prstGeom>
          <a:noFill/>
        </p:spPr>
        <p:txBody>
          <a:bodyPr wrap="square" rtlCol="0">
            <a:spAutoFit/>
          </a:bodyPr>
          <a:lstStyle/>
          <a:p>
            <a:r>
              <a:rPr lang="en-CA" sz="1000" b="1" dirty="0"/>
              <a:t>Academic Accommodation for Students with Disabilities:</a:t>
            </a:r>
          </a:p>
          <a:p>
            <a:r>
              <a:rPr lang="en-CA" sz="1000" dirty="0"/>
              <a:t>Carleton University is strongly committed to providing access and accommodation for all individuals with identified and duly assessed disabilities. The University has a Senate-approved policy on Academic Accommodation that forms part of its Human Rights Policy. This policy should be consulted for further information and is available at the front of this Calendar and online at: </a:t>
            </a:r>
            <a:r>
              <a:rPr lang="en-CA" sz="1000" dirty="0">
                <a:hlinkClick r:id="rId2"/>
              </a:rPr>
              <a:t>www.carleton.ca/equity</a:t>
            </a:r>
            <a:r>
              <a:rPr lang="en-CA" sz="1000" dirty="0"/>
              <a:t>. The policy promotes efforts to accommodate students with disabilities so that they will have the opportunity to meet learning objectives and be fairly evaluated in their performance. In no case, however, does academic accommodation negotiate away, lower, or remove the academic standards and learning objectives of any course or program, rule, regulation, or policy </a:t>
            </a:r>
            <a:r>
              <a:rPr lang="en-US" sz="1000" dirty="0"/>
              <a:t>at the University.</a:t>
            </a:r>
          </a:p>
          <a:p>
            <a:endParaRPr lang="en-CA" sz="1000" dirty="0"/>
          </a:p>
          <a:p>
            <a:r>
              <a:rPr lang="en-CA" sz="1000" dirty="0"/>
              <a:t>The Paul </a:t>
            </a:r>
            <a:r>
              <a:rPr lang="en-CA" sz="1000" dirty="0" err="1"/>
              <a:t>Menton</a:t>
            </a:r>
            <a:r>
              <a:rPr lang="en-CA" sz="1000" dirty="0"/>
              <a:t> Centre for Students with Disabilities (</a:t>
            </a:r>
            <a:r>
              <a:rPr lang="en-CA" sz="1000" dirty="0">
                <a:hlinkClick r:id="rId3"/>
              </a:rPr>
              <a:t>www.carleton.ca/pmc/</a:t>
            </a:r>
            <a:r>
              <a:rPr lang="en-CA" sz="1000" dirty="0"/>
              <a:t>) is the designated unit at the University for assisting the Carleton community in integrating persons with disabilities into all aspects of Carleton's academic and community life. The Paul </a:t>
            </a:r>
            <a:r>
              <a:rPr lang="en-CA" sz="1000" dirty="0" err="1"/>
              <a:t>Menton</a:t>
            </a:r>
            <a:r>
              <a:rPr lang="en-CA" sz="1000" dirty="0"/>
              <a:t> Centre provides assessment of academic accommodation, advises students on strategies to open a dialogue with instructors and acts as consultant, facilitator, coordinator and advocate in this area for all members </a:t>
            </a:r>
            <a:r>
              <a:rPr lang="en-US" sz="1000" dirty="0"/>
              <a:t>of the University community.</a:t>
            </a:r>
          </a:p>
          <a:p>
            <a:endParaRPr lang="en-US" sz="1000" dirty="0"/>
          </a:p>
          <a:p>
            <a:r>
              <a:rPr lang="en-CA" sz="1000" dirty="0"/>
              <a:t>The Paul </a:t>
            </a:r>
            <a:r>
              <a:rPr lang="en-CA" sz="1000" dirty="0" err="1"/>
              <a:t>Menton</a:t>
            </a:r>
            <a:r>
              <a:rPr lang="en-CA" sz="1000" dirty="0"/>
              <a:t> Centre provides individualized support services, based on appropriate and up to date documentation, to persons who are deaf or hard of hearing, with learning disabilities, attention deficit disorder (ADD), visual impairments, head injuries, physical disabilities including mobility impairments, or who have psychiatric, other medical or non-visible disabilities. Students are responsible for applying for special services by making an appointment with the appropriate coordinator at the Paul </a:t>
            </a:r>
            <a:r>
              <a:rPr lang="en-CA" sz="1000" dirty="0" err="1"/>
              <a:t>Menton</a:t>
            </a:r>
            <a:r>
              <a:rPr lang="en-CA" sz="1000" dirty="0"/>
              <a:t> Centre. All requests will be considered on the basis of individual need. Students are advised to come to the Centre early in the term to discuss service </a:t>
            </a:r>
            <a:r>
              <a:rPr lang="en-US" sz="1000" dirty="0"/>
              <a:t>requests.</a:t>
            </a:r>
          </a:p>
          <a:p>
            <a:endParaRPr lang="en-US" sz="1000" dirty="0"/>
          </a:p>
          <a:p>
            <a:r>
              <a:rPr lang="en-CA" sz="1000" dirty="0"/>
              <a:t>Examination accommodations for all tests and examinations (in-class, CUTV, or formally scheduled) must be arranged by specific deadline dates. Please consult the Paul </a:t>
            </a:r>
            <a:r>
              <a:rPr lang="en-CA" sz="1000" dirty="0" err="1"/>
              <a:t>Menton</a:t>
            </a:r>
            <a:r>
              <a:rPr lang="en-CA" sz="1000" dirty="0"/>
              <a:t> Centre for a list of deadlines for all examinations. Accommodation requests not made prior to the specified deadlines will not be fulfilled. Students with disabilities requiring academic accommodations in this course must register with the Paul </a:t>
            </a:r>
            <a:r>
              <a:rPr lang="en-CA" sz="1000" dirty="0" err="1"/>
              <a:t>Menton</a:t>
            </a:r>
            <a:r>
              <a:rPr lang="en-CA" sz="1000" dirty="0"/>
              <a:t> Centre for Students with Disabilities for a formal evaluation of disability-related needs. Registered PMC students are required to contact the centre, 613-520-6608, every term to ensure that I receive your letter of accommodation, no later than two weeks before the first assignment is due or the first in-class test/midterm requiring accommodations. If you require accommodation for your formally scheduled exam(s) in this course, please submit your request for accommodation to PMC by November 7, 2008, for December examinations, and March 6, 2009, for April examinations.</a:t>
            </a:r>
          </a:p>
          <a:p>
            <a:endParaRPr lang="en-CA" sz="1000" dirty="0"/>
          </a:p>
          <a:p>
            <a:r>
              <a:rPr lang="en-CA" sz="1000" b="1" dirty="0"/>
              <a:t>Academic Accommodation for Students with Religious Obligations:</a:t>
            </a:r>
          </a:p>
          <a:p>
            <a:r>
              <a:rPr lang="en-CA" sz="1000" dirty="0"/>
              <a:t>Carleton University accommodates students who, due to religious obligation, must miss an examination, test, assignment deadline, laboratory, or other compulsory event. The University has a Senate-approved policy on religious accommodation that forms part of its Human Rights Policy, </a:t>
            </a:r>
            <a:r>
              <a:rPr lang="en-US" sz="1000" dirty="0"/>
              <a:t>available at: </a:t>
            </a:r>
            <a:r>
              <a:rPr lang="en-US" sz="1000" dirty="0">
                <a:hlinkClick r:id="rId2"/>
              </a:rPr>
              <a:t>www.carleton.ca/equity</a:t>
            </a:r>
            <a:r>
              <a:rPr lang="en-US" sz="1000" dirty="0"/>
              <a:t>. </a:t>
            </a:r>
            <a:r>
              <a:rPr lang="en-CA" sz="1000" dirty="0"/>
              <a:t>Students requesting academic accommodation on the basis of religious observance should make a formal, written request to their instructors for alternate dates and/or means of satisfying academic requirements. Such requests should be made during the first two weeks of class, or as soon as</a:t>
            </a:r>
          </a:p>
          <a:p>
            <a:r>
              <a:rPr lang="en-CA" sz="1000" dirty="0"/>
              <a:t>possible after the need for accommodation is known to exist, but no later than two weeks before the compulsory academic event. Accommodation is to be worked out directly and on an individual basis between the student and the instructor(s) involved. Instructors will make accommodations in a way that avoids academic disadvantage to the student. Students or instructors who have questions or want to confirm accommodation eligibility of a religious event or practice may refer to the Equity Services website for a list of holy days and Carleton's Academic Accommodation policies, or may contact an Equity Services Advisor in the</a:t>
            </a:r>
          </a:p>
          <a:p>
            <a:r>
              <a:rPr lang="en-CA" sz="1000" dirty="0"/>
              <a:t>Equity Services Department for assistance. Students unable to reach a satisfactory arrangement with their instructor(s) should contact the Director of Equity Services. Instructors who have questions or wish to verify the nature of the religious event or practice involved should also contact this officer.</a:t>
            </a:r>
          </a:p>
        </p:txBody>
      </p:sp>
      <p:sp>
        <p:nvSpPr>
          <p:cNvPr id="3" name="TextBox 2"/>
          <p:cNvSpPr txBox="1"/>
          <p:nvPr/>
        </p:nvSpPr>
        <p:spPr>
          <a:xfrm>
            <a:off x="304800" y="152400"/>
            <a:ext cx="1147558" cy="369332"/>
          </a:xfrm>
          <a:prstGeom prst="rect">
            <a:avLst/>
          </a:prstGeom>
          <a:noFill/>
        </p:spPr>
        <p:txBody>
          <a:bodyPr wrap="none" rtlCol="0">
            <a:spAutoFit/>
          </a:bodyPr>
          <a:lstStyle/>
          <a:p>
            <a:r>
              <a:rPr lang="en-US" u="sng" dirty="0"/>
              <a:t>Fine print</a:t>
            </a:r>
            <a:r>
              <a:rPr lang="en-US"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553283"/>
            <a:ext cx="8534400" cy="4524315"/>
          </a:xfrm>
          <a:prstGeom prst="rect">
            <a:avLst/>
          </a:prstGeom>
          <a:noFill/>
        </p:spPr>
        <p:txBody>
          <a:bodyPr wrap="square" rtlCol="0">
            <a:spAutoFit/>
          </a:bodyPr>
          <a:lstStyle/>
          <a:p>
            <a:r>
              <a:rPr lang="en-CA" sz="1000" b="1" dirty="0"/>
              <a:t>Academic Accommodation for Pregnant Students:</a:t>
            </a:r>
          </a:p>
          <a:p>
            <a:r>
              <a:rPr lang="en-CA" sz="1000" dirty="0"/>
              <a:t>Pregnant students requiring academic accommodations are encouraged to contact an Equity Advisor in Equity Services to complete a letter of accommodation. The student must then make an appointment to discuss her needs with the instructor at least two weeks prior to the first academic event in which it is anticipated the accommodation will be required.</a:t>
            </a:r>
          </a:p>
          <a:p>
            <a:endParaRPr lang="en-CA" sz="1000" dirty="0"/>
          </a:p>
          <a:p>
            <a:r>
              <a:rPr lang="en-US" sz="1000" b="1" dirty="0"/>
              <a:t>Student Conduct:</a:t>
            </a:r>
          </a:p>
          <a:p>
            <a:r>
              <a:rPr lang="en-CA" sz="1000" dirty="0"/>
              <a:t>The University has adopted a policy to deal with allegations of academic misconduct. This policy is expressed in the document Carleton University Academic Integrity Policy, effective July 1, 2006. The policy describes in detail its scope of application, principles, definitions, rights and responsibilities, academic integrity standards, procedures, sanctions, transcript notations, appeal </a:t>
            </a:r>
            <a:r>
              <a:rPr lang="en-US" sz="1000" dirty="0"/>
              <a:t>process, and records implications.</a:t>
            </a:r>
          </a:p>
          <a:p>
            <a:endParaRPr lang="en-US" sz="1000" dirty="0"/>
          </a:p>
          <a:p>
            <a:r>
              <a:rPr lang="en-CA" sz="1000" dirty="0"/>
              <a:t>The complete policy is available at: </a:t>
            </a:r>
            <a:r>
              <a:rPr lang="en-CA" sz="1000" dirty="0">
                <a:hlinkClick r:id="rId2"/>
              </a:rPr>
              <a:t>www.carleton.ca/studentsupport</a:t>
            </a:r>
            <a:r>
              <a:rPr lang="en-CA" sz="1000" dirty="0"/>
              <a:t>  or </a:t>
            </a:r>
            <a:r>
              <a:rPr lang="en-CA" sz="1000" dirty="0">
                <a:hlinkClick r:id="rId3"/>
              </a:rPr>
              <a:t>www.carleton.ca/studentaffairs</a:t>
            </a:r>
            <a:r>
              <a:rPr lang="en-CA" sz="1000" dirty="0"/>
              <a:t> </a:t>
            </a:r>
          </a:p>
          <a:p>
            <a:endParaRPr lang="en-CA" sz="1000" dirty="0"/>
          </a:p>
          <a:p>
            <a:r>
              <a:rPr lang="en-US" sz="1000" b="1" dirty="0"/>
              <a:t>Plagiarism:</a:t>
            </a:r>
          </a:p>
          <a:p>
            <a:r>
              <a:rPr lang="en-CA" sz="1000" dirty="0"/>
              <a:t>Plagiarism is presenting, whether intentional or not, the ideas, expression of ideas or work of others as one's own. Plagiarism includes reproducing or paraphrasing portions of someone else's published or unpublished material, regardless of the source, and presenting these as one's own without proper</a:t>
            </a:r>
          </a:p>
          <a:p>
            <a:r>
              <a:rPr lang="en-CA" sz="1000" dirty="0"/>
              <a:t>citation or reference to the original source. Examples of sources from which the ideas, expressions of ideas or works of others may be drawn from include but are not limited to: books, articles, papers, literary compositions and phrases, performance compositions, chemical compounds, art works, laboratory reports, research results, calculations and the results of calculations, diagrams, constructions, computer reports, computer code/software, and material on the Internet.</a:t>
            </a:r>
          </a:p>
          <a:p>
            <a:endParaRPr lang="en-CA" sz="1000" dirty="0"/>
          </a:p>
          <a:p>
            <a:r>
              <a:rPr lang="en-CA" sz="1000" dirty="0"/>
              <a:t>Examples of plagiarism include, but are not limited to:</a:t>
            </a:r>
          </a:p>
          <a:p>
            <a:pPr>
              <a:buFont typeface="Arial" pitchFamily="34" charset="0"/>
              <a:buChar char="•"/>
            </a:pPr>
            <a:r>
              <a:rPr lang="en-CA" sz="1000" dirty="0"/>
              <a:t> submitting a take-home examination, essay, laboratory report or other assignment written, in whole or in part, by someone else;</a:t>
            </a:r>
          </a:p>
          <a:p>
            <a:pPr>
              <a:buFont typeface="Arial" pitchFamily="34" charset="0"/>
              <a:buChar char="•"/>
            </a:pPr>
            <a:r>
              <a:rPr lang="en-CA" sz="1000" dirty="0"/>
              <a:t> using ideas or direct, verbatim quotations, paraphrased material, algorithms, formulae, scientific or mathematical concepts, or ideas without appropriate acknowledgment in any </a:t>
            </a:r>
            <a:r>
              <a:rPr lang="en-US" sz="1000" dirty="0"/>
              <a:t>academic assignment;</a:t>
            </a:r>
          </a:p>
          <a:p>
            <a:pPr>
              <a:buFont typeface="Arial" pitchFamily="34" charset="0"/>
              <a:buChar char="•"/>
            </a:pPr>
            <a:r>
              <a:rPr lang="en-CA" sz="1000" dirty="0"/>
              <a:t> using another's data or research findings;</a:t>
            </a:r>
          </a:p>
          <a:p>
            <a:pPr>
              <a:buFont typeface="Arial" pitchFamily="34" charset="0"/>
              <a:buChar char="•"/>
            </a:pPr>
            <a:r>
              <a:rPr lang="en-CA" sz="1000" dirty="0"/>
              <a:t> submitting a computer program developed in whole or in part by someone else, with or without modifications, as one's own;</a:t>
            </a:r>
          </a:p>
          <a:p>
            <a:pPr>
              <a:buFont typeface="Arial" pitchFamily="34" charset="0"/>
              <a:buChar char="•"/>
            </a:pPr>
            <a:r>
              <a:rPr lang="en-CA" sz="1000" dirty="0"/>
              <a:t> failing to acknowledge sources through the use of proper citations when using another‘s works and/or failing to use quotation marks.</a:t>
            </a:r>
          </a:p>
          <a:p>
            <a:pPr>
              <a:buFont typeface="Arial" pitchFamily="34" charset="0"/>
              <a:buChar char="•"/>
            </a:pPr>
            <a:endParaRPr lang="en-CA" sz="1000" dirty="0"/>
          </a:p>
          <a:p>
            <a:r>
              <a:rPr lang="en-CA" sz="1000" dirty="0"/>
              <a:t>For more information, see: </a:t>
            </a:r>
            <a:r>
              <a:rPr lang="en-US" sz="1000" dirty="0">
                <a:hlinkClick r:id="rId4"/>
              </a:rPr>
              <a:t>https://carleton.ca/registrar/academic-integrity/</a:t>
            </a:r>
            <a:endParaRPr lang="en-US" sz="1000" dirty="0"/>
          </a:p>
        </p:txBody>
      </p:sp>
      <p:sp>
        <p:nvSpPr>
          <p:cNvPr id="3" name="TextBox 2"/>
          <p:cNvSpPr txBox="1"/>
          <p:nvPr/>
        </p:nvSpPr>
        <p:spPr>
          <a:xfrm>
            <a:off x="304800" y="152400"/>
            <a:ext cx="1755865" cy="369332"/>
          </a:xfrm>
          <a:prstGeom prst="rect">
            <a:avLst/>
          </a:prstGeom>
          <a:noFill/>
        </p:spPr>
        <p:txBody>
          <a:bodyPr wrap="none" rtlCol="0">
            <a:spAutoFit/>
          </a:bodyPr>
          <a:lstStyle/>
          <a:p>
            <a:r>
              <a:rPr lang="en-US" u="sng" dirty="0"/>
              <a:t>Fine print (cont)</a:t>
            </a:r>
            <a:r>
              <a:rPr lang="en-US"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6894195"/>
          </a:xfrm>
          <a:prstGeom prst="rect">
            <a:avLst/>
          </a:prstGeom>
          <a:noFill/>
        </p:spPr>
        <p:txBody>
          <a:bodyPr wrap="square" rtlCol="0">
            <a:spAutoFit/>
          </a:bodyPr>
          <a:lstStyle/>
          <a:p>
            <a:r>
              <a:rPr lang="en-CA" sz="1700" dirty="0"/>
              <a:t>You may need special arrangements to meet your academic obligations during the term. For an accommodation request the processes are as follows:</a:t>
            </a:r>
          </a:p>
          <a:p>
            <a:endParaRPr lang="en-CA" sz="1700" dirty="0"/>
          </a:p>
          <a:p>
            <a:r>
              <a:rPr lang="en-CA" sz="1700" b="1" dirty="0"/>
              <a:t>Pregnancy obligation:</a:t>
            </a:r>
            <a:r>
              <a:rPr lang="en-CA" sz="1700" dirty="0"/>
              <a:t> write to me with any requests for academic accommodation during the first two weeks of class, or as soon as possible after the need for accommodation is known to exist. For more details visit the Equity Services website: </a:t>
            </a:r>
            <a:r>
              <a:rPr lang="en-CA" sz="1700" dirty="0">
                <a:hlinkClick r:id="rId3"/>
              </a:rPr>
              <a:t>http://www2.carleton.ca/equity/</a:t>
            </a:r>
            <a:r>
              <a:rPr lang="en-CA" sz="1700" dirty="0"/>
              <a:t> </a:t>
            </a:r>
          </a:p>
          <a:p>
            <a:endParaRPr lang="en-CA" sz="1700" dirty="0"/>
          </a:p>
          <a:p>
            <a:r>
              <a:rPr lang="en-CA" sz="1700" b="1" dirty="0"/>
              <a:t>Religious obligation:</a:t>
            </a:r>
            <a:r>
              <a:rPr lang="en-CA" sz="1700" dirty="0"/>
              <a:t> write to me with any requests for academic accommodation during the first two weeks of class, or as soon as possible after the need for accommodation is known to exist. For more details visit the Equity Services website: </a:t>
            </a:r>
            <a:r>
              <a:rPr lang="en-CA" sz="1700" dirty="0">
                <a:hlinkClick r:id="rId3"/>
              </a:rPr>
              <a:t>http://www2.carleton.ca/equity/</a:t>
            </a:r>
            <a:r>
              <a:rPr lang="en-CA" sz="1700" dirty="0"/>
              <a:t> </a:t>
            </a:r>
          </a:p>
          <a:p>
            <a:endParaRPr lang="en-CA" sz="1700" dirty="0"/>
          </a:p>
          <a:p>
            <a:r>
              <a:rPr lang="en-CA" sz="1700" b="1" dirty="0"/>
              <a:t>Academic Accommodations for Students with Disabilities: </a:t>
            </a:r>
            <a:r>
              <a:rPr lang="en-CA" sz="1700" dirty="0"/>
              <a:t>The Paul </a:t>
            </a:r>
            <a:r>
              <a:rPr lang="en-CA" sz="1700" dirty="0" err="1"/>
              <a:t>Menton</a:t>
            </a:r>
            <a:r>
              <a:rPr lang="en-CA" sz="1700" dirty="0"/>
              <a:t> Centre for Students with Disabilities (PMC) provides services to students with Learning Disabilities (LD), psychiatric/mental health disabilities, Attention Deficit Hyperactivity Disorder (ADHD), Autism Spectrum Disorders (ASD), chronic medical conditions, and impairments in mobility, hearing, and vision. If you have a disability requiring academic accommodations in this course, please contact PMC at 613-520-6608 or </a:t>
            </a:r>
            <a:r>
              <a:rPr lang="en-CA" sz="1700" dirty="0">
                <a:hlinkClick r:id="rId4"/>
              </a:rPr>
              <a:t>pmc@carleton.ca</a:t>
            </a:r>
            <a:r>
              <a:rPr lang="en-CA" sz="1700" dirty="0"/>
              <a:t> for a formal evaluation. If you are already registered with the PMC, contact your PMC coordinator to send me your Letter of Accommodation at the beginning of the term, and no later than two weeks before the first in-class scheduled test or exam requiring accommodation (if applicable). After requesting accommodation from PMC, meet with me to ensure accommodation arrangements are made. Please consult the PMC website for the deadline to request accommodations for the formally-scheduled exam (if applicable) at </a:t>
            </a:r>
            <a:r>
              <a:rPr lang="en-CA" sz="1700" dirty="0">
                <a:hlinkClick r:id="rId5"/>
              </a:rPr>
              <a:t>http://www2.carleton.ca/pmc/new-and-current-students/dates-and-deadlines/</a:t>
            </a:r>
            <a:r>
              <a:rPr lang="en-CA" sz="1700" dirty="0"/>
              <a:t> </a:t>
            </a:r>
          </a:p>
          <a:p>
            <a:endParaRPr lang="en-CA" sz="1700" dirty="0"/>
          </a:p>
          <a:p>
            <a:r>
              <a:rPr lang="en-CA" sz="1700" dirty="0"/>
              <a:t>You can visit the Equity Services website to view the policies and to obtain more detailed information on academic accommodation at </a:t>
            </a:r>
            <a:r>
              <a:rPr lang="en-CA" sz="1700" dirty="0">
                <a:hlinkClick r:id="rId3"/>
              </a:rPr>
              <a:t>http://www2.carleton.ca/equity/</a:t>
            </a:r>
            <a:r>
              <a:rPr lang="en-CA" sz="1700" dirty="0"/>
              <a:t> </a:t>
            </a:r>
          </a:p>
        </p:txBody>
      </p:sp>
    </p:spTree>
    <p:extLst>
      <p:ext uri="{BB962C8B-B14F-4D97-AF65-F5344CB8AC3E}">
        <p14:creationId xmlns:p14="http://schemas.microsoft.com/office/powerpoint/2010/main" val="451694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81000"/>
            <a:ext cx="8001000" cy="6432530"/>
          </a:xfrm>
          <a:prstGeom prst="rect">
            <a:avLst/>
          </a:prstGeom>
          <a:noFill/>
        </p:spPr>
        <p:txBody>
          <a:bodyPr wrap="square" rtlCol="0">
            <a:spAutoFit/>
          </a:bodyPr>
          <a:lstStyle/>
          <a:p>
            <a:pPr algn="ctr"/>
            <a:r>
              <a:rPr lang="en-CA" sz="2400" u="sng" dirty="0"/>
              <a:t>Academic Integrity: </a:t>
            </a:r>
            <a:r>
              <a:rPr lang="en-CA" sz="2400" b="1" u="sng" dirty="0"/>
              <a:t>Minimum</a:t>
            </a:r>
            <a:r>
              <a:rPr lang="en-CA" sz="2400" u="sng" dirty="0"/>
              <a:t> penalties for offences starting January 6</a:t>
            </a:r>
            <a:r>
              <a:rPr lang="en-CA" sz="2400" u="sng" baseline="30000" dirty="0"/>
              <a:t>th</a:t>
            </a:r>
            <a:r>
              <a:rPr lang="en-CA" sz="2400" u="sng" dirty="0"/>
              <a:t>, 2020 </a:t>
            </a:r>
            <a:endParaRPr lang="en-US" sz="2400" dirty="0"/>
          </a:p>
          <a:p>
            <a:r>
              <a:rPr lang="en-CA" sz="2400" dirty="0"/>
              <a:t> </a:t>
            </a:r>
            <a:endParaRPr lang="en-US" sz="2400" dirty="0"/>
          </a:p>
          <a:p>
            <a:r>
              <a:rPr lang="en-CA" sz="2400" dirty="0"/>
              <a:t>First offence, first-year students (&lt; 4.0 </a:t>
            </a:r>
            <a:r>
              <a:rPr lang="en-CA" sz="2400" dirty="0" err="1"/>
              <a:t>cr</a:t>
            </a:r>
            <a:r>
              <a:rPr lang="en-CA" sz="2400" dirty="0"/>
              <a:t>): Final grade reduction of one full grade (e.g., A- becomes a B-, if that results in an F, so be it)</a:t>
            </a:r>
            <a:endParaRPr lang="en-US" sz="2400" dirty="0"/>
          </a:p>
          <a:p>
            <a:endParaRPr lang="en-CA" sz="2400" dirty="0"/>
          </a:p>
          <a:p>
            <a:r>
              <a:rPr lang="en-CA" sz="2400" b="1" dirty="0"/>
              <a:t>First offence (everyone else):</a:t>
            </a:r>
            <a:r>
              <a:rPr lang="en-CA" sz="2400" dirty="0"/>
              <a:t> F in the course</a:t>
            </a:r>
            <a:endParaRPr lang="en-US" sz="2400" dirty="0"/>
          </a:p>
          <a:p>
            <a:endParaRPr lang="en-CA" sz="2400" dirty="0"/>
          </a:p>
          <a:p>
            <a:r>
              <a:rPr lang="en-CA" sz="2400" b="1" dirty="0"/>
              <a:t>Second offence: </a:t>
            </a:r>
            <a:r>
              <a:rPr lang="en-CA" sz="2400" dirty="0"/>
              <a:t>One-year suspension from program</a:t>
            </a:r>
            <a:endParaRPr lang="en-US" sz="2400" dirty="0"/>
          </a:p>
          <a:p>
            <a:endParaRPr lang="en-CA" sz="2400" dirty="0"/>
          </a:p>
          <a:p>
            <a:r>
              <a:rPr lang="en-CA" sz="2400" b="1" dirty="0"/>
              <a:t>Third offence: </a:t>
            </a:r>
            <a:r>
              <a:rPr lang="en-CA" sz="2400" dirty="0"/>
              <a:t>Expulsion from the University</a:t>
            </a:r>
            <a:endParaRPr lang="en-US" sz="2400" dirty="0"/>
          </a:p>
          <a:p>
            <a:endParaRPr lang="en-CA" sz="2400" dirty="0"/>
          </a:p>
          <a:p>
            <a:r>
              <a:rPr lang="en-CA" sz="2000" dirty="0"/>
              <a:t>Note: these are minimum penalties. More-severe penalties will be applied in cases of egregious offences (e.g., a first-year student accessing </a:t>
            </a:r>
            <a:r>
              <a:rPr lang="en-CA" sz="2000" dirty="0" err="1"/>
              <a:t>Brightspace</a:t>
            </a:r>
            <a:r>
              <a:rPr lang="en-CA" sz="2000" dirty="0"/>
              <a:t> from their phone during an exam will be given an F in the course; bribing a faculty member for a better grade would be grounds for suspension, etc.)</a:t>
            </a:r>
            <a:endParaRPr lang="en-US" sz="2000" dirty="0"/>
          </a:p>
        </p:txBody>
      </p:sp>
    </p:spTree>
    <p:extLst>
      <p:ext uri="{BB962C8B-B14F-4D97-AF65-F5344CB8AC3E}">
        <p14:creationId xmlns:p14="http://schemas.microsoft.com/office/powerpoint/2010/main" val="875072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fade">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10" end="10"/>
                                            </p:txEl>
                                          </p:spTgt>
                                        </p:tgtEl>
                                        <p:attrNameLst>
                                          <p:attrName>style.visibility</p:attrName>
                                        </p:attrNameLst>
                                      </p:cBhvr>
                                      <p:to>
                                        <p:strVal val="visible"/>
                                      </p:to>
                                    </p:set>
                                    <p:animEffect transition="in" filter="fade">
                                      <p:cBhvr>
                                        <p:cTn id="27"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457200"/>
            <a:ext cx="6019800" cy="523220"/>
          </a:xfrm>
          <a:prstGeom prst="rect">
            <a:avLst/>
          </a:prstGeom>
          <a:noFill/>
        </p:spPr>
        <p:txBody>
          <a:bodyPr wrap="square" rtlCol="0">
            <a:spAutoFit/>
          </a:bodyPr>
          <a:lstStyle/>
          <a:p>
            <a:r>
              <a:rPr lang="en-US" sz="2800" b="1" dirty="0"/>
              <a:t>CHEM 3701 Learning Outcomes:</a:t>
            </a:r>
          </a:p>
        </p:txBody>
      </p:sp>
      <p:sp>
        <p:nvSpPr>
          <p:cNvPr id="3" name="TextBox 2"/>
          <p:cNvSpPr txBox="1"/>
          <p:nvPr/>
        </p:nvSpPr>
        <p:spPr>
          <a:xfrm>
            <a:off x="0" y="1370886"/>
            <a:ext cx="9144000" cy="4524315"/>
          </a:xfrm>
          <a:prstGeom prst="rect">
            <a:avLst/>
          </a:prstGeom>
          <a:noFill/>
        </p:spPr>
        <p:txBody>
          <a:bodyPr wrap="square" rtlCol="0">
            <a:spAutoFit/>
          </a:bodyPr>
          <a:lstStyle/>
          <a:p>
            <a:pPr marL="342900" indent="-342900">
              <a:buFont typeface="+mj-lt"/>
              <a:buAutoNum type="arabicPeriod"/>
            </a:pPr>
            <a:r>
              <a:rPr lang="en-US" sz="2400" dirty="0"/>
              <a:t>Propose viable solutions to complex societal problems in an interdisciplinary fashion using industrial chemistry</a:t>
            </a:r>
          </a:p>
          <a:p>
            <a:pPr marL="342900" indent="-342900">
              <a:buFont typeface="+mj-lt"/>
              <a:buAutoNum type="arabicPeriod"/>
            </a:pPr>
            <a:r>
              <a:rPr lang="en-US" sz="2400" dirty="0"/>
              <a:t>Evaluate the societal, economic and environmental impacts of reagents and products in industrial chemistry reactions and propose sustainable alternatives where appropriate</a:t>
            </a:r>
          </a:p>
          <a:p>
            <a:pPr marL="342900" indent="-342900">
              <a:buFont typeface="+mj-lt"/>
              <a:buAutoNum type="arabicPeriod"/>
            </a:pPr>
            <a:r>
              <a:rPr lang="en-US" sz="2400" dirty="0"/>
              <a:t>Apply scientific literacy skills to find and use scientific literature</a:t>
            </a:r>
          </a:p>
          <a:p>
            <a:pPr marL="342900" indent="-342900">
              <a:buFont typeface="+mj-lt"/>
              <a:buAutoNum type="arabicPeriod"/>
            </a:pPr>
            <a:r>
              <a:rPr lang="en-US" sz="2400" dirty="0"/>
              <a:t>Communicate chemistry findings to experts and non-experts through reports, presentations, and other written and oral formats</a:t>
            </a:r>
          </a:p>
          <a:p>
            <a:pPr marL="342900" indent="-342900">
              <a:buFont typeface="+mj-lt"/>
              <a:buAutoNum type="arabicPeriod"/>
            </a:pPr>
            <a:r>
              <a:rPr lang="en-US" sz="2400" dirty="0"/>
              <a:t>Demonstrate a commitment to the principles of equity, diversity, and inclusion in industrial chemistry</a:t>
            </a:r>
          </a:p>
          <a:p>
            <a:pPr marL="342900" indent="-342900">
              <a:buFont typeface="+mj-lt"/>
              <a:buAutoNum type="arabicPeriod"/>
            </a:pPr>
            <a:r>
              <a:rPr lang="en-US" sz="2400" dirty="0"/>
              <a:t>Navigate Canadian regulations relevant to the industrial application chemistry</a:t>
            </a:r>
          </a:p>
        </p:txBody>
      </p:sp>
    </p:spTree>
    <p:extLst>
      <p:ext uri="{BB962C8B-B14F-4D97-AF65-F5344CB8AC3E}">
        <p14:creationId xmlns:p14="http://schemas.microsoft.com/office/powerpoint/2010/main" val="656083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67000" y="228600"/>
            <a:ext cx="3810000" cy="461665"/>
          </a:xfrm>
          <a:prstGeom prst="rect">
            <a:avLst/>
          </a:prstGeom>
          <a:noFill/>
        </p:spPr>
        <p:txBody>
          <a:bodyPr wrap="square" rtlCol="0">
            <a:spAutoFit/>
          </a:bodyPr>
          <a:lstStyle/>
          <a:p>
            <a:pPr algn="ctr"/>
            <a:r>
              <a:rPr lang="en-US" sz="2400" b="1" dirty="0"/>
              <a:t>Tentative Lecture Schedule</a:t>
            </a:r>
            <a:r>
              <a:rPr lang="en-US" sz="2400" b="1" baseline="30000" dirty="0"/>
              <a:t>**</a:t>
            </a:r>
            <a:endParaRPr lang="en-US" sz="2400" b="1" dirty="0"/>
          </a:p>
        </p:txBody>
      </p:sp>
      <p:sp>
        <p:nvSpPr>
          <p:cNvPr id="4" name="TextBox 3"/>
          <p:cNvSpPr txBox="1"/>
          <p:nvPr/>
        </p:nvSpPr>
        <p:spPr>
          <a:xfrm>
            <a:off x="7239000" y="685800"/>
            <a:ext cx="1752600" cy="4524315"/>
          </a:xfrm>
          <a:prstGeom prst="rect">
            <a:avLst/>
          </a:prstGeom>
          <a:noFill/>
        </p:spPr>
        <p:txBody>
          <a:bodyPr wrap="square" rtlCol="0">
            <a:spAutoFit/>
          </a:bodyPr>
          <a:lstStyle/>
          <a:p>
            <a:r>
              <a:rPr lang="en-US" b="1" u="sng" dirty="0"/>
              <a:t>Reading</a:t>
            </a:r>
            <a:endParaRPr lang="en-US" sz="1100" dirty="0"/>
          </a:p>
          <a:p>
            <a:endParaRPr lang="en-US" b="1" u="sng" dirty="0"/>
          </a:p>
          <a:p>
            <a:r>
              <a:rPr lang="en-US" dirty="0"/>
              <a:t>N/A</a:t>
            </a:r>
          </a:p>
          <a:p>
            <a:r>
              <a:rPr lang="en-US" dirty="0"/>
              <a:t>N/A</a:t>
            </a:r>
          </a:p>
          <a:p>
            <a:r>
              <a:rPr lang="en-US" dirty="0"/>
              <a:t>See </a:t>
            </a:r>
            <a:r>
              <a:rPr lang="en-US" dirty="0" err="1"/>
              <a:t>Brightspace</a:t>
            </a:r>
            <a:endParaRPr lang="en-US" dirty="0"/>
          </a:p>
          <a:p>
            <a:endParaRPr lang="en-US" dirty="0"/>
          </a:p>
          <a:p>
            <a:r>
              <a:rPr lang="en-US" dirty="0"/>
              <a:t>See </a:t>
            </a:r>
            <a:r>
              <a:rPr lang="en-US" dirty="0" err="1"/>
              <a:t>Brightspace</a:t>
            </a:r>
            <a:endParaRPr lang="en-US" dirty="0"/>
          </a:p>
          <a:p>
            <a:endParaRPr lang="en-US" dirty="0"/>
          </a:p>
          <a:p>
            <a:endParaRPr lang="en-US" dirty="0"/>
          </a:p>
          <a:p>
            <a:endParaRPr lang="en-US" dirty="0"/>
          </a:p>
          <a:p>
            <a:endParaRPr lang="en-US" dirty="0"/>
          </a:p>
          <a:p>
            <a:endParaRPr lang="en-US" dirty="0"/>
          </a:p>
          <a:p>
            <a:endParaRPr lang="en-US" dirty="0"/>
          </a:p>
          <a:p>
            <a:r>
              <a:rPr lang="en-US" dirty="0"/>
              <a:t>See </a:t>
            </a:r>
            <a:r>
              <a:rPr lang="en-US" dirty="0" err="1"/>
              <a:t>Brightspace</a:t>
            </a:r>
            <a:endParaRPr lang="en-US" dirty="0"/>
          </a:p>
          <a:p>
            <a:endParaRPr lang="en-US" dirty="0"/>
          </a:p>
          <a:p>
            <a:endParaRPr lang="en-US" dirty="0"/>
          </a:p>
        </p:txBody>
      </p:sp>
      <p:sp>
        <p:nvSpPr>
          <p:cNvPr id="5" name="TextBox 4"/>
          <p:cNvSpPr txBox="1"/>
          <p:nvPr/>
        </p:nvSpPr>
        <p:spPr>
          <a:xfrm>
            <a:off x="304800" y="685800"/>
            <a:ext cx="1600200" cy="5078313"/>
          </a:xfrm>
          <a:prstGeom prst="rect">
            <a:avLst/>
          </a:prstGeom>
          <a:noFill/>
        </p:spPr>
        <p:txBody>
          <a:bodyPr wrap="square" rtlCol="0">
            <a:spAutoFit/>
          </a:bodyPr>
          <a:lstStyle/>
          <a:p>
            <a:r>
              <a:rPr lang="en-US" b="1" u="sng" dirty="0"/>
              <a:t>Lecture</a:t>
            </a:r>
            <a:r>
              <a:rPr lang="en-US" b="1" dirty="0"/>
              <a:t>	</a:t>
            </a:r>
          </a:p>
          <a:p>
            <a:endParaRPr lang="en-US" dirty="0"/>
          </a:p>
          <a:p>
            <a:r>
              <a:rPr lang="en-US" dirty="0"/>
              <a:t>Jan 9</a:t>
            </a:r>
            <a:r>
              <a:rPr lang="en-US" baseline="30000" dirty="0"/>
              <a:t>th</a:t>
            </a:r>
            <a:r>
              <a:rPr lang="en-US" dirty="0"/>
              <a:t>, 2024</a:t>
            </a:r>
          </a:p>
          <a:p>
            <a:endParaRPr lang="en-US" dirty="0"/>
          </a:p>
          <a:p>
            <a:endParaRPr lang="en-US" dirty="0"/>
          </a:p>
          <a:p>
            <a:endParaRPr lang="en-US" dirty="0"/>
          </a:p>
          <a:p>
            <a:r>
              <a:rPr lang="en-US" dirty="0"/>
              <a:t>Jan 16</a:t>
            </a:r>
            <a:r>
              <a:rPr lang="en-US" baseline="30000" dirty="0"/>
              <a:t>th</a:t>
            </a:r>
            <a:r>
              <a:rPr lang="en-US" dirty="0"/>
              <a:t>, 2024</a:t>
            </a:r>
          </a:p>
          <a:p>
            <a:endParaRPr lang="en-US" dirty="0"/>
          </a:p>
          <a:p>
            <a:endParaRPr lang="en-US" dirty="0"/>
          </a:p>
          <a:p>
            <a:endParaRPr lang="en-US" dirty="0"/>
          </a:p>
          <a:p>
            <a:endParaRPr lang="en-US" dirty="0"/>
          </a:p>
          <a:p>
            <a:endParaRPr lang="en-US" dirty="0"/>
          </a:p>
          <a:p>
            <a:endParaRPr lang="en-US" dirty="0"/>
          </a:p>
          <a:p>
            <a:r>
              <a:rPr lang="en-US" dirty="0"/>
              <a:t>Jan 23</a:t>
            </a:r>
            <a:r>
              <a:rPr lang="en-US" baseline="30000" dirty="0"/>
              <a:t>rd</a:t>
            </a:r>
            <a:r>
              <a:rPr lang="en-US" dirty="0"/>
              <a:t>, 2024</a:t>
            </a:r>
          </a:p>
          <a:p>
            <a:endParaRPr lang="en-US" dirty="0"/>
          </a:p>
          <a:p>
            <a:endParaRPr lang="en-US" dirty="0"/>
          </a:p>
          <a:p>
            <a:endParaRPr lang="en-US" dirty="0"/>
          </a:p>
          <a:p>
            <a:endParaRPr lang="en-US" dirty="0"/>
          </a:p>
        </p:txBody>
      </p:sp>
      <p:sp>
        <p:nvSpPr>
          <p:cNvPr id="6" name="TextBox 5"/>
          <p:cNvSpPr txBox="1"/>
          <p:nvPr/>
        </p:nvSpPr>
        <p:spPr>
          <a:xfrm>
            <a:off x="1905000" y="685800"/>
            <a:ext cx="5410200" cy="5909310"/>
          </a:xfrm>
          <a:prstGeom prst="rect">
            <a:avLst/>
          </a:prstGeom>
          <a:noFill/>
        </p:spPr>
        <p:txBody>
          <a:bodyPr wrap="square" rtlCol="0">
            <a:spAutoFit/>
          </a:bodyPr>
          <a:lstStyle/>
          <a:p>
            <a:r>
              <a:rPr lang="en-US" b="1" u="sng" dirty="0"/>
              <a:t>Topics</a:t>
            </a:r>
          </a:p>
          <a:p>
            <a:endParaRPr lang="en-US" dirty="0"/>
          </a:p>
          <a:p>
            <a:pPr>
              <a:buFont typeface="Arial" pitchFamily="34" charset="0"/>
              <a:buChar char="•"/>
            </a:pPr>
            <a:r>
              <a:rPr lang="en-US" dirty="0"/>
              <a:t> Presentation / discussion of syllabus </a:t>
            </a:r>
          </a:p>
          <a:p>
            <a:pPr>
              <a:buFont typeface="Arial" pitchFamily="34" charset="0"/>
              <a:buChar char="•"/>
            </a:pPr>
            <a:r>
              <a:rPr lang="en-US" dirty="0"/>
              <a:t> Tips for success </a:t>
            </a:r>
          </a:p>
          <a:p>
            <a:pPr>
              <a:buFont typeface="Arial" pitchFamily="34" charset="0"/>
              <a:buChar char="•"/>
            </a:pPr>
            <a:r>
              <a:rPr lang="en-US" dirty="0"/>
              <a:t> Introductory discussion, topical overview of course</a:t>
            </a:r>
          </a:p>
          <a:p>
            <a:pPr>
              <a:buFont typeface="Arial" pitchFamily="34" charset="0"/>
              <a:buChar char="•"/>
            </a:pPr>
            <a:endParaRPr lang="en-US" dirty="0"/>
          </a:p>
          <a:p>
            <a:pPr>
              <a:buFont typeface="Arial" pitchFamily="34" charset="0"/>
              <a:buChar char="•"/>
            </a:pPr>
            <a:r>
              <a:rPr lang="en-US" dirty="0"/>
              <a:t> Guest speaker #1 – </a:t>
            </a:r>
            <a:r>
              <a:rPr lang="en-US" dirty="0" err="1"/>
              <a:t>ChIP</a:t>
            </a:r>
            <a:r>
              <a:rPr lang="en-US" dirty="0"/>
              <a:t>: Manufacturing Industry</a:t>
            </a:r>
          </a:p>
          <a:p>
            <a:pPr>
              <a:buFont typeface="Arial" pitchFamily="34" charset="0"/>
              <a:buChar char="•"/>
            </a:pPr>
            <a:r>
              <a:rPr lang="en-US" dirty="0"/>
              <a:t> 	</a:t>
            </a:r>
            <a:r>
              <a:rPr lang="en-US" u="sng" dirty="0"/>
              <a:t>Chelsey </a:t>
            </a:r>
            <a:r>
              <a:rPr lang="en-US" u="sng" dirty="0" err="1"/>
              <a:t>Aulenback</a:t>
            </a:r>
            <a:r>
              <a:rPr lang="en-US"/>
              <a:t> </a:t>
            </a:r>
            <a:r>
              <a:rPr lang="en-US" dirty="0"/>
              <a:t>– Associate Scientist at 			</a:t>
            </a:r>
            <a:r>
              <a:rPr lang="en-US"/>
              <a:t>  </a:t>
            </a:r>
            <a:r>
              <a:rPr lang="en-US" dirty="0" err="1"/>
              <a:t>Genomadix</a:t>
            </a:r>
            <a:r>
              <a:rPr lang="en-US" dirty="0"/>
              <a:t> Inc</a:t>
            </a:r>
          </a:p>
          <a:p>
            <a:pPr>
              <a:buFont typeface="Arial" pitchFamily="34" charset="0"/>
              <a:buChar char="•"/>
            </a:pPr>
            <a:r>
              <a:rPr lang="en-US" dirty="0"/>
              <a:t> 	</a:t>
            </a:r>
            <a:r>
              <a:rPr lang="en-US" u="sng" dirty="0"/>
              <a:t>Dr. Robert Ben</a:t>
            </a:r>
            <a:r>
              <a:rPr lang="en-US" dirty="0"/>
              <a:t> - </a:t>
            </a:r>
            <a:r>
              <a:rPr lang="en-CA" dirty="0"/>
              <a:t>Chief Scientific Officer of </a:t>
            </a:r>
          </a:p>
          <a:p>
            <a:r>
              <a:rPr lang="en-CA" dirty="0"/>
              <a:t>		            </a:t>
            </a:r>
            <a:r>
              <a:rPr lang="en-CA" dirty="0" err="1"/>
              <a:t>PanTHERA</a:t>
            </a:r>
            <a:r>
              <a:rPr lang="en-CA" dirty="0"/>
              <a:t> </a:t>
            </a:r>
            <a:r>
              <a:rPr lang="en-CA" dirty="0" err="1"/>
              <a:t>CryoSolutions</a:t>
            </a:r>
            <a:r>
              <a:rPr lang="en-CA" dirty="0"/>
              <a:t> </a:t>
            </a:r>
            <a:endParaRPr lang="en-US" u="sng" dirty="0"/>
          </a:p>
          <a:p>
            <a:pPr>
              <a:buFont typeface="Arial" pitchFamily="34" charset="0"/>
              <a:buChar char="•"/>
            </a:pPr>
            <a:r>
              <a:rPr lang="en-US" dirty="0"/>
              <a:t> Discussion of formal review articles</a:t>
            </a:r>
            <a:endParaRPr lang="en-CA" dirty="0"/>
          </a:p>
          <a:p>
            <a:pPr>
              <a:buFont typeface="Arial" pitchFamily="34" charset="0"/>
              <a:buChar char="•"/>
            </a:pPr>
            <a:endParaRPr lang="en-CA" dirty="0"/>
          </a:p>
          <a:p>
            <a:pPr>
              <a:buFont typeface="Arial" pitchFamily="34" charset="0"/>
              <a:buChar char="•"/>
            </a:pPr>
            <a:r>
              <a:rPr lang="en-US" dirty="0"/>
              <a:t> Guest speaker #2 – </a:t>
            </a:r>
            <a:r>
              <a:rPr lang="en-US" dirty="0" err="1"/>
              <a:t>ChIP</a:t>
            </a:r>
            <a:r>
              <a:rPr lang="en-US" dirty="0"/>
              <a:t>: Scientific and Technical Sales</a:t>
            </a:r>
          </a:p>
          <a:p>
            <a:pPr>
              <a:buFont typeface="Arial" pitchFamily="34" charset="0"/>
              <a:buChar char="•"/>
            </a:pPr>
            <a:r>
              <a:rPr lang="en-US" dirty="0"/>
              <a:t> 	</a:t>
            </a:r>
            <a:r>
              <a:rPr lang="en-US" u="sng" dirty="0"/>
              <a:t>Maria Garrett</a:t>
            </a:r>
            <a:r>
              <a:rPr lang="en-US" dirty="0"/>
              <a:t> – Account Manager at Agilent 		           Technologies, Inc</a:t>
            </a:r>
          </a:p>
          <a:p>
            <a:pPr>
              <a:buFont typeface="Arial" pitchFamily="34" charset="0"/>
              <a:buChar char="•"/>
            </a:pPr>
            <a:r>
              <a:rPr lang="en-US" dirty="0"/>
              <a:t> 	</a:t>
            </a:r>
            <a:r>
              <a:rPr lang="fr-FR" u="sng" dirty="0"/>
              <a:t>Madeleine Tesson</a:t>
            </a:r>
            <a:r>
              <a:rPr lang="fr-FR" dirty="0"/>
              <a:t> – </a:t>
            </a:r>
            <a:r>
              <a:rPr lang="fr-FR" dirty="0" err="1"/>
              <a:t>Account</a:t>
            </a:r>
            <a:r>
              <a:rPr lang="fr-FR" dirty="0"/>
              <a:t> Manager – 			</a:t>
            </a:r>
            <a:r>
              <a:rPr lang="fr-FR" dirty="0" err="1"/>
              <a:t>Chemistries</a:t>
            </a:r>
            <a:r>
              <a:rPr lang="fr-FR" dirty="0"/>
              <a:t> and Supplies 			</a:t>
            </a:r>
            <a:r>
              <a:rPr lang="en-US" dirty="0"/>
              <a:t>at Agilent Technologies, 			Inc</a:t>
            </a:r>
            <a:endParaRPr lang="fr-FR" u="sng" dirty="0"/>
          </a:p>
          <a:p>
            <a:pPr>
              <a:buFont typeface="Arial" pitchFamily="34" charset="0"/>
              <a:buChar char="•"/>
            </a:pPr>
            <a:r>
              <a:rPr lang="en-US" dirty="0"/>
              <a:t> Discussion of lay abstract</a:t>
            </a:r>
          </a:p>
        </p:txBody>
      </p:sp>
      <p:cxnSp>
        <p:nvCxnSpPr>
          <p:cNvPr id="7" name="Straight Connector 6"/>
          <p:cNvCxnSpPr/>
          <p:nvPr/>
        </p:nvCxnSpPr>
        <p:spPr>
          <a:xfrm>
            <a:off x="228600" y="11414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28600" y="4189412"/>
            <a:ext cx="8610600" cy="158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28600" y="2209800"/>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28600" y="6551612"/>
            <a:ext cx="8610600" cy="158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76200" y="685800"/>
            <a:ext cx="304800" cy="5078313"/>
          </a:xfrm>
          <a:prstGeom prst="rect">
            <a:avLst/>
          </a:prstGeom>
          <a:noFill/>
        </p:spPr>
        <p:txBody>
          <a:bodyPr wrap="square" rtlCol="0">
            <a:spAutoFit/>
          </a:bodyPr>
          <a:lstStyle/>
          <a:p>
            <a:r>
              <a:rPr lang="en-US" b="1" u="sng" dirty="0"/>
              <a:t>#</a:t>
            </a:r>
          </a:p>
          <a:p>
            <a:endParaRPr lang="en-US" b="1" u="sng" dirty="0"/>
          </a:p>
          <a:p>
            <a:r>
              <a:rPr lang="en-US" dirty="0"/>
              <a:t>1</a:t>
            </a:r>
          </a:p>
          <a:p>
            <a:endParaRPr lang="en-US" b="1" u="sng" dirty="0"/>
          </a:p>
          <a:p>
            <a:endParaRPr lang="en-US" b="1" u="sng" dirty="0"/>
          </a:p>
          <a:p>
            <a:endParaRPr lang="en-US" b="1" u="sng" dirty="0"/>
          </a:p>
          <a:p>
            <a:r>
              <a:rPr lang="en-US" dirty="0"/>
              <a:t>2</a:t>
            </a:r>
          </a:p>
          <a:p>
            <a:endParaRPr lang="en-US" dirty="0"/>
          </a:p>
          <a:p>
            <a:endParaRPr lang="en-US" dirty="0"/>
          </a:p>
          <a:p>
            <a:endParaRPr lang="en-US" dirty="0"/>
          </a:p>
          <a:p>
            <a:endParaRPr lang="en-US" dirty="0"/>
          </a:p>
          <a:p>
            <a:endParaRPr lang="en-US" dirty="0"/>
          </a:p>
          <a:p>
            <a:endParaRPr lang="en-US" dirty="0"/>
          </a:p>
          <a:p>
            <a:r>
              <a:rPr lang="en-US" dirty="0"/>
              <a:t>3</a:t>
            </a:r>
          </a:p>
          <a:p>
            <a:endParaRPr lang="en-US" dirty="0"/>
          </a:p>
          <a:p>
            <a:endParaRPr lang="en-US" dirty="0"/>
          </a:p>
          <a:p>
            <a:endParaRPr lang="en-US" dirty="0"/>
          </a:p>
          <a:p>
            <a:endParaRPr lang="en-US" dirty="0"/>
          </a:p>
        </p:txBody>
      </p:sp>
      <p:sp>
        <p:nvSpPr>
          <p:cNvPr id="14" name="TextBox 13">
            <a:extLst>
              <a:ext uri="{FF2B5EF4-FFF2-40B4-BE49-F238E27FC236}">
                <a16:creationId xmlns:a16="http://schemas.microsoft.com/office/drawing/2014/main" id="{4C437584-D401-4255-AE9A-7F1588C74555}"/>
              </a:ext>
            </a:extLst>
          </p:cNvPr>
          <p:cNvSpPr txBox="1"/>
          <p:nvPr/>
        </p:nvSpPr>
        <p:spPr>
          <a:xfrm>
            <a:off x="115855" y="6581001"/>
            <a:ext cx="5718104"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30000" noProof="0" dirty="0">
                <a:ln>
                  <a:noFill/>
                </a:ln>
                <a:effectLst/>
                <a:uLnTx/>
                <a:uFillTx/>
                <a:latin typeface="Calibri"/>
                <a:ea typeface="+mn-ea"/>
                <a:cs typeface="+mn-cs"/>
              </a:rPr>
              <a:t>**</a:t>
            </a:r>
            <a:r>
              <a:rPr kumimoji="0" lang="en-US" sz="1200" b="0" i="0" u="none" strike="noStrike" kern="1200" cap="none" spc="0" normalizeH="0" baseline="0" noProof="0" dirty="0">
                <a:ln>
                  <a:noFill/>
                </a:ln>
                <a:effectLst/>
                <a:uLnTx/>
                <a:uFillTx/>
                <a:latin typeface="Calibri"/>
                <a:ea typeface="+mn-ea"/>
                <a:cs typeface="+mn-cs"/>
              </a:rPr>
              <a:t> – Lecture and course schedule is subject to change at the discretion of Professor Smith</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4643</TotalTime>
  <Words>3078</Words>
  <Application>Microsoft Office PowerPoint</Application>
  <PresentationFormat>On-screen Show (4:3)</PresentationFormat>
  <Paragraphs>413</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Jeffrey C Smith</dc:creator>
  <cp:lastModifiedBy>Jeff Smith</cp:lastModifiedBy>
  <cp:revision>306</cp:revision>
  <dcterms:created xsi:type="dcterms:W3CDTF">2008-12-12T21:51:10Z</dcterms:created>
  <dcterms:modified xsi:type="dcterms:W3CDTF">2024-01-30T14:47:21Z</dcterms:modified>
</cp:coreProperties>
</file>