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1"/>
  </p:notesMasterIdLst>
  <p:sldIdLst>
    <p:sldId id="412" r:id="rId5"/>
    <p:sldId id="414" r:id="rId6"/>
    <p:sldId id="256" r:id="rId7"/>
    <p:sldId id="387" r:id="rId8"/>
    <p:sldId id="428" r:id="rId9"/>
    <p:sldId id="3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A22"/>
    <a:srgbClr val="969696"/>
    <a:srgbClr val="FBD2D3"/>
    <a:srgbClr val="D5D6D6"/>
    <a:srgbClr val="D5D5D5"/>
    <a:srgbClr val="9F9FA1"/>
    <a:srgbClr val="3E4040"/>
    <a:srgbClr val="D73C32"/>
    <a:srgbClr val="E91C24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4677" autoAdjust="0"/>
  </p:normalViewPr>
  <p:slideViewPr>
    <p:cSldViewPr snapToGrid="0">
      <p:cViewPr varScale="1">
        <p:scale>
          <a:sx n="92" d="100"/>
          <a:sy n="92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McWhinney" userId="80162763-265e-4d1f-8c16-8dd1b5b09c3d" providerId="ADAL" clId="{CDC144BB-BEEC-4D99-9178-1277F9E41214}"/>
    <pc:docChg chg="custSel addSld delSld modSld sldOrd">
      <pc:chgData name="Tara McWhinney" userId="80162763-265e-4d1f-8c16-8dd1b5b09c3d" providerId="ADAL" clId="{CDC144BB-BEEC-4D99-9178-1277F9E41214}" dt="2026-04-29T12:19:44.650" v="1630" actId="20577"/>
      <pc:docMkLst>
        <pc:docMk/>
      </pc:docMkLst>
      <pc:sldChg chg="modSp add mod ord modClrScheme chgLayout modNotesTx">
        <pc:chgData name="Tara McWhinney" userId="80162763-265e-4d1f-8c16-8dd1b5b09c3d" providerId="ADAL" clId="{CDC144BB-BEEC-4D99-9178-1277F9E41214}" dt="2026-04-28T12:16:25.748" v="1516" actId="20577"/>
        <pc:sldMkLst>
          <pc:docMk/>
          <pc:sldMk cId="0" sldId="256"/>
        </pc:sldMkLst>
        <pc:spChg chg="mod ord">
          <ac:chgData name="Tara McWhinney" userId="80162763-265e-4d1f-8c16-8dd1b5b09c3d" providerId="ADAL" clId="{CDC144BB-BEEC-4D99-9178-1277F9E41214}" dt="2026-04-21T16:16:51.856" v="944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Tara McWhinney" userId="80162763-265e-4d1f-8c16-8dd1b5b09c3d" providerId="ADAL" clId="{CDC144BB-BEEC-4D99-9178-1277F9E41214}" dt="2026-04-21T16:18:27.767" v="989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Tara McWhinney" userId="80162763-265e-4d1f-8c16-8dd1b5b09c3d" providerId="ADAL" clId="{CDC144BB-BEEC-4D99-9178-1277F9E41214}" dt="2026-04-21T17:02:44.328" v="1166" actId="20577"/>
        <pc:sldMkLst>
          <pc:docMk/>
          <pc:sldMk cId="2580843130" sldId="387"/>
        </pc:sldMkLst>
        <pc:spChg chg="mod">
          <ac:chgData name="Tara McWhinney" userId="80162763-265e-4d1f-8c16-8dd1b5b09c3d" providerId="ADAL" clId="{CDC144BB-BEEC-4D99-9178-1277F9E41214}" dt="2026-04-21T15:42:52.337" v="90" actId="20577"/>
          <ac:spMkLst>
            <pc:docMk/>
            <pc:sldMk cId="2580843130" sldId="387"/>
            <ac:spMk id="2" creationId="{867201D5-3E48-436D-E3C1-090162DA120D}"/>
          </ac:spMkLst>
        </pc:spChg>
        <pc:spChg chg="mod">
          <ac:chgData name="Tara McWhinney" userId="80162763-265e-4d1f-8c16-8dd1b5b09c3d" providerId="ADAL" clId="{CDC144BB-BEEC-4D99-9178-1277F9E41214}" dt="2026-04-21T17:02:44.328" v="1166" actId="20577"/>
          <ac:spMkLst>
            <pc:docMk/>
            <pc:sldMk cId="2580843130" sldId="387"/>
            <ac:spMk id="5" creationId="{19AC0E54-8BC0-B64F-09B0-3C9F76B8F7E5}"/>
          </ac:spMkLst>
        </pc:spChg>
      </pc:sldChg>
      <pc:sldChg chg="modSp mod">
        <pc:chgData name="Tara McWhinney" userId="80162763-265e-4d1f-8c16-8dd1b5b09c3d" providerId="ADAL" clId="{CDC144BB-BEEC-4D99-9178-1277F9E41214}" dt="2026-04-21T15:42:32.176" v="76"/>
        <pc:sldMkLst>
          <pc:docMk/>
          <pc:sldMk cId="2192242201" sldId="412"/>
        </pc:sldMkLst>
        <pc:spChg chg="mod">
          <ac:chgData name="Tara McWhinney" userId="80162763-265e-4d1f-8c16-8dd1b5b09c3d" providerId="ADAL" clId="{CDC144BB-BEEC-4D99-9178-1277F9E41214}" dt="2026-04-21T15:42:04.342" v="67" actId="20577"/>
          <ac:spMkLst>
            <pc:docMk/>
            <pc:sldMk cId="2192242201" sldId="412"/>
            <ac:spMk id="19" creationId="{08347E8D-FFF3-804D-B7A8-965A22906E16}"/>
          </ac:spMkLst>
        </pc:spChg>
        <pc:spChg chg="mod">
          <ac:chgData name="Tara McWhinney" userId="80162763-265e-4d1f-8c16-8dd1b5b09c3d" providerId="ADAL" clId="{CDC144BB-BEEC-4D99-9178-1277F9E41214}" dt="2026-04-21T15:42:32.176" v="76"/>
          <ac:spMkLst>
            <pc:docMk/>
            <pc:sldMk cId="2192242201" sldId="412"/>
            <ac:spMk id="21" creationId="{1DB828DD-D226-85BC-B393-32E369F42234}"/>
          </ac:spMkLst>
        </pc:spChg>
      </pc:sldChg>
      <pc:sldChg chg="modSp add mod ord modClrScheme chgLayout">
        <pc:chgData name="Tara McWhinney" userId="80162763-265e-4d1f-8c16-8dd1b5b09c3d" providerId="ADAL" clId="{CDC144BB-BEEC-4D99-9178-1277F9E41214}" dt="2026-04-29T12:19:44.650" v="1630" actId="20577"/>
        <pc:sldMkLst>
          <pc:docMk/>
          <pc:sldMk cId="4271831171" sldId="414"/>
        </pc:sldMkLst>
        <pc:spChg chg="mod">
          <ac:chgData name="Tara McWhinney" userId="80162763-265e-4d1f-8c16-8dd1b5b09c3d" providerId="ADAL" clId="{CDC144BB-BEEC-4D99-9178-1277F9E41214}" dt="2026-04-21T15:49:10.646" v="929" actId="26606"/>
          <ac:spMkLst>
            <pc:docMk/>
            <pc:sldMk cId="4271831171" sldId="414"/>
            <ac:spMk id="2" creationId="{2B39F6B1-4D8B-4DE3-5F85-E9DC038B71B9}"/>
          </ac:spMkLst>
        </pc:spChg>
        <pc:spChg chg="mod">
          <ac:chgData name="Tara McWhinney" userId="80162763-265e-4d1f-8c16-8dd1b5b09c3d" providerId="ADAL" clId="{CDC144BB-BEEC-4D99-9178-1277F9E41214}" dt="2026-04-29T12:19:44.650" v="1630" actId="20577"/>
          <ac:spMkLst>
            <pc:docMk/>
            <pc:sldMk cId="4271831171" sldId="414"/>
            <ac:spMk id="5" creationId="{A91FBA35-A10B-1A62-CC42-D1D16EFABBBA}"/>
          </ac:spMkLst>
        </pc:spChg>
      </pc:sldChg>
      <pc:sldChg chg="modSp add mod">
        <pc:chgData name="Tara McWhinney" userId="80162763-265e-4d1f-8c16-8dd1b5b09c3d" providerId="ADAL" clId="{CDC144BB-BEEC-4D99-9178-1277F9E41214}" dt="2026-04-21T15:50:57.314" v="941" actId="20577"/>
        <pc:sldMkLst>
          <pc:docMk/>
          <pc:sldMk cId="2471469612" sldId="428"/>
        </pc:sldMkLst>
        <pc:spChg chg="mod">
          <ac:chgData name="Tara McWhinney" userId="80162763-265e-4d1f-8c16-8dd1b5b09c3d" providerId="ADAL" clId="{CDC144BB-BEEC-4D99-9178-1277F9E41214}" dt="2026-04-21T15:50:57.314" v="941" actId="20577"/>
          <ac:spMkLst>
            <pc:docMk/>
            <pc:sldMk cId="2471469612" sldId="428"/>
            <ac:spMk id="2" creationId="{56E0E708-E631-5F28-11FA-C79455B17E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If spreadsheets feel intimidating, that’s completely normal.</a:t>
            </a:r>
          </a:p>
          <a:p>
            <a:endParaRPr dirty="0"/>
          </a:p>
          <a:p>
            <a:r>
              <a:rPr dirty="0"/>
              <a:t>Today is not about becoming an expert or using advanced features.</a:t>
            </a:r>
          </a:p>
          <a:p>
            <a:r>
              <a:rPr dirty="0"/>
              <a:t>It’s about seeing that </a:t>
            </a:r>
            <a:r>
              <a:rPr lang="en-US" dirty="0"/>
              <a:t>learning a few tools and tricks can allow you to do almost any task with data!</a:t>
            </a:r>
            <a:endParaRPr dirty="0"/>
          </a:p>
          <a:p>
            <a:r>
              <a:rPr dirty="0"/>
              <a:t>Most nonprofit data fits comfortably in Excel or Google Sheets, and learning the basics is enough to </a:t>
            </a:r>
            <a:r>
              <a:rPr lang="en-US" dirty="0"/>
              <a:t>work </a:t>
            </a:r>
            <a:r>
              <a:rPr lang="en-US"/>
              <a:t>effectively with data</a:t>
            </a:r>
            <a:r>
              <a:t>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30" r:id="rId3"/>
    <p:sldLayoutId id="2147483724" r:id="rId4"/>
    <p:sldLayoutId id="2147483732" r:id="rId5"/>
    <p:sldLayoutId id="2147483726" r:id="rId6"/>
    <p:sldLayoutId id="2147483731" r:id="rId7"/>
    <p:sldLayoutId id="2147483716" r:id="rId8"/>
    <p:sldLayoutId id="2147483703" r:id="rId9"/>
    <p:sldLayoutId id="2147483729" r:id="rId10"/>
    <p:sldLayoutId id="2147483663" r:id="rId11"/>
    <p:sldLayoutId id="2147483664" r:id="rId12"/>
    <p:sldLayoutId id="2147483667" r:id="rId13"/>
    <p:sldLayoutId id="214748373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4F6A-2F7A-BFB4-B2EA-0F707B48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347E8D-FFF3-804D-B7A8-965A2290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/>
          <a:lstStyle/>
          <a:p>
            <a:r>
              <a:rPr lang="en-GB" dirty="0"/>
              <a:t>Spreadsheet Basics for Nonprofits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DB828DD-D226-85BC-B393-32E369F4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Charity Insights Canada Project (CICP)</a:t>
            </a:r>
          </a:p>
          <a:p>
            <a:r>
              <a:rPr lang="en-US" b="1" dirty="0">
                <a:latin typeface="Arial"/>
                <a:cs typeface="Arial"/>
              </a:rPr>
              <a:t>Community Education Centre</a:t>
            </a:r>
          </a:p>
          <a:p>
            <a:r>
              <a:rPr lang="en-CA" dirty="0"/>
              <a:t>Tara McWhinney, Postdoctoral Fellow, CICP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4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C20C-F2C7-1061-B986-4CD49A46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1FBA35-A10B-1A62-CC42-D1D16EFAB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This session is interactive, so make sure you have either the Excel Workbook or Google Sheets Spreadsheet open to work from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Each lesson starts with a new sheet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Pause the video after each lesson to try it out for yourself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Make sure to </a:t>
            </a:r>
            <a:r>
              <a:rPr lang="en-GB"/>
              <a:t>check out the </a:t>
            </a:r>
            <a:r>
              <a:rPr lang="en-GB" dirty="0"/>
              <a:t>extra resources and tip sheets for both Excel and Google Sheets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9F6B1-4D8B-4DE3-5F85-E9DC038B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anchor="t">
            <a:normAutofit/>
          </a:bodyPr>
          <a:lstStyle/>
          <a:p>
            <a:r>
              <a:rPr lang="en-US" dirty="0"/>
              <a:t>Housekeeping: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718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Excel and Google Sheets are already used by millions of beginners</a:t>
            </a:r>
          </a:p>
          <a:p>
            <a:pPr lvl="1">
              <a:lnSpc>
                <a:spcPct val="150000"/>
              </a:lnSpc>
            </a:pPr>
            <a:r>
              <a:rPr dirty="0"/>
              <a:t>They handle the most common nonprofit needs (lists, totals, tracking)</a:t>
            </a:r>
          </a:p>
          <a:p>
            <a:pPr lvl="1">
              <a:lnSpc>
                <a:spcPct val="150000"/>
              </a:lnSpc>
            </a:pPr>
            <a:r>
              <a:rPr dirty="0"/>
              <a:t>Learning them builds confidence</a:t>
            </a:r>
            <a:r>
              <a:rPr lang="en-US" dirty="0"/>
              <a:t> in working with data</a:t>
            </a:r>
            <a:endParaRPr dirty="0"/>
          </a:p>
          <a:p>
            <a:pPr lvl="1">
              <a:lnSpc>
                <a:spcPct val="150000"/>
              </a:lnSpc>
            </a:pPr>
            <a:r>
              <a:rPr dirty="0"/>
              <a:t>If you can type and click, you’re ready to start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anchor="t">
            <a:normAutofit/>
          </a:bodyPr>
          <a:lstStyle/>
          <a:p>
            <a:r>
              <a:t>You Don’t Need Complex Tools to Work With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0E54-8BC0-B64F-09B0-3C9F76B8F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Anatomy of a Spreadsheet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Entering 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Cutting, copying and pasting 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Simple formatting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Sorting and filtering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Simple formulas and functions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01D5-3E48-436D-E3C1-090162DA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webinar will cover: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8084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0E708-E631-5F28-11FA-C79455B1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611517"/>
            <a:ext cx="8055666" cy="302427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Join us for our </a:t>
            </a:r>
            <a:r>
              <a:rPr lang="en-US">
                <a:latin typeface="Helvetica" pitchFamily="2" charset="0"/>
              </a:rPr>
              <a:t>next webinar: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CA" sz="1600" b="1" dirty="0">
                <a:latin typeface="Helvetica" pitchFamily="2" charset="0"/>
              </a:rPr>
              <a:t>May 5</a:t>
            </a:r>
            <a:r>
              <a:rPr lang="en-CA" sz="1600" b="1" baseline="30000" dirty="0">
                <a:latin typeface="Helvetica" pitchFamily="2" charset="0"/>
              </a:rPr>
              <a:t>th</a:t>
            </a:r>
            <a:r>
              <a:rPr lang="en-CA" sz="1600" b="1" dirty="0">
                <a:latin typeface="Helvetica" pitchFamily="2" charset="0"/>
              </a:rPr>
              <a:t> </a:t>
            </a:r>
            <a:r>
              <a:rPr lang="en-CA" sz="1600" dirty="0">
                <a:latin typeface="Helvetica" pitchFamily="2" charset="0"/>
              </a:rPr>
              <a:t>Excel &amp; Google Sheets: Level-Up Skills for Nonprofits</a:t>
            </a:r>
          </a:p>
          <a:p>
            <a:pPr lvl="1"/>
            <a:endParaRPr lang="en-CA" sz="1600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Other topics we will cover this year:</a:t>
            </a:r>
          </a:p>
          <a:p>
            <a:pPr lvl="1"/>
            <a:r>
              <a:rPr lang="en-CA" sz="1600" dirty="0">
                <a:latin typeface="Helvetica" pitchFamily="2" charset="0"/>
              </a:rPr>
              <a:t>CICP Survey Reports and Data Dashboards</a:t>
            </a:r>
          </a:p>
          <a:p>
            <a:pPr lvl="1"/>
            <a:r>
              <a:rPr lang="en-CA" sz="1600" dirty="0">
                <a:latin typeface="Helvetica" pitchFamily="2" charset="0"/>
              </a:rPr>
              <a:t>Data visualization</a:t>
            </a:r>
          </a:p>
          <a:p>
            <a:pPr lvl="1"/>
            <a:r>
              <a:rPr lang="en-CA" sz="1600" dirty="0">
                <a:latin typeface="Helvetica" pitchFamily="2" charset="0"/>
              </a:rPr>
              <a:t>Data storytelling</a:t>
            </a:r>
          </a:p>
          <a:p>
            <a:pPr lvl="1"/>
            <a:r>
              <a:rPr lang="en-CA" sz="1600" dirty="0">
                <a:latin typeface="Helvetica" pitchFamily="2" charset="0"/>
              </a:rPr>
              <a:t>And more to come…</a:t>
            </a:r>
          </a:p>
          <a:p>
            <a:pPr lvl="1"/>
            <a:endParaRPr lang="en-CA" sz="1600" dirty="0">
              <a:latin typeface="Helvetica" pitchFamily="2" charset="0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C8307-7CA1-2712-DAC7-B778693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7" y="638955"/>
            <a:ext cx="8055666" cy="720000"/>
          </a:xfrm>
        </p:spPr>
        <p:txBody>
          <a:bodyPr/>
          <a:lstStyle/>
          <a:p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More Data Literacy Webinars Coming Soon!</a:t>
            </a:r>
            <a:endParaRPr lang="en-CA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6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BFF8-3379-B43B-47DA-18175E72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870219"/>
            <a:ext cx="4224760" cy="994172"/>
          </a:xfrm>
        </p:spPr>
        <p:txBody>
          <a:bodyPr/>
          <a:lstStyle/>
          <a:p>
            <a:r>
              <a:rPr lang="en-VN">
                <a:solidFill>
                  <a:schemeClr val="tx1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719986853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1390990ED00459DC1D0D8AB5E0E42" ma:contentTypeVersion="18" ma:contentTypeDescription="Create a new document." ma:contentTypeScope="" ma:versionID="152fd9d1d042d05d99e4dfcff460874f">
  <xsd:schema xmlns:xsd="http://www.w3.org/2001/XMLSchema" xmlns:xs="http://www.w3.org/2001/XMLSchema" xmlns:p="http://schemas.microsoft.com/office/2006/metadata/properties" xmlns:ns2="03c3d1b5-5537-4957-b556-901572b618db" xmlns:ns3="8a2cf3f2-4339-4497-9ede-e4456f863d3f" targetNamespace="http://schemas.microsoft.com/office/2006/metadata/properties" ma:root="true" ma:fieldsID="153fa996c9b3a7d644cae6e3d03719c7" ns2:_="" ns3:_="">
    <xsd:import namespace="03c3d1b5-5537-4957-b556-901572b618db"/>
    <xsd:import namespace="8a2cf3f2-4339-4497-9ede-e4456f863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d1b5-5537-4957-b556-901572b61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cf3f2-4339-4497-9ede-e4456f863d3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b23cc2c-6212-4027-9ce4-7ddc17c40528}" ma:internalName="TaxCatchAll" ma:showField="CatchAllData" ma:web="8a2cf3f2-4339-4497-9ede-e4456f863d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c3d1b5-5537-4957-b556-901572b618db">
      <Terms xmlns="http://schemas.microsoft.com/office/infopath/2007/PartnerControls"/>
    </lcf76f155ced4ddcb4097134ff3c332f>
    <TaxCatchAll xmlns="8a2cf3f2-4339-4497-9ede-e4456f863d3f" xsi:nil="true"/>
  </documentManagement>
</p:properties>
</file>

<file path=customXml/itemProps1.xml><?xml version="1.0" encoding="utf-8"?>
<ds:datastoreItem xmlns:ds="http://schemas.openxmlformats.org/officeDocument/2006/customXml" ds:itemID="{809A621D-42B0-476D-864A-F09A8C71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3d1b5-5537-4957-b556-901572b618db"/>
    <ds:schemaRef ds:uri="8a2cf3f2-4339-4497-9ede-e4456f863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414D-2C3E-4C6F-86D2-4340BBD4BED4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03c3d1b5-5537-4957-b556-901572b618d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2cf3f2-4339-4497-9ede-e4456f863d3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281</Words>
  <Application>Microsoft Office PowerPoint</Application>
  <PresentationFormat>On-screen Show 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CarletonU</vt:lpstr>
      <vt:lpstr>Spreadsheet Basics for Nonprofits</vt:lpstr>
      <vt:lpstr>Housekeeping:</vt:lpstr>
      <vt:lpstr>You Don’t Need Complex Tools to Work With Data</vt:lpstr>
      <vt:lpstr>What this webinar will cover:</vt:lpstr>
      <vt:lpstr> More Data Literacy Webinars Coming Soon!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Tara McWhinney</cp:lastModifiedBy>
  <cp:revision>40</cp:revision>
  <dcterms:created xsi:type="dcterms:W3CDTF">2021-06-22T15:43:15Z</dcterms:created>
  <dcterms:modified xsi:type="dcterms:W3CDTF">2026-04-29T12:19:51Z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0x010100A161390990ED00459DC1D0D8AB5E0E42</vt:lpwstr>
  </property>
  <property fmtid="{D5CDD505-2E9C-101B-9397-08002B2CF9AE}" pid="3" name="MediaServiceImageTags">
    <vt:lpwstr/>
  </property>
</Properties>
</file>