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11"/>
  </p:notesMasterIdLst>
  <p:sldIdLst>
    <p:sldId id="412" r:id="rId5"/>
    <p:sldId id="414" r:id="rId6"/>
    <p:sldId id="387" r:id="rId7"/>
    <p:sldId id="256" r:id="rId8"/>
    <p:sldId id="428" r:id="rId9"/>
    <p:sldId id="36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1A22"/>
    <a:srgbClr val="969696"/>
    <a:srgbClr val="FBD2D3"/>
    <a:srgbClr val="D5D6D6"/>
    <a:srgbClr val="D5D5D5"/>
    <a:srgbClr val="9F9FA1"/>
    <a:srgbClr val="3E4040"/>
    <a:srgbClr val="D73C32"/>
    <a:srgbClr val="E91C24"/>
    <a:srgbClr val="1E1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64677" autoAdjust="0"/>
  </p:normalViewPr>
  <p:slideViewPr>
    <p:cSldViewPr snapToGrid="0">
      <p:cViewPr varScale="1">
        <p:scale>
          <a:sx n="92" d="100"/>
          <a:sy n="92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ra McWhinney" userId="80162763-265e-4d1f-8c16-8dd1b5b09c3d" providerId="ADAL" clId="{CDC144BB-BEEC-4D99-9178-1277F9E41214}"/>
    <pc:docChg chg="undo redo custSel modSld sldOrd">
      <pc:chgData name="Tara McWhinney" userId="80162763-265e-4d1f-8c16-8dd1b5b09c3d" providerId="ADAL" clId="{CDC144BB-BEEC-4D99-9178-1277F9E41214}" dt="2026-05-05T14:18:44.475" v="643" actId="20577"/>
      <pc:docMkLst>
        <pc:docMk/>
      </pc:docMkLst>
      <pc:sldChg chg="modSp mod modNotesTx">
        <pc:chgData name="Tara McWhinney" userId="80162763-265e-4d1f-8c16-8dd1b5b09c3d" providerId="ADAL" clId="{CDC144BB-BEEC-4D99-9178-1277F9E41214}" dt="2026-05-05T14:18:44.475" v="643" actId="20577"/>
        <pc:sldMkLst>
          <pc:docMk/>
          <pc:sldMk cId="0" sldId="256"/>
        </pc:sldMkLst>
        <pc:spChg chg="mod">
          <ac:chgData name="Tara McWhinney" userId="80162763-265e-4d1f-8c16-8dd1b5b09c3d" providerId="ADAL" clId="{CDC144BB-BEEC-4D99-9178-1277F9E41214}" dt="2026-04-29T12:15:03.114" v="355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Tara McWhinney" userId="80162763-265e-4d1f-8c16-8dd1b5b09c3d" providerId="ADAL" clId="{CDC144BB-BEEC-4D99-9178-1277F9E41214}" dt="2026-05-05T14:18:44.475" v="643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 ord">
        <pc:chgData name="Tara McWhinney" userId="80162763-265e-4d1f-8c16-8dd1b5b09c3d" providerId="ADAL" clId="{CDC144BB-BEEC-4D99-9178-1277F9E41214}" dt="2026-05-05T14:18:09.823" v="617"/>
        <pc:sldMkLst>
          <pc:docMk/>
          <pc:sldMk cId="2580843130" sldId="387"/>
        </pc:sldMkLst>
        <pc:spChg chg="mod">
          <ac:chgData name="Tara McWhinney" userId="80162763-265e-4d1f-8c16-8dd1b5b09c3d" providerId="ADAL" clId="{CDC144BB-BEEC-4D99-9178-1277F9E41214}" dt="2026-05-04T17:42:29.548" v="615" actId="20577"/>
          <ac:spMkLst>
            <pc:docMk/>
            <pc:sldMk cId="2580843130" sldId="387"/>
            <ac:spMk id="5" creationId="{19AC0E54-8BC0-B64F-09B0-3C9F76B8F7E5}"/>
          </ac:spMkLst>
        </pc:spChg>
      </pc:sldChg>
      <pc:sldChg chg="modSp mod">
        <pc:chgData name="Tara McWhinney" userId="80162763-265e-4d1f-8c16-8dd1b5b09c3d" providerId="ADAL" clId="{CDC144BB-BEEC-4D99-9178-1277F9E41214}" dt="2026-04-29T12:17:46.978" v="442"/>
        <pc:sldMkLst>
          <pc:docMk/>
          <pc:sldMk cId="2192242201" sldId="412"/>
        </pc:sldMkLst>
        <pc:spChg chg="mod">
          <ac:chgData name="Tara McWhinney" userId="80162763-265e-4d1f-8c16-8dd1b5b09c3d" providerId="ADAL" clId="{CDC144BB-BEEC-4D99-9178-1277F9E41214}" dt="2026-04-29T12:17:46.978" v="442"/>
          <ac:spMkLst>
            <pc:docMk/>
            <pc:sldMk cId="2192242201" sldId="412"/>
            <ac:spMk id="19" creationId="{08347E8D-FFF3-804D-B7A8-965A22906E16}"/>
          </ac:spMkLst>
        </pc:spChg>
      </pc:sldChg>
      <pc:sldChg chg="modSp mod">
        <pc:chgData name="Tara McWhinney" userId="80162763-265e-4d1f-8c16-8dd1b5b09c3d" providerId="ADAL" clId="{CDC144BB-BEEC-4D99-9178-1277F9E41214}" dt="2026-05-04T17:41:45.561" v="602" actId="20577"/>
        <pc:sldMkLst>
          <pc:docMk/>
          <pc:sldMk cId="4271831171" sldId="414"/>
        </pc:sldMkLst>
        <pc:spChg chg="mod">
          <ac:chgData name="Tara McWhinney" userId="80162763-265e-4d1f-8c16-8dd1b5b09c3d" providerId="ADAL" clId="{CDC144BB-BEEC-4D99-9178-1277F9E41214}" dt="2026-05-04T17:41:45.561" v="602" actId="20577"/>
          <ac:spMkLst>
            <pc:docMk/>
            <pc:sldMk cId="4271831171" sldId="414"/>
            <ac:spMk id="5" creationId="{A91FBA35-A10B-1A62-CC42-D1D16EFABBBA}"/>
          </ac:spMkLst>
        </pc:spChg>
      </pc:sldChg>
      <pc:sldChg chg="modSp mod">
        <pc:chgData name="Tara McWhinney" userId="80162763-265e-4d1f-8c16-8dd1b5b09c3d" providerId="ADAL" clId="{CDC144BB-BEEC-4D99-9178-1277F9E41214}" dt="2026-04-30T12:47:13.610" v="598" actId="20577"/>
        <pc:sldMkLst>
          <pc:docMk/>
          <pc:sldMk cId="2471469612" sldId="428"/>
        </pc:sldMkLst>
        <pc:spChg chg="mod">
          <ac:chgData name="Tara McWhinney" userId="80162763-265e-4d1f-8c16-8dd1b5b09c3d" providerId="ADAL" clId="{CDC144BB-BEEC-4D99-9178-1277F9E41214}" dt="2026-04-30T12:47:13.610" v="598" actId="20577"/>
          <ac:spMkLst>
            <pc:docMk/>
            <pc:sldMk cId="2471469612" sldId="428"/>
            <ac:spMk id="2" creationId="{56E0E708-E631-5F28-11FA-C79455B17E0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D86D-6893-5343-9561-2E68EE77E17C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4369-76AC-214A-993D-8146C865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318D61-AA28-884F-8603-88CE9AA113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EF1BD-8D0B-7F4B-AD8D-5355F779E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4C9917-AF55-324C-8742-139D2E63A7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CBDDD8-0ABA-F01D-C333-DE025D59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816086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061ED09-2334-CDD8-1B95-BA1575C7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685098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410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-Head -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CD4D76-E938-C0FE-42AF-118C28DA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9F14C5-836D-38F0-C562-10D4C0A4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CB51878-5E70-757A-DBDD-496B0153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72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8B6336-F657-744C-A4FC-6471C335AF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DC454-CEBE-BF44-9F5E-79A5F5000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DF195C-0123-544A-9FE1-F77D58D77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9D0CE7-454F-8B45-AFE8-72DC7B79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757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77A851-3FA5-3E49-A8C9-477469ED45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690E5-33BD-B648-A36E-4CF380D48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04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AB93D99-7BA8-A74A-BFBE-AE69998D0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F556-0843-9F49-B24F-0155AC1D4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2600" y="2525197"/>
            <a:ext cx="2990851" cy="14633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A62ABC-8BF6-4141-81B1-2579AA5B2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9306" y="1286908"/>
            <a:ext cx="5968416" cy="994172"/>
          </a:xfrm>
        </p:spPr>
        <p:txBody>
          <a:bodyPr lIns="0" tIns="0" rIns="0" b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269996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9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6F3CAD-7BF3-0042-BA33-8A5869BC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52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208347"/>
            <a:ext cx="8055666" cy="3118897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63426E-A262-4642-AE65-DD6A1210B8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4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542299"/>
            <a:ext cx="8055666" cy="283465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766546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8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DAD6E7-F2BA-1747-9462-F567163DF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E8AE9AE1-A44A-4D48-B520-62BEEBBC10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1" y="1306799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A77C94-F7E3-3E47-A799-43D7A907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7236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306800"/>
            <a:ext cx="309677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75C065-D2BE-C24B-B99D-C1198C6269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82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797761"/>
            <a:ext cx="8242679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2CFFC4-66BE-2AFD-72A5-E6B8F8FF9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1" y="1593050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6B4E04-E03C-6E30-02EF-AF7692F14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74825" y="1593051"/>
            <a:ext cx="334025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8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62C7B2-F881-304C-8673-2B7AE4429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1" y="432000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21827"/>
            <a:ext cx="3716522" cy="3026980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21827"/>
            <a:ext cx="3716521" cy="3026980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F7907-417B-9845-A5F7-7A6C24422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6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1" y="797761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6B374BF-327C-A1C5-95C4-C9A2DE52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0" y="1587588"/>
            <a:ext cx="3716522" cy="2758151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A48466F-4618-BC73-3718-4121D1F66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5079" y="1587588"/>
            <a:ext cx="3716521" cy="2758151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752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671586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13945"/>
            <a:ext cx="3716522" cy="3152356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13945"/>
            <a:ext cx="3716521" cy="3152356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49692BE-6321-0E46-9AE2-E491AAD31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3" name="Picture 12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CE42D8-5361-9940-B797-FFC03759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1638433-1023-2B48-8BC8-E864724D79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45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31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4" r:id="rId2"/>
    <p:sldLayoutId id="2147483730" r:id="rId3"/>
    <p:sldLayoutId id="2147483724" r:id="rId4"/>
    <p:sldLayoutId id="2147483732" r:id="rId5"/>
    <p:sldLayoutId id="2147483726" r:id="rId6"/>
    <p:sldLayoutId id="2147483731" r:id="rId7"/>
    <p:sldLayoutId id="2147483716" r:id="rId8"/>
    <p:sldLayoutId id="2147483703" r:id="rId9"/>
    <p:sldLayoutId id="2147483729" r:id="rId10"/>
    <p:sldLayoutId id="2147483663" r:id="rId11"/>
    <p:sldLayoutId id="2147483664" r:id="rId12"/>
    <p:sldLayoutId id="2147483667" r:id="rId13"/>
    <p:sldLayoutId id="2147483733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14F6A-2F7A-BFB4-B2EA-0F707B489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08347E8D-FFF3-804D-B7A8-965A22906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816086"/>
            <a:ext cx="5712714" cy="1790700"/>
          </a:xfrm>
        </p:spPr>
        <p:txBody>
          <a:bodyPr/>
          <a:lstStyle/>
          <a:p>
            <a:r>
              <a:rPr lang="en-CA" dirty="0"/>
              <a:t>Spreadsheet Level-Up Skills for Nonprofits 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1DB828DD-D226-85BC-B393-32E369F42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685098"/>
            <a:ext cx="5712714" cy="1241822"/>
          </a:xfrm>
        </p:spPr>
        <p:txBody>
          <a:bodyPr/>
          <a:lstStyle/>
          <a:p>
            <a:r>
              <a:rPr lang="en-US" b="1" dirty="0">
                <a:latin typeface="Arial"/>
                <a:cs typeface="Arial"/>
              </a:rPr>
              <a:t>The Charity Insights Canada Project (CICP)</a:t>
            </a:r>
          </a:p>
          <a:p>
            <a:r>
              <a:rPr lang="en-US" b="1" dirty="0">
                <a:latin typeface="Arial"/>
                <a:cs typeface="Arial"/>
              </a:rPr>
              <a:t>Community Education Centre</a:t>
            </a:r>
          </a:p>
          <a:p>
            <a:r>
              <a:rPr lang="en-CA" dirty="0"/>
              <a:t>Tara McWhinney, Postdoctoral Fellow, CICP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242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AC20C-F2C7-1061-B986-4CD49A46C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1FBA35-A10B-1A62-CC42-D1D16EFAB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208347"/>
            <a:ext cx="8055666" cy="3118897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r>
              <a:rPr lang="en-GB" dirty="0"/>
              <a:t>This session is interactive: download either the Excel or Google Sheets Workbook to practice each lesson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Each lesson starts with a new sheet in the workbook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You will have a few minutes to practice and ask questions after each lesson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The webinar recording will be made available on our website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There are extra resources and tip sheets for both Excel and Google Sheets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39F6B1-4D8B-4DE3-5F85-E9DC038B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32594"/>
            <a:ext cx="8055666" cy="720000"/>
          </a:xfrm>
        </p:spPr>
        <p:txBody>
          <a:bodyPr anchor="t">
            <a:normAutofit/>
          </a:bodyPr>
          <a:lstStyle/>
          <a:p>
            <a:r>
              <a:rPr lang="en-US" dirty="0"/>
              <a:t>Housekeeping: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427183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AC0E54-8BC0-B64F-09B0-3C9F76B8F7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Removing duplicates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Basics of </a:t>
            </a:r>
            <a:r>
              <a:rPr lang="en-GB" dirty="0" err="1"/>
              <a:t>Vlookup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Basics of </a:t>
            </a:r>
            <a:r>
              <a:rPr lang="en-GB" dirty="0" err="1"/>
              <a:t>Xlookup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Differences between </a:t>
            </a:r>
            <a:r>
              <a:rPr lang="en-GB" dirty="0" err="1"/>
              <a:t>Vlookup</a:t>
            </a:r>
            <a:r>
              <a:rPr lang="en-GB" dirty="0"/>
              <a:t> and </a:t>
            </a:r>
            <a:r>
              <a:rPr lang="en-GB" dirty="0" err="1"/>
              <a:t>Xlookup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Some tips on best practices for spreadsheets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201D5-3E48-436D-E3C1-090162DA1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webinar will cover: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8084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71500" y="1208347"/>
            <a:ext cx="8055666" cy="3118897"/>
          </a:xfrm>
        </p:spPr>
        <p:txBody>
          <a:bodyPr>
            <a:normAutofit/>
          </a:bodyPr>
          <a:lstStyle/>
          <a:p>
            <a:r>
              <a:rPr lang="en-CA" dirty="0"/>
              <a:t>If spreadsheets and functions feel intimidating, that’s completely normal.</a:t>
            </a:r>
          </a:p>
          <a:p>
            <a:endParaRPr lang="en-CA" dirty="0"/>
          </a:p>
          <a:p>
            <a:r>
              <a:rPr lang="en-CA" dirty="0"/>
              <a:t>Today is not about becoming an expert</a:t>
            </a:r>
          </a:p>
          <a:p>
            <a:endParaRPr lang="en-CA" dirty="0"/>
          </a:p>
          <a:p>
            <a:r>
              <a:rPr lang="en-CA" dirty="0"/>
              <a:t>It’s about learning a few tools and tricks that can allow you to advance </a:t>
            </a:r>
            <a:r>
              <a:rPr lang="en-CA"/>
              <a:t>your skills</a:t>
            </a:r>
            <a:r>
              <a:rPr lang="en-CA" dirty="0"/>
              <a:t>!</a:t>
            </a:r>
          </a:p>
          <a:p>
            <a:pPr>
              <a:lnSpc>
                <a:spcPct val="150000"/>
              </a:lnSpc>
            </a:pP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55666" cy="720000"/>
          </a:xfrm>
        </p:spPr>
        <p:txBody>
          <a:bodyPr anchor="t">
            <a:normAutofit/>
          </a:bodyPr>
          <a:lstStyle/>
          <a:p>
            <a:r>
              <a:rPr lang="en-US" dirty="0"/>
              <a:t>You do not need to be an expert at spreadsheets to work confidently with data!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E0E708-E631-5F28-11FA-C79455B17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" y="1611517"/>
            <a:ext cx="8055666" cy="3024278"/>
          </a:xfrm>
        </p:spPr>
        <p:txBody>
          <a:bodyPr/>
          <a:lstStyle/>
          <a:p>
            <a:pPr marL="342900" lvl="1" indent="0">
              <a:buNone/>
            </a:pPr>
            <a:endParaRPr lang="en-CA" sz="1600" dirty="0">
              <a:latin typeface="Helvetica" pitchFamily="2" charset="0"/>
            </a:endParaRPr>
          </a:p>
          <a:p>
            <a:r>
              <a:rPr lang="en-US" dirty="0">
                <a:latin typeface="Helvetica" pitchFamily="2" charset="0"/>
              </a:rPr>
              <a:t>Other topics we will cover this year:</a:t>
            </a:r>
          </a:p>
          <a:p>
            <a:pPr lvl="1"/>
            <a:r>
              <a:rPr lang="en-CA" sz="1600">
                <a:latin typeface="Helvetica" pitchFamily="2" charset="0"/>
              </a:rPr>
              <a:t>Using CICP </a:t>
            </a:r>
            <a:r>
              <a:rPr lang="en-CA" sz="1600" dirty="0">
                <a:latin typeface="Helvetica" pitchFamily="2" charset="0"/>
              </a:rPr>
              <a:t>Survey Reports and Data Dashboards</a:t>
            </a:r>
          </a:p>
          <a:p>
            <a:pPr lvl="1"/>
            <a:r>
              <a:rPr lang="en-CA" sz="1600" dirty="0">
                <a:latin typeface="Helvetica" pitchFamily="2" charset="0"/>
              </a:rPr>
              <a:t>Data visualization</a:t>
            </a:r>
          </a:p>
          <a:p>
            <a:pPr lvl="1"/>
            <a:r>
              <a:rPr lang="en-CA" sz="1600" dirty="0">
                <a:latin typeface="Helvetica" pitchFamily="2" charset="0"/>
              </a:rPr>
              <a:t>Data storytelling</a:t>
            </a:r>
          </a:p>
          <a:p>
            <a:pPr lvl="1"/>
            <a:r>
              <a:rPr lang="en-CA" sz="1600" dirty="0">
                <a:latin typeface="Helvetica" pitchFamily="2" charset="0"/>
              </a:rPr>
              <a:t>And more to come…</a:t>
            </a:r>
          </a:p>
          <a:p>
            <a:pPr lvl="1"/>
            <a:endParaRPr lang="en-CA" sz="1600" dirty="0">
              <a:latin typeface="Helvetica" pitchFamily="2" charset="0"/>
            </a:endParaRPr>
          </a:p>
          <a:p>
            <a:endParaRPr lang="en-C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2C8307-7CA1-2712-DAC7-B778693D2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67" y="638955"/>
            <a:ext cx="8055666" cy="720000"/>
          </a:xfrm>
        </p:spPr>
        <p:txBody>
          <a:bodyPr/>
          <a:lstStyle/>
          <a:p>
            <a:br>
              <a:rPr lang="en-US" dirty="0">
                <a:latin typeface="Helvetica" pitchFamily="2" charset="0"/>
              </a:rPr>
            </a:br>
            <a:r>
              <a:rPr lang="en-US" dirty="0">
                <a:latin typeface="Helvetica" pitchFamily="2" charset="0"/>
              </a:rPr>
              <a:t>More Data Literacy Webinars Coming Soon!</a:t>
            </a:r>
            <a:endParaRPr lang="en-CA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469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ABFF8-3379-B43B-47DA-18175E725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992" y="870219"/>
            <a:ext cx="4224760" cy="994172"/>
          </a:xfrm>
        </p:spPr>
        <p:txBody>
          <a:bodyPr/>
          <a:lstStyle/>
          <a:p>
            <a:r>
              <a:rPr lang="en-VN">
                <a:solidFill>
                  <a:schemeClr val="tx1"/>
                </a:solidFill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3719986853"/>
      </p:ext>
    </p:extLst>
  </p:cSld>
  <p:clrMapOvr>
    <a:masterClrMapping/>
  </p:clrMapOvr>
</p:sld>
</file>

<file path=ppt/theme/theme1.xml><?xml version="1.0" encoding="utf-8"?>
<a:theme xmlns:a="http://schemas.openxmlformats.org/drawingml/2006/main" name="CarletonU">
  <a:themeElements>
    <a:clrScheme name="Carleton Colours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E91C24"/>
      </a:accent1>
      <a:accent2>
        <a:srgbClr val="A0A0A0"/>
      </a:accent2>
      <a:accent3>
        <a:srgbClr val="FBD2D3"/>
      </a:accent3>
      <a:accent4>
        <a:srgbClr val="D5D5D5"/>
      </a:accent4>
      <a:accent5>
        <a:srgbClr val="038044"/>
      </a:accent5>
      <a:accent6>
        <a:srgbClr val="1166AA"/>
      </a:accent6>
      <a:hlink>
        <a:srgbClr val="003C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letonU" id="{2B00C0B3-2EC4-284A-93CF-30C37DD62F9A}" vid="{D942AECA-9F62-C94E-A636-2FCF88DB33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61390990ED00459DC1D0D8AB5E0E42" ma:contentTypeVersion="18" ma:contentTypeDescription="Create a new document." ma:contentTypeScope="" ma:versionID="152fd9d1d042d05d99e4dfcff460874f">
  <xsd:schema xmlns:xsd="http://www.w3.org/2001/XMLSchema" xmlns:xs="http://www.w3.org/2001/XMLSchema" xmlns:p="http://schemas.microsoft.com/office/2006/metadata/properties" xmlns:ns2="03c3d1b5-5537-4957-b556-901572b618db" xmlns:ns3="8a2cf3f2-4339-4497-9ede-e4456f863d3f" targetNamespace="http://schemas.microsoft.com/office/2006/metadata/properties" ma:root="true" ma:fieldsID="153fa996c9b3a7d644cae6e3d03719c7" ns2:_="" ns3:_="">
    <xsd:import namespace="03c3d1b5-5537-4957-b556-901572b618db"/>
    <xsd:import namespace="8a2cf3f2-4339-4497-9ede-e4456f863d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d1b5-5537-4957-b556-901572b618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643bf9-c92d-4565-8aae-71318312e3e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cf3f2-4339-4497-9ede-e4456f863d3f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b23cc2c-6212-4027-9ce4-7ddc17c40528}" ma:internalName="TaxCatchAll" ma:showField="CatchAllData" ma:web="8a2cf3f2-4339-4497-9ede-e4456f863d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3c3d1b5-5537-4957-b556-901572b618db">
      <Terms xmlns="http://schemas.microsoft.com/office/infopath/2007/PartnerControls"/>
    </lcf76f155ced4ddcb4097134ff3c332f>
    <TaxCatchAll xmlns="8a2cf3f2-4339-4497-9ede-e4456f863d3f" xsi:nil="true"/>
  </documentManagement>
</p:properties>
</file>

<file path=customXml/itemProps1.xml><?xml version="1.0" encoding="utf-8"?>
<ds:datastoreItem xmlns:ds="http://schemas.openxmlformats.org/officeDocument/2006/customXml" ds:itemID="{809A621D-42B0-476D-864A-F09A8C71B6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3c3d1b5-5537-4957-b556-901572b618db"/>
    <ds:schemaRef ds:uri="8a2cf3f2-4339-4497-9ede-e4456f863d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3CD22F-9C57-4E07-B755-4A22E5B30C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3E414D-2C3E-4C6F-86D2-4340BBD4BED4}">
  <ds:schemaRefs>
    <ds:schemaRef ds:uri="http://schemas.microsoft.com/office/infopath/2007/PartnerControls"/>
    <ds:schemaRef ds:uri="03c3d1b5-5537-4957-b556-901572b618db"/>
    <ds:schemaRef ds:uri="http://www.w3.org/XML/1998/namespace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8a2cf3f2-4339-4497-9ede-e4456f863d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2883</TotalTime>
  <Words>202</Words>
  <Application>Microsoft Office PowerPoint</Application>
  <PresentationFormat>On-screen Show (16:9)</PresentationFormat>
  <Paragraphs>31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Helvetica</vt:lpstr>
      <vt:lpstr>CarletonU</vt:lpstr>
      <vt:lpstr>Spreadsheet Level-Up Skills for Nonprofits </vt:lpstr>
      <vt:lpstr>Housekeeping:</vt:lpstr>
      <vt:lpstr>What this webinar will cover:</vt:lpstr>
      <vt:lpstr>You do not need to be an expert at spreadsheets to work confidently with data!</vt:lpstr>
      <vt:lpstr> More Data Literacy Webinars Coming Soon!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Ryan</dc:creator>
  <cp:lastModifiedBy>Tara McWhinney</cp:lastModifiedBy>
  <cp:revision>41</cp:revision>
  <dcterms:created xsi:type="dcterms:W3CDTF">2021-06-22T15:43:15Z</dcterms:created>
  <dcterms:modified xsi:type="dcterms:W3CDTF">2026-05-05T14:18:47Z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0x010100A161390990ED00459DC1D0D8AB5E0E42</vt:lpwstr>
  </property>
  <property fmtid="{D5CDD505-2E9C-101B-9397-08002B2CF9AE}" pid="3" name="MediaServiceImageTags">
    <vt:lpwstr/>
  </property>
</Properties>
</file>