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-1458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F311BF-7EB5-4A66-9BDE-74FC936F0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F2334F-DE0B-4142-A577-429695659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5B0966-A089-40D5-8D6F-2E54FD9E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472815-D33B-47FB-80FC-D5BC8B4C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A5B7AD-DFCB-4E25-A4CE-BDE47DB7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06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C3D29E-87BB-4D0B-80D6-CA6AFC1C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E3AE00-6211-4EF8-8E40-B06266AE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7B5557-AE59-4B18-A09C-13E5F582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29AF89-8D08-4C7A-B08B-AD92B43E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92398D-2252-4DE1-8A6E-CFB41E87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984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C7BB29A-1F95-4BAD-BC91-37E221760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24F56F-3E09-4D7F-AB8A-2569ABB00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DF0681-0E19-4D03-AFB8-826A9408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D7370A-0310-46FE-A916-04D8D0F1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CA5058-85F6-4E19-98C9-DF3541D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04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B2EAF0-A2A0-43A9-87AD-C4E9E143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B05F55-A972-4BB0-A24E-370038B83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FF96AA-9319-40E5-A9C1-21D640DA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29545-2542-4F5D-BBAB-579E0E6E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22604A-A0C5-4D2C-A40B-069EE221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72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A21ECD-4102-453B-9B3F-4C33A606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1321FD-90DC-4EFC-ABD1-0B28FF9B9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A9B808-D17A-42C2-9CE9-00F83A2F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5C441C-38EB-4942-83D1-BBE5FFB9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7C7BA4-8E56-416A-89A9-0EFFA105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8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68F762-CAE8-4123-8B52-1F1F350B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9F7D91-9477-4F38-BF9A-AA478E16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F66E2A-9B17-4E1E-B843-5F400C919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502C1C-866A-47A9-90A2-A0DDC9CF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94CA2F-D289-4160-9FC3-7EC4C78F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0C354A-115A-4AC4-A78F-B234C28C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13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95FDCA-85C0-45A7-8FD9-9D0DC8BD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9425C6-DA70-453A-94A5-169EC58AD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E8D70A-8ED9-4318-832A-918519683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32693B-DA87-49D2-8158-276AFB33B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40F094E-DF2A-4059-A9AF-990B94CFB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31AE9E-790E-436D-9D4F-5399FB07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6EC3D8-380F-4B88-BBAF-B53E5963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160D8CE-8843-47C1-A59E-C9181FD9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23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E6E20A-A4D3-4431-BBBE-982A5809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5F98BD-7333-4113-92AF-8F2A48B6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46DECBC-36C0-4254-B709-021FE863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E9934C-6EF2-44E6-B9D9-38B0447F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83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959584B-105D-4146-ADEF-22149F51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B461B5-66E6-48A4-B05B-7730B621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F66551-A075-4443-B157-29A74B0D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63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20775-BB68-4492-97CB-C8E84F0A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449A86-F11C-4786-8577-904AB0B46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F95FA3-64A5-431B-9684-1BCC59981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4B7716-B985-40D7-A7F9-35D345E3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4FF923-613B-4DDC-8358-619EEC45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1D360D-D42C-4705-8D66-9DFCFF8C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80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6CDC7-FD55-4C99-9887-1DD442B7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92BA331-51C5-48DE-A2CA-9792828FD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115A45-624E-48C1-8AC5-CBDA1F67E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E31F9D-7002-4D7C-B0ED-3AEEFFB8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06E196-C27F-4B27-B0C7-8CAE9A59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C0FBC2-B1F6-438D-9242-50E24C5C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68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111068-4408-4207-B76F-ECD50AF6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6ACF0E-E378-4127-A82E-1FCDFC8FB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192FB6-660E-4D36-B30F-FE291E977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2CEA-4221-429D-96D9-BA4548BF9E67}" type="datetimeFigureOut">
              <a:rPr lang="en-CA" smtClean="0"/>
              <a:t>2019/02/18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2B11BB-3FE5-4DF9-B0F1-A5B939D10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AE39CB-C55A-4606-B137-1280270D0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8C3-9A3C-46FB-A176-8B46E90992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A50400-6F83-4489-B592-98F531064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CA" sz="4800" dirty="0">
                <a:solidFill>
                  <a:srgbClr val="FFFFFF"/>
                </a:solidFill>
              </a:rPr>
              <a:t>Haiti </a:t>
            </a:r>
            <a:br>
              <a:rPr lang="en-CA" sz="4800" dirty="0">
                <a:solidFill>
                  <a:srgbClr val="FFFFFF"/>
                </a:solidFill>
              </a:rPr>
            </a:br>
            <a:r>
              <a:rPr lang="en-CA" sz="4800" dirty="0">
                <a:solidFill>
                  <a:srgbClr val="FFFFFF"/>
                </a:solidFill>
              </a:rPr>
              <a:t>Policy Paper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50EEDE0-B329-46F6-ADC3-4735C0038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en-CA" sz="2000" dirty="0">
              <a:solidFill>
                <a:srgbClr val="FFFFFF"/>
              </a:solidFill>
            </a:endParaRPr>
          </a:p>
          <a:p>
            <a:endParaRPr lang="en-CA" sz="2000" dirty="0">
              <a:solidFill>
                <a:srgbClr val="FFFFFF"/>
              </a:solidFill>
            </a:endParaRPr>
          </a:p>
          <a:p>
            <a:r>
              <a:rPr lang="en-CA" sz="2000" dirty="0">
                <a:solidFill>
                  <a:srgbClr val="FFFFFF"/>
                </a:solidFill>
              </a:rPr>
              <a:t>By: </a:t>
            </a:r>
            <a:r>
              <a:rPr lang="en-CA" sz="2000" dirty="0" smtClean="0">
                <a:solidFill>
                  <a:srgbClr val="FFFFFF"/>
                </a:solidFill>
              </a:rPr>
              <a:t>Jessie-Ann Brouillette, Nyma Malik, </a:t>
            </a:r>
            <a:r>
              <a:rPr lang="en-CA" sz="2000" dirty="0">
                <a:solidFill>
                  <a:srgbClr val="FFFFFF"/>
                </a:solidFill>
              </a:rPr>
              <a:t>Toby </a:t>
            </a:r>
            <a:r>
              <a:rPr lang="en-CA" sz="2000" dirty="0" smtClean="0">
                <a:solidFill>
                  <a:srgbClr val="FFFFFF"/>
                </a:solidFill>
              </a:rPr>
              <a:t>Dyson</a:t>
            </a:r>
            <a:endParaRPr lang="en-CA" sz="2000" dirty="0">
              <a:solidFill>
                <a:srgbClr val="FFFFFF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8B7CC848-3137-4C02-9F60-E95EE5535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 b="10156"/>
          <a:stretch/>
        </p:blipFill>
        <p:spPr bwMode="auto">
          <a:xfrm>
            <a:off x="5153822" y="582179"/>
            <a:ext cx="6553545" cy="57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aiti">
            <a:extLst>
              <a:ext uri="{FF2B5EF4-FFF2-40B4-BE49-F238E27FC236}">
                <a16:creationId xmlns="" xmlns:a16="http://schemas.microsoft.com/office/drawing/2014/main" id="{EE8141E0-9081-4E1B-BA41-C0108D57D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r="30035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34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6CCF0B-56D3-4A6E-BBBC-29DB5380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FB4FE9-5B1B-4435-97B6-81E9D7BD7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lnSpcReduction="10000"/>
          </a:bodyPr>
          <a:lstStyle/>
          <a:p>
            <a:endParaRPr lang="en-CA" sz="2000" dirty="0">
              <a:solidFill>
                <a:srgbClr val="000000"/>
              </a:solidFill>
            </a:endParaRPr>
          </a:p>
          <a:p>
            <a:endParaRPr lang="en-CA" sz="2000" dirty="0">
              <a:solidFill>
                <a:srgbClr val="000000"/>
              </a:solidFill>
            </a:endParaRPr>
          </a:p>
          <a:p>
            <a:endParaRPr lang="en-CA" sz="2000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History of Fragility in Haiti</a:t>
            </a:r>
          </a:p>
          <a:p>
            <a:r>
              <a:rPr lang="en-CA" dirty="0">
                <a:solidFill>
                  <a:srgbClr val="000000"/>
                </a:solidFill>
              </a:rPr>
              <a:t>End User &amp; Stakeholders </a:t>
            </a:r>
          </a:p>
          <a:p>
            <a:r>
              <a:rPr lang="en-CA" dirty="0">
                <a:solidFill>
                  <a:srgbClr val="000000"/>
                </a:solidFill>
              </a:rPr>
              <a:t>Primary Drivers of Fragility </a:t>
            </a:r>
          </a:p>
          <a:p>
            <a:r>
              <a:rPr lang="en-CA" dirty="0">
                <a:solidFill>
                  <a:srgbClr val="000000"/>
                </a:solidFill>
              </a:rPr>
              <a:t>Scenarios </a:t>
            </a:r>
          </a:p>
          <a:p>
            <a:r>
              <a:rPr lang="en-CA" dirty="0">
                <a:solidFill>
                  <a:srgbClr val="000000"/>
                </a:solidFill>
              </a:rPr>
              <a:t>Policy Options and Recommendation </a:t>
            </a:r>
          </a:p>
          <a:p>
            <a:endParaRPr lang="en-CA" sz="2000" dirty="0">
              <a:solidFill>
                <a:srgbClr val="000000"/>
              </a:solidFill>
            </a:endParaRPr>
          </a:p>
          <a:p>
            <a:endParaRPr lang="en-CA" sz="2000" dirty="0">
              <a:solidFill>
                <a:srgbClr val="000000"/>
              </a:solidFill>
            </a:endParaRPr>
          </a:p>
          <a:p>
            <a:endParaRPr lang="en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1B2E8B-8ED8-4010-AFD0-58A1C238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History of Fragility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https://lh3.googleusercontent.com/d7_YQlKWTOkGZbkzBEu2PFqbgh2hIZs09diAZ8XGAq5Yibgupo_I7FBQcd0rh7sskgKZm0UW2cffu8RF6mwOQ9KsAmuYIVL8_jpkMp9A2-q20k0sYaZVWwZ6TbuTjAtKq_pTaSEv">
            <a:extLst>
              <a:ext uri="{FF2B5EF4-FFF2-40B4-BE49-F238E27FC236}">
                <a16:creationId xmlns="" xmlns:a16="http://schemas.microsoft.com/office/drawing/2014/main" id="{5ADBD3D6-240B-4798-94AF-96BAD2F4CA7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812948"/>
            <a:ext cx="11496821" cy="339156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FF78F7-59D2-4AC4-A47A-6828143913BC}"/>
              </a:ext>
            </a:extLst>
          </p:cNvPr>
          <p:cNvSpPr txBox="1"/>
          <p:nvPr/>
        </p:nvSpPr>
        <p:spPr>
          <a:xfrm>
            <a:off x="813480" y="2875896"/>
            <a:ext cx="1744394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900" b="1" dirty="0"/>
              <a:t>Colonization</a:t>
            </a:r>
          </a:p>
        </p:txBody>
      </p:sp>
    </p:spTree>
    <p:extLst>
      <p:ext uri="{BB962C8B-B14F-4D97-AF65-F5344CB8AC3E}">
        <p14:creationId xmlns:p14="http://schemas.microsoft.com/office/powerpoint/2010/main" val="6739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42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B3A75-9E5B-4BD2-919F-1A8691B7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CA" sz="2800" b="1" dirty="0">
                <a:solidFill>
                  <a:srgbClr val="FFFFFF"/>
                </a:solidFill>
              </a:rPr>
              <a:t>End Users</a:t>
            </a:r>
            <a:r>
              <a:rPr lang="en-CA" sz="2400" dirty="0">
                <a:solidFill>
                  <a:srgbClr val="FFFFFF"/>
                </a:solidFill>
              </a:rPr>
              <a:t>: </a:t>
            </a:r>
            <a:br>
              <a:rPr lang="en-CA" sz="2400" dirty="0">
                <a:solidFill>
                  <a:srgbClr val="FFFFFF"/>
                </a:solidFill>
              </a:rPr>
            </a:br>
            <a:r>
              <a:rPr lang="en-CA" sz="2400" dirty="0">
                <a:solidFill>
                  <a:srgbClr val="FFFFFF"/>
                </a:solidFill>
              </a:rPr>
              <a:t>Haiti Desk at Global Affairs Canada </a:t>
            </a:r>
            <a:br>
              <a:rPr lang="en-CA" sz="2400" dirty="0">
                <a:solidFill>
                  <a:srgbClr val="FFFFFF"/>
                </a:solidFill>
              </a:rPr>
            </a:br>
            <a:r>
              <a:rPr lang="en-CA" sz="2400" dirty="0">
                <a:solidFill>
                  <a:srgbClr val="FFFFFF"/>
                </a:solidFill>
              </a:rPr>
              <a:t>&amp;</a:t>
            </a:r>
            <a:br>
              <a:rPr lang="en-CA" sz="2400" dirty="0">
                <a:solidFill>
                  <a:srgbClr val="FFFFFF"/>
                </a:solidFill>
              </a:rPr>
            </a:br>
            <a:r>
              <a:rPr lang="en-CA" sz="2400" dirty="0">
                <a:solidFill>
                  <a:srgbClr val="FFFFFF"/>
                </a:solidFill>
              </a:rPr>
              <a:t>Peace and Stabilization Operations Program</a:t>
            </a:r>
          </a:p>
        </p:txBody>
      </p:sp>
      <p:pic>
        <p:nvPicPr>
          <p:cNvPr id="7" name="Picture 2" descr="Image result for stakeholders">
            <a:extLst>
              <a:ext uri="{FF2B5EF4-FFF2-40B4-BE49-F238E27FC236}">
                <a16:creationId xmlns="" xmlns:a16="http://schemas.microsoft.com/office/drawing/2014/main" id="{752A07C8-7705-44FE-9126-130E289F3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8C2B9E-EA23-431D-8681-EB50A4081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FFFFFF"/>
                </a:solidFill>
                <a:latin typeface="+mj-lt"/>
              </a:rPr>
              <a:t>Stakeholders</a:t>
            </a:r>
            <a:r>
              <a:rPr lang="en-CA" dirty="0">
                <a:solidFill>
                  <a:srgbClr val="FFFFFF"/>
                </a:solidFill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en-CA" dirty="0">
                <a:solidFill>
                  <a:srgbClr val="FFFFFF"/>
                </a:solidFill>
                <a:latin typeface="+mj-lt"/>
              </a:rPr>
              <a:t>Internal</a:t>
            </a:r>
          </a:p>
          <a:p>
            <a:pPr marL="0" indent="0">
              <a:buNone/>
            </a:pPr>
            <a:r>
              <a:rPr lang="en-CA" dirty="0">
                <a:solidFill>
                  <a:srgbClr val="FFFFFF"/>
                </a:solidFill>
                <a:latin typeface="+mj-lt"/>
              </a:rPr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5818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rivers of fragility">
            <a:extLst>
              <a:ext uri="{FF2B5EF4-FFF2-40B4-BE49-F238E27FC236}">
                <a16:creationId xmlns="" xmlns:a16="http://schemas.microsoft.com/office/drawing/2014/main" id="{68BC18AD-AA90-447F-BA6B-5E4D88882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2" b="-1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EE09A529-E47C-4634-BB98-0A9526C37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="" xmlns:a16="http://schemas.microsoft.com/office/drawing/2014/main" id="{569C1A01-6FB5-43CE-ADCC-936728ACA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4362FB-3E5F-4FC6-B2E4-C49A99C0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Primary Drivers of Fragility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2D5A99-1BA2-4554-AC2D-20A5CE1D9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 fontScale="92500" lnSpcReduction="20000"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Governance</a:t>
            </a:r>
          </a:p>
          <a:p>
            <a:r>
              <a:rPr lang="en-CA" sz="2400" dirty="0">
                <a:solidFill>
                  <a:srgbClr val="000000"/>
                </a:solidFill>
              </a:rPr>
              <a:t>Security and Crime</a:t>
            </a:r>
          </a:p>
          <a:p>
            <a:r>
              <a:rPr lang="en-CA" sz="2400" dirty="0">
                <a:solidFill>
                  <a:srgbClr val="000000"/>
                </a:solidFill>
              </a:rPr>
              <a:t>Human Development</a:t>
            </a:r>
          </a:p>
          <a:p>
            <a:r>
              <a:rPr lang="en-CA" sz="2400" dirty="0">
                <a:solidFill>
                  <a:srgbClr val="000000"/>
                </a:solidFill>
              </a:rPr>
              <a:t>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25859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lated image">
            <a:extLst>
              <a:ext uri="{FF2B5EF4-FFF2-40B4-BE49-F238E27FC236}">
                <a16:creationId xmlns="" xmlns:a16="http://schemas.microsoft.com/office/drawing/2014/main" id="{DA039008-EB04-47C3-AF25-B158110D2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r="9325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scenario">
            <a:extLst>
              <a:ext uri="{FF2B5EF4-FFF2-40B4-BE49-F238E27FC236}">
                <a16:creationId xmlns="" xmlns:a16="http://schemas.microsoft.com/office/drawing/2014/main" id="{A98895D7-8CBE-4432-8B22-1DCEA30E4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4650" b="-1"/>
          <a:stretch/>
        </p:blipFill>
        <p:spPr bwMode="auto"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Freeform: Shape 138">
            <a:extLst>
              <a:ext uri="{FF2B5EF4-FFF2-40B4-BE49-F238E27FC236}">
                <a16:creationId xmlns="" xmlns:a16="http://schemas.microsoft.com/office/drawing/2014/main" id="{37FEB674-D811-4FFE-A878-29D0C0ED1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D7AA8-0038-4DC4-B003-F0490F93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166721"/>
            <a:ext cx="3886199" cy="915035"/>
          </a:xfrm>
        </p:spPr>
        <p:txBody>
          <a:bodyPr>
            <a:normAutofit/>
          </a:bodyPr>
          <a:lstStyle/>
          <a:p>
            <a:r>
              <a:rPr lang="en-CA" sz="3600"/>
              <a:t>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FA9668-AC35-4E09-8AF2-C87EBBAF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3081756"/>
            <a:ext cx="4620544" cy="1775994"/>
          </a:xfrm>
        </p:spPr>
        <p:txBody>
          <a:bodyPr>
            <a:normAutofit/>
          </a:bodyPr>
          <a:lstStyle/>
          <a:p>
            <a:r>
              <a:rPr lang="en-CA" sz="1800" dirty="0"/>
              <a:t>Most Likely</a:t>
            </a:r>
          </a:p>
          <a:p>
            <a:r>
              <a:rPr lang="en-CA" sz="1800" dirty="0"/>
              <a:t>Best Case</a:t>
            </a:r>
          </a:p>
          <a:p>
            <a:r>
              <a:rPr lang="en-CA" sz="1800" dirty="0"/>
              <a:t>Worst Case</a:t>
            </a:r>
          </a:p>
          <a:p>
            <a:r>
              <a:rPr lang="en-CA" sz="1800" dirty="0"/>
              <a:t>Wild Card (2)</a:t>
            </a:r>
          </a:p>
          <a:p>
            <a:pPr lvl="1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477795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DA1B9C-4B83-47BA-BE7A-FCD862A4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CA" dirty="0"/>
              <a:t>Policy Options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="" xmlns:a16="http://schemas.microsoft.com/office/drawing/2014/main" id="{05C7EBC3-4672-4DAB-81C2-58661FAFAE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="" xmlns:a16="http://schemas.microsoft.com/office/drawing/2014/main" id="{40BF962F-4C6F-461E-86F2-C43F56CC9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="" xmlns:a16="http://schemas.microsoft.com/office/drawing/2014/main" id="{2E94A4F7-38E4-45EA-8E2E-CE1B5766B4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1FF54-FD72-4180-9D08-345E2CDE7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300" i="1" dirty="0">
                <a:solidFill>
                  <a:srgbClr val="FFFFFF"/>
                </a:solidFill>
              </a:rPr>
              <a:t>Calls on the government of Canada to continue its current aid and development programs, specifically in the areas of Public Sector Policy, democratic participation and agricultural development.</a:t>
            </a:r>
            <a:r>
              <a:rPr lang="en-US" sz="1300" dirty="0">
                <a:solidFill>
                  <a:srgbClr val="FFFFFF"/>
                </a:solidFill>
              </a:rPr>
              <a:t> </a:t>
            </a:r>
          </a:p>
          <a:p>
            <a:pPr marL="457200" lvl="0" indent="-457200">
              <a:buFont typeface="+mj-lt"/>
              <a:buAutoNum type="arabicPeriod"/>
            </a:pPr>
            <a:endParaRPr lang="en-CA" sz="1300" dirty="0">
              <a:solidFill>
                <a:srgbClr val="FFFF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300" b="1" i="1" dirty="0">
                <a:solidFill>
                  <a:srgbClr val="FFFFFF"/>
                </a:solidFill>
              </a:rPr>
              <a:t>The government of Canada should call for the extension of the MINUJUSTH mandate under guidance of the PSOP</a:t>
            </a:r>
          </a:p>
          <a:p>
            <a:pPr marL="457200" lvl="0" indent="-457200">
              <a:buFont typeface="+mj-lt"/>
              <a:buAutoNum type="arabicPeriod"/>
            </a:pPr>
            <a:endParaRPr lang="en-CA" sz="1300" dirty="0">
              <a:solidFill>
                <a:srgbClr val="FFFF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300" i="1" dirty="0">
                <a:solidFill>
                  <a:srgbClr val="FFFFFF"/>
                </a:solidFill>
              </a:rPr>
              <a:t>Calls on The Government of Canada to increase investment in Haiti’s agricultural sector and environmental resiliency, through development projects overseen by the Haiti geographic desk, at Global Affairs Canada</a:t>
            </a:r>
          </a:p>
          <a:p>
            <a:pPr marL="514350" lvl="0" indent="-514350">
              <a:buFont typeface="+mj-lt"/>
              <a:buAutoNum type="arabicPeriod"/>
            </a:pPr>
            <a:endParaRPr lang="en-US" sz="1300" i="1" dirty="0">
              <a:solidFill>
                <a:srgbClr val="FFFF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n-CA" sz="1300" dirty="0">
              <a:solidFill>
                <a:srgbClr val="FFFFFF"/>
              </a:solidFill>
            </a:endParaRPr>
          </a:p>
          <a:p>
            <a:endParaRPr lang="en-CA" sz="1300" dirty="0">
              <a:solidFill>
                <a:srgbClr val="FFFFFF"/>
              </a:solidFill>
            </a:endParaRPr>
          </a:p>
        </p:txBody>
      </p:sp>
      <p:pic>
        <p:nvPicPr>
          <p:cNvPr id="6146" name="Picture 2" descr="Image result for policy options">
            <a:extLst>
              <a:ext uri="{FF2B5EF4-FFF2-40B4-BE49-F238E27FC236}">
                <a16:creationId xmlns="" xmlns:a16="http://schemas.microsoft.com/office/drawing/2014/main" id="{DAA5369B-9FC9-434F-A75A-AD11A94F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8" y="2828412"/>
            <a:ext cx="5170711" cy="269342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3380DE-00E8-49A3-B3C8-B4FB80F1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CA" sz="2800" smtClean="0">
                <a:solidFill>
                  <a:schemeClr val="bg1"/>
                </a:solidFill>
              </a:rPr>
              <a:t>Recommendation 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95ED02-CDA1-4FB9-9936-45E9802C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The government of Canada should call for the extension of the MINUJUSTH mandate under guidance of the PSOP</a:t>
            </a:r>
          </a:p>
          <a:p>
            <a:endParaRPr lang="en-CA" sz="2000" dirty="0">
              <a:solidFill>
                <a:schemeClr val="bg1"/>
              </a:solidFill>
            </a:endParaRPr>
          </a:p>
          <a:p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Image result for recommendation">
            <a:extLst>
              <a:ext uri="{FF2B5EF4-FFF2-40B4-BE49-F238E27FC236}">
                <a16:creationId xmlns="" xmlns:a16="http://schemas.microsoft.com/office/drawing/2014/main" id="{4053565C-EF73-402E-AEC8-0D51D0AE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71" y="643467"/>
            <a:ext cx="6124753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116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Haiti  Policy Paper</vt:lpstr>
      <vt:lpstr>Overview</vt:lpstr>
      <vt:lpstr>History of Fragility </vt:lpstr>
      <vt:lpstr>End Users:  Haiti Desk at Global Affairs Canada  &amp; Peace and Stabilization Operations Program</vt:lpstr>
      <vt:lpstr>Primary Drivers of Fragility</vt:lpstr>
      <vt:lpstr>Scenarios</vt:lpstr>
      <vt:lpstr>Policy Options</vt:lpstr>
      <vt:lpstr>Recommendation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Haiti  Policy Paper</dc:title>
  <dc:creator>Nyma Malik</dc:creator>
  <cp:lastModifiedBy>Malik, Nyma -OAL</cp:lastModifiedBy>
  <cp:revision>5</cp:revision>
  <dcterms:created xsi:type="dcterms:W3CDTF">2018-11-30T02:12:22Z</dcterms:created>
  <dcterms:modified xsi:type="dcterms:W3CDTF">2019-02-18T14:42:40Z</dcterms:modified>
</cp:coreProperties>
</file>