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1"/>
  </p:notesMasterIdLst>
  <p:sldIdLst>
    <p:sldId id="286" r:id="rId2"/>
    <p:sldId id="290" r:id="rId3"/>
    <p:sldId id="287" r:id="rId4"/>
    <p:sldId id="288" r:id="rId5"/>
    <p:sldId id="289" r:id="rId6"/>
    <p:sldId id="266" r:id="rId7"/>
    <p:sldId id="274" r:id="rId8"/>
    <p:sldId id="285" r:id="rId9"/>
    <p:sldId id="277" r:id="rId10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3229"/>
    <p:restoredTop sz="94778"/>
  </p:normalViewPr>
  <p:slideViewPr>
    <p:cSldViewPr snapToGrid="0" snapToObjects="1">
      <p:cViewPr varScale="1">
        <p:scale>
          <a:sx n="39" d="100"/>
          <a:sy n="39" d="100"/>
        </p:scale>
        <p:origin x="184" y="17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BA89D6-7DB6-7740-A307-646C8EB8FE94}" type="datetimeFigureOut">
              <a:rPr lang="en-US" smtClean="0"/>
              <a:t>6/20/22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991EE9-DC76-B547-95D6-35F33A49B3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935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991EE9-DC76-B547-95D6-35F33A49B32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9605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991EE9-DC76-B547-95D6-35F33A49B32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4461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emf"/><Relationship Id="rId4" Type="http://schemas.openxmlformats.org/officeDocument/2006/relationships/image" Target="../media/image13.emf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9318D61-AA28-884F-8603-88CE9AA113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2336" y="421148"/>
            <a:ext cx="5712714" cy="1790700"/>
          </a:xfrm>
        </p:spPr>
        <p:txBody>
          <a:bodyPr lIns="0" tIns="0" rIns="0" bIns="0" anchor="b">
            <a:normAutofit/>
          </a:bodyPr>
          <a:lstStyle>
            <a:lvl1pPr algn="l"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2336" y="2280904"/>
            <a:ext cx="5712714" cy="1241822"/>
          </a:xfrm>
        </p:spPr>
        <p:txBody>
          <a:bodyPr lIns="0" tIns="0" rIns="0" bIns="0"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3EF1BD-8D0B-7F4B-AD8D-5355F779ED2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28030" y="4108174"/>
            <a:ext cx="2115970" cy="103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441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18B6336-F657-744C-A4FC-6471C335AF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DDC454-CEBE-BF44-9F5E-79A5F5000B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28030" y="4108174"/>
            <a:ext cx="2115970" cy="103532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D3DF195C-0123-544A-9FE1-F77D58D779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2336" y="421148"/>
            <a:ext cx="5712714" cy="1790700"/>
          </a:xfrm>
        </p:spPr>
        <p:txBody>
          <a:bodyPr lIns="0" tIns="0" rIns="0" bIns="0" anchor="b">
            <a:normAutofit/>
          </a:bodyPr>
          <a:lstStyle>
            <a:lvl1pPr algn="l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669D0CE7-454F-8B45-AFE8-72DC7B79C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2336" y="2280904"/>
            <a:ext cx="5712714" cy="1241822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06757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977A851-3FA5-3E49-A8C9-477469ED45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10B0C93-FD51-3A4E-857B-7D636927F2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2336" y="421148"/>
            <a:ext cx="5712714" cy="1790700"/>
          </a:xfrm>
        </p:spPr>
        <p:txBody>
          <a:bodyPr lIns="0" tIns="0" rIns="0" bIns="0" anchor="b">
            <a:normAutofit/>
          </a:bodyPr>
          <a:lstStyle>
            <a:lvl1pPr algn="l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AA900B0B-5519-B742-BA4D-9FD1125EAA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2336" y="2280904"/>
            <a:ext cx="5712714" cy="1241822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1690E5-33BD-B648-A36E-4CF380D48FA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28030" y="4108174"/>
            <a:ext cx="2115970" cy="103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0045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red surfac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71DAD6E7-F2BA-1747-9462-F567163DF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1A77C94-F7E3-3E47-A799-43D7A9072E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66306" y="4322619"/>
            <a:ext cx="1677694" cy="8208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324" y="273844"/>
            <a:ext cx="8509349" cy="994172"/>
          </a:xfrm>
        </p:spPr>
        <p:txBody>
          <a:bodyPr lIns="0" tIns="0" rIns="0" bIns="0" anchor="t"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7325" y="1260872"/>
            <a:ext cx="4828579" cy="617934"/>
          </a:xfrm>
        </p:spPr>
        <p:txBody>
          <a:bodyPr lIns="0" tIns="0" rIns="0" bIns="0" anchor="t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7325" y="2003822"/>
            <a:ext cx="4828579" cy="2763441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600"/>
            </a:lvl1pPr>
            <a:lvl2pPr marL="342900" indent="0">
              <a:buFontTx/>
              <a:buNone/>
              <a:defRPr sz="1800"/>
            </a:lvl2pPr>
            <a:lvl3pPr marL="685800" indent="0">
              <a:buFontTx/>
              <a:buNone/>
              <a:defRPr sz="1800"/>
            </a:lvl3pPr>
            <a:lvl4pPr marL="1028700" indent="0">
              <a:buFontTx/>
              <a:buNone/>
              <a:defRPr sz="1800"/>
            </a:lvl4pPr>
            <a:lvl5pPr marL="1371600" indent="0">
              <a:buFontTx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74825" y="1292568"/>
            <a:ext cx="3340254" cy="2376608"/>
          </a:xfrm>
          <a:solidFill>
            <a:schemeClr val="accent1"/>
          </a:solidFill>
        </p:spPr>
        <p:txBody>
          <a:bodyPr lIns="360000" tIns="360000" rIns="360000" bIns="360000" anchor="ctr"/>
          <a:lstStyle>
            <a:lvl1pPr marL="0" indent="0" algn="l">
              <a:buFontTx/>
              <a:buNone/>
              <a:defRPr sz="18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701234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14B3C94-C8CA-FE49-8346-EBB50F5151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rot="10800000">
            <a:off x="-2" y="0"/>
            <a:ext cx="9144000" cy="5143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1A77C94-F7E3-3E47-A799-43D7A9072E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66306" y="4322619"/>
            <a:ext cx="1677694" cy="8208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324" y="748857"/>
            <a:ext cx="8509349" cy="994172"/>
          </a:xfrm>
        </p:spPr>
        <p:txBody>
          <a:bodyPr lIns="0" tIns="0" rIns="0" bIns="0" anchor="t"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7325" y="1735885"/>
            <a:ext cx="4828579" cy="617934"/>
          </a:xfrm>
        </p:spPr>
        <p:txBody>
          <a:bodyPr lIns="0" tIns="0" rIns="0" bIns="0" anchor="t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7325" y="2478836"/>
            <a:ext cx="4828579" cy="2467238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600"/>
            </a:lvl1pPr>
            <a:lvl2pPr marL="342900" indent="0">
              <a:buFontTx/>
              <a:buNone/>
              <a:defRPr sz="1800"/>
            </a:lvl2pPr>
            <a:lvl3pPr marL="685800" indent="0">
              <a:buFontTx/>
              <a:buNone/>
              <a:defRPr sz="1800"/>
            </a:lvl3pPr>
            <a:lvl4pPr marL="1028700" indent="0">
              <a:buFontTx/>
              <a:buNone/>
              <a:defRPr sz="1800"/>
            </a:lvl4pPr>
            <a:lvl5pPr marL="1371600" indent="0">
              <a:buFontTx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74825" y="1767581"/>
            <a:ext cx="3340254" cy="2376608"/>
          </a:xfrm>
          <a:solidFill>
            <a:schemeClr val="accent1"/>
          </a:solidFill>
        </p:spPr>
        <p:txBody>
          <a:bodyPr lIns="360000" tIns="360000" rIns="360000" bIns="360000" anchor="ctr"/>
          <a:lstStyle>
            <a:lvl1pPr marL="0" indent="0" algn="l">
              <a:buFontTx/>
              <a:buNone/>
              <a:defRPr sz="18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238834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324" y="273844"/>
            <a:ext cx="8509349" cy="994172"/>
          </a:xfrm>
        </p:spPr>
        <p:txBody>
          <a:bodyPr lIns="0" tIns="0" rIns="0" bIns="0" anchor="t"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7325" y="1260872"/>
            <a:ext cx="4828579" cy="617934"/>
          </a:xfrm>
        </p:spPr>
        <p:txBody>
          <a:bodyPr lIns="0" tIns="0" rIns="0" bIns="0" anchor="t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7325" y="2003822"/>
            <a:ext cx="4828579" cy="2763441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600"/>
            </a:lvl1pPr>
            <a:lvl2pPr marL="342900" indent="0">
              <a:buFontTx/>
              <a:buNone/>
              <a:defRPr sz="1800"/>
            </a:lvl2pPr>
            <a:lvl3pPr marL="685800" indent="0">
              <a:buFontTx/>
              <a:buNone/>
              <a:defRPr sz="1800"/>
            </a:lvl3pPr>
            <a:lvl4pPr marL="1028700" indent="0">
              <a:buFontTx/>
              <a:buNone/>
              <a:defRPr sz="1800"/>
            </a:lvl4pPr>
            <a:lvl5pPr marL="1371600" indent="0">
              <a:buFontTx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74825" y="1292568"/>
            <a:ext cx="3340254" cy="2376608"/>
          </a:xfrm>
          <a:solidFill>
            <a:schemeClr val="accent1"/>
          </a:solidFill>
        </p:spPr>
        <p:txBody>
          <a:bodyPr lIns="360000" tIns="360000" rIns="360000" bIns="360000" anchor="ctr"/>
          <a:lstStyle>
            <a:lvl1pPr marL="0" indent="0" algn="l">
              <a:buFontTx/>
              <a:buNone/>
              <a:defRPr sz="18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43685E-F2D2-CD43-B04A-672CD168BC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66306" y="4322618"/>
            <a:ext cx="1677694" cy="82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0887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red surfac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1CCE42D8-5361-9940-B797-FFC0375988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B64294A-0EB7-ED44-A3E5-F1EF59B87AD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66306" y="4322619"/>
            <a:ext cx="1677694" cy="8208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324" y="273844"/>
            <a:ext cx="8509349" cy="994172"/>
          </a:xfrm>
        </p:spPr>
        <p:txBody>
          <a:bodyPr lIns="0" tIns="0" rIns="0" bIns="0" anchor="t"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7325" y="1260872"/>
            <a:ext cx="4115779" cy="617934"/>
          </a:xfrm>
        </p:spPr>
        <p:txBody>
          <a:bodyPr lIns="0" tIns="0" rIns="0" bIns="0" anchor="t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7325" y="2721033"/>
            <a:ext cx="4115779" cy="2046230"/>
          </a:xfrm>
        </p:spPr>
        <p:txBody>
          <a:bodyPr lIns="0" tIns="0" rIns="0" bIns="0">
            <a:normAutofit/>
          </a:bodyPr>
          <a:lstStyle>
            <a:lvl1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1pPr>
            <a:lvl2pPr marL="5143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2pPr>
            <a:lvl3pPr marL="857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3pPr>
            <a:lvl4pPr marL="12001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4pPr>
            <a:lvl5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0896" y="1260872"/>
            <a:ext cx="4104183" cy="617934"/>
          </a:xfrm>
        </p:spPr>
        <p:txBody>
          <a:bodyPr lIns="0" tIns="0" rIns="0" bIns="0" anchor="t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0896" y="2721033"/>
            <a:ext cx="4104183" cy="2046230"/>
          </a:xfrm>
        </p:spPr>
        <p:txBody>
          <a:bodyPr lIns="0" tIns="0" rIns="0" bIns="0">
            <a:normAutofit/>
          </a:bodyPr>
          <a:lstStyle>
            <a:lvl1pPr>
              <a:buClr>
                <a:schemeClr val="accent1"/>
              </a:buClr>
              <a:defRPr sz="1400"/>
            </a:lvl1pPr>
            <a:lvl2pPr>
              <a:buClr>
                <a:schemeClr val="accent1"/>
              </a:buClr>
              <a:defRPr sz="1400"/>
            </a:lvl2pPr>
            <a:lvl3pPr>
              <a:buClr>
                <a:schemeClr val="accent1"/>
              </a:buClr>
              <a:defRPr sz="1400"/>
            </a:lvl3pPr>
            <a:lvl4pPr>
              <a:buClr>
                <a:schemeClr val="accent1"/>
              </a:buClr>
              <a:defRPr sz="1400"/>
            </a:lvl4pPr>
            <a:lvl5pPr>
              <a:buClr>
                <a:schemeClr val="accent1"/>
              </a:buCl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08FD9A21-158D-0643-8DA3-AFD565C362B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17325" y="1925890"/>
            <a:ext cx="4115779" cy="617934"/>
          </a:xfr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6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D8EB3F40-7591-314E-8F85-E334D4B4E0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10896" y="1925890"/>
            <a:ext cx="4104183" cy="617934"/>
          </a:xfr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6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34841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6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CCE42D8-5361-9940-B797-FFC0375988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rot="10800000"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324" y="790421"/>
            <a:ext cx="8509349" cy="994172"/>
          </a:xfrm>
        </p:spPr>
        <p:txBody>
          <a:bodyPr lIns="0" tIns="0" rIns="0" bIns="0" anchor="t"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7325" y="1777449"/>
            <a:ext cx="4115779" cy="617934"/>
          </a:xfrm>
        </p:spPr>
        <p:txBody>
          <a:bodyPr lIns="0" tIns="0" rIns="0" bIns="0" anchor="t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7325" y="3237610"/>
            <a:ext cx="4115779" cy="1482832"/>
          </a:xfrm>
        </p:spPr>
        <p:txBody>
          <a:bodyPr lIns="0" tIns="0" rIns="0" bIns="0">
            <a:normAutofit/>
          </a:bodyPr>
          <a:lstStyle>
            <a:lvl1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1pPr>
            <a:lvl2pPr marL="5143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2pPr>
            <a:lvl3pPr marL="857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3pPr>
            <a:lvl4pPr marL="12001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4pPr>
            <a:lvl5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0896" y="1777449"/>
            <a:ext cx="4104183" cy="617934"/>
          </a:xfrm>
        </p:spPr>
        <p:txBody>
          <a:bodyPr lIns="0" tIns="0" rIns="0" bIns="0" anchor="t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0896" y="3237610"/>
            <a:ext cx="4104183" cy="1482832"/>
          </a:xfrm>
        </p:spPr>
        <p:txBody>
          <a:bodyPr lIns="0" tIns="0" rIns="0" bIns="0">
            <a:normAutofit/>
          </a:bodyPr>
          <a:lstStyle>
            <a:lvl1pPr>
              <a:buClr>
                <a:schemeClr val="accent1"/>
              </a:buClr>
              <a:defRPr sz="1400"/>
            </a:lvl1pPr>
            <a:lvl2pPr>
              <a:buClr>
                <a:schemeClr val="accent1"/>
              </a:buClr>
              <a:defRPr sz="1400"/>
            </a:lvl2pPr>
            <a:lvl3pPr>
              <a:buClr>
                <a:schemeClr val="accent1"/>
              </a:buClr>
              <a:defRPr sz="1400"/>
            </a:lvl3pPr>
            <a:lvl4pPr>
              <a:buClr>
                <a:schemeClr val="accent1"/>
              </a:buClr>
              <a:defRPr sz="1400"/>
            </a:lvl4pPr>
            <a:lvl5pPr>
              <a:buClr>
                <a:schemeClr val="accent1"/>
              </a:buCl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08FD9A21-158D-0643-8DA3-AFD565C362B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17325" y="2442467"/>
            <a:ext cx="4115779" cy="617934"/>
          </a:xfr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6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D8EB3F40-7591-314E-8F85-E334D4B4E0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10896" y="2442467"/>
            <a:ext cx="4104183" cy="617934"/>
          </a:xfr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6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9BDCE89-2A57-5A46-B388-65505557DD2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66306" y="4322618"/>
            <a:ext cx="1677694" cy="82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9050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324" y="273844"/>
            <a:ext cx="8509349" cy="994172"/>
          </a:xfrm>
        </p:spPr>
        <p:txBody>
          <a:bodyPr lIns="0" tIns="0" rIns="0" bIns="0" anchor="t"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7325" y="1260872"/>
            <a:ext cx="4115779" cy="617934"/>
          </a:xfrm>
        </p:spPr>
        <p:txBody>
          <a:bodyPr lIns="0" tIns="0" rIns="0" bIns="0" anchor="t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7325" y="2721033"/>
            <a:ext cx="4115779" cy="2046230"/>
          </a:xfrm>
        </p:spPr>
        <p:txBody>
          <a:bodyPr lIns="0" tIns="0" rIns="0" bIns="0">
            <a:normAutofit/>
          </a:bodyPr>
          <a:lstStyle>
            <a:lvl1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1pPr>
            <a:lvl2pPr marL="5143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2pPr>
            <a:lvl3pPr marL="857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3pPr>
            <a:lvl4pPr marL="12001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4pPr>
            <a:lvl5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0896" y="1260872"/>
            <a:ext cx="4104183" cy="617934"/>
          </a:xfrm>
        </p:spPr>
        <p:txBody>
          <a:bodyPr lIns="0" tIns="0" rIns="0" bIns="0" anchor="t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0896" y="2721033"/>
            <a:ext cx="4104183" cy="2046230"/>
          </a:xfrm>
        </p:spPr>
        <p:txBody>
          <a:bodyPr lIns="0" tIns="0" rIns="0" bIns="0">
            <a:normAutofit/>
          </a:bodyPr>
          <a:lstStyle>
            <a:lvl1pPr>
              <a:buClr>
                <a:schemeClr val="accent1"/>
              </a:buClr>
              <a:defRPr sz="1400"/>
            </a:lvl1pPr>
            <a:lvl2pPr>
              <a:buClr>
                <a:schemeClr val="accent1"/>
              </a:buClr>
              <a:defRPr sz="1400"/>
            </a:lvl2pPr>
            <a:lvl3pPr>
              <a:buClr>
                <a:schemeClr val="accent1"/>
              </a:buClr>
              <a:defRPr sz="1400"/>
            </a:lvl3pPr>
            <a:lvl4pPr>
              <a:buClr>
                <a:schemeClr val="accent1"/>
              </a:buClr>
              <a:defRPr sz="1400"/>
            </a:lvl4pPr>
            <a:lvl5pPr>
              <a:buClr>
                <a:schemeClr val="accent1"/>
              </a:buCl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08FD9A21-158D-0643-8DA3-AFD565C362B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17325" y="1925890"/>
            <a:ext cx="4115779" cy="617934"/>
          </a:xfr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6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D8EB3F40-7591-314E-8F85-E334D4B4E0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10896" y="1925890"/>
            <a:ext cx="4104183" cy="617934"/>
          </a:xfr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6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9B59C7-96A4-CA4F-9860-5F8370EE8B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66306" y="4322618"/>
            <a:ext cx="1677694" cy="82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7901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ed surfac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B61ADB00-69E2-3346-BF67-6504884B3B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326" y="266700"/>
            <a:ext cx="8509349" cy="994172"/>
          </a:xfrm>
        </p:spPr>
        <p:txBody>
          <a:bodyPr lIns="0" tIns="0" rIns="0" bIns="0" anchor="t"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7325" y="1260872"/>
            <a:ext cx="3583343" cy="280988"/>
          </a:xfrm>
          <a:solidFill>
            <a:schemeClr val="bg1"/>
          </a:solidFill>
        </p:spPr>
        <p:txBody>
          <a:bodyPr lIns="0" tIns="0" rIns="0" bIns="0" anchor="t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C89A0D-F85D-5A4E-A613-91762C54EA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66306" y="4322619"/>
            <a:ext cx="1677694" cy="820882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32DB58E1-DB9B-1B4A-B1B0-30A0B6B5733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17325" y="4177695"/>
            <a:ext cx="4115779" cy="617934"/>
          </a:xfrm>
          <a:noFill/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2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graphicFrame>
        <p:nvGraphicFramePr>
          <p:cNvPr id="14" name="Table 14">
            <a:extLst>
              <a:ext uri="{FF2B5EF4-FFF2-40B4-BE49-F238E27FC236}">
                <a16:creationId xmlns:a16="http://schemas.microsoft.com/office/drawing/2014/main" id="{2E5345B5-DD05-564C-83B4-41F29B1D81C6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172929289"/>
              </p:ext>
            </p:extLst>
          </p:nvPr>
        </p:nvGraphicFramePr>
        <p:xfrm>
          <a:off x="295983" y="1698150"/>
          <a:ext cx="8530692" cy="23533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21782">
                  <a:extLst>
                    <a:ext uri="{9D8B030D-6E8A-4147-A177-3AD203B41FA5}">
                      <a16:colId xmlns:a16="http://schemas.microsoft.com/office/drawing/2014/main" val="1275900796"/>
                    </a:ext>
                  </a:extLst>
                </a:gridCol>
                <a:gridCol w="1421782">
                  <a:extLst>
                    <a:ext uri="{9D8B030D-6E8A-4147-A177-3AD203B41FA5}">
                      <a16:colId xmlns:a16="http://schemas.microsoft.com/office/drawing/2014/main" val="4214847412"/>
                    </a:ext>
                  </a:extLst>
                </a:gridCol>
                <a:gridCol w="1421782">
                  <a:extLst>
                    <a:ext uri="{9D8B030D-6E8A-4147-A177-3AD203B41FA5}">
                      <a16:colId xmlns:a16="http://schemas.microsoft.com/office/drawing/2014/main" val="1568005330"/>
                    </a:ext>
                  </a:extLst>
                </a:gridCol>
                <a:gridCol w="1421782">
                  <a:extLst>
                    <a:ext uri="{9D8B030D-6E8A-4147-A177-3AD203B41FA5}">
                      <a16:colId xmlns:a16="http://schemas.microsoft.com/office/drawing/2014/main" val="124885009"/>
                    </a:ext>
                  </a:extLst>
                </a:gridCol>
                <a:gridCol w="1421782">
                  <a:extLst>
                    <a:ext uri="{9D8B030D-6E8A-4147-A177-3AD203B41FA5}">
                      <a16:colId xmlns:a16="http://schemas.microsoft.com/office/drawing/2014/main" val="644165173"/>
                    </a:ext>
                  </a:extLst>
                </a:gridCol>
                <a:gridCol w="1421782">
                  <a:extLst>
                    <a:ext uri="{9D8B030D-6E8A-4147-A177-3AD203B41FA5}">
                      <a16:colId xmlns:a16="http://schemas.microsoft.com/office/drawing/2014/main" val="3103363122"/>
                    </a:ext>
                  </a:extLst>
                </a:gridCol>
              </a:tblGrid>
              <a:tr h="27306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Click to edit Master text styles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Click to edit Master text styles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Click to edit Master text styles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Click to edit Master text styles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Click to edit Master text styles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Click to edit Master text styles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2704291"/>
                  </a:ext>
                </a:extLst>
              </a:tr>
              <a:tr h="2730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7563532"/>
                  </a:ext>
                </a:extLst>
              </a:tr>
              <a:tr h="2730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2301186"/>
                  </a:ext>
                </a:extLst>
              </a:tr>
              <a:tr h="2730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5776790"/>
                  </a:ext>
                </a:extLst>
              </a:tr>
              <a:tr h="2730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1922025"/>
                  </a:ext>
                </a:extLst>
              </a:tr>
              <a:tr h="2730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2892708"/>
                  </a:ext>
                </a:extLst>
              </a:tr>
              <a:tr h="2730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4654190"/>
                  </a:ext>
                </a:extLst>
              </a:tr>
              <a:tr h="2730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50054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58292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7FAB003-A06D-DA45-8946-141DAB9851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rot="10800000"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326" y="694211"/>
            <a:ext cx="8509349" cy="994172"/>
          </a:xfrm>
        </p:spPr>
        <p:txBody>
          <a:bodyPr lIns="0" tIns="0" rIns="0" bIns="0" anchor="t"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7325" y="1688383"/>
            <a:ext cx="3583343" cy="280988"/>
          </a:xfrm>
          <a:solidFill>
            <a:schemeClr val="bg1"/>
          </a:solidFill>
        </p:spPr>
        <p:txBody>
          <a:bodyPr lIns="0" tIns="0" rIns="0" bIns="0" anchor="t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32DB58E1-DB9B-1B4A-B1B0-30A0B6B5733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17325" y="4605206"/>
            <a:ext cx="4115779" cy="406181"/>
          </a:xfrm>
          <a:noFill/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2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graphicFrame>
        <p:nvGraphicFramePr>
          <p:cNvPr id="14" name="Table 14">
            <a:extLst>
              <a:ext uri="{FF2B5EF4-FFF2-40B4-BE49-F238E27FC236}">
                <a16:creationId xmlns:a16="http://schemas.microsoft.com/office/drawing/2014/main" id="{2E5345B5-DD05-564C-83B4-41F29B1D81C6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617177248"/>
              </p:ext>
            </p:extLst>
          </p:nvPr>
        </p:nvGraphicFramePr>
        <p:xfrm>
          <a:off x="295983" y="2125661"/>
          <a:ext cx="8530692" cy="23533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21782">
                  <a:extLst>
                    <a:ext uri="{9D8B030D-6E8A-4147-A177-3AD203B41FA5}">
                      <a16:colId xmlns:a16="http://schemas.microsoft.com/office/drawing/2014/main" val="1275900796"/>
                    </a:ext>
                  </a:extLst>
                </a:gridCol>
                <a:gridCol w="1421782">
                  <a:extLst>
                    <a:ext uri="{9D8B030D-6E8A-4147-A177-3AD203B41FA5}">
                      <a16:colId xmlns:a16="http://schemas.microsoft.com/office/drawing/2014/main" val="4214847412"/>
                    </a:ext>
                  </a:extLst>
                </a:gridCol>
                <a:gridCol w="1421782">
                  <a:extLst>
                    <a:ext uri="{9D8B030D-6E8A-4147-A177-3AD203B41FA5}">
                      <a16:colId xmlns:a16="http://schemas.microsoft.com/office/drawing/2014/main" val="1568005330"/>
                    </a:ext>
                  </a:extLst>
                </a:gridCol>
                <a:gridCol w="1421782">
                  <a:extLst>
                    <a:ext uri="{9D8B030D-6E8A-4147-A177-3AD203B41FA5}">
                      <a16:colId xmlns:a16="http://schemas.microsoft.com/office/drawing/2014/main" val="124885009"/>
                    </a:ext>
                  </a:extLst>
                </a:gridCol>
                <a:gridCol w="1421782">
                  <a:extLst>
                    <a:ext uri="{9D8B030D-6E8A-4147-A177-3AD203B41FA5}">
                      <a16:colId xmlns:a16="http://schemas.microsoft.com/office/drawing/2014/main" val="644165173"/>
                    </a:ext>
                  </a:extLst>
                </a:gridCol>
                <a:gridCol w="1421782">
                  <a:extLst>
                    <a:ext uri="{9D8B030D-6E8A-4147-A177-3AD203B41FA5}">
                      <a16:colId xmlns:a16="http://schemas.microsoft.com/office/drawing/2014/main" val="3103363122"/>
                    </a:ext>
                  </a:extLst>
                </a:gridCol>
              </a:tblGrid>
              <a:tr h="27306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Click to edit Master text styles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Click to edit Master text styles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Click to edit Master text styles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Click to edit Master text styles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Click to edit Master text styles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Click to edit Master text styles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2704291"/>
                  </a:ext>
                </a:extLst>
              </a:tr>
              <a:tr h="2730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7563532"/>
                  </a:ext>
                </a:extLst>
              </a:tr>
              <a:tr h="2730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2301186"/>
                  </a:ext>
                </a:extLst>
              </a:tr>
              <a:tr h="2730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5776790"/>
                  </a:ext>
                </a:extLst>
              </a:tr>
              <a:tr h="2730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1922025"/>
                  </a:ext>
                </a:extLst>
              </a:tr>
              <a:tr h="2730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2892708"/>
                  </a:ext>
                </a:extLst>
              </a:tr>
              <a:tr h="2730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4654190"/>
                  </a:ext>
                </a:extLst>
              </a:tr>
              <a:tr h="2730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5005490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A2442647-A031-9D4A-96A6-BE22315D0FE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66306" y="4322618"/>
            <a:ext cx="1677694" cy="82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268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77779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288899A-3E5B-BA4E-AD05-70BC0F347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324" y="273844"/>
            <a:ext cx="8509349" cy="994172"/>
          </a:xfrm>
        </p:spPr>
        <p:txBody>
          <a:bodyPr lIns="0" tIns="0" rIns="0" bIns="0" anchor="t"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44AD312-BF24-FE42-AD2E-D8FEC5D6F6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66306" y="4322618"/>
            <a:ext cx="1677694" cy="82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0451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A1F5D90-56BB-674A-9041-227D3021E7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9900" r="5229"/>
          <a:stretch/>
        </p:blipFill>
        <p:spPr>
          <a:xfrm>
            <a:off x="-2" y="0"/>
            <a:ext cx="9144001" cy="51435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E9AA04F-58B8-3741-9C29-4F86DC07A1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4706" b="50811"/>
          <a:stretch/>
        </p:blipFill>
        <p:spPr>
          <a:xfrm>
            <a:off x="4695111" y="3591782"/>
            <a:ext cx="4448889" cy="15517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6E04D9-E10F-5445-AA6F-0BD7CCA049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7497" t="66808"/>
          <a:stretch/>
        </p:blipFill>
        <p:spPr>
          <a:xfrm>
            <a:off x="-2" y="0"/>
            <a:ext cx="9144001" cy="257175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10B0C93-FD51-3A4E-857B-7D636927F2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2336" y="421148"/>
            <a:ext cx="5712714" cy="615219"/>
          </a:xfrm>
        </p:spPr>
        <p:txBody>
          <a:bodyPr lIns="0" tIns="0" rIns="0" bIns="0" anchor="t">
            <a:normAutofit/>
          </a:bodyPr>
          <a:lstStyle>
            <a:lvl1pPr algn="l"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AA900B0B-5519-B742-BA4D-9FD1125EAA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2336" y="1141169"/>
            <a:ext cx="3685570" cy="1241822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16D63E-661A-4745-A39F-1A481614C98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656712" y="3926491"/>
            <a:ext cx="2487288" cy="121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0579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10B0C93-FD51-3A4E-857B-7D636927F2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2335" y="1230818"/>
            <a:ext cx="8271017" cy="615219"/>
          </a:xfrm>
        </p:spPr>
        <p:txBody>
          <a:bodyPr lIns="0" tIns="0" rIns="0" bIns="0" anchor="t">
            <a:normAutofit/>
          </a:bodyPr>
          <a:lstStyle>
            <a:lvl1pPr algn="l"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AA900B0B-5519-B742-BA4D-9FD1125EAA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2335" y="1950839"/>
            <a:ext cx="5336065" cy="1241822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16D63E-661A-4745-A39F-1A481614C9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56712" y="3926491"/>
            <a:ext cx="2487288" cy="121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7499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10B0C93-FD51-3A4E-857B-7D636927F2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2335" y="1230818"/>
            <a:ext cx="8271017" cy="615219"/>
          </a:xfrm>
        </p:spPr>
        <p:txBody>
          <a:bodyPr lIns="0" tIns="0" rIns="0" bIns="0" anchor="t">
            <a:normAutofit/>
          </a:bodyPr>
          <a:lstStyle>
            <a:lvl1pPr algn="l"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AA900B0B-5519-B742-BA4D-9FD1125EAA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2335" y="1950839"/>
            <a:ext cx="5336065" cy="1241822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16D63E-661A-4745-A39F-1A481614C9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56712" y="3926491"/>
            <a:ext cx="2487288" cy="121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2779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0AB93D99-7BA8-A74A-BFBE-AE69998D07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6EF556-0843-9F49-B24F-0155AC1D426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32600" y="2525197"/>
            <a:ext cx="2990851" cy="146339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8A62ABC-8BF6-4141-81B1-2579AA5B29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19306" y="1286908"/>
            <a:ext cx="5968416" cy="994172"/>
          </a:xfrm>
        </p:spPr>
        <p:txBody>
          <a:bodyPr lIns="0" tIns="0" rIns="0" bIns="0">
            <a:normAutofit/>
          </a:bodyPr>
          <a:lstStyle>
            <a:lvl1pPr algn="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126999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35CD1AF-403C-F744-9D58-F0FC7A3319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82D04D02-F846-0C4B-99A6-45E417F5EF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2336" y="421148"/>
            <a:ext cx="5712714" cy="1790700"/>
          </a:xfrm>
        </p:spPr>
        <p:txBody>
          <a:bodyPr lIns="0" tIns="0" rIns="0" bIns="0" anchor="b">
            <a:normAutofit/>
          </a:bodyPr>
          <a:lstStyle>
            <a:lvl1pPr algn="l"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2E489BDA-58A5-9D48-933E-BB1CDC1953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2336" y="2280904"/>
            <a:ext cx="5712714" cy="1241822"/>
          </a:xfrm>
        </p:spPr>
        <p:txBody>
          <a:bodyPr lIns="0" tIns="0" rIns="0" bIns="0"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71D47B-9083-3A40-8AF8-99EB385752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28030" y="4108174"/>
            <a:ext cx="2115970" cy="103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748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35CD1AF-403C-F744-9D58-F0FC7A3319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82D04D02-F846-0C4B-99A6-45E417F5EF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2336" y="1325216"/>
            <a:ext cx="5712714" cy="740857"/>
          </a:xfrm>
        </p:spPr>
        <p:txBody>
          <a:bodyPr lIns="0" tIns="0" rIns="0" bIns="0" anchor="b">
            <a:normAutofit/>
          </a:bodyPr>
          <a:lstStyle>
            <a:lvl1pPr algn="l"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2E489BDA-58A5-9D48-933E-BB1CDC1953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2336" y="2135129"/>
            <a:ext cx="5712714" cy="1469461"/>
          </a:xfrm>
        </p:spPr>
        <p:txBody>
          <a:bodyPr lIns="0" tIns="0" rIns="0" bIns="0"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59FD060-1D9F-3942-9D31-B3D158FBB29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66306" y="4322619"/>
            <a:ext cx="1677694" cy="82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145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35CD1AF-403C-F744-9D58-F0FC7A3319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82D04D02-F846-0C4B-99A6-45E417F5EF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2336" y="1325216"/>
            <a:ext cx="5712714" cy="740857"/>
          </a:xfrm>
        </p:spPr>
        <p:txBody>
          <a:bodyPr lIns="0" tIns="0" rIns="0" bIns="0" anchor="b">
            <a:normAutofit/>
          </a:bodyPr>
          <a:lstStyle>
            <a:lvl1pPr algn="l"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2E489BDA-58A5-9D48-933E-BB1CDC1953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2336" y="2135129"/>
            <a:ext cx="5712714" cy="1469461"/>
          </a:xfrm>
        </p:spPr>
        <p:txBody>
          <a:bodyPr lIns="0" tIns="0" rIns="0" bIns="0"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16087F-C34C-7B46-B072-8517C352823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322619"/>
            <a:ext cx="1677694" cy="82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432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ed surfac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778A259C-A74C-A449-BDC3-B062934C3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65D4138-D0D5-DF4C-A625-0594155B20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2336" y="1103635"/>
            <a:ext cx="5712714" cy="1790700"/>
          </a:xfrm>
        </p:spPr>
        <p:txBody>
          <a:bodyPr lIns="0" tIns="0" rIns="0" bIns="0" anchor="b">
            <a:normAutofit/>
          </a:bodyPr>
          <a:lstStyle>
            <a:lvl1pPr algn="l"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B52650F7-944A-5147-A640-7D611AFFC1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2336" y="2963391"/>
            <a:ext cx="5712714" cy="1241822"/>
          </a:xfrm>
        </p:spPr>
        <p:txBody>
          <a:bodyPr lIns="0" tIns="0" rIns="0" bIns="0"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0AF1A61-6DD9-2B45-93DC-9A901A85E42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66306" y="4322619"/>
            <a:ext cx="1677694" cy="82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42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78A259C-A74C-A449-BDC3-B062934C3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65D4138-D0D5-DF4C-A625-0594155B20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2336" y="1103635"/>
            <a:ext cx="5712714" cy="1790700"/>
          </a:xfrm>
        </p:spPr>
        <p:txBody>
          <a:bodyPr lIns="0" tIns="0" rIns="0" bIns="0" anchor="b">
            <a:normAutofit/>
          </a:bodyPr>
          <a:lstStyle>
            <a:lvl1pPr algn="l"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B52650F7-944A-5147-A640-7D611AFFC1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2336" y="2963391"/>
            <a:ext cx="5712714" cy="1241822"/>
          </a:xfrm>
        </p:spPr>
        <p:txBody>
          <a:bodyPr lIns="0" tIns="0" rIns="0" bIns="0"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18BC96-06DD-2E4F-8948-4A6134F9543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322619"/>
            <a:ext cx="1677694" cy="82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861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Title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red surfac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1CCE42D8-5361-9940-B797-FFC0375988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B64294A-0EB7-ED44-A3E5-F1EF59B87AD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66306" y="4322619"/>
            <a:ext cx="1677694" cy="8208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324" y="273844"/>
            <a:ext cx="8509349" cy="994172"/>
          </a:xfrm>
        </p:spPr>
        <p:txBody>
          <a:bodyPr lIns="0" tIns="0" rIns="0" bIns="0" anchor="t"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7325" y="1260872"/>
            <a:ext cx="8509348" cy="617934"/>
          </a:xfr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7325" y="1923393"/>
            <a:ext cx="8509348" cy="2399226"/>
          </a:xfrm>
        </p:spPr>
        <p:txBody>
          <a:bodyPr lIns="0" tIns="0" rIns="0" bIns="0">
            <a:normAutofit/>
          </a:bodyPr>
          <a:lstStyle>
            <a:lvl1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1pPr>
            <a:lvl2pPr marL="5143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2pPr>
            <a:lvl3pPr marL="857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3pPr>
            <a:lvl4pPr marL="12001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4pPr>
            <a:lvl5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393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ew Title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CCE42D8-5361-9940-B797-FFC0375988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rot="10800000">
            <a:off x="-2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324" y="986363"/>
            <a:ext cx="8509349" cy="994172"/>
          </a:xfrm>
        </p:spPr>
        <p:txBody>
          <a:bodyPr lIns="0" tIns="0" rIns="0" bIns="0" anchor="t"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7325" y="1973391"/>
            <a:ext cx="8509348" cy="617934"/>
          </a:xfr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7325" y="2635912"/>
            <a:ext cx="8509348" cy="2399226"/>
          </a:xfrm>
        </p:spPr>
        <p:txBody>
          <a:bodyPr lIns="0" tIns="0" rIns="0" bIns="0">
            <a:normAutofit/>
          </a:bodyPr>
          <a:lstStyle>
            <a:lvl1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1pPr>
            <a:lvl2pPr marL="5143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2pPr>
            <a:lvl3pPr marL="857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3pPr>
            <a:lvl4pPr marL="12001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4pPr>
            <a:lvl5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C660B7-1FE8-3945-BBAA-6084BA6E5EE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66306" y="4322618"/>
            <a:ext cx="1677694" cy="82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330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82340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2" r:id="rId2"/>
    <p:sldLayoutId id="2147483662" r:id="rId3"/>
    <p:sldLayoutId id="2147483680" r:id="rId4"/>
    <p:sldLayoutId id="2147483687" r:id="rId5"/>
    <p:sldLayoutId id="2147483681" r:id="rId6"/>
    <p:sldLayoutId id="2147483688" r:id="rId7"/>
    <p:sldLayoutId id="2147483679" r:id="rId8"/>
    <p:sldLayoutId id="2147483683" r:id="rId9"/>
    <p:sldLayoutId id="2147483663" r:id="rId10"/>
    <p:sldLayoutId id="2147483664" r:id="rId11"/>
    <p:sldLayoutId id="2147483665" r:id="rId12"/>
    <p:sldLayoutId id="2147483684" r:id="rId13"/>
    <p:sldLayoutId id="2147483677" r:id="rId14"/>
    <p:sldLayoutId id="2147483672" r:id="rId15"/>
    <p:sldLayoutId id="2147483685" r:id="rId16"/>
    <p:sldLayoutId id="2147483678" r:id="rId17"/>
    <p:sldLayoutId id="2147483673" r:id="rId18"/>
    <p:sldLayoutId id="2147483686" r:id="rId19"/>
    <p:sldLayoutId id="2147483666" r:id="rId20"/>
    <p:sldLayoutId id="2147483674" r:id="rId21"/>
    <p:sldLayoutId id="2147483675" r:id="rId22"/>
    <p:sldLayoutId id="2147483676" r:id="rId23"/>
    <p:sldLayoutId id="2147483667" r:id="rId2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823AFC1-5296-6341-A33A-18692BCD8A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98126" y="1903124"/>
            <a:ext cx="4151586" cy="2311524"/>
          </a:xfrm>
        </p:spPr>
        <p:txBody>
          <a:bodyPr>
            <a:normAutofit/>
          </a:bodyPr>
          <a:lstStyle/>
          <a:p>
            <a:r>
              <a:rPr lang="en-US" sz="2800" dirty="0"/>
              <a:t>Carbon Neutral Campus</a:t>
            </a:r>
          </a:p>
          <a:p>
            <a:r>
              <a:rPr lang="en-US" sz="2800" dirty="0"/>
              <a:t>Travel and Scope 3 emissions</a:t>
            </a:r>
          </a:p>
          <a:p>
            <a:r>
              <a:rPr lang="en-US" sz="2800" dirty="0"/>
              <a:t>Divestment</a:t>
            </a:r>
          </a:p>
          <a:p>
            <a:endParaRPr lang="en-US" sz="280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1AE4B6A-6AB9-484E-A5ED-66AC88282B2F}"/>
              </a:ext>
            </a:extLst>
          </p:cNvPr>
          <p:cNvSpPr txBox="1">
            <a:spLocks/>
          </p:cNvSpPr>
          <p:nvPr/>
        </p:nvSpPr>
        <p:spPr>
          <a:xfrm>
            <a:off x="0" y="-325601"/>
            <a:ext cx="9144000" cy="1555311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endParaRPr lang="en-US" sz="3000" dirty="0"/>
          </a:p>
          <a:p>
            <a:pPr algn="ctr">
              <a:spcBef>
                <a:spcPts val="750"/>
              </a:spcBef>
            </a:pPr>
            <a:r>
              <a:rPr lang="en-US" sz="2800" dirty="0"/>
              <a:t>Committee Focus</a:t>
            </a:r>
          </a:p>
          <a:p>
            <a:pPr algn="ctr">
              <a:spcBef>
                <a:spcPts val="750"/>
              </a:spcBef>
            </a:pPr>
            <a:r>
              <a:rPr lang="en-US" sz="2800" dirty="0"/>
              <a:t>Sustainability Operations</a:t>
            </a:r>
          </a:p>
        </p:txBody>
      </p:sp>
      <p:pic>
        <p:nvPicPr>
          <p:cNvPr id="2050" name="Picture 2" descr="Committee Icon Images – Browse 4,524 Stock Photos, Vectors, and Video |  Adobe Stock">
            <a:extLst>
              <a:ext uri="{FF2B5EF4-FFF2-40B4-BE49-F238E27FC236}">
                <a16:creationId xmlns:a16="http://schemas.microsoft.com/office/drawing/2014/main" id="{BA086E3B-C197-3C4F-9A49-CC7F2693F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1" y="1366289"/>
            <a:ext cx="3090906" cy="3090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98958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823AFC1-5296-6341-A33A-18692BCD8A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0" y="1219951"/>
            <a:ext cx="6355816" cy="3579935"/>
          </a:xfrm>
        </p:spPr>
        <p:txBody>
          <a:bodyPr>
            <a:normAutofit/>
          </a:bodyPr>
          <a:lstStyle/>
          <a:p>
            <a:r>
              <a:rPr lang="en-US" sz="2800" dirty="0"/>
              <a:t>Sustainability Plans</a:t>
            </a:r>
          </a:p>
          <a:p>
            <a:r>
              <a:rPr lang="en-US" sz="2800" dirty="0"/>
              <a:t>AASHE Gold STARS </a:t>
            </a:r>
          </a:p>
          <a:p>
            <a:r>
              <a:rPr lang="en-US" sz="2800" dirty="0"/>
              <a:t>Carbon Savings </a:t>
            </a:r>
          </a:p>
          <a:p>
            <a:r>
              <a:rPr lang="en-US" sz="2800" dirty="0"/>
              <a:t>Divestment</a:t>
            </a:r>
          </a:p>
          <a:p>
            <a:r>
              <a:rPr lang="en-US" sz="2800" dirty="0"/>
              <a:t>UI Green Metric</a:t>
            </a:r>
          </a:p>
          <a:p>
            <a:r>
              <a:rPr lang="en-US" sz="2800" dirty="0"/>
              <a:t>Carbon Neutral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46EB785-58E2-BC4F-96BB-607E0F2D80E3}"/>
              </a:ext>
            </a:extLst>
          </p:cNvPr>
          <p:cNvGrpSpPr>
            <a:grpSpLocks noChangeAspect="1"/>
          </p:cNvGrpSpPr>
          <p:nvPr/>
        </p:nvGrpSpPr>
        <p:grpSpPr>
          <a:xfrm>
            <a:off x="781301" y="1157287"/>
            <a:ext cx="2828925" cy="2828925"/>
            <a:chOff x="3057525" y="400050"/>
            <a:chExt cx="6000750" cy="600075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C45993C-9484-8A4B-86E2-7F4E3CC77B5C}"/>
                </a:ext>
              </a:extLst>
            </p:cNvPr>
            <p:cNvSpPr/>
            <p:nvPr/>
          </p:nvSpPr>
          <p:spPr>
            <a:xfrm>
              <a:off x="3057525" y="400050"/>
              <a:ext cx="6000750" cy="6000750"/>
            </a:xfrm>
            <a:prstGeom prst="ellipse">
              <a:avLst/>
            </a:prstGeom>
            <a:solidFill>
              <a:schemeClr val="bg1">
                <a:alpha val="34000"/>
              </a:schemeClr>
            </a:solidFill>
            <a:ln w="825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DF5C234-D07E-8A41-959B-1B2EC919FE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37918">
              <a:off x="4210707" y="1008556"/>
              <a:ext cx="3692660" cy="4780800"/>
            </a:xfrm>
            <a:prstGeom prst="rect">
              <a:avLst/>
            </a:prstGeom>
          </p:spPr>
        </p:pic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11AE4B6A-6AB9-484E-A5ED-66AC88282B2F}"/>
              </a:ext>
            </a:extLst>
          </p:cNvPr>
          <p:cNvSpPr txBox="1">
            <a:spLocks/>
          </p:cNvSpPr>
          <p:nvPr/>
        </p:nvSpPr>
        <p:spPr>
          <a:xfrm>
            <a:off x="1" y="-188966"/>
            <a:ext cx="9144000" cy="994172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000" dirty="0"/>
              <a:t>Sustainable Operations - Updates</a:t>
            </a:r>
          </a:p>
        </p:txBody>
      </p:sp>
    </p:spTree>
    <p:extLst>
      <p:ext uri="{BB962C8B-B14F-4D97-AF65-F5344CB8AC3E}">
        <p14:creationId xmlns:p14="http://schemas.microsoft.com/office/powerpoint/2010/main" val="42790825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A81BF8-E0F5-9E44-AEBC-A1D070BDC8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72000" y="932832"/>
            <a:ext cx="4717969" cy="305908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 b="1" dirty="0"/>
              <a:t>Travel</a:t>
            </a:r>
          </a:p>
          <a:p>
            <a:pPr marL="0" indent="0">
              <a:buNone/>
            </a:pPr>
            <a:r>
              <a:rPr lang="en-US" sz="3000" dirty="0"/>
              <a:t>Cycling Promotions</a:t>
            </a:r>
          </a:p>
          <a:p>
            <a:pPr marL="0" indent="0">
              <a:buNone/>
            </a:pPr>
            <a:r>
              <a:rPr lang="en-US" sz="3000" dirty="0"/>
              <a:t>Secure Parking</a:t>
            </a:r>
          </a:p>
          <a:p>
            <a:pPr marL="0" indent="0">
              <a:buNone/>
            </a:pPr>
            <a:r>
              <a:rPr lang="en-US" sz="3000" dirty="0"/>
              <a:t>Electric Vehicle Charging</a:t>
            </a:r>
          </a:p>
          <a:p>
            <a:pPr marL="0" indent="0">
              <a:buNone/>
            </a:pPr>
            <a:r>
              <a:rPr lang="en-US" sz="3000" dirty="0"/>
              <a:t>E-Scooters</a:t>
            </a:r>
          </a:p>
          <a:p>
            <a:pPr marL="0" indent="0">
              <a:buNone/>
            </a:pPr>
            <a:r>
              <a:rPr lang="en-US" sz="3000" dirty="0"/>
              <a:t>Campus Connections </a:t>
            </a:r>
          </a:p>
          <a:p>
            <a:pPr marL="0" indent="0">
              <a:buNone/>
            </a:pPr>
            <a:r>
              <a:rPr lang="en-US" sz="3000" dirty="0"/>
              <a:t>Scope 3 emissions</a:t>
            </a:r>
          </a:p>
        </p:txBody>
      </p:sp>
      <p:pic>
        <p:nvPicPr>
          <p:cNvPr id="7" name="Picture 6" descr="A building with glass doors&#10;&#10;Description automatically generated with low confidence">
            <a:extLst>
              <a:ext uri="{FF2B5EF4-FFF2-40B4-BE49-F238E27FC236}">
                <a16:creationId xmlns:a16="http://schemas.microsoft.com/office/drawing/2014/main" id="{9036075D-3637-2948-8FD6-2127743B7E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103" y="946607"/>
            <a:ext cx="3250286" cy="325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054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6A31A-3555-0847-ACBC-21652FBD8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/>
              <a:t>Scope 3 emissions</a:t>
            </a:r>
          </a:p>
        </p:txBody>
      </p:sp>
      <p:pic>
        <p:nvPicPr>
          <p:cNvPr id="1026" name="Picture 2" descr="Scope 3 Emissions">
            <a:extLst>
              <a:ext uri="{FF2B5EF4-FFF2-40B4-BE49-F238E27FC236}">
                <a16:creationId xmlns:a16="http://schemas.microsoft.com/office/drawing/2014/main" id="{83A0EACC-1EA5-1B4A-A2EB-254FD1EE0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886" y="1411057"/>
            <a:ext cx="5746228" cy="335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61537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CD0DCD-DB5E-B54B-A153-099358F1C2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0" y="1421391"/>
            <a:ext cx="5419596" cy="37221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dirty="0"/>
              <a:t>Waste</a:t>
            </a:r>
          </a:p>
          <a:p>
            <a:pPr marL="0" indent="0">
              <a:buNone/>
            </a:pPr>
            <a:r>
              <a:rPr lang="en-US" sz="3000" dirty="0"/>
              <a:t>Recycling App </a:t>
            </a:r>
          </a:p>
          <a:p>
            <a:pPr marL="0" indent="0">
              <a:buNone/>
            </a:pPr>
            <a:r>
              <a:rPr lang="en-US" sz="3000" dirty="0"/>
              <a:t>New Bins</a:t>
            </a:r>
          </a:p>
          <a:p>
            <a:pPr marL="0" indent="0">
              <a:buNone/>
            </a:pPr>
            <a:r>
              <a:rPr lang="en-US" sz="3000" dirty="0"/>
              <a:t>New waste contract</a:t>
            </a:r>
          </a:p>
          <a:p>
            <a:pPr marL="0" indent="0">
              <a:buNone/>
            </a:pPr>
            <a:r>
              <a:rPr lang="en-US" sz="3000" dirty="0"/>
              <a:t>Office bins</a:t>
            </a:r>
          </a:p>
          <a:p>
            <a:pPr marL="0" indent="0">
              <a:buNone/>
            </a:pPr>
            <a:r>
              <a:rPr lang="en-US" sz="3000" dirty="0"/>
              <a:t>Waste packaging</a:t>
            </a:r>
          </a:p>
        </p:txBody>
      </p:sp>
      <p:pic>
        <p:nvPicPr>
          <p:cNvPr id="5" name="Picture 4" descr="A picture containing text, floor, indoor, container&#10;&#10;Description automatically generated">
            <a:extLst>
              <a:ext uri="{FF2B5EF4-FFF2-40B4-BE49-F238E27FC236}">
                <a16:creationId xmlns:a16="http://schemas.microsoft.com/office/drawing/2014/main" id="{4F068BB9-9E08-5C40-A9FB-5FE8DD83A6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363" y="1421391"/>
            <a:ext cx="2929504" cy="2929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3490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CD0DCD-DB5E-B54B-A153-099358F1C2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0" y="1558777"/>
            <a:ext cx="5256758" cy="202594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 b="1" dirty="0"/>
              <a:t>Dining</a:t>
            </a:r>
          </a:p>
          <a:p>
            <a:pPr marL="0" indent="0">
              <a:buNone/>
            </a:pPr>
            <a:r>
              <a:rPr lang="en-US" sz="3000" dirty="0"/>
              <a:t>Fairtrade Certification</a:t>
            </a:r>
          </a:p>
          <a:p>
            <a:pPr marL="0" indent="0">
              <a:buNone/>
            </a:pPr>
            <a:r>
              <a:rPr lang="en-US" sz="3000" dirty="0"/>
              <a:t>Green Restaurant</a:t>
            </a:r>
          </a:p>
          <a:p>
            <a:pPr marL="0" indent="0">
              <a:buNone/>
            </a:pPr>
            <a:r>
              <a:rPr lang="en-US" sz="3000" dirty="0"/>
              <a:t>Sustainable Fish</a:t>
            </a:r>
          </a:p>
          <a:p>
            <a:pPr marL="0" indent="0">
              <a:buNone/>
            </a:pPr>
            <a:r>
              <a:rPr lang="en-CA" sz="3000" dirty="0"/>
              <a:t>Meal Donations</a:t>
            </a:r>
          </a:p>
          <a:p>
            <a:pPr marL="0" indent="0">
              <a:buNone/>
            </a:pPr>
            <a:r>
              <a:rPr lang="en-US" sz="3000" dirty="0"/>
              <a:t>Local Sourcing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F71494E-C8A5-FA49-BA73-D414D7222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545" y="1558777"/>
            <a:ext cx="3305305" cy="265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1402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DFF4BD8-EC89-DD45-B03E-A17EFC6A1D0E}"/>
              </a:ext>
            </a:extLst>
          </p:cNvPr>
          <p:cNvSpPr txBox="1">
            <a:spLocks/>
          </p:cNvSpPr>
          <p:nvPr/>
        </p:nvSpPr>
        <p:spPr>
          <a:xfrm>
            <a:off x="402335" y="938288"/>
            <a:ext cx="7362044" cy="61793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5363F500-976F-ED46-B4DE-058927F2B2BA}"/>
              </a:ext>
            </a:extLst>
          </p:cNvPr>
          <p:cNvSpPr txBox="1">
            <a:spLocks/>
          </p:cNvSpPr>
          <p:nvPr/>
        </p:nvSpPr>
        <p:spPr>
          <a:xfrm>
            <a:off x="4984845" y="853438"/>
            <a:ext cx="4420677" cy="332073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/>
              <a:t>Buildings</a:t>
            </a:r>
          </a:p>
          <a:p>
            <a:r>
              <a:rPr lang="en-US" sz="2800" dirty="0"/>
              <a:t>Green Globes</a:t>
            </a:r>
          </a:p>
          <a:p>
            <a:r>
              <a:rPr lang="en-US" sz="2800" dirty="0"/>
              <a:t>Passive House Design</a:t>
            </a:r>
          </a:p>
          <a:p>
            <a:r>
              <a:rPr lang="en-US" sz="2800" dirty="0"/>
              <a:t>Bird friendly </a:t>
            </a:r>
          </a:p>
          <a:p>
            <a:r>
              <a:rPr lang="en-US" sz="2800" dirty="0"/>
              <a:t>Green Space upgrades</a:t>
            </a:r>
          </a:p>
          <a:p>
            <a:r>
              <a:rPr lang="en-US" sz="2800" dirty="0"/>
              <a:t>Outdoor Space</a:t>
            </a:r>
          </a:p>
          <a:p>
            <a:r>
              <a:rPr lang="en-US" sz="2800" dirty="0"/>
              <a:t>Campus Master Plan</a:t>
            </a:r>
          </a:p>
          <a:p>
            <a:endParaRPr lang="en-US" sz="1600" dirty="0"/>
          </a:p>
        </p:txBody>
      </p:sp>
      <p:pic>
        <p:nvPicPr>
          <p:cNvPr id="1026" name="Picture 2" descr="Carleton University files plans for new on-campus residence | Ottawa  Business Journal">
            <a:extLst>
              <a:ext uri="{FF2B5EF4-FFF2-40B4-BE49-F238E27FC236}">
                <a16:creationId xmlns:a16="http://schemas.microsoft.com/office/drawing/2014/main" id="{FAFE0480-1F32-4544-83FE-D27C364667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2" r="8114"/>
          <a:stretch/>
        </p:blipFill>
        <p:spPr bwMode="auto">
          <a:xfrm>
            <a:off x="215909" y="938288"/>
            <a:ext cx="4370084" cy="3003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41278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5363F500-976F-ED46-B4DE-058927F2B2BA}"/>
              </a:ext>
            </a:extLst>
          </p:cNvPr>
          <p:cNvSpPr txBox="1">
            <a:spLocks/>
          </p:cNvSpPr>
          <p:nvPr/>
        </p:nvSpPr>
        <p:spPr>
          <a:xfrm>
            <a:off x="4723323" y="1041452"/>
            <a:ext cx="4420677" cy="3530548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10000"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/>
              <a:t>Energy</a:t>
            </a:r>
          </a:p>
          <a:p>
            <a:r>
              <a:rPr lang="en-US" sz="3000" dirty="0"/>
              <a:t>Carbon Neutral by 2050</a:t>
            </a:r>
          </a:p>
          <a:p>
            <a:r>
              <a:rPr lang="en-US" sz="3000" dirty="0"/>
              <a:t>Annual savings </a:t>
            </a:r>
          </a:p>
          <a:p>
            <a:r>
              <a:rPr lang="en-US" sz="3000" dirty="0"/>
              <a:t>Co-Generation Plant </a:t>
            </a:r>
          </a:p>
          <a:p>
            <a:r>
              <a:rPr lang="en-US" sz="3000" dirty="0"/>
              <a:t>LED Lighting </a:t>
            </a:r>
          </a:p>
          <a:p>
            <a:r>
              <a:rPr lang="en-US" sz="3000" dirty="0"/>
              <a:t>Electrical Infrastructure</a:t>
            </a:r>
          </a:p>
          <a:p>
            <a:r>
              <a:rPr lang="en-US" sz="3000" dirty="0"/>
              <a:t>PV and Battery Energy Storage</a:t>
            </a:r>
          </a:p>
          <a:p>
            <a:endParaRPr lang="en-US" sz="3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pic>
        <p:nvPicPr>
          <p:cNvPr id="7" name="Picture 2" descr="Carleton U installing 4.6MW cogen">
            <a:extLst>
              <a:ext uri="{FF2B5EF4-FFF2-40B4-BE49-F238E27FC236}">
                <a16:creationId xmlns:a16="http://schemas.microsoft.com/office/drawing/2014/main" id="{51384C80-E28D-AA40-B194-10FEF948F0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99"/>
          <a:stretch/>
        </p:blipFill>
        <p:spPr bwMode="auto">
          <a:xfrm>
            <a:off x="576974" y="1041451"/>
            <a:ext cx="3350953" cy="3060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21791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EFAF8-A0DE-3B44-B4D6-7000783064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2335" y="379708"/>
            <a:ext cx="8205637" cy="445603"/>
          </a:xfrm>
        </p:spPr>
        <p:txBody>
          <a:bodyPr>
            <a:noAutofit/>
          </a:bodyPr>
          <a:lstStyle/>
          <a:p>
            <a:r>
              <a:rPr lang="en-US" sz="2800" dirty="0"/>
              <a:t>Thermal Heating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23AFC1-5296-6341-A33A-18692BCD8A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2336" y="1022886"/>
            <a:ext cx="4537526" cy="3063879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cs typeface="Gotham Book" pitchFamily="50" charset="0"/>
              </a:rPr>
              <a:t>Nodal heating plants generate low temperature hot water, distributed for heating purposes.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cs typeface="Gotham Book" pitchFamily="50" charset="0"/>
              </a:rPr>
              <a:t>Thermal Energy Storage (TES) tanks would reduce campus heating demand and provide energy cost savings.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cs typeface="Gotham Book" pitchFamily="50" charset="0"/>
              </a:rPr>
              <a:t>Retrofit buildings to accept low temperature hot water.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cs typeface="Gotham Book" pitchFamily="50" charset="0"/>
              </a:rPr>
              <a:t>Electrification reduces carbon emissions by 80%.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2A4B92-4BE1-4469-93D7-665C9BA982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722" b="7611"/>
          <a:stretch/>
        </p:blipFill>
        <p:spPr>
          <a:xfrm>
            <a:off x="5238848" y="910509"/>
            <a:ext cx="3369124" cy="328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8748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arleto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91C00"/>
      </a:accent1>
      <a:accent2>
        <a:srgbClr val="782BDB"/>
      </a:accent2>
      <a:accent3>
        <a:srgbClr val="FFE600"/>
      </a:accent3>
      <a:accent4>
        <a:srgbClr val="F36F14"/>
      </a:accent4>
      <a:accent5>
        <a:srgbClr val="038044"/>
      </a:accent5>
      <a:accent6>
        <a:srgbClr val="1166AA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40847</TotalTime>
  <Words>156</Words>
  <Application>Microsoft Macintosh PowerPoint</Application>
  <PresentationFormat>On-screen Show (16:9)</PresentationFormat>
  <Paragraphs>56</Paragraphs>
  <Slides>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Scope 3 emissions</vt:lpstr>
      <vt:lpstr>PowerPoint Presentation</vt:lpstr>
      <vt:lpstr>PowerPoint Presentation</vt:lpstr>
      <vt:lpstr>PowerPoint Presentation</vt:lpstr>
      <vt:lpstr>PowerPoint Presentation</vt:lpstr>
      <vt:lpstr>Thermal Heating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Ryan</dc:creator>
  <cp:lastModifiedBy>Philip Mansfield</cp:lastModifiedBy>
  <cp:revision>51</cp:revision>
  <dcterms:created xsi:type="dcterms:W3CDTF">2021-06-22T15:43:15Z</dcterms:created>
  <dcterms:modified xsi:type="dcterms:W3CDTF">2022-07-04T18:29:39Z</dcterms:modified>
</cp:coreProperties>
</file>